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432" r:id="rId2"/>
    <p:sldId id="658" r:id="rId3"/>
    <p:sldId id="659" r:id="rId4"/>
    <p:sldId id="653" r:id="rId5"/>
    <p:sldId id="654" r:id="rId6"/>
    <p:sldId id="655" r:id="rId7"/>
    <p:sldId id="656" r:id="rId8"/>
    <p:sldId id="6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182BCA-1959-4D1A-A2BE-2430C0C683A1}" type="datetimeFigureOut">
              <a:rPr lang="en-US" smtClean="0"/>
              <a:t>9/12/2024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FD209-90F2-47BA-AD8A-BE2C06AC3852}" type="slidenum">
              <a:rPr lang="en-US" smtClean="0"/>
              <a:t>‹#›</a:t>
            </a:fld>
            <a:endParaRPr lang="en-US"/>
          </a:p>
        </p:txBody>
      </p:sp>
    </p:spTree>
    <p:extLst>
      <p:ext uri="{BB962C8B-B14F-4D97-AF65-F5344CB8AC3E}">
        <p14:creationId xmlns:p14="http://schemas.microsoft.com/office/powerpoint/2010/main" val="3769394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CCE2E09-86DE-47D5-A3D9-D1AF1CF31986}"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Arial" charset="0"/>
            </a:endParaRP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Tree>
    <p:extLst>
      <p:ext uri="{BB962C8B-B14F-4D97-AF65-F5344CB8AC3E}">
        <p14:creationId xmlns:p14="http://schemas.microsoft.com/office/powerpoint/2010/main" val="2487190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2446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9957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6743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6948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8103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8EFFB-D617-4AA7-9C57-4048B2DDFB1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F7C419-71A4-4C5D-B195-A6CF4FCFA5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A959C9-6B4C-4D10-8F0E-E53DF754D134}"/>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64A176AF-C9D0-418B-B5E4-8DC52FC17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A9CB3D-EED0-463C-B93C-9093BCF20F9A}"/>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1519637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96403-29D9-4530-B553-F6E8D71EBD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C9D6378-589E-4D13-99C5-9A59B3FFDB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C2F381-03D1-4920-AE9D-072C7FB5A128}"/>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41B43817-F201-42A5-AA5B-F722AD95B3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E9FA13-4958-4528-B8BC-2C3029F5671E}"/>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2678671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4652AA-FF2B-41FA-85C7-BDDB54EDC84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309B8E-F043-41B8-B22F-23A8CEA473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71E4E0-3EDA-44D7-AEC8-4E23BD880EBF}"/>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F4D00808-E8CD-4D4B-99F9-DB41D7B391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FA7FD2-ED96-4CC1-837F-C5A16624B756}"/>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1975807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A6C01-D079-4639-82B5-BA43C4C0D6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694692-DB56-46C3-9405-78F9FFB8FA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B7C088-9861-410A-84E1-F18377FE567A}"/>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EE132A5D-05F3-4BC4-92A5-FE43460D09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8FB1A9-52D1-4129-BAEC-E6C4D41783CB}"/>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357498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118D7-71A0-4B6C-99E8-E6DE8F56F5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234B1B8-E0E1-415B-B905-A03951D453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96F1B6-0F27-4254-8B6E-E5A683F72A02}"/>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DFC38A30-C555-4E00-9E98-7EFCA4C569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51005E-DEF5-4275-98C1-84F950314D5C}"/>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1793719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D02B-4E15-4C19-8FD4-72FB6BA76F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4EDB48-00B4-4149-9BB7-CFB2225598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828033-9BBA-4161-8565-1328372EDB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07A671-04DD-436F-9E0C-64E9E6B6F7AA}"/>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6" name="Footer Placeholder 5">
            <a:extLst>
              <a:ext uri="{FF2B5EF4-FFF2-40B4-BE49-F238E27FC236}">
                <a16:creationId xmlns:a16="http://schemas.microsoft.com/office/drawing/2014/main" id="{D3D2E061-342E-4646-8857-F0E3B5E513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E0CA48-5D28-48E2-8F0D-CCCCF505A754}"/>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4228450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4F768-26E6-4CE4-A70D-3166F8665F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921920-EB56-4B5F-807E-C1A5E0E037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6972F0-6D42-4D13-AB7E-B784666D8F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B2B839-F2B4-41BC-A425-B7A3102E15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432605-A0F2-40BE-B19F-EED1725B65D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3AD319-06F3-4CA7-A4EB-900976F2B703}"/>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8" name="Footer Placeholder 7">
            <a:extLst>
              <a:ext uri="{FF2B5EF4-FFF2-40B4-BE49-F238E27FC236}">
                <a16:creationId xmlns:a16="http://schemas.microsoft.com/office/drawing/2014/main" id="{8E6A5016-9B97-4196-B3D5-1BE122BCC7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3C09DB2-55C2-4C71-A5A5-4806FCCC9C37}"/>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294922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159E-D615-47C9-A3AA-CAD98258D9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34000B0-D5F5-4C1D-831D-A0F09F55B6B2}"/>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4" name="Footer Placeholder 3">
            <a:extLst>
              <a:ext uri="{FF2B5EF4-FFF2-40B4-BE49-F238E27FC236}">
                <a16:creationId xmlns:a16="http://schemas.microsoft.com/office/drawing/2014/main" id="{7E44902B-7410-40C5-8E11-C56211D2939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9815D8-F968-4A59-8C36-544E34E5644D}"/>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276088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5C30B5-FF39-4822-90C9-544E54FDC6DB}"/>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3" name="Footer Placeholder 2">
            <a:extLst>
              <a:ext uri="{FF2B5EF4-FFF2-40B4-BE49-F238E27FC236}">
                <a16:creationId xmlns:a16="http://schemas.microsoft.com/office/drawing/2014/main" id="{6DBF0631-4E26-468B-8712-1E4DBA5390B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C4BE6FE-1955-4EB3-9861-F3ABC3EB3395}"/>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386091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ACB1-CAEA-44FF-B319-3CAD39AC44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629C9FE-61F5-40B3-A88E-2FE27098BB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D6E45C-44D2-4EFC-8DD4-1D22FCB1FC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E86047-2F75-49D1-9BD3-C98F8EB781F4}"/>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6" name="Footer Placeholder 5">
            <a:extLst>
              <a:ext uri="{FF2B5EF4-FFF2-40B4-BE49-F238E27FC236}">
                <a16:creationId xmlns:a16="http://schemas.microsoft.com/office/drawing/2014/main" id="{CBF80E44-7E67-4039-803E-588D6F87B9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C91696-EB1F-4013-B026-D1A5C2F10C34}"/>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1239141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68C63-186D-456B-A599-BA0B488B27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252FE9-DF48-4740-8E1C-3265CC0DEB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FC0AC5-C4DD-4D5E-A9A4-6DD7A5E442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3F0C10-D8B1-4631-A097-E8BD1CBA8C0D}"/>
              </a:ext>
            </a:extLst>
          </p:cNvPr>
          <p:cNvSpPr>
            <a:spLocks noGrp="1"/>
          </p:cNvSpPr>
          <p:nvPr>
            <p:ph type="dt" sz="half" idx="10"/>
          </p:nvPr>
        </p:nvSpPr>
        <p:spPr/>
        <p:txBody>
          <a:bodyPr/>
          <a:lstStyle/>
          <a:p>
            <a:fld id="{71B36663-F312-4E5F-B80D-A8ECD8BD15C7}" type="datetimeFigureOut">
              <a:rPr lang="en-US" smtClean="0"/>
              <a:t>9/12/2024</a:t>
            </a:fld>
            <a:endParaRPr lang="en-US"/>
          </a:p>
        </p:txBody>
      </p:sp>
      <p:sp>
        <p:nvSpPr>
          <p:cNvPr id="6" name="Footer Placeholder 5">
            <a:extLst>
              <a:ext uri="{FF2B5EF4-FFF2-40B4-BE49-F238E27FC236}">
                <a16:creationId xmlns:a16="http://schemas.microsoft.com/office/drawing/2014/main" id="{79011366-9F06-4718-BB8E-C08FF924B5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B51161-D985-4C84-BA80-065969C8EBC7}"/>
              </a:ext>
            </a:extLst>
          </p:cNvPr>
          <p:cNvSpPr>
            <a:spLocks noGrp="1"/>
          </p:cNvSpPr>
          <p:nvPr>
            <p:ph type="sldNum" sz="quarter" idx="12"/>
          </p:nvPr>
        </p:nvSpPr>
        <p:spPr/>
        <p:txBody>
          <a:bodyPr/>
          <a:lstStyle/>
          <a:p>
            <a:fld id="{513E079A-07B0-4126-878A-65B5DA89790C}" type="slidenum">
              <a:rPr lang="en-US" smtClean="0"/>
              <a:t>‹#›</a:t>
            </a:fld>
            <a:endParaRPr lang="en-US"/>
          </a:p>
        </p:txBody>
      </p:sp>
    </p:spTree>
    <p:extLst>
      <p:ext uri="{BB962C8B-B14F-4D97-AF65-F5344CB8AC3E}">
        <p14:creationId xmlns:p14="http://schemas.microsoft.com/office/powerpoint/2010/main" val="1818592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748EF3-9CE1-4C4C-8953-B0BDA6D26D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AE039FD-3700-42A1-8BE7-065F4DA7CB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EE500-AA86-4456-9808-9548B03B2B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36663-F312-4E5F-B80D-A8ECD8BD15C7}" type="datetimeFigureOut">
              <a:rPr lang="en-US" smtClean="0"/>
              <a:t>9/12/2024</a:t>
            </a:fld>
            <a:endParaRPr lang="en-US"/>
          </a:p>
        </p:txBody>
      </p:sp>
      <p:sp>
        <p:nvSpPr>
          <p:cNvPr id="5" name="Footer Placeholder 4">
            <a:extLst>
              <a:ext uri="{FF2B5EF4-FFF2-40B4-BE49-F238E27FC236}">
                <a16:creationId xmlns:a16="http://schemas.microsoft.com/office/drawing/2014/main" id="{EDD86A29-FF7C-41D5-B20C-9B4712020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2F1FEC4-2D3A-463B-9D1A-5F6A03B2D1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3E079A-07B0-4126-878A-65B5DA89790C}" type="slidenum">
              <a:rPr lang="en-US" smtClean="0"/>
              <a:t>‹#›</a:t>
            </a:fld>
            <a:endParaRPr lang="en-US"/>
          </a:p>
        </p:txBody>
      </p:sp>
    </p:spTree>
    <p:extLst>
      <p:ext uri="{BB962C8B-B14F-4D97-AF65-F5344CB8AC3E}">
        <p14:creationId xmlns:p14="http://schemas.microsoft.com/office/powerpoint/2010/main" val="2307966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Picture 43" descr="Firewrk8"/>
          <p:cNvSpPr>
            <a:spLocks noChangeAspect="1" noChangeArrowheads="1"/>
          </p:cNvSpPr>
          <p:nvPr/>
        </p:nvSpPr>
        <p:spPr bwMode="auto">
          <a:xfrm>
            <a:off x="2590800" y="1524000"/>
            <a:ext cx="1403350" cy="1266825"/>
          </a:xfrm>
          <a:prstGeom prst="rect">
            <a:avLst/>
          </a:prstGeom>
          <a:noFill/>
          <a:ln w="9525">
            <a:noFill/>
            <a:miter lim="800000"/>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vi-VN"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FD9FFEA2-CBEF-46C9-829C-25CC122B85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 name="WordArt 40"/>
          <p:cNvSpPr>
            <a:spLocks noChangeArrowheads="1" noChangeShapeType="1" noTextEdit="1"/>
          </p:cNvSpPr>
          <p:nvPr/>
        </p:nvSpPr>
        <p:spPr bwMode="auto">
          <a:xfrm>
            <a:off x="406400" y="640049"/>
            <a:ext cx="11496341" cy="2821055"/>
          </a:xfrm>
          <a:prstGeom prst="rect">
            <a:avLst/>
          </a:prstGeom>
        </p:spPr>
        <p:txBody>
          <a:bodyPr wrap="none" fromWordArt="1">
            <a:prstTxWarp prst="textPlain">
              <a:avLst>
                <a:gd name="adj" fmla="val 50000"/>
              </a:avLst>
            </a:prstTxWarp>
            <a:scene3d>
              <a:camera prst="isometricOffAxis1Right"/>
              <a:lightRig rig="threePt" dir="t"/>
            </a:scene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0" cap="none" spc="0" normalizeH="0" baseline="0" noProof="0" dirty="0">
                <a:ln w="19050">
                  <a:solidFill>
                    <a:srgbClr val="0000FF"/>
                  </a:solidFill>
                  <a:round/>
                  <a:headEnd/>
                  <a:tailEnd/>
                </a:ln>
                <a:solidFill>
                  <a:srgbClr val="FF0000"/>
                </a:solidFill>
                <a:effectLst/>
                <a:uLnTx/>
                <a:uFillTx/>
                <a:latin typeface="Times New Roman"/>
                <a:ea typeface="+mn-ea"/>
                <a:cs typeface="Times New Roman"/>
              </a:rPr>
              <a:t>ÔN TẬP TRUYỆN</a:t>
            </a:r>
            <a:r>
              <a:rPr lang="en-US" sz="3600" b="1" kern="10" dirty="0">
                <a:ln w="19050">
                  <a:solidFill>
                    <a:srgbClr val="0000FF"/>
                  </a:solidFill>
                  <a:round/>
                  <a:headEnd/>
                  <a:tailEnd/>
                </a:ln>
                <a:solidFill>
                  <a:srgbClr val="FF0000"/>
                </a:solidFill>
                <a:latin typeface="Times New Roman"/>
                <a:cs typeface="Times New Roman"/>
              </a:rPr>
              <a:t> ĐỒNG THOẠI</a:t>
            </a:r>
            <a:r>
              <a:rPr kumimoji="0" lang="en-US" sz="1800" b="1" i="0" u="none" strike="noStrike" kern="1200" cap="none" spc="0" normalizeH="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pic>
        <p:nvPicPr>
          <p:cNvPr id="14339" name="Picture 4"/>
          <p:cNvPicPr>
            <a:picLocks noChangeAspect="1"/>
          </p:cNvPicPr>
          <p:nvPr/>
        </p:nvPicPr>
        <p:blipFill>
          <a:blip r:embed="rId4"/>
          <a:srcRect r="52890" b="57091"/>
          <a:stretch>
            <a:fillRect/>
          </a:stretch>
        </p:blipFill>
        <p:spPr bwMode="auto">
          <a:xfrm>
            <a:off x="289259" y="238539"/>
            <a:ext cx="2652713" cy="1811338"/>
          </a:xfrm>
          <a:prstGeom prst="rect">
            <a:avLst/>
          </a:prstGeom>
          <a:noFill/>
          <a:ln w="9525">
            <a:noFill/>
            <a:miter lim="800000"/>
            <a:headEnd/>
            <a:tailEnd/>
          </a:ln>
        </p:spPr>
      </p:pic>
      <p:pic>
        <p:nvPicPr>
          <p:cNvPr id="8" name="Picture 7" descr="[Cánh Diều] Soạn văn 6 bài: Bài học đường đời đầu tiên trang 4 (ảnh 2)">
            <a:extLst>
              <a:ext uri="{FF2B5EF4-FFF2-40B4-BE49-F238E27FC236}">
                <a16:creationId xmlns:a16="http://schemas.microsoft.com/office/drawing/2014/main" id="{7869EC02-506D-4B2D-AC0D-BD37E64882C3}"/>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661421" y="4230157"/>
            <a:ext cx="2858077" cy="2627843"/>
          </a:xfrm>
          <a:prstGeom prst="rect">
            <a:avLst/>
          </a:prstGeom>
          <a:noFill/>
          <a:ln>
            <a:noFill/>
          </a:ln>
        </p:spPr>
      </p:pic>
      <p:pic>
        <p:nvPicPr>
          <p:cNvPr id="9" name="Picture 8">
            <a:extLst>
              <a:ext uri="{FF2B5EF4-FFF2-40B4-BE49-F238E27FC236}">
                <a16:creationId xmlns:a16="http://schemas.microsoft.com/office/drawing/2014/main" id="{0A693D42-8A40-4BA6-817D-DB714EB2357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97296" y="3845630"/>
            <a:ext cx="3386731" cy="3012370"/>
          </a:xfrm>
          <a:prstGeom prst="rect">
            <a:avLst/>
          </a:prstGeom>
        </p:spPr>
      </p:pic>
      <p:pic>
        <p:nvPicPr>
          <p:cNvPr id="10" name="Picture 9">
            <a:extLst>
              <a:ext uri="{FF2B5EF4-FFF2-40B4-BE49-F238E27FC236}">
                <a16:creationId xmlns:a16="http://schemas.microsoft.com/office/drawing/2014/main" id="{989EFADC-6E7C-429C-AEE6-20FD0DB57F3E}"/>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46483" y="3267893"/>
            <a:ext cx="3715039" cy="3256893"/>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grpId="0" nodeType="withEffect" nodePh="1">
                                  <p:stCondLst>
                                    <p:cond delay="0"/>
                                  </p:stCondLst>
                                  <p:endCondLst>
                                    <p:cond evt="begin" delay="0">
                                      <p:tn val="5"/>
                                    </p:cond>
                                  </p:endCondLst>
                                  <p:childTnLst>
                                    <p:animRot by="21600000">
                                      <p:cBhvr>
                                        <p:cTn id="6" dur="5000" fill="hold"/>
                                        <p:tgtEl>
                                          <p:spTgt spid="11"/>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xit" presetSubtype="0" fill="hold" grpId="0" nodeType="clickEffect">
                                  <p:stCondLst>
                                    <p:cond delay="0"/>
                                  </p:stCondLst>
                                  <p:childTnLst>
                                    <p:anim calcmode="lin" valueType="num">
                                      <p:cBhvr>
                                        <p:cTn id="10" dur="6000"/>
                                        <p:tgtEl>
                                          <p:spTgt spid="18"/>
                                        </p:tgtEl>
                                        <p:attrNameLst>
                                          <p:attrName>ppt_w</p:attrName>
                                        </p:attrNameLst>
                                      </p:cBhvr>
                                      <p:tavLst>
                                        <p:tav tm="0">
                                          <p:val>
                                            <p:strVal val="ppt_w"/>
                                          </p:val>
                                        </p:tav>
                                        <p:tav tm="100000">
                                          <p:val>
                                            <p:fltVal val="0"/>
                                          </p:val>
                                        </p:tav>
                                      </p:tavLst>
                                    </p:anim>
                                    <p:anim calcmode="lin" valueType="num">
                                      <p:cBhvr>
                                        <p:cTn id="11" dur="6000"/>
                                        <p:tgtEl>
                                          <p:spTgt spid="18"/>
                                        </p:tgtEl>
                                        <p:attrNameLst>
                                          <p:attrName>ppt_h</p:attrName>
                                        </p:attrNameLst>
                                      </p:cBhvr>
                                      <p:tavLst>
                                        <p:tav tm="0">
                                          <p:val>
                                            <p:strVal val="ppt_h"/>
                                          </p:val>
                                        </p:tav>
                                        <p:tav tm="100000">
                                          <p:val>
                                            <p:fltVal val="0"/>
                                          </p:val>
                                        </p:tav>
                                      </p:tavLst>
                                    </p:anim>
                                    <p:anim calcmode="lin" valueType="num">
                                      <p:cBhvr>
                                        <p:cTn id="12" dur="6000"/>
                                        <p:tgtEl>
                                          <p:spTgt spid="18"/>
                                        </p:tgtEl>
                                        <p:attrNameLst>
                                          <p:attrName>style.rotation</p:attrName>
                                        </p:attrNameLst>
                                      </p:cBhvr>
                                      <p:tavLst>
                                        <p:tav tm="0">
                                          <p:val>
                                            <p:fltVal val="0"/>
                                          </p:val>
                                        </p:tav>
                                        <p:tav tm="100000">
                                          <p:val>
                                            <p:fltVal val="90"/>
                                          </p:val>
                                        </p:tav>
                                      </p:tavLst>
                                    </p:anim>
                                    <p:animEffect transition="out" filter="fade">
                                      <p:cBhvr>
                                        <p:cTn id="13" dur="6000"/>
                                        <p:tgtEl>
                                          <p:spTgt spid="18"/>
                                        </p:tgtEl>
                                      </p:cBhvr>
                                    </p:animEffect>
                                    <p:set>
                                      <p:cBhvr>
                                        <p:cTn id="14" dur="1" fill="hold">
                                          <p:stCondLst>
                                            <p:cond delay="5999"/>
                                          </p:stCondLst>
                                        </p:cTn>
                                        <p:tgtEl>
                                          <p:spTgt spid="18"/>
                                        </p:tgtEl>
                                        <p:attrNameLst>
                                          <p:attrName>style.visibility</p:attrName>
                                        </p:attrNameLst>
                                      </p:cBhvr>
                                      <p:to>
                                        <p:strVal val="hidden"/>
                                      </p:to>
                                    </p:set>
                                  </p:childTnLst>
                                </p:cTn>
                              </p:par>
                              <p:par>
                                <p:cTn id="15" presetID="31" presetClass="exit" presetSubtype="0" fill="hold" nodeType="withEffect">
                                  <p:stCondLst>
                                    <p:cond delay="0"/>
                                  </p:stCondLst>
                                  <p:childTnLst>
                                    <p:anim calcmode="lin" valueType="num">
                                      <p:cBhvr>
                                        <p:cTn id="16" dur="6000"/>
                                        <p:tgtEl>
                                          <p:spTgt spid="14339"/>
                                        </p:tgtEl>
                                        <p:attrNameLst>
                                          <p:attrName>ppt_w</p:attrName>
                                        </p:attrNameLst>
                                      </p:cBhvr>
                                      <p:tavLst>
                                        <p:tav tm="0">
                                          <p:val>
                                            <p:strVal val="ppt_w"/>
                                          </p:val>
                                        </p:tav>
                                        <p:tav tm="100000">
                                          <p:val>
                                            <p:fltVal val="0"/>
                                          </p:val>
                                        </p:tav>
                                      </p:tavLst>
                                    </p:anim>
                                    <p:anim calcmode="lin" valueType="num">
                                      <p:cBhvr>
                                        <p:cTn id="17" dur="6000"/>
                                        <p:tgtEl>
                                          <p:spTgt spid="14339"/>
                                        </p:tgtEl>
                                        <p:attrNameLst>
                                          <p:attrName>ppt_h</p:attrName>
                                        </p:attrNameLst>
                                      </p:cBhvr>
                                      <p:tavLst>
                                        <p:tav tm="0">
                                          <p:val>
                                            <p:strVal val="ppt_h"/>
                                          </p:val>
                                        </p:tav>
                                        <p:tav tm="100000">
                                          <p:val>
                                            <p:fltVal val="0"/>
                                          </p:val>
                                        </p:tav>
                                      </p:tavLst>
                                    </p:anim>
                                    <p:anim calcmode="lin" valueType="num">
                                      <p:cBhvr>
                                        <p:cTn id="18" dur="6000"/>
                                        <p:tgtEl>
                                          <p:spTgt spid="14339"/>
                                        </p:tgtEl>
                                        <p:attrNameLst>
                                          <p:attrName>style.rotation</p:attrName>
                                        </p:attrNameLst>
                                      </p:cBhvr>
                                      <p:tavLst>
                                        <p:tav tm="0">
                                          <p:val>
                                            <p:fltVal val="0"/>
                                          </p:val>
                                        </p:tav>
                                        <p:tav tm="100000">
                                          <p:val>
                                            <p:fltVal val="90"/>
                                          </p:val>
                                        </p:tav>
                                      </p:tavLst>
                                    </p:anim>
                                    <p:animEffect transition="out" filter="fade">
                                      <p:cBhvr>
                                        <p:cTn id="19" dur="6000"/>
                                        <p:tgtEl>
                                          <p:spTgt spid="14339"/>
                                        </p:tgtEl>
                                      </p:cBhvr>
                                    </p:animEffect>
                                    <p:set>
                                      <p:cBhvr>
                                        <p:cTn id="20" dur="1" fill="hold">
                                          <p:stCondLst>
                                            <p:cond delay="5999"/>
                                          </p:stCondLst>
                                        </p:cTn>
                                        <p:tgtEl>
                                          <p:spTgt spid="14339"/>
                                        </p:tgtEl>
                                        <p:attrNameLst>
                                          <p:attrName>style.visibility</p:attrName>
                                        </p:attrNameLst>
                                      </p:cBhvr>
                                      <p:to>
                                        <p:strVal val="hidden"/>
                                      </p:to>
                                    </p:set>
                                  </p:childTnLst>
                                </p:cTn>
                              </p:par>
                              <p:par>
                                <p:cTn id="21" presetID="31" presetClass="exit" presetSubtype="0" fill="hold" nodeType="withEffect">
                                  <p:stCondLst>
                                    <p:cond delay="0"/>
                                  </p:stCondLst>
                                  <p:childTnLst>
                                    <p:anim calcmode="lin" valueType="num">
                                      <p:cBhvr>
                                        <p:cTn id="22" dur="6000"/>
                                        <p:tgtEl>
                                          <p:spTgt spid="8"/>
                                        </p:tgtEl>
                                        <p:attrNameLst>
                                          <p:attrName>ppt_w</p:attrName>
                                        </p:attrNameLst>
                                      </p:cBhvr>
                                      <p:tavLst>
                                        <p:tav tm="0">
                                          <p:val>
                                            <p:strVal val="ppt_w"/>
                                          </p:val>
                                        </p:tav>
                                        <p:tav tm="100000">
                                          <p:val>
                                            <p:fltVal val="0"/>
                                          </p:val>
                                        </p:tav>
                                      </p:tavLst>
                                    </p:anim>
                                    <p:anim calcmode="lin" valueType="num">
                                      <p:cBhvr>
                                        <p:cTn id="23" dur="6000"/>
                                        <p:tgtEl>
                                          <p:spTgt spid="8"/>
                                        </p:tgtEl>
                                        <p:attrNameLst>
                                          <p:attrName>ppt_h</p:attrName>
                                        </p:attrNameLst>
                                      </p:cBhvr>
                                      <p:tavLst>
                                        <p:tav tm="0">
                                          <p:val>
                                            <p:strVal val="ppt_h"/>
                                          </p:val>
                                        </p:tav>
                                        <p:tav tm="100000">
                                          <p:val>
                                            <p:fltVal val="0"/>
                                          </p:val>
                                        </p:tav>
                                      </p:tavLst>
                                    </p:anim>
                                    <p:anim calcmode="lin" valueType="num">
                                      <p:cBhvr>
                                        <p:cTn id="24" dur="6000"/>
                                        <p:tgtEl>
                                          <p:spTgt spid="8"/>
                                        </p:tgtEl>
                                        <p:attrNameLst>
                                          <p:attrName>style.rotation</p:attrName>
                                        </p:attrNameLst>
                                      </p:cBhvr>
                                      <p:tavLst>
                                        <p:tav tm="0">
                                          <p:val>
                                            <p:fltVal val="0"/>
                                          </p:val>
                                        </p:tav>
                                        <p:tav tm="100000">
                                          <p:val>
                                            <p:fltVal val="90"/>
                                          </p:val>
                                        </p:tav>
                                      </p:tavLst>
                                    </p:anim>
                                    <p:animEffect transition="out" filter="fade">
                                      <p:cBhvr>
                                        <p:cTn id="25" dur="6000"/>
                                        <p:tgtEl>
                                          <p:spTgt spid="8"/>
                                        </p:tgtEl>
                                      </p:cBhvr>
                                    </p:animEffect>
                                    <p:set>
                                      <p:cBhvr>
                                        <p:cTn id="26" dur="1" fill="hold">
                                          <p:stCondLst>
                                            <p:cond delay="5999"/>
                                          </p:stCondLst>
                                        </p:cTn>
                                        <p:tgtEl>
                                          <p:spTgt spid="8"/>
                                        </p:tgtEl>
                                        <p:attrNameLst>
                                          <p:attrName>style.visibility</p:attrName>
                                        </p:attrNameLst>
                                      </p:cBhvr>
                                      <p:to>
                                        <p:strVal val="hidden"/>
                                      </p:to>
                                    </p:set>
                                  </p:childTnLst>
                                </p:cTn>
                              </p:par>
                              <p:par>
                                <p:cTn id="27" presetID="31" presetClass="exit" presetSubtype="0" fill="hold" nodeType="withEffect">
                                  <p:stCondLst>
                                    <p:cond delay="0"/>
                                  </p:stCondLst>
                                  <p:childTnLst>
                                    <p:anim calcmode="lin" valueType="num">
                                      <p:cBhvr>
                                        <p:cTn id="28" dur="6000"/>
                                        <p:tgtEl>
                                          <p:spTgt spid="9"/>
                                        </p:tgtEl>
                                        <p:attrNameLst>
                                          <p:attrName>ppt_w</p:attrName>
                                        </p:attrNameLst>
                                      </p:cBhvr>
                                      <p:tavLst>
                                        <p:tav tm="0">
                                          <p:val>
                                            <p:strVal val="ppt_w"/>
                                          </p:val>
                                        </p:tav>
                                        <p:tav tm="100000">
                                          <p:val>
                                            <p:fltVal val="0"/>
                                          </p:val>
                                        </p:tav>
                                      </p:tavLst>
                                    </p:anim>
                                    <p:anim calcmode="lin" valueType="num">
                                      <p:cBhvr>
                                        <p:cTn id="29" dur="6000"/>
                                        <p:tgtEl>
                                          <p:spTgt spid="9"/>
                                        </p:tgtEl>
                                        <p:attrNameLst>
                                          <p:attrName>ppt_h</p:attrName>
                                        </p:attrNameLst>
                                      </p:cBhvr>
                                      <p:tavLst>
                                        <p:tav tm="0">
                                          <p:val>
                                            <p:strVal val="ppt_h"/>
                                          </p:val>
                                        </p:tav>
                                        <p:tav tm="100000">
                                          <p:val>
                                            <p:fltVal val="0"/>
                                          </p:val>
                                        </p:tav>
                                      </p:tavLst>
                                    </p:anim>
                                    <p:anim calcmode="lin" valueType="num">
                                      <p:cBhvr>
                                        <p:cTn id="30" dur="6000"/>
                                        <p:tgtEl>
                                          <p:spTgt spid="9"/>
                                        </p:tgtEl>
                                        <p:attrNameLst>
                                          <p:attrName>style.rotation</p:attrName>
                                        </p:attrNameLst>
                                      </p:cBhvr>
                                      <p:tavLst>
                                        <p:tav tm="0">
                                          <p:val>
                                            <p:fltVal val="0"/>
                                          </p:val>
                                        </p:tav>
                                        <p:tav tm="100000">
                                          <p:val>
                                            <p:fltVal val="90"/>
                                          </p:val>
                                        </p:tav>
                                      </p:tavLst>
                                    </p:anim>
                                    <p:animEffect transition="out" filter="fade">
                                      <p:cBhvr>
                                        <p:cTn id="31" dur="6000"/>
                                        <p:tgtEl>
                                          <p:spTgt spid="9"/>
                                        </p:tgtEl>
                                      </p:cBhvr>
                                    </p:animEffect>
                                    <p:set>
                                      <p:cBhvr>
                                        <p:cTn id="32" dur="1" fill="hold">
                                          <p:stCondLst>
                                            <p:cond delay="5999"/>
                                          </p:stCondLst>
                                        </p:cTn>
                                        <p:tgtEl>
                                          <p:spTgt spid="9"/>
                                        </p:tgtEl>
                                        <p:attrNameLst>
                                          <p:attrName>style.visibility</p:attrName>
                                        </p:attrNameLst>
                                      </p:cBhvr>
                                      <p:to>
                                        <p:strVal val="hidden"/>
                                      </p:to>
                                    </p:set>
                                  </p:childTnLst>
                                </p:cTn>
                              </p:par>
                              <p:par>
                                <p:cTn id="33" presetID="31" presetClass="exit" presetSubtype="0" fill="hold" nodeType="withEffect">
                                  <p:stCondLst>
                                    <p:cond delay="0"/>
                                  </p:stCondLst>
                                  <p:childTnLst>
                                    <p:anim calcmode="lin" valueType="num">
                                      <p:cBhvr>
                                        <p:cTn id="34" dur="6000"/>
                                        <p:tgtEl>
                                          <p:spTgt spid="10"/>
                                        </p:tgtEl>
                                        <p:attrNameLst>
                                          <p:attrName>ppt_w</p:attrName>
                                        </p:attrNameLst>
                                      </p:cBhvr>
                                      <p:tavLst>
                                        <p:tav tm="0">
                                          <p:val>
                                            <p:strVal val="ppt_w"/>
                                          </p:val>
                                        </p:tav>
                                        <p:tav tm="100000">
                                          <p:val>
                                            <p:fltVal val="0"/>
                                          </p:val>
                                        </p:tav>
                                      </p:tavLst>
                                    </p:anim>
                                    <p:anim calcmode="lin" valueType="num">
                                      <p:cBhvr>
                                        <p:cTn id="35" dur="6000"/>
                                        <p:tgtEl>
                                          <p:spTgt spid="10"/>
                                        </p:tgtEl>
                                        <p:attrNameLst>
                                          <p:attrName>ppt_h</p:attrName>
                                        </p:attrNameLst>
                                      </p:cBhvr>
                                      <p:tavLst>
                                        <p:tav tm="0">
                                          <p:val>
                                            <p:strVal val="ppt_h"/>
                                          </p:val>
                                        </p:tav>
                                        <p:tav tm="100000">
                                          <p:val>
                                            <p:fltVal val="0"/>
                                          </p:val>
                                        </p:tav>
                                      </p:tavLst>
                                    </p:anim>
                                    <p:anim calcmode="lin" valueType="num">
                                      <p:cBhvr>
                                        <p:cTn id="36" dur="6000"/>
                                        <p:tgtEl>
                                          <p:spTgt spid="10"/>
                                        </p:tgtEl>
                                        <p:attrNameLst>
                                          <p:attrName>style.rotation</p:attrName>
                                        </p:attrNameLst>
                                      </p:cBhvr>
                                      <p:tavLst>
                                        <p:tav tm="0">
                                          <p:val>
                                            <p:fltVal val="0"/>
                                          </p:val>
                                        </p:tav>
                                        <p:tav tm="100000">
                                          <p:val>
                                            <p:fltVal val="90"/>
                                          </p:val>
                                        </p:tav>
                                      </p:tavLst>
                                    </p:anim>
                                    <p:animEffect transition="out" filter="fade">
                                      <p:cBhvr>
                                        <p:cTn id="37" dur="6000"/>
                                        <p:tgtEl>
                                          <p:spTgt spid="10"/>
                                        </p:tgtEl>
                                      </p:cBhvr>
                                    </p:animEffect>
                                    <p:set>
                                      <p:cBhvr>
                                        <p:cTn id="38" dur="1" fill="hold">
                                          <p:stCondLst>
                                            <p:cond delay="5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14582232-2F50-40EB-A8C3-F71E1C11FC53}"/>
              </a:ext>
            </a:extLst>
          </p:cNvPr>
          <p:cNvGraphicFramePr>
            <a:graphicFrameLocks noGrp="1"/>
          </p:cNvGraphicFramePr>
          <p:nvPr>
            <p:ph idx="1"/>
            <p:extLst>
              <p:ext uri="{D42A27DB-BD31-4B8C-83A1-F6EECF244321}">
                <p14:modId xmlns:p14="http://schemas.microsoft.com/office/powerpoint/2010/main" val="1707520508"/>
              </p:ext>
            </p:extLst>
          </p:nvPr>
        </p:nvGraphicFramePr>
        <p:xfrm>
          <a:off x="874983" y="1709530"/>
          <a:ext cx="10515599" cy="3914928"/>
        </p:xfrm>
        <a:graphic>
          <a:graphicData uri="http://schemas.openxmlformats.org/drawingml/2006/table">
            <a:tbl>
              <a:tblPr firstRow="1" firstCol="1" bandRow="1">
                <a:tableStyleId>{5C22544A-7EE6-4342-B048-85BDC9FD1C3A}</a:tableStyleId>
              </a:tblPr>
              <a:tblGrid>
                <a:gridCol w="1338471">
                  <a:extLst>
                    <a:ext uri="{9D8B030D-6E8A-4147-A177-3AD203B41FA5}">
                      <a16:colId xmlns:a16="http://schemas.microsoft.com/office/drawing/2014/main" val="2832012669"/>
                    </a:ext>
                  </a:extLst>
                </a:gridCol>
                <a:gridCol w="3041373">
                  <a:extLst>
                    <a:ext uri="{9D8B030D-6E8A-4147-A177-3AD203B41FA5}">
                      <a16:colId xmlns:a16="http://schemas.microsoft.com/office/drawing/2014/main" val="4278513616"/>
                    </a:ext>
                  </a:extLst>
                </a:gridCol>
                <a:gridCol w="6135755">
                  <a:extLst>
                    <a:ext uri="{9D8B030D-6E8A-4147-A177-3AD203B41FA5}">
                      <a16:colId xmlns:a16="http://schemas.microsoft.com/office/drawing/2014/main" val="922696214"/>
                    </a:ext>
                  </a:extLst>
                </a:gridCol>
              </a:tblGrid>
              <a:tr h="827582">
                <a:tc>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Khái niệm</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a:lnSpc>
                          <a:spcPct val="107000"/>
                        </a:lnSpc>
                        <a:spcBef>
                          <a:spcPts val="0"/>
                        </a:spcBef>
                        <a:spcAft>
                          <a:spcPts val="0"/>
                        </a:spcAft>
                      </a:pPr>
                      <a:r>
                        <a:rPr lang="pt-BR" sz="32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extLst>
                  <a:ext uri="{0D108BD9-81ED-4DB2-BD59-A6C34878D82A}">
                    <a16:rowId xmlns:a16="http://schemas.microsoft.com/office/drawing/2014/main" val="177037446"/>
                  </a:ext>
                </a:extLst>
              </a:tr>
              <a:tr h="968807">
                <a:tc rowSpan="3">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Đặc điểm</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Cốt truyện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pt-BR" sz="32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0150175"/>
                  </a:ext>
                </a:extLst>
              </a:tr>
              <a:tr h="968807">
                <a:tc vMerge="1">
                  <a:txBody>
                    <a:bodyPr/>
                    <a:lstStyle/>
                    <a:p>
                      <a:endParaRPr lang="en-US"/>
                    </a:p>
                  </a:txBody>
                  <a:tcPr/>
                </a:tc>
                <a:tc>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Nhân vật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 </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79466277"/>
                  </a:ext>
                </a:extLst>
              </a:tr>
              <a:tr h="968807">
                <a:tc vMerge="1">
                  <a:txBody>
                    <a:bodyPr/>
                    <a:lstStyle/>
                    <a:p>
                      <a:endParaRPr lang="en-US"/>
                    </a:p>
                  </a:txBody>
                  <a:tcPr/>
                </a:tc>
                <a:tc>
                  <a:txBody>
                    <a:bodyPr/>
                    <a:lstStyle/>
                    <a:p>
                      <a:pPr marL="0" marR="0">
                        <a:lnSpc>
                          <a:spcPct val="107000"/>
                        </a:lnSpc>
                        <a:spcBef>
                          <a:spcPts val="0"/>
                        </a:spcBef>
                        <a:spcAft>
                          <a:spcPts val="0"/>
                        </a:spcAft>
                      </a:pPr>
                      <a:r>
                        <a:rPr lang="pt-BR" sz="3200">
                          <a:effectLst/>
                          <a:latin typeface="Times New Roman" panose="02020603050405020304" pitchFamily="18" charset="0"/>
                          <a:cs typeface="Times New Roman" panose="02020603050405020304" pitchFamily="18" charset="0"/>
                        </a:rPr>
                        <a:t>Người kể chuyện</a:t>
                      </a:r>
                      <a:endParaRPr lang="en-US"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pt-BR" sz="32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4503870"/>
                  </a:ext>
                </a:extLst>
              </a:tr>
            </a:tbl>
          </a:graphicData>
        </a:graphic>
      </p:graphicFrame>
      <p:sp>
        <p:nvSpPr>
          <p:cNvPr id="6" name="Rectangle 1">
            <a:extLst>
              <a:ext uri="{FF2B5EF4-FFF2-40B4-BE49-F238E27FC236}">
                <a16:creationId xmlns:a16="http://schemas.microsoft.com/office/drawing/2014/main" id="{D06FE9D0-6B10-42D1-B516-6A1F49959EB2}"/>
              </a:ext>
            </a:extLst>
          </p:cNvPr>
          <p:cNvSpPr>
            <a:spLocks noChangeArrowheads="1"/>
          </p:cNvSpPr>
          <p:nvPr/>
        </p:nvSpPr>
        <p:spPr bwMode="auto">
          <a:xfrm>
            <a:off x="1052239" y="530977"/>
            <a:ext cx="1033834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vi-VN"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PHIẾU HỌC TẬP SỐ 1 : TÌM HIỀU </a:t>
            </a:r>
            <a:r>
              <a:rPr kumimoji="0" lang="pt-BR"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ĐẶC ĐIỂM CỦA TRUYỆN </a:t>
            </a:r>
            <a:endParaRPr kumimoji="0" lang="en-US" altLang="en-US" sz="12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en-US" sz="28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ĐỒNG THOẠI</a:t>
            </a:r>
            <a:endParaRPr kumimoji="0" lang="pt-BR" altLang="en-US" sz="3600" b="0" i="0" u="none" strike="noStrike" cap="none" normalizeH="0" baseline="0" dirty="0">
              <a:ln>
                <a:noFill/>
              </a:ln>
              <a:solidFill>
                <a:schemeClr val="tx1"/>
              </a:solidFill>
              <a:effectLst/>
              <a:latin typeface="Arial" panose="020B0604020202020204" pitchFamily="34" charset="0"/>
            </a:endParaRPr>
          </a:p>
        </p:txBody>
      </p:sp>
      <p:sp>
        <p:nvSpPr>
          <p:cNvPr id="8" name="TextBox 7">
            <a:extLst>
              <a:ext uri="{FF2B5EF4-FFF2-40B4-BE49-F238E27FC236}">
                <a16:creationId xmlns:a16="http://schemas.microsoft.com/office/drawing/2014/main" id="{4FDF0BFA-961B-4FFA-9B46-FBE37315E7E3}"/>
              </a:ext>
            </a:extLst>
          </p:cNvPr>
          <p:cNvSpPr txBox="1"/>
          <p:nvPr/>
        </p:nvSpPr>
        <p:spPr>
          <a:xfrm>
            <a:off x="2233818" y="1709530"/>
            <a:ext cx="9156763" cy="1015663"/>
          </a:xfrm>
          <a:prstGeom prst="rect">
            <a:avLst/>
          </a:prstGeom>
          <a:noFill/>
        </p:spPr>
        <p:txBody>
          <a:bodyPr wrap="square">
            <a:spAutoFit/>
          </a:bodyPr>
          <a:lstStyle/>
          <a:p>
            <a:r>
              <a:rPr lang="de-DE" sz="2000" dirty="0">
                <a:solidFill>
                  <a:srgbClr val="000000"/>
                </a:solidFill>
                <a:effectLst/>
                <a:latin typeface="Times New Roman" panose="02020603050405020304" pitchFamily="18" charset="0"/>
                <a:ea typeface="Calibri" panose="020F0502020204030204" pitchFamily="34" charset="0"/>
              </a:rPr>
              <a:t>Là truyện viết cho trẻ em, có nhân vật thường là loài vật hoặc đồ vật được nhân cách hóa. Các nhân vật này vừa mang những đặc tính vốn có của loài vật hoặc đồ vật vừa thể hiện đặc điểm của con người.</a:t>
            </a:r>
            <a:endParaRPr lang="en-US" sz="2000" dirty="0"/>
          </a:p>
        </p:txBody>
      </p:sp>
      <p:sp>
        <p:nvSpPr>
          <p:cNvPr id="10" name="TextBox 9">
            <a:extLst>
              <a:ext uri="{FF2B5EF4-FFF2-40B4-BE49-F238E27FC236}">
                <a16:creationId xmlns:a16="http://schemas.microsoft.com/office/drawing/2014/main" id="{CA77D479-0EEB-4CF2-B787-2DC445EE1562}"/>
              </a:ext>
            </a:extLst>
          </p:cNvPr>
          <p:cNvSpPr txBox="1"/>
          <p:nvPr/>
        </p:nvSpPr>
        <p:spPr>
          <a:xfrm>
            <a:off x="5292925" y="2827539"/>
            <a:ext cx="6097656" cy="769441"/>
          </a:xfrm>
          <a:prstGeom prst="rect">
            <a:avLst/>
          </a:prstGeom>
          <a:noFill/>
        </p:spPr>
        <p:txBody>
          <a:bodyPr wrap="square">
            <a:spAutoFit/>
          </a:bodyPr>
          <a:lstStyle/>
          <a:p>
            <a:r>
              <a:rPr lang="de-DE" sz="2000" dirty="0">
                <a:solidFill>
                  <a:srgbClr val="000000"/>
                </a:solidFill>
                <a:effectLst/>
                <a:latin typeface="Times New Roman" panose="02020603050405020304" pitchFamily="18" charset="0"/>
                <a:ea typeface="Calibri" panose="020F0502020204030204" pitchFamily="34" charset="0"/>
              </a:rPr>
              <a:t>gồm </a:t>
            </a:r>
            <a:r>
              <a:rPr lang="de-DE" sz="2400" dirty="0">
                <a:solidFill>
                  <a:srgbClr val="000000"/>
                </a:solidFill>
                <a:effectLst/>
                <a:latin typeface="Times New Roman" panose="02020603050405020304" pitchFamily="18" charset="0"/>
                <a:ea typeface="Calibri" panose="020F0502020204030204" pitchFamily="34" charset="0"/>
              </a:rPr>
              <a:t>các</a:t>
            </a:r>
            <a:r>
              <a:rPr lang="de-DE" sz="2000" dirty="0">
                <a:solidFill>
                  <a:srgbClr val="000000"/>
                </a:solidFill>
                <a:effectLst/>
                <a:latin typeface="Times New Roman" panose="02020603050405020304" pitchFamily="18" charset="0"/>
                <a:ea typeface="Calibri" panose="020F0502020204030204" pitchFamily="34" charset="0"/>
              </a:rPr>
              <a:t> sự kiến chính được sắp xếp theo một trình tự nhất định: có mở đầu, diễn biến và kết thúc.</a:t>
            </a:r>
            <a:endParaRPr lang="en-US" sz="2000" dirty="0"/>
          </a:p>
        </p:txBody>
      </p:sp>
      <p:sp>
        <p:nvSpPr>
          <p:cNvPr id="12" name="TextBox 11">
            <a:extLst>
              <a:ext uri="{FF2B5EF4-FFF2-40B4-BE49-F238E27FC236}">
                <a16:creationId xmlns:a16="http://schemas.microsoft.com/office/drawing/2014/main" id="{E76A792B-8658-41DE-94A3-F2054721D508}"/>
              </a:ext>
            </a:extLst>
          </p:cNvPr>
          <p:cNvSpPr txBox="1"/>
          <p:nvPr/>
        </p:nvSpPr>
        <p:spPr>
          <a:xfrm>
            <a:off x="5292925" y="3684248"/>
            <a:ext cx="6097656" cy="1015663"/>
          </a:xfrm>
          <a:prstGeom prst="rect">
            <a:avLst/>
          </a:prstGeom>
          <a:noFill/>
        </p:spPr>
        <p:txBody>
          <a:bodyPr wrap="square">
            <a:spAutoFit/>
          </a:bodyPr>
          <a:lstStyle/>
          <a:p>
            <a:r>
              <a:rPr lang="de-DE" sz="2000" dirty="0">
                <a:solidFill>
                  <a:srgbClr val="000000"/>
                </a:solidFill>
                <a:effectLst/>
                <a:latin typeface="Times New Roman" panose="02020603050405020304" pitchFamily="18" charset="0"/>
                <a:ea typeface="Calibri" panose="020F0502020204030204" pitchFamily="34" charset="0"/>
              </a:rPr>
              <a:t>là đối tượng có hình dáng, cử chỉ, hành động, ngôn ngữ, cảm xúc, suy nghĩ...Nhân vật thường là con người nhưng cũng có thể là thần tiên, ma quỷ, đồ vật, con vật...</a:t>
            </a:r>
            <a:endParaRPr lang="en-US" sz="2000" dirty="0"/>
          </a:p>
        </p:txBody>
      </p:sp>
      <p:sp>
        <p:nvSpPr>
          <p:cNvPr id="14" name="TextBox 13">
            <a:extLst>
              <a:ext uri="{FF2B5EF4-FFF2-40B4-BE49-F238E27FC236}">
                <a16:creationId xmlns:a16="http://schemas.microsoft.com/office/drawing/2014/main" id="{301C60B8-D223-4631-A891-40956D056EEC}"/>
              </a:ext>
            </a:extLst>
          </p:cNvPr>
          <p:cNvSpPr txBox="1"/>
          <p:nvPr/>
        </p:nvSpPr>
        <p:spPr>
          <a:xfrm>
            <a:off x="5292925" y="4787179"/>
            <a:ext cx="6097656" cy="707886"/>
          </a:xfrm>
          <a:prstGeom prst="rect">
            <a:avLst/>
          </a:prstGeom>
          <a:noFill/>
        </p:spPr>
        <p:txBody>
          <a:bodyPr wrap="square">
            <a:spAutoFit/>
          </a:bodyPr>
          <a:lstStyle/>
          <a:p>
            <a:r>
              <a:rPr lang="de-DE" sz="2000" dirty="0">
                <a:solidFill>
                  <a:srgbClr val="000000"/>
                </a:solidFill>
                <a:effectLst/>
                <a:latin typeface="Times New Roman" panose="02020603050405020304" pitchFamily="18" charset="0"/>
                <a:ea typeface="Calibri" panose="020F0502020204030204" pitchFamily="34" charset="0"/>
              </a:rPr>
              <a:t>là nhân vật do nhà văn tạo ra để kể lại câu chuyện. Người kể chuyện có thể ở ngôi thứ nhất, hoặc ngôi thứ ba.</a:t>
            </a:r>
            <a:endParaRPr lang="en-US" sz="2000" dirty="0"/>
          </a:p>
        </p:txBody>
      </p:sp>
    </p:spTree>
    <p:extLst>
      <p:ext uri="{BB962C8B-B14F-4D97-AF65-F5344CB8AC3E}">
        <p14:creationId xmlns:p14="http://schemas.microsoft.com/office/powerpoint/2010/main" val="3512529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barn(inVertical)">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4A330B-CB25-42FE-9E4B-91AA0283A821}"/>
              </a:ext>
            </a:extLst>
          </p:cNvPr>
          <p:cNvSpPr txBox="1"/>
          <p:nvPr/>
        </p:nvSpPr>
        <p:spPr>
          <a:xfrm>
            <a:off x="663437" y="263894"/>
            <a:ext cx="10617476" cy="774699"/>
          </a:xfrm>
          <a:prstGeom prst="rect">
            <a:avLst/>
          </a:prstGeom>
          <a:noFill/>
        </p:spPr>
        <p:txBody>
          <a:bodyPr wrap="square">
            <a:spAutoFit/>
          </a:bodyPr>
          <a:lstStyle/>
          <a:p>
            <a:pPr marL="0" marR="0">
              <a:lnSpc>
                <a:spcPct val="120000"/>
              </a:lnSpc>
              <a:spcBef>
                <a:spcPts val="0"/>
              </a:spcBef>
              <a:spcAft>
                <a:spcPts val="0"/>
              </a:spcAft>
              <a:tabLst>
                <a:tab pos="7334250" algn="l"/>
              </a:tabLst>
            </a:pP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effectLst/>
                <a:latin typeface="Times New Roman" panose="02020603050405020304" pitchFamily="18" charset="0"/>
                <a:ea typeface="Times New Roman" panose="02020603050405020304" pitchFamily="18" charset="0"/>
                <a:cs typeface="Times New Roman" panose="02020603050405020304" pitchFamily="18" charset="0"/>
              </a:rPr>
              <a:t>tập</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1: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ĐẶC ĐIỂM THỂ LOẠI TRUYỆN </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ĐỒNG THOẠI</a:t>
            </a:r>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 TRONG</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 CÁC</a:t>
            </a:r>
            <a:r>
              <a:rPr lang="vi-VN" sz="2000" b="1" dirty="0">
                <a:effectLst/>
                <a:latin typeface="Times New Roman" panose="02020603050405020304" pitchFamily="18" charset="0"/>
                <a:ea typeface="Times New Roman" panose="02020603050405020304" pitchFamily="18" charset="0"/>
                <a:cs typeface="Times New Roman" panose="02020603050405020304" pitchFamily="18" charset="0"/>
              </a:rPr>
              <a:t> VĂN BẢN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DC3BE9C5-5087-4318-93FC-8FCFCCD6127A}"/>
              </a:ext>
            </a:extLst>
          </p:cNvPr>
          <p:cNvGraphicFramePr>
            <a:graphicFrameLocks noGrp="1"/>
          </p:cNvGraphicFramePr>
          <p:nvPr>
            <p:extLst>
              <p:ext uri="{D42A27DB-BD31-4B8C-83A1-F6EECF244321}">
                <p14:modId xmlns:p14="http://schemas.microsoft.com/office/powerpoint/2010/main" val="3996660303"/>
              </p:ext>
            </p:extLst>
          </p:nvPr>
        </p:nvGraphicFramePr>
        <p:xfrm>
          <a:off x="787262" y="1278476"/>
          <a:ext cx="10617476" cy="4301048"/>
        </p:xfrm>
        <a:graphic>
          <a:graphicData uri="http://schemas.openxmlformats.org/drawingml/2006/table">
            <a:tbl>
              <a:tblPr firstRow="1" firstCol="1" bandRow="1">
                <a:tableStyleId>{5C22544A-7EE6-4342-B048-85BDC9FD1C3A}</a:tableStyleId>
              </a:tblPr>
              <a:tblGrid>
                <a:gridCol w="1483416">
                  <a:extLst>
                    <a:ext uri="{9D8B030D-6E8A-4147-A177-3AD203B41FA5}">
                      <a16:colId xmlns:a16="http://schemas.microsoft.com/office/drawing/2014/main" val="2350546576"/>
                    </a:ext>
                  </a:extLst>
                </a:gridCol>
                <a:gridCol w="4219574">
                  <a:extLst>
                    <a:ext uri="{9D8B030D-6E8A-4147-A177-3AD203B41FA5}">
                      <a16:colId xmlns:a16="http://schemas.microsoft.com/office/drawing/2014/main" val="1816400020"/>
                    </a:ext>
                  </a:extLst>
                </a:gridCol>
                <a:gridCol w="4914486">
                  <a:extLst>
                    <a:ext uri="{9D8B030D-6E8A-4147-A177-3AD203B41FA5}">
                      <a16:colId xmlns:a16="http://schemas.microsoft.com/office/drawing/2014/main" val="3281467441"/>
                    </a:ext>
                  </a:extLst>
                </a:gridCol>
              </a:tblGrid>
              <a:tr h="0">
                <a:tc>
                  <a:txBody>
                    <a:bodyPr/>
                    <a:lstStyle/>
                    <a:p>
                      <a:pPr marL="0" marR="0">
                        <a:lnSpc>
                          <a:spcPct val="107000"/>
                        </a:lnSpc>
                        <a:spcBef>
                          <a:spcPts val="0"/>
                        </a:spcBef>
                        <a:spcAft>
                          <a:spcPts val="0"/>
                        </a:spcAft>
                      </a:pPr>
                      <a:r>
                        <a:rPr lang="en-US" sz="1800" dirty="0" err="1">
                          <a:effectLst/>
                          <a:latin typeface="Times New Roman" panose="02020603050405020304" pitchFamily="18" charset="0"/>
                          <a:cs typeface="Times New Roman" panose="02020603050405020304" pitchFamily="18" charset="0"/>
                        </a:rPr>
                        <a:t>Tên</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truyện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err="1">
                          <a:effectLst/>
                          <a:latin typeface="Times New Roman" panose="02020603050405020304" pitchFamily="18" charset="0"/>
                          <a:cs typeface="Times New Roman" panose="02020603050405020304" pitchFamily="18" charset="0"/>
                        </a:rPr>
                        <a:t>Bài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học</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đường</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đời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đầu</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tiên</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Tô</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Hoài</a:t>
                      </a:r>
                      <a:r>
                        <a:rPr lang="en-US" sz="1800" dirty="0">
                          <a:effectLst/>
                          <a:latin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a:t>
                      </a:r>
                      <a:r>
                        <a:rPr lang="en-US" sz="1800" dirty="0" err="1">
                          <a:effectLst/>
                          <a:latin typeface="Times New Roman" panose="02020603050405020304" pitchFamily="18" charset="0"/>
                          <a:cs typeface="Times New Roman" panose="02020603050405020304" pitchFamily="18" charset="0"/>
                        </a:rPr>
                        <a:t>nhóm</a:t>
                      </a:r>
                      <a:r>
                        <a:rPr lang="en-US" sz="1800" dirty="0">
                          <a:effectLst/>
                          <a:latin typeface="Times New Roman" panose="02020603050405020304" pitchFamily="18" charset="0"/>
                          <a:cs typeface="Times New Roman" panose="02020603050405020304" pitchFamily="18" charset="0"/>
                        </a:rPr>
                        <a:t> 1, 2,3)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err="1">
                          <a:effectLst/>
                          <a:latin typeface="Times New Roman" panose="02020603050405020304" pitchFamily="18" charset="0"/>
                          <a:cs typeface="Times New Roman" panose="02020603050405020304" pitchFamily="18" charset="0"/>
                        </a:rPr>
                        <a:t>Nếu</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cậu</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muốn</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có</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một</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người</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bạn</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Ăng</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toan</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đơ</a:t>
                      </a:r>
                      <a:r>
                        <a:rPr lang="en-US" sz="1800" dirty="0">
                          <a:effectLst/>
                          <a:latin typeface="Times New Roman" panose="02020603050405020304" pitchFamily="18" charset="0"/>
                          <a:cs typeface="Times New Roman" panose="02020603050405020304" pitchFamily="18" charset="0"/>
                        </a:rPr>
                        <a:t> </a:t>
                      </a:r>
                      <a:r>
                        <a:rPr lang="en-US" sz="1800" dirty="0" err="1">
                          <a:effectLst/>
                          <a:latin typeface="Times New Roman" panose="02020603050405020304" pitchFamily="18" charset="0"/>
                          <a:cs typeface="Times New Roman" panose="02020603050405020304" pitchFamily="18" charset="0"/>
                        </a:rPr>
                        <a:t>Xanh-tơ</a:t>
                      </a:r>
                      <a:r>
                        <a:rPr lang="en-US" sz="1800" dirty="0">
                          <a:effectLst/>
                          <a:latin typeface="Times New Roman" panose="02020603050405020304" pitchFamily="18" charset="0"/>
                          <a:cs typeface="Times New Roman" panose="02020603050405020304" pitchFamily="18" charset="0"/>
                        </a:rPr>
                        <a:t> Ê-xu-be-</a:t>
                      </a:r>
                      <a:r>
                        <a:rPr lang="en-US" sz="1800" dirty="0" err="1">
                          <a:effectLst/>
                          <a:latin typeface="Times New Roman" panose="02020603050405020304" pitchFamily="18" charset="0"/>
                          <a:cs typeface="Times New Roman" panose="02020603050405020304" pitchFamily="18" charset="0"/>
                        </a:rPr>
                        <a:t>ri</a:t>
                      </a:r>
                      <a:r>
                        <a:rPr lang="en-US" sz="1800" dirty="0">
                          <a:effectLst/>
                          <a:latin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a:t>
                      </a:r>
                      <a:r>
                        <a:rPr lang="en-US" sz="1800" dirty="0" err="1">
                          <a:effectLst/>
                          <a:latin typeface="Times New Roman" panose="02020603050405020304" pitchFamily="18" charset="0"/>
                          <a:cs typeface="Times New Roman" panose="02020603050405020304" pitchFamily="18" charset="0"/>
                        </a:rPr>
                        <a:t>nhóm</a:t>
                      </a:r>
                      <a:r>
                        <a:rPr lang="en-US" sz="1800" dirty="0">
                          <a:effectLst/>
                          <a:latin typeface="Times New Roman" panose="02020603050405020304" pitchFamily="18" charset="0"/>
                          <a:cs typeface="Times New Roman" panose="02020603050405020304" pitchFamily="18" charset="0"/>
                        </a:rPr>
                        <a:t> 4,5,6)</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07012610"/>
                  </a:ext>
                </a:extLst>
              </a:tr>
              <a:tr h="673735">
                <a:tc>
                  <a:txBody>
                    <a:bodyPr/>
                    <a:lstStyle/>
                    <a:p>
                      <a:pPr marL="342900" marR="0" lvl="0" indent="-342900" algn="just">
                        <a:lnSpc>
                          <a:spcPct val="107000"/>
                        </a:lnSpc>
                        <a:spcBef>
                          <a:spcPts val="0"/>
                        </a:spcBef>
                        <a:spcAft>
                          <a:spcPts val="0"/>
                        </a:spcAft>
                        <a:buFont typeface="+mj-lt"/>
                        <a:buAutoNum type="arabicPeriod"/>
                      </a:pPr>
                      <a:r>
                        <a:rPr lang="en-US" sz="1800">
                          <a:effectLst/>
                          <a:latin typeface="Times New Roman" panose="02020603050405020304" pitchFamily="18" charset="0"/>
                          <a:cs typeface="Times New Roman" panose="02020603050405020304" pitchFamily="18" charset="0"/>
                        </a:rPr>
                        <a:t>Các sự kiện chính của truyện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400" dirty="0">
                        <a:effectLst/>
                        <a:latin typeface="Times New Roman" panose="02020603050405020304" pitchFamily="18" charset="0"/>
                        <a:cs typeface="Times New Roman" panose="02020603050405020304" pitchFamily="18" charset="0"/>
                      </a:endParaRPr>
                    </a:p>
                  </a:txBody>
                  <a:tcPr marL="68580" marR="68580" marT="0" marB="0"/>
                </a:tc>
                <a:tc>
                  <a:txBody>
                    <a:bodyPr/>
                    <a:lstStyle/>
                    <a:p>
                      <a:endParaRPr lang="en-US" sz="140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63267995"/>
                  </a:ext>
                </a:extLst>
              </a:tr>
              <a:tr h="233680">
                <a:tc>
                  <a:txBody>
                    <a:bodyPr/>
                    <a:lstStyle/>
                    <a:p>
                      <a:pPr marL="342900" marR="0" lvl="0" indent="-342900" algn="just">
                        <a:lnSpc>
                          <a:spcPct val="107000"/>
                        </a:lnSpc>
                        <a:spcBef>
                          <a:spcPts val="0"/>
                        </a:spcBef>
                        <a:spcAft>
                          <a:spcPts val="0"/>
                        </a:spcAft>
                        <a:buFont typeface="+mj-lt"/>
                        <a:buAutoNum type="arabicPeriod"/>
                      </a:pPr>
                      <a:r>
                        <a:rPr lang="en-US" sz="1800">
                          <a:effectLst/>
                          <a:latin typeface="Times New Roman" panose="02020603050405020304" pitchFamily="18" charset="0"/>
                          <a:cs typeface="Times New Roman" panose="02020603050405020304" pitchFamily="18" charset="0"/>
                        </a:rPr>
                        <a:t>Nhân vật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53465491"/>
                  </a:ext>
                </a:extLst>
              </a:tr>
              <a:tr h="290830">
                <a:tc>
                  <a:txBody>
                    <a:bodyPr/>
                    <a:lstStyle/>
                    <a:p>
                      <a:pPr marL="342900" marR="0" lvl="0" indent="-342900" algn="just">
                        <a:lnSpc>
                          <a:spcPct val="107000"/>
                        </a:lnSpc>
                        <a:spcBef>
                          <a:spcPts val="0"/>
                        </a:spcBef>
                        <a:spcAft>
                          <a:spcPts val="0"/>
                        </a:spcAft>
                        <a:buFont typeface="+mj-lt"/>
                        <a:buAutoNum type="arabicPeriod"/>
                      </a:pPr>
                      <a:r>
                        <a:rPr lang="en-US" sz="1800">
                          <a:effectLst/>
                          <a:latin typeface="Times New Roman" panose="02020603050405020304" pitchFamily="18" charset="0"/>
                          <a:cs typeface="Times New Roman" panose="02020603050405020304" pitchFamily="18" charset="0"/>
                        </a:rPr>
                        <a:t>Ngôi kể</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400">
                        <a:effectLst/>
                        <a:latin typeface="Times New Roman" panose="02020603050405020304" pitchFamily="18" charset="0"/>
                        <a:cs typeface="Times New Roman" panose="02020603050405020304" pitchFamily="18" charset="0"/>
                      </a:endParaRPr>
                    </a:p>
                  </a:txBody>
                  <a:tcPr marL="68580" marR="68580" marT="0" marB="0"/>
                </a:tc>
                <a:tc>
                  <a:txBody>
                    <a:bodyPr/>
                    <a:lstStyle/>
                    <a:p>
                      <a:endParaRPr lang="en-US" sz="1400"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338330728"/>
                  </a:ext>
                </a:extLst>
              </a:tr>
              <a:tr h="0">
                <a:tc>
                  <a:txBody>
                    <a:bodyPr/>
                    <a:lstStyle/>
                    <a:p>
                      <a:pPr marL="342900" marR="0" lvl="0" indent="-342900" algn="just">
                        <a:lnSpc>
                          <a:spcPct val="107000"/>
                        </a:lnSpc>
                        <a:spcBef>
                          <a:spcPts val="0"/>
                        </a:spcBef>
                        <a:spcAft>
                          <a:spcPts val="0"/>
                        </a:spcAft>
                        <a:buFont typeface="+mj-lt"/>
                        <a:buAutoNum type="arabicPeriod"/>
                      </a:pPr>
                      <a:r>
                        <a:rPr lang="en-US" sz="1800">
                          <a:effectLst/>
                          <a:latin typeface="Times New Roman" panose="02020603050405020304" pitchFamily="18" charset="0"/>
                          <a:cs typeface="Times New Roman" panose="02020603050405020304" pitchFamily="18" charset="0"/>
                        </a:rPr>
                        <a:t>Nội dung, ý nghĩa truyện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endParaRPr lang="en-US" sz="1400">
                        <a:effectLst/>
                        <a:latin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36924885"/>
                  </a:ext>
                </a:extLst>
              </a:tr>
              <a:tr h="0">
                <a:tc>
                  <a:txBody>
                    <a:bodyPr/>
                    <a:lstStyle/>
                    <a:p>
                      <a:pPr marL="342900" marR="0" lvl="0" indent="-342900" algn="just">
                        <a:lnSpc>
                          <a:spcPct val="107000"/>
                        </a:lnSpc>
                        <a:spcBef>
                          <a:spcPts val="0"/>
                        </a:spcBef>
                        <a:spcAft>
                          <a:spcPts val="0"/>
                        </a:spcAft>
                        <a:buFont typeface="+mj-lt"/>
                        <a:buAutoNum type="arabicPeriod"/>
                      </a:pPr>
                      <a:r>
                        <a:rPr lang="en-US" sz="1800">
                          <a:effectLst/>
                          <a:latin typeface="Times New Roman" panose="02020603050405020304" pitchFamily="18" charset="0"/>
                          <a:cs typeface="Times New Roman" panose="02020603050405020304" pitchFamily="18" charset="0"/>
                        </a:rPr>
                        <a:t>Đặc sắc nghệ thuật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US" sz="1800">
                          <a:effectLst/>
                          <a:latin typeface="Times New Roman" panose="02020603050405020304" pitchFamily="18"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Times New Roman" panose="02020603050405020304" pitchFamily="18"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1936550"/>
                  </a:ext>
                </a:extLst>
              </a:tr>
            </a:tbl>
          </a:graphicData>
        </a:graphic>
      </p:graphicFrame>
    </p:spTree>
    <p:extLst>
      <p:ext uri="{BB962C8B-B14F-4D97-AF65-F5344CB8AC3E}">
        <p14:creationId xmlns:p14="http://schemas.microsoft.com/office/powerpoint/2010/main" val="3811868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043BEF8-2AD7-4E06-85EC-AAEBEF6C1984}"/>
              </a:ext>
            </a:extLst>
          </p:cNvPr>
          <p:cNvSpPr>
            <a:spLocks noChangeArrowheads="1"/>
          </p:cNvSpPr>
          <p:nvPr/>
        </p:nvSpPr>
        <p:spPr bwMode="auto">
          <a:xfrm>
            <a:off x="569030" y="783771"/>
            <a:ext cx="11305107" cy="5512526"/>
          </a:xfrm>
          <a:prstGeom prst="roundRect">
            <a:avLst>
              <a:gd name="adj" fmla="val 16667"/>
            </a:avLst>
          </a:prstGeom>
          <a:ln>
            <a:headEnd/>
            <a:tailEnd/>
          </a:ln>
        </p:spPr>
        <p:style>
          <a:lnRef idx="3">
            <a:schemeClr val="lt1"/>
          </a:lnRef>
          <a:fillRef idx="1">
            <a:schemeClr val="accent5"/>
          </a:fillRef>
          <a:effectRef idx="1">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1016846" y="963685"/>
            <a:ext cx="7507183" cy="490199"/>
          </a:xfrm>
          <a:prstGeom prst="rect">
            <a:avLst/>
          </a:prstGeom>
        </p:spPr>
        <p:txBody>
          <a:bodyPr wrap="none">
            <a:spAutoFit/>
          </a:bodyPr>
          <a:lstStyle/>
          <a:p>
            <a:pPr>
              <a:lnSpc>
                <a:spcPct val="115000"/>
              </a:lnSpc>
              <a:spcAft>
                <a:spcPts val="1000"/>
              </a:spcAft>
            </a:pP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Bài</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tập</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2: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Đọc</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lời</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hỏi</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bên</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ea typeface="Times New Roman" panose="02020603050405020304" pitchFamily="18" charset="0"/>
                <a:cs typeface="Times New Roman" panose="02020603050405020304" pitchFamily="18" charset="0"/>
              </a:rPr>
              <a:t>dưới</a:t>
            </a:r>
            <a:r>
              <a:rPr lang="en-US" sz="2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p:cNvSpPr/>
          <p:nvPr/>
        </p:nvSpPr>
        <p:spPr>
          <a:xfrm>
            <a:off x="793965" y="1523105"/>
            <a:ext cx="10855235" cy="4993996"/>
          </a:xfrm>
          <a:prstGeom prst="rect">
            <a:avLst/>
          </a:prstGeom>
        </p:spPr>
        <p:txBody>
          <a:bodyPr wrap="square">
            <a:spAutoFit/>
          </a:bodyPr>
          <a:lstStyle/>
          <a:p>
            <a:pPr algn="ctr">
              <a:lnSpc>
                <a:spcPct val="115000"/>
              </a:lnSpc>
              <a:spcAft>
                <a:spcPts val="1000"/>
              </a:spcAft>
              <a:tabLst>
                <a:tab pos="1752600" algn="l"/>
              </a:tabLst>
            </a:pPr>
            <a:r>
              <a:rPr lang="de-DE" sz="2400" dirty="0">
                <a:latin typeface="Times New Roman" panose="02020603050405020304" pitchFamily="18" charset="0"/>
                <a:ea typeface="Times New Roman" panose="02020603050405020304" pitchFamily="18" charset="0"/>
                <a:cs typeface="Times New Roman" panose="02020603050405020304" pitchFamily="18" charset="0"/>
              </a:rPr>
              <a:t>MUỐI TO, MUỐI BÉ</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1752600" algn="l"/>
              </a:tabLst>
            </a:pPr>
            <a:r>
              <a:rPr lang="de-DE" sz="2400" i="1" dirty="0">
                <a:latin typeface="Times New Roman" panose="02020603050405020304" pitchFamily="18" charset="0"/>
                <a:ea typeface="Times New Roman" panose="02020603050405020304" pitchFamily="18" charset="0"/>
                <a:cs typeface="Times New Roman" panose="02020603050405020304" pitchFamily="18" charset="0"/>
              </a:rPr>
              <a:t>    Hạt muối Bé nói với hạt muối To:</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180340" algn="l"/>
              </a:tabLst>
            </a:pPr>
            <a:r>
              <a:rPr lang="de-DE" sz="2400" i="1" dirty="0">
                <a:latin typeface="Times New Roman" panose="02020603050405020304" pitchFamily="18" charset="0"/>
                <a:ea typeface="Arial" panose="020B0604020202020204" pitchFamily="34" charset="0"/>
                <a:cs typeface="Times New Roman" panose="02020603050405020304" pitchFamily="18" charset="0"/>
              </a:rPr>
              <a:t>Em đến chia tay chị này, em sắp được hòa trong đại dương.</a:t>
            </a:r>
            <a:endParaRPr lang="en-US" sz="2400" dirty="0">
              <a:latin typeface="Calibri" panose="020F0502020204030204" pitchFamily="34" charset="0"/>
              <a:ea typeface="Arial" panose="020B0604020202020204" pitchFamily="34" charset="0"/>
              <a:cs typeface="Times New Roman" panose="02020603050405020304" pitchFamily="18" charset="0"/>
            </a:endParaRPr>
          </a:p>
          <a:p>
            <a:pPr marL="457200">
              <a:lnSpc>
                <a:spcPct val="115000"/>
              </a:lnSpc>
              <a:spcAft>
                <a:spcPts val="0"/>
              </a:spcAft>
              <a:tabLst>
                <a:tab pos="180340" algn="l"/>
              </a:tabLst>
            </a:pP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trố</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mắt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180340" algn="l"/>
              </a:tabLst>
            </a:pP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dại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quá</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sao</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lại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để</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đánh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mất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mình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như</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thế</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muốn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thì</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cứ</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làm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chị</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không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điên</a:t>
            </a:r>
            <a:r>
              <a:rPr lang="en-US" sz="2400" i="1" dirty="0">
                <a:latin typeface="Times New Roman" panose="02020603050405020304" pitchFamily="18" charset="0"/>
                <a:ea typeface="Arial" panose="020B0604020202020204" pitchFamily="34" charset="0"/>
                <a:cs typeface="Times New Roman" panose="02020603050405020304" pitchFamily="18" charset="0"/>
              </a:rPr>
              <a:t>!</a:t>
            </a:r>
            <a:endParaRPr lang="en-US" sz="2400" dirty="0">
              <a:latin typeface="Calibri" panose="020F0502020204030204" pitchFamily="34" charset="0"/>
              <a:ea typeface="Arial" panose="020B0604020202020204" pitchFamily="34" charset="0"/>
              <a:cs typeface="Times New Roman" panose="02020603050405020304" pitchFamily="18" charset="0"/>
            </a:endParaRPr>
          </a:p>
          <a:p>
            <a:pPr marL="90170" indent="180340">
              <a:lnSpc>
                <a:spcPct val="115000"/>
              </a:lnSpc>
              <a:spcAft>
                <a:spcPts val="0"/>
              </a:spcAft>
              <a:tabLst>
                <a:tab pos="180340" algn="l"/>
                <a:tab pos="1752600" algn="l"/>
              </a:tabLst>
            </a:pP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co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quắp</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biển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hòa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tan.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bờ</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sống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vuông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vẫn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ngạo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nghễ</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cứng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nhìn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chúng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bạn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tí</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đầy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khinh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khỉnh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Thu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hoạch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ta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gạt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ngoài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phế</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phẩm</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còn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hạt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tinh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trắng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kia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đóng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bao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sạch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đẹp</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457200">
              <a:lnSpc>
                <a:spcPct val="115000"/>
              </a:lnSpc>
              <a:spcAft>
                <a:spcPts val="1000"/>
              </a:spcAft>
              <a:tabLst>
                <a:tab pos="18034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3801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0B17B26B-E4E8-4D13-A0E2-42AB07FF760F}"/>
              </a:ext>
            </a:extLst>
          </p:cNvPr>
          <p:cNvSpPr>
            <a:spLocks noChangeArrowheads="1"/>
          </p:cNvSpPr>
          <p:nvPr/>
        </p:nvSpPr>
        <p:spPr bwMode="auto">
          <a:xfrm>
            <a:off x="569030" y="653143"/>
            <a:ext cx="11161416" cy="5525588"/>
          </a:xfrm>
          <a:prstGeom prst="roundRect">
            <a:avLst>
              <a:gd name="adj" fmla="val 16667"/>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569030" y="838596"/>
            <a:ext cx="11043850" cy="5154681"/>
          </a:xfrm>
          <a:prstGeom prst="rect">
            <a:avLst/>
          </a:prstGeom>
        </p:spPr>
        <p:txBody>
          <a:bodyPr wrap="square">
            <a:spAutoFit/>
          </a:bodyPr>
          <a:lstStyle/>
          <a:p>
            <a:pPr marL="457200">
              <a:lnSpc>
                <a:spcPct val="115000"/>
              </a:lnSpc>
              <a:spcAft>
                <a:spcPts val="0"/>
              </a:spcAft>
              <a:tabLst>
                <a:tab pos="180340" algn="l"/>
              </a:tabLst>
            </a:pP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Sau</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thời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gian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lăn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lóc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hết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xó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chợ</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này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xó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chợ</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ta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nồi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cám</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heo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Tủi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nhục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ê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chề</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co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cứng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hơn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mặc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nước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sôi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trăm</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cũng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lấy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dù</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vảy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da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Khi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rửa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máng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heo</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ta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phát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và</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chẳng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cần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nghĩ</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suy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ném</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ra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qua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đạp</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7200">
              <a:lnSpc>
                <a:spcPct val="115000"/>
              </a:lnSpc>
              <a:spcAft>
                <a:spcPts val="0"/>
              </a:spcAft>
              <a:tabLst>
                <a:tab pos="180340" algn="l"/>
                <a:tab pos="1752600" algn="l"/>
              </a:tabLst>
            </a:pP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Trời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đổ</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mưa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bây</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giờ</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hạt</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mưa</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gặp</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hí</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hửng</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latin typeface="Times New Roman" panose="02020603050405020304" pitchFamily="18" charset="0"/>
                <a:ea typeface="Times New Roman" panose="02020603050405020304" pitchFamily="18" charset="0"/>
                <a:cs typeface="Times New Roman" panose="02020603050405020304" pitchFamily="18" charset="0"/>
              </a:rPr>
              <a:t>kể</a:t>
            </a:r>
            <a:r>
              <a:rPr lang="en-US" sz="24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180340" algn="l"/>
                <a:tab pos="1752600" algn="l"/>
              </a:tabLst>
            </a:pPr>
            <a:r>
              <a:rPr lang="en-US" sz="2400" i="1" dirty="0" err="1">
                <a:latin typeface="Times New Roman" panose="02020603050405020304" pitchFamily="18" charset="0"/>
                <a:ea typeface="Arial" panose="020B0604020202020204" pitchFamily="34" charset="0"/>
                <a:cs typeface="Times New Roman" panose="02020603050405020304" pitchFamily="18" charset="0"/>
              </a:rPr>
              <a:t>Tuyệt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lắm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chị</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Khi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hòa</a:t>
            </a:r>
            <a:r>
              <a:rPr lang="en-US" sz="2400" i="1" dirty="0">
                <a:latin typeface="Times New Roman" panose="02020603050405020304" pitchFamily="18" charset="0"/>
                <a:ea typeface="Arial" panose="020B0604020202020204" pitchFamily="34" charset="0"/>
                <a:cs typeface="Times New Roman" panose="02020603050405020304" pitchFamily="18" charset="0"/>
              </a:rPr>
              <a:t> tan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trong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nước</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biển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được</a:t>
            </a:r>
            <a:r>
              <a:rPr lang="en-US" sz="2400" i="1" dirty="0">
                <a:latin typeface="Times New Roman" panose="02020603050405020304" pitchFamily="18" charset="0"/>
                <a:ea typeface="Arial" panose="020B0604020202020204" pitchFamily="34" charset="0"/>
                <a:cs typeface="Times New Roman" panose="02020603050405020304" pitchFamily="18" charset="0"/>
              </a:rPr>
              <a:t> bay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lên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trời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sau</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đó</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thành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mưa</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tưới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mát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cho</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Đất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thêm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xanh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tươi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Thôi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chào</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chị</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em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còn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chu</a:t>
            </a:r>
            <a:r>
              <a:rPr lang="en-US" sz="2400" i="1" dirty="0">
                <a:latin typeface="Times New Roman" panose="02020603050405020304" pitchFamily="18" charset="0"/>
                <a:ea typeface="Arial" panose="020B0604020202020204" pitchFamily="34" charset="0"/>
                <a:cs typeface="Times New Roman" panose="02020603050405020304" pitchFamily="18" charset="0"/>
              </a:rPr>
              <a:t> du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nhiều</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nơi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trên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Trái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Đất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trước</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khi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về</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biển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chuẩn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bị</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một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hành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trình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tuyệt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vời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khác</a:t>
            </a:r>
            <a:r>
              <a:rPr lang="en-US" sz="2400" i="1" dirty="0">
                <a:latin typeface="Times New Roman" panose="02020603050405020304" pitchFamily="18" charset="0"/>
                <a:ea typeface="Arial" panose="020B0604020202020204" pitchFamily="34" charset="0"/>
                <a:cs typeface="Times New Roman" panose="02020603050405020304" pitchFamily="18" charset="0"/>
              </a:rPr>
              <a:t>…</a:t>
            </a:r>
            <a:endParaRPr lang="en-US" sz="2400" dirty="0">
              <a:latin typeface="Calibri" panose="020F0502020204030204" pitchFamily="34" charset="0"/>
              <a:ea typeface="Arial" panose="020B0604020202020204" pitchFamily="34"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180340" algn="l"/>
                <a:tab pos="1752600" algn="l"/>
              </a:tabLst>
            </a:pPr>
            <a:r>
              <a:rPr lang="en-US" sz="2400" i="1" dirty="0" err="1">
                <a:latin typeface="Times New Roman" panose="02020603050405020304" pitchFamily="18" charset="0"/>
                <a:ea typeface="Arial" panose="020B0604020202020204" pitchFamily="34" charset="0"/>
                <a:cs typeface="Times New Roman" panose="02020603050405020304" pitchFamily="18" charset="0"/>
              </a:rPr>
              <a:t>Nhìn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muối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Bé</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hòa</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mình</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với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dòng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chảy</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xa</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dần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xa</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dần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bỗng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dưng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muối</a:t>
            </a:r>
            <a:r>
              <a:rPr lang="en-US" sz="2400" i="1" dirty="0">
                <a:latin typeface="Times New Roman" panose="02020603050405020304" pitchFamily="18" charset="0"/>
                <a:ea typeface="Arial" panose="020B0604020202020204" pitchFamily="34" charset="0"/>
                <a:cs typeface="Times New Roman" panose="02020603050405020304" pitchFamily="18" charset="0"/>
              </a:rPr>
              <a:t> To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thèm</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khát</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cuộc</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sống</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như</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muối</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Bé</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muốn</a:t>
            </a:r>
            <a:r>
              <a:rPr lang="en-US" sz="2400" i="1" dirty="0">
                <a:latin typeface="Times New Roman" panose="02020603050405020304" pitchFamily="18" charset="0"/>
                <a:ea typeface="Arial" panose="020B0604020202020204" pitchFamily="34" charset="0"/>
                <a:cs typeface="Times New Roman" panose="02020603050405020304" pitchFamily="18" charset="0"/>
              </a:rPr>
              <a:t>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hòa</a:t>
            </a:r>
            <a:r>
              <a:rPr lang="en-US" sz="2400" i="1" dirty="0">
                <a:latin typeface="Times New Roman" panose="02020603050405020304" pitchFamily="18" charset="0"/>
                <a:ea typeface="Arial" panose="020B0604020202020204" pitchFamily="34" charset="0"/>
                <a:cs typeface="Times New Roman" panose="02020603050405020304" pitchFamily="18" charset="0"/>
              </a:rPr>
              <a:t> tan, </a:t>
            </a:r>
            <a:r>
              <a:rPr lang="en-US" sz="2400" i="1" dirty="0" err="1">
                <a:latin typeface="Times New Roman" panose="02020603050405020304" pitchFamily="18" charset="0"/>
                <a:ea typeface="Arial" panose="020B0604020202020204" pitchFamily="34" charset="0"/>
                <a:cs typeface="Times New Roman" panose="02020603050405020304" pitchFamily="18" charset="0"/>
              </a:rPr>
              <a:t>hòa</a:t>
            </a:r>
            <a:r>
              <a:rPr lang="en-US" sz="2400" i="1" dirty="0">
                <a:latin typeface="Times New Roman" panose="02020603050405020304" pitchFamily="18" charset="0"/>
                <a:ea typeface="Arial" panose="020B0604020202020204" pitchFamily="34" charset="0"/>
                <a:cs typeface="Times New Roman" panose="02020603050405020304" pitchFamily="18" charset="0"/>
              </a:rPr>
              <a:t> tan…  </a:t>
            </a:r>
            <a:endParaRPr lang="en-US" sz="2400" dirty="0">
              <a:latin typeface="Calibri" panose="020F0502020204030204" pitchFamily="34" charset="0"/>
              <a:ea typeface="Arial" panose="020B0604020202020204" pitchFamily="34" charset="0"/>
              <a:cs typeface="Times New Roman" panose="02020603050405020304" pitchFamily="18" charset="0"/>
            </a:endParaRPr>
          </a:p>
          <a:p>
            <a:pPr marL="457200">
              <a:lnSpc>
                <a:spcPct val="115000"/>
              </a:lnSpc>
              <a:spcAft>
                <a:spcPts val="0"/>
              </a:spcAft>
              <a:tabLst>
                <a:tab pos="180340" algn="l"/>
                <a:tab pos="1752600" algn="l"/>
              </a:tabLst>
            </a:pPr>
            <a:r>
              <a:rPr lang="en-US" sz="2400" dirty="0">
                <a:latin typeface="Times New Roman" panose="02020603050405020304" pitchFamily="18" charset="0"/>
                <a:ea typeface="Times New Roman" panose="02020603050405020304" pitchFamily="18" charset="0"/>
                <a:cs typeface="Times New Roman" panose="02020603050405020304" pitchFamily="18" charset="0"/>
              </a:rPr>
              <a:t>                                                            (Theo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Truyện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cổ</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tích</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chọn</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cs typeface="Times New Roman" panose="02020603050405020304" pitchFamily="18" charset="0"/>
              </a:rPr>
              <a:t>lọc</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p>
        </p:txBody>
      </p:sp>
    </p:spTree>
    <p:extLst>
      <p:ext uri="{BB962C8B-B14F-4D97-AF65-F5344CB8AC3E}">
        <p14:creationId xmlns:p14="http://schemas.microsoft.com/office/powerpoint/2010/main" val="86971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F48C235C-854E-454B-9B40-B07D62227661}"/>
              </a:ext>
            </a:extLst>
          </p:cNvPr>
          <p:cNvSpPr>
            <a:spLocks noChangeArrowheads="1"/>
          </p:cNvSpPr>
          <p:nvPr/>
        </p:nvSpPr>
        <p:spPr bwMode="auto">
          <a:xfrm>
            <a:off x="569030" y="927463"/>
            <a:ext cx="11174479" cy="5199017"/>
          </a:xfrm>
          <a:prstGeom prst="roundRect">
            <a:avLst>
              <a:gd name="adj" fmla="val 16667"/>
            </a:avLst>
          </a:prstGeom>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569029" y="1772586"/>
            <a:ext cx="11030787" cy="3418756"/>
          </a:xfrm>
          <a:prstGeom prst="rect">
            <a:avLst/>
          </a:prstGeom>
        </p:spPr>
        <p:txBody>
          <a:bodyPr wrap="square">
            <a:spAutoFit/>
          </a:bodyPr>
          <a:lstStyle/>
          <a:p>
            <a:pPr marL="457200">
              <a:lnSpc>
                <a:spcPct val="115000"/>
              </a:lnSpc>
              <a:spcAft>
                <a:spcPts val="1000"/>
              </a:spcAft>
              <a:tabLst>
                <a:tab pos="1752600" algn="l"/>
              </a:tabLst>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1.</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2.</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hòa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tan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dương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sao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dại</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Bé</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tuyệt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lắm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3.</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mùa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hoach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phận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To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5.</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hạt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sẻ</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khoảng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5- 7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dòng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353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barn(inVertical)">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barn(inVertical)">
                                      <p:cBhvr>
                                        <p:cTn id="2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2" name="Rounded Rectangle 10">
            <a:extLst>
              <a:ext uri="{FF2B5EF4-FFF2-40B4-BE49-F238E27FC236}">
                <a16:creationId xmlns:a16="http://schemas.microsoft.com/office/drawing/2014/main" id="{064C14D9-54C1-4BD1-87BB-926CC688574A}"/>
              </a:ext>
            </a:extLst>
          </p:cNvPr>
          <p:cNvSpPr>
            <a:spLocks noChangeArrowheads="1"/>
          </p:cNvSpPr>
          <p:nvPr/>
        </p:nvSpPr>
        <p:spPr bwMode="auto">
          <a:xfrm>
            <a:off x="4591065" y="497028"/>
            <a:ext cx="3320483" cy="628832"/>
          </a:xfrm>
          <a:prstGeom prst="roundRect">
            <a:avLst>
              <a:gd name="adj" fmla="val 16667"/>
            </a:avLst>
          </a:prstGeom>
          <a:solidFill>
            <a:srgbClr val="FFFF00"/>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ounded Rectangle 10">
            <a:extLst>
              <a:ext uri="{FF2B5EF4-FFF2-40B4-BE49-F238E27FC236}">
                <a16:creationId xmlns:a16="http://schemas.microsoft.com/office/drawing/2014/main" id="{67B7F859-C869-4FB9-B360-608C403E8EE7}"/>
              </a:ext>
            </a:extLst>
          </p:cNvPr>
          <p:cNvSpPr>
            <a:spLocks noChangeArrowheads="1"/>
          </p:cNvSpPr>
          <p:nvPr/>
        </p:nvSpPr>
        <p:spPr bwMode="auto">
          <a:xfrm>
            <a:off x="569030" y="1418053"/>
            <a:ext cx="11174479" cy="4786803"/>
          </a:xfrm>
          <a:prstGeom prst="roundRect">
            <a:avLst>
              <a:gd name="adj" fmla="val 16667"/>
            </a:avLst>
          </a:prstGeom>
          <a:solidFill>
            <a:schemeClr val="accent2">
              <a:lumMod val="60000"/>
              <a:lumOff val="40000"/>
            </a:schemeClr>
          </a:solidFill>
          <a:ln w="25400">
            <a:solidFill>
              <a:srgbClr val="243F60"/>
            </a:solidFill>
            <a:round/>
            <a:headEnd/>
            <a:tailEnd/>
          </a:ln>
        </p:spPr>
        <p:style>
          <a:lnRef idx="0">
            <a:scrgbClr r="0" g="0" b="0"/>
          </a:lnRef>
          <a:fillRef idx="1001">
            <a:schemeClr val="dk2"/>
          </a:fillRef>
          <a:effectRef idx="0">
            <a:scrgbClr r="0" g="0" b="0"/>
          </a:effectRef>
          <a:fontRef idx="major"/>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4926552" y="517517"/>
            <a:ext cx="2649508" cy="587853"/>
          </a:xfrm>
          <a:prstGeom prst="rect">
            <a:avLst/>
          </a:prstGeom>
        </p:spPr>
        <p:txBody>
          <a:bodyPr wrap="none">
            <a:spAutoFit/>
          </a:bodyPr>
          <a:lstStyle/>
          <a:p>
            <a:pPr>
              <a:lnSpc>
                <a:spcPct val="115000"/>
              </a:lnSpc>
              <a:spcAft>
                <a:spcPts val="1000"/>
              </a:spcAft>
              <a:tabLst>
                <a:tab pos="628650" algn="l"/>
              </a:tabLs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GỢI Ý ĐÁP ÁN</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Rectangle 4"/>
          <p:cNvSpPr/>
          <p:nvPr/>
        </p:nvSpPr>
        <p:spPr>
          <a:xfrm>
            <a:off x="748937" y="2127805"/>
            <a:ext cx="10811692" cy="3450175"/>
          </a:xfrm>
          <a:prstGeom prst="rect">
            <a:avLst/>
          </a:prstGeom>
        </p:spPr>
        <p:txBody>
          <a:bodyPr wrap="square">
            <a:spAutoFit/>
          </a:bodyPr>
          <a:lstStyle/>
          <a:p>
            <a:pPr>
              <a:lnSpc>
                <a:spcPct val="115000"/>
              </a:lnSpc>
              <a:spcAft>
                <a:spcPts val="1000"/>
              </a:spcAft>
              <a:tabLst>
                <a:tab pos="628650" algn="l"/>
              </a:tabLs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1: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Phương thức biểu đạt chính: Tự sự</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2:  </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Muối To cho rằng việc hòa tan vào đại dương là”d</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ạ</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i”vì sẽ đánh mất mình, sẽ bị biến mất, không còn giữ được những cái của riêng mình nữa.</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628650" algn="l"/>
              </a:tabLst>
            </a:pPr>
            <a:r>
              <a:rPr lang="vi-VN" sz="2800" dirty="0">
                <a:latin typeface="Times New Roman" panose="02020603050405020304" pitchFamily="18" charset="0"/>
                <a:ea typeface="Arial" panose="020B0604020202020204" pitchFamily="34" charset="0"/>
                <a:cs typeface="Times New Roman" panose="02020603050405020304" pitchFamily="18" charset="0"/>
              </a:rPr>
              <a:t>Muối Bé cho là</a:t>
            </a:r>
            <a:r>
              <a:rPr lang="en-US" sz="2800" dirty="0">
                <a:latin typeface="Times New Roman" panose="02020603050405020304" pitchFamily="18" charset="0"/>
                <a:ea typeface="Arial" panose="020B0604020202020204" pitchFamily="34" charset="0"/>
                <a:cs typeface="Times New Roman" panose="02020603050405020304" pitchFamily="18" charset="0"/>
              </a:rPr>
              <a:t> “</a:t>
            </a:r>
            <a:r>
              <a:rPr lang="vi-VN" sz="2800" i="1" dirty="0">
                <a:latin typeface="Times New Roman" panose="02020603050405020304" pitchFamily="18" charset="0"/>
                <a:ea typeface="Arial" panose="020B0604020202020204" pitchFamily="34" charset="0"/>
                <a:cs typeface="Times New Roman" panose="02020603050405020304" pitchFamily="18" charset="0"/>
              </a:rPr>
              <a:t>tuyệt lắm</a:t>
            </a:r>
            <a:r>
              <a:rPr lang="vi-VN" sz="2800" dirty="0">
                <a:latin typeface="Times New Roman" panose="02020603050405020304" pitchFamily="18" charset="0"/>
                <a:ea typeface="Arial" panose="020B0604020202020204" pitchFamily="34" charset="0"/>
                <a:cs typeface="Times New Roman" panose="02020603050405020304" pitchFamily="18" charset="0"/>
              </a:rPr>
              <a:t>” vì khi hòa vào biển, nó được hóa thân, được cống hiến sức mình cho trái Đất…</a:t>
            </a:r>
            <a:endParaRPr lang="en-US" sz="2800" dirty="0">
              <a:effectLst/>
              <a:latin typeface="Calibri" panose="020F050202020403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92885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barn(inVertical)">
                                      <p:cBhvr>
                                        <p:cTn id="18" dur="5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Effect transition="in" filter="barn(inVertical)">
                                      <p:cBhvr>
                                        <p:cTn id="23" dur="500"/>
                                        <p:tgtEl>
                                          <p:spTgt spid="5">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barn(inVertical)">
                                      <p:cBhvr>
                                        <p:cTn id="28" dur="500"/>
                                        <p:tgtEl>
                                          <p:spTgt spid="5">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5">
                                            <p:txEl>
                                              <p:pRg st="3" end="3"/>
                                            </p:txEl>
                                          </p:spTgt>
                                        </p:tgtEl>
                                        <p:attrNameLst>
                                          <p:attrName>style.visibility</p:attrName>
                                        </p:attrNameLst>
                                      </p:cBhvr>
                                      <p:to>
                                        <p:strVal val="visible"/>
                                      </p:to>
                                    </p:set>
                                    <p:animEffect transition="in" filter="barn(inVertical)">
                                      <p:cBhvr>
                                        <p:cTn id="3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3" name="Rounded Rectangle 10">
            <a:extLst>
              <a:ext uri="{FF2B5EF4-FFF2-40B4-BE49-F238E27FC236}">
                <a16:creationId xmlns:a16="http://schemas.microsoft.com/office/drawing/2014/main" id="{3A5BAFD9-CA1C-4264-A7FE-56381845D21D}"/>
              </a:ext>
            </a:extLst>
          </p:cNvPr>
          <p:cNvSpPr>
            <a:spLocks noChangeArrowheads="1"/>
          </p:cNvSpPr>
          <p:nvPr/>
        </p:nvSpPr>
        <p:spPr bwMode="auto">
          <a:xfrm>
            <a:off x="569030" y="1418054"/>
            <a:ext cx="11174479" cy="4042220"/>
          </a:xfrm>
          <a:prstGeom prst="roundRect">
            <a:avLst>
              <a:gd name="adj" fmla="val 16667"/>
            </a:avLst>
          </a:prstGeom>
          <a:solidFill>
            <a:schemeClr val="accent1">
              <a:lumMod val="40000"/>
              <a:lumOff val="60000"/>
            </a:schemeClr>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735875" y="2142193"/>
            <a:ext cx="10890068" cy="3290516"/>
          </a:xfrm>
          <a:prstGeom prst="rect">
            <a:avLst/>
          </a:prstGeom>
        </p:spPr>
        <p:txBody>
          <a:bodyPr wrap="square">
            <a:spAutoFit/>
          </a:bodyPr>
          <a:lstStyle/>
          <a:p>
            <a:pPr>
              <a:lnSpc>
                <a:spcPct val="115000"/>
              </a:lnSpc>
              <a:spcAft>
                <a:spcPts val="1000"/>
              </a:spcAft>
              <a:tabLst>
                <a:tab pos="628650" algn="l"/>
              </a:tabLs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3: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Vào mùa thu hoạch, muối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To bị gạt ra ngoài, bị xếp vào loại phế phẩm.</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tabLst>
                <a:tab pos="628650" algn="l"/>
              </a:tabLs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4: </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Ý nghĩa biểu tượng của mỗi hình ảnh:</a:t>
            </a:r>
            <a:endParaRPr lang="en-US" sz="2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tabLst>
                <a:tab pos="628650" algn="l"/>
              </a:tabLst>
            </a:pPr>
            <a:r>
              <a:rPr lang="vi-VN" sz="2800" dirty="0">
                <a:latin typeface="Times New Roman" panose="02020603050405020304" pitchFamily="18" charset="0"/>
                <a:ea typeface="Arial" panose="020B0604020202020204" pitchFamily="34" charset="0"/>
                <a:cs typeface="Times New Roman" panose="02020603050405020304" pitchFamily="18" charset="0"/>
              </a:rPr>
              <a:t>Muối To: Hình ảnh của con người sống ích kỉ, chỉ khư khư giữ lấy giá trị riêng của mình.</a:t>
            </a:r>
            <a:endParaRPr lang="en-US" sz="2800" dirty="0">
              <a:latin typeface="Calibri" panose="020F0502020204030204"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tabLst>
                <a:tab pos="457200" algn="l"/>
              </a:tabLst>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590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barn(inVertical)">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barn(inVertical)">
                                      <p:cBhvr>
                                        <p:cTn id="15" dur="500"/>
                                        <p:tgtEl>
                                          <p:spTgt spid="4">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barn(inVertical)">
                                      <p:cBhvr>
                                        <p:cTn id="20" dur="500"/>
                                        <p:tgtEl>
                                          <p:spTgt spid="4">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Effect transition="in" filter="barn(inVertical)">
                                      <p:cBhvr>
                                        <p:cTn id="25"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3341</TotalTime>
  <Words>863</Words>
  <Application>Microsoft Office PowerPoint</Application>
  <PresentationFormat>Widescreen</PresentationFormat>
  <Paragraphs>62</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yen pham</dc:creator>
  <cp:lastModifiedBy>yen pham</cp:lastModifiedBy>
  <cp:revision>1</cp:revision>
  <dcterms:created xsi:type="dcterms:W3CDTF">2024-09-12T05:40:48Z</dcterms:created>
  <dcterms:modified xsi:type="dcterms:W3CDTF">2024-09-14T13:22:17Z</dcterms:modified>
</cp:coreProperties>
</file>