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5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7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8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1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76" r:id="rId19"/>
    <p:sldId id="260" r:id="rId20"/>
    <p:sldId id="259" r:id="rId21"/>
    <p:sldId id="308" r:id="rId22"/>
    <p:sldId id="292" r:id="rId23"/>
    <p:sldId id="262" r:id="rId24"/>
    <p:sldId id="263" r:id="rId25"/>
    <p:sldId id="291" r:id="rId26"/>
    <p:sldId id="293" r:id="rId27"/>
    <p:sldId id="268" r:id="rId28"/>
    <p:sldId id="264" r:id="rId29"/>
    <p:sldId id="297" r:id="rId30"/>
    <p:sldId id="294" r:id="rId31"/>
    <p:sldId id="265" r:id="rId32"/>
    <p:sldId id="298" r:id="rId33"/>
    <p:sldId id="295" r:id="rId34"/>
    <p:sldId id="267" r:id="rId35"/>
    <p:sldId id="309" r:id="rId36"/>
    <p:sldId id="296" r:id="rId37"/>
    <p:sldId id="299" r:id="rId38"/>
    <p:sldId id="271" r:id="rId39"/>
    <p:sldId id="258" r:id="rId40"/>
    <p:sldId id="274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0" r:id="rId49"/>
    <p:sldId id="275" r:id="rId50"/>
  </p:sldIdLst>
  <p:sldSz cx="12192000" cy="6858000"/>
  <p:notesSz cx="7104063" cy="10234613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A5AD"/>
    <a:srgbClr val="68C5CD"/>
    <a:srgbClr val="92C872"/>
    <a:srgbClr val="F6C438"/>
    <a:srgbClr val="F2DC73"/>
    <a:srgbClr val="009193"/>
    <a:srgbClr val="B7D886"/>
    <a:srgbClr val="9ECC6A"/>
    <a:srgbClr val="73FEFF"/>
    <a:srgbClr val="E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26" autoAdjust="0"/>
    <p:restoredTop sz="94660"/>
  </p:normalViewPr>
  <p:slideViewPr>
    <p:cSldViewPr snapToGrid="0">
      <p:cViewPr varScale="1">
        <p:scale>
          <a:sx n="66" d="100"/>
          <a:sy n="66" d="100"/>
        </p:scale>
        <p:origin x="2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631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003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6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295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8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400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054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164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809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150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650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11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30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983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782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08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16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614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06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336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8882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253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126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6255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560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802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6059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973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669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066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64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0086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5676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754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092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7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901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409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973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18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2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8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0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1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7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7.png"/><Relationship Id="rId3" Type="http://schemas.openxmlformats.org/officeDocument/2006/relationships/image" Target="../media/image5.jpeg"/><Relationship Id="rId7" Type="http://schemas.openxmlformats.org/officeDocument/2006/relationships/image" Target="../media/image4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6.jpeg"/><Relationship Id="rId9" Type="http://schemas.openxmlformats.org/officeDocument/2006/relationships/image" Target="../media/image45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3340CF-91CA-7D4B-AB9D-C26579EC431E}"/>
              </a:ext>
            </a:extLst>
          </p:cNvPr>
          <p:cNvSpPr txBox="1"/>
          <p:nvPr/>
        </p:nvSpPr>
        <p:spPr>
          <a:xfrm>
            <a:off x="1549737" y="1732668"/>
            <a:ext cx="8399924" cy="213983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660"/>
              </a:avLst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99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99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99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99CC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99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 mod="1"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>
            <a:extLst>
              <a:ext uri="{FF2B5EF4-FFF2-40B4-BE49-F238E27FC236}">
                <a16:creationId xmlns:a16="http://schemas.microsoft.com/office/drawing/2014/main" id="{DA652091-5DFD-814B-BB0E-5D6234519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>
            <a:extLst>
              <a:ext uri="{FF2B5EF4-FFF2-40B4-BE49-F238E27FC236}">
                <a16:creationId xmlns:a16="http://schemas.microsoft.com/office/drawing/2014/main" id="{910D9B68-C70D-1649-8364-8E65DFA14E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9F1EC0-B368-5941-9D9A-76EF87043B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9236"/>
          <a:stretch/>
        </p:blipFill>
        <p:spPr>
          <a:xfrm>
            <a:off x="1143590" y="615461"/>
            <a:ext cx="9922375" cy="5627077"/>
          </a:xfrm>
          <a:prstGeom prst="rect">
            <a:avLst/>
          </a:prstGeom>
        </p:spPr>
      </p:pic>
      <p:pic>
        <p:nvPicPr>
          <p:cNvPr id="12" name="Picture 11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D03CEAB7-D5AE-2343-9C40-B6D65368D9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23178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C69DAB62-1E04-C546-8A31-A4B4D537C6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colorful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C20F07E1-9E65-4840-BD8C-6E60699904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9379"/>
          <a:stretch/>
        </p:blipFill>
        <p:spPr>
          <a:xfrm>
            <a:off x="1153464" y="592748"/>
            <a:ext cx="989222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B71B2B6-C10B-124A-BDDE-2D0A5E6398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2" name="Picture 11" descr="A blue bird on a branch&#10;&#10;Description automatically generated">
            <a:extLst>
              <a:ext uri="{FF2B5EF4-FFF2-40B4-BE49-F238E27FC236}">
                <a16:creationId xmlns:a16="http://schemas.microsoft.com/office/drawing/2014/main" id="{9DD1F22D-1522-6E4F-A127-56C956A04A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096712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47715D-8480-C943-9A84-334AB24595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568"/>
          <a:stretch/>
        </p:blipFill>
        <p:spPr>
          <a:xfrm>
            <a:off x="1123156" y="615461"/>
            <a:ext cx="9902279" cy="5627077"/>
          </a:xfrm>
          <a:prstGeom prst="rect">
            <a:avLst/>
          </a:prstGeom>
        </p:spPr>
      </p:pic>
      <p:pic>
        <p:nvPicPr>
          <p:cNvPr id="11" name="Picture 10" descr="A bird on a branch&#10;&#10;Description automatically generated with low confidence">
            <a:extLst>
              <a:ext uri="{FF2B5EF4-FFF2-40B4-BE49-F238E27FC236}">
                <a16:creationId xmlns:a16="http://schemas.microsoft.com/office/drawing/2014/main" id="{B5415626-A8A5-974F-A935-0684F68910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17054" y="596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B495A1-4E79-0741-944D-50986897E1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486"/>
          <a:stretch/>
        </p:blipFill>
        <p:spPr>
          <a:xfrm>
            <a:off x="1123156" y="615461"/>
            <a:ext cx="9912326" cy="5627077"/>
          </a:xfrm>
          <a:prstGeom prst="rect">
            <a:avLst/>
          </a:prstGeom>
        </p:spPr>
      </p:pic>
      <p:pic>
        <p:nvPicPr>
          <p:cNvPr id="12" name="Picture 11" descr="A screenshot of a bird&#10;&#10;Description automatically generated with low confidence">
            <a:extLst>
              <a:ext uri="{FF2B5EF4-FFF2-40B4-BE49-F238E27FC236}">
                <a16:creationId xmlns:a16="http://schemas.microsoft.com/office/drawing/2014/main" id="{34E577DC-2665-4941-A0E7-A3AD2830EF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380"/>
          <a:stretch/>
        </p:blipFill>
        <p:spPr>
          <a:xfrm>
            <a:off x="1103222" y="612873"/>
            <a:ext cx="991232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DB5F37-0A47-4049-9FF6-A451EE20BC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picture containing text, grass, outdoor, black&#10;&#10;Description automatically generated">
            <a:extLst>
              <a:ext uri="{FF2B5EF4-FFF2-40B4-BE49-F238E27FC236}">
                <a16:creationId xmlns:a16="http://schemas.microsoft.com/office/drawing/2014/main" id="{5977780D-0739-E748-9788-6B3C3156B6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367" y="60074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C98ACF-B7B9-014A-9661-53316DE3B2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71" y="699146"/>
            <a:ext cx="7275448" cy="5709521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D8A82E0-935B-384A-8DD4-D3DBFE352A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69" y="653614"/>
            <a:ext cx="7358150" cy="58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400" b="1" cap="small" dirty="0">
                <a:solidFill>
                  <a:srgbClr val="68C5CD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TIẾT </a:t>
            </a:r>
            <a:r>
              <a:rPr lang="vi-VN" sz="2400" b="1" cap="small" dirty="0" smtClean="0">
                <a:solidFill>
                  <a:srgbClr val="68C5CD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sz="2400" b="1" cap="small" dirty="0" smtClean="0">
                <a:solidFill>
                  <a:srgbClr val="68C5CD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9</a:t>
            </a:r>
            <a:r>
              <a:rPr lang="vi-VN" sz="2400" b="1" cap="small" dirty="0" smtClean="0">
                <a:solidFill>
                  <a:srgbClr val="68C5CD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endParaRPr sz="2400" b="1" cap="small" dirty="0">
              <a:solidFill>
                <a:srgbClr val="68C5CD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71167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681239" y="1300251"/>
            <a:ext cx="430496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500" dirty="0">
                <a:ln w="38100"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CON CHÀO MÀO</a:t>
            </a:r>
            <a:endParaRPr lang="zh-CN" altLang="en-US" sz="7500" dirty="0">
              <a:ln w="38100"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6859537" y="4972984"/>
            <a:ext cx="392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Mai Văn Phấn -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64063A7-57AA-9941-BE2B-1F9FAC11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578">
            <a:off x="2160633" y="1917883"/>
            <a:ext cx="3638717" cy="30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50072" y="1811383"/>
            <a:ext cx="66918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I.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ĐỌC VĂN </a:t>
            </a:r>
            <a:r>
              <a:rPr lang="vi-VN" altLang="zh-CN" sz="5000" b="1" dirty="0" smtClean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BẢN</a:t>
            </a:r>
            <a:endParaRPr lang="vi-VN" altLang="zh-CN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2415" y="3629025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50242" y="2237890"/>
            <a:ext cx="56006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000" b="1" noProof="1" smtClean="0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CHÚ THÍCH</a:t>
            </a:r>
            <a:endParaRPr lang="zh-CN" altLang="en-US" sz="40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3892601" y="602782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58114" y="3428999"/>
            <a:ext cx="3599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Chào mào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Vô tăm tích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27043" y="3653783"/>
            <a:ext cx="4362653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TÁC GIẢ, TÁC PHẨM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66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38200" y="942297"/>
            <a:ext cx="5793890" cy="4914217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Đặc trưng thế giới nghệ thuật thơ Mai Văn Phấn - Tạp chí Tao Đàn">
            <a:extLst>
              <a:ext uri="{FF2B5EF4-FFF2-40B4-BE49-F238E27FC236}">
                <a16:creationId xmlns:a16="http://schemas.microsoft.com/office/drawing/2014/main" id="{C7AFF648-59BB-5942-8D15-4EF7A26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60">
            <a:off x="7441839" y="732447"/>
            <a:ext cx="3965090" cy="52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4154E-75F6-584B-BDF0-E858AFA8F9E9}"/>
              </a:ext>
            </a:extLst>
          </p:cNvPr>
          <p:cNvSpPr txBox="1"/>
          <p:nvPr/>
        </p:nvSpPr>
        <p:spPr>
          <a:xfrm>
            <a:off x="980678" y="1652757"/>
            <a:ext cx="55089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Tên: Mai Văn </a:t>
            </a:r>
            <a:r>
              <a:rPr lang="en-VN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(1955)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VN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thơ và viết tiểu luận phê bình.</a:t>
            </a:r>
          </a:p>
          <a:p>
            <a:pPr marL="457200" indent="-457200" algn="just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phong phú về đề tài, có những cách tân nội dung và nghệ thuật.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2993" y="575359"/>
            <a:ext cx="1944304" cy="584775"/>
          </a:xfrm>
          <a:prstGeom prst="rect">
            <a:avLst/>
          </a:prstGeom>
          <a:ln>
            <a:solidFill>
              <a:srgbClr val="68C5C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9A5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 smtClean="0">
                <a:solidFill>
                  <a:srgbClr val="39A5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39A5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9A5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b="1" dirty="0">
              <a:solidFill>
                <a:srgbClr val="39A5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73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3076" name="Picture 4" descr="Kỹ Thuật Nuôi Chim Chào Mào - Máy nông nghiệp Bình Minh">
            <a:extLst>
              <a:ext uri="{FF2B5EF4-FFF2-40B4-BE49-F238E27FC236}">
                <a16:creationId xmlns:a16="http://schemas.microsoft.com/office/drawing/2014/main" id="{1F302307-156E-E246-A360-610E7963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797">
            <a:off x="1167105" y="680671"/>
            <a:ext cx="4303165" cy="28669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oạn văn 6 trang 67 Kết nối tri thức - Tập 1">
            <a:extLst>
              <a:ext uri="{FF2B5EF4-FFF2-40B4-BE49-F238E27FC236}">
                <a16:creationId xmlns:a16="http://schemas.microsoft.com/office/drawing/2014/main" id="{2BA1EBA5-4D5A-AC49-9B5E-14CA8EFB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327">
            <a:off x="1983426" y="2783843"/>
            <a:ext cx="4110348" cy="28139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10">
            <a:extLst>
              <a:ext uri="{FF2B5EF4-FFF2-40B4-BE49-F238E27FC236}">
                <a16:creationId xmlns:a16="http://schemas.microsoft.com/office/drawing/2014/main" id="{41BB6076-BF1A-3945-8001-B0AAD7A6E7F7}"/>
              </a:ext>
            </a:extLst>
          </p:cNvPr>
          <p:cNvSpPr/>
          <p:nvPr/>
        </p:nvSpPr>
        <p:spPr>
          <a:xfrm>
            <a:off x="7222682" y="1828062"/>
            <a:ext cx="4297869" cy="2832656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079D67-6615-9840-B930-62913C6A2A89}"/>
              </a:ext>
            </a:extLst>
          </p:cNvPr>
          <p:cNvSpPr txBox="1"/>
          <p:nvPr/>
        </p:nvSpPr>
        <p:spPr>
          <a:xfrm>
            <a:off x="7368869" y="2412837"/>
            <a:ext cx="40864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</a:t>
            </a:r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chào mào”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trích trong </a:t>
            </a:r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“Bầu trời không mái che</a:t>
            </a:r>
            <a:r>
              <a:rPr lang="en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NXB Hội nhà văn, 2010.</a:t>
            </a:r>
            <a:endParaRPr lang="en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0662" y="1497725"/>
            <a:ext cx="2405514" cy="584775"/>
          </a:xfrm>
          <a:prstGeom prst="rect">
            <a:avLst/>
          </a:prstGeom>
          <a:ln>
            <a:solidFill>
              <a:srgbClr val="68C5C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9A5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39A5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solidFill>
                  <a:srgbClr val="39A5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39A5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9A5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srgbClr val="39A5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84756" y="2246812"/>
            <a:ext cx="7569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KHÁM 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598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75" y="1999512"/>
              <a:ext cx="1705736" cy="118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thể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dung,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tưởng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tượng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những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khi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đọc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ba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đầu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4098" name="Picture 2" descr="Soạn bài Con chào mào Kết nối tri thức đầy đủ: ngữ văn 6 mới">
            <a:extLst>
              <a:ext uri="{FF2B5EF4-FFF2-40B4-BE49-F238E27FC236}">
                <a16:creationId xmlns:a16="http://schemas.microsoft.com/office/drawing/2014/main" id="{0946CB3C-D5C0-5D44-AE8F-47261D20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4" y="1153088"/>
            <a:ext cx="4256563" cy="4013653"/>
          </a:xfrm>
          <a:prstGeom prst="ellipse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75254" y="3792749"/>
            <a:ext cx="6877055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Hình ảnh và tiếng hót của con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47455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19455" y="6356350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825F5-DFD3-E941-A668-01304218050F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CÁ NHÂN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91F4D8-DCB1-D848-B991-981334314626}"/>
              </a:ext>
            </a:extLst>
          </p:cNvPr>
          <p:cNvSpPr/>
          <p:nvPr/>
        </p:nvSpPr>
        <p:spPr>
          <a:xfrm rot="611397">
            <a:off x="1779810" y="733338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12670-9DAD-9845-9963-29481CBAD09C}"/>
              </a:ext>
            </a:extLst>
          </p:cNvPr>
          <p:cNvSpPr/>
          <p:nvPr/>
        </p:nvSpPr>
        <p:spPr>
          <a:xfrm rot="20419440">
            <a:off x="5479540" y="844432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20F4E3-12DF-9848-8D83-23C94BDC6BBD}"/>
              </a:ext>
            </a:extLst>
          </p:cNvPr>
          <p:cNvSpPr/>
          <p:nvPr/>
        </p:nvSpPr>
        <p:spPr>
          <a:xfrm rot="16200000">
            <a:off x="4558512" y="2538760"/>
            <a:ext cx="3076531" cy="52888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364087-AC72-B94A-9A90-1ADA4BACA689}"/>
              </a:ext>
            </a:extLst>
          </p:cNvPr>
          <p:cNvSpPr/>
          <p:nvPr/>
        </p:nvSpPr>
        <p:spPr>
          <a:xfrm>
            <a:off x="4785437" y="1730328"/>
            <a:ext cx="2804327" cy="2634967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0BBB4A-D816-B240-907F-8665E1BFA2FD}"/>
              </a:ext>
            </a:extLst>
          </p:cNvPr>
          <p:cNvSpPr txBox="1"/>
          <p:nvPr/>
        </p:nvSpPr>
        <p:spPr>
          <a:xfrm>
            <a:off x="2886488" y="1025952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A360E5-C75F-EA4E-9980-FF5916AAEC26}"/>
              </a:ext>
            </a:extLst>
          </p:cNvPr>
          <p:cNvSpPr txBox="1"/>
          <p:nvPr/>
        </p:nvSpPr>
        <p:spPr>
          <a:xfrm>
            <a:off x="7822634" y="1120008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E68E40-DCAB-0845-ADFB-375EF8422CB0}"/>
              </a:ext>
            </a:extLst>
          </p:cNvPr>
          <p:cNvSpPr txBox="1"/>
          <p:nvPr/>
        </p:nvSpPr>
        <p:spPr>
          <a:xfrm>
            <a:off x="5121615" y="4317213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48BE78-0E37-364B-99F6-915234049A31}"/>
              </a:ext>
            </a:extLst>
          </p:cNvPr>
          <p:cNvSpPr/>
          <p:nvPr/>
        </p:nvSpPr>
        <p:spPr>
          <a:xfrm>
            <a:off x="751112" y="2684236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20D9E17-FC37-3345-A890-8E48088375D8}"/>
              </a:ext>
            </a:extLst>
          </p:cNvPr>
          <p:cNvSpPr/>
          <p:nvPr/>
        </p:nvSpPr>
        <p:spPr>
          <a:xfrm>
            <a:off x="738612" y="4225370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89C3EF-E214-AD4E-9BDC-E370AC8A137B}"/>
              </a:ext>
            </a:extLst>
          </p:cNvPr>
          <p:cNvSpPr/>
          <p:nvPr/>
        </p:nvSpPr>
        <p:spPr>
          <a:xfrm>
            <a:off x="814428" y="1381629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6C42FEC-2DCD-1C41-B55C-406FEADCEB04}"/>
              </a:ext>
            </a:extLst>
          </p:cNvPr>
          <p:cNvSpPr/>
          <p:nvPr/>
        </p:nvSpPr>
        <p:spPr>
          <a:xfrm>
            <a:off x="3806007" y="2684236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trắng mũ đỏ 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Tươi tắn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0056B82-6CDC-D643-9D56-FCAD18B88325}"/>
              </a:ext>
            </a:extLst>
          </p:cNvPr>
          <p:cNvSpPr/>
          <p:nvPr/>
        </p:nvSpPr>
        <p:spPr>
          <a:xfrm>
            <a:off x="3818507" y="4091453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triu... uýt... huýt... tu hìu... </a:t>
            </a: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B185BC-5BF6-E049-BDF1-FF8D64BE3322}"/>
              </a:ext>
            </a:extLst>
          </p:cNvPr>
          <p:cNvSpPr/>
          <p:nvPr/>
        </p:nvSpPr>
        <p:spPr>
          <a:xfrm>
            <a:off x="3869323" y="1324906"/>
            <a:ext cx="4154086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cao chót vót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thoáng đãng, bình yên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988F6A-6B02-D342-856A-6CAF50C62AD1}"/>
              </a:ext>
            </a:extLst>
          </p:cNvPr>
          <p:cNvCxnSpPr>
            <a:cxnSpLocks/>
          </p:cNvCxnSpPr>
          <p:nvPr/>
        </p:nvCxnSpPr>
        <p:spPr>
          <a:xfrm>
            <a:off x="3394344" y="1804615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2D97E4-B412-F947-B182-C0AACDFFDA23}"/>
              </a:ext>
            </a:extLst>
          </p:cNvPr>
          <p:cNvCxnSpPr>
            <a:cxnSpLocks/>
          </p:cNvCxnSpPr>
          <p:nvPr/>
        </p:nvCxnSpPr>
        <p:spPr>
          <a:xfrm>
            <a:off x="3331028" y="3176215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710CA5-6CE7-9246-A4A4-D13F0E42A558}"/>
              </a:ext>
            </a:extLst>
          </p:cNvPr>
          <p:cNvCxnSpPr>
            <a:cxnSpLocks/>
          </p:cNvCxnSpPr>
          <p:nvPr/>
        </p:nvCxnSpPr>
        <p:spPr>
          <a:xfrm>
            <a:off x="3331028" y="4547187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022C8AA-8BEE-0947-AF29-641CD66E055F}"/>
              </a:ext>
            </a:extLst>
          </p:cNvPr>
          <p:cNvSpPr/>
          <p:nvPr/>
        </p:nvSpPr>
        <p:spPr>
          <a:xfrm>
            <a:off x="8120743" y="1265269"/>
            <a:ext cx="544285" cy="3829731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94E45A-5F47-154A-AC4F-3C35DFDE77B2}"/>
              </a:ext>
            </a:extLst>
          </p:cNvPr>
          <p:cNvSpPr/>
          <p:nvPr/>
        </p:nvSpPr>
        <p:spPr>
          <a:xfrm>
            <a:off x="9152507" y="1261350"/>
            <a:ext cx="2380751" cy="3829730"/>
          </a:xfrm>
          <a:prstGeom prst="roundRect">
            <a:avLst/>
          </a:prstGeom>
          <a:solidFill>
            <a:srgbClr val="F6C43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Vừa gợi ra vẻ đẹp của chú chim chào mào, vừa gợi ra vẻ đẹp của thiên nhiên</a:t>
            </a:r>
          </a:p>
        </p:txBody>
      </p:sp>
    </p:spTree>
    <p:extLst>
      <p:ext uri="{BB962C8B-B14F-4D97-AF65-F5344CB8AC3E}">
        <p14:creationId xmlns:p14="http://schemas.microsoft.com/office/powerpoint/2010/main" val="40229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0AAB99-0EBB-BD47-9967-AEF82E8239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642"/>
          <a:stretch/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Ý nghĩ, cảm xúc của nhân vật “tôi” về con chim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4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0D27ED-EC37-1744-81A6-EA33C15B5D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LÀM VIỆC NHÓM ĐÔI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6BB674-8DA6-4A46-A118-E005B3006AE9}"/>
              </a:ext>
            </a:extLst>
          </p:cNvPr>
          <p:cNvSpPr/>
          <p:nvPr/>
        </p:nvSpPr>
        <p:spPr>
          <a:xfrm>
            <a:off x="279753" y="74967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nhân vật tôi lại vội vàng “vẽ chiếc lồng trong ý nghĩ”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D4A7B0F-9AA8-2049-952D-B55ECFA96A11}"/>
              </a:ext>
            </a:extLst>
          </p:cNvPr>
          <p:cNvSpPr/>
          <p:nvPr/>
        </p:nvSpPr>
        <p:spPr>
          <a:xfrm>
            <a:off x="1651353" y="239868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“hối hả đuổi theo” con chim chào mào để làm gì?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EBFADA3-79A4-5C44-B27E-1F143DFC2A92}"/>
              </a:ext>
            </a:extLst>
          </p:cNvPr>
          <p:cNvSpPr/>
          <p:nvPr/>
        </p:nvSpPr>
        <p:spPr>
          <a:xfrm>
            <a:off x="3022953" y="4047696"/>
            <a:ext cx="4778829" cy="2308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không thấy tăm tích con chim chào mào, tại sao nhân vật tôi lại hình dung về những con sâu, trái cây chín đỏ, giọt nước thanh sạch?</a:t>
            </a:r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id="{7A2FF3F7-26B7-AE40-BB12-8975D14D8D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3731" y="2207640"/>
            <a:ext cx="1482090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id="{9D32D152-8041-F148-9F45-5E080FD5E29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62049" y="4252405"/>
            <a:ext cx="2308655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390AE-CFD0-C34B-A050-78FE5F8D4EA5}"/>
              </a:ext>
            </a:extLst>
          </p:cNvPr>
          <p:cNvSpPr txBox="1"/>
          <p:nvPr/>
        </p:nvSpPr>
        <p:spPr>
          <a:xfrm>
            <a:off x="5181600" y="553091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92A797-15F1-4545-A363-943341C1CB02}"/>
              </a:ext>
            </a:extLst>
          </p:cNvPr>
          <p:cNvSpPr txBox="1"/>
          <p:nvPr/>
        </p:nvSpPr>
        <p:spPr>
          <a:xfrm>
            <a:off x="6632749" y="2208786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97BA8-147D-B741-A5C7-6F68C1BA93C3}"/>
              </a:ext>
            </a:extLst>
          </p:cNvPr>
          <p:cNvSpPr txBox="1"/>
          <p:nvPr/>
        </p:nvSpPr>
        <p:spPr>
          <a:xfrm>
            <a:off x="7872120" y="4020063"/>
            <a:ext cx="3349451" cy="2126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 ………………………………………………. ……………………………………………….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4AA19A-E13B-1440-8099-794751B10315}"/>
              </a:ext>
            </a:extLst>
          </p:cNvPr>
          <p:cNvSpPr txBox="1"/>
          <p:nvPr/>
        </p:nvSpPr>
        <p:spPr>
          <a:xfrm>
            <a:off x="838200" y="792519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Những thay đổi trong suy nghĩ của nhân vật tôi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" y="-19654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7F840A-6DC1-FD48-BDFD-B8AD569248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KHĂN TRẢI BÀN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0D59917-A4D8-2743-B16A-D590B3F3F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46" y="-45384"/>
            <a:ext cx="7831784" cy="6115984"/>
          </a:xfrm>
          <a:prstGeom prst="rect">
            <a:avLst/>
          </a:prstGeom>
        </p:spPr>
      </p:pic>
      <p:sp>
        <p:nvSpPr>
          <p:cNvPr id="26" name="文本框 49">
            <a:extLst>
              <a:ext uri="{FF2B5EF4-FFF2-40B4-BE49-F238E27FC236}">
                <a16:creationId xmlns:a16="http://schemas.microsoft.com/office/drawing/2014/main" id="{F1B14D00-3ECA-AF4E-A18F-9D13FEBCC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110" y="1563012"/>
            <a:ext cx="5775158" cy="289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sợ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/>
            </a:r>
            <a:br>
              <a:rPr lang="en-US" altLang="zh-CN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</a:br>
            <a:r>
              <a:rPr lang="en-US" altLang="zh-CN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/>
            </a:r>
            <a:br>
              <a:rPr lang="en-US" altLang="zh-CN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</a:br>
            <a:r>
              <a:rPr lang="en-US" altLang="zh-CN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hót</a:t>
            </a:r>
            <a:r>
              <a:rPr lang="en-US" altLang="zh-C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ấy</a:t>
            </a:r>
            <a:r>
              <a:rPr lang="en-US" altLang="zh-C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rõ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en-US" altLang="zh-CN" sz="3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122" name="Picture 2" descr="Những điều không nên làm khi nuôi chim chào mào | Yêu Thú Cưng">
            <a:extLst>
              <a:ext uri="{FF2B5EF4-FFF2-40B4-BE49-F238E27FC236}">
                <a16:creationId xmlns:a16="http://schemas.microsoft.com/office/drawing/2014/main" id="{7B8565F9-0766-DF40-810D-FF156D3D9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00"/>
          <a:stretch/>
        </p:blipFill>
        <p:spPr bwMode="auto">
          <a:xfrm flipH="1">
            <a:off x="3046126" y="3198461"/>
            <a:ext cx="2375984" cy="2261062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E3F4F86-BD02-8042-89EC-783FAA04E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r="16083"/>
          <a:stretch/>
        </p:blipFill>
        <p:spPr bwMode="auto">
          <a:xfrm flipH="1">
            <a:off x="643656" y="762994"/>
            <a:ext cx="2898462" cy="289846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" y="-19654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5122" name="Picture 2" descr="Những điều không nên làm khi nuôi chim chào mào | Yêu Thú Cưng">
            <a:extLst>
              <a:ext uri="{FF2B5EF4-FFF2-40B4-BE49-F238E27FC236}">
                <a16:creationId xmlns:a16="http://schemas.microsoft.com/office/drawing/2014/main" id="{7B8565F9-0766-DF40-810D-FF156D3D9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00"/>
          <a:stretch/>
        </p:blipFill>
        <p:spPr bwMode="auto">
          <a:xfrm flipH="1">
            <a:off x="1371331" y="2351437"/>
            <a:ext cx="2375984" cy="2261062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33548" y="1303086"/>
            <a:ext cx="69205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6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17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Nghệ thuật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1685" y="1919603"/>
              <a:ext cx="1896126" cy="14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nào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 Theo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việc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như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vậy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dụng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14" name="图片 67">
            <a:extLst>
              <a:ext uri="{FF2B5EF4-FFF2-40B4-BE49-F238E27FC236}">
                <a16:creationId xmlns:a16="http://schemas.microsoft.com/office/drawing/2014/main" id="{CF1ECF82-A852-8547-8774-325FF9BE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0384" y="1488609"/>
            <a:ext cx="4276909" cy="32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F6CFF0-1341-2740-8E95-0993AFA557A9}"/>
              </a:ext>
            </a:extLst>
          </p:cNvPr>
          <p:cNvSpPr txBox="1"/>
          <p:nvPr/>
        </p:nvSpPr>
        <p:spPr>
          <a:xfrm>
            <a:off x="3213846" y="756647"/>
            <a:ext cx="768275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thơ lặp lại:</a:t>
            </a:r>
            <a:r>
              <a:rPr lang="vi-VN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“triu…uýt…huýt…tu   hìu” (2 lần)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ngữ: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Nhấn mạnh âm thanh của tiếng chim chào mào hót. Tiếng chim vang lên từ trên cành </a:t>
            </a:r>
            <a:r>
              <a:rPr lang="vi-VN" sz="3500"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cao,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vang lên ngay trong tâm hồn nhà thơ</a:t>
            </a:r>
            <a:endParaRPr lang="en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ảnh chim chào mào | hình chim chào mào | ảnh chim chào mào | clipart chim  chào mào | Clipart cho học tập | Clipart cho dạy học | thư">
            <a:extLst>
              <a:ext uri="{FF2B5EF4-FFF2-40B4-BE49-F238E27FC236}">
                <a16:creationId xmlns:a16="http://schemas.microsoft.com/office/drawing/2014/main" id="{70581ED9-9566-F84C-B304-123DDCBF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966561"/>
            <a:ext cx="3671046" cy="36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644562"/>
            <a:ext cx="1255885" cy="1024217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189" y="-1611664"/>
            <a:ext cx="1188823" cy="1012024"/>
          </a:xfrm>
          <a:prstGeom prst="rect">
            <a:avLst/>
          </a:prstGeom>
        </p:spPr>
      </p:pic>
      <p:sp>
        <p:nvSpPr>
          <p:cNvPr id="27" name="矩形 3">
            <a:extLst>
              <a:ext uri="{FF2B5EF4-FFF2-40B4-BE49-F238E27FC236}">
                <a16:creationId xmlns:a16="http://schemas.microsoft.com/office/drawing/2014/main" id="{7929C8A0-C5B9-0445-8781-8EC2D39B930B}"/>
              </a:ext>
            </a:extLst>
          </p:cNvPr>
          <p:cNvSpPr/>
          <p:nvPr/>
        </p:nvSpPr>
        <p:spPr>
          <a:xfrm>
            <a:off x="2750072" y="2594984"/>
            <a:ext cx="66918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LUYỆN TẬP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CEFABC-AC3D-C340-BEAC-B483B411E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913501" y="559151"/>
            <a:ext cx="9798738" cy="5577030"/>
          </a:xfrm>
          <a:prstGeom prst="rect">
            <a:avLst/>
          </a:prstGeom>
        </p:spPr>
      </p:pic>
      <p:pic>
        <p:nvPicPr>
          <p:cNvPr id="11" name="Picture 10" descr="A group of penguins&#10;&#10;Description automatically generated">
            <a:extLst>
              <a:ext uri="{FF2B5EF4-FFF2-40B4-BE49-F238E27FC236}">
                <a16:creationId xmlns:a16="http://schemas.microsoft.com/office/drawing/2014/main" id="{34216055-C408-304D-BE4A-163B9271B0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9379"/>
          <a:stretch/>
        </p:blipFill>
        <p:spPr>
          <a:xfrm>
            <a:off x="919817" y="549003"/>
            <a:ext cx="10121021" cy="57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78971" y="1847588"/>
            <a:ext cx="3644328" cy="450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E1C58BE-C260-C746-8084-0F0DE26AF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81304"/>
              </p:ext>
            </p:extLst>
          </p:nvPr>
        </p:nvGraphicFramePr>
        <p:xfrm>
          <a:off x="4123299" y="977041"/>
          <a:ext cx="7690338" cy="36538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45169">
                  <a:extLst>
                    <a:ext uri="{9D8B030D-6E8A-4147-A177-3AD203B41FA5}">
                      <a16:colId xmlns:a16="http://schemas.microsoft.com/office/drawing/2014/main" val="3353027662"/>
                    </a:ext>
                  </a:extLst>
                </a:gridCol>
                <a:gridCol w="3845169">
                  <a:extLst>
                    <a:ext uri="{9D8B030D-6E8A-4147-A177-3AD203B41FA5}">
                      <a16:colId xmlns:a16="http://schemas.microsoft.com/office/drawing/2014/main" val="4079215316"/>
                    </a:ext>
                  </a:extLst>
                </a:gridCol>
              </a:tblGrid>
              <a:tr h="1123962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nhận biết và làm được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còn băn khoăn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250629"/>
                  </a:ext>
                </a:extLst>
              </a:tr>
              <a:tr h="2176539"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78393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327260"/>
            <a:ext cx="11237843" cy="1968776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“Con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en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sự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Biểu cảm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ghị luận kết hợp với biểu cảm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 kết hợp với tự sự</a:t>
            </a:r>
          </a:p>
        </p:txBody>
      </p:sp>
    </p:spTree>
    <p:extLst>
      <p:ext uri="{BB962C8B-B14F-4D97-AF65-F5344CB8AC3E}">
        <p14:creationId xmlns:p14="http://schemas.microsoft.com/office/powerpoint/2010/main" val="11936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thể thơ nào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536372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536372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Lục bát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989576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chữ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989576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chữ</a:t>
            </a:r>
          </a:p>
        </p:txBody>
      </p:sp>
    </p:spTree>
    <p:extLst>
      <p:ext uri="{BB962C8B-B14F-4D97-AF65-F5344CB8AC3E}">
        <p14:creationId xmlns:p14="http://schemas.microsoft.com/office/powerpoint/2010/main" val="7999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chào mào trong bài thơ “Con chào mào” được miêu tả như thế nào ?</a:t>
            </a:r>
            <a:endParaRPr lang="en-VN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Đốm trắng, mũ vàng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Đốm trắng, mũ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đỏ, mũ xanh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Đốm vàng, mũ xanh</a:t>
            </a:r>
          </a:p>
        </p:txBody>
      </p:sp>
    </p:spTree>
    <p:extLst>
      <p:ext uri="{BB962C8B-B14F-4D97-AF65-F5344CB8AC3E}">
        <p14:creationId xmlns:p14="http://schemas.microsoft.com/office/powerpoint/2010/main" val="25045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“triu…uýt…huýt…tu hìu” trong bài thơ “Con chào mào” được lặp lại mấy lần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775857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Hai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775857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Bốn lần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7229061" y="312107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lần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7229061" y="438334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lần</a:t>
            </a:r>
          </a:p>
        </p:txBody>
      </p:sp>
    </p:spTree>
    <p:extLst>
      <p:ext uri="{BB962C8B-B14F-4D97-AF65-F5344CB8AC3E}">
        <p14:creationId xmlns:p14="http://schemas.microsoft.com/office/powerpoint/2010/main" val="15084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“tôi” trong bài thơ “Con chào mào” nghĩ con chào mào sẽ ăn trái cây loại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872216" y="306411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Trái táo đang chín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872216" y="432638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Trái cây chín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cam đang chín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Trái cây đang chín</a:t>
            </a:r>
          </a:p>
        </p:txBody>
      </p:sp>
    </p:spTree>
    <p:extLst>
      <p:ext uri="{BB962C8B-B14F-4D97-AF65-F5344CB8AC3E}">
        <p14:creationId xmlns:p14="http://schemas.microsoft.com/office/powerpoint/2010/main" val="37145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318366"/>
            <a:ext cx="11237843" cy="116955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 là loại chim như thế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92629" y="1610864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Loài chim đầu có chỏm lông màu vàng rực rỡ, tiếng hót trong, cao.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92629" y="2903362"/>
            <a:ext cx="10678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Loài chim đầu có chỏm lông màu đỏ tía, tiếng hót trong, cao.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E6538-AF9A-F242-AFAE-5C10A8D10A21}"/>
              </a:ext>
            </a:extLst>
          </p:cNvPr>
          <p:cNvSpPr txBox="1"/>
          <p:nvPr/>
        </p:nvSpPr>
        <p:spPr>
          <a:xfrm>
            <a:off x="838200" y="4077585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Loài chim đầu có chỏm lông màu trắng, tiếng hót trong, cao.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6AE48-9070-4740-92B8-7BE03DAB5967}"/>
              </a:ext>
            </a:extLst>
          </p:cNvPr>
          <p:cNvSpPr txBox="1"/>
          <p:nvPr/>
        </p:nvSpPr>
        <p:spPr>
          <a:xfrm>
            <a:off x="838200" y="5370083"/>
            <a:ext cx="106788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Loài chim đầu có chỏm lông nhọn, tiếng hót trong, cao.</a:t>
            </a:r>
          </a:p>
        </p:txBody>
      </p:sp>
    </p:spTree>
    <p:extLst>
      <p:ext uri="{BB962C8B-B14F-4D97-AF65-F5344CB8AC3E}">
        <p14:creationId xmlns:p14="http://schemas.microsoft.com/office/powerpoint/2010/main" val="26013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từ “vô tăm tích” là gì?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123156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Đi chơi xa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123156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Không có dấu vết nào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chơi một thời gian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Mất tích một thời gian</a:t>
            </a:r>
          </a:p>
        </p:txBody>
      </p:sp>
    </p:spTree>
    <p:extLst>
      <p:ext uri="{BB962C8B-B14F-4D97-AF65-F5344CB8AC3E}">
        <p14:creationId xmlns:p14="http://schemas.microsoft.com/office/powerpoint/2010/main" val="40125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071DA-282F-7B4F-BC08-F3587712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25"/>
            <a:ext cx="5638800" cy="40005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35222FD-7C68-C146-884B-2080D55D1C8C}"/>
              </a:ext>
            </a:extLst>
          </p:cNvPr>
          <p:cNvSpPr txBox="1"/>
          <p:nvPr/>
        </p:nvSpPr>
        <p:spPr>
          <a:xfrm>
            <a:off x="5129772" y="1877337"/>
            <a:ext cx="6593797" cy="377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VN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94769" y="1169451"/>
            <a:ext cx="4459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VẬN DỤNG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266825"/>
            <a:ext cx="5760085" cy="5575935"/>
          </a:xfrm>
          <a:prstGeom prst="rect">
            <a:avLst/>
          </a:prstGeom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id="{F87BBE1D-33A6-DE46-AF54-AEB6D8852188}"/>
              </a:ext>
            </a:extLst>
          </p:cNvPr>
          <p:cNvSpPr txBox="1"/>
          <p:nvPr/>
        </p:nvSpPr>
        <p:spPr>
          <a:xfrm>
            <a:off x="2145433" y="2026465"/>
            <a:ext cx="7411133" cy="140253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062B5D-588C-4849-A1A0-81D811D963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9109"/>
          <a:stretch/>
        </p:blipFill>
        <p:spPr>
          <a:xfrm>
            <a:off x="1179296" y="615461"/>
            <a:ext cx="9902279" cy="5627077"/>
          </a:xfrm>
          <a:prstGeom prst="rect">
            <a:avLst/>
          </a:prstGeom>
        </p:spPr>
      </p:pic>
      <p:pic>
        <p:nvPicPr>
          <p:cNvPr id="12" name="Picture 11" descr="A bird with a long beak&#10;&#10;Description automatically generated with low confidence">
            <a:extLst>
              <a:ext uri="{FF2B5EF4-FFF2-40B4-BE49-F238E27FC236}">
                <a16:creationId xmlns:a16="http://schemas.microsoft.com/office/drawing/2014/main" id="{12FCAEC5-50C4-4246-8798-489AF071D4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79296" y="582826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63183C-CFA5-1E4E-B5E3-B6A908134E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8269CA5-C9B3-9D45-9D8C-AE6E2C0E6B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613834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3B4871-6EDC-BE4F-80BA-5C2C813E0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>
            <a:extLst>
              <a:ext uri="{FF2B5EF4-FFF2-40B4-BE49-F238E27FC236}">
                <a16:creationId xmlns:a16="http://schemas.microsoft.com/office/drawing/2014/main" id="{40B99CC0-A90E-FC42-84D1-BDA7E6C831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B9FA93C-F63E-2D4D-8DC9-CA1DC8971D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2" name="Picture 11" descr="A bird on a leaf&#10;&#10;Description automatically generated with medium confidence">
            <a:extLst>
              <a:ext uri="{FF2B5EF4-FFF2-40B4-BE49-F238E27FC236}">
                <a16:creationId xmlns:a16="http://schemas.microsoft.com/office/drawing/2014/main" id="{C8C22AE9-9692-C94F-BF15-7A1A942408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590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  <p:tag name="INKNOELEADERBOARD" val="-1703970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994</Words>
  <Application>Microsoft Office PowerPoint</Application>
  <PresentationFormat>Widescreen</PresentationFormat>
  <Paragraphs>245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微软雅黑</vt:lpstr>
      <vt:lpstr>Arial</vt:lpstr>
      <vt:lpstr>Calibri</vt:lpstr>
      <vt:lpstr>Calibri Light</vt:lpstr>
      <vt:lpstr>Cambria</vt:lpstr>
      <vt:lpstr>等线</vt:lpstr>
      <vt:lpstr>SimSun</vt:lpstr>
      <vt:lpstr>SimSun</vt:lpstr>
      <vt:lpstr>Times New Roman</vt:lpstr>
      <vt:lpstr>Wingdings</vt:lpstr>
      <vt:lpstr>方正大标宋简体</vt:lpstr>
      <vt:lpstr>方正少儿简体</vt:lpstr>
      <vt:lpstr>方正静蕾简体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/>
  <cp:lastModifiedBy>MI</cp:lastModifiedBy>
  <cp:revision>38</cp:revision>
  <dcterms:created xsi:type="dcterms:W3CDTF">2017-10-03T14:23:00Z</dcterms:created>
  <dcterms:modified xsi:type="dcterms:W3CDTF">2022-11-10T03:49:55Z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