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7" r:id="rId3"/>
    <p:sldId id="285" r:id="rId4"/>
    <p:sldId id="264" r:id="rId5"/>
    <p:sldId id="259" r:id="rId6"/>
    <p:sldId id="289" r:id="rId7"/>
    <p:sldId id="290" r:id="rId8"/>
    <p:sldId id="291" r:id="rId9"/>
    <p:sldId id="266" r:id="rId10"/>
    <p:sldId id="294" r:id="rId11"/>
    <p:sldId id="292" r:id="rId12"/>
    <p:sldId id="293" r:id="rId13"/>
    <p:sldId id="295" r:id="rId14"/>
    <p:sldId id="296" r:id="rId15"/>
    <p:sldId id="298" r:id="rId16"/>
    <p:sldId id="299" r:id="rId17"/>
    <p:sldId id="300" r:id="rId18"/>
    <p:sldId id="302" r:id="rId19"/>
    <p:sldId id="310" r:id="rId20"/>
    <p:sldId id="309" r:id="rId21"/>
    <p:sldId id="301" r:id="rId22"/>
    <p:sldId id="303" r:id="rId23"/>
    <p:sldId id="304" r:id="rId24"/>
    <p:sldId id="311" r:id="rId25"/>
    <p:sldId id="305" r:id="rId26"/>
    <p:sldId id="306" r:id="rId27"/>
    <p:sldId id="312" r:id="rId28"/>
    <p:sldId id="307" r:id="rId29"/>
    <p:sldId id="308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522"/>
    <a:srgbClr val="FE5C2F"/>
    <a:srgbClr val="FF7300"/>
    <a:srgbClr val="FEAC95"/>
    <a:srgbClr val="E55174"/>
    <a:srgbClr val="608900"/>
    <a:srgbClr val="729400"/>
    <a:srgbClr val="AF2B5A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9" autoAdjust="0"/>
    <p:restoredTop sz="96314" autoAdjust="0"/>
  </p:normalViewPr>
  <p:slideViewPr>
    <p:cSldViewPr snapToGrid="0">
      <p:cViewPr>
        <p:scale>
          <a:sx n="78" d="100"/>
          <a:sy n="78" d="100"/>
        </p:scale>
        <p:origin x="-390" y="-150"/>
      </p:cViewPr>
      <p:guideLst>
        <p:guide orient="horz" pos="648"/>
        <p:guide orient="horz" pos="712"/>
        <p:guide orient="horz" pos="3928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801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1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202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95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73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30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2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87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01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203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18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81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58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431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011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7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272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6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5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934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03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64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3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254945" y="6775635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4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1ppt.com/xiazai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image" Target="../media/image41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2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https://baokhanhhoa.vn/file/e7837c02857c8ca30185a8c39b582c03/dataimages/201708/original/images5307775_m_t____ng_tr_i_s_t.jpg" TargetMode="Externa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https://t.vietgiaitri.com/2019/06/4/dep-tung-cen-ti-met-30-nu-cong-nhan-loi-ruong-cay-lua-giup-cu-u7-df1.jpg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ppt.com/xiazai/" TargetMode="External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27" y="-661852"/>
            <a:ext cx="9715999" cy="54671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2138" y="2749454"/>
            <a:ext cx="9180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FF7E0A"/>
                </a:solidFill>
                <a:cs typeface="+mn-ea"/>
                <a:sym typeface="+mn-lt"/>
              </a:rPr>
              <a:t>Thực</a:t>
            </a:r>
            <a:r>
              <a:rPr lang="en-US" altLang="zh-CN" sz="4400" b="1" dirty="0" smtClean="0">
                <a:solidFill>
                  <a:srgbClr val="FF7E0A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7E0A"/>
                </a:solidFill>
                <a:cs typeface="+mn-ea"/>
                <a:sym typeface="+mn-lt"/>
              </a:rPr>
              <a:t>hành</a:t>
            </a:r>
            <a:r>
              <a:rPr lang="en-US" altLang="zh-CN" sz="4400" b="1" dirty="0" smtClean="0">
                <a:solidFill>
                  <a:srgbClr val="FF7E0A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7E0A"/>
                </a:solidFill>
                <a:cs typeface="+mn-ea"/>
                <a:sym typeface="+mn-lt"/>
              </a:rPr>
              <a:t>Tiếng</a:t>
            </a:r>
            <a:r>
              <a:rPr lang="en-US" altLang="zh-CN" sz="4400" b="1" dirty="0" smtClean="0">
                <a:solidFill>
                  <a:srgbClr val="FF7E0A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7E0A"/>
                </a:solidFill>
                <a:cs typeface="+mn-ea"/>
                <a:sym typeface="+mn-lt"/>
              </a:rPr>
              <a:t>việt</a:t>
            </a:r>
            <a:endParaRPr lang="en-US" altLang="zh-CN" sz="4400" b="1" dirty="0" smtClean="0">
              <a:solidFill>
                <a:srgbClr val="FF7E0A"/>
              </a:solidFill>
              <a:cs typeface="+mn-ea"/>
              <a:sym typeface="+mn-lt"/>
            </a:endParaRPr>
          </a:p>
          <a:p>
            <a:pPr algn="ctr"/>
            <a:r>
              <a:rPr lang="en-US" altLang="zh-CN" sz="4400" b="1" dirty="0" err="1" smtClean="0">
                <a:solidFill>
                  <a:srgbClr val="FF7E0A"/>
                </a:solidFill>
                <a:cs typeface="+mn-ea"/>
                <a:sym typeface="+mn-lt"/>
              </a:rPr>
              <a:t>Từ</a:t>
            </a:r>
            <a:r>
              <a:rPr lang="en-US" altLang="zh-CN" sz="4400" b="1" dirty="0" smtClean="0">
                <a:solidFill>
                  <a:srgbClr val="FF7E0A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58922E"/>
                </a:solidFill>
                <a:cs typeface="+mn-ea"/>
                <a:sym typeface="+mn-lt"/>
              </a:rPr>
              <a:t>t</a:t>
            </a:r>
            <a:r>
              <a:rPr lang="en-US" altLang="zh-CN" sz="4400" b="1" dirty="0" err="1" smtClean="0">
                <a:solidFill>
                  <a:srgbClr val="58922E"/>
                </a:solidFill>
                <a:cs typeface="+mn-ea"/>
                <a:sym typeface="+mn-lt"/>
              </a:rPr>
              <a:t>ượng</a:t>
            </a:r>
            <a:r>
              <a:rPr lang="en-US" altLang="zh-CN" sz="4400" b="1" dirty="0" smtClean="0">
                <a:solidFill>
                  <a:srgbClr val="58922E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F3A7D"/>
                </a:solidFill>
                <a:cs typeface="+mn-ea"/>
                <a:sym typeface="+mn-lt"/>
              </a:rPr>
              <a:t>h</a:t>
            </a:r>
            <a:r>
              <a:rPr lang="en-US" altLang="zh-CN" sz="4400" b="1" dirty="0" err="1" smtClean="0">
                <a:solidFill>
                  <a:srgbClr val="6F3A7D"/>
                </a:solidFill>
                <a:cs typeface="+mn-ea"/>
                <a:sym typeface="+mn-lt"/>
              </a:rPr>
              <a:t>ình</a:t>
            </a:r>
            <a:r>
              <a:rPr lang="en-US" altLang="zh-CN" sz="4400" b="1" dirty="0" smtClean="0">
                <a:solidFill>
                  <a:srgbClr val="6F3A7D"/>
                </a:solidFill>
                <a:cs typeface="+mn-ea"/>
                <a:sym typeface="+mn-lt"/>
              </a:rPr>
              <a:t>; </a:t>
            </a:r>
            <a:r>
              <a:rPr lang="en-US" altLang="zh-CN" sz="4400" b="1" dirty="0" err="1" smtClean="0">
                <a:solidFill>
                  <a:srgbClr val="6F3A7D"/>
                </a:solidFill>
                <a:cs typeface="+mn-ea"/>
                <a:sym typeface="+mn-lt"/>
              </a:rPr>
              <a:t>Từ</a:t>
            </a:r>
            <a:r>
              <a:rPr lang="en-US" altLang="zh-CN" sz="4400" b="1" dirty="0" smtClean="0">
                <a:solidFill>
                  <a:srgbClr val="6F3A7D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31012"/>
                </a:solidFill>
                <a:cs typeface="+mn-ea"/>
                <a:sym typeface="+mn-lt"/>
              </a:rPr>
              <a:t>t</a:t>
            </a:r>
            <a:r>
              <a:rPr lang="en-US" altLang="zh-CN" sz="4400" b="1" dirty="0" err="1" smtClean="0">
                <a:solidFill>
                  <a:srgbClr val="D31012"/>
                </a:solidFill>
                <a:cs typeface="+mn-ea"/>
                <a:sym typeface="+mn-lt"/>
              </a:rPr>
              <a:t>ượng</a:t>
            </a:r>
            <a:r>
              <a:rPr lang="en-US" altLang="zh-CN" sz="4400" b="1" dirty="0" smtClean="0">
                <a:solidFill>
                  <a:srgbClr val="D31012"/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AF2B5A"/>
                </a:solidFill>
                <a:cs typeface="+mn-ea"/>
                <a:sym typeface="+mn-lt"/>
              </a:rPr>
              <a:t>t</a:t>
            </a:r>
            <a:r>
              <a:rPr lang="en-US" altLang="zh-CN" sz="4400" b="1" dirty="0" err="1" smtClean="0">
                <a:solidFill>
                  <a:srgbClr val="AF2B5A"/>
                </a:solidFill>
                <a:cs typeface="+mn-ea"/>
                <a:sym typeface="+mn-lt"/>
              </a:rPr>
              <a:t>hanh</a:t>
            </a:r>
            <a:endParaRPr lang="zh-CN" altLang="en-US" sz="4400" b="1" dirty="0">
              <a:solidFill>
                <a:srgbClr val="AF2B5A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8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2C18259-201C-F216-F9BA-EF35C13EC4D9}"/>
              </a:ext>
            </a:extLst>
          </p:cNvPr>
          <p:cNvSpPr txBox="1"/>
          <p:nvPr/>
        </p:nvSpPr>
        <p:spPr>
          <a:xfrm>
            <a:off x="1524634" y="32681"/>
            <a:ext cx="9024836" cy="1055608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AF619DB-DD10-ECF3-563C-94AE14246956}"/>
              </a:ext>
            </a:extLst>
          </p:cNvPr>
          <p:cNvSpPr txBox="1"/>
          <p:nvPr/>
        </p:nvSpPr>
        <p:spPr>
          <a:xfrm>
            <a:off x="660400" y="1117954"/>
            <a:ext cx="1085850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ngoẹo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r>
              <a:rPr lang="en-US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“A!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à?”.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Binh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nhốn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sang.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xồng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sọc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Nam Cao)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F532B0-D849-8290-6CFD-37EAE6C8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59" y="661733"/>
            <a:ext cx="1841151" cy="2057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60240-477B-835D-AA26-0D1F5266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66824" y="4594910"/>
            <a:ext cx="1841151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56C8ED5A-D338-AE29-70E2-C3BFCBB99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799014"/>
              </p:ext>
            </p:extLst>
          </p:nvPr>
        </p:nvGraphicFramePr>
        <p:xfrm>
          <a:off x="557914" y="266433"/>
          <a:ext cx="11063471" cy="4255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1956">
                  <a:extLst>
                    <a:ext uri="{9D8B030D-6E8A-4147-A177-3AD203B41FA5}">
                      <a16:colId xmlns:a16="http://schemas.microsoft.com/office/drawing/2014/main" xmlns="" val="1423605417"/>
                    </a:ext>
                  </a:extLst>
                </a:gridCol>
                <a:gridCol w="3479828">
                  <a:extLst>
                    <a:ext uri="{9D8B030D-6E8A-4147-A177-3AD203B41FA5}">
                      <a16:colId xmlns:a16="http://schemas.microsoft.com/office/drawing/2014/main" xmlns="" val="3702650501"/>
                    </a:ext>
                  </a:extLst>
                </a:gridCol>
                <a:gridCol w="3541687">
                  <a:extLst>
                    <a:ext uri="{9D8B030D-6E8A-4147-A177-3AD203B41FA5}">
                      <a16:colId xmlns:a16="http://schemas.microsoft.com/office/drawing/2014/main" xmlns="" val="1438066487"/>
                    </a:ext>
                  </a:extLst>
                </a:gridCol>
              </a:tblGrid>
              <a:tr h="71998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extLst>
                  <a:ext uri="{0D108BD9-81ED-4DB2-BD59-A6C34878D82A}">
                    <a16:rowId xmlns:a16="http://schemas.microsoft.com/office/drawing/2014/main" xmlns="" val="3432495366"/>
                  </a:ext>
                </a:extLst>
              </a:tr>
              <a:tr h="1401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gợi tả hình ảnh, dáng vẻ, trạng thái của sự vật</a:t>
                      </a:r>
                      <a:endParaRPr lang="en-US" sz="28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mô phỏng âm thanh của tự nhiên, của con người</a:t>
                      </a:r>
                      <a:endParaRPr lang="en-US" sz="28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8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5836059"/>
                  </a:ext>
                </a:extLst>
              </a:tr>
              <a:tr h="1901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0677042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95601E8-8E0D-F1D1-CB6E-8F52F3E965E8}"/>
              </a:ext>
            </a:extLst>
          </p:cNvPr>
          <p:cNvSpPr txBox="1"/>
          <p:nvPr/>
        </p:nvSpPr>
        <p:spPr>
          <a:xfrm>
            <a:off x="660400" y="4671874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F6F8CB0-04A2-1B05-3537-3B10210086E8}"/>
              </a:ext>
            </a:extLst>
          </p:cNvPr>
          <p:cNvSpPr txBox="1"/>
          <p:nvPr/>
        </p:nvSpPr>
        <p:spPr>
          <a:xfrm>
            <a:off x="4026849" y="4642471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D699BEC-32AF-6D42-CA73-074BD90D7BB5}"/>
              </a:ext>
            </a:extLst>
          </p:cNvPr>
          <p:cNvSpPr txBox="1"/>
          <p:nvPr/>
        </p:nvSpPr>
        <p:spPr>
          <a:xfrm>
            <a:off x="7024626" y="4606397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7A2407F-C0FD-B2F4-3688-08AB8E9E9F24}"/>
              </a:ext>
            </a:extLst>
          </p:cNvPr>
          <p:cNvSpPr txBox="1"/>
          <p:nvPr/>
        </p:nvSpPr>
        <p:spPr>
          <a:xfrm>
            <a:off x="2575338" y="5577337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CBE0F6F-5EAB-D064-518C-B4ECA4CC3E5A}"/>
              </a:ext>
            </a:extLst>
          </p:cNvPr>
          <p:cNvSpPr txBox="1"/>
          <p:nvPr/>
        </p:nvSpPr>
        <p:spPr>
          <a:xfrm>
            <a:off x="5297137" y="5540528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5F5BF22-42E0-D3C9-EA9C-1D9E4420FF81}"/>
              </a:ext>
            </a:extLst>
          </p:cNvPr>
          <p:cNvSpPr txBox="1"/>
          <p:nvPr/>
        </p:nvSpPr>
        <p:spPr>
          <a:xfrm>
            <a:off x="7813235" y="5428392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sọc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xmlns="" id="{CEF28C00-DF22-B065-E8C3-635CD2771135}"/>
              </a:ext>
            </a:extLst>
          </p:cNvPr>
          <p:cNvSpPr/>
          <p:nvPr/>
        </p:nvSpPr>
        <p:spPr>
          <a:xfrm>
            <a:off x="10089931" y="5171090"/>
            <a:ext cx="2019913" cy="1537338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4AD6996-382C-4D8A-24D9-E5EB7C8C79A9}"/>
              </a:ext>
            </a:extLst>
          </p:cNvPr>
          <p:cNvSpPr txBox="1"/>
          <p:nvPr/>
        </p:nvSpPr>
        <p:spPr>
          <a:xfrm>
            <a:off x="8119866" y="2554114"/>
            <a:ext cx="35015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Mũi tên: Xuống 20">
            <a:extLst>
              <a:ext uri="{FF2B5EF4-FFF2-40B4-BE49-F238E27FC236}">
                <a16:creationId xmlns:a16="http://schemas.microsoft.com/office/drawing/2014/main" xmlns="" id="{3EDCBFA0-4B53-D567-7884-040FD0282526}"/>
              </a:ext>
            </a:extLst>
          </p:cNvPr>
          <p:cNvSpPr/>
          <p:nvPr/>
        </p:nvSpPr>
        <p:spPr>
          <a:xfrm>
            <a:off x="1810574" y="4549761"/>
            <a:ext cx="395785" cy="873457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8617DFC-9CC3-3046-7429-01699A950C2E}"/>
              </a:ext>
            </a:extLst>
          </p:cNvPr>
          <p:cNvSpPr txBox="1"/>
          <p:nvPr/>
        </p:nvSpPr>
        <p:spPr>
          <a:xfrm>
            <a:off x="660400" y="5195094"/>
            <a:ext cx="274487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xmlns="" id="{5BD9B40B-5E7A-C018-B826-84A2B254CF15}"/>
              </a:ext>
            </a:extLst>
          </p:cNvPr>
          <p:cNvSpPr/>
          <p:nvPr/>
        </p:nvSpPr>
        <p:spPr>
          <a:xfrm>
            <a:off x="6027507" y="4582204"/>
            <a:ext cx="395785" cy="873457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2AE7A540-997B-AE74-7613-D871BD44B75D}"/>
              </a:ext>
            </a:extLst>
          </p:cNvPr>
          <p:cNvSpPr txBox="1"/>
          <p:nvPr/>
        </p:nvSpPr>
        <p:spPr>
          <a:xfrm>
            <a:off x="4781697" y="5287805"/>
            <a:ext cx="3013104" cy="684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28 L -0.00091 -0.33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6549 -0.30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612 -0.29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0.00926 L -0.13294 -0.38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33476 -0.299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6 -0.10463 L -0.49674 -0.217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20" grpId="0"/>
      <p:bldP spid="21" grpId="0" animBg="1"/>
      <p:bldP spid="23" grpId="0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0742" y="6161924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7FD1AF-F077-825A-517A-F62994F98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00" y="999232"/>
            <a:ext cx="4109060" cy="66588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090742" y="510084"/>
            <a:ext cx="305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LÝ THUYẾT </a:t>
            </a:r>
            <a:endParaRPr lang="zh-CN" altLang="en-US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3D85D9E-82EB-46D8-61F0-24F72ED80791}"/>
              </a:ext>
            </a:extLst>
          </p:cNvPr>
          <p:cNvSpPr txBox="1"/>
          <p:nvPr/>
        </p:nvSpPr>
        <p:spPr>
          <a:xfrm>
            <a:off x="2163180" y="926515"/>
            <a:ext cx="2798564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xmlns="" id="{238A5552-23A6-5474-E412-5D5AD88EFE6F}"/>
              </a:ext>
            </a:extLst>
          </p:cNvPr>
          <p:cNvSpPr/>
          <p:nvPr/>
        </p:nvSpPr>
        <p:spPr>
          <a:xfrm>
            <a:off x="5702810" y="4275974"/>
            <a:ext cx="2954346" cy="2009061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62E9C7F5-92A2-1F85-4CC2-44AC0310E95E}"/>
              </a:ext>
            </a:extLst>
          </p:cNvPr>
          <p:cNvSpPr txBox="1"/>
          <p:nvPr/>
        </p:nvSpPr>
        <p:spPr>
          <a:xfrm>
            <a:off x="4044676" y="1929658"/>
            <a:ext cx="6524712" cy="2009061"/>
          </a:xfrm>
          <a:prstGeom prst="wedgeRoundRectCallout">
            <a:avLst>
              <a:gd name="adj1" fmla="val -63664"/>
              <a:gd name="adj2" fmla="val 32410"/>
              <a:gd name="adj3" fmla="val 16667"/>
            </a:avLst>
          </a:prstGeom>
          <a:noFill/>
          <a:ln w="38100">
            <a:solidFill>
              <a:srgbClr val="FE5C2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7E2D2F3B-1BDB-1200-585B-BA61A0DFCE7D}"/>
              </a:ext>
            </a:extLst>
          </p:cNvPr>
          <p:cNvSpPr/>
          <p:nvPr/>
        </p:nvSpPr>
        <p:spPr>
          <a:xfrm>
            <a:off x="1251928" y="2143905"/>
            <a:ext cx="2070102" cy="4240572"/>
          </a:xfrm>
          <a:custGeom>
            <a:avLst/>
            <a:gdLst/>
            <a:ahLst/>
            <a:cxnLst/>
            <a:rect l="l" t="t" r="r" b="b"/>
            <a:pathLst>
              <a:path w="1533173" h="2865744">
                <a:moveTo>
                  <a:pt x="0" y="0"/>
                </a:moveTo>
                <a:lnTo>
                  <a:pt x="1533174" y="0"/>
                </a:lnTo>
                <a:lnTo>
                  <a:pt x="1533174" y="2865744"/>
                </a:lnTo>
                <a:lnTo>
                  <a:pt x="0" y="2865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30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14" name="圆角矩形 26">
            <a:extLst>
              <a:ext uri="{FF2B5EF4-FFF2-40B4-BE49-F238E27FC236}">
                <a16:creationId xmlns:a16="http://schemas.microsoft.com/office/drawing/2014/main" xmlns="" id="{C417B1D2-6617-8622-DFB3-1FBF59A81DE4}"/>
              </a:ext>
            </a:extLst>
          </p:cNvPr>
          <p:cNvSpPr/>
          <p:nvPr/>
        </p:nvSpPr>
        <p:spPr>
          <a:xfrm>
            <a:off x="1157597" y="1571740"/>
            <a:ext cx="2346219" cy="946267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điểm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圆角矩形 27">
            <a:extLst>
              <a:ext uri="{FF2B5EF4-FFF2-40B4-BE49-F238E27FC236}">
                <a16:creationId xmlns:a16="http://schemas.microsoft.com/office/drawing/2014/main" xmlns="" id="{A5FB012A-8CB0-E112-CAF4-BB7EEBCDB873}"/>
              </a:ext>
            </a:extLst>
          </p:cNvPr>
          <p:cNvSpPr/>
          <p:nvPr/>
        </p:nvSpPr>
        <p:spPr>
          <a:xfrm>
            <a:off x="1101519" y="3464871"/>
            <a:ext cx="2346219" cy="95007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圆角矩形 29">
            <a:extLst>
              <a:ext uri="{FF2B5EF4-FFF2-40B4-BE49-F238E27FC236}">
                <a16:creationId xmlns:a16="http://schemas.microsoft.com/office/drawing/2014/main" xmlns="" id="{F79DDE59-4314-E54E-3CC1-DAD09DA4CAD8}"/>
              </a:ext>
            </a:extLst>
          </p:cNvPr>
          <p:cNvSpPr/>
          <p:nvPr/>
        </p:nvSpPr>
        <p:spPr>
          <a:xfrm>
            <a:off x="1490681" y="4856776"/>
            <a:ext cx="3265300" cy="8434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xmlns="" id="{66A35322-6472-42F0-992F-535C6952A135}"/>
              </a:ext>
            </a:extLst>
          </p:cNvPr>
          <p:cNvSpPr txBox="1"/>
          <p:nvPr/>
        </p:nvSpPr>
        <p:spPr>
          <a:xfrm>
            <a:off x="4209255" y="893171"/>
            <a:ext cx="5915679" cy="1055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38">
            <a:extLst>
              <a:ext uri="{FF2B5EF4-FFF2-40B4-BE49-F238E27FC236}">
                <a16:creationId xmlns:a16="http://schemas.microsoft.com/office/drawing/2014/main" xmlns="" id="{89AFEC0B-1BE7-76B9-2B28-A21C3116D556}"/>
              </a:ext>
            </a:extLst>
          </p:cNvPr>
          <p:cNvSpPr txBox="1"/>
          <p:nvPr/>
        </p:nvSpPr>
        <p:spPr>
          <a:xfrm>
            <a:off x="4209255" y="2179021"/>
            <a:ext cx="5915678" cy="1055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39">
            <a:extLst>
              <a:ext uri="{FF2B5EF4-FFF2-40B4-BE49-F238E27FC236}">
                <a16:creationId xmlns:a16="http://schemas.microsoft.com/office/drawing/2014/main" xmlns="" id="{0EED0495-B72A-9EE3-DF79-63312B7D6109}"/>
              </a:ext>
            </a:extLst>
          </p:cNvPr>
          <p:cNvSpPr txBox="1"/>
          <p:nvPr/>
        </p:nvSpPr>
        <p:spPr>
          <a:xfrm>
            <a:off x="5565306" y="4750720"/>
            <a:ext cx="4373173" cy="1055608"/>
          </a:xfrm>
          <a:prstGeom prst="roundRect">
            <a:avLst/>
          </a:prstGeom>
          <a:ln w="28575">
            <a:solidFill>
              <a:srgbClr val="FE5C2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41">
            <a:extLst>
              <a:ext uri="{FF2B5EF4-FFF2-40B4-BE49-F238E27FC236}">
                <a16:creationId xmlns:a16="http://schemas.microsoft.com/office/drawing/2014/main" xmlns="" id="{1789AEF6-BFD7-B12B-8723-49E45BFBA369}"/>
              </a:ext>
            </a:extLst>
          </p:cNvPr>
          <p:cNvSpPr txBox="1"/>
          <p:nvPr/>
        </p:nvSpPr>
        <p:spPr>
          <a:xfrm>
            <a:off x="4209255" y="3464871"/>
            <a:ext cx="5915678" cy="1055608"/>
          </a:xfrm>
          <a:prstGeom prst="roundRect">
            <a:avLst/>
          </a:prstGeom>
          <a:ln w="28575">
            <a:solidFill>
              <a:srgbClr val="FE5C2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8EEEDD-6E61-C7E4-F351-36279A9C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738" y="1496128"/>
            <a:ext cx="1020064" cy="113554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4F63D5EC-3224-7F9D-FC2F-6628DAF20F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0191" y="3694986"/>
            <a:ext cx="736610" cy="48984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CF6059D2-00A9-0E54-23B8-3BDB2725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28696" y="5033601"/>
            <a:ext cx="736610" cy="48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6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33375" y="2774281"/>
            <a:ext cx="535979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6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7" y="-487919"/>
            <a:ext cx="11354938" cy="2931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17577" y="589204"/>
            <a:ext cx="9744146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413385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(Tr.42/ SGK ):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các từ tượng hình và từ tượng thanh trong các trường 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017960" y="2896097"/>
            <a:ext cx="79465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 teo, lơ </a:t>
            </a:r>
            <a:r>
              <a:rPr lang="en-US" sz="3200" b="1" i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quanh co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lo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 vẻo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lích chích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phập phồng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5161E319-6341-EA52-0A69-139B4C8A95BE}"/>
              </a:ext>
            </a:extLst>
          </p:cNvPr>
          <p:cNvSpPr/>
          <p:nvPr/>
        </p:nvSpPr>
        <p:spPr>
          <a:xfrm>
            <a:off x="259008" y="3202784"/>
            <a:ext cx="3683180" cy="2931316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6D8BC512-5C7C-FA3A-6D08-B064263B0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948" y="4906090"/>
            <a:ext cx="2422589" cy="13627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816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00" y="-286603"/>
            <a:ext cx="11354938" cy="277334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09096" y="665645"/>
            <a:ext cx="10318546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413385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(Tr.42/ SGK ):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tác dụng của các từ tượng hình và từ tượng 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6D8BC512-5C7C-FA3A-6D08-B064263B0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7550" y="2811175"/>
            <a:ext cx="2422589" cy="1362706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xmlns="" id="{7201A2F0-5640-FA36-0971-69B7BB0FEA50}"/>
              </a:ext>
            </a:extLst>
          </p:cNvPr>
          <p:cNvSpPr/>
          <p:nvPr/>
        </p:nvSpPr>
        <p:spPr>
          <a:xfrm>
            <a:off x="8261224" y="2349631"/>
            <a:ext cx="3930776" cy="3564251"/>
          </a:xfrm>
          <a:custGeom>
            <a:avLst/>
            <a:gdLst/>
            <a:ahLst/>
            <a:cxnLst/>
            <a:rect l="l" t="t" r="r" b="b"/>
            <a:pathLst>
              <a:path w="2853250" h="2642822">
                <a:moveTo>
                  <a:pt x="0" y="0"/>
                </a:moveTo>
                <a:lnTo>
                  <a:pt x="2853249" y="0"/>
                </a:lnTo>
                <a:lnTo>
                  <a:pt x="2853249" y="2642822"/>
                </a:lnTo>
                <a:lnTo>
                  <a:pt x="0" y="2642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8D8E3F4F-0C4E-95F6-AF95-150A6EC367D6}"/>
              </a:ext>
            </a:extLst>
          </p:cNvPr>
          <p:cNvSpPr txBox="1"/>
          <p:nvPr/>
        </p:nvSpPr>
        <p:spPr>
          <a:xfrm>
            <a:off x="586396" y="3615731"/>
            <a:ext cx="245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13385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C76A23BF-AFB7-BBE0-88B7-0D94A4266E29}"/>
              </a:ext>
            </a:extLst>
          </p:cNvPr>
          <p:cNvSpPr/>
          <p:nvPr/>
        </p:nvSpPr>
        <p:spPr>
          <a:xfrm>
            <a:off x="1" y="2463060"/>
            <a:ext cx="3930776" cy="3564251"/>
          </a:xfrm>
          <a:custGeom>
            <a:avLst/>
            <a:gdLst/>
            <a:ahLst/>
            <a:cxnLst/>
            <a:rect l="l" t="t" r="r" b="b"/>
            <a:pathLst>
              <a:path w="2853250" h="2642822">
                <a:moveTo>
                  <a:pt x="0" y="0"/>
                </a:moveTo>
                <a:lnTo>
                  <a:pt x="2853249" y="0"/>
                </a:lnTo>
                <a:lnTo>
                  <a:pt x="2853249" y="2642822"/>
                </a:lnTo>
                <a:lnTo>
                  <a:pt x="0" y="2642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2A7A5C09-9F85-551E-679C-C6B36E6326CA}"/>
              </a:ext>
            </a:extLst>
          </p:cNvPr>
          <p:cNvSpPr txBox="1"/>
          <p:nvPr/>
        </p:nvSpPr>
        <p:spPr>
          <a:xfrm>
            <a:off x="769689" y="3765228"/>
            <a:ext cx="245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13385" algn="l"/>
              </a:tabLst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E7D5029B-6BAB-06A7-9281-DB46A49414AE}"/>
              </a:ext>
            </a:extLst>
          </p:cNvPr>
          <p:cNvSpPr txBox="1"/>
          <p:nvPr/>
        </p:nvSpPr>
        <p:spPr>
          <a:xfrm>
            <a:off x="9031380" y="3648408"/>
            <a:ext cx="2519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13385" algn="l"/>
              </a:tabLst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xmlns="" id="{461F1F44-6FC3-5174-F97B-8500995A887D}"/>
              </a:ext>
            </a:extLst>
          </p:cNvPr>
          <p:cNvSpPr/>
          <p:nvPr/>
        </p:nvSpPr>
        <p:spPr>
          <a:xfrm>
            <a:off x="4428308" y="4569837"/>
            <a:ext cx="3322684" cy="1773105"/>
          </a:xfrm>
          <a:custGeom>
            <a:avLst/>
            <a:gdLst/>
            <a:ahLst/>
            <a:cxnLst/>
            <a:rect l="l" t="t" r="r" b="b"/>
            <a:pathLst>
              <a:path w="3443347" h="2057400">
                <a:moveTo>
                  <a:pt x="0" y="0"/>
                </a:moveTo>
                <a:lnTo>
                  <a:pt x="3443347" y="0"/>
                </a:lnTo>
                <a:lnTo>
                  <a:pt x="344334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2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/>
      <p:bldP spid="12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944"/>
            <a:ext cx="12192000" cy="717872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B639A25-DF31-E2E7-B439-9A0501548373}"/>
              </a:ext>
            </a:extLst>
          </p:cNvPr>
          <p:cNvSpPr txBox="1"/>
          <p:nvPr/>
        </p:nvSpPr>
        <p:spPr>
          <a:xfrm>
            <a:off x="660400" y="715603"/>
            <a:ext cx="104023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lang="vi-VN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te, lập loè, phất phơ, lóng lánh.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67469A-07C2-C4A5-FA15-9CEC2ACC4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60" y="1860837"/>
            <a:ext cx="4405409" cy="2604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A7D4E9-FCCE-591F-1BDC-B770DBEDBB56}"/>
              </a:ext>
            </a:extLst>
          </p:cNvPr>
          <p:cNvSpPr txBox="1"/>
          <p:nvPr/>
        </p:nvSpPr>
        <p:spPr>
          <a:xfrm>
            <a:off x="917592" y="4533315"/>
            <a:ext cx="4530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165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 hình ảnh những ngôi nhà tranh thấp, hẹp ở làng quê Việt Nam xưa.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247FB3-D063-3B29-908E-738F299AA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62413"/>
            <a:ext cx="5422900" cy="2604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A9F79B-4F10-E6B0-BF68-A98D5C87AD24}"/>
              </a:ext>
            </a:extLst>
          </p:cNvPr>
          <p:cNvSpPr txBox="1"/>
          <p:nvPr/>
        </p:nvSpPr>
        <p:spPr>
          <a:xfrm>
            <a:off x="6077660" y="4040873"/>
            <a:ext cx="54850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1175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 loè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ánh sáng chợt loé lên, chợt tắt đi của đom đóm; làm nổi bật thêm cái tối của những lối ngõ nhỏ và sự im vắng, tĩnh lặng của đêm khuya.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71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944"/>
            <a:ext cx="12192000" cy="7178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94555B-44A6-B558-99B7-3616C0443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702864"/>
            <a:ext cx="4915941" cy="307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EF2F8E-A15A-B369-B6FD-B7B1914D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661" y="714107"/>
            <a:ext cx="4915941" cy="3064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3A9039-D90E-D290-7D4F-309D50EAA973}"/>
              </a:ext>
            </a:extLst>
          </p:cNvPr>
          <p:cNvSpPr txBox="1"/>
          <p:nvPr/>
        </p:nvSpPr>
        <p:spPr>
          <a:xfrm>
            <a:off x="660400" y="4071997"/>
            <a:ext cx="49159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435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phất phơ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miêu tả sự lay động khẽ khàng của làn khói mỏng trong buổi chiều thu khi tiết trời se lạnh, gợi được cả làn gió nhẹ.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238918-959D-E62B-A495-3A8FA9B96A1E}"/>
              </a:ext>
            </a:extLst>
          </p:cNvPr>
          <p:cNvSpPr txBox="1"/>
          <p:nvPr/>
        </p:nvSpPr>
        <p:spPr>
          <a:xfrm>
            <a:off x="6615658" y="4071997"/>
            <a:ext cx="49159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lóng lánh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hình ảnh ánh trăng được phản chiếu từ mặt ao thu, khi làn nước trong trẻo xao động.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07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40944"/>
            <a:ext cx="12192000" cy="7178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6243E6-1EEB-8572-48EA-3A00437D6AFF}"/>
              </a:ext>
            </a:extLst>
          </p:cNvPr>
          <p:cNvSpPr txBox="1"/>
          <p:nvPr/>
        </p:nvSpPr>
        <p:spPr>
          <a:xfrm>
            <a:off x="660400" y="634132"/>
            <a:ext cx="10858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816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lửng, lững thững;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tượng thanh: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von, ồn ào.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14F268-B887-649B-75F0-5B5556186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5" y="1831271"/>
            <a:ext cx="4557694" cy="2588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3D4D7B-1073-502E-26F7-30D8C07D88EE}"/>
              </a:ext>
            </a:extLst>
          </p:cNvPr>
          <p:cNvSpPr txBox="1"/>
          <p:nvPr/>
        </p:nvSpPr>
        <p:spPr>
          <a:xfrm>
            <a:off x="899721" y="4419818"/>
            <a:ext cx="44027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435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tả hình ảnh những đám mây như treo trên lưng chừng trời, gợi vẻ đẹp bình yên.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9A47EF-226C-D28C-7CF4-1D37BA503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233" y="1831271"/>
            <a:ext cx="5073973" cy="25885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109264-6A07-372A-45D6-38D4DDA29C47}"/>
              </a:ext>
            </a:extLst>
          </p:cNvPr>
          <p:cNvSpPr txBox="1"/>
          <p:nvPr/>
        </p:nvSpPr>
        <p:spPr>
          <a:xfrm>
            <a:off x="6155959" y="4558642"/>
            <a:ext cx="55564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lững thững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 tả dáng đi thong thả của nhũng người nông dân bước ra khỏi cổng làng, bắt đầu một ngày lao động, mà như “đi vào nắng mai”.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49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95242" y="256086"/>
            <a:ext cx="478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>
                <a:solidFill>
                  <a:srgbClr val="E551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</a:t>
            </a:r>
            <a:endParaRPr lang="zh-CN" altLang="en-US" sz="3200" b="1" spc="600" dirty="0">
              <a:solidFill>
                <a:srgbClr val="E551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02163" y="2327468"/>
            <a:ext cx="298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67763" y="2110571"/>
            <a:ext cx="3509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2300" y="3839896"/>
            <a:ext cx="298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07616" y="3859490"/>
            <a:ext cx="298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5821">
            <a:off x="8820310" y="3395567"/>
            <a:ext cx="3506927" cy="3367271"/>
          </a:xfrm>
          <a:prstGeom prst="rect">
            <a:avLst/>
          </a:prstGeom>
        </p:spPr>
      </p:pic>
      <p:sp>
        <p:nvSpPr>
          <p:cNvPr id="26" name="五角星 25"/>
          <p:cNvSpPr/>
          <p:nvPr/>
        </p:nvSpPr>
        <p:spPr>
          <a:xfrm>
            <a:off x="2986648" y="140100"/>
            <a:ext cx="527538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五角星 26"/>
          <p:cNvSpPr/>
          <p:nvPr/>
        </p:nvSpPr>
        <p:spPr>
          <a:xfrm>
            <a:off x="8665114" y="256086"/>
            <a:ext cx="527538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98531" y="1914595"/>
            <a:ext cx="669662" cy="1059204"/>
            <a:chOff x="2026937" y="2058412"/>
            <a:chExt cx="669662" cy="105920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6937" y="2058412"/>
              <a:ext cx="669662" cy="105920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2200775" y="2604467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21808" y="1951764"/>
            <a:ext cx="665285" cy="1059204"/>
            <a:chOff x="6404261" y="2058412"/>
            <a:chExt cx="665285" cy="105920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261" y="2058412"/>
              <a:ext cx="665285" cy="105920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592071" y="2618792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639193" y="3354600"/>
            <a:ext cx="665285" cy="1059204"/>
            <a:chOff x="2031699" y="3501073"/>
            <a:chExt cx="665285" cy="105920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1699" y="3501073"/>
              <a:ext cx="665285" cy="105920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2200775" y="4066422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03984" y="3427023"/>
            <a:ext cx="669662" cy="1059204"/>
            <a:chOff x="6399499" y="3501073"/>
            <a:chExt cx="669662" cy="105920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499" y="3501073"/>
              <a:ext cx="669662" cy="105920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580347" y="4068551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B639A25-DF31-E2E7-B439-9A0501548373}"/>
              </a:ext>
            </a:extLst>
          </p:cNvPr>
          <p:cNvSpPr txBox="1"/>
          <p:nvPr/>
        </p:nvSpPr>
        <p:spPr>
          <a:xfrm>
            <a:off x="950984" y="4564440"/>
            <a:ext cx="10567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18160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tiếng chim trong trẻo, tươi vui như tiếng trẻ thơ; từ 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 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không khí sôi động nơi cổng làng vào buổi sớm mai.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0C3CC9-5657-499C-B6DE-B784172AF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46" y="1028700"/>
            <a:ext cx="4727923" cy="3149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1AEC22-A13F-BA3B-AF1D-349314911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215" y="1028700"/>
            <a:ext cx="4731839" cy="31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86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7" y="-487919"/>
            <a:ext cx="11354938" cy="296129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60400" y="585254"/>
            <a:ext cx="10501760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413385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(Tr.42/ SGK ):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Liệt kê các từ tượng hình và từ tượng thanh trong đoạn văn; phân tích tác dụng của 1 từ tượng 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C609502-DFF4-A551-AB1D-3F171425D80F}"/>
              </a:ext>
            </a:extLst>
          </p:cNvPr>
          <p:cNvSpPr txBox="1"/>
          <p:nvPr/>
        </p:nvSpPr>
        <p:spPr>
          <a:xfrm>
            <a:off x="3730390" y="2959460"/>
            <a:ext cx="8006685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737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 kê các từ tượng hình và từ tượng thanh: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1752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tượng hình: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 ti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1435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tượng thanh: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lao xao, vù </a:t>
            </a:r>
            <a:r>
              <a:rPr lang="vi-VN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líu ríu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F4273-DC04-91EE-E8AF-7C369BA7E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14" y="3058631"/>
            <a:ext cx="2626551" cy="22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49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47B12493-4C16-D584-FE6A-8B46ABD26D6F}"/>
              </a:ext>
            </a:extLst>
          </p:cNvPr>
          <p:cNvSpPr/>
          <p:nvPr/>
        </p:nvSpPr>
        <p:spPr>
          <a:xfrm>
            <a:off x="10826125" y="5903893"/>
            <a:ext cx="1356722" cy="954107"/>
          </a:xfrm>
          <a:custGeom>
            <a:avLst/>
            <a:gdLst/>
            <a:ahLst/>
            <a:cxnLst/>
            <a:rect l="l" t="t" r="r" b="b"/>
            <a:pathLst>
              <a:path w="3077690" h="1869697">
                <a:moveTo>
                  <a:pt x="0" y="0"/>
                </a:moveTo>
                <a:lnTo>
                  <a:pt x="3077690" y="0"/>
                </a:lnTo>
                <a:lnTo>
                  <a:pt x="3077690" y="1869696"/>
                </a:lnTo>
                <a:lnTo>
                  <a:pt x="0" y="186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C609502-DFF4-A551-AB1D-3F171425D80F}"/>
              </a:ext>
            </a:extLst>
          </p:cNvPr>
          <p:cNvSpPr txBox="1"/>
          <p:nvPr/>
        </p:nvSpPr>
        <p:spPr>
          <a:xfrm>
            <a:off x="660400" y="65324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4419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căn cứ vào nghĩa của từ và ngữ cảnh để phân tích tác dụng của một từ tượng hình và một từ tượng thanh mà các em lựa chọn: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F74B96-D160-88BB-860F-C90706457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49"/>
          <a:stretch/>
        </p:blipFill>
        <p:spPr>
          <a:xfrm>
            <a:off x="1353175" y="1941286"/>
            <a:ext cx="4093564" cy="2192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BA9D34-C4D2-497B-550F-5EB767152BAF}"/>
              </a:ext>
            </a:extLst>
          </p:cNvPr>
          <p:cNvSpPr txBox="1"/>
          <p:nvPr/>
        </p:nvSpPr>
        <p:spPr>
          <a:xfrm>
            <a:off x="1353175" y="4318218"/>
            <a:ext cx="40935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41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E2C09B-652B-EF21-73C5-84C1329F9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686" y="1971927"/>
            <a:ext cx="3902439" cy="2192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286AB1-ED39-3D47-FF50-8C967161E5E9}"/>
              </a:ext>
            </a:extLst>
          </p:cNvPr>
          <p:cNvSpPr txBox="1"/>
          <p:nvPr/>
        </p:nvSpPr>
        <p:spPr>
          <a:xfrm>
            <a:off x="6745263" y="4388872"/>
            <a:ext cx="47273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82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47B12493-4C16-D584-FE6A-8B46ABD26D6F}"/>
              </a:ext>
            </a:extLst>
          </p:cNvPr>
          <p:cNvSpPr/>
          <p:nvPr/>
        </p:nvSpPr>
        <p:spPr>
          <a:xfrm>
            <a:off x="10848814" y="5610386"/>
            <a:ext cx="1349354" cy="1068420"/>
          </a:xfrm>
          <a:custGeom>
            <a:avLst/>
            <a:gdLst/>
            <a:ahLst/>
            <a:cxnLst/>
            <a:rect l="l" t="t" r="r" b="b"/>
            <a:pathLst>
              <a:path w="3077690" h="1869697">
                <a:moveTo>
                  <a:pt x="0" y="0"/>
                </a:moveTo>
                <a:lnTo>
                  <a:pt x="3077690" y="0"/>
                </a:lnTo>
                <a:lnTo>
                  <a:pt x="3077690" y="1869696"/>
                </a:lnTo>
                <a:lnTo>
                  <a:pt x="0" y="186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C609502-DFF4-A551-AB1D-3F171425D80F}"/>
              </a:ext>
            </a:extLst>
          </p:cNvPr>
          <p:cNvSpPr txBox="1"/>
          <p:nvPr/>
        </p:nvSpPr>
        <p:spPr>
          <a:xfrm>
            <a:off x="1032064" y="4157538"/>
            <a:ext cx="45459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41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9">
            <a:extLst>
              <a:ext uri="{FF2B5EF4-FFF2-40B4-BE49-F238E27FC236}">
                <a16:creationId xmlns:a16="http://schemas.microsoft.com/office/drawing/2014/main" xmlns="" id="{D47DE05A-C1C8-F4B1-5C89-7C0C36CA37AA}"/>
              </a:ext>
            </a:extLst>
          </p:cNvPr>
          <p:cNvSpPr txBox="1"/>
          <p:nvPr/>
        </p:nvSpPr>
        <p:spPr>
          <a:xfrm>
            <a:off x="6425447" y="4177029"/>
            <a:ext cx="48976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05EA2E-18DF-86CA-E01E-5E5BA2C95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65" y="884580"/>
            <a:ext cx="4545970" cy="3086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0C03BF-B2BB-7C23-5D7E-0666AACEB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345" y="879654"/>
            <a:ext cx="4747890" cy="30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6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33375" y="2774281"/>
            <a:ext cx="535979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54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06E398C-874B-6A30-EC8A-4FE893747324}"/>
              </a:ext>
            </a:extLst>
          </p:cNvPr>
          <p:cNvSpPr txBox="1"/>
          <p:nvPr/>
        </p:nvSpPr>
        <p:spPr>
          <a:xfrm>
            <a:off x="1457467" y="993182"/>
            <a:ext cx="88965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E5C2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xmlns="" id="{882F14EE-8444-6A68-7C47-9850C321C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6843"/>
              </p:ext>
            </p:extLst>
          </p:nvPr>
        </p:nvGraphicFramePr>
        <p:xfrm>
          <a:off x="1457467" y="3307188"/>
          <a:ext cx="9277065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3635">
                  <a:extLst>
                    <a:ext uri="{9D8B030D-6E8A-4147-A177-3AD203B41FA5}">
                      <a16:colId xmlns:a16="http://schemas.microsoft.com/office/drawing/2014/main" xmlns="" val="1763736567"/>
                    </a:ext>
                  </a:extLst>
                </a:gridCol>
                <a:gridCol w="3187342">
                  <a:extLst>
                    <a:ext uri="{9D8B030D-6E8A-4147-A177-3AD203B41FA5}">
                      <a16:colId xmlns:a16="http://schemas.microsoft.com/office/drawing/2014/main" xmlns="" val="274504013"/>
                    </a:ext>
                  </a:extLst>
                </a:gridCol>
                <a:gridCol w="1943861">
                  <a:extLst>
                    <a:ext uri="{9D8B030D-6E8A-4147-A177-3AD203B41FA5}">
                      <a16:colId xmlns:a16="http://schemas.microsoft.com/office/drawing/2014/main" xmlns="" val="2126972559"/>
                    </a:ext>
                  </a:extLst>
                </a:gridCol>
                <a:gridCol w="2082227">
                  <a:extLst>
                    <a:ext uri="{9D8B030D-6E8A-4147-A177-3AD203B41FA5}">
                      <a16:colId xmlns:a16="http://schemas.microsoft.com/office/drawing/2014/main" xmlns="" val="1126509800"/>
                    </a:ext>
                  </a:extLst>
                </a:gridCol>
              </a:tblGrid>
              <a:tr h="12609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8400450"/>
                  </a:ext>
                </a:extLst>
              </a:tr>
              <a:tr h="648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7926831"/>
                  </a:ext>
                </a:extLst>
              </a:tr>
              <a:tr h="126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5735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60E3E1-6E63-6BD3-C01C-249EA6178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018" y="909726"/>
            <a:ext cx="5480779" cy="41151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828509D-E26D-7EDF-D3EB-33F02BB27AD0}"/>
              </a:ext>
            </a:extLst>
          </p:cNvPr>
          <p:cNvSpPr txBox="1"/>
          <p:nvPr/>
        </p:nvSpPr>
        <p:spPr>
          <a:xfrm>
            <a:off x="5204257" y="1284599"/>
            <a:ext cx="4348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 tầm một số bài thơ, đoạn thơ có sử dụng các từ tượng hình, từ tượng thanh mà em cho là hay.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CF10E3-FCA2-BDB5-D869-EFD990D15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776" y="850167"/>
            <a:ext cx="21398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1C29F77-B6BB-C036-9BCC-8B4E4EE02E3D}"/>
              </a:ext>
            </a:extLst>
          </p:cNvPr>
          <p:cNvSpPr txBox="1"/>
          <p:nvPr/>
        </p:nvSpPr>
        <p:spPr>
          <a:xfrm>
            <a:off x="3258242" y="448922"/>
            <a:ext cx="6093724" cy="610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7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6AC9A5E-0AC5-6FD4-61E1-62FE2E1709FA}"/>
              </a:ext>
            </a:extLst>
          </p:cNvPr>
          <p:cNvSpPr txBox="1"/>
          <p:nvPr/>
        </p:nvSpPr>
        <p:spPr>
          <a:xfrm>
            <a:off x="1682087" y="1073124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xmlns="" id="{A0C34A10-DCCE-399E-16F6-D642FEF4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500"/>
              </p:ext>
            </p:extLst>
          </p:nvPr>
        </p:nvGraphicFramePr>
        <p:xfrm>
          <a:off x="1300617" y="1813811"/>
          <a:ext cx="9578066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5024">
                  <a:extLst>
                    <a:ext uri="{9D8B030D-6E8A-4147-A177-3AD203B41FA5}">
                      <a16:colId xmlns:a16="http://schemas.microsoft.com/office/drawing/2014/main" xmlns="" val="2240476955"/>
                    </a:ext>
                  </a:extLst>
                </a:gridCol>
                <a:gridCol w="2395024">
                  <a:extLst>
                    <a:ext uri="{9D8B030D-6E8A-4147-A177-3AD203B41FA5}">
                      <a16:colId xmlns:a16="http://schemas.microsoft.com/office/drawing/2014/main" xmlns="" val="4138990607"/>
                    </a:ext>
                  </a:extLst>
                </a:gridCol>
                <a:gridCol w="2394009">
                  <a:extLst>
                    <a:ext uri="{9D8B030D-6E8A-4147-A177-3AD203B41FA5}">
                      <a16:colId xmlns:a16="http://schemas.microsoft.com/office/drawing/2014/main" xmlns="" val="501603530"/>
                    </a:ext>
                  </a:extLst>
                </a:gridCol>
                <a:gridCol w="2394009">
                  <a:extLst>
                    <a:ext uri="{9D8B030D-6E8A-4147-A177-3AD203B41FA5}">
                      <a16:colId xmlns:a16="http://schemas.microsoft.com/office/drawing/2014/main" xmlns="" val="2602022740"/>
                    </a:ext>
                  </a:extLst>
                </a:gridCol>
              </a:tblGrid>
              <a:tr h="14081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1024048"/>
                  </a:ext>
                </a:extLst>
              </a:tr>
              <a:tr h="645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12355"/>
                  </a:ext>
                </a:extLst>
              </a:tr>
              <a:tr h="925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Rón rén, thướt tha, ngả nghiêng, lò dò, thoăn thoắt,…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lảnh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hớ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79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07428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1C29F77-B6BB-C036-9BCC-8B4E4EE02E3D}"/>
              </a:ext>
            </a:extLst>
          </p:cNvPr>
          <p:cNvSpPr txBox="1"/>
          <p:nvPr/>
        </p:nvSpPr>
        <p:spPr>
          <a:xfrm>
            <a:off x="3282624" y="274496"/>
            <a:ext cx="6093724" cy="610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7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6AC9A5E-0AC5-6FD4-61E1-62FE2E1709FA}"/>
              </a:ext>
            </a:extLst>
          </p:cNvPr>
          <p:cNvSpPr txBox="1"/>
          <p:nvPr/>
        </p:nvSpPr>
        <p:spPr>
          <a:xfrm>
            <a:off x="2107131" y="743252"/>
            <a:ext cx="7917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 tầm một số bài thơ, đoạn thơ có sử dụng các từ tượng hình, từ tượng thanh.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20C1489-6838-1E99-DBD0-70067B5A7DD3}"/>
              </a:ext>
            </a:extLst>
          </p:cNvPr>
          <p:cNvSpPr txBox="1"/>
          <p:nvPr/>
        </p:nvSpPr>
        <p:spPr>
          <a:xfrm>
            <a:off x="822454" y="1664532"/>
            <a:ext cx="6093724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6" y="112986"/>
            <a:ext cx="11662718" cy="6409079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29120A6D-9FE4-81AF-3B2C-3D3CF47040E8}"/>
              </a:ext>
            </a:extLst>
          </p:cNvPr>
          <p:cNvSpPr txBox="1"/>
          <p:nvPr/>
        </p:nvSpPr>
        <p:spPr>
          <a:xfrm>
            <a:off x="1045742" y="2757391"/>
            <a:ext cx="6033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 yên bên bếp lửa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Vẻ mặt Bác trầm ngâm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Ngoài trời mưa lâm thâm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Mái lều tranh xơ xác…”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(Đêm nay Bác không ngủ - Minh Huệ)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17FB2D7B-423A-E1C7-6A90-3E3E5C82E1FB}"/>
              </a:ext>
            </a:extLst>
          </p:cNvPr>
          <p:cNvSpPr/>
          <p:nvPr/>
        </p:nvSpPr>
        <p:spPr>
          <a:xfrm>
            <a:off x="866338" y="2541310"/>
            <a:ext cx="6005956" cy="26789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C1EB52D-55BF-4255-75C9-2498EC2CBEBA}"/>
              </a:ext>
            </a:extLst>
          </p:cNvPr>
          <p:cNvGrpSpPr/>
          <p:nvPr/>
        </p:nvGrpSpPr>
        <p:grpSpPr>
          <a:xfrm>
            <a:off x="7445460" y="2022938"/>
            <a:ext cx="3836317" cy="2457688"/>
            <a:chOff x="7445460" y="2022938"/>
            <a:chExt cx="3836317" cy="2457688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1DDE8998-8470-FFA1-4AD6-C7AF5CC96FEB}"/>
                </a:ext>
              </a:extLst>
            </p:cNvPr>
            <p:cNvSpPr txBox="1"/>
            <p:nvPr/>
          </p:nvSpPr>
          <p:spPr>
            <a:xfrm>
              <a:off x="7528731" y="2111004"/>
              <a:ext cx="369523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bé loắt choắt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xắc xinh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chân thoăn thoắt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đầu nghênh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nghênh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(Lượm -Tố Hữu)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xmlns="" id="{CC9F3848-CF0A-6C7A-DDC2-7A93FEE4EBFC}"/>
                </a:ext>
              </a:extLst>
            </p:cNvPr>
            <p:cNvSpPr/>
            <p:nvPr/>
          </p:nvSpPr>
          <p:spPr>
            <a:xfrm>
              <a:off x="7445460" y="2022938"/>
              <a:ext cx="3836317" cy="245768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B24007-E603-C00C-5941-487EBA7E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654" y="4510318"/>
            <a:ext cx="1344623" cy="15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0166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33375" y="2774281"/>
            <a:ext cx="535979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53" y="1913348"/>
            <a:ext cx="6436030" cy="41205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45113" y="1589027"/>
            <a:ext cx="8215403" cy="1289057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564643"/>
              </a:avLst>
            </a:prstTxWarp>
            <a:spAutoFit/>
          </a:bodyPr>
          <a:lstStyle/>
          <a:p>
            <a:r>
              <a:rPr lang="en-US" altLang="zh-CN" sz="4800" b="1" spc="600" dirty="0" err="1">
                <a:solidFill>
                  <a:srgbClr val="019522"/>
                </a:solidFill>
                <a:cs typeface="+mn-ea"/>
                <a:sym typeface="+mn-lt"/>
              </a:rPr>
              <a:t>Trò</a:t>
            </a:r>
            <a:r>
              <a:rPr lang="en-US" altLang="zh-CN" sz="4800" b="1" spc="600" dirty="0">
                <a:solidFill>
                  <a:srgbClr val="019522"/>
                </a:solidFill>
                <a:cs typeface="+mn-ea"/>
                <a:sym typeface="+mn-lt"/>
              </a:rPr>
              <a:t> </a:t>
            </a:r>
            <a:r>
              <a:rPr lang="en-US" altLang="zh-CN" sz="4800" b="1" spc="600" dirty="0" err="1">
                <a:solidFill>
                  <a:srgbClr val="019522"/>
                </a:solidFill>
                <a:cs typeface="+mn-ea"/>
                <a:sym typeface="+mn-lt"/>
              </a:rPr>
              <a:t>chơi</a:t>
            </a:r>
            <a:r>
              <a:rPr lang="en-US" altLang="zh-CN" sz="4800" b="1" spc="600" dirty="0">
                <a:solidFill>
                  <a:srgbClr val="019522"/>
                </a:solidFill>
                <a:cs typeface="+mn-ea"/>
                <a:sym typeface="+mn-lt"/>
              </a:rPr>
              <a:t>: </a:t>
            </a:r>
            <a:r>
              <a:rPr lang="en-US" altLang="zh-CN" sz="4800" b="1" spc="600" dirty="0">
                <a:solidFill>
                  <a:srgbClr val="FE5C2F"/>
                </a:solidFill>
                <a:cs typeface="+mn-ea"/>
                <a:sym typeface="+mn-lt"/>
              </a:rPr>
              <a:t>NHÌN HÌNH ĐOÁN CHỮ</a:t>
            </a:r>
            <a:endParaRPr lang="zh-CN" altLang="en-US" sz="4800" b="1" spc="600" dirty="0">
              <a:solidFill>
                <a:srgbClr val="FE5C2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76336" y="757044"/>
            <a:ext cx="11022328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Hình ảnh 12" descr="Mặt đường gồ ghề - Báo Khánh Hòa điện tử">
            <a:extLst>
              <a:ext uri="{FF2B5EF4-FFF2-40B4-BE49-F238E27FC236}">
                <a16:creationId xmlns:a16="http://schemas.microsoft.com/office/drawing/2014/main" xmlns="" id="{E33C019C-021E-01A1-20CB-9E49E236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402" r="4123"/>
          <a:stretch>
            <a:fillRect/>
          </a:stretch>
        </p:blipFill>
        <p:spPr bwMode="auto">
          <a:xfrm>
            <a:off x="1070834" y="1937400"/>
            <a:ext cx="4025660" cy="3337862"/>
          </a:xfrm>
          <a:custGeom>
            <a:avLst/>
            <a:gdLst>
              <a:gd name="connsiteX0" fmla="*/ 558566 w 4025660"/>
              <a:gd name="connsiteY0" fmla="*/ 0 h 3337862"/>
              <a:gd name="connsiteX1" fmla="*/ 3467094 w 4025660"/>
              <a:gd name="connsiteY1" fmla="*/ 0 h 3337862"/>
              <a:gd name="connsiteX2" fmla="*/ 4025660 w 4025660"/>
              <a:gd name="connsiteY2" fmla="*/ 558566 h 3337862"/>
              <a:gd name="connsiteX3" fmla="*/ 4025660 w 4025660"/>
              <a:gd name="connsiteY3" fmla="*/ 2792762 h 3337862"/>
              <a:gd name="connsiteX4" fmla="*/ 3684513 w 4025660"/>
              <a:gd name="connsiteY4" fmla="*/ 3307433 h 3337862"/>
              <a:gd name="connsiteX5" fmla="*/ 3586487 w 4025660"/>
              <a:gd name="connsiteY5" fmla="*/ 3337862 h 3337862"/>
              <a:gd name="connsiteX6" fmla="*/ 439173 w 4025660"/>
              <a:gd name="connsiteY6" fmla="*/ 3337862 h 3337862"/>
              <a:gd name="connsiteX7" fmla="*/ 341147 w 4025660"/>
              <a:gd name="connsiteY7" fmla="*/ 3307433 h 3337862"/>
              <a:gd name="connsiteX8" fmla="*/ 0 w 4025660"/>
              <a:gd name="connsiteY8" fmla="*/ 2792762 h 3337862"/>
              <a:gd name="connsiteX9" fmla="*/ 0 w 4025660"/>
              <a:gd name="connsiteY9" fmla="*/ 558566 h 3337862"/>
              <a:gd name="connsiteX10" fmla="*/ 558566 w 4025660"/>
              <a:gd name="connsiteY10" fmla="*/ 0 h 333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5660" h="3337862">
                <a:moveTo>
                  <a:pt x="558566" y="0"/>
                </a:moveTo>
                <a:lnTo>
                  <a:pt x="3467094" y="0"/>
                </a:lnTo>
                <a:cubicBezTo>
                  <a:pt x="3775581" y="0"/>
                  <a:pt x="4025660" y="250079"/>
                  <a:pt x="4025660" y="558566"/>
                </a:cubicBezTo>
                <a:lnTo>
                  <a:pt x="4025660" y="2792762"/>
                </a:lnTo>
                <a:cubicBezTo>
                  <a:pt x="4025660" y="3024128"/>
                  <a:pt x="3884991" y="3222638"/>
                  <a:pt x="3684513" y="3307433"/>
                </a:cubicBezTo>
                <a:lnTo>
                  <a:pt x="3586487" y="3337862"/>
                </a:lnTo>
                <a:lnTo>
                  <a:pt x="439173" y="3337862"/>
                </a:lnTo>
                <a:lnTo>
                  <a:pt x="341147" y="3307433"/>
                </a:lnTo>
                <a:cubicBezTo>
                  <a:pt x="140670" y="3222638"/>
                  <a:pt x="0" y="3024128"/>
                  <a:pt x="0" y="2792762"/>
                </a:cubicBezTo>
                <a:lnTo>
                  <a:pt x="0" y="558566"/>
                </a:lnTo>
                <a:cubicBezTo>
                  <a:pt x="0" y="250079"/>
                  <a:pt x="250079" y="0"/>
                  <a:pt x="5585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C18C7376-F3C9-2AE3-98E6-7302711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2910"/>
          <a:stretch>
            <a:fillRect/>
          </a:stretch>
        </p:blipFill>
        <p:spPr bwMode="auto">
          <a:xfrm>
            <a:off x="6749977" y="1937400"/>
            <a:ext cx="4358489" cy="3337862"/>
          </a:xfrm>
          <a:custGeom>
            <a:avLst/>
            <a:gdLst>
              <a:gd name="connsiteX0" fmla="*/ 558566 w 4404676"/>
              <a:gd name="connsiteY0" fmla="*/ 0 h 3351328"/>
              <a:gd name="connsiteX1" fmla="*/ 3846110 w 4404676"/>
              <a:gd name="connsiteY1" fmla="*/ 0 h 3351328"/>
              <a:gd name="connsiteX2" fmla="*/ 4404676 w 4404676"/>
              <a:gd name="connsiteY2" fmla="*/ 558566 h 3351328"/>
              <a:gd name="connsiteX3" fmla="*/ 4404676 w 4404676"/>
              <a:gd name="connsiteY3" fmla="*/ 2792762 h 3351328"/>
              <a:gd name="connsiteX4" fmla="*/ 3846110 w 4404676"/>
              <a:gd name="connsiteY4" fmla="*/ 3351328 h 3351328"/>
              <a:gd name="connsiteX5" fmla="*/ 558566 w 4404676"/>
              <a:gd name="connsiteY5" fmla="*/ 3351328 h 3351328"/>
              <a:gd name="connsiteX6" fmla="*/ 0 w 4404676"/>
              <a:gd name="connsiteY6" fmla="*/ 2792762 h 3351328"/>
              <a:gd name="connsiteX7" fmla="*/ 0 w 4404676"/>
              <a:gd name="connsiteY7" fmla="*/ 558566 h 3351328"/>
              <a:gd name="connsiteX8" fmla="*/ 558566 w 4404676"/>
              <a:gd name="connsiteY8" fmla="*/ 0 h 3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4676" h="3351328">
                <a:moveTo>
                  <a:pt x="558566" y="0"/>
                </a:moveTo>
                <a:lnTo>
                  <a:pt x="3846110" y="0"/>
                </a:lnTo>
                <a:cubicBezTo>
                  <a:pt x="4154597" y="0"/>
                  <a:pt x="4404676" y="250079"/>
                  <a:pt x="4404676" y="558566"/>
                </a:cubicBezTo>
                <a:lnTo>
                  <a:pt x="4404676" y="2792762"/>
                </a:lnTo>
                <a:cubicBezTo>
                  <a:pt x="4404676" y="3101249"/>
                  <a:pt x="4154597" y="3351328"/>
                  <a:pt x="3846110" y="3351328"/>
                </a:cubicBezTo>
                <a:lnTo>
                  <a:pt x="558566" y="3351328"/>
                </a:lnTo>
                <a:cubicBezTo>
                  <a:pt x="250079" y="3351328"/>
                  <a:pt x="0" y="3101249"/>
                  <a:pt x="0" y="2792762"/>
                </a:cubicBezTo>
                <a:lnTo>
                  <a:pt x="0" y="558566"/>
                </a:lnTo>
                <a:cubicBezTo>
                  <a:pt x="0" y="250079"/>
                  <a:pt x="250079" y="0"/>
                  <a:pt x="5585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F047B3C0-D902-6B4A-CC55-C33EFB459E04}"/>
              </a:ext>
            </a:extLst>
          </p:cNvPr>
          <p:cNvSpPr txBox="1"/>
          <p:nvPr/>
        </p:nvSpPr>
        <p:spPr>
          <a:xfrm>
            <a:off x="929255" y="5429438"/>
            <a:ext cx="4358489" cy="675008"/>
          </a:xfrm>
          <a:prstGeom prst="roundRect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1. Con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đường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16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…………………….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168F1FC-7DB0-6D92-4474-F7CF9E3E8B60}"/>
              </a:ext>
            </a:extLst>
          </p:cNvPr>
          <p:cNvSpPr txBox="1"/>
          <p:nvPr/>
        </p:nvSpPr>
        <p:spPr>
          <a:xfrm>
            <a:off x="6989868" y="5452587"/>
            <a:ext cx="4358489" cy="675008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2.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Sóng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biển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 </a:t>
            </a:r>
            <a:r>
              <a:rPr lang="en-US" sz="16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……………..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4CA4A339-9159-D12B-D8C6-4D6BFD38B312}"/>
              </a:ext>
            </a:extLst>
          </p:cNvPr>
          <p:cNvSpPr txBox="1"/>
          <p:nvPr/>
        </p:nvSpPr>
        <p:spPr>
          <a:xfrm>
            <a:off x="3510932" y="5515060"/>
            <a:ext cx="1719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</a:t>
            </a:r>
            <a:r>
              <a:rPr lang="en-US" sz="2800" i="1" dirty="0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ghề</a:t>
            </a:r>
            <a:r>
              <a:rPr lang="en-US" sz="2800" i="1" dirty="0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Elephant" panose="02020904090505020303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D6104EBD-525E-10F9-EAB5-D5C21E9A3DB2}"/>
              </a:ext>
            </a:extLst>
          </p:cNvPr>
          <p:cNvSpPr txBox="1"/>
          <p:nvPr/>
        </p:nvSpPr>
        <p:spPr>
          <a:xfrm>
            <a:off x="9340481" y="5505332"/>
            <a:ext cx="3412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800" i="1" dirty="0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2800" i="1" dirty="0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10" grpId="0" animBg="1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F663A13-C6BC-B1EB-6E86-D5F38C2C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4699"/>
          <a:stretch>
            <a:fillRect/>
          </a:stretch>
        </p:blipFill>
        <p:spPr bwMode="auto">
          <a:xfrm>
            <a:off x="934997" y="1281688"/>
            <a:ext cx="4364126" cy="3500093"/>
          </a:xfrm>
          <a:custGeom>
            <a:avLst/>
            <a:gdLst>
              <a:gd name="connsiteX0" fmla="*/ 583360 w 4364126"/>
              <a:gd name="connsiteY0" fmla="*/ 0 h 3500093"/>
              <a:gd name="connsiteX1" fmla="*/ 3780765 w 4364126"/>
              <a:gd name="connsiteY1" fmla="*/ 0 h 3500093"/>
              <a:gd name="connsiteX2" fmla="*/ 4364126 w 4364126"/>
              <a:gd name="connsiteY2" fmla="*/ 583361 h 3500093"/>
              <a:gd name="connsiteX3" fmla="*/ 4364126 w 4364126"/>
              <a:gd name="connsiteY3" fmla="*/ 2916732 h 3500093"/>
              <a:gd name="connsiteX4" fmla="*/ 3780765 w 4364126"/>
              <a:gd name="connsiteY4" fmla="*/ 3500093 h 3500093"/>
              <a:gd name="connsiteX5" fmla="*/ 583360 w 4364126"/>
              <a:gd name="connsiteY5" fmla="*/ 3500093 h 3500093"/>
              <a:gd name="connsiteX6" fmla="*/ 11851 w 4364126"/>
              <a:gd name="connsiteY6" fmla="*/ 3034300 h 3500093"/>
              <a:gd name="connsiteX7" fmla="*/ 0 w 4364126"/>
              <a:gd name="connsiteY7" fmla="*/ 2916742 h 3500093"/>
              <a:gd name="connsiteX8" fmla="*/ 0 w 4364126"/>
              <a:gd name="connsiteY8" fmla="*/ 583351 h 3500093"/>
              <a:gd name="connsiteX9" fmla="*/ 11851 w 4364126"/>
              <a:gd name="connsiteY9" fmla="*/ 465794 h 3500093"/>
              <a:gd name="connsiteX10" fmla="*/ 583360 w 4364126"/>
              <a:gd name="connsiteY10" fmla="*/ 0 h 35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64126" h="3500093">
                <a:moveTo>
                  <a:pt x="583360" y="0"/>
                </a:moveTo>
                <a:lnTo>
                  <a:pt x="3780765" y="0"/>
                </a:lnTo>
                <a:cubicBezTo>
                  <a:pt x="4102946" y="0"/>
                  <a:pt x="4364126" y="261180"/>
                  <a:pt x="4364126" y="583361"/>
                </a:cubicBezTo>
                <a:lnTo>
                  <a:pt x="4364126" y="2916732"/>
                </a:lnTo>
                <a:cubicBezTo>
                  <a:pt x="4364126" y="3238913"/>
                  <a:pt x="4102946" y="3500093"/>
                  <a:pt x="3780765" y="3500093"/>
                </a:cubicBezTo>
                <a:lnTo>
                  <a:pt x="583360" y="3500093"/>
                </a:lnTo>
                <a:cubicBezTo>
                  <a:pt x="301452" y="3500093"/>
                  <a:pt x="66247" y="3300127"/>
                  <a:pt x="11851" y="3034300"/>
                </a:cubicBezTo>
                <a:lnTo>
                  <a:pt x="0" y="2916742"/>
                </a:lnTo>
                <a:lnTo>
                  <a:pt x="0" y="583351"/>
                </a:lnTo>
                <a:lnTo>
                  <a:pt x="11851" y="465794"/>
                </a:lnTo>
                <a:cubicBezTo>
                  <a:pt x="66247" y="199966"/>
                  <a:pt x="301452" y="0"/>
                  <a:pt x="5833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105C3F0-1E4D-ECDF-F657-9E6BDF82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746" r="1084" b="3251"/>
          <a:stretch>
            <a:fillRect/>
          </a:stretch>
        </p:blipFill>
        <p:spPr bwMode="auto">
          <a:xfrm>
            <a:off x="6870081" y="1281687"/>
            <a:ext cx="4374222" cy="3500093"/>
          </a:xfrm>
          <a:custGeom>
            <a:avLst/>
            <a:gdLst>
              <a:gd name="connsiteX0" fmla="*/ 598991 w 4374222"/>
              <a:gd name="connsiteY0" fmla="*/ 0 h 3593872"/>
              <a:gd name="connsiteX1" fmla="*/ 3775231 w 4374222"/>
              <a:gd name="connsiteY1" fmla="*/ 0 h 3593872"/>
              <a:gd name="connsiteX2" fmla="*/ 4374222 w 4374222"/>
              <a:gd name="connsiteY2" fmla="*/ 598991 h 3593872"/>
              <a:gd name="connsiteX3" fmla="*/ 4374222 w 4374222"/>
              <a:gd name="connsiteY3" fmla="*/ 2994881 h 3593872"/>
              <a:gd name="connsiteX4" fmla="*/ 3775231 w 4374222"/>
              <a:gd name="connsiteY4" fmla="*/ 3593872 h 3593872"/>
              <a:gd name="connsiteX5" fmla="*/ 598991 w 4374222"/>
              <a:gd name="connsiteY5" fmla="*/ 3593872 h 3593872"/>
              <a:gd name="connsiteX6" fmla="*/ 0 w 4374222"/>
              <a:gd name="connsiteY6" fmla="*/ 2994881 h 3593872"/>
              <a:gd name="connsiteX7" fmla="*/ 0 w 4374222"/>
              <a:gd name="connsiteY7" fmla="*/ 598991 h 3593872"/>
              <a:gd name="connsiteX8" fmla="*/ 598991 w 4374222"/>
              <a:gd name="connsiteY8" fmla="*/ 0 h 359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4222" h="3593872">
                <a:moveTo>
                  <a:pt x="598991" y="0"/>
                </a:moveTo>
                <a:lnTo>
                  <a:pt x="3775231" y="0"/>
                </a:lnTo>
                <a:cubicBezTo>
                  <a:pt x="4106045" y="0"/>
                  <a:pt x="4374222" y="268177"/>
                  <a:pt x="4374222" y="598991"/>
                </a:cubicBezTo>
                <a:lnTo>
                  <a:pt x="4374222" y="2994881"/>
                </a:lnTo>
                <a:cubicBezTo>
                  <a:pt x="4374222" y="3325695"/>
                  <a:pt x="4106045" y="3593872"/>
                  <a:pt x="3775231" y="3593872"/>
                </a:cubicBezTo>
                <a:lnTo>
                  <a:pt x="598991" y="3593872"/>
                </a:lnTo>
                <a:cubicBezTo>
                  <a:pt x="268177" y="3593872"/>
                  <a:pt x="0" y="3325695"/>
                  <a:pt x="0" y="2994881"/>
                </a:cubicBezTo>
                <a:lnTo>
                  <a:pt x="0" y="598991"/>
                </a:lnTo>
                <a:cubicBezTo>
                  <a:pt x="0" y="268177"/>
                  <a:pt x="268177" y="0"/>
                  <a:pt x="59899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F047B3C0-D902-6B4A-CC55-C33EFB459E04}"/>
              </a:ext>
            </a:extLst>
          </p:cNvPr>
          <p:cNvSpPr txBox="1"/>
          <p:nvPr/>
        </p:nvSpPr>
        <p:spPr>
          <a:xfrm>
            <a:off x="569472" y="5147321"/>
            <a:ext cx="4255587" cy="675008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3. </a:t>
            </a:r>
            <a:r>
              <a:rPr lang="en-US" sz="2800" dirty="0" err="1">
                <a:solidFill>
                  <a:srgbClr val="019522"/>
                </a:solidFill>
                <a:latin typeface="Elephant" panose="02020904090505020303" pitchFamily="18" charset="0"/>
              </a:rPr>
              <a:t>Suối</a:t>
            </a:r>
            <a:r>
              <a:rPr lang="en-US" sz="28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latin typeface="Elephant" panose="02020904090505020303" pitchFamily="18" charset="0"/>
              </a:rPr>
              <a:t>chảy</a:t>
            </a:r>
            <a:r>
              <a:rPr lang="en-US" sz="28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latin typeface="Elephant" panose="02020904090505020303" pitchFamily="18" charset="0"/>
              </a:rPr>
              <a:t>……………………..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168F1FC-7DB0-6D92-4474-F7CF9E3E8B60}"/>
              </a:ext>
            </a:extLst>
          </p:cNvPr>
          <p:cNvSpPr txBox="1"/>
          <p:nvPr/>
        </p:nvSpPr>
        <p:spPr>
          <a:xfrm>
            <a:off x="6776058" y="5140002"/>
            <a:ext cx="4833769" cy="677448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4.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Sấm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chớp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…………………………..………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04F37204-070C-FE5C-BF47-FC645C091345}"/>
              </a:ext>
            </a:extLst>
          </p:cNvPr>
          <p:cNvSpPr txBox="1"/>
          <p:nvPr/>
        </p:nvSpPr>
        <p:spPr>
          <a:xfrm>
            <a:off x="2933251" y="5314702"/>
            <a:ext cx="2087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róc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4569550-A952-3E86-15F5-40F43C61D877}"/>
              </a:ext>
            </a:extLst>
          </p:cNvPr>
          <p:cNvSpPr txBox="1"/>
          <p:nvPr/>
        </p:nvSpPr>
        <p:spPr>
          <a:xfrm>
            <a:off x="9216204" y="5294230"/>
            <a:ext cx="278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đùng</a:t>
            </a:r>
            <a:r>
              <a:rPr lang="en-US" sz="2800" i="1" dirty="0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đùng</a:t>
            </a:r>
            <a:r>
              <a:rPr lang="en-US" sz="2800" i="1" dirty="0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63" y="-78699"/>
            <a:ext cx="12192000" cy="6858000"/>
          </a:xfrm>
          <a:prstGeom prst="rect">
            <a:avLst/>
          </a:prstGeom>
        </p:spPr>
      </p:pic>
      <p:pic>
        <p:nvPicPr>
          <p:cNvPr id="4" name="Hình ảnh 3" descr="Đẹp từng cen-ti-met : 30 nữ công nhân lội ruộng cấy lúa giúp cụ U70 - Tin  nổi bật - Việt Giải Trí">
            <a:extLst>
              <a:ext uri="{FF2B5EF4-FFF2-40B4-BE49-F238E27FC236}">
                <a16:creationId xmlns:a16="http://schemas.microsoft.com/office/drawing/2014/main" xmlns="" id="{9985884F-46F1-F1F2-9798-5241DD06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3860"/>
          <a:stretch>
            <a:fillRect/>
          </a:stretch>
        </p:blipFill>
        <p:spPr bwMode="auto">
          <a:xfrm>
            <a:off x="1050484" y="1181644"/>
            <a:ext cx="3998515" cy="3174669"/>
          </a:xfrm>
          <a:custGeom>
            <a:avLst/>
            <a:gdLst>
              <a:gd name="connsiteX0" fmla="*/ 480784 w 3998515"/>
              <a:gd name="connsiteY0" fmla="*/ 0 h 3514248"/>
              <a:gd name="connsiteX1" fmla="*/ 3490587 w 3998515"/>
              <a:gd name="connsiteY1" fmla="*/ 0 h 3514248"/>
              <a:gd name="connsiteX2" fmla="*/ 3529777 w 3998515"/>
              <a:gd name="connsiteY2" fmla="*/ 3951 h 3514248"/>
              <a:gd name="connsiteX3" fmla="*/ 3998515 w 3998515"/>
              <a:gd name="connsiteY3" fmla="*/ 579073 h 3514248"/>
              <a:gd name="connsiteX4" fmla="*/ 3998515 w 3998515"/>
              <a:gd name="connsiteY4" fmla="*/ 2927199 h 3514248"/>
              <a:gd name="connsiteX5" fmla="*/ 3411466 w 3998515"/>
              <a:gd name="connsiteY5" fmla="*/ 3514248 h 3514248"/>
              <a:gd name="connsiteX6" fmla="*/ 559904 w 3998515"/>
              <a:gd name="connsiteY6" fmla="*/ 3514248 h 3514248"/>
              <a:gd name="connsiteX7" fmla="*/ 18988 w 3998515"/>
              <a:gd name="connsiteY7" fmla="*/ 3155705 h 3514248"/>
              <a:gd name="connsiteX8" fmla="*/ 0 w 3998515"/>
              <a:gd name="connsiteY8" fmla="*/ 3094535 h 3514248"/>
              <a:gd name="connsiteX9" fmla="*/ 0 w 3998515"/>
              <a:gd name="connsiteY9" fmla="*/ 411737 h 3514248"/>
              <a:gd name="connsiteX10" fmla="*/ 18988 w 3998515"/>
              <a:gd name="connsiteY10" fmla="*/ 350567 h 3514248"/>
              <a:gd name="connsiteX11" fmla="*/ 441593 w 3998515"/>
              <a:gd name="connsiteY11" fmla="*/ 3951 h 35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8515" h="3514248">
                <a:moveTo>
                  <a:pt x="480784" y="0"/>
                </a:moveTo>
                <a:lnTo>
                  <a:pt x="3490587" y="0"/>
                </a:lnTo>
                <a:lnTo>
                  <a:pt x="3529777" y="3951"/>
                </a:lnTo>
                <a:cubicBezTo>
                  <a:pt x="3797285" y="58691"/>
                  <a:pt x="3998515" y="295382"/>
                  <a:pt x="3998515" y="579073"/>
                </a:cubicBezTo>
                <a:lnTo>
                  <a:pt x="3998515" y="2927199"/>
                </a:lnTo>
                <a:cubicBezTo>
                  <a:pt x="3998515" y="3251417"/>
                  <a:pt x="3735684" y="3514248"/>
                  <a:pt x="3411466" y="3514248"/>
                </a:cubicBezTo>
                <a:lnTo>
                  <a:pt x="559904" y="3514248"/>
                </a:lnTo>
                <a:cubicBezTo>
                  <a:pt x="316741" y="3514248"/>
                  <a:pt x="108107" y="3366406"/>
                  <a:pt x="18988" y="3155705"/>
                </a:cubicBezTo>
                <a:lnTo>
                  <a:pt x="0" y="3094535"/>
                </a:lnTo>
                <a:lnTo>
                  <a:pt x="0" y="411737"/>
                </a:lnTo>
                <a:lnTo>
                  <a:pt x="18988" y="350567"/>
                </a:lnTo>
                <a:cubicBezTo>
                  <a:pt x="93254" y="174983"/>
                  <a:pt x="250516" y="43051"/>
                  <a:pt x="441593" y="395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0353A81-FBC1-F8BB-556B-4287080B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3197" r="1339" b="4169"/>
          <a:stretch>
            <a:fillRect/>
          </a:stretch>
        </p:blipFill>
        <p:spPr bwMode="auto">
          <a:xfrm>
            <a:off x="7047047" y="1127872"/>
            <a:ext cx="4081769" cy="3228441"/>
          </a:xfrm>
          <a:custGeom>
            <a:avLst/>
            <a:gdLst>
              <a:gd name="connsiteX0" fmla="*/ 588127 w 4098543"/>
              <a:gd name="connsiteY0" fmla="*/ 0 h 3528690"/>
              <a:gd name="connsiteX1" fmla="*/ 3510416 w 4098543"/>
              <a:gd name="connsiteY1" fmla="*/ 0 h 3528690"/>
              <a:gd name="connsiteX2" fmla="*/ 4098543 w 4098543"/>
              <a:gd name="connsiteY2" fmla="*/ 588127 h 3528690"/>
              <a:gd name="connsiteX3" fmla="*/ 4098543 w 4098543"/>
              <a:gd name="connsiteY3" fmla="*/ 2940563 h 3528690"/>
              <a:gd name="connsiteX4" fmla="*/ 3510416 w 4098543"/>
              <a:gd name="connsiteY4" fmla="*/ 3528690 h 3528690"/>
              <a:gd name="connsiteX5" fmla="*/ 588127 w 4098543"/>
              <a:gd name="connsiteY5" fmla="*/ 3528690 h 3528690"/>
              <a:gd name="connsiteX6" fmla="*/ 0 w 4098543"/>
              <a:gd name="connsiteY6" fmla="*/ 2940563 h 3528690"/>
              <a:gd name="connsiteX7" fmla="*/ 0 w 4098543"/>
              <a:gd name="connsiteY7" fmla="*/ 588127 h 3528690"/>
              <a:gd name="connsiteX8" fmla="*/ 588127 w 4098543"/>
              <a:gd name="connsiteY8" fmla="*/ 0 h 352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8543" h="3528690">
                <a:moveTo>
                  <a:pt x="588127" y="0"/>
                </a:moveTo>
                <a:lnTo>
                  <a:pt x="3510416" y="0"/>
                </a:lnTo>
                <a:cubicBezTo>
                  <a:pt x="3835230" y="0"/>
                  <a:pt x="4098543" y="263313"/>
                  <a:pt x="4098543" y="588127"/>
                </a:cubicBezTo>
                <a:lnTo>
                  <a:pt x="4098543" y="2940563"/>
                </a:lnTo>
                <a:cubicBezTo>
                  <a:pt x="4098543" y="3265377"/>
                  <a:pt x="3835230" y="3528690"/>
                  <a:pt x="3510416" y="3528690"/>
                </a:cubicBezTo>
                <a:lnTo>
                  <a:pt x="588127" y="3528690"/>
                </a:lnTo>
                <a:cubicBezTo>
                  <a:pt x="263313" y="3528690"/>
                  <a:pt x="0" y="3265377"/>
                  <a:pt x="0" y="2940563"/>
                </a:cubicBezTo>
                <a:lnTo>
                  <a:pt x="0" y="588127"/>
                </a:lnTo>
                <a:cubicBezTo>
                  <a:pt x="0" y="263313"/>
                  <a:pt x="263313" y="0"/>
                  <a:pt x="58812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F047B3C0-D902-6B4A-CC55-C33EFB459E04}"/>
              </a:ext>
            </a:extLst>
          </p:cNvPr>
          <p:cNvSpPr txBox="1"/>
          <p:nvPr/>
        </p:nvSpPr>
        <p:spPr>
          <a:xfrm>
            <a:off x="132268" y="5242902"/>
            <a:ext cx="7592437" cy="67500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5.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Những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bác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nông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dân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 ..….. ……..……………..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cấy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lúa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168F1FC-7DB0-6D92-4474-F7CF9E3E8B60}"/>
              </a:ext>
            </a:extLst>
          </p:cNvPr>
          <p:cNvSpPr txBox="1"/>
          <p:nvPr/>
        </p:nvSpPr>
        <p:spPr>
          <a:xfrm>
            <a:off x="8182913" y="5180501"/>
            <a:ext cx="3746107" cy="68018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6.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Chim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hót</a:t>
            </a:r>
            <a:r>
              <a:rPr lang="en-US" sz="28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………………..</a:t>
            </a:r>
            <a:endParaRPr lang="en-US" sz="12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282182F-24E5-12FA-2714-BBC224AF2B11}"/>
              </a:ext>
            </a:extLst>
          </p:cNvPr>
          <p:cNvSpPr txBox="1"/>
          <p:nvPr/>
        </p:nvSpPr>
        <p:spPr>
          <a:xfrm>
            <a:off x="4258446" y="5337467"/>
            <a:ext cx="222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lom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khom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4EBDEC59-BEA3-0926-E7D1-73BD17541438}"/>
              </a:ext>
            </a:extLst>
          </p:cNvPr>
          <p:cNvSpPr txBox="1"/>
          <p:nvPr/>
        </p:nvSpPr>
        <p:spPr>
          <a:xfrm>
            <a:off x="10404107" y="5306197"/>
            <a:ext cx="222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íu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lo.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94" y="2437652"/>
            <a:ext cx="9199379" cy="349315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122250" y="2781389"/>
            <a:ext cx="6267766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064" y="1005016"/>
            <a:ext cx="1419872" cy="17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0742" y="6161924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456580" y="572965"/>
            <a:ext cx="305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LÝ THUYẾT </a:t>
            </a:r>
            <a:endParaRPr lang="zh-CN" altLang="en-US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3D85D9E-82EB-46D8-61F0-24F72ED80791}"/>
              </a:ext>
            </a:extLst>
          </p:cNvPr>
          <p:cNvSpPr txBox="1"/>
          <p:nvPr/>
        </p:nvSpPr>
        <p:spPr>
          <a:xfrm>
            <a:off x="1488622" y="926515"/>
            <a:ext cx="6264728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endParaRPr lang="en-US" sz="3200" dirty="0">
              <a:solidFill>
                <a:srgbClr val="608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xmlns="" id="{238A5552-23A6-5474-E412-5D5AD88EFE6F}"/>
              </a:ext>
            </a:extLst>
          </p:cNvPr>
          <p:cNvSpPr/>
          <p:nvPr/>
        </p:nvSpPr>
        <p:spPr>
          <a:xfrm>
            <a:off x="1200977" y="1945953"/>
            <a:ext cx="4369228" cy="3487895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7B5EBE0-36C2-515D-B80A-53524C6BFC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77629" y="1885816"/>
            <a:ext cx="5535477" cy="317190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62E9C7F5-92A2-1F85-4CC2-44AC0310E95E}"/>
              </a:ext>
            </a:extLst>
          </p:cNvPr>
          <p:cNvSpPr txBox="1"/>
          <p:nvPr/>
        </p:nvSpPr>
        <p:spPr>
          <a:xfrm>
            <a:off x="6795503" y="2791654"/>
            <a:ext cx="3754821" cy="1170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1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duofd5w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1452</Words>
  <Application>Microsoft Office PowerPoint</Application>
  <PresentationFormat>Custom</PresentationFormat>
  <Paragraphs>165</Paragraphs>
  <Slides>28</Slides>
  <Notes>28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食品安全</dc:title>
  <dc:creator/>
  <cp:keywords>www.1ppt.com</cp:keywords>
  <dc:description>www.1ppt.com</dc:description>
  <cp:lastModifiedBy/>
  <cp:revision>1</cp:revision>
  <dcterms:created xsi:type="dcterms:W3CDTF">2017-04-12T11:07:27Z</dcterms:created>
  <dcterms:modified xsi:type="dcterms:W3CDTF">2024-10-06T16:01:29Z</dcterms:modified>
</cp:coreProperties>
</file>