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modernComment_11B_697FD83B.xml" ContentType="application/vnd.ms-powerpoint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375" r:id="rId2"/>
    <p:sldId id="256" r:id="rId3"/>
    <p:sldId id="302" r:id="rId4"/>
    <p:sldId id="279" r:id="rId5"/>
    <p:sldId id="352" r:id="rId6"/>
    <p:sldId id="316" r:id="rId7"/>
    <p:sldId id="353" r:id="rId8"/>
    <p:sldId id="354" r:id="rId9"/>
    <p:sldId id="355" r:id="rId10"/>
    <p:sldId id="356" r:id="rId11"/>
    <p:sldId id="357" r:id="rId12"/>
    <p:sldId id="359" r:id="rId13"/>
    <p:sldId id="358" r:id="rId14"/>
    <p:sldId id="283" r:id="rId15"/>
    <p:sldId id="351" r:id="rId16"/>
    <p:sldId id="276" r:id="rId17"/>
    <p:sldId id="372" r:id="rId18"/>
    <p:sldId id="373" r:id="rId19"/>
    <p:sldId id="348" r:id="rId20"/>
    <p:sldId id="374" r:id="rId21"/>
    <p:sldId id="363" r:id="rId22"/>
    <p:sldId id="364" r:id="rId23"/>
    <p:sldId id="365" r:id="rId24"/>
    <p:sldId id="298" r:id="rId25"/>
    <p:sldId id="366" r:id="rId26"/>
    <p:sldId id="314" r:id="rId27"/>
    <p:sldId id="330" r:id="rId28"/>
    <p:sldId id="35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6C64FA-FA87-D8CF-A0EB-1798482ECDAC}" name="Nguyễn Mạnh Trường" initials="N" userId="S::nguyenmanhtruong@vnpt.vn::a21a8449-0b5d-400d-8573-9636c2a365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648"/>
    <a:srgbClr val="6D9FB1"/>
    <a:srgbClr val="F7931D"/>
    <a:srgbClr val="FBC864"/>
    <a:srgbClr val="F8B417"/>
    <a:srgbClr val="FEE3AF"/>
    <a:srgbClr val="77ADC0"/>
    <a:srgbClr val="0087B2"/>
    <a:srgbClr val="F16649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4676"/>
  </p:normalViewPr>
  <p:slideViewPr>
    <p:cSldViewPr snapToGrid="0" showGuides="1">
      <p:cViewPr varScale="1">
        <p:scale>
          <a:sx n="104" d="100"/>
          <a:sy n="104" d="100"/>
        </p:scale>
        <p:origin x="45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comments/modernComment_11B_697FD83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644BA33-2F11-40C0-B12F-B5873637EC4C}" authorId="{696C64FA-FA87-D8CF-A0EB-1798482ECDAC}" created="2024-02-27T15:37:16.983">
    <pc:sldMkLst xmlns:pc="http://schemas.microsoft.com/office/powerpoint/2013/main/command">
      <pc:docMk/>
      <pc:sldMk cId="1769986107" sldId="283"/>
    </pc:sldMkLst>
    <p188:txBody>
      <a:bodyPr/>
      <a:lstStyle/>
      <a:p>
        <a:r>
          <a:rPr lang="vi-VN"/>
          <a:t>Trong Glossary từ này là "Learn by rote"; ở slide (cả audio) là "learning" (giống slide 6)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14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18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680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41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562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58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74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608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531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13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35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78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6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42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8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13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microsoft.com/office/2007/relationships/media" Target="../media/media1.mp3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18/10/relationships/comments" Target="../comments/modernComment_11B_697FD83B.xml"/><Relationship Id="rId5" Type="http://schemas.microsoft.com/office/2007/relationships/media" Target="../media/media4.mp3"/><Relationship Id="rId10" Type="http://schemas.openxmlformats.org/officeDocument/2006/relationships/notesSlide" Target="../notesSlides/notesSlide12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7.png"/><Relationship Id="rId5" Type="http://schemas.microsoft.com/office/2007/relationships/media" Target="../media/media7.mp3"/><Relationship Id="rId10" Type="http://schemas.openxmlformats.org/officeDocument/2006/relationships/notesSlide" Target="../notesSlides/notesSlide13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12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20310" y="1822482"/>
            <a:ext cx="7324881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exhilarating </a:t>
            </a:r>
            <a:r>
              <a:rPr lang="en-US" sz="54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559206" y="4361560"/>
            <a:ext cx="7324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đầy phấn khích</a:t>
            </a:r>
          </a:p>
        </p:txBody>
      </p:sp>
      <p:sp>
        <p:nvSpPr>
          <p:cNvPr id="2" name="Rectangle 1"/>
          <p:cNvSpPr/>
          <p:nvPr/>
        </p:nvSpPr>
        <p:spPr>
          <a:xfrm>
            <a:off x="1202971" y="3390621"/>
            <a:ext cx="38005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ɪɡˈzɪləreɪtɪŋ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4" name="exhilarating__gb_1">
            <a:hlinkClick r:id="" action="ppaction://media"/>
            <a:extLst>
              <a:ext uri="{FF2B5EF4-FFF2-40B4-BE49-F238E27FC236}">
                <a16:creationId xmlns:a16="http://schemas.microsoft.com/office/drawing/2014/main" id="{F1B0C5EA-57B6-5509-C16B-A283208D5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809" y="3559529"/>
            <a:ext cx="539880" cy="539880"/>
          </a:xfrm>
          <a:prstGeom prst="rect">
            <a:avLst/>
          </a:prstGeom>
        </p:spPr>
      </p:pic>
      <p:pic>
        <p:nvPicPr>
          <p:cNvPr id="6146" name="Picture 2" descr="Premium Vector | Children having fun on banana boat | Boat cartoon, Boat  vector, Fun">
            <a:extLst>
              <a:ext uri="{FF2B5EF4-FFF2-40B4-BE49-F238E27FC236}">
                <a16:creationId xmlns:a16="http://schemas.microsoft.com/office/drawing/2014/main" id="{50686E8E-C211-4C57-3116-A9A33C017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386" y="2500132"/>
            <a:ext cx="5810892" cy="435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AED3D4-75BA-F1DB-6AA9-9936D07456E6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63598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19036" y="1152863"/>
            <a:ext cx="7972889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embarrassing </a:t>
            </a:r>
          </a:p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34780" y="4467385"/>
            <a:ext cx="58652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làm ai bối rối, ngượng ngùng. </a:t>
            </a:r>
          </a:p>
        </p:txBody>
      </p:sp>
      <p:sp>
        <p:nvSpPr>
          <p:cNvPr id="2" name="Rectangle 1"/>
          <p:cNvSpPr/>
          <p:nvPr/>
        </p:nvSpPr>
        <p:spPr>
          <a:xfrm>
            <a:off x="2158400" y="3413685"/>
            <a:ext cx="38475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ɪmˈbærəsɪŋ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4" name="embarrassing__gb_1">
            <a:hlinkClick r:id="" action="ppaction://media"/>
            <a:extLst>
              <a:ext uri="{FF2B5EF4-FFF2-40B4-BE49-F238E27FC236}">
                <a16:creationId xmlns:a16="http://schemas.microsoft.com/office/drawing/2014/main" id="{4F183E8E-AE63-5029-B715-39DDCFACA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2858" y="3588020"/>
            <a:ext cx="539880" cy="539880"/>
          </a:xfrm>
          <a:prstGeom prst="rect">
            <a:avLst/>
          </a:prstGeom>
        </p:spPr>
      </p:pic>
      <p:pic>
        <p:nvPicPr>
          <p:cNvPr id="7170" name="Picture 2" descr="17,200+ Embarrassed Stock Illustrations, Royalty-Free Vector Graphics &amp;  Clip Art - iStock | Awkward situation, Mistake, Shy">
            <a:extLst>
              <a:ext uri="{FF2B5EF4-FFF2-40B4-BE49-F238E27FC236}">
                <a16:creationId xmlns:a16="http://schemas.microsoft.com/office/drawing/2014/main" id="{6BFBE404-8EA2-D429-FD10-7D797F0C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284" y="1701478"/>
            <a:ext cx="4795749" cy="508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14D15D-2190-2CF3-74DF-3CC4EAF4887C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83983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172" y="1662375"/>
            <a:ext cx="7324881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unpleasant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0641" y="4575198"/>
            <a:ext cx="58582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không thoải mái, không vui vẻ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3774" y="3413971"/>
            <a:ext cx="33597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ʌnˈpleznt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/</a:t>
            </a:r>
          </a:p>
        </p:txBody>
      </p:sp>
      <p:pic>
        <p:nvPicPr>
          <p:cNvPr id="5" name="unpleasant__gb_1">
            <a:hlinkClick r:id="" action="ppaction://media"/>
            <a:extLst>
              <a:ext uri="{FF2B5EF4-FFF2-40B4-BE49-F238E27FC236}">
                <a16:creationId xmlns:a16="http://schemas.microsoft.com/office/drawing/2014/main" id="{B7FF412A-89F3-A7B0-7432-38D03CE46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8277" y="3497099"/>
            <a:ext cx="686653" cy="686653"/>
          </a:xfrm>
          <a:prstGeom prst="rect">
            <a:avLst/>
          </a:prstGeom>
        </p:spPr>
      </p:pic>
      <p:pic>
        <p:nvPicPr>
          <p:cNvPr id="8194" name="Picture 2" descr="Headache Clipart Images | Free Download | PNG Transparent Background -  Pngtree">
            <a:extLst>
              <a:ext uri="{FF2B5EF4-FFF2-40B4-BE49-F238E27FC236}">
                <a16:creationId xmlns:a16="http://schemas.microsoft.com/office/drawing/2014/main" id="{D2E1457E-ACAF-CE4E-0223-C9380E1A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22" y="1608881"/>
            <a:ext cx="5064606" cy="524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C32011-3E93-3302-31BA-55D3EEEFE00B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36846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172" y="1859804"/>
            <a:ext cx="7324881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coral reef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257203" y="4525258"/>
            <a:ext cx="7324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rặng san hô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7525" y="3413971"/>
            <a:ext cx="33522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kɒrəl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riːf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/</a:t>
            </a:r>
          </a:p>
        </p:txBody>
      </p:sp>
      <p:pic>
        <p:nvPicPr>
          <p:cNvPr id="9218" name="Picture 2" descr="Coral Reef Clipart Images | Free Download | PNG Transparent Background -  Pngtree">
            <a:extLst>
              <a:ext uri="{FF2B5EF4-FFF2-40B4-BE49-F238E27FC236}">
                <a16:creationId xmlns:a16="http://schemas.microsoft.com/office/drawing/2014/main" id="{22088A65-A989-A041-93CC-4D7407315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930" y="1501746"/>
            <a:ext cx="5369098" cy="522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ext-to-Speech_06-Feb-2024_03-08">
            <a:hlinkClick r:id="" action="ppaction://media"/>
            <a:extLst>
              <a:ext uri="{FF2B5EF4-FFF2-40B4-BE49-F238E27FC236}">
                <a16:creationId xmlns:a16="http://schemas.microsoft.com/office/drawing/2014/main" id="{0BBC4750-5119-906D-290D-D3DF253C2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6393" y="3575293"/>
            <a:ext cx="539880" cy="539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01E641-033D-ADBB-03A8-24C7E31440F8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97293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87624"/>
              </p:ext>
            </p:extLst>
          </p:nvPr>
        </p:nvGraphicFramePr>
        <p:xfrm>
          <a:off x="1270000" y="1505581"/>
          <a:ext cx="10450289" cy="494958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67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8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46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 learn by rote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lɜːn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baɪ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rəʊt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vẹt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campus 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(n)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kæmpəs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khuôn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viên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(của một trường học)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snorkelling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(n)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snɔːkəlɪŋ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 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ôn thể thao bơi lặn dưới nước có bộ lặn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và ống thở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29822098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4. </a:t>
                      </a:r>
                      <a:r>
                        <a:rPr lang="vi-VN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performance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(n)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pəˈfɔːməns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buổi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biểu diễn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66665788"/>
                  </a:ext>
                </a:extLst>
              </a:tr>
            </a:tbl>
          </a:graphicData>
        </a:graphic>
      </p:graphicFrame>
      <p:pic>
        <p:nvPicPr>
          <p:cNvPr id="4" name="campus__gb_1">
            <a:hlinkClick r:id="" action="ppaction://media"/>
            <a:extLst>
              <a:ext uri="{FF2B5EF4-FFF2-40B4-BE49-F238E27FC236}">
                <a16:creationId xmlns:a16="http://schemas.microsoft.com/office/drawing/2014/main" id="{A3971F83-8E0A-A496-8765-FD8CAF5B5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8167" y="3492763"/>
            <a:ext cx="812800" cy="812800"/>
          </a:xfrm>
          <a:prstGeom prst="rect">
            <a:avLst/>
          </a:prstGeom>
        </p:spPr>
      </p:pic>
      <p:pic>
        <p:nvPicPr>
          <p:cNvPr id="5" name="snorkelling__gb_1">
            <a:hlinkClick r:id="" action="ppaction://media"/>
            <a:extLst>
              <a:ext uri="{FF2B5EF4-FFF2-40B4-BE49-F238E27FC236}">
                <a16:creationId xmlns:a16="http://schemas.microsoft.com/office/drawing/2014/main" id="{166791A4-D9E3-37A6-3080-4A33C5D8CC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8167" y="4495822"/>
            <a:ext cx="812800" cy="812800"/>
          </a:xfrm>
          <a:prstGeom prst="rect">
            <a:avLst/>
          </a:prstGeom>
        </p:spPr>
      </p:pic>
      <p:pic>
        <p:nvPicPr>
          <p:cNvPr id="7" name="performance__gb_2">
            <a:hlinkClick r:id="" action="ppaction://media"/>
            <a:extLst>
              <a:ext uri="{FF2B5EF4-FFF2-40B4-BE49-F238E27FC236}">
                <a16:creationId xmlns:a16="http://schemas.microsoft.com/office/drawing/2014/main" id="{ED445419-FA7C-C2DF-E35E-84FC1B9BC3E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8167" y="5498882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FC9341-F1FA-4753-AEC2-FA1AC26D67CB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8" name="learn by rote">
            <a:hlinkClick r:id="" action="ppaction://media"/>
            <a:extLst>
              <a:ext uri="{FF2B5EF4-FFF2-40B4-BE49-F238E27FC236}">
                <a16:creationId xmlns:a16="http://schemas.microsoft.com/office/drawing/2014/main" id="{90FAA52F-EDD6-687F-BE46-203F6DCFE7C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7559" y="24809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11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317098"/>
              </p:ext>
            </p:extLst>
          </p:nvPr>
        </p:nvGraphicFramePr>
        <p:xfrm>
          <a:off x="1080398" y="1800310"/>
          <a:ext cx="10031203" cy="44277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695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0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4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exhilarating (adj)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ɪɡˈzɪləreɪtɪŋ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đầy</a:t>
                      </a:r>
                      <a:r>
                        <a:rPr lang="vi-VN" sz="3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phấn khích</a:t>
                      </a:r>
                      <a:endParaRPr lang="en-VN" sz="3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 embarrassing (adj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ɪmˈbærəsɪŋ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làm ai bối rối, ngượng ngùng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7. unpleasant (adj)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ʌnˈpleznt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không thoải mái, không vui vẻ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29822098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 coral reef (n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phr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kɒrəl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riːf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rặng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san hô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66665788"/>
                  </a:ext>
                </a:extLst>
              </a:tr>
            </a:tbl>
          </a:graphicData>
        </a:graphic>
      </p:graphicFrame>
      <p:pic>
        <p:nvPicPr>
          <p:cNvPr id="2" name="exhilarating__gb_1">
            <a:hlinkClick r:id="" action="ppaction://media"/>
            <a:extLst>
              <a:ext uri="{FF2B5EF4-FFF2-40B4-BE49-F238E27FC236}">
                <a16:creationId xmlns:a16="http://schemas.microsoft.com/office/drawing/2014/main" id="{09C8CA43-4AA4-3A8B-1564-6A9401456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7294" y="2612933"/>
            <a:ext cx="774106" cy="774106"/>
          </a:xfrm>
          <a:prstGeom prst="rect">
            <a:avLst/>
          </a:prstGeom>
        </p:spPr>
      </p:pic>
      <p:pic>
        <p:nvPicPr>
          <p:cNvPr id="3" name="embarrassing__gb_1">
            <a:hlinkClick r:id="" action="ppaction://media"/>
            <a:extLst>
              <a:ext uri="{FF2B5EF4-FFF2-40B4-BE49-F238E27FC236}">
                <a16:creationId xmlns:a16="http://schemas.microsoft.com/office/drawing/2014/main" id="{7EDD22D6-ABF0-5F47-527F-6DCF295280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7294" y="3548314"/>
            <a:ext cx="774106" cy="774106"/>
          </a:xfrm>
          <a:prstGeom prst="rect">
            <a:avLst/>
          </a:prstGeom>
        </p:spPr>
      </p:pic>
      <p:pic>
        <p:nvPicPr>
          <p:cNvPr id="4" name="unpleasant__gb_1">
            <a:hlinkClick r:id="" action="ppaction://media"/>
            <a:extLst>
              <a:ext uri="{FF2B5EF4-FFF2-40B4-BE49-F238E27FC236}">
                <a16:creationId xmlns:a16="http://schemas.microsoft.com/office/drawing/2014/main" id="{679F3365-B819-0803-F4B4-98CB610912F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7294" y="4556431"/>
            <a:ext cx="774106" cy="774106"/>
          </a:xfrm>
          <a:prstGeom prst="rect">
            <a:avLst/>
          </a:prstGeom>
        </p:spPr>
      </p:pic>
      <p:pic>
        <p:nvPicPr>
          <p:cNvPr id="5" name="Text-to-Speech_06-Feb-2024_03-08">
            <a:hlinkClick r:id="" action="ppaction://media"/>
            <a:extLst>
              <a:ext uri="{FF2B5EF4-FFF2-40B4-BE49-F238E27FC236}">
                <a16:creationId xmlns:a16="http://schemas.microsoft.com/office/drawing/2014/main" id="{DB3038E8-2D38-C96D-8A3B-D21DA9C033E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7294" y="5471030"/>
            <a:ext cx="774106" cy="7741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E34C74-1989-6561-D2DC-9D03A9E1DAF1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15962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08E5B090-CC8D-2B61-C4C5-732E64389247}"/>
              </a:ext>
            </a:extLst>
          </p:cNvPr>
          <p:cNvSpPr txBox="1"/>
          <p:nvPr/>
        </p:nvSpPr>
        <p:spPr>
          <a:xfrm>
            <a:off x="989673" y="5915931"/>
            <a:ext cx="3914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1. </a:t>
            </a:r>
            <a:r>
              <a:rPr lang="en-US" sz="3600" dirty="0"/>
              <a:t>______________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3FCC6D-B3C5-27BF-315E-7A1B3F8A183F}"/>
              </a:ext>
            </a:extLst>
          </p:cNvPr>
          <p:cNvSpPr txBox="1"/>
          <p:nvPr/>
        </p:nvSpPr>
        <p:spPr>
          <a:xfrm>
            <a:off x="1493981" y="5917163"/>
            <a:ext cx="4307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touring a campus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-3156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7815CA-EE5C-8EB8-FF7D-8C73622D8A6F}"/>
              </a:ext>
            </a:extLst>
          </p:cNvPr>
          <p:cNvSpPr txBox="1"/>
          <p:nvPr/>
        </p:nvSpPr>
        <p:spPr>
          <a:xfrm>
            <a:off x="7287625" y="5954438"/>
            <a:ext cx="4037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2. </a:t>
            </a:r>
            <a:r>
              <a:rPr lang="en-US" sz="3600" dirty="0"/>
              <a:t>______________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E236A7-16F2-9995-4A8C-A7F6D471EB28}"/>
              </a:ext>
            </a:extLst>
          </p:cNvPr>
          <p:cNvSpPr txBox="1"/>
          <p:nvPr/>
        </p:nvSpPr>
        <p:spPr>
          <a:xfrm>
            <a:off x="7736412" y="5901579"/>
            <a:ext cx="34511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going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snorkelling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45CB19-E83D-04B9-B007-E58A7C0A5C77}"/>
              </a:ext>
            </a:extLst>
          </p:cNvPr>
          <p:cNvSpPr txBox="1"/>
          <p:nvPr/>
        </p:nvSpPr>
        <p:spPr>
          <a:xfrm>
            <a:off x="1042458" y="1120350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an activity next to each picture </a:t>
            </a:r>
          </a:p>
        </p:txBody>
      </p:sp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5D61557F-EC48-B131-4648-1685357AB97D}"/>
              </a:ext>
            </a:extLst>
          </p:cNvPr>
          <p:cNvSpPr/>
          <p:nvPr/>
        </p:nvSpPr>
        <p:spPr>
          <a:xfrm>
            <a:off x="487067" y="113065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903816-621E-FE55-376E-568A2E40B38A}"/>
              </a:ext>
            </a:extLst>
          </p:cNvPr>
          <p:cNvSpPr txBox="1"/>
          <p:nvPr/>
        </p:nvSpPr>
        <p:spPr>
          <a:xfrm>
            <a:off x="539852" y="102801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1D24507-24DC-BC92-F7C2-6E508F16D2D3}"/>
              </a:ext>
            </a:extLst>
          </p:cNvPr>
          <p:cNvSpPr/>
          <p:nvPr/>
        </p:nvSpPr>
        <p:spPr>
          <a:xfrm>
            <a:off x="1042458" y="1707926"/>
            <a:ext cx="10498232" cy="10815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000" b="0" i="0" u="none" strike="noStrike" baseline="0" dirty="0">
                <a:solidFill>
                  <a:schemeClr val="tx1"/>
                </a:solidFill>
                <a:latin typeface="ChronicaPro-Book"/>
              </a:rPr>
              <a:t>learning by rote    	putting up tents 		touring a campus 		going snorkelling 		giving a performance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E1A2A64-0C52-0D9E-4887-CEAA2F83E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01" y="3028544"/>
            <a:ext cx="4233371" cy="28293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61B6138-7755-5BA3-78F7-739BA59F0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441" y="3033733"/>
            <a:ext cx="4242225" cy="282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08E5B090-CC8D-2B61-C4C5-732E64389247}"/>
              </a:ext>
            </a:extLst>
          </p:cNvPr>
          <p:cNvSpPr txBox="1"/>
          <p:nvPr/>
        </p:nvSpPr>
        <p:spPr>
          <a:xfrm>
            <a:off x="989673" y="5915931"/>
            <a:ext cx="3914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3. </a:t>
            </a:r>
            <a:r>
              <a:rPr lang="en-US" sz="3600" dirty="0"/>
              <a:t>______________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3FCC6D-B3C5-27BF-315E-7A1B3F8A183F}"/>
              </a:ext>
            </a:extLst>
          </p:cNvPr>
          <p:cNvSpPr txBox="1"/>
          <p:nvPr/>
        </p:nvSpPr>
        <p:spPr>
          <a:xfrm>
            <a:off x="1493981" y="5917163"/>
            <a:ext cx="32999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learning by rote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-3156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7815CA-EE5C-8EB8-FF7D-8C73622D8A6F}"/>
              </a:ext>
            </a:extLst>
          </p:cNvPr>
          <p:cNvSpPr txBox="1"/>
          <p:nvPr/>
        </p:nvSpPr>
        <p:spPr>
          <a:xfrm>
            <a:off x="7287625" y="5954438"/>
            <a:ext cx="4037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4. </a:t>
            </a:r>
            <a:r>
              <a:rPr lang="en-US" sz="3600" dirty="0"/>
              <a:t>______________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E236A7-16F2-9995-4A8C-A7F6D471EB28}"/>
              </a:ext>
            </a:extLst>
          </p:cNvPr>
          <p:cNvSpPr txBox="1"/>
          <p:nvPr/>
        </p:nvSpPr>
        <p:spPr>
          <a:xfrm>
            <a:off x="7736412" y="5901579"/>
            <a:ext cx="34511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putting up tents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45CB19-E83D-04B9-B007-E58A7C0A5C77}"/>
              </a:ext>
            </a:extLst>
          </p:cNvPr>
          <p:cNvSpPr txBox="1"/>
          <p:nvPr/>
        </p:nvSpPr>
        <p:spPr>
          <a:xfrm>
            <a:off x="1042458" y="1120350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an activity next to each picture </a:t>
            </a:r>
          </a:p>
        </p:txBody>
      </p:sp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5D61557F-EC48-B131-4648-1685357AB97D}"/>
              </a:ext>
            </a:extLst>
          </p:cNvPr>
          <p:cNvSpPr/>
          <p:nvPr/>
        </p:nvSpPr>
        <p:spPr>
          <a:xfrm>
            <a:off x="487067" y="113065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903816-621E-FE55-376E-568A2E40B38A}"/>
              </a:ext>
            </a:extLst>
          </p:cNvPr>
          <p:cNvSpPr txBox="1"/>
          <p:nvPr/>
        </p:nvSpPr>
        <p:spPr>
          <a:xfrm>
            <a:off x="539852" y="102801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1D24507-24DC-BC92-F7C2-6E508F16D2D3}"/>
              </a:ext>
            </a:extLst>
          </p:cNvPr>
          <p:cNvSpPr/>
          <p:nvPr/>
        </p:nvSpPr>
        <p:spPr>
          <a:xfrm>
            <a:off x="1042458" y="1707926"/>
            <a:ext cx="10498232" cy="10815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000" b="0" i="0" u="none" strike="noStrike" baseline="0" dirty="0">
                <a:solidFill>
                  <a:schemeClr val="tx1"/>
                </a:solidFill>
                <a:latin typeface="ChronicaPro-Book"/>
              </a:rPr>
              <a:t>learning by rote    	putting up tents 		touring a campus 		going snorkelling 		giving a performance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270FE2-4420-47A5-A50C-2ADF59D40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022" y="3039176"/>
            <a:ext cx="4242225" cy="28187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F1C956-05F9-91D2-9D89-7891B1D99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645" y="3039176"/>
            <a:ext cx="4196756" cy="280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4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3156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7815CA-EE5C-8EB8-FF7D-8C73622D8A6F}"/>
              </a:ext>
            </a:extLst>
          </p:cNvPr>
          <p:cNvSpPr txBox="1"/>
          <p:nvPr/>
        </p:nvSpPr>
        <p:spPr>
          <a:xfrm>
            <a:off x="3921651" y="5954438"/>
            <a:ext cx="49648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5. </a:t>
            </a:r>
            <a:r>
              <a:rPr lang="en-US" sz="3600" dirty="0"/>
              <a:t>__________________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E236A7-16F2-9995-4A8C-A7F6D471EB28}"/>
              </a:ext>
            </a:extLst>
          </p:cNvPr>
          <p:cNvSpPr txBox="1"/>
          <p:nvPr/>
        </p:nvSpPr>
        <p:spPr>
          <a:xfrm>
            <a:off x="4405951" y="5990360"/>
            <a:ext cx="42675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giving a performance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45CB19-E83D-04B9-B007-E58A7C0A5C77}"/>
              </a:ext>
            </a:extLst>
          </p:cNvPr>
          <p:cNvSpPr txBox="1"/>
          <p:nvPr/>
        </p:nvSpPr>
        <p:spPr>
          <a:xfrm>
            <a:off x="1042458" y="1120350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an activity next to each picture </a:t>
            </a:r>
          </a:p>
        </p:txBody>
      </p:sp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5D61557F-EC48-B131-4648-1685357AB97D}"/>
              </a:ext>
            </a:extLst>
          </p:cNvPr>
          <p:cNvSpPr/>
          <p:nvPr/>
        </p:nvSpPr>
        <p:spPr>
          <a:xfrm>
            <a:off x="487067" y="113065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903816-621E-FE55-376E-568A2E40B38A}"/>
              </a:ext>
            </a:extLst>
          </p:cNvPr>
          <p:cNvSpPr txBox="1"/>
          <p:nvPr/>
        </p:nvSpPr>
        <p:spPr>
          <a:xfrm>
            <a:off x="539852" y="102801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1D24507-24DC-BC92-F7C2-6E508F16D2D3}"/>
              </a:ext>
            </a:extLst>
          </p:cNvPr>
          <p:cNvSpPr/>
          <p:nvPr/>
        </p:nvSpPr>
        <p:spPr>
          <a:xfrm>
            <a:off x="1042458" y="1707926"/>
            <a:ext cx="10498232" cy="10815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000" b="0" i="0" u="none" strike="noStrike" baseline="0" dirty="0">
                <a:solidFill>
                  <a:schemeClr val="tx1"/>
                </a:solidFill>
                <a:latin typeface="ChronicaPro-Book"/>
              </a:rPr>
              <a:t>learning by rote    	putting up tents 		touring a campus 		going snorkelling 		giving a performance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7F5CA8-0775-38A0-B284-BB6076CFA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651" y="2955593"/>
            <a:ext cx="4555963" cy="303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9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  <a:ea typeface="Times New Roman" panose="02020603050405020304" pitchFamily="18" charset="0"/>
              </a:rPr>
              <a:t>Complete each sentence with an adjective in the box.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88001" y="3060379"/>
            <a:ext cx="11529637" cy="377944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F26648"/>
                </a:solidFill>
              </a:rPr>
              <a:t>1. </a:t>
            </a:r>
            <a:r>
              <a:rPr lang="en-US" sz="3200" dirty="0"/>
              <a:t>He felt _______ when he couldn’t protect himself from bullying.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F26648"/>
                </a:solidFill>
              </a:rPr>
              <a:t>2. </a:t>
            </a:r>
            <a:r>
              <a:rPr lang="en-US" sz="3200" dirty="0"/>
              <a:t>The parachute jump was a(n) ___________ experience for the boy. He was so excited.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F26648"/>
                </a:solidFill>
              </a:rPr>
              <a:t>3. </a:t>
            </a:r>
            <a:r>
              <a:rPr lang="en-US" sz="3200" dirty="0"/>
              <a:t>It was so ________ to view the mountain range from the distance.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20135" y="3241080"/>
            <a:ext cx="1886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helpless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38844" y="4105758"/>
            <a:ext cx="251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exhilarating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67208" y="5707666"/>
            <a:ext cx="1886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amazing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8E2E66-76D7-69A4-972B-1115904E91D5}"/>
              </a:ext>
            </a:extLst>
          </p:cNvPr>
          <p:cNvSpPr/>
          <p:nvPr/>
        </p:nvSpPr>
        <p:spPr>
          <a:xfrm>
            <a:off x="1646164" y="1711499"/>
            <a:ext cx="8719528" cy="12942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3500" b="0" i="0" u="none" strike="noStrike" baseline="0" dirty="0">
                <a:solidFill>
                  <a:schemeClr val="tx1"/>
                </a:solidFill>
                <a:latin typeface="ChronicaPro-Book"/>
              </a:rPr>
              <a:t>amazing 		exhilarating 		unpleasant 	       helpless  		embarrassing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1258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11098" y="1904878"/>
            <a:ext cx="6492659" cy="789979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757525" y="1997123"/>
            <a:ext cx="5772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OUR EXPERIENCES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61782" y="1753238"/>
            <a:ext cx="1495744" cy="1163581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  <a:ea typeface="Times New Roman" panose="02020603050405020304" pitchFamily="18" charset="0"/>
              </a:rPr>
              <a:t>Complete each sentence with an adjective in the box.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518822" y="3060379"/>
            <a:ext cx="10631533" cy="377944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F26648"/>
                </a:solidFill>
              </a:rPr>
              <a:t>4. </a:t>
            </a:r>
            <a:r>
              <a:rPr lang="en-US" sz="3200" dirty="0"/>
              <a:t>I had a(n) ____________ experience when I took her bag by mistake.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F26648"/>
                </a:solidFill>
              </a:rPr>
              <a:t>5. </a:t>
            </a:r>
            <a:r>
              <a:rPr lang="en-US" sz="3200" dirty="0"/>
              <a:t>The Tom had a(n) ___________ experience putting up a tent in the rain.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74736" y="3258836"/>
            <a:ext cx="251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embarrassing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31986" y="4849846"/>
            <a:ext cx="251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unpleasant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8E2E66-76D7-69A4-972B-1115904E91D5}"/>
              </a:ext>
            </a:extLst>
          </p:cNvPr>
          <p:cNvSpPr/>
          <p:nvPr/>
        </p:nvSpPr>
        <p:spPr>
          <a:xfrm>
            <a:off x="1646164" y="1711499"/>
            <a:ext cx="8719528" cy="12942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3500" b="0" i="0" u="none" strike="noStrike" baseline="0" dirty="0">
                <a:solidFill>
                  <a:schemeClr val="tx1"/>
                </a:solidFill>
                <a:latin typeface="ChronicaPro-Book"/>
              </a:rPr>
              <a:t>amazing 		exhilarating 		unpleasant 	       helpless  		embarrassing</a:t>
            </a:r>
          </a:p>
        </p:txBody>
      </p:sp>
    </p:spTree>
    <p:extLst>
      <p:ext uri="{BB962C8B-B14F-4D97-AF65-F5344CB8AC3E}">
        <p14:creationId xmlns:p14="http://schemas.microsoft.com/office/powerpoint/2010/main" val="73780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935C3A-A0B8-01FE-1627-1AC78606DBF4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3">
              <a:extLst>
                <a:ext uri="{FF2B5EF4-FFF2-40B4-BE49-F238E27FC236}">
                  <a16:creationId xmlns:a16="http://schemas.microsoft.com/office/drawing/2014/main" id="{771FC8B0-D874-8E97-42EB-30D08F467F6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>
              <a:extLst>
                <a:ext uri="{FF2B5EF4-FFF2-40B4-BE49-F238E27FC236}">
                  <a16:creationId xmlns:a16="http://schemas.microsoft.com/office/drawing/2014/main" id="{5BEB0A08-64CF-6B06-2396-1B7DFAA082B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>
              <a:extLst>
                <a:ext uri="{FF2B5EF4-FFF2-40B4-BE49-F238E27FC236}">
                  <a16:creationId xmlns:a16="http://schemas.microsoft.com/office/drawing/2014/main" id="{4FA6A09A-092F-01E0-A7A7-A20EF1FC44D8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77792" y="1162156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b="1" dirty="0">
                <a:solidFill>
                  <a:schemeClr val="tx1"/>
                </a:solidFill>
                <a:effectLst/>
              </a:rPr>
              <a:t>hoose the correct answer A, B, C, or D. </a:t>
            </a:r>
            <a:endParaRPr lang="en-US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758814" y="1828062"/>
            <a:ext cx="11433186" cy="4448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26648"/>
                </a:solidFill>
                <a:effectLst/>
              </a:rPr>
              <a:t>1</a:t>
            </a:r>
            <a:r>
              <a:rPr lang="en-US" sz="3200" dirty="0">
                <a:solidFill>
                  <a:srgbClr val="F26648"/>
                </a:solidFill>
                <a:effectLst/>
              </a:rPr>
              <a:t>. </a:t>
            </a:r>
            <a:r>
              <a:rPr lang="en-US" sz="3200" dirty="0">
                <a:effectLst/>
              </a:rPr>
              <a:t>His mind ______ when I asked him how to do the homework.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B0F0"/>
                </a:solidFill>
                <a:effectLst/>
              </a:rPr>
              <a:t>A.</a:t>
            </a:r>
            <a:r>
              <a:rPr lang="en-US" sz="3200" dirty="0">
                <a:effectLst/>
              </a:rPr>
              <a:t> </a:t>
            </a:r>
            <a:r>
              <a:rPr lang="en-US" sz="3200" dirty="0"/>
              <a:t>went blank				</a:t>
            </a:r>
            <a:r>
              <a:rPr lang="en-US" sz="3200" dirty="0">
                <a:solidFill>
                  <a:srgbClr val="00B0F0"/>
                </a:solidFill>
              </a:rPr>
              <a:t>B.</a:t>
            </a:r>
            <a:r>
              <a:rPr lang="en-US" sz="3200" dirty="0"/>
              <a:t> went empty </a:t>
            </a:r>
            <a:br>
              <a:rPr lang="en-US" sz="3200" dirty="0">
                <a:effectLst/>
              </a:rPr>
            </a:br>
            <a:r>
              <a:rPr lang="en-US" sz="3200" dirty="0">
                <a:solidFill>
                  <a:srgbClr val="00B0F0"/>
                </a:solidFill>
                <a:effectLst/>
              </a:rPr>
              <a:t>C. </a:t>
            </a:r>
            <a:r>
              <a:rPr lang="en-US" sz="3200" dirty="0">
                <a:effectLst/>
              </a:rPr>
              <a:t>became </a:t>
            </a:r>
            <a:r>
              <a:rPr lang="en-US" sz="3200" dirty="0"/>
              <a:t>exhausted 			</a:t>
            </a:r>
            <a:r>
              <a:rPr lang="en-US" sz="3200" dirty="0">
                <a:solidFill>
                  <a:srgbClr val="00B0F0"/>
                </a:solidFill>
              </a:rPr>
              <a:t>D. </a:t>
            </a:r>
            <a:r>
              <a:rPr lang="en-US" sz="3200" dirty="0"/>
              <a:t>put up </a:t>
            </a:r>
            <a:endParaRPr lang="en-US" sz="3200" dirty="0">
              <a:effectLst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26648"/>
                </a:solidFill>
                <a:effectLst/>
              </a:rPr>
              <a:t>2</a:t>
            </a:r>
            <a:r>
              <a:rPr lang="en-US" sz="3200" dirty="0">
                <a:solidFill>
                  <a:srgbClr val="F26648"/>
                </a:solidFill>
                <a:effectLst/>
              </a:rPr>
              <a:t>. </a:t>
            </a:r>
            <a:r>
              <a:rPr lang="en-US" sz="3200" dirty="0">
                <a:effectLst/>
              </a:rPr>
              <a:t>Students could see the university’s facilities when they ______.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B0F0"/>
                </a:solidFill>
                <a:effectLst/>
              </a:rPr>
              <a:t>A. </a:t>
            </a:r>
            <a:r>
              <a:rPr lang="en-US" sz="3200" dirty="0">
                <a:effectLst/>
              </a:rPr>
              <a:t>took an excursion 			</a:t>
            </a:r>
            <a:r>
              <a:rPr lang="en-US" sz="3200" dirty="0">
                <a:solidFill>
                  <a:srgbClr val="00B0F0"/>
                </a:solidFill>
                <a:effectLst/>
              </a:rPr>
              <a:t>B.</a:t>
            </a:r>
            <a:r>
              <a:rPr lang="en-US" sz="3200" dirty="0">
                <a:effectLst/>
              </a:rPr>
              <a:t> toured the campus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B0F0"/>
                </a:solidFill>
                <a:effectLst/>
              </a:rPr>
              <a:t>C. </a:t>
            </a:r>
            <a:r>
              <a:rPr lang="en-US" sz="3200" dirty="0">
                <a:effectLst/>
              </a:rPr>
              <a:t>gave a performance 		</a:t>
            </a:r>
            <a:r>
              <a:rPr lang="en-US" sz="3200" dirty="0">
                <a:solidFill>
                  <a:srgbClr val="00B0F0"/>
                </a:solidFill>
                <a:effectLst/>
              </a:rPr>
              <a:t>D. </a:t>
            </a:r>
            <a:r>
              <a:rPr lang="en-US" sz="3200" dirty="0">
                <a:effectLst/>
              </a:rPr>
              <a:t>took an eco-tour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22A9EE4-CC59-C4BF-6113-1E9D4D38543F}"/>
              </a:ext>
            </a:extLst>
          </p:cNvPr>
          <p:cNvSpPr/>
          <p:nvPr/>
        </p:nvSpPr>
        <p:spPr>
          <a:xfrm>
            <a:off x="675186" y="2711335"/>
            <a:ext cx="609600" cy="6052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C8BA4A-44C8-88D2-750B-424E0C0DCC07}"/>
              </a:ext>
            </a:extLst>
          </p:cNvPr>
          <p:cNvSpPr/>
          <p:nvPr/>
        </p:nvSpPr>
        <p:spPr>
          <a:xfrm>
            <a:off x="6170607" y="4907873"/>
            <a:ext cx="609600" cy="6052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5ADF17A-D698-C114-F38A-9F0C222603CB}"/>
              </a:ext>
            </a:extLst>
          </p:cNvPr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58F257-6ED3-92DF-2C23-B5F8E8FE4C3B}"/>
              </a:ext>
            </a:extLst>
          </p:cNvPr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7704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935C3A-A0B8-01FE-1627-1AC78606DBF4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3">
              <a:extLst>
                <a:ext uri="{FF2B5EF4-FFF2-40B4-BE49-F238E27FC236}">
                  <a16:creationId xmlns:a16="http://schemas.microsoft.com/office/drawing/2014/main" id="{771FC8B0-D874-8E97-42EB-30D08F467F6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>
              <a:extLst>
                <a:ext uri="{FF2B5EF4-FFF2-40B4-BE49-F238E27FC236}">
                  <a16:creationId xmlns:a16="http://schemas.microsoft.com/office/drawing/2014/main" id="{5BEB0A08-64CF-6B06-2396-1B7DFAA082B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>
              <a:extLst>
                <a:ext uri="{FF2B5EF4-FFF2-40B4-BE49-F238E27FC236}">
                  <a16:creationId xmlns:a16="http://schemas.microsoft.com/office/drawing/2014/main" id="{4FA6A09A-092F-01E0-A7A7-A20EF1FC44D8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77792" y="1162156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b="1" dirty="0">
                <a:solidFill>
                  <a:schemeClr val="tx1"/>
                </a:solidFill>
                <a:effectLst/>
              </a:rPr>
              <a:t>hoose the correct answer A, B, C, or D. </a:t>
            </a:r>
            <a:endParaRPr lang="en-US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758814" y="1828062"/>
            <a:ext cx="11433186" cy="4448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26648"/>
                </a:solidFill>
              </a:rPr>
              <a:t>3</a:t>
            </a:r>
            <a:r>
              <a:rPr lang="en-US" sz="3200" dirty="0">
                <a:solidFill>
                  <a:srgbClr val="F26648"/>
                </a:solidFill>
                <a:effectLst/>
              </a:rPr>
              <a:t>. </a:t>
            </a:r>
            <a:r>
              <a:rPr lang="en-US" sz="3200" dirty="0" err="1">
                <a:effectLst/>
              </a:rPr>
              <a:t>Snorkelling</a:t>
            </a:r>
            <a:r>
              <a:rPr lang="en-US" sz="3200" dirty="0">
                <a:effectLst/>
              </a:rPr>
              <a:t> in the coral reef is a(n) ______.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B0F0"/>
                </a:solidFill>
                <a:effectLst/>
              </a:rPr>
              <a:t>A. </a:t>
            </a:r>
            <a:r>
              <a:rPr lang="en-US" sz="3200" dirty="0">
                <a:effectLst/>
              </a:rPr>
              <a:t>touching moment			</a:t>
            </a:r>
            <a:r>
              <a:rPr lang="en-US" sz="3200" dirty="0">
                <a:solidFill>
                  <a:srgbClr val="00B0F0"/>
                </a:solidFill>
                <a:effectLst/>
              </a:rPr>
              <a:t>B. </a:t>
            </a:r>
            <a:r>
              <a:rPr lang="en-US" sz="3200" dirty="0">
                <a:effectLst/>
              </a:rPr>
              <a:t>happy time</a:t>
            </a:r>
            <a:br>
              <a:rPr lang="en-US" sz="3200" dirty="0">
                <a:effectLst/>
              </a:rPr>
            </a:br>
            <a:r>
              <a:rPr lang="en-US" sz="3200" dirty="0">
                <a:solidFill>
                  <a:srgbClr val="00B0F0"/>
                </a:solidFill>
                <a:effectLst/>
              </a:rPr>
              <a:t>C.</a:t>
            </a:r>
            <a:r>
              <a:rPr lang="en-US" sz="3200" dirty="0">
                <a:effectLst/>
              </a:rPr>
              <a:t> exciting experience 		</a:t>
            </a:r>
            <a:r>
              <a:rPr lang="en-US" sz="3200" dirty="0">
                <a:solidFill>
                  <a:srgbClr val="00B0F0"/>
                </a:solidFill>
                <a:effectLst/>
              </a:rPr>
              <a:t>D. </a:t>
            </a:r>
            <a:r>
              <a:rPr lang="en-US" sz="3200" dirty="0">
                <a:effectLst/>
              </a:rPr>
              <a:t>embarrassing moment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26648"/>
                </a:solidFill>
              </a:rPr>
              <a:t>4</a:t>
            </a:r>
            <a:r>
              <a:rPr lang="en-US" sz="3200" dirty="0">
                <a:solidFill>
                  <a:srgbClr val="F26648"/>
                </a:solidFill>
                <a:effectLst/>
              </a:rPr>
              <a:t>. </a:t>
            </a:r>
            <a:r>
              <a:rPr lang="en-US" sz="3200" dirty="0">
                <a:effectLst/>
              </a:rPr>
              <a:t>Nam and his friends felt ______ when they couldn’t put up a tent by themselves. </a:t>
            </a:r>
          </a:p>
          <a:p>
            <a:pPr>
              <a:lnSpc>
                <a:spcPct val="150000"/>
              </a:lnSpc>
            </a:pPr>
            <a:r>
              <a:rPr lang="en-US" sz="3200" b="0" dirty="0">
                <a:solidFill>
                  <a:srgbClr val="00B0F0"/>
                </a:solidFill>
                <a:effectLst/>
              </a:rPr>
              <a:t>A. </a:t>
            </a:r>
            <a:r>
              <a:rPr lang="en-US" sz="3200" b="0" dirty="0"/>
              <a:t>p</a:t>
            </a:r>
            <a:r>
              <a:rPr lang="en-US" sz="3200" dirty="0">
                <a:effectLst/>
              </a:rPr>
              <a:t>leasant      </a:t>
            </a:r>
            <a:r>
              <a:rPr lang="en-US" sz="3200" b="0" dirty="0">
                <a:solidFill>
                  <a:srgbClr val="00B0F0"/>
                </a:solidFill>
                <a:effectLst/>
              </a:rPr>
              <a:t>B. </a:t>
            </a:r>
            <a:r>
              <a:rPr lang="en-US" sz="3200" dirty="0">
                <a:effectLst/>
              </a:rPr>
              <a:t>embarrassing        </a:t>
            </a:r>
            <a:r>
              <a:rPr lang="en-US" sz="3200" b="0" dirty="0">
                <a:solidFill>
                  <a:srgbClr val="00B0F0"/>
                </a:solidFill>
                <a:effectLst/>
              </a:rPr>
              <a:t>C. </a:t>
            </a:r>
            <a:r>
              <a:rPr lang="en-US" sz="3200" dirty="0">
                <a:effectLst/>
              </a:rPr>
              <a:t>embarrassed       </a:t>
            </a:r>
            <a:r>
              <a:rPr lang="en-US" sz="3200" b="0" dirty="0">
                <a:solidFill>
                  <a:srgbClr val="00B0F0"/>
                </a:solidFill>
                <a:effectLst/>
              </a:rPr>
              <a:t>D.</a:t>
            </a:r>
            <a:r>
              <a:rPr lang="en-US" sz="3200" b="0" dirty="0">
                <a:effectLst/>
              </a:rPr>
              <a:t> </a:t>
            </a:r>
            <a:r>
              <a:rPr lang="en-US" sz="3200" dirty="0">
                <a:effectLst/>
              </a:rPr>
              <a:t>pleased </a:t>
            </a:r>
            <a:endParaRPr lang="en-US" sz="32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22A9EE4-CC59-C4BF-6113-1E9D4D38543F}"/>
              </a:ext>
            </a:extLst>
          </p:cNvPr>
          <p:cNvSpPr/>
          <p:nvPr/>
        </p:nvSpPr>
        <p:spPr>
          <a:xfrm>
            <a:off x="659232" y="3491454"/>
            <a:ext cx="609600" cy="6052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C8BA4A-44C8-88D2-750B-424E0C0DCC07}"/>
              </a:ext>
            </a:extLst>
          </p:cNvPr>
          <p:cNvSpPr/>
          <p:nvPr/>
        </p:nvSpPr>
        <p:spPr>
          <a:xfrm>
            <a:off x="6427026" y="5634884"/>
            <a:ext cx="609600" cy="6052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5ADF17A-D698-C114-F38A-9F0C222603CB}"/>
              </a:ext>
            </a:extLst>
          </p:cNvPr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58F257-6ED3-92DF-2C23-B5F8E8FE4C3B}"/>
              </a:ext>
            </a:extLst>
          </p:cNvPr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3079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935C3A-A0B8-01FE-1627-1AC78606DBF4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3">
              <a:extLst>
                <a:ext uri="{FF2B5EF4-FFF2-40B4-BE49-F238E27FC236}">
                  <a16:creationId xmlns:a16="http://schemas.microsoft.com/office/drawing/2014/main" id="{771FC8B0-D874-8E97-42EB-30D08F467F6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>
              <a:extLst>
                <a:ext uri="{FF2B5EF4-FFF2-40B4-BE49-F238E27FC236}">
                  <a16:creationId xmlns:a16="http://schemas.microsoft.com/office/drawing/2014/main" id="{5BEB0A08-64CF-6B06-2396-1B7DFAA082B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>
              <a:extLst>
                <a:ext uri="{FF2B5EF4-FFF2-40B4-BE49-F238E27FC236}">
                  <a16:creationId xmlns:a16="http://schemas.microsoft.com/office/drawing/2014/main" id="{4FA6A09A-092F-01E0-A7A7-A20EF1FC44D8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77792" y="1162156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b="1" dirty="0">
                <a:solidFill>
                  <a:schemeClr val="tx1"/>
                </a:solidFill>
                <a:effectLst/>
              </a:rPr>
              <a:t>hoose the correct answer A, B, C, or D. </a:t>
            </a:r>
            <a:endParaRPr lang="en-US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758814" y="1828062"/>
            <a:ext cx="11433186" cy="223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26648"/>
                </a:solidFill>
              </a:rPr>
              <a:t>5</a:t>
            </a:r>
            <a:r>
              <a:rPr lang="en-US" sz="3200" dirty="0">
                <a:solidFill>
                  <a:srgbClr val="F26648"/>
                </a:solidFill>
                <a:effectLst/>
              </a:rPr>
              <a:t>. </a:t>
            </a:r>
            <a:r>
              <a:rPr lang="en-US" sz="3200" dirty="0">
                <a:effectLst/>
              </a:rPr>
              <a:t>I didn’t understand the lesson. I learnt it ______.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B0F0"/>
                </a:solidFill>
                <a:effectLst/>
              </a:rPr>
              <a:t>A. </a:t>
            </a:r>
            <a:r>
              <a:rPr lang="en-US" sz="3200" dirty="0">
                <a:effectLst/>
              </a:rPr>
              <a:t>on </a:t>
            </a:r>
            <a:r>
              <a:rPr lang="en-US" sz="3200" dirty="0"/>
              <a:t>purpose 			</a:t>
            </a:r>
            <a:r>
              <a:rPr lang="en-US" sz="3200" dirty="0">
                <a:solidFill>
                  <a:srgbClr val="00B0F0"/>
                </a:solidFill>
              </a:rPr>
              <a:t>B. </a:t>
            </a:r>
            <a:r>
              <a:rPr lang="en-US" sz="3200" dirty="0"/>
              <a:t>by chance</a:t>
            </a:r>
            <a:endParaRPr lang="en-US" sz="3200" dirty="0">
              <a:effectLst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B0F0"/>
                </a:solidFill>
                <a:effectLst/>
              </a:rPr>
              <a:t>C. </a:t>
            </a:r>
            <a:r>
              <a:rPr lang="en-US" sz="3200" dirty="0">
                <a:effectLst/>
              </a:rPr>
              <a:t>with memory 			</a:t>
            </a:r>
            <a:r>
              <a:rPr lang="en-US" sz="3200" dirty="0">
                <a:solidFill>
                  <a:srgbClr val="00B0F0"/>
                </a:solidFill>
                <a:effectLst/>
              </a:rPr>
              <a:t>D. </a:t>
            </a:r>
            <a:r>
              <a:rPr lang="en-US" sz="3200" dirty="0">
                <a:effectLst/>
              </a:rPr>
              <a:t>by rote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22A9EE4-CC59-C4BF-6113-1E9D4D38543F}"/>
              </a:ext>
            </a:extLst>
          </p:cNvPr>
          <p:cNvSpPr/>
          <p:nvPr/>
        </p:nvSpPr>
        <p:spPr>
          <a:xfrm>
            <a:off x="5260729" y="3460061"/>
            <a:ext cx="609600" cy="6052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5ADF17A-D698-C114-F38A-9F0C222603CB}"/>
              </a:ext>
            </a:extLst>
          </p:cNvPr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58F257-6ED3-92DF-2C23-B5F8E8FE4C3B}"/>
              </a:ext>
            </a:extLst>
          </p:cNvPr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6861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248396"/>
            <a:ext cx="1071045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and repeat the words. Pay attention to the sounds /j/ and /w/.	 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B03C3B2-A69C-BDA9-B0F1-790D35652F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888774"/>
              </p:ext>
            </p:extLst>
          </p:nvPr>
        </p:nvGraphicFramePr>
        <p:xfrm>
          <a:off x="1941928" y="2302659"/>
          <a:ext cx="81280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2119512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2863690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/j/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/w/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737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rgbClr val="FF0000"/>
                          </a:solidFill>
                        </a:rPr>
                        <a:t>  y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ellow</a:t>
                      </a:r>
                    </a:p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        </a:t>
                      </a:r>
                      <a:r>
                        <a:rPr lang="en-GB" sz="4000" dirty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esterday</a:t>
                      </a:r>
                    </a:p>
                    <a:p>
                      <a:pPr algn="ctr"/>
                      <a:r>
                        <a:rPr lang="en-GB" sz="4000" dirty="0">
                          <a:solidFill>
                            <a:srgbClr val="FF0000"/>
                          </a:solidFill>
                        </a:rPr>
                        <a:t>  y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ahoo</a:t>
                      </a:r>
                    </a:p>
                    <a:p>
                      <a:pPr algn="ctr"/>
                      <a:r>
                        <a:rPr lang="en-GB" sz="4000" dirty="0">
                          <a:solidFill>
                            <a:srgbClr val="FF0000"/>
                          </a:solidFill>
                        </a:rPr>
                        <a:t>   y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ogurt</a:t>
                      </a:r>
                    </a:p>
                    <a:p>
                      <a:pPr algn="ctr"/>
                      <a:r>
                        <a:rPr lang="en-GB" sz="4000" dirty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ield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rgbClr val="FF0000"/>
                          </a:solidFill>
                        </a:rPr>
                        <a:t>  w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atching</a:t>
                      </a:r>
                    </a:p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   sand</a:t>
                      </a:r>
                      <a:r>
                        <a:rPr lang="en-GB" sz="4000" dirty="0">
                          <a:solidFill>
                            <a:srgbClr val="FF0000"/>
                          </a:solidFill>
                        </a:rPr>
                        <a:t>w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ich</a:t>
                      </a:r>
                    </a:p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 high</a:t>
                      </a:r>
                      <a:r>
                        <a:rPr lang="en-GB" sz="4000" dirty="0">
                          <a:solidFill>
                            <a:srgbClr val="FF0000"/>
                          </a:solidFill>
                        </a:rPr>
                        <a:t>w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ay</a:t>
                      </a:r>
                    </a:p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    cross</a:t>
                      </a:r>
                      <a:r>
                        <a:rPr lang="en-GB" sz="4000" dirty="0">
                          <a:solidFill>
                            <a:srgbClr val="FF0000"/>
                          </a:solidFill>
                        </a:rPr>
                        <a:t>w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ord</a:t>
                      </a:r>
                    </a:p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 for</a:t>
                      </a:r>
                      <a:r>
                        <a:rPr lang="en-GB" sz="4000" dirty="0">
                          <a:solidFill>
                            <a:srgbClr val="FF0000"/>
                          </a:solidFill>
                        </a:rPr>
                        <a:t>w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ard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422809"/>
                  </a:ext>
                </a:extLst>
              </a:tr>
            </a:tbl>
          </a:graphicData>
        </a:graphic>
      </p:graphicFrame>
      <p:pic>
        <p:nvPicPr>
          <p:cNvPr id="2" name="028">
            <a:hlinkClick r:id="" action="ppaction://media"/>
            <a:extLst>
              <a:ext uri="{FF2B5EF4-FFF2-40B4-BE49-F238E27FC236}">
                <a16:creationId xmlns:a16="http://schemas.microsoft.com/office/drawing/2014/main" id="{3A4BC274-302F-7B83-F4D1-D5BC410495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5936" y="16930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156956"/>
            <a:ext cx="103382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to the sentences. Underline the words with /j/ and circle the words with /w/. </a:t>
            </a:r>
            <a:r>
              <a:rPr lang="en-US" sz="2800" b="1" dirty="0" err="1"/>
              <a:t>Practise</a:t>
            </a:r>
            <a:r>
              <a:rPr lang="en-US" sz="2800" b="1" dirty="0"/>
              <a:t> the sentences.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8F5EEC9-1413-1E6E-175F-C7FB3B25AAA0}"/>
              </a:ext>
            </a:extLst>
          </p:cNvPr>
          <p:cNvSpPr txBox="1"/>
          <p:nvPr/>
        </p:nvSpPr>
        <p:spPr>
          <a:xfrm>
            <a:off x="628983" y="2252069"/>
            <a:ext cx="11478562" cy="3811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tabLst>
                <a:tab pos="180340" algn="l"/>
              </a:tabLst>
            </a:pPr>
            <a:r>
              <a:rPr lang="en-US" sz="3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 He tried sailing a yacht, and he did it well.</a:t>
            </a:r>
            <a:endParaRPr lang="en-VN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tabLst>
                <a:tab pos="180340" algn="l"/>
              </a:tabLst>
            </a:pPr>
            <a:r>
              <a:rPr lang="en-US" sz="3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 We’ve made a class yearbook. It looks wonderful. </a:t>
            </a:r>
            <a:endParaRPr lang="en-VN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tabLst>
                <a:tab pos="180340" algn="l"/>
              </a:tabLst>
            </a:pPr>
            <a:r>
              <a:rPr lang="en-US" sz="3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3. They awarded him a gold medal yesterday.</a:t>
            </a:r>
            <a:endParaRPr lang="en-VN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tabLst>
                <a:tab pos="180340" algn="l"/>
              </a:tabLst>
            </a:pPr>
            <a:r>
              <a:rPr lang="en-US" sz="3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4. Youngsters should be aware of their responsibilities.</a:t>
            </a:r>
            <a:endParaRPr lang="en-VN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ea typeface="Times New Roman" panose="02020603050405020304" pitchFamily="18" charset="0"/>
              </a:rPr>
              <a:t>5. 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They haven’t yet learnt about the role of wildlife.</a:t>
            </a:r>
            <a:r>
              <a:rPr lang="en-VN" sz="3200" dirty="0">
                <a:effectLst/>
              </a:rPr>
              <a:t> </a:t>
            </a:r>
            <a:endParaRPr lang="en-US" sz="3200" dirty="0">
              <a:effectLst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1847F1-A3A2-2C9C-1435-F0AA8A42A7D3}"/>
              </a:ext>
            </a:extLst>
          </p:cNvPr>
          <p:cNvCxnSpPr>
            <a:cxnSpLocks/>
          </p:cNvCxnSpPr>
          <p:nvPr/>
        </p:nvCxnSpPr>
        <p:spPr>
          <a:xfrm>
            <a:off x="3848001" y="2923446"/>
            <a:ext cx="10397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1B7AC19E-1EF7-8690-C080-38E8CAF5BB5E}"/>
              </a:ext>
            </a:extLst>
          </p:cNvPr>
          <p:cNvSpPr/>
          <p:nvPr/>
        </p:nvSpPr>
        <p:spPr>
          <a:xfrm>
            <a:off x="7031366" y="2488783"/>
            <a:ext cx="1048588" cy="4705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95973B-57E2-9862-61B9-8409D88C0195}"/>
              </a:ext>
            </a:extLst>
          </p:cNvPr>
          <p:cNvSpPr/>
          <p:nvPr/>
        </p:nvSpPr>
        <p:spPr>
          <a:xfrm>
            <a:off x="7277693" y="3164334"/>
            <a:ext cx="1993897" cy="5353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453830-F754-51E3-CFA6-306F8FD9D682}"/>
              </a:ext>
            </a:extLst>
          </p:cNvPr>
          <p:cNvCxnSpPr>
            <a:cxnSpLocks/>
          </p:cNvCxnSpPr>
          <p:nvPr/>
        </p:nvCxnSpPr>
        <p:spPr>
          <a:xfrm>
            <a:off x="4430367" y="3627091"/>
            <a:ext cx="13393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5ED868EA-B633-F587-6F2F-390997EB3D67}"/>
              </a:ext>
            </a:extLst>
          </p:cNvPr>
          <p:cNvSpPr/>
          <p:nvPr/>
        </p:nvSpPr>
        <p:spPr>
          <a:xfrm>
            <a:off x="1863920" y="3848986"/>
            <a:ext cx="1651116" cy="6804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8190F78-2B63-5EA5-FF7C-4CAA200CB8F6}"/>
              </a:ext>
            </a:extLst>
          </p:cNvPr>
          <p:cNvCxnSpPr>
            <a:cxnSpLocks/>
          </p:cNvCxnSpPr>
          <p:nvPr/>
        </p:nvCxnSpPr>
        <p:spPr>
          <a:xfrm>
            <a:off x="6420670" y="4376733"/>
            <a:ext cx="16511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887082BC-AF9D-6F16-6D5A-D38F556963CD}"/>
              </a:ext>
            </a:extLst>
          </p:cNvPr>
          <p:cNvSpPr/>
          <p:nvPr/>
        </p:nvSpPr>
        <p:spPr>
          <a:xfrm>
            <a:off x="4574682" y="4657060"/>
            <a:ext cx="1209430" cy="5528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A976AF-A74B-1A28-6417-4F4A7D6CD55C}"/>
              </a:ext>
            </a:extLst>
          </p:cNvPr>
          <p:cNvCxnSpPr>
            <a:cxnSpLocks/>
          </p:cNvCxnSpPr>
          <p:nvPr/>
        </p:nvCxnSpPr>
        <p:spPr>
          <a:xfrm>
            <a:off x="1125603" y="5119906"/>
            <a:ext cx="16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38B910F9-A48B-8176-6B14-7B7F2336FCAF}"/>
              </a:ext>
            </a:extLst>
          </p:cNvPr>
          <p:cNvSpPr/>
          <p:nvPr/>
        </p:nvSpPr>
        <p:spPr>
          <a:xfrm>
            <a:off x="7640720" y="5413162"/>
            <a:ext cx="1503977" cy="6082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D52D242-FCC1-E4A3-B104-892A924E1E49}"/>
              </a:ext>
            </a:extLst>
          </p:cNvPr>
          <p:cNvCxnSpPr>
            <a:cxnSpLocks/>
          </p:cNvCxnSpPr>
          <p:nvPr/>
        </p:nvCxnSpPr>
        <p:spPr>
          <a:xfrm>
            <a:off x="3207381" y="5936354"/>
            <a:ext cx="68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029">
            <a:hlinkClick r:id="" action="ppaction://media"/>
            <a:extLst>
              <a:ext uri="{FF2B5EF4-FFF2-40B4-BE49-F238E27FC236}">
                <a16:creationId xmlns:a16="http://schemas.microsoft.com/office/drawing/2014/main" id="{569A0C3C-A04E-85FD-C16B-183D332ED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46228" y="1561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0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6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23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0740" y="1244840"/>
            <a:ext cx="216983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35703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Vocabulary: The lexical items related to experiences;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Pronunciation: How to correctly pronounce words that contain the sounds: /</a:t>
            </a:r>
            <a:r>
              <a:rPr lang="en-US" sz="3600" dirty="0">
                <a:cs typeface="Calibri" panose="020F0502020204030204" pitchFamily="34" charset="0"/>
              </a:rPr>
              <a:t>j</a:t>
            </a:r>
            <a:r>
              <a:rPr lang="en-US" sz="3600" dirty="0"/>
              <a:t>/ and /w/.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04" y="1099348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645" y="1253332"/>
            <a:ext cx="303020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7132933" cy="3330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600" dirty="0"/>
              <a:t>Do exercises in the workbook;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600" dirty="0"/>
              <a:t>Find 10 more words describing experiences that have the sound /j/ or /w/.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9200" cy="340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</a:rPr>
              <a:t>Fanpage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facebook.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com/tienganhglobalsuccess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.vn/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02943" y="1432365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991889" y="2827173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02943" y="4137943"/>
            <a:ext cx="1930681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PRONUNCIATION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059124" y="567403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10176" y="1596454"/>
            <a:ext cx="5879204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Asking questions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701366" y="2365749"/>
            <a:ext cx="5893861" cy="143965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  <a:endParaRPr lang="vi-VN" dirty="0">
              <a:solidFill>
                <a:schemeClr val="tx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</a:t>
            </a:r>
            <a:r>
              <a:rPr lang="vi-VN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Write an activity next to each picture.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Task 2: Complete each sentence with an adjective in the box.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Choose the correct answer A, B, C or D.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707215" y="3960308"/>
            <a:ext cx="5882165" cy="151103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Pronunciation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lang="vi-VN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cs typeface="Calibri" panose="020F0502020204030204" pitchFamily="34" charset="0"/>
              </a:rPr>
              <a:t>: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Listen and repeat the words. Pay attention to the sounds /j/ and /w/.	</a:t>
            </a:r>
            <a:r>
              <a:rPr lang="en-VN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</a:t>
            </a:r>
            <a:r>
              <a:rPr lang="vi-VN" dirty="0">
                <a:solidFill>
                  <a:schemeClr val="tx1"/>
                </a:solidFill>
                <a:cs typeface="Calibri" panose="020F0502020204030204" pitchFamily="34" charset="0"/>
              </a:rPr>
              <a:t>: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 Listen to the sentences. Underline the words with /j/ and circle the words with /w/. </a:t>
            </a:r>
            <a:r>
              <a:rPr lang="en-US" dirty="0" err="1">
                <a:solidFill>
                  <a:schemeClr val="tx1"/>
                </a:solidFill>
                <a:cs typeface="Calibri" panose="020F0502020204030204" pitchFamily="34" charset="0"/>
              </a:rPr>
              <a:t>Practise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 the sentences.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238857" y="1738468"/>
            <a:ext cx="1670989" cy="108870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368285" y="3135977"/>
            <a:ext cx="1623605" cy="1001966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333624" y="4438667"/>
            <a:ext cx="1643457" cy="123537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710176" y="5632280"/>
            <a:ext cx="5879204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19"/>
            <a:ext cx="12192000" cy="1030922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5501384" y="862563"/>
            <a:ext cx="6511644" cy="5925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1. </a:t>
            </a:r>
            <a:r>
              <a:rPr lang="en-US" sz="3200" dirty="0"/>
              <a:t>Work in 4 teams. 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2. </a:t>
            </a:r>
            <a:r>
              <a:rPr lang="en-US" sz="3200" dirty="0"/>
              <a:t>Act out some learnt vocabulary given by the teacher one by one  and let their team members guess the word.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3. </a:t>
            </a:r>
            <a:r>
              <a:rPr lang="en-US" sz="3200" dirty="0"/>
              <a:t>The team with the most correct answers in the fastest time is the winner.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501384" y="34513"/>
            <a:ext cx="56824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/>
              <a:t>HOT SEAT!!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649824" y="3896102"/>
            <a:ext cx="3312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EXPERIENCES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6737623" y="1127652"/>
            <a:ext cx="3157543" cy="5536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1. experience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2. eco-tour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3. memorable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4. thrilling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5. brilliant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6. tribal dance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475180" y="86282"/>
            <a:ext cx="56824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/>
              <a:t>VOCABULARY LIST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649824" y="3896102"/>
            <a:ext cx="3312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EXPERIENCES</a:t>
            </a:r>
          </a:p>
        </p:txBody>
      </p:sp>
    </p:spTree>
    <p:extLst>
      <p:ext uri="{BB962C8B-B14F-4D97-AF65-F5344CB8AC3E}">
        <p14:creationId xmlns:p14="http://schemas.microsoft.com/office/powerpoint/2010/main" val="189926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41720" y="1507946"/>
            <a:ext cx="7324881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learn by rote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94010" y="5188038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học</a:t>
            </a:r>
            <a:r>
              <a:rPr lang="en-US" sz="4800" dirty="0"/>
              <a:t> </a:t>
            </a:r>
            <a:r>
              <a:rPr lang="en-US" sz="4800" dirty="0" err="1"/>
              <a:t>vẹt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615717" y="3716563"/>
            <a:ext cx="43140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lɜːn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baɪ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rəʊt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026" name="Picture 2" descr="The Rote Learning Method - Hack Your Brain to Improve Memory">
            <a:extLst>
              <a:ext uri="{FF2B5EF4-FFF2-40B4-BE49-F238E27FC236}">
                <a16:creationId xmlns:a16="http://schemas.microsoft.com/office/drawing/2014/main" id="{E1AD5A2C-EC23-F848-CA7F-D81053B19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099" y="2585435"/>
            <a:ext cx="5565929" cy="416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learn by rote">
            <a:hlinkClick r:id="" action="ppaction://media"/>
            <a:extLst>
              <a:ext uri="{FF2B5EF4-FFF2-40B4-BE49-F238E27FC236}">
                <a16:creationId xmlns:a16="http://schemas.microsoft.com/office/drawing/2014/main" id="{3FAF985A-B33A-7E85-555D-869389F3DB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6117" y="38272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88818" y="1820563"/>
            <a:ext cx="7324881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campus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615026" y="4513684"/>
            <a:ext cx="7324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khuôn viên </a:t>
            </a:r>
          </a:p>
          <a:p>
            <a:pPr lvl="0" algn="ctr"/>
            <a:r>
              <a:rPr lang="vi-VN" sz="4800" dirty="0"/>
              <a:t>(của một trường học)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558937" y="3388937"/>
            <a:ext cx="3181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kæmpəs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2050" name="Picture 2" descr="University Clip Art Images - Free Download on Freepik">
            <a:extLst>
              <a:ext uri="{FF2B5EF4-FFF2-40B4-BE49-F238E27FC236}">
                <a16:creationId xmlns:a16="http://schemas.microsoft.com/office/drawing/2014/main" id="{20482E65-DE50-F1B1-9670-D99AD9912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67696"/>
            <a:ext cx="6012278" cy="476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ampus__gb_1">
            <a:hlinkClick r:id="" action="ppaction://media"/>
            <a:extLst>
              <a:ext uri="{FF2B5EF4-FFF2-40B4-BE49-F238E27FC236}">
                <a16:creationId xmlns:a16="http://schemas.microsoft.com/office/drawing/2014/main" id="{2A7B89AB-5161-CCEC-7553-7901787AC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8167" y="3492763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5AC66B-BFB4-91D3-A5E3-A65DAB762A94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73588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172" y="1859804"/>
            <a:ext cx="7324881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err="1">
                <a:solidFill>
                  <a:srgbClr val="AD4F0F"/>
                </a:solidFill>
              </a:rPr>
              <a:t>snorkelling</a:t>
            </a:r>
            <a:r>
              <a:rPr lang="en-US" sz="8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257203" y="4525258"/>
            <a:ext cx="73248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môn thể thao bơi lặn </a:t>
            </a:r>
          </a:p>
          <a:p>
            <a:pPr lvl="0" algn="ctr"/>
            <a:r>
              <a:rPr lang="vi-VN" sz="4800" dirty="0"/>
              <a:t>dưới nước có bộ lặn </a:t>
            </a:r>
          </a:p>
          <a:p>
            <a:pPr lvl="0" algn="ctr"/>
            <a:r>
              <a:rPr lang="vi-VN" sz="4800" dirty="0"/>
              <a:t>và ống thở</a:t>
            </a:r>
          </a:p>
        </p:txBody>
      </p:sp>
      <p:sp>
        <p:nvSpPr>
          <p:cNvPr id="2" name="Rectangle 1"/>
          <p:cNvSpPr/>
          <p:nvPr/>
        </p:nvSpPr>
        <p:spPr>
          <a:xfrm>
            <a:off x="1880079" y="3413971"/>
            <a:ext cx="31870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snɔːkəlɪŋ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3074" name="Picture 2" descr="Snorkel Clipart: Over 1,145 Royalty-Free Licensable Stock Vectors &amp; Vector  Art | Shutterstock">
            <a:extLst>
              <a:ext uri="{FF2B5EF4-FFF2-40B4-BE49-F238E27FC236}">
                <a16:creationId xmlns:a16="http://schemas.microsoft.com/office/drawing/2014/main" id="{10E70886-863B-4991-6B6E-8149EC2F2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2"/>
          <a:stretch/>
        </p:blipFill>
        <p:spPr bwMode="auto">
          <a:xfrm>
            <a:off x="6655443" y="1764710"/>
            <a:ext cx="5138389" cy="477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norkelling__gb_1">
            <a:hlinkClick r:id="" action="ppaction://media"/>
            <a:extLst>
              <a:ext uri="{FF2B5EF4-FFF2-40B4-BE49-F238E27FC236}">
                <a16:creationId xmlns:a16="http://schemas.microsoft.com/office/drawing/2014/main" id="{8176ADE8-41BD-3332-709A-BCFF0646C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8167" y="3435118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A48C88-86D0-00B3-C6D5-3E8B419D1701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89842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257203" y="1822043"/>
            <a:ext cx="7324881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performance </a:t>
            </a:r>
            <a:r>
              <a:rPr lang="en-US" sz="54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585020" y="4499042"/>
            <a:ext cx="7324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buổi biểu diễn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8462" y="3390182"/>
            <a:ext cx="36840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pəˈfɔːməns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4" name="performance__gb_2">
            <a:hlinkClick r:id="" action="ppaction://media"/>
            <a:extLst>
              <a:ext uri="{FF2B5EF4-FFF2-40B4-BE49-F238E27FC236}">
                <a16:creationId xmlns:a16="http://schemas.microsoft.com/office/drawing/2014/main" id="{6DBF1D09-E98B-0A6E-2BA5-55AF827733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067" y="3512032"/>
            <a:ext cx="812800" cy="812800"/>
          </a:xfrm>
          <a:prstGeom prst="rect">
            <a:avLst/>
          </a:prstGeom>
        </p:spPr>
      </p:pic>
      <p:pic>
        <p:nvPicPr>
          <p:cNvPr id="4098" name="Picture 2" descr="Kids Music Stock Illustrations – 22,980 Kids Music Stock Illustrations,  Vectors &amp; Clipart - Dreamstime">
            <a:extLst>
              <a:ext uri="{FF2B5EF4-FFF2-40B4-BE49-F238E27FC236}">
                <a16:creationId xmlns:a16="http://schemas.microsoft.com/office/drawing/2014/main" id="{80E02AE7-589C-42A2-842A-EA9478F79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812" y="2210765"/>
            <a:ext cx="5609216" cy="422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147CBC-96F7-7EAA-9229-B86CA615119E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39057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3735</TotalTime>
  <Words>1184</Words>
  <Application>Microsoft Office PowerPoint</Application>
  <PresentationFormat>Widescreen</PresentationFormat>
  <Paragraphs>228</Paragraphs>
  <Slides>28</Slides>
  <Notes>25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Adobe Gothic Std B</vt:lpstr>
      <vt:lpstr>Arial</vt:lpstr>
      <vt:lpstr>Calibri</vt:lpstr>
      <vt:lpstr>Calibri Light</vt:lpstr>
      <vt:lpstr>ChronicaPro-Book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Linh-Ban NN</cp:lastModifiedBy>
  <cp:revision>238</cp:revision>
  <dcterms:created xsi:type="dcterms:W3CDTF">2020-12-09T02:04:09Z</dcterms:created>
  <dcterms:modified xsi:type="dcterms:W3CDTF">2024-08-08T10:02:05Z</dcterms:modified>
</cp:coreProperties>
</file>