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370" r:id="rId2"/>
    <p:sldId id="256" r:id="rId3"/>
    <p:sldId id="302" r:id="rId4"/>
    <p:sldId id="279" r:id="rId5"/>
    <p:sldId id="351" r:id="rId6"/>
    <p:sldId id="316" r:id="rId7"/>
    <p:sldId id="347" r:id="rId8"/>
    <p:sldId id="352" r:id="rId9"/>
    <p:sldId id="354" r:id="rId10"/>
    <p:sldId id="353" r:id="rId11"/>
    <p:sldId id="355" r:id="rId12"/>
    <p:sldId id="357" r:id="rId13"/>
    <p:sldId id="356" r:id="rId14"/>
    <p:sldId id="358" r:id="rId15"/>
    <p:sldId id="359" r:id="rId16"/>
    <p:sldId id="283" r:id="rId17"/>
    <p:sldId id="360" r:id="rId18"/>
    <p:sldId id="276" r:id="rId19"/>
    <p:sldId id="369" r:id="rId20"/>
    <p:sldId id="298" r:id="rId21"/>
    <p:sldId id="361" r:id="rId22"/>
    <p:sldId id="362" r:id="rId23"/>
    <p:sldId id="363" r:id="rId24"/>
    <p:sldId id="364" r:id="rId25"/>
    <p:sldId id="365" r:id="rId26"/>
    <p:sldId id="314" r:id="rId27"/>
    <p:sldId id="3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h-Ban NN" initials="LN" lastIdx="1" clrIdx="0">
    <p:extLst>
      <p:ext uri="{19B8F6BF-5375-455C-9EA6-DF929625EA0E}">
        <p15:presenceInfo xmlns:p15="http://schemas.microsoft.com/office/powerpoint/2012/main" userId="Linh-Ban 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86"/>
    <a:srgbClr val="6D9FB1"/>
    <a:srgbClr val="F26648"/>
    <a:srgbClr val="F7931D"/>
    <a:srgbClr val="FBC864"/>
    <a:srgbClr val="F8B417"/>
    <a:srgbClr val="FEE3AF"/>
    <a:srgbClr val="77ADC0"/>
    <a:srgbClr val="0087B2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4676"/>
  </p:normalViewPr>
  <p:slideViewPr>
    <p:cSldViewPr snapToGrid="0" showGuides="1">
      <p:cViewPr varScale="1">
        <p:scale>
          <a:sx n="104" d="100"/>
          <a:sy n="104" d="100"/>
        </p:scale>
        <p:origin x="6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11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70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07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96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127FA-D527-C826-8CCE-7EA15F424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2918E-628C-74D5-FEA7-B6E585880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BA639-CF99-48F4-D742-7343BB31D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A36AD-28F8-E7F7-B76D-54F7C280C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92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06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24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31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8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6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93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67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5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notesSlide" Target="../notesSlides/notes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.xml"/><Relationship Id="rId5" Type="http://schemas.microsoft.com/office/2007/relationships/media" Target="../media/media2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2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34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flora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519" y="4417019"/>
            <a:ext cx="5371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vực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620927" y="3130480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flɔːrə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Spring Clip Art Images - Free Download on Clipart Library - Clip Art Library">
            <a:extLst>
              <a:ext uri="{FF2B5EF4-FFF2-40B4-BE49-F238E27FC236}">
                <a16:creationId xmlns:a16="http://schemas.microsoft.com/office/drawing/2014/main" id="{864CDA21-1E3A-6EF4-AF64-9D1C39531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1" y="1803616"/>
            <a:ext cx="4183063" cy="41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flora__gb_1">
            <a:hlinkClick r:id="" action="ppaction://media"/>
            <a:extLst>
              <a:ext uri="{FF2B5EF4-FFF2-40B4-BE49-F238E27FC236}">
                <a16:creationId xmlns:a16="http://schemas.microsoft.com/office/drawing/2014/main" id="{2E95DD2E-1A6F-4A61-E55F-D1D18A0BC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8367" y="3240544"/>
            <a:ext cx="683864" cy="6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fauna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519" y="4417019"/>
            <a:ext cx="5371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tất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khu</a:t>
            </a:r>
            <a:r>
              <a:rPr lang="en-US" sz="4800" dirty="0"/>
              <a:t> </a:t>
            </a:r>
            <a:r>
              <a:rPr lang="en-US" sz="4800" dirty="0" err="1"/>
              <a:t>vực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640965" y="3130480"/>
            <a:ext cx="22990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fɔːnə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fauna__gb_1">
            <a:hlinkClick r:id="" action="ppaction://media"/>
            <a:extLst>
              <a:ext uri="{FF2B5EF4-FFF2-40B4-BE49-F238E27FC236}">
                <a16:creationId xmlns:a16="http://schemas.microsoft.com/office/drawing/2014/main" id="{17747528-7621-C5F3-C3A7-05360274C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519" y="3037398"/>
            <a:ext cx="812800" cy="812800"/>
          </a:xfrm>
          <a:prstGeom prst="rect">
            <a:avLst/>
          </a:prstGeom>
        </p:spPr>
      </p:pic>
      <p:pic>
        <p:nvPicPr>
          <p:cNvPr id="7170" name="Picture 2" descr="897,600+ Wildlife Stock Illustrations, Royalty-Free Vector Graphics &amp; Clip  Art - iStock | Wildlife icon, Uk wildlife, Nature">
            <a:extLst>
              <a:ext uri="{FF2B5EF4-FFF2-40B4-BE49-F238E27FC236}">
                <a16:creationId xmlns:a16="http://schemas.microsoft.com/office/drawing/2014/main" id="{4A7050B7-29CF-C8A4-D636-7A94353A1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27" y="1974192"/>
            <a:ext cx="4906475" cy="375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4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thrilling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phấn khích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37021" y="3130480"/>
            <a:ext cx="2331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l-GR" sz="4800" b="1" dirty="0">
                <a:solidFill>
                  <a:schemeClr val="accent5">
                    <a:lumMod val="50000"/>
                  </a:schemeClr>
                </a:solidFill>
              </a:rPr>
              <a:t>ˈθ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rɪlɪŋ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thrilling__gb_1">
            <a:hlinkClick r:id="" action="ppaction://media"/>
            <a:extLst>
              <a:ext uri="{FF2B5EF4-FFF2-40B4-BE49-F238E27FC236}">
                <a16:creationId xmlns:a16="http://schemas.microsoft.com/office/drawing/2014/main" id="{E98D63CB-0E4C-2F8B-CF5B-6B882C099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318" y="3022600"/>
            <a:ext cx="812800" cy="812800"/>
          </a:xfrm>
          <a:prstGeom prst="rect">
            <a:avLst/>
          </a:prstGeom>
        </p:spPr>
      </p:pic>
      <p:pic>
        <p:nvPicPr>
          <p:cNvPr id="9218" name="Picture 2" descr="Thrill clipart images and royalty-free illustrations | Clipart.com">
            <a:extLst>
              <a:ext uri="{FF2B5EF4-FFF2-40B4-BE49-F238E27FC236}">
                <a16:creationId xmlns:a16="http://schemas.microsoft.com/office/drawing/2014/main" id="{934CD1F0-C5AD-5E41-13E9-DB6E2B0D1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76" y="1921397"/>
            <a:ext cx="5447559" cy="43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086" y="1384228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explore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2910" y="4417019"/>
            <a:ext cx="5085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khám</a:t>
            </a:r>
            <a:r>
              <a:rPr lang="en-US" sz="4800" dirty="0"/>
              <a:t> </a:t>
            </a:r>
            <a:r>
              <a:rPr lang="en-US" sz="4800" dirty="0" err="1"/>
              <a:t>phá</a:t>
            </a:r>
            <a:r>
              <a:rPr lang="en-US" sz="4800" dirty="0"/>
              <a:t>,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tòi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hỏi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436345" y="3153174"/>
            <a:ext cx="25474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ɪkˈsplɔ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" name="explore__gb_1">
            <a:hlinkClick r:id="" action="ppaction://media"/>
            <a:extLst>
              <a:ext uri="{FF2B5EF4-FFF2-40B4-BE49-F238E27FC236}">
                <a16:creationId xmlns:a16="http://schemas.microsoft.com/office/drawing/2014/main" id="{D4153920-E37F-7D1D-1D3F-D7EFB976C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9409" y="3153174"/>
            <a:ext cx="812800" cy="812800"/>
          </a:xfrm>
          <a:prstGeom prst="rect">
            <a:avLst/>
          </a:prstGeom>
        </p:spPr>
      </p:pic>
      <p:pic>
        <p:nvPicPr>
          <p:cNvPr id="8194" name="Picture 2" descr="29,400+ Explorer Stock Illustrations, Royalty-Free Vector Graphics &amp; Clip  Art - iStock | Adventure, Explore, Discovery">
            <a:extLst>
              <a:ext uri="{FF2B5EF4-FFF2-40B4-BE49-F238E27FC236}">
                <a16:creationId xmlns:a16="http://schemas.microsoft.com/office/drawing/2014/main" id="{33F8E2D9-47CB-3769-1DB0-252B3F156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8" b="6111"/>
          <a:stretch/>
        </p:blipFill>
        <p:spPr bwMode="auto">
          <a:xfrm>
            <a:off x="6094828" y="1688123"/>
            <a:ext cx="5609557" cy="45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24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seabed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719" y="4440188"/>
            <a:ext cx="5371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đáy</a:t>
            </a:r>
            <a:r>
              <a:rPr lang="en-US" sz="4800" dirty="0"/>
              <a:t> </a:t>
            </a:r>
            <a:r>
              <a:rPr lang="en-US" sz="4800" dirty="0" err="1"/>
              <a:t>biển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553415" y="3225065"/>
            <a:ext cx="2427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siːbed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seabed">
            <a:hlinkClick r:id="" action="ppaction://media"/>
            <a:extLst>
              <a:ext uri="{FF2B5EF4-FFF2-40B4-BE49-F238E27FC236}">
                <a16:creationId xmlns:a16="http://schemas.microsoft.com/office/drawing/2014/main" id="{79527F78-0CA1-542D-B20B-BD6C928B5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7184" y="3225065"/>
            <a:ext cx="812800" cy="812800"/>
          </a:xfrm>
          <a:prstGeom prst="rect">
            <a:avLst/>
          </a:prstGeom>
        </p:spPr>
      </p:pic>
      <p:pic>
        <p:nvPicPr>
          <p:cNvPr id="11268" name="Picture 4" descr="Underwater World Plants And Animals,ocean Day,seabed,decorative Pattern PNG  Image And Clipart Image For Free Download - Lovepik | 380515138">
            <a:extLst>
              <a:ext uri="{FF2B5EF4-FFF2-40B4-BE49-F238E27FC236}">
                <a16:creationId xmlns:a16="http://schemas.microsoft.com/office/drawing/2014/main" id="{6CD3683C-C11F-554F-C23C-B37DA1509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348" y="989331"/>
            <a:ext cx="6889652" cy="604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tribal dance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199" y="4645619"/>
            <a:ext cx="5371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điệu</a:t>
            </a:r>
            <a:r>
              <a:rPr lang="en-US" sz="4800" dirty="0"/>
              <a:t> </a:t>
            </a:r>
            <a:r>
              <a:rPr lang="en-US" sz="4800" dirty="0" err="1"/>
              <a:t>múa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bộ</a:t>
            </a:r>
            <a:r>
              <a:rPr lang="en-US" sz="4800" dirty="0"/>
              <a:t> </a:t>
            </a:r>
            <a:r>
              <a:rPr lang="en-US" sz="4800" dirty="0" err="1"/>
              <a:t>tộc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98139" y="3130480"/>
            <a:ext cx="39846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traɪbl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dɑːns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2290" name="Picture 2" descr="Dancers Poland Royalty-Free Images, Stock Photos &amp; Pictures | Shutterstock">
            <a:extLst>
              <a:ext uri="{FF2B5EF4-FFF2-40B4-BE49-F238E27FC236}">
                <a16:creationId xmlns:a16="http://schemas.microsoft.com/office/drawing/2014/main" id="{1A7865C9-BEDD-9386-0D1F-58B6741F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96" y="2071868"/>
            <a:ext cx="5715563" cy="38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ibal dance">
            <a:hlinkClick r:id="" action="ppaction://media"/>
            <a:extLst>
              <a:ext uri="{FF2B5EF4-FFF2-40B4-BE49-F238E27FC236}">
                <a16:creationId xmlns:a16="http://schemas.microsoft.com/office/drawing/2014/main" id="{CB9A13D4-165A-401B-4F2D-C923A1F3D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119" y="31219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902983"/>
              </p:ext>
            </p:extLst>
          </p:nvPr>
        </p:nvGraphicFramePr>
        <p:xfrm>
          <a:off x="1079226" y="1450107"/>
          <a:ext cx="10031203" cy="512186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58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 experience (n)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ɪkˈspɪəriəns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sự trải nghiệm</a:t>
                      </a:r>
                      <a:endParaRPr lang="en-VN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 eco-tour (n)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lvl="0" indent="-127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vi-VN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vi-VN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iːkəʊ</a:t>
                      </a:r>
                      <a:r>
                        <a:rPr lang="vi-VN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ˌ</a:t>
                      </a:r>
                      <a:r>
                        <a:rPr lang="vi-VN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tʊə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VN" sz="3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du lịch sinh thái</a:t>
                      </a:r>
                      <a:endParaRPr lang="en-VN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 memorable (adj)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memərəbl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đáng</a:t>
                      </a:r>
                      <a:r>
                        <a:rPr lang="vi-VN" sz="32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nhớ</a:t>
                      </a:r>
                      <a:endParaRPr lang="en-VN" sz="3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4218186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4. 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brilliant </a:t>
                      </a:r>
                      <a:r>
                        <a:rPr lang="vi-VN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(adj) 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brɪliənt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rất ấn tượng</a:t>
                      </a:r>
                      <a:endParaRPr lang="en-VN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918573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flora (n) 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flɔːrə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thực vật của một khu vực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805745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morable__gb_1">
            <a:hlinkClick r:id="" action="ppaction://media"/>
            <a:extLst>
              <a:ext uri="{FF2B5EF4-FFF2-40B4-BE49-F238E27FC236}">
                <a16:creationId xmlns:a16="http://schemas.microsoft.com/office/drawing/2014/main" id="{0878826A-AD28-0140-7482-7F02D7C23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3935240"/>
            <a:ext cx="812800" cy="812800"/>
          </a:xfrm>
          <a:prstGeom prst="rect">
            <a:avLst/>
          </a:prstGeom>
        </p:spPr>
      </p:pic>
      <p:pic>
        <p:nvPicPr>
          <p:cNvPr id="5" name="experience__gb_1">
            <a:hlinkClick r:id="" action="ppaction://media"/>
            <a:extLst>
              <a:ext uri="{FF2B5EF4-FFF2-40B4-BE49-F238E27FC236}">
                <a16:creationId xmlns:a16="http://schemas.microsoft.com/office/drawing/2014/main" id="{779055F6-C343-6B7D-FC3F-81DE45AB3D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2111684"/>
            <a:ext cx="812800" cy="812800"/>
          </a:xfrm>
          <a:prstGeom prst="rect">
            <a:avLst/>
          </a:prstGeom>
        </p:spPr>
      </p:pic>
      <p:pic>
        <p:nvPicPr>
          <p:cNvPr id="7" name="ecotour">
            <a:hlinkClick r:id="" action="ppaction://media"/>
            <a:extLst>
              <a:ext uri="{FF2B5EF4-FFF2-40B4-BE49-F238E27FC236}">
                <a16:creationId xmlns:a16="http://schemas.microsoft.com/office/drawing/2014/main" id="{1642ABBC-F469-307E-C51B-D56FE51279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3023462"/>
            <a:ext cx="812800" cy="812800"/>
          </a:xfrm>
          <a:prstGeom prst="rect">
            <a:avLst/>
          </a:prstGeom>
        </p:spPr>
      </p:pic>
      <p:pic>
        <p:nvPicPr>
          <p:cNvPr id="8" name="brilliant__gb_1">
            <a:hlinkClick r:id="" action="ppaction://media"/>
            <a:extLst>
              <a:ext uri="{FF2B5EF4-FFF2-40B4-BE49-F238E27FC236}">
                <a16:creationId xmlns:a16="http://schemas.microsoft.com/office/drawing/2014/main" id="{33F5D79A-64A9-DB3C-E140-A59653CDA56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4847018"/>
            <a:ext cx="812800" cy="812800"/>
          </a:xfrm>
          <a:prstGeom prst="rect">
            <a:avLst/>
          </a:prstGeom>
        </p:spPr>
      </p:pic>
      <p:pic>
        <p:nvPicPr>
          <p:cNvPr id="9" name="flora__gb_1">
            <a:hlinkClick r:id="" action="ppaction://media"/>
            <a:extLst>
              <a:ext uri="{FF2B5EF4-FFF2-40B4-BE49-F238E27FC236}">
                <a16:creationId xmlns:a16="http://schemas.microsoft.com/office/drawing/2014/main" id="{FFCB6396-2EBC-0375-8315-1398A8806B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632" y="57587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894536"/>
              </p:ext>
            </p:extLst>
          </p:nvPr>
        </p:nvGraphicFramePr>
        <p:xfrm>
          <a:off x="896346" y="1601492"/>
          <a:ext cx="10933802" cy="474338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7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7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3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fauna (n) 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fɔːnə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tất cả động vật của một khu vực</a:t>
                      </a:r>
                      <a:endParaRPr lang="en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 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thrilling (adj) 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07000"/>
                        </a:lnSpc>
                        <a:tabLst>
                          <a:tab pos="817880" algn="l"/>
                        </a:tabLst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θrɪlɪŋ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phấn khích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 explore (v) </a:t>
                      </a:r>
                      <a:endParaRPr lang="en-VN" sz="3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ɪkˈsplɔ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ː/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khám phá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tòi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hỏi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54218186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 seabed (n) </a:t>
                      </a:r>
                      <a:endParaRPr lang="en-VN" sz="3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ː</a:t>
                      </a:r>
                      <a:r>
                        <a:rPr lang="vi-VN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bed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đáy biển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918573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 </a:t>
                      </a:r>
                      <a:r>
                        <a:rPr lang="vi-VN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tribal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dance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traɪbl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dɑːns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điệu múa của bộ tộc</a:t>
                      </a:r>
                      <a:endParaRPr lang="en-VN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805745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fauna__gb_1">
            <a:hlinkClick r:id="" action="ppaction://media"/>
            <a:extLst>
              <a:ext uri="{FF2B5EF4-FFF2-40B4-BE49-F238E27FC236}">
                <a16:creationId xmlns:a16="http://schemas.microsoft.com/office/drawing/2014/main" id="{C2A324AD-656B-DA39-429B-B6AFEB2EA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2468766"/>
            <a:ext cx="812800" cy="812800"/>
          </a:xfrm>
          <a:prstGeom prst="rect">
            <a:avLst/>
          </a:prstGeom>
        </p:spPr>
      </p:pic>
      <p:pic>
        <p:nvPicPr>
          <p:cNvPr id="13" name="thrilling__gb_1">
            <a:hlinkClick r:id="" action="ppaction://media"/>
            <a:extLst>
              <a:ext uri="{FF2B5EF4-FFF2-40B4-BE49-F238E27FC236}">
                <a16:creationId xmlns:a16="http://schemas.microsoft.com/office/drawing/2014/main" id="{F0C17391-DBE5-9ACE-77C2-6073DBE3CC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3246340"/>
            <a:ext cx="812800" cy="812800"/>
          </a:xfrm>
          <a:prstGeom prst="rect">
            <a:avLst/>
          </a:prstGeom>
        </p:spPr>
      </p:pic>
      <p:pic>
        <p:nvPicPr>
          <p:cNvPr id="14" name="explore__gb_1">
            <a:hlinkClick r:id="" action="ppaction://media"/>
            <a:extLst>
              <a:ext uri="{FF2B5EF4-FFF2-40B4-BE49-F238E27FC236}">
                <a16:creationId xmlns:a16="http://schemas.microsoft.com/office/drawing/2014/main" id="{69087FFF-7776-1F3D-F388-B8A521D7DA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4023914"/>
            <a:ext cx="812800" cy="812800"/>
          </a:xfrm>
          <a:prstGeom prst="rect">
            <a:avLst/>
          </a:prstGeom>
        </p:spPr>
      </p:pic>
      <p:pic>
        <p:nvPicPr>
          <p:cNvPr id="15" name="seabed">
            <a:hlinkClick r:id="" action="ppaction://media"/>
            <a:extLst>
              <a:ext uri="{FF2B5EF4-FFF2-40B4-BE49-F238E27FC236}">
                <a16:creationId xmlns:a16="http://schemas.microsoft.com/office/drawing/2014/main" id="{B89503A5-3598-C50F-02E3-3B1EB4BDEA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4801488"/>
            <a:ext cx="812800" cy="812800"/>
          </a:xfrm>
          <a:prstGeom prst="rect">
            <a:avLst/>
          </a:prstGeom>
        </p:spPr>
      </p:pic>
      <p:pic>
        <p:nvPicPr>
          <p:cNvPr id="16" name="tribal dance">
            <a:hlinkClick r:id="" action="ppaction://media"/>
            <a:extLst>
              <a:ext uri="{FF2B5EF4-FFF2-40B4-BE49-F238E27FC236}">
                <a16:creationId xmlns:a16="http://schemas.microsoft.com/office/drawing/2014/main" id="{FCC86B08-4683-2121-508C-EDDC2093966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737" y="55790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4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539852" y="1833610"/>
            <a:ext cx="11304817" cy="4194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dirty="0">
                <a:effectLst/>
              </a:rPr>
              <a:t>Tom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Hi Mi, I’m back from Da Lat now. I have some local </a:t>
            </a:r>
            <a:r>
              <a:rPr lang="en-US" sz="2800" dirty="0" err="1"/>
              <a:t>specialities</a:t>
            </a:r>
            <a:r>
              <a:rPr lang="en-US" sz="2800" dirty="0"/>
              <a:t> for you.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</a:rPr>
              <a:t>Mi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Thanks Tom. I guess you and your family had a great time there.</a:t>
            </a:r>
          </a:p>
          <a:p>
            <a:pPr lvl="0">
              <a:lnSpc>
                <a:spcPct val="120000"/>
              </a:lnSpc>
            </a:pPr>
            <a:r>
              <a:rPr lang="en-US" sz="2800" b="1" i="1" dirty="0">
                <a:effectLst/>
              </a:rPr>
              <a:t>Tom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Yeah. We visited </a:t>
            </a:r>
            <a:r>
              <a:rPr lang="en-US" sz="2800" dirty="0" err="1"/>
              <a:t>LangBiang</a:t>
            </a:r>
            <a:r>
              <a:rPr lang="en-US" sz="2800" dirty="0"/>
              <a:t> Mountain, and Cu Lan Village. We saw a 	gong show in the evening.</a:t>
            </a:r>
          </a:p>
          <a:p>
            <a:pPr>
              <a:lnSpc>
                <a:spcPct val="120000"/>
              </a:lnSpc>
            </a:pPr>
            <a:r>
              <a:rPr lang="en-US" sz="2800" b="1" i="1" dirty="0">
                <a:effectLst/>
              </a:rPr>
              <a:t>Mi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What did you do on </a:t>
            </a:r>
            <a:r>
              <a:rPr lang="en-US" sz="2800" dirty="0" err="1"/>
              <a:t>LangBiang</a:t>
            </a:r>
            <a:r>
              <a:rPr lang="en-US" sz="2800" dirty="0"/>
              <a:t> Mountain?</a:t>
            </a:r>
          </a:p>
          <a:p>
            <a:pPr lvl="0">
              <a:lnSpc>
                <a:spcPct val="120000"/>
              </a:lnSpc>
            </a:pPr>
            <a:r>
              <a:rPr lang="en-US" sz="2800" b="1" i="1" dirty="0">
                <a:effectLst/>
              </a:rPr>
              <a:t>Tom</a:t>
            </a:r>
            <a:r>
              <a:rPr lang="en-US" sz="2800" b="0" i="0" dirty="0">
                <a:effectLst/>
              </a:rPr>
              <a:t>: 	</a:t>
            </a:r>
            <a:r>
              <a:rPr lang="en-US" sz="2800" dirty="0"/>
              <a:t>We rode a jeep to the top. It was a thrilling ride up there. Then we 	took an eco-tour of </a:t>
            </a:r>
            <a:r>
              <a:rPr lang="en-US" sz="2800" dirty="0" err="1"/>
              <a:t>LangBiang</a:t>
            </a:r>
            <a:r>
              <a:rPr lang="en-US" sz="2800" dirty="0"/>
              <a:t> Mountain. They said that the area is 	rich in flora and fauna with more than 150 plant and animal species.</a:t>
            </a:r>
          </a:p>
        </p:txBody>
      </p:sp>
      <p:pic>
        <p:nvPicPr>
          <p:cNvPr id="2" name="027">
            <a:hlinkClick r:id="" action="ppaction://media"/>
            <a:extLst>
              <a:ext uri="{FF2B5EF4-FFF2-40B4-BE49-F238E27FC236}">
                <a16:creationId xmlns:a16="http://schemas.microsoft.com/office/drawing/2014/main" id="{84D26179-23A5-13C9-A0EF-F467BC56B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59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6959" y="1222806"/>
            <a:ext cx="610804" cy="6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0E736-E85C-F3CE-836B-C8B33064D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55874-73F5-6F26-25BA-66145BD6CD65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257AF01A-5F80-6E89-FD25-99E61015A2F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DEB3DB53-36FE-D1E4-7133-8FB43CD7E1C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4561B35D-D6EE-4964-2F79-1BB3E969ACF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63C9D79-DCDF-4685-12B1-4A6953C5A238}"/>
              </a:ext>
            </a:extLst>
          </p:cNvPr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B4C2EC2-5C2D-CB63-C245-5D51EA3E11EB}"/>
              </a:ext>
            </a:extLst>
          </p:cNvPr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7D0957-DABB-105B-855C-469D2368C93B}"/>
              </a:ext>
            </a:extLst>
          </p:cNvPr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F4A97-351C-D6C1-5BDF-E5D26B59E3C6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90F3E5-4944-EE21-3F8F-F64A52F68690}"/>
              </a:ext>
            </a:extLst>
          </p:cNvPr>
          <p:cNvSpPr txBox="1"/>
          <p:nvPr/>
        </p:nvSpPr>
        <p:spPr>
          <a:xfrm>
            <a:off x="539852" y="1833610"/>
            <a:ext cx="11304817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Mi</a:t>
            </a:r>
            <a:r>
              <a:rPr lang="en-US" sz="2500" b="0" i="0" dirty="0">
                <a:effectLst/>
              </a:rPr>
              <a:t>: </a:t>
            </a:r>
            <a:r>
              <a:rPr lang="en-US" sz="2500" dirty="0"/>
              <a:t>	</a:t>
            </a:r>
            <a:r>
              <a:rPr lang="en-US" sz="2500" b="0" i="0" dirty="0">
                <a:effectLst/>
              </a:rPr>
              <a:t>Sounds amazing! What did you do then?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Tom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We took pictures of the magnificent scenery. It was really enjoyable! 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Mi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Then did you explore Cu Lan Village?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Tom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Yes. We had a brilliant tour around the village. We also rode horses and a jeep 	along a stream.  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Mi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That must have been exciting, Tom.</a:t>
            </a:r>
          </a:p>
          <a:p>
            <a:pPr>
              <a:lnSpc>
                <a:spcPct val="120000"/>
              </a:lnSpc>
            </a:pPr>
            <a:r>
              <a:rPr lang="en-US" sz="2500" b="1" i="1" dirty="0">
                <a:effectLst/>
              </a:rPr>
              <a:t>Tom</a:t>
            </a:r>
            <a:r>
              <a:rPr lang="en-US" sz="2500" b="0" i="0" dirty="0">
                <a:effectLst/>
              </a:rPr>
              <a:t>: 	</a:t>
            </a:r>
            <a:r>
              <a:rPr lang="en-US" sz="2500" dirty="0"/>
              <a:t>It definitely was. In the evening we saw an interesting gong show. We danced 	and sang with the locals. And we tried grilled pork. It was a really memorable 	evening. I’ll show you some pictures I took there.</a:t>
            </a:r>
          </a:p>
          <a:p>
            <a:pPr>
              <a:lnSpc>
                <a:spcPct val="120000"/>
              </a:lnSpc>
            </a:pPr>
            <a:r>
              <a:rPr lang="en-US" sz="2500" b="1" i="1" dirty="0"/>
              <a:t>Mi:</a:t>
            </a:r>
            <a:r>
              <a:rPr lang="en-US" sz="2500" dirty="0"/>
              <a:t>	Cool!</a:t>
            </a:r>
          </a:p>
        </p:txBody>
      </p:sp>
      <p:pic>
        <p:nvPicPr>
          <p:cNvPr id="2" name="027">
            <a:hlinkClick r:id="" action="ppaction://media"/>
            <a:extLst>
              <a:ext uri="{FF2B5EF4-FFF2-40B4-BE49-F238E27FC236}">
                <a16:creationId xmlns:a16="http://schemas.microsoft.com/office/drawing/2014/main" id="{F8FDEA93-BD66-C6F0-094C-1FBCAAF371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0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6959" y="1222806"/>
            <a:ext cx="610804" cy="6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1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1258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598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OUR EXPERIENCES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1943391" y="2958361"/>
            <a:ext cx="8220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/>
                </a:solidFill>
                <a:latin typeface="ChronicaPro"/>
              </a:rPr>
              <a:t>E</a:t>
            </a:r>
            <a:r>
              <a:rPr lang="en-US" sz="6600" b="1" dirty="0">
                <a:solidFill>
                  <a:schemeClr val="accent2"/>
                </a:solidFill>
                <a:effectLst/>
                <a:latin typeface="ChronicaPro"/>
              </a:rPr>
              <a:t>xperiences in Da Lat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17916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542940" y="1869754"/>
            <a:ext cx="11030192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/>
              <a:t>1. </a:t>
            </a:r>
            <a:r>
              <a:rPr lang="en-US" sz="3000" dirty="0"/>
              <a:t>Mi and Tom had a great time in Da Lat. 			______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2. </a:t>
            </a:r>
            <a:r>
              <a:rPr lang="en-US" sz="3000" dirty="0"/>
              <a:t>Tom had an eco-tour of </a:t>
            </a:r>
            <a:r>
              <a:rPr lang="en-US" sz="3000" dirty="0" err="1"/>
              <a:t>Langbiang</a:t>
            </a:r>
            <a:r>
              <a:rPr lang="en-US" sz="3000" dirty="0"/>
              <a:t> Mountain. 		______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3. </a:t>
            </a:r>
            <a:r>
              <a:rPr lang="en-US" sz="3000" dirty="0"/>
              <a:t>There are more than 150 plant and animal species 		______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    on </a:t>
            </a:r>
            <a:r>
              <a:rPr lang="en-US" sz="3000" dirty="0" err="1"/>
              <a:t>Langbiang</a:t>
            </a:r>
            <a:r>
              <a:rPr lang="en-US" sz="3000" dirty="0"/>
              <a:t> Mountain. 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4. </a:t>
            </a:r>
            <a:r>
              <a:rPr lang="en-US" sz="3000" dirty="0"/>
              <a:t>Tom didn’t like his experiences in Cu Lan Village. 		______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5. </a:t>
            </a:r>
            <a:r>
              <a:rPr lang="en-US" sz="3000" dirty="0"/>
              <a:t>Tom danced and sang with the local people 			______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    at a gong show.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0089567" y="1830307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F4E57-B55C-45F2-8088-967F9E55E147}"/>
              </a:ext>
            </a:extLst>
          </p:cNvPr>
          <p:cNvSpPr txBox="1"/>
          <p:nvPr/>
        </p:nvSpPr>
        <p:spPr>
          <a:xfrm>
            <a:off x="10087234" y="2553858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E0833-0589-4F1B-BEDE-A7ED5DCDEE61}"/>
              </a:ext>
            </a:extLst>
          </p:cNvPr>
          <p:cNvSpPr txBox="1"/>
          <p:nvPr/>
        </p:nvSpPr>
        <p:spPr>
          <a:xfrm>
            <a:off x="10087234" y="3274881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98FE7-B3ED-415E-BEB2-12F08D4EF5C0}"/>
              </a:ext>
            </a:extLst>
          </p:cNvPr>
          <p:cNvSpPr txBox="1"/>
          <p:nvPr/>
        </p:nvSpPr>
        <p:spPr>
          <a:xfrm>
            <a:off x="10087234" y="459933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10087234" y="524879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2ECBD4-EFA4-C368-9201-659AA3323130}"/>
              </a:ext>
            </a:extLst>
          </p:cNvPr>
          <p:cNvSpPr txBox="1"/>
          <p:nvPr/>
        </p:nvSpPr>
        <p:spPr>
          <a:xfrm>
            <a:off x="6557237" y="6016865"/>
            <a:ext cx="4340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/>
              <a:t>________________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1078805" y="5979581"/>
            <a:ext cx="4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riding a jeep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15595" y="6016864"/>
            <a:ext cx="503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seeing a gong show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A5C39-D020-203F-3E81-FEB81E96A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805" y="3275636"/>
            <a:ext cx="4627514" cy="270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CA2E3-BB7E-3FC2-A505-801196923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8752" y="3275635"/>
            <a:ext cx="4278772" cy="27412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C5C04A-5E63-61B1-F8DA-DBBA3916BCC3}"/>
              </a:ext>
            </a:extLst>
          </p:cNvPr>
          <p:cNvSpPr txBox="1"/>
          <p:nvPr/>
        </p:nvSpPr>
        <p:spPr>
          <a:xfrm>
            <a:off x="952261" y="5979582"/>
            <a:ext cx="4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/>
              <a:t>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15BD6-65E6-72DE-10EE-E159ABA96F56}"/>
              </a:ext>
            </a:extLst>
          </p:cNvPr>
          <p:cNvSpPr txBox="1"/>
          <p:nvPr/>
        </p:nvSpPr>
        <p:spPr>
          <a:xfrm>
            <a:off x="1086347" y="1118853"/>
            <a:ext cx="54831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Write activities under the pictures.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DC1532E-AB39-3052-A90B-A5DAEDA2976B}"/>
              </a:ext>
            </a:extLst>
          </p:cNvPr>
          <p:cNvSpPr/>
          <p:nvPr/>
        </p:nvSpPr>
        <p:spPr>
          <a:xfrm>
            <a:off x="583740" y="112915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F46FF-52CD-B7FE-5FCB-B5C2E747AA54}"/>
              </a:ext>
            </a:extLst>
          </p:cNvPr>
          <p:cNvSpPr txBox="1"/>
          <p:nvPr/>
        </p:nvSpPr>
        <p:spPr>
          <a:xfrm>
            <a:off x="628983" y="10099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E6F926-ABF1-0BB0-FA8E-CCAD79CFA87F}"/>
              </a:ext>
            </a:extLst>
          </p:cNvPr>
          <p:cNvSpPr/>
          <p:nvPr/>
        </p:nvSpPr>
        <p:spPr>
          <a:xfrm>
            <a:off x="2291787" y="1700510"/>
            <a:ext cx="7569843" cy="13233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taking photos 		       dancing with local people exploring a site  	       taking an eco-tour</a:t>
            </a:r>
          </a:p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riding a jeep 		       seeing a gong show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0708E2-762D-2DB8-9991-9FEBDFF84456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9">
              <a:extLst>
                <a:ext uri="{FF2B5EF4-FFF2-40B4-BE49-F238E27FC236}">
                  <a16:creationId xmlns:a16="http://schemas.microsoft.com/office/drawing/2014/main" id="{A829B66B-0F7E-2E5D-B1C7-CB0191E2B8DC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20">
              <a:extLst>
                <a:ext uri="{FF2B5EF4-FFF2-40B4-BE49-F238E27FC236}">
                  <a16:creationId xmlns:a16="http://schemas.microsoft.com/office/drawing/2014/main" id="{1F44CC1F-F9E3-A31A-2863-BF96C8631D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21">
              <a:extLst>
                <a:ext uri="{FF2B5EF4-FFF2-40B4-BE49-F238E27FC236}">
                  <a16:creationId xmlns:a16="http://schemas.microsoft.com/office/drawing/2014/main" id="{A1B7E615-C3E9-8F6C-C587-7062FCB7869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9AD971A-1950-378D-C18F-6514D994412A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4630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C5C04A-5E63-61B1-F8DA-DBBA3916BCC3}"/>
              </a:ext>
            </a:extLst>
          </p:cNvPr>
          <p:cNvSpPr txBox="1"/>
          <p:nvPr/>
        </p:nvSpPr>
        <p:spPr>
          <a:xfrm>
            <a:off x="1086346" y="6063661"/>
            <a:ext cx="4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/>
              <a:t>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ECBD4-EFA4-C368-9201-659AA3323130}"/>
              </a:ext>
            </a:extLst>
          </p:cNvPr>
          <p:cNvSpPr txBox="1"/>
          <p:nvPr/>
        </p:nvSpPr>
        <p:spPr>
          <a:xfrm>
            <a:off x="6287386" y="6211669"/>
            <a:ext cx="5904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______________________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6347" y="1118853"/>
            <a:ext cx="54831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Write activities under the pictures.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3740" y="112915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099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1892973" y="6063661"/>
            <a:ext cx="2877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taking photos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868935" y="6213277"/>
            <a:ext cx="5128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dancing with local people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B2CEF-810C-B727-F9A5-8793ADCB6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504" y="3249814"/>
            <a:ext cx="4717506" cy="2766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2C0A38-0439-F56A-E898-C90F37DE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0638" y="3249813"/>
            <a:ext cx="4884515" cy="27014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8065C9-9734-8508-1582-5140E27ACCDC}"/>
              </a:ext>
            </a:extLst>
          </p:cNvPr>
          <p:cNvSpPr/>
          <p:nvPr/>
        </p:nvSpPr>
        <p:spPr>
          <a:xfrm>
            <a:off x="2291787" y="1700510"/>
            <a:ext cx="7569843" cy="13233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taking photos 		       dancing with local people exploring a site  	       taking an eco-tour</a:t>
            </a:r>
          </a:p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riding a jeep 		       seeing a gong show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3C257-DA9B-D6D7-6BC0-6C966F36B0A6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19">
              <a:extLst>
                <a:ext uri="{FF2B5EF4-FFF2-40B4-BE49-F238E27FC236}">
                  <a16:creationId xmlns:a16="http://schemas.microsoft.com/office/drawing/2014/main" id="{89270ACA-E4A6-74E3-C96D-B18FD96438A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F5740784-1BA2-F977-D834-882177A9A82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1">
              <a:extLst>
                <a:ext uri="{FF2B5EF4-FFF2-40B4-BE49-F238E27FC236}">
                  <a16:creationId xmlns:a16="http://schemas.microsoft.com/office/drawing/2014/main" id="{578A4088-0F20-62DE-EF4F-BEB2B625960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329ED8E-761A-9F0F-B9AF-9974D17F273E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0384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C5C04A-5E63-61B1-F8DA-DBBA3916BCC3}"/>
              </a:ext>
            </a:extLst>
          </p:cNvPr>
          <p:cNvSpPr txBox="1"/>
          <p:nvPr/>
        </p:nvSpPr>
        <p:spPr>
          <a:xfrm>
            <a:off x="1092506" y="6157610"/>
            <a:ext cx="4050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5. </a:t>
            </a:r>
            <a:r>
              <a:rPr lang="en-US" sz="3600" dirty="0"/>
              <a:t>_______________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ECBD4-EFA4-C368-9201-659AA3323130}"/>
              </a:ext>
            </a:extLst>
          </p:cNvPr>
          <p:cNvSpPr txBox="1"/>
          <p:nvPr/>
        </p:nvSpPr>
        <p:spPr>
          <a:xfrm>
            <a:off x="6433675" y="6114532"/>
            <a:ext cx="4340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6. </a:t>
            </a:r>
            <a:r>
              <a:rPr lang="en-US" sz="3600" dirty="0"/>
              <a:t>_______________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1547946" y="6156696"/>
            <a:ext cx="3660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taking an eco-tour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983458" y="6103764"/>
            <a:ext cx="3378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exploring a site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53EB3-B07A-CE6F-0C4B-695B7AA81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804" y="3279720"/>
            <a:ext cx="4477044" cy="2785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66470-EA96-EEBA-F1F5-8F9A90F35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5902" y="3279721"/>
            <a:ext cx="4675713" cy="2810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0A98D5-8CD5-03EC-C089-ECD24D4D4F01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19">
              <a:extLst>
                <a:ext uri="{FF2B5EF4-FFF2-40B4-BE49-F238E27FC236}">
                  <a16:creationId xmlns:a16="http://schemas.microsoft.com/office/drawing/2014/main" id="{36E6EFC5-F1BF-07F5-5BA1-64A9BF532A02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0">
              <a:extLst>
                <a:ext uri="{FF2B5EF4-FFF2-40B4-BE49-F238E27FC236}">
                  <a16:creationId xmlns:a16="http://schemas.microsoft.com/office/drawing/2014/main" id="{C9B62118-C405-E2B2-A13B-2A6176D56C7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1">
              <a:extLst>
                <a:ext uri="{FF2B5EF4-FFF2-40B4-BE49-F238E27FC236}">
                  <a16:creationId xmlns:a16="http://schemas.microsoft.com/office/drawing/2014/main" id="{B98039C8-0077-0894-FAF7-DD104E0976D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08D8E4F-1EBF-E846-4F90-21B2AFB17F1B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5908F3-B8B7-0728-DDD8-514C28AB1AF5}"/>
              </a:ext>
            </a:extLst>
          </p:cNvPr>
          <p:cNvSpPr txBox="1"/>
          <p:nvPr/>
        </p:nvSpPr>
        <p:spPr>
          <a:xfrm>
            <a:off x="1086347" y="1118853"/>
            <a:ext cx="54831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Write activities under the pictures.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756EE3A5-EDC2-CC0C-1172-84B9D8AAE3EE}"/>
              </a:ext>
            </a:extLst>
          </p:cNvPr>
          <p:cNvSpPr/>
          <p:nvPr/>
        </p:nvSpPr>
        <p:spPr>
          <a:xfrm>
            <a:off x="583740" y="112915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A22045-5130-B322-BCC4-F26A909F0789}"/>
              </a:ext>
            </a:extLst>
          </p:cNvPr>
          <p:cNvSpPr txBox="1"/>
          <p:nvPr/>
        </p:nvSpPr>
        <p:spPr>
          <a:xfrm>
            <a:off x="628983" y="10099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74D886-BB63-965B-E769-4F210DD8654C}"/>
              </a:ext>
            </a:extLst>
          </p:cNvPr>
          <p:cNvSpPr/>
          <p:nvPr/>
        </p:nvSpPr>
        <p:spPr>
          <a:xfrm>
            <a:off x="2291787" y="1700510"/>
            <a:ext cx="7569843" cy="13233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taking photos 		       dancing with local people exploring a site  	       taking an eco-tour</a:t>
            </a:r>
          </a:p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</a:rPr>
              <a:t>riding a jeep 		       seeing a gong show</a:t>
            </a:r>
          </a:p>
        </p:txBody>
      </p:sp>
    </p:spTree>
    <p:extLst>
      <p:ext uri="{BB962C8B-B14F-4D97-AF65-F5344CB8AC3E}">
        <p14:creationId xmlns:p14="http://schemas.microsoft.com/office/powerpoint/2010/main" val="250604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2125FAD9-4B2C-A2AA-0DCD-4A1620BFE7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24901"/>
              </p:ext>
            </p:extLst>
          </p:nvPr>
        </p:nvGraphicFramePr>
        <p:xfrm>
          <a:off x="594804" y="1896217"/>
          <a:ext cx="9911271" cy="472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7696">
                  <a:extLst>
                    <a:ext uri="{9D8B030D-6E8A-4147-A177-3AD203B41FA5}">
                      <a16:colId xmlns:a16="http://schemas.microsoft.com/office/drawing/2014/main" val="2193893815"/>
                    </a:ext>
                  </a:extLst>
                </a:gridCol>
                <a:gridCol w="2309503">
                  <a:extLst>
                    <a:ext uri="{9D8B030D-6E8A-4147-A177-3AD203B41FA5}">
                      <a16:colId xmlns:a16="http://schemas.microsoft.com/office/drawing/2014/main" val="2763876300"/>
                    </a:ext>
                  </a:extLst>
                </a:gridCol>
                <a:gridCol w="3434072">
                  <a:extLst>
                    <a:ext uri="{9D8B030D-6E8A-4147-A177-3AD203B41FA5}">
                      <a16:colId xmlns:a16="http://schemas.microsoft.com/office/drawing/2014/main" val="641340041"/>
                    </a:ext>
                  </a:extLst>
                </a:gridCol>
              </a:tblGrid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1.</a:t>
                      </a:r>
                      <a:r>
                        <a:rPr lang="vi-VN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riding</a:t>
                      </a:r>
                      <a:r>
                        <a:rPr lang="vi-VN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jeep</a:t>
                      </a: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a.</a:t>
                      </a:r>
                      <a:r>
                        <a:rPr lang="vi-VN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enjoyable</a:t>
                      </a: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094491"/>
                  </a:ext>
                </a:extLst>
              </a:tr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2.</a:t>
                      </a:r>
                      <a:r>
                        <a:rPr lang="en-GB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seeing a gong show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b.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thrilling</a:t>
                      </a: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731717"/>
                  </a:ext>
                </a:extLst>
              </a:tr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3.</a:t>
                      </a:r>
                      <a:r>
                        <a:rPr lang="vi-VN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taking</a:t>
                      </a:r>
                      <a:r>
                        <a:rPr lang="vi-VN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an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eco-tour</a:t>
                      </a: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c.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amazing</a:t>
                      </a: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00137"/>
                  </a:ext>
                </a:extLst>
              </a:tr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4.</a:t>
                      </a:r>
                      <a:r>
                        <a:rPr lang="vi-VN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exploring</a:t>
                      </a:r>
                      <a:r>
                        <a:rPr lang="vi-VN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site</a:t>
                      </a: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d.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interesting</a:t>
                      </a: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840378"/>
                  </a:ext>
                </a:extLst>
              </a:tr>
              <a:tr h="94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5.</a:t>
                      </a:r>
                      <a:r>
                        <a:rPr lang="vi-VN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taking</a:t>
                      </a:r>
                      <a:r>
                        <a:rPr lang="vi-VN" sz="34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pictures</a:t>
                      </a: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4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e. </a:t>
                      </a:r>
                      <a:r>
                        <a:rPr lang="vi-VN" sz="34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brilliant</a:t>
                      </a:r>
                      <a:endParaRPr lang="vi-VN" sz="34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420327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30324" y="1251407"/>
            <a:ext cx="942338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the conversation again and match the activities with the adjectives.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7717" y="123338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680" y="11040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6556FD-FD86-AA1A-C7FF-56FEDB31EF60}"/>
              </a:ext>
            </a:extLst>
          </p:cNvPr>
          <p:cNvCxnSpPr>
            <a:cxnSpLocks/>
          </p:cNvCxnSpPr>
          <p:nvPr/>
        </p:nvCxnSpPr>
        <p:spPr>
          <a:xfrm>
            <a:off x="4759389" y="2331053"/>
            <a:ext cx="2401380" cy="1097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22CB21-512F-1D4E-3721-DAA284E24143}"/>
              </a:ext>
            </a:extLst>
          </p:cNvPr>
          <p:cNvCxnSpPr>
            <a:cxnSpLocks/>
          </p:cNvCxnSpPr>
          <p:nvPr/>
        </p:nvCxnSpPr>
        <p:spPr>
          <a:xfrm>
            <a:off x="4759389" y="3272587"/>
            <a:ext cx="2298636" cy="188996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224A04-608A-1ABE-8077-C9AD3A97A4E1}"/>
              </a:ext>
            </a:extLst>
          </p:cNvPr>
          <p:cNvCxnSpPr>
            <a:cxnSpLocks/>
          </p:cNvCxnSpPr>
          <p:nvPr/>
        </p:nvCxnSpPr>
        <p:spPr>
          <a:xfrm flipV="1">
            <a:off x="4759389" y="4217568"/>
            <a:ext cx="2298636" cy="528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F087A5F-9C85-7035-391F-B36845E98515}"/>
              </a:ext>
            </a:extLst>
          </p:cNvPr>
          <p:cNvCxnSpPr>
            <a:cxnSpLocks/>
          </p:cNvCxnSpPr>
          <p:nvPr/>
        </p:nvCxnSpPr>
        <p:spPr>
          <a:xfrm>
            <a:off x="4752113" y="5174206"/>
            <a:ext cx="2305912" cy="92987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ED0234D-0A57-436A-AADF-755AA4CD81E3}"/>
              </a:ext>
            </a:extLst>
          </p:cNvPr>
          <p:cNvCxnSpPr>
            <a:cxnSpLocks/>
          </p:cNvCxnSpPr>
          <p:nvPr/>
        </p:nvCxnSpPr>
        <p:spPr>
          <a:xfrm flipV="1">
            <a:off x="4759389" y="2331053"/>
            <a:ext cx="2298636" cy="3840098"/>
          </a:xfrm>
          <a:prstGeom prst="straightConnector1">
            <a:avLst/>
          </a:prstGeom>
          <a:ln w="38100">
            <a:solidFill>
              <a:srgbClr val="FF78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77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91438" y="1128236"/>
            <a:ext cx="1145293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Work in groups. Carry out a survey. Then report your group’s findings to the class.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3670" y="11076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456" y="10013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DB602-22A8-245E-1373-8AA2AEBFBA3A}"/>
              </a:ext>
            </a:extLst>
          </p:cNvPr>
          <p:cNvSpPr txBox="1"/>
          <p:nvPr/>
        </p:nvSpPr>
        <p:spPr>
          <a:xfrm>
            <a:off x="-46268" y="2362097"/>
            <a:ext cx="4827818" cy="3307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32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</a:p>
          <a:p>
            <a:pPr marL="2286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 did a survey with 3 peers. Two like climbing a mountain, 3 like taking eco-tours, nobody likes exploring the seabed…. </a:t>
            </a:r>
            <a:endParaRPr lang="en-VN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AC2FCF-176F-A7A8-5FF5-CD5614615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390048"/>
              </p:ext>
            </p:extLst>
          </p:nvPr>
        </p:nvGraphicFramePr>
        <p:xfrm>
          <a:off x="4857750" y="1896217"/>
          <a:ext cx="7155278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3474">
                  <a:extLst>
                    <a:ext uri="{9D8B030D-6E8A-4147-A177-3AD203B41FA5}">
                      <a16:colId xmlns:a16="http://schemas.microsoft.com/office/drawing/2014/main" val="288005573"/>
                    </a:ext>
                  </a:extLst>
                </a:gridCol>
                <a:gridCol w="898487">
                  <a:extLst>
                    <a:ext uri="{9D8B030D-6E8A-4147-A177-3AD203B41FA5}">
                      <a16:colId xmlns:a16="http://schemas.microsoft.com/office/drawing/2014/main" val="2679045980"/>
                    </a:ext>
                  </a:extLst>
                </a:gridCol>
                <a:gridCol w="873317">
                  <a:extLst>
                    <a:ext uri="{9D8B030D-6E8A-4147-A177-3AD203B41FA5}">
                      <a16:colId xmlns:a16="http://schemas.microsoft.com/office/drawing/2014/main" val="3782097722"/>
                    </a:ext>
                  </a:extLst>
                </a:gridCol>
              </a:tblGrid>
              <a:tr h="561725"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300" dirty="0">
                          <a:solidFill>
                            <a:schemeClr val="tx1"/>
                          </a:solidFill>
                          <a:latin typeface="Calibri (body)"/>
                        </a:rPr>
                        <a:t>YES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300" dirty="0">
                          <a:solidFill>
                            <a:schemeClr val="tx1"/>
                          </a:solidFill>
                          <a:latin typeface="Calibri (body)"/>
                        </a:rPr>
                        <a:t>NO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0200"/>
                  </a:ext>
                </a:extLst>
              </a:tr>
              <a:tr h="561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1.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climbing a mountain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959882"/>
                  </a:ext>
                </a:extLst>
              </a:tr>
              <a:tr h="561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2.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taking an eco-tour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36221"/>
                  </a:ext>
                </a:extLst>
              </a:tr>
              <a:tr h="515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3.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exploring the seabed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520784"/>
                  </a:ext>
                </a:extLst>
              </a:tr>
              <a:tr h="1000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4.</a:t>
                      </a:r>
                      <a:r>
                        <a:rPr lang="en-GB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taking photos from a    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mountain top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846784"/>
                  </a:ext>
                </a:extLst>
              </a:tr>
              <a:tr h="1000902">
                <a:tc>
                  <a:txBody>
                    <a:bodyPr/>
                    <a:lstStyle/>
                    <a:p>
                      <a:r>
                        <a:rPr lang="vi-VN" sz="3300" b="1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5.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seeing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a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tribal</a:t>
                      </a:r>
                      <a:r>
                        <a:rPr lang="vi-VN" sz="3300" b="0" i="0" u="none" strike="noStrike" kern="1200" baseline="0" dirty="0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dance</a:t>
                      </a:r>
                      <a:endParaRPr lang="vi-VN" sz="33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  <a:p>
                      <a:r>
                        <a:rPr lang="vi-VN" sz="3300" b="0" i="0" u="none" strike="noStrike" kern="1200" baseline="0" dirty="0" err="1">
                          <a:solidFill>
                            <a:schemeClr val="tx1"/>
                          </a:solidFill>
                          <a:latin typeface="Calibri (body)"/>
                          <a:ea typeface="+mn-ea"/>
                          <a:cs typeface="+mn-cs"/>
                        </a:rPr>
                        <a:t>show</a:t>
                      </a:r>
                      <a:endParaRPr lang="vi-VN" sz="3300" b="0" i="0" u="none" strike="noStrike" kern="1200" baseline="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300" dirty="0">
                        <a:solidFill>
                          <a:schemeClr val="tx1"/>
                        </a:solidFill>
                        <a:latin typeface="Calibri (body)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333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110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3964" y="1276044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experiences;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3179" y="1260022"/>
            <a:ext cx="256722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6" y="1965328"/>
            <a:ext cx="7602493" cy="4161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Do exercises in the workbook;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Make a list of adjectives to describe experience;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600" dirty="0"/>
              <a:t>Start preparing for the Project of the unit 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58" y="318135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20587" y="1068005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58958" y="1791981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0587" y="318679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16532" y="466554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40873" y="1093363"/>
            <a:ext cx="6208362" cy="561491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  <a:latin typeface="Calibri "/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27811" y="1826098"/>
            <a:ext cx="6221424" cy="56149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Calibri "/>
              </a:rPr>
              <a:t>Vocabulary</a:t>
            </a:r>
            <a:endParaRPr lang="en-GB" dirty="0">
              <a:solidFill>
                <a:schemeClr val="tx1"/>
              </a:solidFill>
              <a:latin typeface="Calibri 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32444" y="2614739"/>
            <a:ext cx="6225219" cy="17003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effectLst/>
                <a:latin typeface="Calibri "/>
                <a:ea typeface="Calibri" panose="020F0502020204030204" pitchFamily="34" charset="0"/>
                <a:cs typeface="Calibri" panose="020F0502020204030204" pitchFamily="34" charset="0"/>
              </a:rPr>
              <a:t>Task 1:</a:t>
            </a:r>
            <a:r>
              <a:rPr lang="en-US" dirty="0">
                <a:solidFill>
                  <a:schemeClr val="tx1"/>
                </a:solidFill>
                <a:effectLst/>
                <a:latin typeface="Calibri "/>
                <a:ea typeface="Calibri" panose="020F0502020204030204" pitchFamily="34" charset="0"/>
                <a:cs typeface="Calibri" panose="020F0502020204030204" pitchFamily="34" charset="0"/>
              </a:rPr>
              <a:t>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tick T (True) or F (False)</a:t>
            </a:r>
            <a:r>
              <a:rPr lang="en-US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err="1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Task</a:t>
            </a:r>
            <a:r>
              <a:rPr lang="vi-VN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Write activities under the pictures</a:t>
            </a:r>
            <a:r>
              <a:rPr lang="en-US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4: </a:t>
            </a:r>
            <a:r>
              <a:rPr lang="en-US" dirty="0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Read the conversation again and match the activities with the adjectives</a:t>
            </a:r>
            <a:r>
              <a:rPr lang="en-US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27811" y="4545159"/>
            <a:ext cx="6211768" cy="84590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 "/>
                <a:cs typeface="Calibri" panose="020F0502020204030204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Work in groups. </a:t>
            </a:r>
            <a:r>
              <a:rPr lang="vi-VN" dirty="0" err="1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Carry</a:t>
            </a:r>
            <a:r>
              <a:rPr lang="vi-VN" dirty="0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dirty="0" err="1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out</a:t>
            </a:r>
            <a:r>
              <a:rPr lang="vi-VN" dirty="0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vi-VN" dirty="0" err="1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survey</a:t>
            </a:r>
            <a:r>
              <a:rPr lang="vi-VN" dirty="0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. Then report your</a:t>
            </a:r>
            <a:r>
              <a:rPr lang="en-US" dirty="0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effectLst/>
                <a:latin typeface="Calibri "/>
                <a:ea typeface="Times New Roman" panose="02020603050405020304" pitchFamily="18" charset="0"/>
                <a:cs typeface="Calibri" panose="020F0502020204030204" pitchFamily="34" charset="0"/>
              </a:rPr>
              <a:t>group’s findings to the class.</a:t>
            </a:r>
            <a:endParaRPr lang="en-US" dirty="0">
              <a:solidFill>
                <a:schemeClr val="tx1"/>
              </a:solidFill>
              <a:latin typeface="Calibri 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256501" y="1374108"/>
            <a:ext cx="1320414" cy="41787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338544" y="2100785"/>
            <a:ext cx="1320414" cy="108600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256501" y="3487517"/>
            <a:ext cx="1277988" cy="117802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62792" y="5661586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380750" y="4966266"/>
            <a:ext cx="1235783" cy="695319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27811" y="5621182"/>
            <a:ext cx="6208362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"/>
              </a:rPr>
              <a:t>Homework</a:t>
            </a:r>
            <a:endParaRPr lang="en-GB" dirty="0">
              <a:solidFill>
                <a:schemeClr val="tx1"/>
              </a:solidFill>
              <a:latin typeface="Calibri 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378624" y="1334450"/>
            <a:ext cx="6634404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Work in </a:t>
            </a:r>
            <a:r>
              <a:rPr lang="en-US" sz="3200" b="1" dirty="0"/>
              <a:t>2 teams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</a:t>
            </a:r>
            <a:r>
              <a:rPr lang="en-US" sz="3200" b="1" dirty="0"/>
              <a:t>Look</a:t>
            </a:r>
            <a:r>
              <a:rPr lang="en-US" sz="3200" dirty="0"/>
              <a:t> through the </a:t>
            </a:r>
            <a:r>
              <a:rPr lang="en-US" sz="3200" b="1" dirty="0"/>
              <a:t>conversation</a:t>
            </a:r>
            <a:r>
              <a:rPr lang="en-US" sz="3200" dirty="0"/>
              <a:t> and the </a:t>
            </a:r>
            <a:r>
              <a:rPr lang="en-US" sz="3200" b="1" dirty="0"/>
              <a:t>picture</a:t>
            </a:r>
            <a:r>
              <a:rPr lang="en-US" sz="3200" dirty="0"/>
              <a:t> in </a:t>
            </a:r>
            <a:r>
              <a:rPr lang="en-US" sz="3200" b="1" dirty="0"/>
              <a:t>page 50 </a:t>
            </a:r>
            <a:r>
              <a:rPr lang="en-US" sz="3200" dirty="0"/>
              <a:t>in </a:t>
            </a:r>
            <a:r>
              <a:rPr lang="en-US" sz="3200" b="1" dirty="0"/>
              <a:t>30 seconds </a:t>
            </a:r>
            <a:r>
              <a:rPr lang="en-US" sz="3200" dirty="0"/>
              <a:t>and try to </a:t>
            </a:r>
            <a:r>
              <a:rPr lang="en-US" sz="3200" b="1" dirty="0"/>
              <a:t>remember</a:t>
            </a:r>
            <a:r>
              <a:rPr lang="en-US" sz="3200" dirty="0"/>
              <a:t> as many </a:t>
            </a:r>
            <a:r>
              <a:rPr lang="en-US" sz="3200" b="1" dirty="0"/>
              <a:t>details</a:t>
            </a:r>
            <a:r>
              <a:rPr lang="en-US" sz="3200" dirty="0"/>
              <a:t> as possible.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</a:t>
            </a:r>
            <a:r>
              <a:rPr lang="en-US" sz="3200" b="1" dirty="0"/>
              <a:t>Answer</a:t>
            </a:r>
            <a:r>
              <a:rPr lang="en-US" sz="3200" dirty="0"/>
              <a:t> the </a:t>
            </a:r>
            <a:r>
              <a:rPr lang="en-US" sz="3200" b="1" dirty="0"/>
              <a:t>questions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b="1" dirty="0"/>
              <a:t>10 points / correct answer.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378624" y="9563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48911" y="3219644"/>
            <a:ext cx="3752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Memorising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game </a:t>
            </a:r>
          </a:p>
          <a:p>
            <a:pPr algn="ctr"/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187198" y="1573634"/>
            <a:ext cx="67397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1. How many people can you see in the picture?</a:t>
            </a:r>
          </a:p>
          <a:p>
            <a:endParaRPr lang="en-US" sz="3200" dirty="0"/>
          </a:p>
          <a:p>
            <a:r>
              <a:rPr lang="en-US" sz="3200" dirty="0"/>
              <a:t>2. What type of vehicle are they riding?</a:t>
            </a:r>
          </a:p>
          <a:p>
            <a:endParaRPr lang="en-US" sz="3200" dirty="0"/>
          </a:p>
          <a:p>
            <a:r>
              <a:rPr lang="en-US" sz="3200" dirty="0"/>
              <a:t>3. Where are they?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09582" y="3141738"/>
            <a:ext cx="3752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Memorising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game </a:t>
            </a:r>
          </a:p>
          <a:p>
            <a:pPr algn="ctr"/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C9ECD-9E83-CF41-18A0-F4BBEEF3D505}"/>
              </a:ext>
            </a:extLst>
          </p:cNvPr>
          <p:cNvSpPr txBox="1"/>
          <p:nvPr/>
        </p:nvSpPr>
        <p:spPr>
          <a:xfrm>
            <a:off x="5642817" y="247504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6 people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F63B8-A012-8AC5-3008-891032308D5B}"/>
              </a:ext>
            </a:extLst>
          </p:cNvPr>
          <p:cNvSpPr txBox="1"/>
          <p:nvPr/>
        </p:nvSpPr>
        <p:spPr>
          <a:xfrm>
            <a:off x="5670449" y="345337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 jeep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D6BDF-93E4-7037-83F5-605B3DDDB569}"/>
              </a:ext>
            </a:extLst>
          </p:cNvPr>
          <p:cNvSpPr txBox="1"/>
          <p:nvPr/>
        </p:nvSpPr>
        <p:spPr>
          <a:xfrm>
            <a:off x="5642817" y="4473789"/>
            <a:ext cx="537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Da Lat / </a:t>
            </a:r>
            <a:r>
              <a:rPr lang="en-US" sz="3200" b="1" dirty="0" err="1">
                <a:solidFill>
                  <a:srgbClr val="7030A0"/>
                </a:solidFill>
              </a:rPr>
              <a:t>Langbiang</a:t>
            </a:r>
            <a:r>
              <a:rPr lang="en-US" sz="3200" b="1" dirty="0">
                <a:solidFill>
                  <a:srgbClr val="7030A0"/>
                </a:solidFill>
              </a:rPr>
              <a:t> mountain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B9B41-0D36-EA45-626F-678B138D2F08}"/>
              </a:ext>
            </a:extLst>
          </p:cNvPr>
          <p:cNvSpPr txBox="1"/>
          <p:nvPr/>
        </p:nvSpPr>
        <p:spPr>
          <a:xfrm>
            <a:off x="5378624" y="9563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</p:spTree>
    <p:extLst>
      <p:ext uri="{BB962C8B-B14F-4D97-AF65-F5344CB8AC3E}">
        <p14:creationId xmlns:p14="http://schemas.microsoft.com/office/powerpoint/2010/main" val="24344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03738" y="1641913"/>
            <a:ext cx="631247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experience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54381" y="504074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trải</a:t>
            </a:r>
            <a:r>
              <a:rPr lang="en-US" sz="4800" dirty="0"/>
              <a:t> </a:t>
            </a:r>
            <a:r>
              <a:rPr lang="en-US" sz="4800" dirty="0" err="1"/>
              <a:t>nghiệm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17807" y="3636849"/>
            <a:ext cx="4009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ɪkˈspɪəriəns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ustomer experience | Toonaangevende klanttevredenheidsscore van 97% |  Workday">
            <a:extLst>
              <a:ext uri="{FF2B5EF4-FFF2-40B4-BE49-F238E27FC236}">
                <a16:creationId xmlns:a16="http://schemas.microsoft.com/office/drawing/2014/main" id="{412D6DF7-CE2A-3475-6907-A9E495ADD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2969" r="7035" b="2952"/>
          <a:stretch/>
        </p:blipFill>
        <p:spPr bwMode="auto">
          <a:xfrm>
            <a:off x="5879528" y="1935332"/>
            <a:ext cx="6312472" cy="460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xperience__gb_1.mp3">
            <a:hlinkClick r:id="" action="ppaction://media"/>
            <a:extLst>
              <a:ext uri="{FF2B5EF4-FFF2-40B4-BE49-F238E27FC236}">
                <a16:creationId xmlns:a16="http://schemas.microsoft.com/office/drawing/2014/main" id="{608CA459-EB6A-51EA-990B-C24A502D3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642" y="3753078"/>
            <a:ext cx="667478" cy="6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5570" y="1422022"/>
            <a:ext cx="5412822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eco-tour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1970" y="4715693"/>
            <a:ext cx="436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du </a:t>
            </a:r>
            <a:r>
              <a:rPr lang="en-US" sz="4800" dirty="0" err="1"/>
              <a:t>lịch</a:t>
            </a:r>
            <a:r>
              <a:rPr lang="en-US" sz="4800" dirty="0"/>
              <a:t> </a:t>
            </a:r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thái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60633" y="3429000"/>
            <a:ext cx="34467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vi-VN" sz="4800" dirty="0">
                <a:solidFill>
                  <a:schemeClr val="accent5">
                    <a:lumMod val="50000"/>
                  </a:schemeClr>
                </a:solidFill>
                <a:latin typeface="Calibri "/>
              </a:rPr>
              <a:t>ˈ</a:t>
            </a:r>
            <a:r>
              <a:rPr lang="vi-VN" sz="4800" dirty="0" err="1">
                <a:solidFill>
                  <a:schemeClr val="accent5">
                    <a:lumMod val="50000"/>
                  </a:schemeClr>
                </a:solidFill>
                <a:latin typeface="Calibri "/>
              </a:rPr>
              <a:t>iːkəʊ</a:t>
            </a:r>
            <a:r>
              <a:rPr lang="vi-VN" sz="4800" dirty="0">
                <a:solidFill>
                  <a:schemeClr val="accent5">
                    <a:lumMod val="50000"/>
                  </a:schemeClr>
                </a:solidFill>
                <a:latin typeface="Calibri "/>
              </a:rPr>
              <a:t> ˌ</a:t>
            </a:r>
            <a:r>
              <a:rPr lang="vi-VN" sz="4800" dirty="0" err="1">
                <a:solidFill>
                  <a:schemeClr val="accent5">
                    <a:lumMod val="50000"/>
                  </a:schemeClr>
                </a:solidFill>
                <a:latin typeface="Calibri "/>
              </a:rPr>
              <a:t>tʊə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est Ecotourism Royalty-Free Images, Stock Photos &amp; Pictures | Shutterstock">
            <a:extLst>
              <a:ext uri="{FF2B5EF4-FFF2-40B4-BE49-F238E27FC236}">
                <a16:creationId xmlns:a16="http://schemas.microsoft.com/office/drawing/2014/main" id="{E08E814B-D1C4-7877-546A-FA9000183D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/>
        </p:blipFill>
        <p:spPr bwMode="auto">
          <a:xfrm>
            <a:off x="5553462" y="1770927"/>
            <a:ext cx="6459566" cy="37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cotour.mp3">
            <a:hlinkClick r:id="" action="ppaction://media"/>
            <a:extLst>
              <a:ext uri="{FF2B5EF4-FFF2-40B4-BE49-F238E27FC236}">
                <a16:creationId xmlns:a16="http://schemas.microsoft.com/office/drawing/2014/main" id="{CE929E42-6A66-218A-CEFD-14E78C5A0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649" y="3543920"/>
            <a:ext cx="658984" cy="6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0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memorable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71419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đáng</a:t>
            </a:r>
            <a:r>
              <a:rPr lang="en-US" sz="4800" dirty="0"/>
              <a:t> </a:t>
            </a:r>
            <a:r>
              <a:rPr lang="en-US" sz="4800" dirty="0" err="1"/>
              <a:t>nhớ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11238" y="3372051"/>
            <a:ext cx="36599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memərəbl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074" name="Picture 2" descr="Traveler Hitchhiker Stock Illustrations – 493 Traveler Hitchhiker Stock  Illustrations, Vectors &amp; Clipart - Dreamstime">
            <a:extLst>
              <a:ext uri="{FF2B5EF4-FFF2-40B4-BE49-F238E27FC236}">
                <a16:creationId xmlns:a16="http://schemas.microsoft.com/office/drawing/2014/main" id="{B8AD19E9-E8EC-81CA-61D9-62A6F1080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38" y="1828799"/>
            <a:ext cx="5267640" cy="47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morable__gb_1.mp3">
            <a:hlinkClick r:id="" action="ppaction://media"/>
            <a:extLst>
              <a:ext uri="{FF2B5EF4-FFF2-40B4-BE49-F238E27FC236}">
                <a16:creationId xmlns:a16="http://schemas.microsoft.com/office/drawing/2014/main" id="{C3167304-3B3E-F28B-52E0-0BCA7CF7B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431" y="3423645"/>
            <a:ext cx="727807" cy="72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2428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7232324" cy="136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brilliant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434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rất ấn tượng,</a:t>
            </a:r>
          </a:p>
          <a:p>
            <a:pPr lvl="0" algn="ctr"/>
            <a:r>
              <a:rPr lang="vi-VN" sz="4800" dirty="0"/>
              <a:t>rất thông minh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36907" y="3130480"/>
            <a:ext cx="2931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brɪliənt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Awesome Stock Illustrations – 106,143 Awesome Stock Illustrations, Vectors  &amp; Clipart - Dreamstime">
            <a:extLst>
              <a:ext uri="{FF2B5EF4-FFF2-40B4-BE49-F238E27FC236}">
                <a16:creationId xmlns:a16="http://schemas.microsoft.com/office/drawing/2014/main" id="{096C1953-4668-E48F-C19A-F0DEC4300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77" y="1312812"/>
            <a:ext cx="5558249" cy="51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rilliant__gb_1.mp3">
            <a:hlinkClick r:id="" action="ppaction://media"/>
            <a:extLst>
              <a:ext uri="{FF2B5EF4-FFF2-40B4-BE49-F238E27FC236}">
                <a16:creationId xmlns:a16="http://schemas.microsoft.com/office/drawing/2014/main" id="{BD93DE91-5B06-20CE-9E24-06D47DC8C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107" y="3130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4064</TotalTime>
  <Words>1257</Words>
  <Application>Microsoft Office PowerPoint</Application>
  <PresentationFormat>Widescreen</PresentationFormat>
  <Paragraphs>246</Paragraphs>
  <Slides>28</Slides>
  <Notes>25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Adobe Gothic Std B</vt:lpstr>
      <vt:lpstr>Arial</vt:lpstr>
      <vt:lpstr>Calibri</vt:lpstr>
      <vt:lpstr>Calibri </vt:lpstr>
      <vt:lpstr>Calibri (body)</vt:lpstr>
      <vt:lpstr>Calibri Light</vt:lpstr>
      <vt:lpstr>ChronicaPro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229</cp:revision>
  <dcterms:created xsi:type="dcterms:W3CDTF">2020-12-09T02:04:09Z</dcterms:created>
  <dcterms:modified xsi:type="dcterms:W3CDTF">2024-08-08T10:01:57Z</dcterms:modified>
</cp:coreProperties>
</file>