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26"/>
  </p:notesMasterIdLst>
  <p:sldIdLst>
    <p:sldId id="274" r:id="rId3"/>
    <p:sldId id="275" r:id="rId4"/>
    <p:sldId id="1336" r:id="rId5"/>
    <p:sldId id="276" r:id="rId6"/>
    <p:sldId id="259" r:id="rId7"/>
    <p:sldId id="1337" r:id="rId8"/>
    <p:sldId id="1338" r:id="rId9"/>
    <p:sldId id="279" r:id="rId10"/>
    <p:sldId id="295" r:id="rId11"/>
    <p:sldId id="1339" r:id="rId12"/>
    <p:sldId id="1340" r:id="rId13"/>
    <p:sldId id="280" r:id="rId14"/>
    <p:sldId id="263" r:id="rId15"/>
    <p:sldId id="1341" r:id="rId16"/>
    <p:sldId id="1342" r:id="rId17"/>
    <p:sldId id="265" r:id="rId18"/>
    <p:sldId id="1343" r:id="rId19"/>
    <p:sldId id="1347" r:id="rId20"/>
    <p:sldId id="1348" r:id="rId21"/>
    <p:sldId id="1349" r:id="rId22"/>
    <p:sldId id="1351" r:id="rId23"/>
    <p:sldId id="1352" r:id="rId24"/>
    <p:sldId id="1344" r:id="rId25"/>
  </p:sldIdLst>
  <p:sldSz cx="9144000" cy="5143500" type="screen16x9"/>
  <p:notesSz cx="6858000" cy="9144000"/>
  <p:embeddedFontLst>
    <p:embeddedFont>
      <p:font typeface="宋体" pitchFamily="2" charset="-122"/>
      <p:regular r:id="rId27"/>
    </p:embeddedFont>
    <p:embeddedFont>
      <p:font typeface="Calibri" pitchFamily="34" charset="0"/>
      <p:regular r:id="rId28"/>
      <p:bold r:id="rId29"/>
      <p:italic r:id="rId30"/>
      <p:boldItalic r:id="rId31"/>
    </p:embeddedFont>
    <p:embeddedFont>
      <p:font typeface="Barlow" charset="-93"/>
      <p:regular r:id="rId32"/>
      <p:bold r:id="rId33"/>
      <p:italic r:id="rId34"/>
      <p:boldItalic r:id="rId35"/>
    </p:embeddedFont>
    <p:embeddedFont>
      <p:font typeface="微软雅黑" pitchFamily="34" charset="-122"/>
      <p:regular r:id="rId36"/>
      <p:bold r:id="rId37"/>
    </p:embeddedFont>
    <p:embeddedFont>
      <p:font typeface="Actor" charset="0"/>
      <p:regular r:id="rId38"/>
    </p:embeddedFont>
    <p:embeddedFont>
      <p:font typeface="DFPOP1-W9" charset="-128"/>
      <p:regular r:id="rId39"/>
    </p:embeddedFont>
  </p:embeddedFontLst>
  <p:custDataLst>
    <p:tags r:id="rId40"/>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0000"/>
    <a:srgbClr val="F56636"/>
    <a:srgbClr val="EF2A19"/>
    <a:srgbClr val="A9250B"/>
    <a:srgbClr val="FF6600"/>
    <a:srgbClr val="679C31"/>
    <a:srgbClr val="4CA420"/>
    <a:srgbClr val="8CB823"/>
    <a:srgbClr val="F14420"/>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75" d="100"/>
          <a:sy n="75" d="100"/>
        </p:scale>
        <p:origin x="-1218" y="-47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2024/12/6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10</a:t>
            </a:fld>
            <a:endParaRPr lang="zh-CN" altLang="en-US"/>
          </a:p>
        </p:txBody>
      </p:sp>
    </p:spTree>
    <p:extLst>
      <p:ext uri="{BB962C8B-B14F-4D97-AF65-F5344CB8AC3E}">
        <p14:creationId xmlns:p14="http://schemas.microsoft.com/office/powerpoint/2010/main" val="438074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3170382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12</a:t>
            </a:fld>
            <a:endParaRPr lang="zh-CN" altLang="en-US"/>
          </a:p>
        </p:txBody>
      </p:sp>
    </p:spTree>
    <p:extLst>
      <p:ext uri="{BB962C8B-B14F-4D97-AF65-F5344CB8AC3E}">
        <p14:creationId xmlns:p14="http://schemas.microsoft.com/office/powerpoint/2010/main" val="727728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13</a:t>
            </a:fld>
            <a:endParaRPr lang="zh-CN" altLang="en-US"/>
          </a:p>
        </p:txBody>
      </p:sp>
    </p:spTree>
    <p:extLst>
      <p:ext uri="{BB962C8B-B14F-4D97-AF65-F5344CB8AC3E}">
        <p14:creationId xmlns:p14="http://schemas.microsoft.com/office/powerpoint/2010/main" val="1324509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14</a:t>
            </a:fld>
            <a:endParaRPr lang="zh-CN" altLang="en-US"/>
          </a:p>
        </p:txBody>
      </p:sp>
    </p:spTree>
    <p:extLst>
      <p:ext uri="{BB962C8B-B14F-4D97-AF65-F5344CB8AC3E}">
        <p14:creationId xmlns:p14="http://schemas.microsoft.com/office/powerpoint/2010/main" val="1030684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3128766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16</a:t>
            </a:fld>
            <a:endParaRPr lang="zh-CN" altLang="en-US"/>
          </a:p>
        </p:txBody>
      </p:sp>
    </p:spTree>
    <p:extLst>
      <p:ext uri="{BB962C8B-B14F-4D97-AF65-F5344CB8AC3E}">
        <p14:creationId xmlns:p14="http://schemas.microsoft.com/office/powerpoint/2010/main" val="3889809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17</a:t>
            </a:fld>
            <a:endParaRPr lang="zh-CN" altLang="en-US"/>
          </a:p>
        </p:txBody>
      </p:sp>
    </p:spTree>
    <p:extLst>
      <p:ext uri="{BB962C8B-B14F-4D97-AF65-F5344CB8AC3E}">
        <p14:creationId xmlns:p14="http://schemas.microsoft.com/office/powerpoint/2010/main" val="2754057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3781074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19</a:t>
            </a:fld>
            <a:endParaRPr lang="zh-CN" altLang="en-US"/>
          </a:p>
        </p:txBody>
      </p:sp>
    </p:spTree>
    <p:extLst>
      <p:ext uri="{BB962C8B-B14F-4D97-AF65-F5344CB8AC3E}">
        <p14:creationId xmlns:p14="http://schemas.microsoft.com/office/powerpoint/2010/main" val="4293313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3009275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3889809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21</a:t>
            </a:fld>
            <a:endParaRPr lang="zh-CN" altLang="en-US"/>
          </a:p>
        </p:txBody>
      </p:sp>
    </p:spTree>
    <p:extLst>
      <p:ext uri="{BB962C8B-B14F-4D97-AF65-F5344CB8AC3E}">
        <p14:creationId xmlns:p14="http://schemas.microsoft.com/office/powerpoint/2010/main" val="1376853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Sự</a:t>
            </a:r>
            <a:r>
              <a:rPr lang="en-US" dirty="0"/>
              <a:t> </a:t>
            </a:r>
            <a:r>
              <a:rPr lang="en-US" dirty="0" err="1"/>
              <a:t>háo</a:t>
            </a:r>
            <a:r>
              <a:rPr lang="en-US" dirty="0"/>
              <a:t> </a:t>
            </a:r>
            <a:r>
              <a:rPr lang="en-US" dirty="0" err="1"/>
              <a:t>danh</a:t>
            </a:r>
            <a:r>
              <a:rPr lang="en-US" dirty="0"/>
              <a:t>, </a:t>
            </a:r>
            <a:r>
              <a:rPr lang="en-US" dirty="0" err="1"/>
              <a:t>thích</a:t>
            </a:r>
            <a:r>
              <a:rPr lang="en-US" dirty="0"/>
              <a:t> </a:t>
            </a:r>
            <a:r>
              <a:rPr lang="en-US" dirty="0" err="1"/>
              <a:t>khoe</a:t>
            </a:r>
            <a:r>
              <a:rPr lang="en-US" dirty="0"/>
              <a:t> </a:t>
            </a:r>
            <a:r>
              <a:rPr lang="en-US" dirty="0" err="1"/>
              <a:t>mẽ</a:t>
            </a:r>
            <a:r>
              <a:rPr lang="en-US" dirty="0"/>
              <a:t>, </a:t>
            </a:r>
            <a:r>
              <a:rPr lang="en-US" dirty="0" err="1"/>
              <a:t>thể</a:t>
            </a:r>
            <a:r>
              <a:rPr lang="en-US" dirty="0"/>
              <a:t> </a:t>
            </a:r>
            <a:r>
              <a:rPr lang="en-US" dirty="0" err="1"/>
              <a:t>hiện</a:t>
            </a:r>
            <a:r>
              <a:rPr lang="en-US" dirty="0"/>
              <a:t> </a:t>
            </a:r>
            <a:r>
              <a:rPr lang="en-US" dirty="0" err="1"/>
              <a:t>đẳng</a:t>
            </a:r>
            <a:r>
              <a:rPr lang="en-US" dirty="0"/>
              <a:t> </a:t>
            </a:r>
            <a:r>
              <a:rPr lang="en-US" dirty="0" err="1"/>
              <a:t>cấp</a:t>
            </a:r>
            <a:r>
              <a:rPr lang="en-US" dirty="0"/>
              <a:t> </a:t>
            </a:r>
            <a:r>
              <a:rPr lang="en-US" dirty="0" err="1"/>
              <a:t>của</a:t>
            </a:r>
            <a:r>
              <a:rPr lang="en-US" dirty="0"/>
              <a:t> </a:t>
            </a:r>
            <a:r>
              <a:rPr lang="en-US" dirty="0" err="1"/>
              <a:t>mình</a:t>
            </a:r>
            <a:r>
              <a:rPr lang="en-US" dirty="0"/>
              <a:t> qua </a:t>
            </a:r>
            <a:r>
              <a:rPr lang="en-US" dirty="0" err="1"/>
              <a:t>những</a:t>
            </a:r>
            <a:r>
              <a:rPr lang="en-US" dirty="0"/>
              <a:t> </a:t>
            </a:r>
            <a:r>
              <a:rPr lang="en-US" dirty="0" err="1"/>
              <a:t>thứ</a:t>
            </a:r>
            <a:r>
              <a:rPr lang="en-US" dirty="0"/>
              <a:t> </a:t>
            </a:r>
            <a:r>
              <a:rPr lang="en-US" dirty="0" err="1"/>
              <a:t>bên</a:t>
            </a:r>
            <a:r>
              <a:rPr lang="en-US" dirty="0"/>
              <a:t> </a:t>
            </a:r>
            <a:r>
              <a:rPr lang="en-US" dirty="0" err="1"/>
              <a:t>ngoài</a:t>
            </a:r>
            <a:r>
              <a:rPr lang="en-US" dirty="0"/>
              <a:t> </a:t>
            </a:r>
            <a:r>
              <a:rPr lang="en-US" dirty="0" err="1"/>
              <a:t>giống</a:t>
            </a:r>
            <a:r>
              <a:rPr lang="en-US" dirty="0"/>
              <a:t> </a:t>
            </a:r>
            <a:r>
              <a:rPr lang="en-US" dirty="0" err="1"/>
              <a:t>Giuốc-đanh</a:t>
            </a:r>
            <a:r>
              <a:rPr lang="en-US" dirty="0"/>
              <a:t> </a:t>
            </a:r>
            <a:r>
              <a:rPr lang="en-US" dirty="0" err="1"/>
              <a:t>là</a:t>
            </a:r>
            <a:r>
              <a:rPr lang="en-US" dirty="0"/>
              <a:t> 1 </a:t>
            </a:r>
            <a:r>
              <a:rPr lang="en-US" dirty="0" err="1"/>
              <a:t>hiện</a:t>
            </a:r>
            <a:r>
              <a:rPr lang="en-US" dirty="0"/>
              <a:t> </a:t>
            </a:r>
            <a:r>
              <a:rPr lang="en-US" dirty="0" err="1"/>
              <a:t>tượng</a:t>
            </a:r>
            <a:r>
              <a:rPr lang="en-US" dirty="0"/>
              <a:t> </a:t>
            </a:r>
            <a:r>
              <a:rPr lang="en-US" dirty="0" err="1"/>
              <a:t>vẫn</a:t>
            </a:r>
            <a:r>
              <a:rPr lang="en-US" dirty="0"/>
              <a:t> </a:t>
            </a:r>
            <a:r>
              <a:rPr lang="en-US" dirty="0" err="1"/>
              <a:t>đang</a:t>
            </a:r>
            <a:r>
              <a:rPr lang="en-US" dirty="0"/>
              <a:t> </a:t>
            </a:r>
            <a:r>
              <a:rPr lang="en-US" dirty="0" err="1"/>
              <a:t>tồn</a:t>
            </a:r>
            <a:r>
              <a:rPr lang="en-US" dirty="0"/>
              <a:t> </a:t>
            </a:r>
            <a:r>
              <a:rPr lang="en-US" dirty="0" err="1"/>
              <a:t>tại</a:t>
            </a:r>
            <a:r>
              <a:rPr lang="en-US" dirty="0"/>
              <a:t> </a:t>
            </a:r>
            <a:r>
              <a:rPr lang="en-US" dirty="0" err="1"/>
              <a:t>trong</a:t>
            </a:r>
            <a:r>
              <a:rPr lang="en-US" dirty="0"/>
              <a:t> </a:t>
            </a:r>
            <a:r>
              <a:rPr lang="en-US" dirty="0" err="1"/>
              <a:t>xã</a:t>
            </a:r>
            <a:r>
              <a:rPr lang="en-US" dirty="0"/>
              <a:t> </a:t>
            </a:r>
            <a:r>
              <a:rPr lang="en-US" dirty="0" err="1"/>
              <a:t>hội</a:t>
            </a:r>
            <a:r>
              <a:rPr lang="en-US" dirty="0"/>
              <a:t> </a:t>
            </a:r>
            <a:r>
              <a:rPr lang="en-US" dirty="0" err="1"/>
              <a:t>ngày</a:t>
            </a:r>
            <a:r>
              <a:rPr lang="en-US" dirty="0"/>
              <a:t> nay, </a:t>
            </a:r>
            <a:r>
              <a:rPr lang="en-US" dirty="0" err="1"/>
              <a:t>gây</a:t>
            </a:r>
            <a:r>
              <a:rPr lang="en-US" dirty="0"/>
              <a:t> </a:t>
            </a:r>
            <a:r>
              <a:rPr lang="en-US" dirty="0" err="1"/>
              <a:t>ra</a:t>
            </a:r>
            <a:r>
              <a:rPr lang="en-US" dirty="0"/>
              <a:t> </a:t>
            </a:r>
            <a:r>
              <a:rPr lang="en-US" dirty="0" err="1"/>
              <a:t>những</a:t>
            </a:r>
            <a:r>
              <a:rPr lang="en-US" dirty="0"/>
              <a:t> </a:t>
            </a:r>
            <a:r>
              <a:rPr lang="en-US" dirty="0" err="1"/>
              <a:t>hậu</a:t>
            </a:r>
            <a:r>
              <a:rPr lang="en-US" dirty="0"/>
              <a:t> </a:t>
            </a:r>
            <a:r>
              <a:rPr lang="en-US" dirty="0" err="1"/>
              <a:t>quả</a:t>
            </a:r>
            <a:r>
              <a:rPr lang="en-US" dirty="0"/>
              <a:t> </a:t>
            </a:r>
            <a:r>
              <a:rPr lang="en-US" dirty="0" err="1"/>
              <a:t>nghiêm</a:t>
            </a:r>
            <a:r>
              <a:rPr lang="en-US" dirty="0"/>
              <a:t> </a:t>
            </a:r>
            <a:r>
              <a:rPr lang="en-US" dirty="0" err="1"/>
              <a:t>trọng</a:t>
            </a:r>
            <a:r>
              <a:rPr lang="en-US" dirty="0"/>
              <a:t>. </a:t>
            </a:r>
            <a:r>
              <a:rPr lang="en-US" dirty="0" err="1"/>
              <a:t>Nó</a:t>
            </a:r>
            <a:r>
              <a:rPr lang="en-US" dirty="0"/>
              <a:t> </a:t>
            </a:r>
            <a:r>
              <a:rPr lang="en-US" dirty="0" err="1"/>
              <a:t>khiến</a:t>
            </a:r>
            <a:r>
              <a:rPr lang="en-US" dirty="0"/>
              <a:t> ta </a:t>
            </a:r>
            <a:r>
              <a:rPr lang="en-US" dirty="0" err="1"/>
              <a:t>dần</a:t>
            </a:r>
            <a:r>
              <a:rPr lang="en-US" dirty="0"/>
              <a:t> </a:t>
            </a:r>
            <a:r>
              <a:rPr lang="en-US" dirty="0" err="1"/>
              <a:t>đánh</a:t>
            </a:r>
            <a:r>
              <a:rPr lang="en-US" dirty="0"/>
              <a:t> </a:t>
            </a:r>
            <a:r>
              <a:rPr lang="en-US" dirty="0" err="1"/>
              <a:t>mất</a:t>
            </a:r>
            <a:r>
              <a:rPr lang="en-US" dirty="0"/>
              <a:t> </a:t>
            </a:r>
            <a:r>
              <a:rPr lang="en-US" dirty="0" err="1"/>
              <a:t>đi</a:t>
            </a:r>
            <a:r>
              <a:rPr lang="en-US" dirty="0"/>
              <a:t> </a:t>
            </a:r>
            <a:r>
              <a:rPr lang="en-US" dirty="0" err="1"/>
              <a:t>sự</a:t>
            </a:r>
            <a:r>
              <a:rPr lang="en-US" dirty="0"/>
              <a:t> </a:t>
            </a:r>
            <a:r>
              <a:rPr lang="en-US" dirty="0" err="1"/>
              <a:t>khiêm</a:t>
            </a:r>
            <a:r>
              <a:rPr lang="en-US" dirty="0"/>
              <a:t> </a:t>
            </a:r>
            <a:r>
              <a:rPr lang="en-US" dirty="0" err="1"/>
              <a:t>tốn</a:t>
            </a:r>
            <a:r>
              <a:rPr lang="en-US" dirty="0"/>
              <a:t> </a:t>
            </a:r>
            <a:r>
              <a:rPr lang="en-US" dirty="0" err="1"/>
              <a:t>vốn</a:t>
            </a:r>
            <a:r>
              <a:rPr lang="en-US" dirty="0"/>
              <a:t> </a:t>
            </a:r>
            <a:r>
              <a:rPr lang="en-US" dirty="0" err="1"/>
              <a:t>có</a:t>
            </a:r>
            <a:r>
              <a:rPr lang="en-US" dirty="0"/>
              <a:t>. </a:t>
            </a:r>
            <a:r>
              <a:rPr lang="en-US" dirty="0" err="1"/>
              <a:t>Nó</a:t>
            </a:r>
            <a:r>
              <a:rPr lang="en-US" dirty="0"/>
              <a:t> </a:t>
            </a:r>
            <a:r>
              <a:rPr lang="en-US" dirty="0" err="1"/>
              <a:t>làm</a:t>
            </a:r>
            <a:r>
              <a:rPr lang="en-US" dirty="0"/>
              <a:t> ta </a:t>
            </a:r>
            <a:r>
              <a:rPr lang="en-US" dirty="0" err="1"/>
              <a:t>đánh</a:t>
            </a:r>
            <a:r>
              <a:rPr lang="en-US" dirty="0"/>
              <a:t> </a:t>
            </a:r>
            <a:r>
              <a:rPr lang="en-US" dirty="0" err="1"/>
              <a:t>giá</a:t>
            </a:r>
            <a:r>
              <a:rPr lang="en-US" dirty="0"/>
              <a:t> </a:t>
            </a:r>
            <a:r>
              <a:rPr lang="en-US" dirty="0" err="1"/>
              <a:t>phiến</a:t>
            </a:r>
            <a:r>
              <a:rPr lang="en-US" dirty="0"/>
              <a:t> </a:t>
            </a:r>
            <a:r>
              <a:rPr lang="en-US" dirty="0" err="1"/>
              <a:t>diện</a:t>
            </a:r>
            <a:r>
              <a:rPr lang="en-US" dirty="0"/>
              <a:t> </a:t>
            </a:r>
            <a:r>
              <a:rPr lang="en-US" dirty="0" err="1"/>
              <a:t>người</a:t>
            </a:r>
            <a:r>
              <a:rPr lang="en-US" dirty="0"/>
              <a:t> </a:t>
            </a:r>
            <a:r>
              <a:rPr lang="en-US" dirty="0" err="1"/>
              <a:t>khác</a:t>
            </a:r>
            <a:r>
              <a:rPr lang="en-US" dirty="0"/>
              <a:t> qua </a:t>
            </a:r>
            <a:r>
              <a:rPr lang="en-US" dirty="0" err="1"/>
              <a:t>vẻ</a:t>
            </a:r>
            <a:r>
              <a:rPr lang="en-US" dirty="0"/>
              <a:t> </a:t>
            </a:r>
            <a:r>
              <a:rPr lang="en-US" dirty="0" err="1"/>
              <a:t>bề</a:t>
            </a:r>
            <a:r>
              <a:rPr lang="en-US" dirty="0"/>
              <a:t> </a:t>
            </a:r>
            <a:r>
              <a:rPr lang="en-US" dirty="0" err="1"/>
              <a:t>ngoài</a:t>
            </a:r>
            <a:r>
              <a:rPr lang="en-US" dirty="0"/>
              <a:t> </a:t>
            </a:r>
            <a:r>
              <a:rPr lang="en-US" dirty="0" err="1"/>
              <a:t>mà</a:t>
            </a:r>
            <a:r>
              <a:rPr lang="en-US" dirty="0"/>
              <a:t> </a:t>
            </a:r>
            <a:r>
              <a:rPr lang="en-US" dirty="0" err="1"/>
              <a:t>không</a:t>
            </a:r>
            <a:r>
              <a:rPr lang="en-US" dirty="0"/>
              <a:t> </a:t>
            </a:r>
            <a:r>
              <a:rPr lang="en-US" dirty="0" err="1"/>
              <a:t>chú</a:t>
            </a:r>
            <a:r>
              <a:rPr lang="en-US" dirty="0"/>
              <a:t> ý </a:t>
            </a:r>
            <a:r>
              <a:rPr lang="en-US" dirty="0" err="1"/>
              <a:t>đến</a:t>
            </a:r>
            <a:r>
              <a:rPr lang="en-US" dirty="0"/>
              <a:t> </a:t>
            </a:r>
            <a:r>
              <a:rPr lang="en-US" dirty="0" err="1"/>
              <a:t>bên</a:t>
            </a:r>
            <a:r>
              <a:rPr lang="en-US" dirty="0"/>
              <a:t> </a:t>
            </a:r>
            <a:r>
              <a:rPr lang="en-US" dirty="0" err="1"/>
              <a:t>trong</a:t>
            </a:r>
            <a:r>
              <a:rPr lang="en-US" dirty="0"/>
              <a:t>. </a:t>
            </a:r>
            <a:r>
              <a:rPr lang="en-US" dirty="0" err="1"/>
              <a:t>Ngoài</a:t>
            </a:r>
            <a:r>
              <a:rPr lang="en-US" dirty="0"/>
              <a:t> </a:t>
            </a:r>
            <a:r>
              <a:rPr lang="en-US" dirty="0" err="1"/>
              <a:t>ra</a:t>
            </a:r>
            <a:r>
              <a:rPr lang="en-US" dirty="0"/>
              <a:t>, </a:t>
            </a:r>
            <a:r>
              <a:rPr lang="en-US" dirty="0" err="1"/>
              <a:t>nó</a:t>
            </a:r>
            <a:r>
              <a:rPr lang="en-US" dirty="0"/>
              <a:t> </a:t>
            </a:r>
            <a:r>
              <a:rPr lang="en-US" dirty="0" err="1"/>
              <a:t>khiến</a:t>
            </a:r>
            <a:r>
              <a:rPr lang="en-US" dirty="0"/>
              <a:t> </a:t>
            </a:r>
            <a:r>
              <a:rPr lang="en-US" dirty="0" err="1"/>
              <a:t>nhiều</a:t>
            </a:r>
            <a:r>
              <a:rPr lang="en-US" dirty="0"/>
              <a:t> </a:t>
            </a:r>
            <a:r>
              <a:rPr lang="en-US" dirty="0" err="1"/>
              <a:t>người</a:t>
            </a:r>
            <a:r>
              <a:rPr lang="en-US" dirty="0"/>
              <a:t> </a:t>
            </a:r>
            <a:r>
              <a:rPr lang="en-US" dirty="0" err="1"/>
              <a:t>sẵn</a:t>
            </a:r>
            <a:r>
              <a:rPr lang="en-US" dirty="0"/>
              <a:t> </a:t>
            </a:r>
            <a:r>
              <a:rPr lang="en-US" dirty="0" err="1"/>
              <a:t>sàng</a:t>
            </a:r>
            <a:r>
              <a:rPr lang="en-US" dirty="0"/>
              <a:t> </a:t>
            </a:r>
            <a:r>
              <a:rPr lang="en-US" dirty="0" err="1"/>
              <a:t>lừa</a:t>
            </a:r>
            <a:r>
              <a:rPr lang="en-US" dirty="0"/>
              <a:t> </a:t>
            </a:r>
            <a:r>
              <a:rPr lang="en-US" dirty="0" err="1"/>
              <a:t>dối</a:t>
            </a:r>
            <a:r>
              <a:rPr lang="en-US" dirty="0"/>
              <a:t> </a:t>
            </a:r>
            <a:r>
              <a:rPr lang="en-US" dirty="0" err="1"/>
              <a:t>mọi</a:t>
            </a:r>
            <a:r>
              <a:rPr lang="en-US" dirty="0"/>
              <a:t> </a:t>
            </a:r>
            <a:r>
              <a:rPr lang="en-US" dirty="0" err="1"/>
              <a:t>người</a:t>
            </a:r>
            <a:r>
              <a:rPr lang="en-US" dirty="0"/>
              <a:t> </a:t>
            </a:r>
            <a:r>
              <a:rPr lang="en-US" dirty="0" err="1"/>
              <a:t>xung</a:t>
            </a:r>
            <a:r>
              <a:rPr lang="en-US" dirty="0"/>
              <a:t> </a:t>
            </a:r>
            <a:r>
              <a:rPr lang="en-US" dirty="0" err="1"/>
              <a:t>quanh</a:t>
            </a:r>
            <a:r>
              <a:rPr lang="en-US" dirty="0"/>
              <a:t> </a:t>
            </a:r>
            <a:r>
              <a:rPr lang="en-US" dirty="0" err="1"/>
              <a:t>để</a:t>
            </a:r>
            <a:r>
              <a:rPr lang="en-US" dirty="0"/>
              <a:t> </a:t>
            </a:r>
            <a:r>
              <a:rPr lang="en-US" dirty="0" err="1"/>
              <a:t>khoe</a:t>
            </a:r>
            <a:r>
              <a:rPr lang="en-US" dirty="0"/>
              <a:t> </a:t>
            </a:r>
            <a:r>
              <a:rPr lang="en-US" dirty="0" err="1"/>
              <a:t>khoang</a:t>
            </a:r>
            <a:r>
              <a:rPr lang="en-US" dirty="0"/>
              <a:t> </a:t>
            </a:r>
            <a:r>
              <a:rPr lang="en-US" dirty="0" err="1"/>
              <a:t>những</a:t>
            </a:r>
            <a:r>
              <a:rPr lang="en-US" dirty="0"/>
              <a:t> </a:t>
            </a:r>
            <a:r>
              <a:rPr lang="en-US" dirty="0" err="1"/>
              <a:t>cái</a:t>
            </a:r>
            <a:r>
              <a:rPr lang="en-US" dirty="0"/>
              <a:t> </a:t>
            </a:r>
            <a:r>
              <a:rPr lang="en-US" dirty="0" err="1"/>
              <a:t>mình</a:t>
            </a:r>
            <a:r>
              <a:rPr lang="en-US" dirty="0"/>
              <a:t> </a:t>
            </a:r>
            <a:r>
              <a:rPr lang="en-US" dirty="0" err="1"/>
              <a:t>không</a:t>
            </a:r>
            <a:r>
              <a:rPr lang="en-US" dirty="0"/>
              <a:t> </a:t>
            </a:r>
            <a:r>
              <a:rPr lang="en-US" dirty="0" err="1"/>
              <a:t>có</a:t>
            </a:r>
            <a:r>
              <a:rPr lang="en-US" dirty="0"/>
              <a:t>, </a:t>
            </a:r>
            <a:r>
              <a:rPr lang="en-US" dirty="0" err="1"/>
              <a:t>làm</a:t>
            </a:r>
            <a:r>
              <a:rPr lang="en-US" dirty="0"/>
              <a:t> </a:t>
            </a:r>
            <a:r>
              <a:rPr lang="en-US" dirty="0" err="1"/>
              <a:t>mất</a:t>
            </a:r>
            <a:r>
              <a:rPr lang="en-US" dirty="0"/>
              <a:t> </a:t>
            </a:r>
            <a:r>
              <a:rPr lang="en-US" dirty="0" err="1"/>
              <a:t>đi</a:t>
            </a:r>
            <a:r>
              <a:rPr lang="en-US" dirty="0"/>
              <a:t> </a:t>
            </a:r>
            <a:r>
              <a:rPr lang="en-US" dirty="0" err="1"/>
              <a:t>sự</a:t>
            </a:r>
            <a:r>
              <a:rPr lang="en-US" dirty="0"/>
              <a:t> </a:t>
            </a:r>
            <a:r>
              <a:rPr lang="en-US" dirty="0" err="1"/>
              <a:t>trung</a:t>
            </a:r>
            <a:r>
              <a:rPr lang="en-US" dirty="0"/>
              <a:t> </a:t>
            </a:r>
            <a:r>
              <a:rPr lang="en-US" dirty="0" err="1"/>
              <a:t>thực</a:t>
            </a:r>
            <a:r>
              <a:rPr lang="en-US" dirty="0"/>
              <a:t> </a:t>
            </a:r>
            <a:r>
              <a:rPr lang="en-US" dirty="0" err="1"/>
              <a:t>của</a:t>
            </a:r>
            <a:r>
              <a:rPr lang="en-US" dirty="0"/>
              <a:t> </a:t>
            </a:r>
            <a:r>
              <a:rPr lang="en-US" dirty="0" err="1"/>
              <a:t>cá</a:t>
            </a:r>
            <a:r>
              <a:rPr lang="en-US" dirty="0"/>
              <a:t> </a:t>
            </a:r>
            <a:r>
              <a:rPr lang="en-US" dirty="0" err="1"/>
              <a:t>nhân</a:t>
            </a:r>
            <a:r>
              <a:rPr lang="en-US" dirty="0"/>
              <a:t>, </a:t>
            </a:r>
            <a:r>
              <a:rPr lang="en-US" dirty="0" err="1"/>
              <a:t>mất</a:t>
            </a:r>
            <a:r>
              <a:rPr lang="en-US" dirty="0"/>
              <a:t> </a:t>
            </a:r>
            <a:r>
              <a:rPr lang="en-US" dirty="0" err="1"/>
              <a:t>đi</a:t>
            </a:r>
            <a:r>
              <a:rPr lang="en-US" dirty="0"/>
              <a:t> </a:t>
            </a:r>
            <a:r>
              <a:rPr lang="en-US" dirty="0" err="1"/>
              <a:t>niềm</a:t>
            </a:r>
            <a:r>
              <a:rPr lang="en-US" dirty="0"/>
              <a:t> tin </a:t>
            </a:r>
            <a:r>
              <a:rPr lang="en-US" dirty="0" err="1"/>
              <a:t>của</a:t>
            </a:r>
            <a:r>
              <a:rPr lang="en-US" dirty="0"/>
              <a:t> </a:t>
            </a:r>
            <a:r>
              <a:rPr lang="en-US" dirty="0" err="1"/>
              <a:t>mọi</a:t>
            </a:r>
            <a:r>
              <a:rPr lang="en-US" dirty="0"/>
              <a:t> </a:t>
            </a:r>
            <a:r>
              <a:rPr lang="en-US" dirty="0" err="1"/>
              <a:t>người</a:t>
            </a:r>
            <a:r>
              <a:rPr lang="en-US" dirty="0"/>
              <a:t> </a:t>
            </a:r>
            <a:r>
              <a:rPr lang="en-US" dirty="0" err="1"/>
              <a:t>xung</a:t>
            </a:r>
            <a:r>
              <a:rPr lang="en-US" dirty="0"/>
              <a:t> </a:t>
            </a:r>
            <a:r>
              <a:rPr lang="en-US" dirty="0" err="1"/>
              <a:t>quanh</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zh-CN" altLang="en-US" dirty="0"/>
          </a:p>
          <a:p>
            <a:endParaRPr lang="en-US" dirty="0"/>
          </a:p>
        </p:txBody>
      </p:sp>
    </p:spTree>
    <p:extLst>
      <p:ext uri="{BB962C8B-B14F-4D97-AF65-F5344CB8AC3E}">
        <p14:creationId xmlns:p14="http://schemas.microsoft.com/office/powerpoint/2010/main" val="2742056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23</a:t>
            </a:fld>
            <a:endParaRPr lang="zh-CN" altLang="en-US"/>
          </a:p>
        </p:txBody>
      </p:sp>
    </p:spTree>
    <p:extLst>
      <p:ext uri="{BB962C8B-B14F-4D97-AF65-F5344CB8AC3E}">
        <p14:creationId xmlns:p14="http://schemas.microsoft.com/office/powerpoint/2010/main" val="3299621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70382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2151142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5</a:t>
            </a:fld>
            <a:endParaRPr lang="zh-CN" altLang="en-US"/>
          </a:p>
        </p:txBody>
      </p:sp>
    </p:spTree>
    <p:extLst>
      <p:ext uri="{BB962C8B-B14F-4D97-AF65-F5344CB8AC3E}">
        <p14:creationId xmlns:p14="http://schemas.microsoft.com/office/powerpoint/2010/main" val="2912294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6</a:t>
            </a:fld>
            <a:endParaRPr lang="zh-CN" altLang="en-US"/>
          </a:p>
        </p:txBody>
      </p:sp>
    </p:spTree>
    <p:extLst>
      <p:ext uri="{BB962C8B-B14F-4D97-AF65-F5344CB8AC3E}">
        <p14:creationId xmlns:p14="http://schemas.microsoft.com/office/powerpoint/2010/main" val="3201170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3244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8</a:t>
            </a:fld>
            <a:endParaRPr lang="zh-CN" altLang="en-US"/>
          </a:p>
        </p:txBody>
      </p:sp>
    </p:spTree>
    <p:extLst>
      <p:ext uri="{BB962C8B-B14F-4D97-AF65-F5344CB8AC3E}">
        <p14:creationId xmlns:p14="http://schemas.microsoft.com/office/powerpoint/2010/main" val="2823607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4147846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2024/12/6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0" y="-5400"/>
            <a:ext cx="9144000" cy="5143500"/>
          </a:xfrm>
          <a:prstGeom prst="frame">
            <a:avLst>
              <a:gd name="adj1" fmla="val 186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20000" y="919743"/>
            <a:ext cx="6217800" cy="23775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5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20000" y="3266643"/>
            <a:ext cx="4359000" cy="40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600677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0" y="-5400"/>
            <a:ext cx="9144000" cy="5143500"/>
          </a:xfrm>
          <a:prstGeom prst="frame">
            <a:avLst>
              <a:gd name="adj1" fmla="val 186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801950" y="2179625"/>
            <a:ext cx="7540200" cy="914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3657600" y="842725"/>
            <a:ext cx="1828800" cy="13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0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 name="Google Shape;16;p3"/>
          <p:cNvSpPr txBox="1">
            <a:spLocks noGrp="1"/>
          </p:cNvSpPr>
          <p:nvPr>
            <p:ph type="subTitle" idx="1"/>
          </p:nvPr>
        </p:nvSpPr>
        <p:spPr>
          <a:xfrm>
            <a:off x="2084152" y="3094025"/>
            <a:ext cx="49758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62995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p6"/>
          <p:cNvSpPr/>
          <p:nvPr/>
        </p:nvSpPr>
        <p:spPr>
          <a:xfrm>
            <a:off x="0" y="-5400"/>
            <a:ext cx="9144000" cy="5143500"/>
          </a:xfrm>
          <a:prstGeom prst="frame">
            <a:avLst>
              <a:gd name="adj1" fmla="val 186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720000" y="3316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 name="Google Shape;35;p6"/>
          <p:cNvGrpSpPr/>
          <p:nvPr/>
        </p:nvGrpSpPr>
        <p:grpSpPr>
          <a:xfrm>
            <a:off x="8298937" y="237635"/>
            <a:ext cx="563555" cy="585482"/>
            <a:chOff x="8298937" y="237635"/>
            <a:chExt cx="563555" cy="585482"/>
          </a:xfrm>
        </p:grpSpPr>
        <p:sp>
          <p:nvSpPr>
            <p:cNvPr id="36" name="Google Shape;36;p6"/>
            <p:cNvSpPr/>
            <p:nvPr/>
          </p:nvSpPr>
          <p:spPr>
            <a:xfrm>
              <a:off x="8384862" y="237635"/>
              <a:ext cx="192930" cy="189882"/>
            </a:xfrm>
            <a:custGeom>
              <a:avLst/>
              <a:gdLst/>
              <a:ahLst/>
              <a:cxnLst/>
              <a:rect l="l" t="t" r="r" b="b"/>
              <a:pathLst>
                <a:path w="5633" h="5544" extrusionOk="0">
                  <a:moveTo>
                    <a:pt x="2817" y="1"/>
                  </a:moveTo>
                  <a:cubicBezTo>
                    <a:pt x="2742" y="1"/>
                    <a:pt x="2667" y="45"/>
                    <a:pt x="2642" y="133"/>
                  </a:cubicBezTo>
                  <a:lnTo>
                    <a:pt x="2160" y="1989"/>
                  </a:lnTo>
                  <a:cubicBezTo>
                    <a:pt x="2144" y="2050"/>
                    <a:pt x="2094" y="2099"/>
                    <a:pt x="2033" y="2116"/>
                  </a:cubicBezTo>
                  <a:lnTo>
                    <a:pt x="178" y="2598"/>
                  </a:lnTo>
                  <a:cubicBezTo>
                    <a:pt x="1" y="2648"/>
                    <a:pt x="1" y="2902"/>
                    <a:pt x="178" y="2947"/>
                  </a:cubicBezTo>
                  <a:lnTo>
                    <a:pt x="2033" y="3428"/>
                  </a:lnTo>
                  <a:cubicBezTo>
                    <a:pt x="2094" y="3445"/>
                    <a:pt x="2144" y="3495"/>
                    <a:pt x="2160" y="3556"/>
                  </a:cubicBezTo>
                  <a:lnTo>
                    <a:pt x="2642" y="5411"/>
                  </a:lnTo>
                  <a:cubicBezTo>
                    <a:pt x="2664" y="5499"/>
                    <a:pt x="2739" y="5544"/>
                    <a:pt x="2814" y="5544"/>
                  </a:cubicBezTo>
                  <a:cubicBezTo>
                    <a:pt x="2890" y="5544"/>
                    <a:pt x="2966" y="5499"/>
                    <a:pt x="2991" y="5411"/>
                  </a:cubicBezTo>
                  <a:lnTo>
                    <a:pt x="3473" y="3556"/>
                  </a:lnTo>
                  <a:cubicBezTo>
                    <a:pt x="3489" y="3495"/>
                    <a:pt x="3539" y="3445"/>
                    <a:pt x="3600" y="3428"/>
                  </a:cubicBezTo>
                  <a:lnTo>
                    <a:pt x="5455" y="2947"/>
                  </a:lnTo>
                  <a:cubicBezTo>
                    <a:pt x="5632" y="2897"/>
                    <a:pt x="5632" y="2648"/>
                    <a:pt x="5455" y="2598"/>
                  </a:cubicBezTo>
                  <a:lnTo>
                    <a:pt x="3600" y="2116"/>
                  </a:lnTo>
                  <a:cubicBezTo>
                    <a:pt x="3539" y="2099"/>
                    <a:pt x="3489" y="2050"/>
                    <a:pt x="3473" y="1989"/>
                  </a:cubicBezTo>
                  <a:lnTo>
                    <a:pt x="2991" y="133"/>
                  </a:lnTo>
                  <a:cubicBezTo>
                    <a:pt x="2966" y="45"/>
                    <a:pt x="2891" y="1"/>
                    <a:pt x="2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6"/>
            <p:cNvSpPr/>
            <p:nvPr/>
          </p:nvSpPr>
          <p:spPr>
            <a:xfrm>
              <a:off x="8669562" y="515210"/>
              <a:ext cx="192930" cy="189882"/>
            </a:xfrm>
            <a:custGeom>
              <a:avLst/>
              <a:gdLst/>
              <a:ahLst/>
              <a:cxnLst/>
              <a:rect l="l" t="t" r="r" b="b"/>
              <a:pathLst>
                <a:path w="5633" h="5544" extrusionOk="0">
                  <a:moveTo>
                    <a:pt x="2817" y="1"/>
                  </a:moveTo>
                  <a:cubicBezTo>
                    <a:pt x="2742" y="1"/>
                    <a:pt x="2667" y="45"/>
                    <a:pt x="2642" y="133"/>
                  </a:cubicBezTo>
                  <a:lnTo>
                    <a:pt x="2160" y="1989"/>
                  </a:lnTo>
                  <a:cubicBezTo>
                    <a:pt x="2144" y="2050"/>
                    <a:pt x="2094" y="2099"/>
                    <a:pt x="2033" y="2116"/>
                  </a:cubicBezTo>
                  <a:lnTo>
                    <a:pt x="178" y="2598"/>
                  </a:lnTo>
                  <a:cubicBezTo>
                    <a:pt x="1" y="2648"/>
                    <a:pt x="1" y="2902"/>
                    <a:pt x="178" y="2947"/>
                  </a:cubicBezTo>
                  <a:lnTo>
                    <a:pt x="2033" y="3428"/>
                  </a:lnTo>
                  <a:cubicBezTo>
                    <a:pt x="2094" y="3445"/>
                    <a:pt x="2144" y="3495"/>
                    <a:pt x="2160" y="3556"/>
                  </a:cubicBezTo>
                  <a:lnTo>
                    <a:pt x="2642" y="5411"/>
                  </a:lnTo>
                  <a:cubicBezTo>
                    <a:pt x="2664" y="5499"/>
                    <a:pt x="2739" y="5544"/>
                    <a:pt x="2814" y="5544"/>
                  </a:cubicBezTo>
                  <a:cubicBezTo>
                    <a:pt x="2890" y="5544"/>
                    <a:pt x="2966" y="5499"/>
                    <a:pt x="2991" y="5411"/>
                  </a:cubicBezTo>
                  <a:lnTo>
                    <a:pt x="3473" y="3556"/>
                  </a:lnTo>
                  <a:cubicBezTo>
                    <a:pt x="3489" y="3495"/>
                    <a:pt x="3539" y="3445"/>
                    <a:pt x="3600" y="3428"/>
                  </a:cubicBezTo>
                  <a:lnTo>
                    <a:pt x="5455" y="2947"/>
                  </a:lnTo>
                  <a:cubicBezTo>
                    <a:pt x="5632" y="2897"/>
                    <a:pt x="5632" y="2648"/>
                    <a:pt x="5455" y="2598"/>
                  </a:cubicBezTo>
                  <a:lnTo>
                    <a:pt x="3600" y="2116"/>
                  </a:lnTo>
                  <a:cubicBezTo>
                    <a:pt x="3539" y="2099"/>
                    <a:pt x="3489" y="2050"/>
                    <a:pt x="3473" y="1989"/>
                  </a:cubicBezTo>
                  <a:lnTo>
                    <a:pt x="2991" y="133"/>
                  </a:lnTo>
                  <a:cubicBezTo>
                    <a:pt x="2966" y="45"/>
                    <a:pt x="2891" y="1"/>
                    <a:pt x="2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6"/>
            <p:cNvSpPr/>
            <p:nvPr/>
          </p:nvSpPr>
          <p:spPr>
            <a:xfrm>
              <a:off x="8298937" y="633235"/>
              <a:ext cx="192930" cy="189882"/>
            </a:xfrm>
            <a:custGeom>
              <a:avLst/>
              <a:gdLst/>
              <a:ahLst/>
              <a:cxnLst/>
              <a:rect l="l" t="t" r="r" b="b"/>
              <a:pathLst>
                <a:path w="5633" h="5544" extrusionOk="0">
                  <a:moveTo>
                    <a:pt x="2817" y="1"/>
                  </a:moveTo>
                  <a:cubicBezTo>
                    <a:pt x="2742" y="1"/>
                    <a:pt x="2667" y="45"/>
                    <a:pt x="2642" y="133"/>
                  </a:cubicBezTo>
                  <a:lnTo>
                    <a:pt x="2160" y="1989"/>
                  </a:lnTo>
                  <a:cubicBezTo>
                    <a:pt x="2144" y="2050"/>
                    <a:pt x="2094" y="2099"/>
                    <a:pt x="2033" y="2116"/>
                  </a:cubicBezTo>
                  <a:lnTo>
                    <a:pt x="178" y="2598"/>
                  </a:lnTo>
                  <a:cubicBezTo>
                    <a:pt x="1" y="2648"/>
                    <a:pt x="1" y="2902"/>
                    <a:pt x="178" y="2947"/>
                  </a:cubicBezTo>
                  <a:lnTo>
                    <a:pt x="2033" y="3428"/>
                  </a:lnTo>
                  <a:cubicBezTo>
                    <a:pt x="2094" y="3445"/>
                    <a:pt x="2144" y="3495"/>
                    <a:pt x="2160" y="3556"/>
                  </a:cubicBezTo>
                  <a:lnTo>
                    <a:pt x="2642" y="5411"/>
                  </a:lnTo>
                  <a:cubicBezTo>
                    <a:pt x="2664" y="5499"/>
                    <a:pt x="2739" y="5544"/>
                    <a:pt x="2814" y="5544"/>
                  </a:cubicBezTo>
                  <a:cubicBezTo>
                    <a:pt x="2890" y="5544"/>
                    <a:pt x="2966" y="5499"/>
                    <a:pt x="2991" y="5411"/>
                  </a:cubicBezTo>
                  <a:lnTo>
                    <a:pt x="3473" y="3556"/>
                  </a:lnTo>
                  <a:cubicBezTo>
                    <a:pt x="3489" y="3495"/>
                    <a:pt x="3539" y="3445"/>
                    <a:pt x="3600" y="3428"/>
                  </a:cubicBezTo>
                  <a:lnTo>
                    <a:pt x="5455" y="2947"/>
                  </a:lnTo>
                  <a:cubicBezTo>
                    <a:pt x="5632" y="2897"/>
                    <a:pt x="5632" y="2648"/>
                    <a:pt x="5455" y="2598"/>
                  </a:cubicBezTo>
                  <a:lnTo>
                    <a:pt x="3600" y="2116"/>
                  </a:lnTo>
                  <a:cubicBezTo>
                    <a:pt x="3539" y="2099"/>
                    <a:pt x="3489" y="2050"/>
                    <a:pt x="3473" y="1989"/>
                  </a:cubicBezTo>
                  <a:lnTo>
                    <a:pt x="2991" y="133"/>
                  </a:lnTo>
                  <a:cubicBezTo>
                    <a:pt x="2966" y="45"/>
                    <a:pt x="2891" y="1"/>
                    <a:pt x="2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46829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3389100" y="1307100"/>
            <a:ext cx="5034900" cy="2529300"/>
          </a:xfrm>
          <a:prstGeom prst="rect">
            <a:avLst/>
          </a:prstGeom>
        </p:spPr>
        <p:txBody>
          <a:bodyPr spcFirstLastPara="1" wrap="square" lIns="91425" tIns="91425" rIns="91425" bIns="91425" anchor="ctr" anchorCtr="0">
            <a:noAutofit/>
          </a:bodyPr>
          <a:lstStyle>
            <a:lvl1pPr lvl="0" algn="r">
              <a:spcBef>
                <a:spcPts val="0"/>
              </a:spcBef>
              <a:spcAft>
                <a:spcPts val="0"/>
              </a:spcAft>
              <a:buSzPts val="6000"/>
              <a:buNone/>
              <a:defRPr sz="8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45" name="Google Shape;45;p8"/>
          <p:cNvSpPr/>
          <p:nvPr/>
        </p:nvSpPr>
        <p:spPr>
          <a:xfrm>
            <a:off x="0" y="-5400"/>
            <a:ext cx="9144000" cy="5143500"/>
          </a:xfrm>
          <a:prstGeom prst="frame">
            <a:avLst>
              <a:gd name="adj1" fmla="val 186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4296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6"/>
        <p:cNvGrpSpPr/>
        <p:nvPr/>
      </p:nvGrpSpPr>
      <p:grpSpPr>
        <a:xfrm>
          <a:off x="0" y="0"/>
          <a:ext cx="0" cy="0"/>
          <a:chOff x="0" y="0"/>
          <a:chExt cx="0" cy="0"/>
        </a:xfrm>
      </p:grpSpPr>
      <p:sp>
        <p:nvSpPr>
          <p:cNvPr id="277" name="Google Shape;277;p34"/>
          <p:cNvSpPr/>
          <p:nvPr/>
        </p:nvSpPr>
        <p:spPr>
          <a:xfrm>
            <a:off x="0" y="-5400"/>
            <a:ext cx="9144000" cy="5143500"/>
          </a:xfrm>
          <a:prstGeom prst="frame">
            <a:avLst>
              <a:gd name="adj1" fmla="val 186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4"/>
          <p:cNvSpPr/>
          <p:nvPr/>
        </p:nvSpPr>
        <p:spPr>
          <a:xfrm>
            <a:off x="8384862" y="237635"/>
            <a:ext cx="192930" cy="189882"/>
          </a:xfrm>
          <a:custGeom>
            <a:avLst/>
            <a:gdLst/>
            <a:ahLst/>
            <a:cxnLst/>
            <a:rect l="l" t="t" r="r" b="b"/>
            <a:pathLst>
              <a:path w="5633" h="5544" extrusionOk="0">
                <a:moveTo>
                  <a:pt x="2817" y="1"/>
                </a:moveTo>
                <a:cubicBezTo>
                  <a:pt x="2742" y="1"/>
                  <a:pt x="2667" y="45"/>
                  <a:pt x="2642" y="133"/>
                </a:cubicBezTo>
                <a:lnTo>
                  <a:pt x="2160" y="1989"/>
                </a:lnTo>
                <a:cubicBezTo>
                  <a:pt x="2144" y="2050"/>
                  <a:pt x="2094" y="2099"/>
                  <a:pt x="2033" y="2116"/>
                </a:cubicBezTo>
                <a:lnTo>
                  <a:pt x="178" y="2598"/>
                </a:lnTo>
                <a:cubicBezTo>
                  <a:pt x="1" y="2648"/>
                  <a:pt x="1" y="2902"/>
                  <a:pt x="178" y="2947"/>
                </a:cubicBezTo>
                <a:lnTo>
                  <a:pt x="2033" y="3428"/>
                </a:lnTo>
                <a:cubicBezTo>
                  <a:pt x="2094" y="3445"/>
                  <a:pt x="2144" y="3495"/>
                  <a:pt x="2160" y="3556"/>
                </a:cubicBezTo>
                <a:lnTo>
                  <a:pt x="2642" y="5411"/>
                </a:lnTo>
                <a:cubicBezTo>
                  <a:pt x="2664" y="5499"/>
                  <a:pt x="2739" y="5544"/>
                  <a:pt x="2814" y="5544"/>
                </a:cubicBezTo>
                <a:cubicBezTo>
                  <a:pt x="2890" y="5544"/>
                  <a:pt x="2966" y="5499"/>
                  <a:pt x="2991" y="5411"/>
                </a:cubicBezTo>
                <a:lnTo>
                  <a:pt x="3473" y="3556"/>
                </a:lnTo>
                <a:cubicBezTo>
                  <a:pt x="3489" y="3495"/>
                  <a:pt x="3539" y="3445"/>
                  <a:pt x="3600" y="3428"/>
                </a:cubicBezTo>
                <a:lnTo>
                  <a:pt x="5455" y="2947"/>
                </a:lnTo>
                <a:cubicBezTo>
                  <a:pt x="5632" y="2897"/>
                  <a:pt x="5632" y="2648"/>
                  <a:pt x="5455" y="2598"/>
                </a:cubicBezTo>
                <a:lnTo>
                  <a:pt x="3600" y="2116"/>
                </a:lnTo>
                <a:cubicBezTo>
                  <a:pt x="3539" y="2099"/>
                  <a:pt x="3489" y="2050"/>
                  <a:pt x="3473" y="1989"/>
                </a:cubicBezTo>
                <a:lnTo>
                  <a:pt x="2991" y="133"/>
                </a:lnTo>
                <a:cubicBezTo>
                  <a:pt x="2966" y="45"/>
                  <a:pt x="2891" y="1"/>
                  <a:pt x="2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4"/>
          <p:cNvSpPr/>
          <p:nvPr/>
        </p:nvSpPr>
        <p:spPr>
          <a:xfrm>
            <a:off x="8669562" y="515210"/>
            <a:ext cx="192930" cy="189882"/>
          </a:xfrm>
          <a:custGeom>
            <a:avLst/>
            <a:gdLst/>
            <a:ahLst/>
            <a:cxnLst/>
            <a:rect l="l" t="t" r="r" b="b"/>
            <a:pathLst>
              <a:path w="5633" h="5544" extrusionOk="0">
                <a:moveTo>
                  <a:pt x="2817" y="1"/>
                </a:moveTo>
                <a:cubicBezTo>
                  <a:pt x="2742" y="1"/>
                  <a:pt x="2667" y="45"/>
                  <a:pt x="2642" y="133"/>
                </a:cubicBezTo>
                <a:lnTo>
                  <a:pt x="2160" y="1989"/>
                </a:lnTo>
                <a:cubicBezTo>
                  <a:pt x="2144" y="2050"/>
                  <a:pt x="2094" y="2099"/>
                  <a:pt x="2033" y="2116"/>
                </a:cubicBezTo>
                <a:lnTo>
                  <a:pt x="178" y="2598"/>
                </a:lnTo>
                <a:cubicBezTo>
                  <a:pt x="1" y="2648"/>
                  <a:pt x="1" y="2902"/>
                  <a:pt x="178" y="2947"/>
                </a:cubicBezTo>
                <a:lnTo>
                  <a:pt x="2033" y="3428"/>
                </a:lnTo>
                <a:cubicBezTo>
                  <a:pt x="2094" y="3445"/>
                  <a:pt x="2144" y="3495"/>
                  <a:pt x="2160" y="3556"/>
                </a:cubicBezTo>
                <a:lnTo>
                  <a:pt x="2642" y="5411"/>
                </a:lnTo>
                <a:cubicBezTo>
                  <a:pt x="2664" y="5499"/>
                  <a:pt x="2739" y="5544"/>
                  <a:pt x="2814" y="5544"/>
                </a:cubicBezTo>
                <a:cubicBezTo>
                  <a:pt x="2890" y="5544"/>
                  <a:pt x="2966" y="5499"/>
                  <a:pt x="2991" y="5411"/>
                </a:cubicBezTo>
                <a:lnTo>
                  <a:pt x="3473" y="3556"/>
                </a:lnTo>
                <a:cubicBezTo>
                  <a:pt x="3489" y="3495"/>
                  <a:pt x="3539" y="3445"/>
                  <a:pt x="3600" y="3428"/>
                </a:cubicBezTo>
                <a:lnTo>
                  <a:pt x="5455" y="2947"/>
                </a:lnTo>
                <a:cubicBezTo>
                  <a:pt x="5632" y="2897"/>
                  <a:pt x="5632" y="2648"/>
                  <a:pt x="5455" y="2598"/>
                </a:cubicBezTo>
                <a:lnTo>
                  <a:pt x="3600" y="2116"/>
                </a:lnTo>
                <a:cubicBezTo>
                  <a:pt x="3539" y="2099"/>
                  <a:pt x="3489" y="2050"/>
                  <a:pt x="3473" y="1989"/>
                </a:cubicBezTo>
                <a:lnTo>
                  <a:pt x="2991" y="133"/>
                </a:lnTo>
                <a:cubicBezTo>
                  <a:pt x="2966" y="45"/>
                  <a:pt x="2891" y="1"/>
                  <a:pt x="2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4"/>
          <p:cNvSpPr/>
          <p:nvPr/>
        </p:nvSpPr>
        <p:spPr>
          <a:xfrm>
            <a:off x="8298937" y="633235"/>
            <a:ext cx="192930" cy="189882"/>
          </a:xfrm>
          <a:custGeom>
            <a:avLst/>
            <a:gdLst/>
            <a:ahLst/>
            <a:cxnLst/>
            <a:rect l="l" t="t" r="r" b="b"/>
            <a:pathLst>
              <a:path w="5633" h="5544" extrusionOk="0">
                <a:moveTo>
                  <a:pt x="2817" y="1"/>
                </a:moveTo>
                <a:cubicBezTo>
                  <a:pt x="2742" y="1"/>
                  <a:pt x="2667" y="45"/>
                  <a:pt x="2642" y="133"/>
                </a:cubicBezTo>
                <a:lnTo>
                  <a:pt x="2160" y="1989"/>
                </a:lnTo>
                <a:cubicBezTo>
                  <a:pt x="2144" y="2050"/>
                  <a:pt x="2094" y="2099"/>
                  <a:pt x="2033" y="2116"/>
                </a:cubicBezTo>
                <a:lnTo>
                  <a:pt x="178" y="2598"/>
                </a:lnTo>
                <a:cubicBezTo>
                  <a:pt x="1" y="2648"/>
                  <a:pt x="1" y="2902"/>
                  <a:pt x="178" y="2947"/>
                </a:cubicBezTo>
                <a:lnTo>
                  <a:pt x="2033" y="3428"/>
                </a:lnTo>
                <a:cubicBezTo>
                  <a:pt x="2094" y="3445"/>
                  <a:pt x="2144" y="3495"/>
                  <a:pt x="2160" y="3556"/>
                </a:cubicBezTo>
                <a:lnTo>
                  <a:pt x="2642" y="5411"/>
                </a:lnTo>
                <a:cubicBezTo>
                  <a:pt x="2664" y="5499"/>
                  <a:pt x="2739" y="5544"/>
                  <a:pt x="2814" y="5544"/>
                </a:cubicBezTo>
                <a:cubicBezTo>
                  <a:pt x="2890" y="5544"/>
                  <a:pt x="2966" y="5499"/>
                  <a:pt x="2991" y="5411"/>
                </a:cubicBezTo>
                <a:lnTo>
                  <a:pt x="3473" y="3556"/>
                </a:lnTo>
                <a:cubicBezTo>
                  <a:pt x="3489" y="3495"/>
                  <a:pt x="3539" y="3445"/>
                  <a:pt x="3600" y="3428"/>
                </a:cubicBezTo>
                <a:lnTo>
                  <a:pt x="5455" y="2947"/>
                </a:lnTo>
                <a:cubicBezTo>
                  <a:pt x="5632" y="2897"/>
                  <a:pt x="5632" y="2648"/>
                  <a:pt x="5455" y="2598"/>
                </a:cubicBezTo>
                <a:lnTo>
                  <a:pt x="3600" y="2116"/>
                </a:lnTo>
                <a:cubicBezTo>
                  <a:pt x="3539" y="2099"/>
                  <a:pt x="3489" y="2050"/>
                  <a:pt x="3473" y="1989"/>
                </a:cubicBezTo>
                <a:lnTo>
                  <a:pt x="2991" y="133"/>
                </a:lnTo>
                <a:cubicBezTo>
                  <a:pt x="2966" y="45"/>
                  <a:pt x="2891" y="1"/>
                  <a:pt x="2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0903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84035"/>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advTm="0"/>
    </mc:Choice>
    <mc:Fallback xmlns:p15="http://schemas.microsoft.com/office/powerpoint/2012/main" xmlns="">
      <p:transition spd="slow"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008ACF-A2C0-869B-22F8-858DCEB4AE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8A5A542-9883-B8C0-5E00-48449C9941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571B74F-402E-F3FC-2C16-996A2FD35FCF}"/>
              </a:ext>
            </a:extLst>
          </p:cNvPr>
          <p:cNvSpPr>
            <a:spLocks noGrp="1"/>
          </p:cNvSpPr>
          <p:nvPr>
            <p:ph type="dt" sz="half" idx="10"/>
          </p:nvPr>
        </p:nvSpPr>
        <p:spPr/>
        <p:txBody>
          <a:bodyPr/>
          <a:lstStyle/>
          <a:p>
            <a:fld id="{0AEE0771-AF29-4F77-8B4D-E1D9CB591955}" type="datetimeFigureOut">
              <a:rPr lang="en-US" smtClean="0"/>
              <a:t>12/6/2024</a:t>
            </a:fld>
            <a:endParaRPr lang="en-US"/>
          </a:p>
        </p:txBody>
      </p:sp>
      <p:sp>
        <p:nvSpPr>
          <p:cNvPr id="5" name="Footer Placeholder 4">
            <a:extLst>
              <a:ext uri="{FF2B5EF4-FFF2-40B4-BE49-F238E27FC236}">
                <a16:creationId xmlns:a16="http://schemas.microsoft.com/office/drawing/2014/main" xmlns="" id="{564A62D4-A1A7-32F4-6894-0B283EF283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D96592A-7A8D-4FE0-1748-D70DA4C56457}"/>
              </a:ext>
            </a:extLst>
          </p:cNvPr>
          <p:cNvSpPr>
            <a:spLocks noGrp="1"/>
          </p:cNvSpPr>
          <p:nvPr>
            <p:ph type="sldNum" sz="quarter" idx="12"/>
          </p:nvPr>
        </p:nvSpPr>
        <p:spPr/>
        <p:txBody>
          <a:bodyPr/>
          <a:lstStyle/>
          <a:p>
            <a:fld id="{2000F1F2-0F01-473D-97CB-5B7F769CEE73}" type="slidenum">
              <a:rPr lang="en-US" smtClean="0"/>
              <a:t>‹#›</a:t>
            </a:fld>
            <a:endParaRPr lang="en-US"/>
          </a:p>
        </p:txBody>
      </p:sp>
    </p:spTree>
    <p:extLst>
      <p:ext uri="{BB962C8B-B14F-4D97-AF65-F5344CB8AC3E}">
        <p14:creationId xmlns:p14="http://schemas.microsoft.com/office/powerpoint/2010/main" val="3664210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769257"/>
      </p:ext>
    </p:extLst>
  </p:cSld>
  <p:clrMapOvr>
    <a:masterClrMapping/>
  </p:clrMapOvr>
  <mc:AlternateContent xmlns:mc="http://schemas.openxmlformats.org/markup-compatibility/2006" xmlns:p14="http://schemas.microsoft.com/office/powerpoint/2010/main">
    <mc:Choice Requires="p14">
      <p:transition spd="slow" p14:dur="1500" advTm="0">
        <p14:warp dir="in"/>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2024/12/6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2024/12/6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2024/12/6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2024/12/6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2024/12/6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2024/12/6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2024/12/6</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31645"/>
            <a:ext cx="7704000" cy="640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Actor"/>
              <a:buNone/>
              <a:defRPr sz="3500" b="1">
                <a:solidFill>
                  <a:schemeClr val="dk1"/>
                </a:solidFill>
                <a:latin typeface="Actor"/>
                <a:ea typeface="Actor"/>
                <a:cs typeface="Actor"/>
                <a:sym typeface="Actor"/>
              </a:defRPr>
            </a:lvl1pPr>
            <a:lvl2pPr lvl="1" rtl="0">
              <a:lnSpc>
                <a:spcPct val="100000"/>
              </a:lnSpc>
              <a:spcBef>
                <a:spcPts val="0"/>
              </a:spcBef>
              <a:spcAft>
                <a:spcPts val="0"/>
              </a:spcAft>
              <a:buClr>
                <a:schemeClr val="dk1"/>
              </a:buClr>
              <a:buSzPts val="3500"/>
              <a:buFont typeface="Actor"/>
              <a:buNone/>
              <a:defRPr sz="3500" b="1">
                <a:solidFill>
                  <a:schemeClr val="dk1"/>
                </a:solidFill>
                <a:latin typeface="Actor"/>
                <a:ea typeface="Actor"/>
                <a:cs typeface="Actor"/>
                <a:sym typeface="Actor"/>
              </a:defRPr>
            </a:lvl2pPr>
            <a:lvl3pPr lvl="2" rtl="0">
              <a:lnSpc>
                <a:spcPct val="100000"/>
              </a:lnSpc>
              <a:spcBef>
                <a:spcPts val="0"/>
              </a:spcBef>
              <a:spcAft>
                <a:spcPts val="0"/>
              </a:spcAft>
              <a:buClr>
                <a:schemeClr val="dk1"/>
              </a:buClr>
              <a:buSzPts val="3500"/>
              <a:buFont typeface="Actor"/>
              <a:buNone/>
              <a:defRPr sz="3500" b="1">
                <a:solidFill>
                  <a:schemeClr val="dk1"/>
                </a:solidFill>
                <a:latin typeface="Actor"/>
                <a:ea typeface="Actor"/>
                <a:cs typeface="Actor"/>
                <a:sym typeface="Actor"/>
              </a:defRPr>
            </a:lvl3pPr>
            <a:lvl4pPr lvl="3" rtl="0">
              <a:lnSpc>
                <a:spcPct val="100000"/>
              </a:lnSpc>
              <a:spcBef>
                <a:spcPts val="0"/>
              </a:spcBef>
              <a:spcAft>
                <a:spcPts val="0"/>
              </a:spcAft>
              <a:buClr>
                <a:schemeClr val="dk1"/>
              </a:buClr>
              <a:buSzPts val="3500"/>
              <a:buFont typeface="Actor"/>
              <a:buNone/>
              <a:defRPr sz="3500" b="1">
                <a:solidFill>
                  <a:schemeClr val="dk1"/>
                </a:solidFill>
                <a:latin typeface="Actor"/>
                <a:ea typeface="Actor"/>
                <a:cs typeface="Actor"/>
                <a:sym typeface="Actor"/>
              </a:defRPr>
            </a:lvl4pPr>
            <a:lvl5pPr lvl="4" rtl="0">
              <a:lnSpc>
                <a:spcPct val="100000"/>
              </a:lnSpc>
              <a:spcBef>
                <a:spcPts val="0"/>
              </a:spcBef>
              <a:spcAft>
                <a:spcPts val="0"/>
              </a:spcAft>
              <a:buClr>
                <a:schemeClr val="dk1"/>
              </a:buClr>
              <a:buSzPts val="3500"/>
              <a:buFont typeface="Actor"/>
              <a:buNone/>
              <a:defRPr sz="3500" b="1">
                <a:solidFill>
                  <a:schemeClr val="dk1"/>
                </a:solidFill>
                <a:latin typeface="Actor"/>
                <a:ea typeface="Actor"/>
                <a:cs typeface="Actor"/>
                <a:sym typeface="Actor"/>
              </a:defRPr>
            </a:lvl5pPr>
            <a:lvl6pPr lvl="5" rtl="0">
              <a:lnSpc>
                <a:spcPct val="100000"/>
              </a:lnSpc>
              <a:spcBef>
                <a:spcPts val="0"/>
              </a:spcBef>
              <a:spcAft>
                <a:spcPts val="0"/>
              </a:spcAft>
              <a:buClr>
                <a:schemeClr val="dk1"/>
              </a:buClr>
              <a:buSzPts val="3500"/>
              <a:buFont typeface="Actor"/>
              <a:buNone/>
              <a:defRPr sz="3500" b="1">
                <a:solidFill>
                  <a:schemeClr val="dk1"/>
                </a:solidFill>
                <a:latin typeface="Actor"/>
                <a:ea typeface="Actor"/>
                <a:cs typeface="Actor"/>
                <a:sym typeface="Actor"/>
              </a:defRPr>
            </a:lvl6pPr>
            <a:lvl7pPr lvl="6" rtl="0">
              <a:lnSpc>
                <a:spcPct val="100000"/>
              </a:lnSpc>
              <a:spcBef>
                <a:spcPts val="0"/>
              </a:spcBef>
              <a:spcAft>
                <a:spcPts val="0"/>
              </a:spcAft>
              <a:buClr>
                <a:schemeClr val="dk1"/>
              </a:buClr>
              <a:buSzPts val="3500"/>
              <a:buFont typeface="Actor"/>
              <a:buNone/>
              <a:defRPr sz="3500" b="1">
                <a:solidFill>
                  <a:schemeClr val="dk1"/>
                </a:solidFill>
                <a:latin typeface="Actor"/>
                <a:ea typeface="Actor"/>
                <a:cs typeface="Actor"/>
                <a:sym typeface="Actor"/>
              </a:defRPr>
            </a:lvl7pPr>
            <a:lvl8pPr lvl="7" rtl="0">
              <a:lnSpc>
                <a:spcPct val="100000"/>
              </a:lnSpc>
              <a:spcBef>
                <a:spcPts val="0"/>
              </a:spcBef>
              <a:spcAft>
                <a:spcPts val="0"/>
              </a:spcAft>
              <a:buClr>
                <a:schemeClr val="dk1"/>
              </a:buClr>
              <a:buSzPts val="3500"/>
              <a:buFont typeface="Actor"/>
              <a:buNone/>
              <a:defRPr sz="3500" b="1">
                <a:solidFill>
                  <a:schemeClr val="dk1"/>
                </a:solidFill>
                <a:latin typeface="Actor"/>
                <a:ea typeface="Actor"/>
                <a:cs typeface="Actor"/>
                <a:sym typeface="Actor"/>
              </a:defRPr>
            </a:lvl8pPr>
            <a:lvl9pPr lvl="8" rtl="0">
              <a:lnSpc>
                <a:spcPct val="100000"/>
              </a:lnSpc>
              <a:spcBef>
                <a:spcPts val="0"/>
              </a:spcBef>
              <a:spcAft>
                <a:spcPts val="0"/>
              </a:spcAft>
              <a:buClr>
                <a:schemeClr val="dk1"/>
              </a:buClr>
              <a:buSzPts val="3500"/>
              <a:buFont typeface="Actor"/>
              <a:buNone/>
              <a:defRPr sz="3500" b="1">
                <a:solidFill>
                  <a:schemeClr val="dk1"/>
                </a:solidFill>
                <a:latin typeface="Actor"/>
                <a:ea typeface="Actor"/>
                <a:cs typeface="Actor"/>
                <a:sym typeface="Actor"/>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15000"/>
              </a:lnSpc>
              <a:spcBef>
                <a:spcPts val="1600"/>
              </a:spcBef>
              <a:spcAft>
                <a:spcPts val="160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4049154443"/>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notesSlide" Target="../notesSlides/notesSlide1.xml"/><Relationship Id="rId9" Type="http://schemas.openxmlformats.org/officeDocument/2006/relationships/image" Target="../media/image3.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9.png"/><Relationship Id="rId12"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5" name="任意多边形 104"/>
          <p:cNvSpPr/>
          <p:nvPr/>
        </p:nvSpPr>
        <p:spPr>
          <a:xfrm>
            <a:off x="1792767" y="1542653"/>
            <a:ext cx="5556736" cy="3054062"/>
          </a:xfrm>
          <a:custGeom>
            <a:avLst/>
            <a:gdLst>
              <a:gd name="connsiteX0" fmla="*/ 0 w 4967417"/>
              <a:gd name="connsiteY0" fmla="*/ 2644346 h 2656703"/>
              <a:gd name="connsiteX1" fmla="*/ 2261287 w 4967417"/>
              <a:gd name="connsiteY1" fmla="*/ 0 h 2656703"/>
              <a:gd name="connsiteX2" fmla="*/ 2150076 w 4967417"/>
              <a:gd name="connsiteY2" fmla="*/ 2656703 h 2656703"/>
              <a:gd name="connsiteX3" fmla="*/ 4028303 w 4967417"/>
              <a:gd name="connsiteY3" fmla="*/ 444843 h 2656703"/>
              <a:gd name="connsiteX4" fmla="*/ 3917092 w 4967417"/>
              <a:gd name="connsiteY4" fmla="*/ 2619632 h 2656703"/>
              <a:gd name="connsiteX5" fmla="*/ 4967417 w 4967417"/>
              <a:gd name="connsiteY5" fmla="*/ 1779373 h 2656703"/>
              <a:gd name="connsiteX6" fmla="*/ 4905633 w 4967417"/>
              <a:gd name="connsiteY6" fmla="*/ 2607275 h 265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7417" h="2656703">
                <a:moveTo>
                  <a:pt x="0" y="2644346"/>
                </a:moveTo>
                <a:lnTo>
                  <a:pt x="2261287" y="0"/>
                </a:lnTo>
                <a:lnTo>
                  <a:pt x="2150076" y="2656703"/>
                </a:lnTo>
                <a:lnTo>
                  <a:pt x="4028303" y="444843"/>
                </a:lnTo>
                <a:lnTo>
                  <a:pt x="3917092" y="2619632"/>
                </a:lnTo>
                <a:lnTo>
                  <a:pt x="4967417" y="1779373"/>
                </a:lnTo>
                <a:lnTo>
                  <a:pt x="4905633" y="2607275"/>
                </a:lnTo>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119131" y="2650294"/>
            <a:ext cx="4874421" cy="697273"/>
            <a:chOff x="2279772" y="2724436"/>
            <a:chExt cx="4874421" cy="697273"/>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a:ln w="10160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rPr>
                <a:t>CÁCH DẪN TRỰC TIẾP VÀ CÁCH DẪN GIÁN TIẾP</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endParaRPr>
            </a:p>
          </p:txBody>
        </p:sp>
        <p:sp>
          <p:nvSpPr>
            <p:cNvPr id="95" name="文本框 94"/>
            <p:cNvSpPr txBox="1"/>
            <p:nvPr/>
          </p:nvSpPr>
          <p:spPr>
            <a:xfrm>
              <a:off x="2279772" y="2724436"/>
              <a:ext cx="4872801" cy="687339"/>
            </a:xfrm>
            <a:prstGeom prst="rect">
              <a:avLst/>
            </a:prstGeom>
            <a:noFill/>
          </p:spPr>
          <p:txBody>
            <a:bodyPr wrap="none" rtlCol="0">
              <a:prstTxWarp prst="textDoubleWave1">
                <a:avLst/>
              </a:prstTxWarp>
              <a:spAutoFit/>
            </a:bodyPr>
            <a:lstStyle/>
            <a:p>
              <a:r>
                <a:rPr lang="en-US" altLang="zh-CN" sz="3600" dirty="0">
                  <a:ln>
                    <a:solidFill>
                      <a:schemeClr val="accent2">
                        <a:lumMod val="75000"/>
                      </a:schemeClr>
                    </a:solidFill>
                  </a:ln>
                  <a:noFill/>
                  <a:latin typeface="Times New Roman" panose="02020603050405020304" pitchFamily="18" charset="0"/>
                  <a:cs typeface="Times New Roman" panose="02020603050405020304" pitchFamily="18" charset="0"/>
                  <a:sym typeface="+mn-lt"/>
                </a:rPr>
                <a:t>CÁCH DẪN TRỰC TIẾP VÀ CÁCH DẪN GIÁN TIẾP</a:t>
              </a:r>
              <a:endParaRPr lang="zh-CN" altLang="en-US" sz="3600" dirty="0">
                <a:ln>
                  <a:solidFill>
                    <a:schemeClr val="accent2">
                      <a:lumMod val="75000"/>
                    </a:schemeClr>
                  </a:solidFill>
                </a:ln>
                <a:noFill/>
                <a:latin typeface="Times New Roman" panose="02020603050405020304" pitchFamily="18" charset="0"/>
                <a:cs typeface="Times New Roman" panose="02020603050405020304" pitchFamily="18" charset="0"/>
                <a:sym typeface="+mn-lt"/>
              </a:endParaRPr>
            </a:p>
          </p:txBody>
        </p:sp>
        <p:sp>
          <p:nvSpPr>
            <p:cNvPr id="96" name="文本框 95"/>
            <p:cNvSpPr txBox="1"/>
            <p:nvPr/>
          </p:nvSpPr>
          <p:spPr>
            <a:xfrm>
              <a:off x="2279772" y="2734370"/>
              <a:ext cx="4872801" cy="687339"/>
            </a:xfrm>
            <a:prstGeom prst="rect">
              <a:avLst/>
            </a:prstGeom>
            <a:noFill/>
          </p:spPr>
          <p:txBody>
            <a:bodyPr wrap="none" rtlCol="0">
              <a:prstTxWarp prst="textDoubleWave1">
                <a:avLst/>
              </a:prstTxWarp>
              <a:spAutoFit/>
            </a:bodyPr>
            <a:lstStyle/>
            <a:p>
              <a:r>
                <a:rPr lang="en-US" altLang="zh-CN" sz="3600" dirty="0">
                  <a:solidFill>
                    <a:srgbClr val="FF6600"/>
                  </a:solidFill>
                  <a:latin typeface="Times New Roman" panose="02020603050405020304" pitchFamily="18" charset="0"/>
                  <a:cs typeface="Times New Roman" panose="02020603050405020304" pitchFamily="18" charset="0"/>
                  <a:sym typeface="+mn-lt"/>
                </a:rPr>
                <a:t>CÁCH DẪN TRỰC TIẾP VÀ CÁCH DẪN GIÁN TIẾP</a:t>
              </a:r>
              <a:endParaRPr lang="zh-CN" altLang="en-US" sz="3600" dirty="0">
                <a:solidFill>
                  <a:srgbClr val="FF6600"/>
                </a:solidFill>
                <a:latin typeface="Times New Roman" panose="02020603050405020304" pitchFamily="18" charset="0"/>
                <a:cs typeface="Times New Roman" panose="02020603050405020304" pitchFamily="18" charset="0"/>
                <a:sym typeface="+mn-lt"/>
              </a:endParaRPr>
            </a:p>
          </p:txBody>
        </p:sp>
      </p:grpSp>
      <p:grpSp>
        <p:nvGrpSpPr>
          <p:cNvPr id="99" name="组合 98"/>
          <p:cNvGrpSpPr/>
          <p:nvPr/>
        </p:nvGrpSpPr>
        <p:grpSpPr>
          <a:xfrm>
            <a:off x="2916020" y="1830110"/>
            <a:ext cx="4406143" cy="400630"/>
            <a:chOff x="3114621" y="2027383"/>
            <a:chExt cx="4406143" cy="400630"/>
          </a:xfrm>
        </p:grpSpPr>
        <p:sp>
          <p:nvSpPr>
            <p:cNvPr id="94" name="矩形 93"/>
            <p:cNvSpPr/>
            <p:nvPr/>
          </p:nvSpPr>
          <p:spPr>
            <a:xfrm>
              <a:off x="3122501" y="2027903"/>
              <a:ext cx="3352584" cy="400110"/>
            </a:xfrm>
            <a:prstGeom prst="rect">
              <a:avLst/>
            </a:prstGeom>
          </p:spPr>
          <p:txBody>
            <a:bodyPr wrap="none">
              <a:spAutoFit/>
            </a:bodyPr>
            <a:lstStyle/>
            <a:p>
              <a:r>
                <a:rPr lang="en-US" altLang="zh-CN" sz="2000" b="1" dirty="0">
                  <a:ln w="10795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rPr>
                <a:t>THỰC HÀNH TIẾNG VIỆT</a:t>
              </a:r>
              <a:endParaRPr lang="zh-CN" altLang="en-US" sz="2000" b="1" dirty="0">
                <a:ln w="10795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endParaRPr>
            </a:p>
          </p:txBody>
        </p:sp>
        <p:sp>
          <p:nvSpPr>
            <p:cNvPr id="97" name="矩形 96"/>
            <p:cNvSpPr/>
            <p:nvPr/>
          </p:nvSpPr>
          <p:spPr>
            <a:xfrm>
              <a:off x="3114621" y="2027383"/>
              <a:ext cx="4406143" cy="400110"/>
            </a:xfrm>
            <a:prstGeom prst="rect">
              <a:avLst/>
            </a:prstGeom>
          </p:spPr>
          <p:txBody>
            <a:bodyPr wrap="none">
              <a:spAutoFit/>
            </a:bodyPr>
            <a:lstStyle/>
            <a:p>
              <a:r>
                <a:rPr lang="en-US" altLang="zh-CN" sz="2000" b="1" dirty="0" smtClean="0">
                  <a:ln>
                    <a:solidFill>
                      <a:schemeClr val="accent2">
                        <a:lumMod val="75000"/>
                      </a:schemeClr>
                    </a:solidFill>
                  </a:ln>
                  <a:solidFill>
                    <a:srgbClr val="FF0000"/>
                  </a:solidFill>
                  <a:latin typeface="Times New Roman" panose="02020603050405020304" pitchFamily="18" charset="0"/>
                  <a:cs typeface="Times New Roman" panose="02020603050405020304" pitchFamily="18" charset="0"/>
                  <a:sym typeface="+mn-lt"/>
                </a:rPr>
                <a:t>TIẾT 47. THỰC </a:t>
              </a:r>
              <a:r>
                <a:rPr lang="en-US" altLang="zh-CN" sz="2000" b="1" dirty="0">
                  <a:ln>
                    <a:solidFill>
                      <a:schemeClr val="accent2">
                        <a:lumMod val="75000"/>
                      </a:schemeClr>
                    </a:solidFill>
                  </a:ln>
                  <a:solidFill>
                    <a:srgbClr val="FF0000"/>
                  </a:solidFill>
                  <a:latin typeface="Times New Roman" panose="02020603050405020304" pitchFamily="18" charset="0"/>
                  <a:cs typeface="Times New Roman" panose="02020603050405020304" pitchFamily="18" charset="0"/>
                  <a:sym typeface="+mn-lt"/>
                </a:rPr>
                <a:t>HÀNH TIẾNG VIỆT</a:t>
              </a:r>
              <a:endParaRPr lang="zh-CN" altLang="en-US" sz="2000" b="1" dirty="0">
                <a:ln>
                  <a:solidFill>
                    <a:schemeClr val="accent2">
                      <a:lumMod val="75000"/>
                    </a:schemeClr>
                  </a:solidFill>
                </a:ln>
                <a:solidFill>
                  <a:srgbClr val="FF0000"/>
                </a:solidFill>
                <a:latin typeface="Times New Roman" panose="02020603050405020304" pitchFamily="18" charset="0"/>
                <a:cs typeface="Times New Roman" panose="02020603050405020304" pitchFamily="18" charset="0"/>
                <a:sym typeface="+mn-lt"/>
              </a:endParaRPr>
            </a:p>
          </p:txBody>
        </p:sp>
      </p:grpSp>
      <p:pic>
        <p:nvPicPr>
          <p:cNvPr id="80" name="图片 79"/>
          <p:cNvPicPr>
            <a:picLocks noChangeAspect="1"/>
          </p:cNvPicPr>
          <p:nvPr/>
        </p:nvPicPr>
        <p:blipFill rotWithShape="1">
          <a:blip r:embed="rId9">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9">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3"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38593" y="3630617"/>
            <a:ext cx="2341475" cy="1329066"/>
          </a:xfrm>
          <a:prstGeom prst="rect">
            <a:avLst/>
          </a:prstGeom>
        </p:spPr>
      </p:pic>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4" name="矩形 3"/>
          <p:cNvSpPr/>
          <p:nvPr/>
        </p:nvSpPr>
        <p:spPr>
          <a:xfrm>
            <a:off x="2870733" y="4038028"/>
            <a:ext cx="3144187" cy="376834"/>
          </a:xfrm>
          <a:prstGeom prst="rect">
            <a:avLst/>
          </a:prstGeom>
        </p:spPr>
        <p:txBody>
          <a:bodyPr wrap="square">
            <a:spAutoFit/>
          </a:bodyPr>
          <a:lstStyle/>
          <a:p>
            <a:pPr>
              <a:lnSpc>
                <a:spcPct val="150000"/>
              </a:lnSpc>
            </a:pP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viên</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wipe(down)">
                                      <p:cBhvr>
                                        <p:cTn id="10" dur="500"/>
                                        <p:tgtEl>
                                          <p:spTgt spid="92"/>
                                        </p:tgtEl>
                                      </p:cBhvr>
                                    </p:animEffect>
                                  </p:childTnLst>
                                </p:cTn>
                              </p:par>
                              <p:par>
                                <p:cTn id="11" presetID="22" presetClass="entr" presetSubtype="4" fill="hold" grpId="0" nodeType="withEffect">
                                  <p:stCondLst>
                                    <p:cond delay="250"/>
                                  </p:stCondLst>
                                  <p:childTnLst>
                                    <p:set>
                                      <p:cBhvr>
                                        <p:cTn id="12" dur="1" fill="hold">
                                          <p:stCondLst>
                                            <p:cond delay="0"/>
                                          </p:stCondLst>
                                        </p:cTn>
                                        <p:tgtEl>
                                          <p:spTgt spid="111"/>
                                        </p:tgtEl>
                                        <p:attrNameLst>
                                          <p:attrName>style.visibility</p:attrName>
                                        </p:attrNameLst>
                                      </p:cBhvr>
                                      <p:to>
                                        <p:strVal val="visible"/>
                                      </p:to>
                                    </p:set>
                                    <p:animEffect transition="in" filter="wipe(down)">
                                      <p:cBhvr>
                                        <p:cTn id="13" dur="500"/>
                                        <p:tgtEl>
                                          <p:spTgt spid="111"/>
                                        </p:tgtEl>
                                      </p:cBhvr>
                                    </p:animEffect>
                                  </p:childTnLst>
                                </p:cTn>
                              </p:par>
                              <p:par>
                                <p:cTn id="14" presetID="22" presetClass="entr" presetSubtype="4" fill="hold" grpId="0" nodeType="withEffect">
                                  <p:stCondLst>
                                    <p:cond delay="500"/>
                                  </p:stCondLst>
                                  <p:childTnLst>
                                    <p:set>
                                      <p:cBhvr>
                                        <p:cTn id="15" dur="1" fill="hold">
                                          <p:stCondLst>
                                            <p:cond delay="0"/>
                                          </p:stCondLst>
                                        </p:cTn>
                                        <p:tgtEl>
                                          <p:spTgt spid="112"/>
                                        </p:tgtEl>
                                        <p:attrNameLst>
                                          <p:attrName>style.visibility</p:attrName>
                                        </p:attrNameLst>
                                      </p:cBhvr>
                                      <p:to>
                                        <p:strVal val="visible"/>
                                      </p:to>
                                    </p:set>
                                    <p:animEffect transition="in" filter="wipe(down)">
                                      <p:cBhvr>
                                        <p:cTn id="16" dur="500"/>
                                        <p:tgtEl>
                                          <p:spTgt spid="112"/>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05"/>
                                        </p:tgtEl>
                                        <p:attrNameLst>
                                          <p:attrName>style.visibility</p:attrName>
                                        </p:attrNameLst>
                                      </p:cBhvr>
                                      <p:to>
                                        <p:strVal val="visible"/>
                                      </p:to>
                                    </p:set>
                                    <p:animEffect transition="in" filter="wipe(left)">
                                      <p:cBhvr>
                                        <p:cTn id="33" dur="500"/>
                                        <p:tgtEl>
                                          <p:spTgt spid="105"/>
                                        </p:tgtEl>
                                      </p:cBhvr>
                                    </p:animEffect>
                                  </p:childTnLst>
                                </p:cTn>
                              </p:par>
                            </p:childTnLst>
                          </p:cTn>
                        </p:par>
                        <p:par>
                          <p:cTn id="34" fill="hold">
                            <p:stCondLst>
                              <p:cond delay="30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par>
                                <p:cTn id="60" presetID="2" presetClass="entr" presetSubtype="8" decel="41000" fill="hold" nodeType="withEffect">
                                  <p:stCondLst>
                                    <p:cond delay="2750"/>
                                  </p:stCondLst>
                                  <p:childTnLst>
                                    <p:set>
                                      <p:cBhvr>
                                        <p:cTn id="61" dur="1" fill="hold">
                                          <p:stCondLst>
                                            <p:cond delay="0"/>
                                          </p:stCondLst>
                                        </p:cTn>
                                        <p:tgtEl>
                                          <p:spTgt spid="28"/>
                                        </p:tgtEl>
                                        <p:attrNameLst>
                                          <p:attrName>style.visibility</p:attrName>
                                        </p:attrNameLst>
                                      </p:cBhvr>
                                      <p:to>
                                        <p:strVal val="visible"/>
                                      </p:to>
                                    </p:set>
                                    <p:anim calcmode="lin" valueType="num">
                                      <p:cBhvr additive="base">
                                        <p:cTn id="62" dur="4500" fill="hold"/>
                                        <p:tgtEl>
                                          <p:spTgt spid="28"/>
                                        </p:tgtEl>
                                        <p:attrNameLst>
                                          <p:attrName>ppt_x</p:attrName>
                                        </p:attrNameLst>
                                      </p:cBhvr>
                                      <p:tavLst>
                                        <p:tav tm="0">
                                          <p:val>
                                            <p:strVal val="0-#ppt_w/2"/>
                                          </p:val>
                                        </p:tav>
                                        <p:tav tm="100000">
                                          <p:val>
                                            <p:strVal val="#ppt_x"/>
                                          </p:val>
                                        </p:tav>
                                      </p:tavLst>
                                    </p:anim>
                                    <p:anim calcmode="lin" valueType="num">
                                      <p:cBhvr additive="base">
                                        <p:cTn id="63" dur="4500" fill="hold"/>
                                        <p:tgtEl>
                                          <p:spTgt spid="28"/>
                                        </p:tgtEl>
                                        <p:attrNameLst>
                                          <p:attrName>ppt_y</p:attrName>
                                        </p:attrNameLst>
                                      </p:cBhvr>
                                      <p:tavLst>
                                        <p:tav tm="0">
                                          <p:val>
                                            <p:strVal val="#ppt_y"/>
                                          </p:val>
                                        </p:tav>
                                        <p:tav tm="100000">
                                          <p:val>
                                            <p:strVal val="#ppt_y"/>
                                          </p:val>
                                        </p:tav>
                                      </p:tavLst>
                                    </p:anim>
                                  </p:childTnLst>
                                </p:cTn>
                              </p:par>
                              <p:par>
                                <p:cTn id="64" presetID="6" presetClass="emph" presetSubtype="0" repeatCount="14000" autoRev="1" fill="hold" nodeType="withEffect">
                                  <p:stCondLst>
                                    <p:cond delay="2750"/>
                                  </p:stCondLst>
                                  <p:childTnLst>
                                    <p:animScale>
                                      <p:cBhvr>
                                        <p:cTn id="65" dur="250" fill="hold"/>
                                        <p:tgtEl>
                                          <p:spTgt spid="28"/>
                                        </p:tgtEl>
                                      </p:cBhvr>
                                      <p:by x="95000" y="95000"/>
                                    </p:animScale>
                                  </p:childTnLst>
                                </p:cTn>
                              </p:par>
                              <p:par>
                                <p:cTn id="66" presetID="53" presetClass="entr" presetSubtype="16" fill="hold" nodeType="withEffect">
                                  <p:stCondLst>
                                    <p:cond delay="3000"/>
                                  </p:stCondLst>
                                  <p:childTnLst>
                                    <p:set>
                                      <p:cBhvr>
                                        <p:cTn id="67" dur="1" fill="hold">
                                          <p:stCondLst>
                                            <p:cond delay="0"/>
                                          </p:stCondLst>
                                        </p:cTn>
                                        <p:tgtEl>
                                          <p:spTgt spid="99"/>
                                        </p:tgtEl>
                                        <p:attrNameLst>
                                          <p:attrName>style.visibility</p:attrName>
                                        </p:attrNameLst>
                                      </p:cBhvr>
                                      <p:to>
                                        <p:strVal val="visible"/>
                                      </p:to>
                                    </p:set>
                                    <p:anim calcmode="lin" valueType="num">
                                      <p:cBhvr>
                                        <p:cTn id="68" dur="1000" fill="hold"/>
                                        <p:tgtEl>
                                          <p:spTgt spid="99"/>
                                        </p:tgtEl>
                                        <p:attrNameLst>
                                          <p:attrName>ppt_w</p:attrName>
                                        </p:attrNameLst>
                                      </p:cBhvr>
                                      <p:tavLst>
                                        <p:tav tm="0">
                                          <p:val>
                                            <p:fltVal val="0"/>
                                          </p:val>
                                        </p:tav>
                                        <p:tav tm="100000">
                                          <p:val>
                                            <p:strVal val="#ppt_w"/>
                                          </p:val>
                                        </p:tav>
                                      </p:tavLst>
                                    </p:anim>
                                    <p:anim calcmode="lin" valueType="num">
                                      <p:cBhvr>
                                        <p:cTn id="69" dur="1000" fill="hold"/>
                                        <p:tgtEl>
                                          <p:spTgt spid="99"/>
                                        </p:tgtEl>
                                        <p:attrNameLst>
                                          <p:attrName>ppt_h</p:attrName>
                                        </p:attrNameLst>
                                      </p:cBhvr>
                                      <p:tavLst>
                                        <p:tav tm="0">
                                          <p:val>
                                            <p:fltVal val="0"/>
                                          </p:val>
                                        </p:tav>
                                        <p:tav tm="100000">
                                          <p:val>
                                            <p:strVal val="#ppt_h"/>
                                          </p:val>
                                        </p:tav>
                                      </p:tavLst>
                                    </p:anim>
                                    <p:animEffect transition="in" filter="fade">
                                      <p:cBhvr>
                                        <p:cTn id="70" dur="1000"/>
                                        <p:tgtEl>
                                          <p:spTgt spid="99"/>
                                        </p:tgtEl>
                                      </p:cBhvr>
                                    </p:animEffect>
                                  </p:childTnLst>
                                </p:cTn>
                              </p:par>
                              <p:par>
                                <p:cTn id="71" presetID="53" presetClass="entr" presetSubtype="16" fill="hold" nodeType="withEffect">
                                  <p:stCondLst>
                                    <p:cond delay="3000"/>
                                  </p:stCondLst>
                                  <p:childTnLst>
                                    <p:set>
                                      <p:cBhvr>
                                        <p:cTn id="72" dur="1" fill="hold">
                                          <p:stCondLst>
                                            <p:cond delay="0"/>
                                          </p:stCondLst>
                                        </p:cTn>
                                        <p:tgtEl>
                                          <p:spTgt spid="100"/>
                                        </p:tgtEl>
                                        <p:attrNameLst>
                                          <p:attrName>style.visibility</p:attrName>
                                        </p:attrNameLst>
                                      </p:cBhvr>
                                      <p:to>
                                        <p:strVal val="visible"/>
                                      </p:to>
                                    </p:set>
                                    <p:anim calcmode="lin" valueType="num">
                                      <p:cBhvr>
                                        <p:cTn id="73" dur="1000" fill="hold"/>
                                        <p:tgtEl>
                                          <p:spTgt spid="100"/>
                                        </p:tgtEl>
                                        <p:attrNameLst>
                                          <p:attrName>ppt_w</p:attrName>
                                        </p:attrNameLst>
                                      </p:cBhvr>
                                      <p:tavLst>
                                        <p:tav tm="0">
                                          <p:val>
                                            <p:fltVal val="0"/>
                                          </p:val>
                                        </p:tav>
                                        <p:tav tm="100000">
                                          <p:val>
                                            <p:strVal val="#ppt_w"/>
                                          </p:val>
                                        </p:tav>
                                      </p:tavLst>
                                    </p:anim>
                                    <p:anim calcmode="lin" valueType="num">
                                      <p:cBhvr>
                                        <p:cTn id="74" dur="1000" fill="hold"/>
                                        <p:tgtEl>
                                          <p:spTgt spid="100"/>
                                        </p:tgtEl>
                                        <p:attrNameLst>
                                          <p:attrName>ppt_h</p:attrName>
                                        </p:attrNameLst>
                                      </p:cBhvr>
                                      <p:tavLst>
                                        <p:tav tm="0">
                                          <p:val>
                                            <p:fltVal val="0"/>
                                          </p:val>
                                        </p:tav>
                                        <p:tav tm="100000">
                                          <p:val>
                                            <p:strVal val="#ppt_h"/>
                                          </p:val>
                                        </p:tav>
                                      </p:tavLst>
                                    </p:anim>
                                    <p:animEffect transition="in" filter="fade">
                                      <p:cBhvr>
                                        <p:cTn id="75" dur="1000"/>
                                        <p:tgtEl>
                                          <p:spTgt spid="100"/>
                                        </p:tgtEl>
                                      </p:cBhvr>
                                    </p:animEffect>
                                  </p:childTnLst>
                                </p:cTn>
                              </p:par>
                              <p:par>
                                <p:cTn id="76" presetID="14" presetClass="entr" presetSubtype="5" fill="hold" nodeType="withEffect">
                                  <p:stCondLst>
                                    <p:cond delay="3000"/>
                                  </p:stCondLst>
                                  <p:childTnLst>
                                    <p:set>
                                      <p:cBhvr>
                                        <p:cTn id="77" dur="1" fill="hold">
                                          <p:stCondLst>
                                            <p:cond delay="0"/>
                                          </p:stCondLst>
                                        </p:cTn>
                                        <p:tgtEl>
                                          <p:spTgt spid="99"/>
                                        </p:tgtEl>
                                        <p:attrNameLst>
                                          <p:attrName>style.visibility</p:attrName>
                                        </p:attrNameLst>
                                      </p:cBhvr>
                                      <p:to>
                                        <p:strVal val="visible"/>
                                      </p:to>
                                    </p:set>
                                    <p:animEffect transition="in" filter="randombar(vertical)">
                                      <p:cBhvr>
                                        <p:cTn id="78" dur="1500"/>
                                        <p:tgtEl>
                                          <p:spTgt spid="99"/>
                                        </p:tgtEl>
                                      </p:cBhvr>
                                    </p:animEffect>
                                  </p:childTnLst>
                                </p:cTn>
                              </p:par>
                              <p:par>
                                <p:cTn id="79" presetID="14" presetClass="entr" presetSubtype="5" fill="hold" nodeType="withEffect">
                                  <p:stCondLst>
                                    <p:cond delay="3000"/>
                                  </p:stCondLst>
                                  <p:childTnLst>
                                    <p:set>
                                      <p:cBhvr>
                                        <p:cTn id="80" dur="1" fill="hold">
                                          <p:stCondLst>
                                            <p:cond delay="0"/>
                                          </p:stCondLst>
                                        </p:cTn>
                                        <p:tgtEl>
                                          <p:spTgt spid="100"/>
                                        </p:tgtEl>
                                        <p:attrNameLst>
                                          <p:attrName>style.visibility</p:attrName>
                                        </p:attrNameLst>
                                      </p:cBhvr>
                                      <p:to>
                                        <p:strVal val="visible"/>
                                      </p:to>
                                    </p:set>
                                    <p:animEffect transition="in" filter="randombar(vertical)">
                                      <p:cBhvr>
                                        <p:cTn id="81" dur="1500"/>
                                        <p:tgtEl>
                                          <p:spTgt spid="100"/>
                                        </p:tgtEl>
                                      </p:cBhvr>
                                    </p:animEffect>
                                  </p:childTnLst>
                                </p:cTn>
                              </p:par>
                              <p:par>
                                <p:cTn id="82" presetID="37" presetClass="entr" presetSubtype="0" fill="hold" nodeType="withEffect">
                                  <p:stCondLst>
                                    <p:cond delay="3000"/>
                                  </p:stCondLst>
                                  <p:childTnLst>
                                    <p:set>
                                      <p:cBhvr>
                                        <p:cTn id="83" dur="1" fill="hold">
                                          <p:stCondLst>
                                            <p:cond delay="0"/>
                                          </p:stCondLst>
                                        </p:cTn>
                                        <p:tgtEl>
                                          <p:spTgt spid="99"/>
                                        </p:tgtEl>
                                        <p:attrNameLst>
                                          <p:attrName>style.visibility</p:attrName>
                                        </p:attrNameLst>
                                      </p:cBhvr>
                                      <p:to>
                                        <p:strVal val="visible"/>
                                      </p:to>
                                    </p:set>
                                    <p:animEffect transition="in" filter="fade">
                                      <p:cBhvr>
                                        <p:cTn id="84" dur="750"/>
                                        <p:tgtEl>
                                          <p:spTgt spid="99"/>
                                        </p:tgtEl>
                                      </p:cBhvr>
                                    </p:animEffect>
                                    <p:anim calcmode="lin" valueType="num">
                                      <p:cBhvr>
                                        <p:cTn id="85" dur="750" fill="hold"/>
                                        <p:tgtEl>
                                          <p:spTgt spid="99"/>
                                        </p:tgtEl>
                                        <p:attrNameLst>
                                          <p:attrName>ppt_x</p:attrName>
                                        </p:attrNameLst>
                                      </p:cBhvr>
                                      <p:tavLst>
                                        <p:tav tm="0">
                                          <p:val>
                                            <p:strVal val="#ppt_x"/>
                                          </p:val>
                                        </p:tav>
                                        <p:tav tm="100000">
                                          <p:val>
                                            <p:strVal val="#ppt_x"/>
                                          </p:val>
                                        </p:tav>
                                      </p:tavLst>
                                    </p:anim>
                                    <p:anim calcmode="lin" valueType="num">
                                      <p:cBhvr>
                                        <p:cTn id="86" dur="675" decel="100000" fill="hold"/>
                                        <p:tgtEl>
                                          <p:spTgt spid="99"/>
                                        </p:tgtEl>
                                        <p:attrNameLst>
                                          <p:attrName>ppt_y</p:attrName>
                                        </p:attrNameLst>
                                      </p:cBhvr>
                                      <p:tavLst>
                                        <p:tav tm="0">
                                          <p:val>
                                            <p:strVal val="#ppt_y+1"/>
                                          </p:val>
                                        </p:tav>
                                        <p:tav tm="100000">
                                          <p:val>
                                            <p:strVal val="#ppt_y-.03"/>
                                          </p:val>
                                        </p:tav>
                                      </p:tavLst>
                                    </p:anim>
                                    <p:anim calcmode="lin" valueType="num">
                                      <p:cBhvr>
                                        <p:cTn id="87"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8" presetID="37" presetClass="entr" presetSubtype="0" fill="hold" nodeType="withEffect">
                                  <p:stCondLst>
                                    <p:cond delay="3000"/>
                                  </p:stCondLst>
                                  <p:childTnLst>
                                    <p:set>
                                      <p:cBhvr>
                                        <p:cTn id="89" dur="1" fill="hold">
                                          <p:stCondLst>
                                            <p:cond delay="0"/>
                                          </p:stCondLst>
                                        </p:cTn>
                                        <p:tgtEl>
                                          <p:spTgt spid="100"/>
                                        </p:tgtEl>
                                        <p:attrNameLst>
                                          <p:attrName>style.visibility</p:attrName>
                                        </p:attrNameLst>
                                      </p:cBhvr>
                                      <p:to>
                                        <p:strVal val="visible"/>
                                      </p:to>
                                    </p:set>
                                    <p:animEffect transition="in" filter="fade">
                                      <p:cBhvr>
                                        <p:cTn id="90" dur="750"/>
                                        <p:tgtEl>
                                          <p:spTgt spid="100"/>
                                        </p:tgtEl>
                                      </p:cBhvr>
                                    </p:animEffect>
                                    <p:anim calcmode="lin" valueType="num">
                                      <p:cBhvr>
                                        <p:cTn id="91" dur="750" fill="hold"/>
                                        <p:tgtEl>
                                          <p:spTgt spid="100"/>
                                        </p:tgtEl>
                                        <p:attrNameLst>
                                          <p:attrName>ppt_x</p:attrName>
                                        </p:attrNameLst>
                                      </p:cBhvr>
                                      <p:tavLst>
                                        <p:tav tm="0">
                                          <p:val>
                                            <p:strVal val="#ppt_x"/>
                                          </p:val>
                                        </p:tav>
                                        <p:tav tm="100000">
                                          <p:val>
                                            <p:strVal val="#ppt_x"/>
                                          </p:val>
                                        </p:tav>
                                      </p:tavLst>
                                    </p:anim>
                                    <p:anim calcmode="lin" valueType="num">
                                      <p:cBhvr>
                                        <p:cTn id="92" dur="675" decel="100000" fill="hold"/>
                                        <p:tgtEl>
                                          <p:spTgt spid="100"/>
                                        </p:tgtEl>
                                        <p:attrNameLst>
                                          <p:attrName>ppt_y</p:attrName>
                                        </p:attrNameLst>
                                      </p:cBhvr>
                                      <p:tavLst>
                                        <p:tav tm="0">
                                          <p:val>
                                            <p:strVal val="#ppt_y+1"/>
                                          </p:val>
                                        </p:tav>
                                        <p:tav tm="100000">
                                          <p:val>
                                            <p:strVal val="#ppt_y-.03"/>
                                          </p:val>
                                        </p:tav>
                                      </p:tavLst>
                                    </p:anim>
                                    <p:anim calcmode="lin" valueType="num">
                                      <p:cBhvr>
                                        <p:cTn id="93"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94"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105"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14024" y="278204"/>
            <a:ext cx="8540416" cy="3785652"/>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 Lưu ý: </a:t>
            </a:r>
          </a:p>
          <a:p>
            <a:pPr algn="just"/>
            <a:r>
              <a:rPr lang="vi-VN" sz="2400" dirty="0">
                <a:latin typeface="Times New Roman" panose="02020603050405020304" pitchFamily="18" charset="0"/>
                <a:cs typeface="Times New Roman" panose="02020603050405020304" pitchFamily="18" charset="0"/>
              </a:rPr>
              <a:t>+ Trong văn bản, có một số phần dẫn ý nghĩ bên trong của nhân vật, tuy được đặt trong ngoặc kép nhưng không phải cách dẫn trực tiếp. </a:t>
            </a:r>
          </a:p>
          <a:p>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vi-VN" sz="2400" dirty="0">
                <a:latin typeface="Times New Roman" panose="02020603050405020304" pitchFamily="18" charset="0"/>
                <a:cs typeface="Times New Roman" panose="02020603050405020304" pitchFamily="18" charset="0"/>
              </a:rPr>
              <a:t> Ví dụ: Họ mặc áo lông cáo. “</a:t>
            </a:r>
            <a:r>
              <a:rPr lang="vi-VN" sz="2400" i="1" dirty="0">
                <a:latin typeface="Times New Roman" panose="02020603050405020304" pitchFamily="18" charset="0"/>
                <a:cs typeface="Times New Roman" panose="02020603050405020304" pitchFamily="18" charset="0"/>
              </a:rPr>
              <a:t>Mẹ Hắc Hỏa nói đúng</a:t>
            </a:r>
            <a:r>
              <a:rPr lang="vi-VN" sz="2400" dirty="0">
                <a:latin typeface="Times New Roman" panose="02020603050405020304" pitchFamily="18" charset="0"/>
                <a:cs typeface="Times New Roman" panose="02020603050405020304" pitchFamily="18" charset="0"/>
              </a:rPr>
              <a:t>”, Sói Lam nghĩ. </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(Đa-ni-en </a:t>
            </a:r>
            <a:r>
              <a:rPr lang="vi-VN" sz="2400" dirty="0" err="1">
                <a:latin typeface="Times New Roman" panose="02020603050405020304" pitchFamily="18" charset="0"/>
                <a:cs typeface="Times New Roman" panose="02020603050405020304" pitchFamily="18" charset="0"/>
              </a:rPr>
              <a:t>Pen</a:t>
            </a:r>
            <a:r>
              <a:rPr lang="vi-VN" sz="2400" dirty="0">
                <a:latin typeface="Times New Roman" panose="02020603050405020304" pitchFamily="18" charset="0"/>
                <a:cs typeface="Times New Roman" panose="02020603050405020304" pitchFamily="18" charset="0"/>
              </a:rPr>
              <a:t>-nắc, “Mắt sói”). </a:t>
            </a:r>
          </a:p>
          <a:p>
            <a:r>
              <a:rPr lang="vi-VN" sz="2400" dirty="0">
                <a:latin typeface="Times New Roman" panose="02020603050405020304" pitchFamily="18" charset="0"/>
                <a:cs typeface="Times New Roman" panose="02020603050405020304" pitchFamily="18" charset="0"/>
              </a:rPr>
              <a:t>+ Phân biệt cách dẫn trực tiếp với lời thoại của</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nhân</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Lời thoại của các nhân vật trong truyện</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thường</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được đặt sau dấu hai chấm, được viết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tách thành</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dòng riêng và có dấu gạch đầu dòng ở</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đầu lời thoại.</a:t>
            </a:r>
          </a:p>
        </p:txBody>
      </p:sp>
      <p:pic>
        <p:nvPicPr>
          <p:cNvPr id="10" name="图片 2">
            <a:extLst>
              <a:ext uri="{FF2B5EF4-FFF2-40B4-BE49-F238E27FC236}">
                <a16:creationId xmlns:a16="http://schemas.microsoft.com/office/drawing/2014/main" xmlns="" id="{50C379BD-38BC-2A07-3646-E6111B35B3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1789" y="2324559"/>
            <a:ext cx="1542346" cy="2818941"/>
          </a:xfrm>
          <a:prstGeom prst="rect">
            <a:avLst/>
          </a:prstGeom>
        </p:spPr>
      </p:pic>
      <p:pic>
        <p:nvPicPr>
          <p:cNvPr id="11" name="图片 3">
            <a:extLst>
              <a:ext uri="{FF2B5EF4-FFF2-40B4-BE49-F238E27FC236}">
                <a16:creationId xmlns:a16="http://schemas.microsoft.com/office/drawing/2014/main" xmlns="" id="{FFEA5EF3-DDEE-BB65-9BB9-03A7DB7451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5349" y="2324559"/>
            <a:ext cx="1265591" cy="2671803"/>
          </a:xfrm>
          <a:prstGeom prst="rect">
            <a:avLst/>
          </a:prstGeom>
        </p:spPr>
      </p:pic>
    </p:spTree>
    <p:extLst>
      <p:ext uri="{BB962C8B-B14F-4D97-AF65-F5344CB8AC3E}">
        <p14:creationId xmlns:p14="http://schemas.microsoft.com/office/powerpoint/2010/main" val="41580443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94745" y="2325603"/>
            <a:ext cx="3588404" cy="584775"/>
          </a:xfrm>
          <a:prstGeom prst="rect">
            <a:avLst/>
          </a:prstGeom>
          <a:noFill/>
        </p:spPr>
        <p:txBody>
          <a:bodyPr wrap="square" rtlCol="0">
            <a:spAutoFit/>
          </a:bodyPr>
          <a:lstStyle>
            <a:defPPr>
              <a:defRPr lang="zh-CN"/>
            </a:defPPr>
            <a:lvl1pPr algn="ctr">
              <a:defRPr sz="1600" b="1">
                <a:pattFill prst="ltDnDiag">
                  <a:fgClr>
                    <a:srgbClr val="8CB823"/>
                  </a:fgClr>
                  <a:bgClr>
                    <a:srgbClr val="4CA420"/>
                  </a:bgClr>
                </a:pattFill>
                <a:effectLst>
                  <a:outerShdw dist="38100" dir="2700000" algn="tl" rotWithShape="0">
                    <a:srgbClr val="679C31"/>
                  </a:outerShdw>
                </a:effectLst>
                <a:cs typeface="+mn-ea"/>
              </a:defRPr>
            </a:lvl1pPr>
          </a:lstStyle>
          <a:p>
            <a:r>
              <a:rPr lang="en-US" altLang="zh-CN" sz="3200" dirty="0">
                <a:latin typeface="Times New Roman" panose="02020603050405020304" pitchFamily="18" charset="0"/>
                <a:cs typeface="Times New Roman" panose="02020603050405020304" pitchFamily="18" charset="0"/>
                <a:sym typeface="+mn-lt"/>
              </a:rPr>
              <a:t>LUYỆN TẬP</a:t>
            </a:r>
            <a:endParaRPr lang="zh-CN" altLang="en-US" sz="3200" dirty="0">
              <a:latin typeface="Times New Roman" panose="02020603050405020304" pitchFamily="18" charset="0"/>
              <a:cs typeface="Times New Roman" panose="02020603050405020304" pitchFamily="18" charset="0"/>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2000" b="1">
                <a:pattFill prst="ltDnDiag">
                  <a:fgClr>
                    <a:srgbClr val="8CB823"/>
                  </a:fgClr>
                  <a:bgClr>
                    <a:srgbClr val="4CA420"/>
                  </a:bgClr>
                </a:pattFill>
                <a:effectLst>
                  <a:outerShdw dist="38100" dir="2700000" algn="tl" rotWithShape="0">
                    <a:srgbClr val="679C31"/>
                  </a:outerShdw>
                </a:effectLst>
                <a:cs typeface="+mn-ea"/>
              </a:defRPr>
            </a:lvl1pPr>
          </a:lstStyle>
          <a:p>
            <a:r>
              <a:rPr lang="en-US" altLang="zh-CN" sz="5400" dirty="0">
                <a:sym typeface="+mn-lt"/>
              </a:rPr>
              <a:t>3</a:t>
            </a:r>
            <a:endParaRPr lang="zh-CN" altLang="en-US" sz="5400" dirty="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72222E-6 -6.17284E-7 L -4.72222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462708" y="3933022"/>
            <a:ext cx="3095740" cy="30709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146" y="1463041"/>
            <a:ext cx="3032476" cy="2699958"/>
          </a:xfrm>
          <a:prstGeom prst="rect">
            <a:avLst/>
          </a:prstGeom>
        </p:spPr>
      </p:pic>
      <p:sp>
        <p:nvSpPr>
          <p:cNvPr id="4" name="文本框 3"/>
          <p:cNvSpPr txBox="1"/>
          <p:nvPr/>
        </p:nvSpPr>
        <p:spPr>
          <a:xfrm>
            <a:off x="741386" y="2352938"/>
            <a:ext cx="1840190" cy="1077218"/>
          </a:xfrm>
          <a:prstGeom prst="rect">
            <a:avLst/>
          </a:prstGeom>
          <a:noFill/>
        </p:spPr>
        <p:txBody>
          <a:bodyPr wrap="square" rtlCol="0">
            <a:spAutoFit/>
          </a:bodyPr>
          <a:lstStyle/>
          <a:p>
            <a:pPr algn="ctr"/>
            <a:r>
              <a:rPr lang="en-US" altLang="zh-CN" sz="3200" b="1" dirty="0">
                <a:solidFill>
                  <a:schemeClr val="bg1"/>
                </a:solidFill>
                <a:latin typeface="Times New Roman" panose="02020603050405020304" pitchFamily="18" charset="0"/>
                <a:cs typeface="Times New Roman" panose="02020603050405020304" pitchFamily="18" charset="0"/>
                <a:sym typeface="+mn-lt"/>
              </a:rPr>
              <a:t>BÀI TẬP 1</a:t>
            </a:r>
            <a:endParaRPr lang="zh-CN" altLang="en-US" sz="3200" b="1" dirty="0">
              <a:solidFill>
                <a:schemeClr val="bg1"/>
              </a:solidFill>
              <a:latin typeface="Times New Roman" panose="02020603050405020304" pitchFamily="18" charset="0"/>
              <a:cs typeface="Times New Roman" panose="02020603050405020304" pitchFamily="18" charset="0"/>
              <a:sym typeface="+mn-lt"/>
            </a:endParaRPr>
          </a:p>
        </p:txBody>
      </p:sp>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3404" b="3400"/>
          <a:stretch>
            <a:fillRect/>
          </a:stretch>
        </p:blipFill>
        <p:spPr>
          <a:xfrm>
            <a:off x="3634082" y="2613457"/>
            <a:ext cx="2236424" cy="1788765"/>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图片 8"/>
          <p:cNvPicPr>
            <a:picLocks noChangeAspect="1"/>
          </p:cNvPicPr>
          <p:nvPr/>
        </p:nvPicPr>
        <p:blipFill>
          <a:blip r:embed="rId5"/>
          <a:stretch>
            <a:fillRect/>
          </a:stretch>
        </p:blipFill>
        <p:spPr>
          <a:xfrm rot="11366925">
            <a:off x="6221289" y="613965"/>
            <a:ext cx="2238340" cy="1625533"/>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t="13280" r="4216" b="23320"/>
          <a:stretch>
            <a:fillRect/>
          </a:stretch>
        </p:blipFill>
        <p:spPr>
          <a:xfrm flipH="1">
            <a:off x="6274187" y="2488498"/>
            <a:ext cx="2132544" cy="2038682"/>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图片 11"/>
          <p:cNvPicPr>
            <a:picLocks noChangeAspect="1"/>
          </p:cNvPicPr>
          <p:nvPr/>
        </p:nvPicPr>
        <p:blipFill rotWithShape="1">
          <a:blip r:embed="rId7"/>
          <a:srcRect t="4131"/>
          <a:stretch>
            <a:fillRect/>
          </a:stretch>
        </p:blipFill>
        <p:spPr>
          <a:xfrm rot="11041533" flipH="1">
            <a:off x="3056398" y="650041"/>
            <a:ext cx="2591733" cy="1553379"/>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713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2000"/>
                            </p:stCondLst>
                            <p:childTnLst>
                              <p:par>
                                <p:cTn id="22" presetID="52"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Scale>
                                      <p:cBhvr>
                                        <p:cTn id="24" dur="75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750" decel="50000" fill="hold">
                                          <p:stCondLst>
                                            <p:cond delay="0"/>
                                          </p:stCondLst>
                                        </p:cTn>
                                        <p:tgtEl>
                                          <p:spTgt spid="12"/>
                                        </p:tgtEl>
                                        <p:attrNameLst>
                                          <p:attrName>ppt_x</p:attrName>
                                          <p:attrName>ppt_y</p:attrName>
                                        </p:attrNameLst>
                                      </p:cBhvr>
                                    </p:animMotion>
                                    <p:animEffect transition="in" filter="fade">
                                      <p:cBhvr>
                                        <p:cTn id="26" dur="750"/>
                                        <p:tgtEl>
                                          <p:spTgt spid="12"/>
                                        </p:tgtEl>
                                      </p:cBhvr>
                                    </p:animEffect>
                                  </p:childTnLst>
                                </p:cTn>
                              </p:par>
                              <p:par>
                                <p:cTn id="27" presetID="52" presetClass="entr" presetSubtype="0" fill="hold" nodeType="withEffect">
                                  <p:stCondLst>
                                    <p:cond delay="250"/>
                                  </p:stCondLst>
                                  <p:childTnLst>
                                    <p:set>
                                      <p:cBhvr>
                                        <p:cTn id="28" dur="1" fill="hold">
                                          <p:stCondLst>
                                            <p:cond delay="0"/>
                                          </p:stCondLst>
                                        </p:cTn>
                                        <p:tgtEl>
                                          <p:spTgt spid="7"/>
                                        </p:tgtEl>
                                        <p:attrNameLst>
                                          <p:attrName>style.visibility</p:attrName>
                                        </p:attrNameLst>
                                      </p:cBhvr>
                                      <p:to>
                                        <p:strVal val="visible"/>
                                      </p:to>
                                    </p:set>
                                    <p:animScale>
                                      <p:cBhvr>
                                        <p:cTn id="29" dur="75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750" decel="50000" fill="hold">
                                          <p:stCondLst>
                                            <p:cond delay="0"/>
                                          </p:stCondLst>
                                        </p:cTn>
                                        <p:tgtEl>
                                          <p:spTgt spid="7"/>
                                        </p:tgtEl>
                                        <p:attrNameLst>
                                          <p:attrName>ppt_x</p:attrName>
                                          <p:attrName>ppt_y</p:attrName>
                                        </p:attrNameLst>
                                      </p:cBhvr>
                                    </p:animMotion>
                                    <p:animEffect transition="in" filter="fade">
                                      <p:cBhvr>
                                        <p:cTn id="31" dur="750"/>
                                        <p:tgtEl>
                                          <p:spTgt spid="7"/>
                                        </p:tgtEl>
                                      </p:cBhvr>
                                    </p:animEffect>
                                  </p:childTnLst>
                                </p:cTn>
                              </p:par>
                              <p:par>
                                <p:cTn id="32" presetID="52" presetClass="entr" presetSubtype="0" fill="hold" nodeType="withEffect">
                                  <p:stCondLst>
                                    <p:cond delay="500"/>
                                  </p:stCondLst>
                                  <p:childTnLst>
                                    <p:set>
                                      <p:cBhvr>
                                        <p:cTn id="33" dur="1" fill="hold">
                                          <p:stCondLst>
                                            <p:cond delay="0"/>
                                          </p:stCondLst>
                                        </p:cTn>
                                        <p:tgtEl>
                                          <p:spTgt spid="9"/>
                                        </p:tgtEl>
                                        <p:attrNameLst>
                                          <p:attrName>style.visibility</p:attrName>
                                        </p:attrNameLst>
                                      </p:cBhvr>
                                      <p:to>
                                        <p:strVal val="visible"/>
                                      </p:to>
                                    </p:set>
                                    <p:animScale>
                                      <p:cBhvr>
                                        <p:cTn id="34" dur="75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750" decel="50000" fill="hold">
                                          <p:stCondLst>
                                            <p:cond delay="0"/>
                                          </p:stCondLst>
                                        </p:cTn>
                                        <p:tgtEl>
                                          <p:spTgt spid="9"/>
                                        </p:tgtEl>
                                        <p:attrNameLst>
                                          <p:attrName>ppt_x</p:attrName>
                                          <p:attrName>ppt_y</p:attrName>
                                        </p:attrNameLst>
                                      </p:cBhvr>
                                    </p:animMotion>
                                    <p:animEffect transition="in" filter="fade">
                                      <p:cBhvr>
                                        <p:cTn id="36" dur="750"/>
                                        <p:tgtEl>
                                          <p:spTgt spid="9"/>
                                        </p:tgtEl>
                                      </p:cBhvr>
                                    </p:animEffect>
                                  </p:childTnLst>
                                </p:cTn>
                              </p:par>
                              <p:par>
                                <p:cTn id="37" presetID="52" presetClass="entr" presetSubtype="0" fill="hold" nodeType="withEffect">
                                  <p:stCondLst>
                                    <p:cond delay="750"/>
                                  </p:stCondLst>
                                  <p:childTnLst>
                                    <p:set>
                                      <p:cBhvr>
                                        <p:cTn id="38" dur="1" fill="hold">
                                          <p:stCondLst>
                                            <p:cond delay="0"/>
                                          </p:stCondLst>
                                        </p:cTn>
                                        <p:tgtEl>
                                          <p:spTgt spid="10"/>
                                        </p:tgtEl>
                                        <p:attrNameLst>
                                          <p:attrName>style.visibility</p:attrName>
                                        </p:attrNameLst>
                                      </p:cBhvr>
                                      <p:to>
                                        <p:strVal val="visible"/>
                                      </p:to>
                                    </p:set>
                                    <p:animScale>
                                      <p:cBhvr>
                                        <p:cTn id="39" dur="75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750" decel="50000" fill="hold">
                                          <p:stCondLst>
                                            <p:cond delay="0"/>
                                          </p:stCondLst>
                                        </p:cTn>
                                        <p:tgtEl>
                                          <p:spTgt spid="10"/>
                                        </p:tgtEl>
                                        <p:attrNameLst>
                                          <p:attrName>ppt_x</p:attrName>
                                          <p:attrName>ppt_y</p:attrName>
                                        </p:attrNameLst>
                                      </p:cBhvr>
                                    </p:animMotion>
                                    <p:animEffect transition="in" filter="fade">
                                      <p:cBhvr>
                                        <p:cTn id="4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711586" y="123800"/>
            <a:ext cx="4835774" cy="4935880"/>
            <a:chOff x="711586" y="123800"/>
            <a:chExt cx="5033076" cy="5033076"/>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87802">
              <a:off x="711586" y="123800"/>
              <a:ext cx="5033076" cy="5033076"/>
            </a:xfrm>
            <a:prstGeom prst="rect">
              <a:avLst/>
            </a:prstGeom>
          </p:spPr>
        </p:pic>
        <p:sp>
          <p:nvSpPr>
            <p:cNvPr id="7" name="文本框 6"/>
            <p:cNvSpPr txBox="1"/>
            <p:nvPr/>
          </p:nvSpPr>
          <p:spPr>
            <a:xfrm>
              <a:off x="1343013" y="1521031"/>
              <a:ext cx="3300055" cy="2744376"/>
            </a:xfrm>
            <a:prstGeom prst="rect">
              <a:avLst/>
            </a:prstGeom>
            <a:noFill/>
          </p:spPr>
          <p:txBody>
            <a:bodyPr wrap="square" rtlCol="0">
              <a:spAutoFit/>
            </a:bodyPr>
            <a:lstStyle/>
            <a:p>
              <a:pPr algn="just">
                <a:lnSpc>
                  <a:spcPct val="105000"/>
                </a:lnSpc>
              </a:pPr>
              <a:r>
                <a:rPr lang="en-US" sz="1800" dirty="0">
                  <a:solidFill>
                    <a:srgbClr val="000000"/>
                  </a:solidFill>
                  <a:effectLst/>
                  <a:latin typeface="Times New Roman" panose="02020603050405020304" pitchFamily="18" charset="0"/>
                  <a:ea typeface="Calibri" panose="020F0502020204030204" pitchFamily="34" charset="0"/>
                </a:rPr>
                <a:t>a. </a:t>
              </a:r>
              <a:r>
                <a:rPr lang="en-US" sz="1800" dirty="0" err="1">
                  <a:solidFill>
                    <a:srgbClr val="000000"/>
                  </a:solidFill>
                  <a:effectLst/>
                  <a:latin typeface="Times New Roman" panose="02020603050405020304" pitchFamily="18" charset="0"/>
                  <a:ea typeface="Calibri" panose="020F0502020204030204" pitchFamily="34" charset="0"/>
                </a:rPr>
                <a:t>Phần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dẫn</a:t>
              </a:r>
              <a:r>
                <a:rPr lang="en-US" sz="1800"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Chàng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đi</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chuyến</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này</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thiếp</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chẳng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dám</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mong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đeo</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được</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ấn</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phong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hầu</a:t>
              </a:r>
              <a:r>
                <a:rPr lang="en-US" sz="1800" i="1" dirty="0">
                  <a:solidFill>
                    <a:srgbClr val="000000"/>
                  </a:solidFill>
                  <a:effectLst/>
                  <a:latin typeface="Times New Roman" panose="02020603050405020304" pitchFamily="18" charset="0"/>
                  <a:ea typeface="Calibri" panose="020F0502020204030204" pitchFamily="34" charset="0"/>
                </a:rPr>
                <a:t> [...], </a:t>
              </a:r>
              <a:r>
                <a:rPr lang="en-US" sz="1800" i="1" dirty="0" err="1">
                  <a:solidFill>
                    <a:srgbClr val="000000"/>
                  </a:solidFill>
                  <a:effectLst/>
                  <a:latin typeface="Times New Roman" panose="02020603050405020304" pitchFamily="18" charset="0"/>
                  <a:ea typeface="Calibri" panose="020F0502020204030204" pitchFamily="34" charset="0"/>
                </a:rPr>
                <a:t>chỉ</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xin</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ngày</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về</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mang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theo</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được</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hai</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chữ</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bình</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yên</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thế</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là</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đủ</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rồi</a:t>
              </a:r>
              <a:r>
                <a:rPr lang="en-US" sz="1800" dirty="0">
                  <a:solidFill>
                    <a:srgbClr val="000000"/>
                  </a:solidFill>
                  <a:effectLst/>
                  <a:latin typeface="Times New Roman" panose="02020603050405020304" pitchFamily="18" charset="0"/>
                  <a:ea typeface="Calibri" panose="020F0502020204030204" pitchFamily="34" charset="0"/>
                </a:rPr>
                <a:t>”. </a:t>
              </a:r>
            </a:p>
            <a:p>
              <a:pPr algn="just">
                <a:lnSpc>
                  <a:spcPct val="105000"/>
                </a:lnSpc>
              </a:pP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Cách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dẫn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trực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tiếp</a:t>
              </a:r>
              <a:r>
                <a:rPr lang="en-US" sz="1800" dirty="0">
                  <a:solidFill>
                    <a:srgbClr val="000000"/>
                  </a:solidFill>
                  <a:effectLst/>
                  <a:latin typeface="Times New Roman" panose="02020603050405020304" pitchFamily="18" charset="0"/>
                  <a:ea typeface="Calibri" panose="020F0502020204030204" pitchFamily="34" charset="0"/>
                </a:rPr>
                <a:t>. </a:t>
              </a:r>
            </a:p>
            <a:p>
              <a:pPr algn="just">
                <a:lnSpc>
                  <a:spcPct val="105000"/>
                </a:lnSpc>
              </a:pP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Dấu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hiệu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Phần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dẫn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được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đặt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sau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dấu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hai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chấm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trong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dấu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ngoặc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kép</a:t>
              </a:r>
              <a:r>
                <a:rPr lang="en-US" sz="1800" dirty="0">
                  <a:solidFill>
                    <a:srgbClr val="000000"/>
                  </a:solidFill>
                  <a:effectLst/>
                  <a:latin typeface="Times New Roman" panose="02020603050405020304" pitchFamily="18" charset="0"/>
                  <a:ea typeface="Calibri" panose="020F0502020204030204" pitchFamily="34" charset="0"/>
                </a:rPr>
                <a:t>.</a:t>
              </a:r>
            </a:p>
          </p:txBody>
        </p:sp>
      </p:grpSp>
      <p:grpSp>
        <p:nvGrpSpPr>
          <p:cNvPr id="11" name="组合 10"/>
          <p:cNvGrpSpPr/>
          <p:nvPr/>
        </p:nvGrpSpPr>
        <p:grpSpPr>
          <a:xfrm>
            <a:off x="3721551" y="329616"/>
            <a:ext cx="5180076" cy="4813884"/>
            <a:chOff x="3721551" y="329616"/>
            <a:chExt cx="5180076" cy="4813884"/>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721551" y="329616"/>
              <a:ext cx="5180076" cy="4813884"/>
            </a:xfrm>
            <a:prstGeom prst="rect">
              <a:avLst/>
            </a:prstGeom>
          </p:spPr>
        </p:pic>
        <p:sp>
          <p:nvSpPr>
            <p:cNvPr id="3" name="对角圆角矩形 2"/>
            <p:cNvSpPr/>
            <p:nvPr/>
          </p:nvSpPr>
          <p:spPr>
            <a:xfrm rot="20649590">
              <a:off x="5169229" y="1109027"/>
              <a:ext cx="2114550" cy="1376073"/>
            </a:xfrm>
            <a:custGeom>
              <a:avLst/>
              <a:gdLst>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1" fmla="*/ 675729 w 2077630"/>
                <a:gd name="connsiteY0-2" fmla="*/ 0 h 1351458"/>
                <a:gd name="connsiteX1-3" fmla="*/ 2077630 w 2077630"/>
                <a:gd name="connsiteY1-4" fmla="*/ 0 h 1351458"/>
                <a:gd name="connsiteX2-5" fmla="*/ 2077630 w 2077630"/>
                <a:gd name="connsiteY2-6" fmla="*/ 0 h 1351458"/>
                <a:gd name="connsiteX3-7" fmla="*/ 2077630 w 2077630"/>
                <a:gd name="connsiteY3-8" fmla="*/ 675729 h 1351458"/>
                <a:gd name="connsiteX4-9" fmla="*/ 1401901 w 2077630"/>
                <a:gd name="connsiteY4-10" fmla="*/ 1351458 h 1351458"/>
                <a:gd name="connsiteX5-11" fmla="*/ 0 w 2077630"/>
                <a:gd name="connsiteY5-12" fmla="*/ 1351458 h 1351458"/>
                <a:gd name="connsiteX6-13" fmla="*/ 0 w 2077630"/>
                <a:gd name="connsiteY6-14" fmla="*/ 1351458 h 1351458"/>
                <a:gd name="connsiteX7-15" fmla="*/ 0 w 2077630"/>
                <a:gd name="connsiteY7-16" fmla="*/ 675729 h 1351458"/>
                <a:gd name="connsiteX8-17" fmla="*/ 675729 w 2077630"/>
                <a:gd name="connsiteY8-18" fmla="*/ 0 h 1351458"/>
                <a:gd name="connsiteX0-19" fmla="*/ 675729 w 2077630"/>
                <a:gd name="connsiteY0-20" fmla="*/ 0 h 1351458"/>
                <a:gd name="connsiteX1-21" fmla="*/ 2077630 w 2077630"/>
                <a:gd name="connsiteY1-22" fmla="*/ 0 h 1351458"/>
                <a:gd name="connsiteX2-23" fmla="*/ 2077630 w 2077630"/>
                <a:gd name="connsiteY2-24" fmla="*/ 0 h 1351458"/>
                <a:gd name="connsiteX3-25" fmla="*/ 2077630 w 2077630"/>
                <a:gd name="connsiteY3-26" fmla="*/ 675729 h 1351458"/>
                <a:gd name="connsiteX4-27" fmla="*/ 1401901 w 2077630"/>
                <a:gd name="connsiteY4-28" fmla="*/ 1351458 h 1351458"/>
                <a:gd name="connsiteX5-29" fmla="*/ 0 w 2077630"/>
                <a:gd name="connsiteY5-30" fmla="*/ 1351458 h 1351458"/>
                <a:gd name="connsiteX6-31" fmla="*/ 0 w 2077630"/>
                <a:gd name="connsiteY6-32" fmla="*/ 1351458 h 1351458"/>
                <a:gd name="connsiteX7-33" fmla="*/ 0 w 2077630"/>
                <a:gd name="connsiteY7-34" fmla="*/ 675729 h 1351458"/>
                <a:gd name="connsiteX8-35" fmla="*/ 675729 w 2077630"/>
                <a:gd name="connsiteY8-36" fmla="*/ 0 h 1351458"/>
                <a:gd name="connsiteX0-37" fmla="*/ 675729 w 2077630"/>
                <a:gd name="connsiteY0-38" fmla="*/ 0 h 1351458"/>
                <a:gd name="connsiteX1-39" fmla="*/ 2077630 w 2077630"/>
                <a:gd name="connsiteY1-40" fmla="*/ 0 h 1351458"/>
                <a:gd name="connsiteX2-41" fmla="*/ 2077630 w 2077630"/>
                <a:gd name="connsiteY2-42" fmla="*/ 0 h 1351458"/>
                <a:gd name="connsiteX3-43" fmla="*/ 2077630 w 2077630"/>
                <a:gd name="connsiteY3-44" fmla="*/ 675729 h 1351458"/>
                <a:gd name="connsiteX4-45" fmla="*/ 1401901 w 2077630"/>
                <a:gd name="connsiteY4-46" fmla="*/ 1351458 h 1351458"/>
                <a:gd name="connsiteX5-47" fmla="*/ 0 w 2077630"/>
                <a:gd name="connsiteY5-48" fmla="*/ 1351458 h 1351458"/>
                <a:gd name="connsiteX6-49" fmla="*/ 0 w 2077630"/>
                <a:gd name="connsiteY6-50" fmla="*/ 1351458 h 1351458"/>
                <a:gd name="connsiteX7-51" fmla="*/ 0 w 2077630"/>
                <a:gd name="connsiteY7-52" fmla="*/ 675729 h 1351458"/>
                <a:gd name="connsiteX8-53" fmla="*/ 675729 w 2077630"/>
                <a:gd name="connsiteY8-54" fmla="*/ 0 h 1351458"/>
                <a:gd name="connsiteX0-55" fmla="*/ 675729 w 2077630"/>
                <a:gd name="connsiteY0-56" fmla="*/ 0 h 1351458"/>
                <a:gd name="connsiteX1-57" fmla="*/ 2077630 w 2077630"/>
                <a:gd name="connsiteY1-58" fmla="*/ 0 h 1351458"/>
                <a:gd name="connsiteX2-59" fmla="*/ 2077630 w 2077630"/>
                <a:gd name="connsiteY2-60" fmla="*/ 0 h 1351458"/>
                <a:gd name="connsiteX3-61" fmla="*/ 2077630 w 2077630"/>
                <a:gd name="connsiteY3-62" fmla="*/ 675729 h 1351458"/>
                <a:gd name="connsiteX4-63" fmla="*/ 1401901 w 2077630"/>
                <a:gd name="connsiteY4-64" fmla="*/ 1351458 h 1351458"/>
                <a:gd name="connsiteX5-65" fmla="*/ 0 w 2077630"/>
                <a:gd name="connsiteY5-66" fmla="*/ 1351458 h 1351458"/>
                <a:gd name="connsiteX6-67" fmla="*/ 0 w 2077630"/>
                <a:gd name="connsiteY6-68" fmla="*/ 1351458 h 1351458"/>
                <a:gd name="connsiteX7-69" fmla="*/ 0 w 2077630"/>
                <a:gd name="connsiteY7-70" fmla="*/ 675729 h 1351458"/>
                <a:gd name="connsiteX8-71" fmla="*/ 675729 w 2077630"/>
                <a:gd name="connsiteY8-72" fmla="*/ 0 h 1351458"/>
                <a:gd name="connsiteX0-73" fmla="*/ 675729 w 2077630"/>
                <a:gd name="connsiteY0-74" fmla="*/ 0 h 1351458"/>
                <a:gd name="connsiteX1-75" fmla="*/ 2077630 w 2077630"/>
                <a:gd name="connsiteY1-76" fmla="*/ 0 h 1351458"/>
                <a:gd name="connsiteX2-77" fmla="*/ 2077630 w 2077630"/>
                <a:gd name="connsiteY2-78" fmla="*/ 0 h 1351458"/>
                <a:gd name="connsiteX3-79" fmla="*/ 2077630 w 2077630"/>
                <a:gd name="connsiteY3-80" fmla="*/ 675729 h 1351458"/>
                <a:gd name="connsiteX4-81" fmla="*/ 1401901 w 2077630"/>
                <a:gd name="connsiteY4-82" fmla="*/ 1351458 h 1351458"/>
                <a:gd name="connsiteX5-83" fmla="*/ 0 w 2077630"/>
                <a:gd name="connsiteY5-84" fmla="*/ 1351458 h 1351458"/>
                <a:gd name="connsiteX6-85" fmla="*/ 0 w 2077630"/>
                <a:gd name="connsiteY6-86" fmla="*/ 1351458 h 1351458"/>
                <a:gd name="connsiteX7-87" fmla="*/ 0 w 2077630"/>
                <a:gd name="connsiteY7-88" fmla="*/ 675729 h 1351458"/>
                <a:gd name="connsiteX8-89" fmla="*/ 675729 w 2077630"/>
                <a:gd name="connsiteY8-90" fmla="*/ 0 h 1351458"/>
                <a:gd name="connsiteX0-91" fmla="*/ 675729 w 2077630"/>
                <a:gd name="connsiteY0-92" fmla="*/ 0 h 1364184"/>
                <a:gd name="connsiteX1-93" fmla="*/ 2077630 w 2077630"/>
                <a:gd name="connsiteY1-94" fmla="*/ 0 h 1364184"/>
                <a:gd name="connsiteX2-95" fmla="*/ 2077630 w 2077630"/>
                <a:gd name="connsiteY2-96" fmla="*/ 0 h 1364184"/>
                <a:gd name="connsiteX3-97" fmla="*/ 2077630 w 2077630"/>
                <a:gd name="connsiteY3-98" fmla="*/ 675729 h 1364184"/>
                <a:gd name="connsiteX4-99" fmla="*/ 1401901 w 2077630"/>
                <a:gd name="connsiteY4-100" fmla="*/ 1351458 h 1364184"/>
                <a:gd name="connsiteX5-101" fmla="*/ 0 w 2077630"/>
                <a:gd name="connsiteY5-102" fmla="*/ 1351458 h 1364184"/>
                <a:gd name="connsiteX6-103" fmla="*/ 0 w 2077630"/>
                <a:gd name="connsiteY6-104" fmla="*/ 1351458 h 1364184"/>
                <a:gd name="connsiteX7-105" fmla="*/ 0 w 2077630"/>
                <a:gd name="connsiteY7-106" fmla="*/ 675729 h 1364184"/>
                <a:gd name="connsiteX8-107" fmla="*/ 675729 w 2077630"/>
                <a:gd name="connsiteY8-108" fmla="*/ 0 h 1364184"/>
                <a:gd name="connsiteX0-109" fmla="*/ 675729 w 2114550"/>
                <a:gd name="connsiteY0-110" fmla="*/ 11889 h 1376073"/>
                <a:gd name="connsiteX1-111" fmla="*/ 2077630 w 2114550"/>
                <a:gd name="connsiteY1-112" fmla="*/ 11889 h 1376073"/>
                <a:gd name="connsiteX2-113" fmla="*/ 2114550 w 2114550"/>
                <a:gd name="connsiteY2-114" fmla="*/ 0 h 1376073"/>
                <a:gd name="connsiteX3-115" fmla="*/ 2077630 w 2114550"/>
                <a:gd name="connsiteY3-116" fmla="*/ 687618 h 1376073"/>
                <a:gd name="connsiteX4-117" fmla="*/ 1401901 w 2114550"/>
                <a:gd name="connsiteY4-118" fmla="*/ 1363347 h 1376073"/>
                <a:gd name="connsiteX5-119" fmla="*/ 0 w 2114550"/>
                <a:gd name="connsiteY5-120" fmla="*/ 1363347 h 1376073"/>
                <a:gd name="connsiteX6-121" fmla="*/ 0 w 2114550"/>
                <a:gd name="connsiteY6-122" fmla="*/ 1363347 h 1376073"/>
                <a:gd name="connsiteX7-123" fmla="*/ 0 w 2114550"/>
                <a:gd name="connsiteY7-124" fmla="*/ 687618 h 1376073"/>
                <a:gd name="connsiteX8-125" fmla="*/ 675729 w 2114550"/>
                <a:gd name="connsiteY8-126" fmla="*/ 11889 h 1376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114550" h="1376073">
                  <a:moveTo>
                    <a:pt x="675729" y="11889"/>
                  </a:moveTo>
                  <a:lnTo>
                    <a:pt x="2077630" y="11889"/>
                  </a:lnTo>
                  <a:lnTo>
                    <a:pt x="2114550" y="0"/>
                  </a:lnTo>
                  <a:lnTo>
                    <a:pt x="2077630" y="687618"/>
                  </a:lnTo>
                  <a:cubicBezTo>
                    <a:pt x="2006726" y="1074241"/>
                    <a:pt x="1727972" y="1450616"/>
                    <a:pt x="1401901" y="1363347"/>
                  </a:cubicBezTo>
                  <a:lnTo>
                    <a:pt x="0" y="1363347"/>
                  </a:lnTo>
                  <a:lnTo>
                    <a:pt x="0" y="1363347"/>
                  </a:lnTo>
                  <a:lnTo>
                    <a:pt x="0" y="687618"/>
                  </a:lnTo>
                  <a:cubicBezTo>
                    <a:pt x="195095" y="336229"/>
                    <a:pt x="302534" y="11889"/>
                    <a:pt x="675729" y="11889"/>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对角圆角矩形 2"/>
            <p:cNvSpPr/>
            <p:nvPr/>
          </p:nvSpPr>
          <p:spPr>
            <a:xfrm rot="1427621">
              <a:off x="6826839" y="2872129"/>
              <a:ext cx="1537058" cy="1012508"/>
            </a:xfrm>
            <a:custGeom>
              <a:avLst/>
              <a:gdLst>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1" fmla="*/ 675729 w 2077630"/>
                <a:gd name="connsiteY0-2" fmla="*/ 0 h 1351458"/>
                <a:gd name="connsiteX1-3" fmla="*/ 2077630 w 2077630"/>
                <a:gd name="connsiteY1-4" fmla="*/ 0 h 1351458"/>
                <a:gd name="connsiteX2-5" fmla="*/ 2077630 w 2077630"/>
                <a:gd name="connsiteY2-6" fmla="*/ 0 h 1351458"/>
                <a:gd name="connsiteX3-7" fmla="*/ 2077630 w 2077630"/>
                <a:gd name="connsiteY3-8" fmla="*/ 675729 h 1351458"/>
                <a:gd name="connsiteX4-9" fmla="*/ 1401901 w 2077630"/>
                <a:gd name="connsiteY4-10" fmla="*/ 1351458 h 1351458"/>
                <a:gd name="connsiteX5-11" fmla="*/ 0 w 2077630"/>
                <a:gd name="connsiteY5-12" fmla="*/ 1351458 h 1351458"/>
                <a:gd name="connsiteX6-13" fmla="*/ 0 w 2077630"/>
                <a:gd name="connsiteY6-14" fmla="*/ 1351458 h 1351458"/>
                <a:gd name="connsiteX7-15" fmla="*/ 0 w 2077630"/>
                <a:gd name="connsiteY7-16" fmla="*/ 675729 h 1351458"/>
                <a:gd name="connsiteX8-17" fmla="*/ 675729 w 2077630"/>
                <a:gd name="connsiteY8-18" fmla="*/ 0 h 1351458"/>
                <a:gd name="connsiteX0-19" fmla="*/ 675729 w 2077630"/>
                <a:gd name="connsiteY0-20" fmla="*/ 0 h 1351458"/>
                <a:gd name="connsiteX1-21" fmla="*/ 2077630 w 2077630"/>
                <a:gd name="connsiteY1-22" fmla="*/ 0 h 1351458"/>
                <a:gd name="connsiteX2-23" fmla="*/ 2077630 w 2077630"/>
                <a:gd name="connsiteY2-24" fmla="*/ 0 h 1351458"/>
                <a:gd name="connsiteX3-25" fmla="*/ 2077630 w 2077630"/>
                <a:gd name="connsiteY3-26" fmla="*/ 675729 h 1351458"/>
                <a:gd name="connsiteX4-27" fmla="*/ 1401901 w 2077630"/>
                <a:gd name="connsiteY4-28" fmla="*/ 1351458 h 1351458"/>
                <a:gd name="connsiteX5-29" fmla="*/ 0 w 2077630"/>
                <a:gd name="connsiteY5-30" fmla="*/ 1351458 h 1351458"/>
                <a:gd name="connsiteX6-31" fmla="*/ 0 w 2077630"/>
                <a:gd name="connsiteY6-32" fmla="*/ 1351458 h 1351458"/>
                <a:gd name="connsiteX7-33" fmla="*/ 0 w 2077630"/>
                <a:gd name="connsiteY7-34" fmla="*/ 675729 h 1351458"/>
                <a:gd name="connsiteX8-35" fmla="*/ 675729 w 2077630"/>
                <a:gd name="connsiteY8-36" fmla="*/ 0 h 1351458"/>
                <a:gd name="connsiteX0-37" fmla="*/ 675729 w 2077630"/>
                <a:gd name="connsiteY0-38" fmla="*/ 0 h 1351458"/>
                <a:gd name="connsiteX1-39" fmla="*/ 2077630 w 2077630"/>
                <a:gd name="connsiteY1-40" fmla="*/ 0 h 1351458"/>
                <a:gd name="connsiteX2-41" fmla="*/ 2077630 w 2077630"/>
                <a:gd name="connsiteY2-42" fmla="*/ 0 h 1351458"/>
                <a:gd name="connsiteX3-43" fmla="*/ 2077630 w 2077630"/>
                <a:gd name="connsiteY3-44" fmla="*/ 675729 h 1351458"/>
                <a:gd name="connsiteX4-45" fmla="*/ 1401901 w 2077630"/>
                <a:gd name="connsiteY4-46" fmla="*/ 1351458 h 1351458"/>
                <a:gd name="connsiteX5-47" fmla="*/ 0 w 2077630"/>
                <a:gd name="connsiteY5-48" fmla="*/ 1351458 h 1351458"/>
                <a:gd name="connsiteX6-49" fmla="*/ 0 w 2077630"/>
                <a:gd name="connsiteY6-50" fmla="*/ 1351458 h 1351458"/>
                <a:gd name="connsiteX7-51" fmla="*/ 0 w 2077630"/>
                <a:gd name="connsiteY7-52" fmla="*/ 675729 h 1351458"/>
                <a:gd name="connsiteX8-53" fmla="*/ 675729 w 2077630"/>
                <a:gd name="connsiteY8-54" fmla="*/ 0 h 1351458"/>
                <a:gd name="connsiteX0-55" fmla="*/ 675729 w 2077630"/>
                <a:gd name="connsiteY0-56" fmla="*/ 0 h 1351458"/>
                <a:gd name="connsiteX1-57" fmla="*/ 2077630 w 2077630"/>
                <a:gd name="connsiteY1-58" fmla="*/ 0 h 1351458"/>
                <a:gd name="connsiteX2-59" fmla="*/ 2077630 w 2077630"/>
                <a:gd name="connsiteY2-60" fmla="*/ 0 h 1351458"/>
                <a:gd name="connsiteX3-61" fmla="*/ 2077630 w 2077630"/>
                <a:gd name="connsiteY3-62" fmla="*/ 675729 h 1351458"/>
                <a:gd name="connsiteX4-63" fmla="*/ 1401901 w 2077630"/>
                <a:gd name="connsiteY4-64" fmla="*/ 1351458 h 1351458"/>
                <a:gd name="connsiteX5-65" fmla="*/ 0 w 2077630"/>
                <a:gd name="connsiteY5-66" fmla="*/ 1351458 h 1351458"/>
                <a:gd name="connsiteX6-67" fmla="*/ 0 w 2077630"/>
                <a:gd name="connsiteY6-68" fmla="*/ 1351458 h 1351458"/>
                <a:gd name="connsiteX7-69" fmla="*/ 0 w 2077630"/>
                <a:gd name="connsiteY7-70" fmla="*/ 675729 h 1351458"/>
                <a:gd name="connsiteX8-71" fmla="*/ 675729 w 2077630"/>
                <a:gd name="connsiteY8-72" fmla="*/ 0 h 1351458"/>
                <a:gd name="connsiteX0-73" fmla="*/ 675729 w 2077630"/>
                <a:gd name="connsiteY0-74" fmla="*/ 0 h 1351458"/>
                <a:gd name="connsiteX1-75" fmla="*/ 2077630 w 2077630"/>
                <a:gd name="connsiteY1-76" fmla="*/ 0 h 1351458"/>
                <a:gd name="connsiteX2-77" fmla="*/ 2077630 w 2077630"/>
                <a:gd name="connsiteY2-78" fmla="*/ 0 h 1351458"/>
                <a:gd name="connsiteX3-79" fmla="*/ 2077630 w 2077630"/>
                <a:gd name="connsiteY3-80" fmla="*/ 675729 h 1351458"/>
                <a:gd name="connsiteX4-81" fmla="*/ 1401901 w 2077630"/>
                <a:gd name="connsiteY4-82" fmla="*/ 1351458 h 1351458"/>
                <a:gd name="connsiteX5-83" fmla="*/ 0 w 2077630"/>
                <a:gd name="connsiteY5-84" fmla="*/ 1351458 h 1351458"/>
                <a:gd name="connsiteX6-85" fmla="*/ 0 w 2077630"/>
                <a:gd name="connsiteY6-86" fmla="*/ 1351458 h 1351458"/>
                <a:gd name="connsiteX7-87" fmla="*/ 0 w 2077630"/>
                <a:gd name="connsiteY7-88" fmla="*/ 675729 h 1351458"/>
                <a:gd name="connsiteX8-89" fmla="*/ 675729 w 2077630"/>
                <a:gd name="connsiteY8-90" fmla="*/ 0 h 1351458"/>
                <a:gd name="connsiteX0-91" fmla="*/ 675729 w 2077630"/>
                <a:gd name="connsiteY0-92" fmla="*/ 0 h 1364184"/>
                <a:gd name="connsiteX1-93" fmla="*/ 2077630 w 2077630"/>
                <a:gd name="connsiteY1-94" fmla="*/ 0 h 1364184"/>
                <a:gd name="connsiteX2-95" fmla="*/ 2077630 w 2077630"/>
                <a:gd name="connsiteY2-96" fmla="*/ 0 h 1364184"/>
                <a:gd name="connsiteX3-97" fmla="*/ 2077630 w 2077630"/>
                <a:gd name="connsiteY3-98" fmla="*/ 675729 h 1364184"/>
                <a:gd name="connsiteX4-99" fmla="*/ 1401901 w 2077630"/>
                <a:gd name="connsiteY4-100" fmla="*/ 1351458 h 1364184"/>
                <a:gd name="connsiteX5-101" fmla="*/ 0 w 2077630"/>
                <a:gd name="connsiteY5-102" fmla="*/ 1351458 h 1364184"/>
                <a:gd name="connsiteX6-103" fmla="*/ 0 w 2077630"/>
                <a:gd name="connsiteY6-104" fmla="*/ 1351458 h 1364184"/>
                <a:gd name="connsiteX7-105" fmla="*/ 0 w 2077630"/>
                <a:gd name="connsiteY7-106" fmla="*/ 675729 h 1364184"/>
                <a:gd name="connsiteX8-107" fmla="*/ 675729 w 2077630"/>
                <a:gd name="connsiteY8-108" fmla="*/ 0 h 1364184"/>
                <a:gd name="connsiteX0-109" fmla="*/ 675729 w 2114550"/>
                <a:gd name="connsiteY0-110" fmla="*/ 11889 h 1376073"/>
                <a:gd name="connsiteX1-111" fmla="*/ 2077630 w 2114550"/>
                <a:gd name="connsiteY1-112" fmla="*/ 11889 h 1376073"/>
                <a:gd name="connsiteX2-113" fmla="*/ 2114550 w 2114550"/>
                <a:gd name="connsiteY2-114" fmla="*/ 0 h 1376073"/>
                <a:gd name="connsiteX3-115" fmla="*/ 2077630 w 2114550"/>
                <a:gd name="connsiteY3-116" fmla="*/ 687618 h 1376073"/>
                <a:gd name="connsiteX4-117" fmla="*/ 1401901 w 2114550"/>
                <a:gd name="connsiteY4-118" fmla="*/ 1363347 h 1376073"/>
                <a:gd name="connsiteX5-119" fmla="*/ 0 w 2114550"/>
                <a:gd name="connsiteY5-120" fmla="*/ 1363347 h 1376073"/>
                <a:gd name="connsiteX6-121" fmla="*/ 0 w 2114550"/>
                <a:gd name="connsiteY6-122" fmla="*/ 1363347 h 1376073"/>
                <a:gd name="connsiteX7-123" fmla="*/ 0 w 2114550"/>
                <a:gd name="connsiteY7-124" fmla="*/ 687618 h 1376073"/>
                <a:gd name="connsiteX8-125" fmla="*/ 675729 w 2114550"/>
                <a:gd name="connsiteY8-126" fmla="*/ 11889 h 1376073"/>
                <a:gd name="connsiteX0-127" fmla="*/ 675729 w 2114550"/>
                <a:gd name="connsiteY0-128" fmla="*/ 11889 h 1376073"/>
                <a:gd name="connsiteX1-129" fmla="*/ 2077630 w 2114550"/>
                <a:gd name="connsiteY1-130" fmla="*/ 11889 h 1376073"/>
                <a:gd name="connsiteX2-131" fmla="*/ 2114550 w 2114550"/>
                <a:gd name="connsiteY2-132" fmla="*/ 0 h 1376073"/>
                <a:gd name="connsiteX3-133" fmla="*/ 2077630 w 2114550"/>
                <a:gd name="connsiteY3-134" fmla="*/ 687618 h 1376073"/>
                <a:gd name="connsiteX4-135" fmla="*/ 1401901 w 2114550"/>
                <a:gd name="connsiteY4-136" fmla="*/ 1363347 h 1376073"/>
                <a:gd name="connsiteX5-137" fmla="*/ 0 w 2114550"/>
                <a:gd name="connsiteY5-138" fmla="*/ 1363347 h 1376073"/>
                <a:gd name="connsiteX6-139" fmla="*/ 0 w 2114550"/>
                <a:gd name="connsiteY6-140" fmla="*/ 1363347 h 1376073"/>
                <a:gd name="connsiteX7-141" fmla="*/ 0 w 2114550"/>
                <a:gd name="connsiteY7-142" fmla="*/ 687618 h 1376073"/>
                <a:gd name="connsiteX8-143" fmla="*/ 675729 w 2114550"/>
                <a:gd name="connsiteY8-144" fmla="*/ 11889 h 1376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114550" h="1376073">
                  <a:moveTo>
                    <a:pt x="675729" y="11889"/>
                  </a:moveTo>
                  <a:lnTo>
                    <a:pt x="2077630" y="11889"/>
                  </a:lnTo>
                  <a:lnTo>
                    <a:pt x="2114550" y="0"/>
                  </a:lnTo>
                  <a:lnTo>
                    <a:pt x="2077630" y="687618"/>
                  </a:lnTo>
                  <a:cubicBezTo>
                    <a:pt x="2006726" y="1074241"/>
                    <a:pt x="1727972" y="1450616"/>
                    <a:pt x="1401901" y="1363347"/>
                  </a:cubicBezTo>
                  <a:lnTo>
                    <a:pt x="0" y="1363347"/>
                  </a:lnTo>
                  <a:lnTo>
                    <a:pt x="0" y="1363347"/>
                  </a:lnTo>
                  <a:lnTo>
                    <a:pt x="0" y="687618"/>
                  </a:lnTo>
                  <a:cubicBezTo>
                    <a:pt x="144127" y="294517"/>
                    <a:pt x="302534" y="11889"/>
                    <a:pt x="675729" y="11889"/>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5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50000">
                                          <p:cBhvr additive="base">
                                            <p:cTn id="7" dur="75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50"/>
                                            <p:tgtEl>
                                              <p:spTgt spid="11"/>
                                            </p:tgtEl>
                                          </p:cBhvr>
                                        </p:animEffect>
                                        <p:anim calcmode="lin" valueType="num">
                                          <p:cBhvr>
                                            <p:cTn id="13" dur="750" fill="hold"/>
                                            <p:tgtEl>
                                              <p:spTgt spid="11"/>
                                            </p:tgtEl>
                                            <p:attrNameLst>
                                              <p:attrName>ppt_x</p:attrName>
                                            </p:attrNameLst>
                                          </p:cBhvr>
                                          <p:tavLst>
                                            <p:tav tm="0">
                                              <p:val>
                                                <p:strVal val="#ppt_x"/>
                                              </p:val>
                                            </p:tav>
                                            <p:tav tm="100000">
                                              <p:val>
                                                <p:strVal val="#ppt_x"/>
                                              </p:val>
                                            </p:tav>
                                          </p:tavLst>
                                        </p:anim>
                                        <p:anim calcmode="lin" valueType="num">
                                          <p:cBhvr>
                                            <p:cTn id="14"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750"/>
                                            <p:tgtEl>
                                              <p:spTgt spid="11"/>
                                            </p:tgtEl>
                                          </p:cBhvr>
                                        </p:animEffect>
                                        <p:anim calcmode="lin" valueType="num">
                                          <p:cBhvr>
                                            <p:cTn id="17" dur="750" fill="hold"/>
                                            <p:tgtEl>
                                              <p:spTgt spid="11"/>
                                            </p:tgtEl>
                                            <p:attrNameLst>
                                              <p:attrName>ppt_x</p:attrName>
                                            </p:attrNameLst>
                                          </p:cBhvr>
                                          <p:tavLst>
                                            <p:tav tm="0">
                                              <p:val>
                                                <p:strVal val="#ppt_x"/>
                                              </p:val>
                                            </p:tav>
                                            <p:tav tm="100000">
                                              <p:val>
                                                <p:strVal val="#ppt_x"/>
                                              </p:val>
                                            </p:tav>
                                          </p:tavLst>
                                        </p:anim>
                                        <p:anim calcmode="lin" valueType="num">
                                          <p:cBhvr>
                                            <p:cTn id="18"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10054"/>
            <a:ext cx="5156555" cy="5153554"/>
            <a:chOff x="-238822" y="217865"/>
            <a:chExt cx="5156555" cy="5153554"/>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25114" flipH="1">
              <a:off x="-238822" y="217865"/>
              <a:ext cx="5156555" cy="5153554"/>
            </a:xfrm>
            <a:prstGeom prst="rect">
              <a:avLst/>
            </a:prstGeom>
          </p:spPr>
        </p:pic>
        <p:sp>
          <p:nvSpPr>
            <p:cNvPr id="8" name="文本框 7"/>
            <p:cNvSpPr txBox="1"/>
            <p:nvPr/>
          </p:nvSpPr>
          <p:spPr>
            <a:xfrm>
              <a:off x="973667" y="1507065"/>
              <a:ext cx="3293533" cy="2945422"/>
            </a:xfrm>
            <a:prstGeom prst="rect">
              <a:avLst/>
            </a:prstGeom>
            <a:noFill/>
          </p:spPr>
          <p:txBody>
            <a:bodyPr wrap="square" rtlCol="0">
              <a:spAutoFit/>
            </a:bodyPr>
            <a:lstStyle/>
            <a:p>
              <a:pPr algn="just">
                <a:lnSpc>
                  <a:spcPct val="105000"/>
                </a:lnSpc>
              </a:pPr>
              <a:r>
                <a:rPr lang="vi-VN" sz="1800" dirty="0">
                  <a:solidFill>
                    <a:srgbClr val="000000"/>
                  </a:solidFill>
                  <a:effectLst/>
                  <a:latin typeface="Times New Roman" panose="02020603050405020304" pitchFamily="18" charset="0"/>
                  <a:ea typeface="Calibri" panose="020F0502020204030204" pitchFamily="34" charset="0"/>
                </a:rPr>
                <a:t>b. </a:t>
              </a:r>
              <a:r>
                <a:rPr lang="en-US" sz="1800" dirty="0" err="1">
                  <a:solidFill>
                    <a:srgbClr val="000000"/>
                  </a:solidFill>
                  <a:effectLst/>
                  <a:latin typeface="Times New Roman" panose="02020603050405020304" pitchFamily="18" charset="0"/>
                  <a:ea typeface="Calibri" panose="020F0502020204030204" pitchFamily="34" charset="0"/>
                </a:rPr>
                <a:t>Phần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dẫn</a:t>
              </a:r>
              <a:r>
                <a:rPr lang="en-US" sz="1800"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người</a:t>
              </a:r>
              <a:r>
                <a:rPr lang="en-US" sz="1800" i="1" dirty="0">
                  <a:solidFill>
                    <a:srgbClr val="000000"/>
                  </a:solidFill>
                  <a:effectLst/>
                  <a:latin typeface="Times New Roman" panose="02020603050405020304" pitchFamily="18" charset="0"/>
                  <a:ea typeface="Calibri" panose="020F0502020204030204" pitchFamily="34" charset="0"/>
                </a:rPr>
                <a:t> La </a:t>
              </a:r>
              <a:r>
                <a:rPr lang="en-US" sz="1800" i="1" dirty="0" err="1">
                  <a:solidFill>
                    <a:srgbClr val="000000"/>
                  </a:solidFill>
                  <a:effectLst/>
                  <a:latin typeface="Times New Roman" panose="02020603050405020304" pitchFamily="18" charset="0"/>
                  <a:ea typeface="Calibri" panose="020F0502020204030204" pitchFamily="34" charset="0"/>
                </a:rPr>
                <a:t>Mã</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xưa</a:t>
              </a:r>
              <a:r>
                <a:rPr lang="en-US" sz="1800" i="1" dirty="0">
                  <a:solidFill>
                    <a:srgbClr val="000000"/>
                  </a:solidFill>
                  <a:effectLst/>
                  <a:latin typeface="Times New Roman" panose="02020603050405020304" pitchFamily="18" charset="0"/>
                  <a:ea typeface="Calibri" panose="020F0502020204030204" pitchFamily="34" charset="0"/>
                </a:rPr>
                <a:t> kia </a:t>
              </a:r>
              <a:r>
                <a:rPr lang="en-US" sz="1800" i="1" dirty="0" err="1">
                  <a:solidFill>
                    <a:srgbClr val="000000"/>
                  </a:solidFill>
                  <a:effectLst/>
                  <a:latin typeface="Times New Roman" panose="02020603050405020304" pitchFamily="18" charset="0"/>
                  <a:ea typeface="Calibri" panose="020F0502020204030204" pitchFamily="34" charset="0"/>
                </a:rPr>
                <a:t>nuôi</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ong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trong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những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cái</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tổ</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bằng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đồng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hình</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chiếc</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vại</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có</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đục</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thủng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nhiều</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hàng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lỗ</a:t>
              </a:r>
              <a:r>
                <a:rPr lang="en-US" sz="1800" i="1" dirty="0">
                  <a:solidFill>
                    <a:srgbClr val="000000"/>
                  </a:solidFill>
                  <a:effectLst/>
                  <a:latin typeface="Times New Roman" panose="02020603050405020304" pitchFamily="18" charset="0"/>
                  <a:ea typeface="Calibri" panose="020F0502020204030204" pitchFamily="34" charset="0"/>
                </a:rPr>
                <a:t> con </a:t>
              </a:r>
              <a:r>
                <a:rPr lang="en-US" sz="1800" i="1" dirty="0" err="1">
                  <a:solidFill>
                    <a:srgbClr val="000000"/>
                  </a:solidFill>
                  <a:effectLst/>
                  <a:latin typeface="Times New Roman" panose="02020603050405020304" pitchFamily="18" charset="0"/>
                  <a:ea typeface="Calibri" panose="020F0502020204030204" pitchFamily="34" charset="0"/>
                </a:rPr>
                <a:t>vòng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quanh</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miệng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quanh</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đáy</a:t>
              </a:r>
              <a:r>
                <a:rPr lang="en-US" sz="1800" dirty="0">
                  <a:solidFill>
                    <a:srgbClr val="000000"/>
                  </a:solidFill>
                  <a:effectLst/>
                  <a:latin typeface="Times New Roman" panose="02020603050405020304" pitchFamily="18" charset="0"/>
                  <a:ea typeface="Calibri" panose="020F0502020204030204" pitchFamily="34" charset="0"/>
                </a:rPr>
                <a:t>.</a:t>
              </a:r>
            </a:p>
            <a:p>
              <a:pPr algn="just">
                <a:lnSpc>
                  <a:spcPct val="105000"/>
                </a:lnSpc>
              </a:pP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Cách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dẫn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gián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tiếp</a:t>
              </a:r>
              <a:r>
                <a:rPr lang="en-US" sz="1800" dirty="0">
                  <a:solidFill>
                    <a:srgbClr val="000000"/>
                  </a:solidFill>
                  <a:effectLst/>
                  <a:latin typeface="Times New Roman" panose="02020603050405020304" pitchFamily="18" charset="0"/>
                  <a:ea typeface="Calibri" panose="020F0502020204030204" pitchFamily="34" charset="0"/>
                </a:rPr>
                <a:t>. </a:t>
              </a:r>
            </a:p>
            <a:p>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Dấu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dẫn</a:t>
              </a:r>
              <a:r>
                <a:rPr lang="en-US" sz="1800"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theo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như</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thầy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giáo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tôi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dẫn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đặt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dấu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ngoặc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kép</a:t>
              </a:r>
              <a:endParaRPr lang="zh-CN" altLang="en-US" sz="1400" dirty="0">
                <a:solidFill>
                  <a:srgbClr val="F56636"/>
                </a:solidFill>
                <a:cs typeface="+mn-ea"/>
                <a:sym typeface="+mn-lt"/>
              </a:endParaRPr>
            </a:p>
          </p:txBody>
        </p:sp>
      </p:grpSp>
      <p:grpSp>
        <p:nvGrpSpPr>
          <p:cNvPr id="11" name="组合 10"/>
          <p:cNvGrpSpPr/>
          <p:nvPr/>
        </p:nvGrpSpPr>
        <p:grpSpPr>
          <a:xfrm>
            <a:off x="3721551" y="329616"/>
            <a:ext cx="5180076" cy="4813884"/>
            <a:chOff x="3721551" y="329616"/>
            <a:chExt cx="5180076" cy="4813884"/>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721551" y="329616"/>
              <a:ext cx="5180076" cy="4813884"/>
            </a:xfrm>
            <a:prstGeom prst="rect">
              <a:avLst/>
            </a:prstGeom>
          </p:spPr>
        </p:pic>
        <p:sp>
          <p:nvSpPr>
            <p:cNvPr id="3" name="对角圆角矩形 2"/>
            <p:cNvSpPr/>
            <p:nvPr/>
          </p:nvSpPr>
          <p:spPr>
            <a:xfrm rot="20649590">
              <a:off x="5169229" y="1109027"/>
              <a:ext cx="2114550" cy="1376073"/>
            </a:xfrm>
            <a:custGeom>
              <a:avLst/>
              <a:gdLst>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1" fmla="*/ 675729 w 2077630"/>
                <a:gd name="connsiteY0-2" fmla="*/ 0 h 1351458"/>
                <a:gd name="connsiteX1-3" fmla="*/ 2077630 w 2077630"/>
                <a:gd name="connsiteY1-4" fmla="*/ 0 h 1351458"/>
                <a:gd name="connsiteX2-5" fmla="*/ 2077630 w 2077630"/>
                <a:gd name="connsiteY2-6" fmla="*/ 0 h 1351458"/>
                <a:gd name="connsiteX3-7" fmla="*/ 2077630 w 2077630"/>
                <a:gd name="connsiteY3-8" fmla="*/ 675729 h 1351458"/>
                <a:gd name="connsiteX4-9" fmla="*/ 1401901 w 2077630"/>
                <a:gd name="connsiteY4-10" fmla="*/ 1351458 h 1351458"/>
                <a:gd name="connsiteX5-11" fmla="*/ 0 w 2077630"/>
                <a:gd name="connsiteY5-12" fmla="*/ 1351458 h 1351458"/>
                <a:gd name="connsiteX6-13" fmla="*/ 0 w 2077630"/>
                <a:gd name="connsiteY6-14" fmla="*/ 1351458 h 1351458"/>
                <a:gd name="connsiteX7-15" fmla="*/ 0 w 2077630"/>
                <a:gd name="connsiteY7-16" fmla="*/ 675729 h 1351458"/>
                <a:gd name="connsiteX8-17" fmla="*/ 675729 w 2077630"/>
                <a:gd name="connsiteY8-18" fmla="*/ 0 h 1351458"/>
                <a:gd name="connsiteX0-19" fmla="*/ 675729 w 2077630"/>
                <a:gd name="connsiteY0-20" fmla="*/ 0 h 1351458"/>
                <a:gd name="connsiteX1-21" fmla="*/ 2077630 w 2077630"/>
                <a:gd name="connsiteY1-22" fmla="*/ 0 h 1351458"/>
                <a:gd name="connsiteX2-23" fmla="*/ 2077630 w 2077630"/>
                <a:gd name="connsiteY2-24" fmla="*/ 0 h 1351458"/>
                <a:gd name="connsiteX3-25" fmla="*/ 2077630 w 2077630"/>
                <a:gd name="connsiteY3-26" fmla="*/ 675729 h 1351458"/>
                <a:gd name="connsiteX4-27" fmla="*/ 1401901 w 2077630"/>
                <a:gd name="connsiteY4-28" fmla="*/ 1351458 h 1351458"/>
                <a:gd name="connsiteX5-29" fmla="*/ 0 w 2077630"/>
                <a:gd name="connsiteY5-30" fmla="*/ 1351458 h 1351458"/>
                <a:gd name="connsiteX6-31" fmla="*/ 0 w 2077630"/>
                <a:gd name="connsiteY6-32" fmla="*/ 1351458 h 1351458"/>
                <a:gd name="connsiteX7-33" fmla="*/ 0 w 2077630"/>
                <a:gd name="connsiteY7-34" fmla="*/ 675729 h 1351458"/>
                <a:gd name="connsiteX8-35" fmla="*/ 675729 w 2077630"/>
                <a:gd name="connsiteY8-36" fmla="*/ 0 h 1351458"/>
                <a:gd name="connsiteX0-37" fmla="*/ 675729 w 2077630"/>
                <a:gd name="connsiteY0-38" fmla="*/ 0 h 1351458"/>
                <a:gd name="connsiteX1-39" fmla="*/ 2077630 w 2077630"/>
                <a:gd name="connsiteY1-40" fmla="*/ 0 h 1351458"/>
                <a:gd name="connsiteX2-41" fmla="*/ 2077630 w 2077630"/>
                <a:gd name="connsiteY2-42" fmla="*/ 0 h 1351458"/>
                <a:gd name="connsiteX3-43" fmla="*/ 2077630 w 2077630"/>
                <a:gd name="connsiteY3-44" fmla="*/ 675729 h 1351458"/>
                <a:gd name="connsiteX4-45" fmla="*/ 1401901 w 2077630"/>
                <a:gd name="connsiteY4-46" fmla="*/ 1351458 h 1351458"/>
                <a:gd name="connsiteX5-47" fmla="*/ 0 w 2077630"/>
                <a:gd name="connsiteY5-48" fmla="*/ 1351458 h 1351458"/>
                <a:gd name="connsiteX6-49" fmla="*/ 0 w 2077630"/>
                <a:gd name="connsiteY6-50" fmla="*/ 1351458 h 1351458"/>
                <a:gd name="connsiteX7-51" fmla="*/ 0 w 2077630"/>
                <a:gd name="connsiteY7-52" fmla="*/ 675729 h 1351458"/>
                <a:gd name="connsiteX8-53" fmla="*/ 675729 w 2077630"/>
                <a:gd name="connsiteY8-54" fmla="*/ 0 h 1351458"/>
                <a:gd name="connsiteX0-55" fmla="*/ 675729 w 2077630"/>
                <a:gd name="connsiteY0-56" fmla="*/ 0 h 1351458"/>
                <a:gd name="connsiteX1-57" fmla="*/ 2077630 w 2077630"/>
                <a:gd name="connsiteY1-58" fmla="*/ 0 h 1351458"/>
                <a:gd name="connsiteX2-59" fmla="*/ 2077630 w 2077630"/>
                <a:gd name="connsiteY2-60" fmla="*/ 0 h 1351458"/>
                <a:gd name="connsiteX3-61" fmla="*/ 2077630 w 2077630"/>
                <a:gd name="connsiteY3-62" fmla="*/ 675729 h 1351458"/>
                <a:gd name="connsiteX4-63" fmla="*/ 1401901 w 2077630"/>
                <a:gd name="connsiteY4-64" fmla="*/ 1351458 h 1351458"/>
                <a:gd name="connsiteX5-65" fmla="*/ 0 w 2077630"/>
                <a:gd name="connsiteY5-66" fmla="*/ 1351458 h 1351458"/>
                <a:gd name="connsiteX6-67" fmla="*/ 0 w 2077630"/>
                <a:gd name="connsiteY6-68" fmla="*/ 1351458 h 1351458"/>
                <a:gd name="connsiteX7-69" fmla="*/ 0 w 2077630"/>
                <a:gd name="connsiteY7-70" fmla="*/ 675729 h 1351458"/>
                <a:gd name="connsiteX8-71" fmla="*/ 675729 w 2077630"/>
                <a:gd name="connsiteY8-72" fmla="*/ 0 h 1351458"/>
                <a:gd name="connsiteX0-73" fmla="*/ 675729 w 2077630"/>
                <a:gd name="connsiteY0-74" fmla="*/ 0 h 1351458"/>
                <a:gd name="connsiteX1-75" fmla="*/ 2077630 w 2077630"/>
                <a:gd name="connsiteY1-76" fmla="*/ 0 h 1351458"/>
                <a:gd name="connsiteX2-77" fmla="*/ 2077630 w 2077630"/>
                <a:gd name="connsiteY2-78" fmla="*/ 0 h 1351458"/>
                <a:gd name="connsiteX3-79" fmla="*/ 2077630 w 2077630"/>
                <a:gd name="connsiteY3-80" fmla="*/ 675729 h 1351458"/>
                <a:gd name="connsiteX4-81" fmla="*/ 1401901 w 2077630"/>
                <a:gd name="connsiteY4-82" fmla="*/ 1351458 h 1351458"/>
                <a:gd name="connsiteX5-83" fmla="*/ 0 w 2077630"/>
                <a:gd name="connsiteY5-84" fmla="*/ 1351458 h 1351458"/>
                <a:gd name="connsiteX6-85" fmla="*/ 0 w 2077630"/>
                <a:gd name="connsiteY6-86" fmla="*/ 1351458 h 1351458"/>
                <a:gd name="connsiteX7-87" fmla="*/ 0 w 2077630"/>
                <a:gd name="connsiteY7-88" fmla="*/ 675729 h 1351458"/>
                <a:gd name="connsiteX8-89" fmla="*/ 675729 w 2077630"/>
                <a:gd name="connsiteY8-90" fmla="*/ 0 h 1351458"/>
                <a:gd name="connsiteX0-91" fmla="*/ 675729 w 2077630"/>
                <a:gd name="connsiteY0-92" fmla="*/ 0 h 1364184"/>
                <a:gd name="connsiteX1-93" fmla="*/ 2077630 w 2077630"/>
                <a:gd name="connsiteY1-94" fmla="*/ 0 h 1364184"/>
                <a:gd name="connsiteX2-95" fmla="*/ 2077630 w 2077630"/>
                <a:gd name="connsiteY2-96" fmla="*/ 0 h 1364184"/>
                <a:gd name="connsiteX3-97" fmla="*/ 2077630 w 2077630"/>
                <a:gd name="connsiteY3-98" fmla="*/ 675729 h 1364184"/>
                <a:gd name="connsiteX4-99" fmla="*/ 1401901 w 2077630"/>
                <a:gd name="connsiteY4-100" fmla="*/ 1351458 h 1364184"/>
                <a:gd name="connsiteX5-101" fmla="*/ 0 w 2077630"/>
                <a:gd name="connsiteY5-102" fmla="*/ 1351458 h 1364184"/>
                <a:gd name="connsiteX6-103" fmla="*/ 0 w 2077630"/>
                <a:gd name="connsiteY6-104" fmla="*/ 1351458 h 1364184"/>
                <a:gd name="connsiteX7-105" fmla="*/ 0 w 2077630"/>
                <a:gd name="connsiteY7-106" fmla="*/ 675729 h 1364184"/>
                <a:gd name="connsiteX8-107" fmla="*/ 675729 w 2077630"/>
                <a:gd name="connsiteY8-108" fmla="*/ 0 h 1364184"/>
                <a:gd name="connsiteX0-109" fmla="*/ 675729 w 2114550"/>
                <a:gd name="connsiteY0-110" fmla="*/ 11889 h 1376073"/>
                <a:gd name="connsiteX1-111" fmla="*/ 2077630 w 2114550"/>
                <a:gd name="connsiteY1-112" fmla="*/ 11889 h 1376073"/>
                <a:gd name="connsiteX2-113" fmla="*/ 2114550 w 2114550"/>
                <a:gd name="connsiteY2-114" fmla="*/ 0 h 1376073"/>
                <a:gd name="connsiteX3-115" fmla="*/ 2077630 w 2114550"/>
                <a:gd name="connsiteY3-116" fmla="*/ 687618 h 1376073"/>
                <a:gd name="connsiteX4-117" fmla="*/ 1401901 w 2114550"/>
                <a:gd name="connsiteY4-118" fmla="*/ 1363347 h 1376073"/>
                <a:gd name="connsiteX5-119" fmla="*/ 0 w 2114550"/>
                <a:gd name="connsiteY5-120" fmla="*/ 1363347 h 1376073"/>
                <a:gd name="connsiteX6-121" fmla="*/ 0 w 2114550"/>
                <a:gd name="connsiteY6-122" fmla="*/ 1363347 h 1376073"/>
                <a:gd name="connsiteX7-123" fmla="*/ 0 w 2114550"/>
                <a:gd name="connsiteY7-124" fmla="*/ 687618 h 1376073"/>
                <a:gd name="connsiteX8-125" fmla="*/ 675729 w 2114550"/>
                <a:gd name="connsiteY8-126" fmla="*/ 11889 h 1376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114550" h="1376073">
                  <a:moveTo>
                    <a:pt x="675729" y="11889"/>
                  </a:moveTo>
                  <a:lnTo>
                    <a:pt x="2077630" y="11889"/>
                  </a:lnTo>
                  <a:lnTo>
                    <a:pt x="2114550" y="0"/>
                  </a:lnTo>
                  <a:lnTo>
                    <a:pt x="2077630" y="687618"/>
                  </a:lnTo>
                  <a:cubicBezTo>
                    <a:pt x="2006726" y="1074241"/>
                    <a:pt x="1727972" y="1450616"/>
                    <a:pt x="1401901" y="1363347"/>
                  </a:cubicBezTo>
                  <a:lnTo>
                    <a:pt x="0" y="1363347"/>
                  </a:lnTo>
                  <a:lnTo>
                    <a:pt x="0" y="1363347"/>
                  </a:lnTo>
                  <a:lnTo>
                    <a:pt x="0" y="687618"/>
                  </a:lnTo>
                  <a:cubicBezTo>
                    <a:pt x="195095" y="336229"/>
                    <a:pt x="302534" y="11889"/>
                    <a:pt x="675729" y="11889"/>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对角圆角矩形 2"/>
            <p:cNvSpPr/>
            <p:nvPr/>
          </p:nvSpPr>
          <p:spPr>
            <a:xfrm rot="1427621">
              <a:off x="6826839" y="2872129"/>
              <a:ext cx="1537058" cy="1012508"/>
            </a:xfrm>
            <a:custGeom>
              <a:avLst/>
              <a:gdLst>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1" fmla="*/ 675729 w 2077630"/>
                <a:gd name="connsiteY0-2" fmla="*/ 0 h 1351458"/>
                <a:gd name="connsiteX1-3" fmla="*/ 2077630 w 2077630"/>
                <a:gd name="connsiteY1-4" fmla="*/ 0 h 1351458"/>
                <a:gd name="connsiteX2-5" fmla="*/ 2077630 w 2077630"/>
                <a:gd name="connsiteY2-6" fmla="*/ 0 h 1351458"/>
                <a:gd name="connsiteX3-7" fmla="*/ 2077630 w 2077630"/>
                <a:gd name="connsiteY3-8" fmla="*/ 675729 h 1351458"/>
                <a:gd name="connsiteX4-9" fmla="*/ 1401901 w 2077630"/>
                <a:gd name="connsiteY4-10" fmla="*/ 1351458 h 1351458"/>
                <a:gd name="connsiteX5-11" fmla="*/ 0 w 2077630"/>
                <a:gd name="connsiteY5-12" fmla="*/ 1351458 h 1351458"/>
                <a:gd name="connsiteX6-13" fmla="*/ 0 w 2077630"/>
                <a:gd name="connsiteY6-14" fmla="*/ 1351458 h 1351458"/>
                <a:gd name="connsiteX7-15" fmla="*/ 0 w 2077630"/>
                <a:gd name="connsiteY7-16" fmla="*/ 675729 h 1351458"/>
                <a:gd name="connsiteX8-17" fmla="*/ 675729 w 2077630"/>
                <a:gd name="connsiteY8-18" fmla="*/ 0 h 1351458"/>
                <a:gd name="connsiteX0-19" fmla="*/ 675729 w 2077630"/>
                <a:gd name="connsiteY0-20" fmla="*/ 0 h 1351458"/>
                <a:gd name="connsiteX1-21" fmla="*/ 2077630 w 2077630"/>
                <a:gd name="connsiteY1-22" fmla="*/ 0 h 1351458"/>
                <a:gd name="connsiteX2-23" fmla="*/ 2077630 w 2077630"/>
                <a:gd name="connsiteY2-24" fmla="*/ 0 h 1351458"/>
                <a:gd name="connsiteX3-25" fmla="*/ 2077630 w 2077630"/>
                <a:gd name="connsiteY3-26" fmla="*/ 675729 h 1351458"/>
                <a:gd name="connsiteX4-27" fmla="*/ 1401901 w 2077630"/>
                <a:gd name="connsiteY4-28" fmla="*/ 1351458 h 1351458"/>
                <a:gd name="connsiteX5-29" fmla="*/ 0 w 2077630"/>
                <a:gd name="connsiteY5-30" fmla="*/ 1351458 h 1351458"/>
                <a:gd name="connsiteX6-31" fmla="*/ 0 w 2077630"/>
                <a:gd name="connsiteY6-32" fmla="*/ 1351458 h 1351458"/>
                <a:gd name="connsiteX7-33" fmla="*/ 0 w 2077630"/>
                <a:gd name="connsiteY7-34" fmla="*/ 675729 h 1351458"/>
                <a:gd name="connsiteX8-35" fmla="*/ 675729 w 2077630"/>
                <a:gd name="connsiteY8-36" fmla="*/ 0 h 1351458"/>
                <a:gd name="connsiteX0-37" fmla="*/ 675729 w 2077630"/>
                <a:gd name="connsiteY0-38" fmla="*/ 0 h 1351458"/>
                <a:gd name="connsiteX1-39" fmla="*/ 2077630 w 2077630"/>
                <a:gd name="connsiteY1-40" fmla="*/ 0 h 1351458"/>
                <a:gd name="connsiteX2-41" fmla="*/ 2077630 w 2077630"/>
                <a:gd name="connsiteY2-42" fmla="*/ 0 h 1351458"/>
                <a:gd name="connsiteX3-43" fmla="*/ 2077630 w 2077630"/>
                <a:gd name="connsiteY3-44" fmla="*/ 675729 h 1351458"/>
                <a:gd name="connsiteX4-45" fmla="*/ 1401901 w 2077630"/>
                <a:gd name="connsiteY4-46" fmla="*/ 1351458 h 1351458"/>
                <a:gd name="connsiteX5-47" fmla="*/ 0 w 2077630"/>
                <a:gd name="connsiteY5-48" fmla="*/ 1351458 h 1351458"/>
                <a:gd name="connsiteX6-49" fmla="*/ 0 w 2077630"/>
                <a:gd name="connsiteY6-50" fmla="*/ 1351458 h 1351458"/>
                <a:gd name="connsiteX7-51" fmla="*/ 0 w 2077630"/>
                <a:gd name="connsiteY7-52" fmla="*/ 675729 h 1351458"/>
                <a:gd name="connsiteX8-53" fmla="*/ 675729 w 2077630"/>
                <a:gd name="connsiteY8-54" fmla="*/ 0 h 1351458"/>
                <a:gd name="connsiteX0-55" fmla="*/ 675729 w 2077630"/>
                <a:gd name="connsiteY0-56" fmla="*/ 0 h 1351458"/>
                <a:gd name="connsiteX1-57" fmla="*/ 2077630 w 2077630"/>
                <a:gd name="connsiteY1-58" fmla="*/ 0 h 1351458"/>
                <a:gd name="connsiteX2-59" fmla="*/ 2077630 w 2077630"/>
                <a:gd name="connsiteY2-60" fmla="*/ 0 h 1351458"/>
                <a:gd name="connsiteX3-61" fmla="*/ 2077630 w 2077630"/>
                <a:gd name="connsiteY3-62" fmla="*/ 675729 h 1351458"/>
                <a:gd name="connsiteX4-63" fmla="*/ 1401901 w 2077630"/>
                <a:gd name="connsiteY4-64" fmla="*/ 1351458 h 1351458"/>
                <a:gd name="connsiteX5-65" fmla="*/ 0 w 2077630"/>
                <a:gd name="connsiteY5-66" fmla="*/ 1351458 h 1351458"/>
                <a:gd name="connsiteX6-67" fmla="*/ 0 w 2077630"/>
                <a:gd name="connsiteY6-68" fmla="*/ 1351458 h 1351458"/>
                <a:gd name="connsiteX7-69" fmla="*/ 0 w 2077630"/>
                <a:gd name="connsiteY7-70" fmla="*/ 675729 h 1351458"/>
                <a:gd name="connsiteX8-71" fmla="*/ 675729 w 2077630"/>
                <a:gd name="connsiteY8-72" fmla="*/ 0 h 1351458"/>
                <a:gd name="connsiteX0-73" fmla="*/ 675729 w 2077630"/>
                <a:gd name="connsiteY0-74" fmla="*/ 0 h 1351458"/>
                <a:gd name="connsiteX1-75" fmla="*/ 2077630 w 2077630"/>
                <a:gd name="connsiteY1-76" fmla="*/ 0 h 1351458"/>
                <a:gd name="connsiteX2-77" fmla="*/ 2077630 w 2077630"/>
                <a:gd name="connsiteY2-78" fmla="*/ 0 h 1351458"/>
                <a:gd name="connsiteX3-79" fmla="*/ 2077630 w 2077630"/>
                <a:gd name="connsiteY3-80" fmla="*/ 675729 h 1351458"/>
                <a:gd name="connsiteX4-81" fmla="*/ 1401901 w 2077630"/>
                <a:gd name="connsiteY4-82" fmla="*/ 1351458 h 1351458"/>
                <a:gd name="connsiteX5-83" fmla="*/ 0 w 2077630"/>
                <a:gd name="connsiteY5-84" fmla="*/ 1351458 h 1351458"/>
                <a:gd name="connsiteX6-85" fmla="*/ 0 w 2077630"/>
                <a:gd name="connsiteY6-86" fmla="*/ 1351458 h 1351458"/>
                <a:gd name="connsiteX7-87" fmla="*/ 0 w 2077630"/>
                <a:gd name="connsiteY7-88" fmla="*/ 675729 h 1351458"/>
                <a:gd name="connsiteX8-89" fmla="*/ 675729 w 2077630"/>
                <a:gd name="connsiteY8-90" fmla="*/ 0 h 1351458"/>
                <a:gd name="connsiteX0-91" fmla="*/ 675729 w 2077630"/>
                <a:gd name="connsiteY0-92" fmla="*/ 0 h 1364184"/>
                <a:gd name="connsiteX1-93" fmla="*/ 2077630 w 2077630"/>
                <a:gd name="connsiteY1-94" fmla="*/ 0 h 1364184"/>
                <a:gd name="connsiteX2-95" fmla="*/ 2077630 w 2077630"/>
                <a:gd name="connsiteY2-96" fmla="*/ 0 h 1364184"/>
                <a:gd name="connsiteX3-97" fmla="*/ 2077630 w 2077630"/>
                <a:gd name="connsiteY3-98" fmla="*/ 675729 h 1364184"/>
                <a:gd name="connsiteX4-99" fmla="*/ 1401901 w 2077630"/>
                <a:gd name="connsiteY4-100" fmla="*/ 1351458 h 1364184"/>
                <a:gd name="connsiteX5-101" fmla="*/ 0 w 2077630"/>
                <a:gd name="connsiteY5-102" fmla="*/ 1351458 h 1364184"/>
                <a:gd name="connsiteX6-103" fmla="*/ 0 w 2077630"/>
                <a:gd name="connsiteY6-104" fmla="*/ 1351458 h 1364184"/>
                <a:gd name="connsiteX7-105" fmla="*/ 0 w 2077630"/>
                <a:gd name="connsiteY7-106" fmla="*/ 675729 h 1364184"/>
                <a:gd name="connsiteX8-107" fmla="*/ 675729 w 2077630"/>
                <a:gd name="connsiteY8-108" fmla="*/ 0 h 1364184"/>
                <a:gd name="connsiteX0-109" fmla="*/ 675729 w 2114550"/>
                <a:gd name="connsiteY0-110" fmla="*/ 11889 h 1376073"/>
                <a:gd name="connsiteX1-111" fmla="*/ 2077630 w 2114550"/>
                <a:gd name="connsiteY1-112" fmla="*/ 11889 h 1376073"/>
                <a:gd name="connsiteX2-113" fmla="*/ 2114550 w 2114550"/>
                <a:gd name="connsiteY2-114" fmla="*/ 0 h 1376073"/>
                <a:gd name="connsiteX3-115" fmla="*/ 2077630 w 2114550"/>
                <a:gd name="connsiteY3-116" fmla="*/ 687618 h 1376073"/>
                <a:gd name="connsiteX4-117" fmla="*/ 1401901 w 2114550"/>
                <a:gd name="connsiteY4-118" fmla="*/ 1363347 h 1376073"/>
                <a:gd name="connsiteX5-119" fmla="*/ 0 w 2114550"/>
                <a:gd name="connsiteY5-120" fmla="*/ 1363347 h 1376073"/>
                <a:gd name="connsiteX6-121" fmla="*/ 0 w 2114550"/>
                <a:gd name="connsiteY6-122" fmla="*/ 1363347 h 1376073"/>
                <a:gd name="connsiteX7-123" fmla="*/ 0 w 2114550"/>
                <a:gd name="connsiteY7-124" fmla="*/ 687618 h 1376073"/>
                <a:gd name="connsiteX8-125" fmla="*/ 675729 w 2114550"/>
                <a:gd name="connsiteY8-126" fmla="*/ 11889 h 1376073"/>
                <a:gd name="connsiteX0-127" fmla="*/ 675729 w 2114550"/>
                <a:gd name="connsiteY0-128" fmla="*/ 11889 h 1376073"/>
                <a:gd name="connsiteX1-129" fmla="*/ 2077630 w 2114550"/>
                <a:gd name="connsiteY1-130" fmla="*/ 11889 h 1376073"/>
                <a:gd name="connsiteX2-131" fmla="*/ 2114550 w 2114550"/>
                <a:gd name="connsiteY2-132" fmla="*/ 0 h 1376073"/>
                <a:gd name="connsiteX3-133" fmla="*/ 2077630 w 2114550"/>
                <a:gd name="connsiteY3-134" fmla="*/ 687618 h 1376073"/>
                <a:gd name="connsiteX4-135" fmla="*/ 1401901 w 2114550"/>
                <a:gd name="connsiteY4-136" fmla="*/ 1363347 h 1376073"/>
                <a:gd name="connsiteX5-137" fmla="*/ 0 w 2114550"/>
                <a:gd name="connsiteY5-138" fmla="*/ 1363347 h 1376073"/>
                <a:gd name="connsiteX6-139" fmla="*/ 0 w 2114550"/>
                <a:gd name="connsiteY6-140" fmla="*/ 1363347 h 1376073"/>
                <a:gd name="connsiteX7-141" fmla="*/ 0 w 2114550"/>
                <a:gd name="connsiteY7-142" fmla="*/ 687618 h 1376073"/>
                <a:gd name="connsiteX8-143" fmla="*/ 675729 w 2114550"/>
                <a:gd name="connsiteY8-144" fmla="*/ 11889 h 1376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114550" h="1376073">
                  <a:moveTo>
                    <a:pt x="675729" y="11889"/>
                  </a:moveTo>
                  <a:lnTo>
                    <a:pt x="2077630" y="11889"/>
                  </a:lnTo>
                  <a:lnTo>
                    <a:pt x="2114550" y="0"/>
                  </a:lnTo>
                  <a:lnTo>
                    <a:pt x="2077630" y="687618"/>
                  </a:lnTo>
                  <a:cubicBezTo>
                    <a:pt x="2006726" y="1074241"/>
                    <a:pt x="1727972" y="1450616"/>
                    <a:pt x="1401901" y="1363347"/>
                  </a:cubicBezTo>
                  <a:lnTo>
                    <a:pt x="0" y="1363347"/>
                  </a:lnTo>
                  <a:lnTo>
                    <a:pt x="0" y="1363347"/>
                  </a:lnTo>
                  <a:lnTo>
                    <a:pt x="0" y="687618"/>
                  </a:lnTo>
                  <a:cubicBezTo>
                    <a:pt x="144127" y="294517"/>
                    <a:pt x="302534" y="11889"/>
                    <a:pt x="675729" y="11889"/>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17151537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75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50"/>
                                            <p:tgtEl>
                                              <p:spTgt spid="11"/>
                                            </p:tgtEl>
                                          </p:cBhvr>
                                        </p:animEffect>
                                        <p:anim calcmode="lin" valueType="num">
                                          <p:cBhvr>
                                            <p:cTn id="13" dur="750" fill="hold"/>
                                            <p:tgtEl>
                                              <p:spTgt spid="11"/>
                                            </p:tgtEl>
                                            <p:attrNameLst>
                                              <p:attrName>ppt_x</p:attrName>
                                            </p:attrNameLst>
                                          </p:cBhvr>
                                          <p:tavLst>
                                            <p:tav tm="0">
                                              <p:val>
                                                <p:strVal val="#ppt_x"/>
                                              </p:val>
                                            </p:tav>
                                            <p:tav tm="100000">
                                              <p:val>
                                                <p:strVal val="#ppt_x"/>
                                              </p:val>
                                            </p:tav>
                                          </p:tavLst>
                                        </p:anim>
                                        <p:anim calcmode="lin" valueType="num">
                                          <p:cBhvr>
                                            <p:cTn id="14"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750"/>
                                            <p:tgtEl>
                                              <p:spTgt spid="11"/>
                                            </p:tgtEl>
                                          </p:cBhvr>
                                        </p:animEffect>
                                        <p:anim calcmode="lin" valueType="num">
                                          <p:cBhvr>
                                            <p:cTn id="17" dur="750" fill="hold"/>
                                            <p:tgtEl>
                                              <p:spTgt spid="11"/>
                                            </p:tgtEl>
                                            <p:attrNameLst>
                                              <p:attrName>ppt_x</p:attrName>
                                            </p:attrNameLst>
                                          </p:cBhvr>
                                          <p:tavLst>
                                            <p:tav tm="0">
                                              <p:val>
                                                <p:strVal val="#ppt_x"/>
                                              </p:val>
                                            </p:tav>
                                            <p:tav tm="100000">
                                              <p:val>
                                                <p:strVal val="#ppt_x"/>
                                              </p:val>
                                            </p:tav>
                                          </p:tavLst>
                                        </p:anim>
                                        <p:anim calcmode="lin" valueType="num">
                                          <p:cBhvr>
                                            <p:cTn id="18"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462708" y="3933022"/>
            <a:ext cx="3095740" cy="30709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146" y="1463041"/>
            <a:ext cx="3032476" cy="2699958"/>
          </a:xfrm>
          <a:prstGeom prst="rect">
            <a:avLst/>
          </a:prstGeom>
        </p:spPr>
      </p:pic>
      <p:sp>
        <p:nvSpPr>
          <p:cNvPr id="4" name="文本框 3"/>
          <p:cNvSpPr txBox="1"/>
          <p:nvPr/>
        </p:nvSpPr>
        <p:spPr>
          <a:xfrm>
            <a:off x="741386" y="2352938"/>
            <a:ext cx="1840190" cy="1077218"/>
          </a:xfrm>
          <a:prstGeom prst="rect">
            <a:avLst/>
          </a:prstGeom>
          <a:noFill/>
        </p:spPr>
        <p:txBody>
          <a:bodyPr wrap="square" rtlCol="0">
            <a:spAutoFit/>
          </a:bodyPr>
          <a:lstStyle/>
          <a:p>
            <a:pPr algn="ctr"/>
            <a:r>
              <a:rPr lang="en-US" altLang="zh-CN" sz="3200" b="1" dirty="0">
                <a:solidFill>
                  <a:schemeClr val="bg1"/>
                </a:solidFill>
                <a:latin typeface="Times New Roman" panose="02020603050405020304" pitchFamily="18" charset="0"/>
                <a:cs typeface="Times New Roman" panose="02020603050405020304" pitchFamily="18" charset="0"/>
                <a:sym typeface="+mn-lt"/>
              </a:rPr>
              <a:t>BÀI TẬP 2</a:t>
            </a:r>
            <a:endParaRPr lang="zh-CN" altLang="en-US" sz="3200" b="1" dirty="0">
              <a:solidFill>
                <a:schemeClr val="bg1"/>
              </a:solidFill>
              <a:latin typeface="Times New Roman" panose="02020603050405020304" pitchFamily="18" charset="0"/>
              <a:cs typeface="Times New Roman" panose="02020603050405020304" pitchFamily="18" charset="0"/>
              <a:sym typeface="+mn-lt"/>
            </a:endParaRPr>
          </a:p>
        </p:txBody>
      </p:sp>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3404" b="3400"/>
          <a:stretch>
            <a:fillRect/>
          </a:stretch>
        </p:blipFill>
        <p:spPr>
          <a:xfrm>
            <a:off x="3634082" y="2613457"/>
            <a:ext cx="2236424" cy="1788765"/>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图片 8"/>
          <p:cNvPicPr>
            <a:picLocks noChangeAspect="1"/>
          </p:cNvPicPr>
          <p:nvPr/>
        </p:nvPicPr>
        <p:blipFill>
          <a:blip r:embed="rId5"/>
          <a:stretch>
            <a:fillRect/>
          </a:stretch>
        </p:blipFill>
        <p:spPr>
          <a:xfrm rot="11366925">
            <a:off x="6221289" y="613965"/>
            <a:ext cx="2238340" cy="1625533"/>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t="13280" r="4216" b="23320"/>
          <a:stretch>
            <a:fillRect/>
          </a:stretch>
        </p:blipFill>
        <p:spPr>
          <a:xfrm flipH="1">
            <a:off x="6274187" y="2488498"/>
            <a:ext cx="2132544" cy="2038682"/>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图片 11"/>
          <p:cNvPicPr>
            <a:picLocks noChangeAspect="1"/>
          </p:cNvPicPr>
          <p:nvPr/>
        </p:nvPicPr>
        <p:blipFill rotWithShape="1">
          <a:blip r:embed="rId7"/>
          <a:srcRect t="4131"/>
          <a:stretch>
            <a:fillRect/>
          </a:stretch>
        </p:blipFill>
        <p:spPr>
          <a:xfrm rot="11041533" flipH="1">
            <a:off x="3056398" y="650041"/>
            <a:ext cx="2591733" cy="1553379"/>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464365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2000"/>
                            </p:stCondLst>
                            <p:childTnLst>
                              <p:par>
                                <p:cTn id="22" presetID="52"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Scale>
                                      <p:cBhvr>
                                        <p:cTn id="24" dur="75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750" decel="50000" fill="hold">
                                          <p:stCondLst>
                                            <p:cond delay="0"/>
                                          </p:stCondLst>
                                        </p:cTn>
                                        <p:tgtEl>
                                          <p:spTgt spid="12"/>
                                        </p:tgtEl>
                                        <p:attrNameLst>
                                          <p:attrName>ppt_x</p:attrName>
                                          <p:attrName>ppt_y</p:attrName>
                                        </p:attrNameLst>
                                      </p:cBhvr>
                                    </p:animMotion>
                                    <p:animEffect transition="in" filter="fade">
                                      <p:cBhvr>
                                        <p:cTn id="26" dur="750"/>
                                        <p:tgtEl>
                                          <p:spTgt spid="12"/>
                                        </p:tgtEl>
                                      </p:cBhvr>
                                    </p:animEffect>
                                  </p:childTnLst>
                                </p:cTn>
                              </p:par>
                              <p:par>
                                <p:cTn id="27" presetID="52" presetClass="entr" presetSubtype="0" fill="hold" nodeType="withEffect">
                                  <p:stCondLst>
                                    <p:cond delay="250"/>
                                  </p:stCondLst>
                                  <p:childTnLst>
                                    <p:set>
                                      <p:cBhvr>
                                        <p:cTn id="28" dur="1" fill="hold">
                                          <p:stCondLst>
                                            <p:cond delay="0"/>
                                          </p:stCondLst>
                                        </p:cTn>
                                        <p:tgtEl>
                                          <p:spTgt spid="7"/>
                                        </p:tgtEl>
                                        <p:attrNameLst>
                                          <p:attrName>style.visibility</p:attrName>
                                        </p:attrNameLst>
                                      </p:cBhvr>
                                      <p:to>
                                        <p:strVal val="visible"/>
                                      </p:to>
                                    </p:set>
                                    <p:animScale>
                                      <p:cBhvr>
                                        <p:cTn id="29" dur="75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750" decel="50000" fill="hold">
                                          <p:stCondLst>
                                            <p:cond delay="0"/>
                                          </p:stCondLst>
                                        </p:cTn>
                                        <p:tgtEl>
                                          <p:spTgt spid="7"/>
                                        </p:tgtEl>
                                        <p:attrNameLst>
                                          <p:attrName>ppt_x</p:attrName>
                                          <p:attrName>ppt_y</p:attrName>
                                        </p:attrNameLst>
                                      </p:cBhvr>
                                    </p:animMotion>
                                    <p:animEffect transition="in" filter="fade">
                                      <p:cBhvr>
                                        <p:cTn id="31" dur="750"/>
                                        <p:tgtEl>
                                          <p:spTgt spid="7"/>
                                        </p:tgtEl>
                                      </p:cBhvr>
                                    </p:animEffect>
                                  </p:childTnLst>
                                </p:cTn>
                              </p:par>
                              <p:par>
                                <p:cTn id="32" presetID="52" presetClass="entr" presetSubtype="0" fill="hold" nodeType="withEffect">
                                  <p:stCondLst>
                                    <p:cond delay="500"/>
                                  </p:stCondLst>
                                  <p:childTnLst>
                                    <p:set>
                                      <p:cBhvr>
                                        <p:cTn id="33" dur="1" fill="hold">
                                          <p:stCondLst>
                                            <p:cond delay="0"/>
                                          </p:stCondLst>
                                        </p:cTn>
                                        <p:tgtEl>
                                          <p:spTgt spid="9"/>
                                        </p:tgtEl>
                                        <p:attrNameLst>
                                          <p:attrName>style.visibility</p:attrName>
                                        </p:attrNameLst>
                                      </p:cBhvr>
                                      <p:to>
                                        <p:strVal val="visible"/>
                                      </p:to>
                                    </p:set>
                                    <p:animScale>
                                      <p:cBhvr>
                                        <p:cTn id="34" dur="75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750" decel="50000" fill="hold">
                                          <p:stCondLst>
                                            <p:cond delay="0"/>
                                          </p:stCondLst>
                                        </p:cTn>
                                        <p:tgtEl>
                                          <p:spTgt spid="9"/>
                                        </p:tgtEl>
                                        <p:attrNameLst>
                                          <p:attrName>ppt_x</p:attrName>
                                          <p:attrName>ppt_y</p:attrName>
                                        </p:attrNameLst>
                                      </p:cBhvr>
                                    </p:animMotion>
                                    <p:animEffect transition="in" filter="fade">
                                      <p:cBhvr>
                                        <p:cTn id="36" dur="750"/>
                                        <p:tgtEl>
                                          <p:spTgt spid="9"/>
                                        </p:tgtEl>
                                      </p:cBhvr>
                                    </p:animEffect>
                                  </p:childTnLst>
                                </p:cTn>
                              </p:par>
                              <p:par>
                                <p:cTn id="37" presetID="52" presetClass="entr" presetSubtype="0" fill="hold" nodeType="withEffect">
                                  <p:stCondLst>
                                    <p:cond delay="750"/>
                                  </p:stCondLst>
                                  <p:childTnLst>
                                    <p:set>
                                      <p:cBhvr>
                                        <p:cTn id="38" dur="1" fill="hold">
                                          <p:stCondLst>
                                            <p:cond delay="0"/>
                                          </p:stCondLst>
                                        </p:cTn>
                                        <p:tgtEl>
                                          <p:spTgt spid="10"/>
                                        </p:tgtEl>
                                        <p:attrNameLst>
                                          <p:attrName>style.visibility</p:attrName>
                                        </p:attrNameLst>
                                      </p:cBhvr>
                                      <p:to>
                                        <p:strVal val="visible"/>
                                      </p:to>
                                    </p:set>
                                    <p:animScale>
                                      <p:cBhvr>
                                        <p:cTn id="39" dur="75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750" decel="50000" fill="hold">
                                          <p:stCondLst>
                                            <p:cond delay="0"/>
                                          </p:stCondLst>
                                        </p:cTn>
                                        <p:tgtEl>
                                          <p:spTgt spid="10"/>
                                        </p:tgtEl>
                                        <p:attrNameLst>
                                          <p:attrName>ppt_x</p:attrName>
                                          <p:attrName>ppt_y</p:attrName>
                                        </p:attrNameLst>
                                      </p:cBhvr>
                                    </p:animMotion>
                                    <p:animEffect transition="in" filter="fade">
                                      <p:cBhvr>
                                        <p:cTn id="4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3149" y="2324559"/>
            <a:ext cx="1542346" cy="2818941"/>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6709" y="2324559"/>
            <a:ext cx="1265591" cy="2671803"/>
          </a:xfrm>
          <a:prstGeom prst="rect">
            <a:avLst/>
          </a:prstGeom>
        </p:spPr>
      </p:pic>
      <p:grpSp>
        <p:nvGrpSpPr>
          <p:cNvPr id="5" name="组合 4"/>
          <p:cNvGrpSpPr/>
          <p:nvPr/>
        </p:nvGrpSpPr>
        <p:grpSpPr>
          <a:xfrm>
            <a:off x="1083427" y="506777"/>
            <a:ext cx="4098274" cy="2677098"/>
            <a:chOff x="1083427" y="506777"/>
            <a:chExt cx="4098274" cy="2677098"/>
          </a:xfrm>
        </p:grpSpPr>
        <p:sp>
          <p:nvSpPr>
            <p:cNvPr id="6" name="云形标注 5"/>
            <p:cNvSpPr/>
            <p:nvPr/>
          </p:nvSpPr>
          <p:spPr>
            <a:xfrm>
              <a:off x="1083427" y="506777"/>
              <a:ext cx="4098274" cy="2677098"/>
            </a:xfrm>
            <a:prstGeom prst="cloudCallout">
              <a:avLst>
                <a:gd name="adj1" fmla="val 65548"/>
                <a:gd name="adj2" fmla="val 5384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云形标注 6"/>
            <p:cNvSpPr/>
            <p:nvPr/>
          </p:nvSpPr>
          <p:spPr>
            <a:xfrm>
              <a:off x="1235827" y="595599"/>
              <a:ext cx="3809898" cy="2488723"/>
            </a:xfrm>
            <a:prstGeom prst="cloudCallout">
              <a:avLst>
                <a:gd name="adj1" fmla="val 71042"/>
                <a:gd name="adj2" fmla="val 59154"/>
              </a:avLst>
            </a:prstGeom>
            <a:solidFill>
              <a:schemeClr val="bg1"/>
            </a:solidFill>
            <a:ln w="22225">
              <a:solidFill>
                <a:srgbClr val="8CB82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矩形 8"/>
          <p:cNvSpPr/>
          <p:nvPr/>
        </p:nvSpPr>
        <p:spPr>
          <a:xfrm>
            <a:off x="1590171" y="1261904"/>
            <a:ext cx="3262470" cy="1200329"/>
          </a:xfrm>
          <a:prstGeom prst="rect">
            <a:avLst/>
          </a:prstGeom>
        </p:spPr>
        <p:txBody>
          <a:bodyPr wrap="square">
            <a:spAutoFit/>
          </a:bodyPr>
          <a:lstStyle/>
          <a:p>
            <a:r>
              <a:rPr lang="en-US" sz="1800" dirty="0">
                <a:latin typeface="Times New Roman" panose="02020603050405020304" pitchFamily="18" charset="0"/>
                <a:cs typeface="Times New Roman" panose="02020603050405020304" pitchFamily="18" charset="0"/>
              </a:rPr>
              <a:t>a. </a:t>
            </a:r>
            <a:r>
              <a:rPr lang="en-US" sz="1800" dirty="0" err="1">
                <a:latin typeface="Times New Roman" panose="02020603050405020304" pitchFamily="18" charset="0"/>
                <a:cs typeface="Times New Roman" panose="02020603050405020304" pitchFamily="18" charset="0"/>
              </a:rPr>
              <a:t>Nỗi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oan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Vũ </a:t>
            </a:r>
            <a:r>
              <a:rPr lang="en-US" sz="1800" dirty="0" err="1">
                <a:latin typeface="Times New Roman" panose="02020603050405020304" pitchFamily="18" charset="0"/>
                <a:cs typeface="Times New Roman" panose="02020603050405020304" pitchFamily="18" charset="0"/>
              </a:rPr>
              <a:t>Nương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sẽ</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còn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đeo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đẳng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mãi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lấy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nàng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nếu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như</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đêm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tình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cờ</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đứa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bé</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nói</a:t>
            </a:r>
            <a:r>
              <a:rPr lang="en-US" sz="1800" dirty="0">
                <a:latin typeface="Times New Roman" panose="02020603050405020304" pitchFamily="18" charset="0"/>
                <a:cs typeface="Times New Roman" panose="02020603050405020304" pitchFamily="18" charset="0"/>
              </a:rPr>
              <a:t> cha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đến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rồi</a:t>
            </a:r>
            <a:r>
              <a:rPr lang="en-US" sz="1800" dirty="0">
                <a:latin typeface="Times New Roman" panose="02020603050405020304" pitchFamily="18" charset="0"/>
                <a:cs typeface="Times New Roman" panose="02020603050405020304" pitchFamily="18" charset="0"/>
              </a:rPr>
              <a:t>. </a:t>
            </a: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4976" y="935781"/>
            <a:ext cx="878249" cy="106943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52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anim calcmode="lin" valueType="num">
                                      <p:cBhvr>
                                        <p:cTn id="21" dur="500" fill="hold"/>
                                        <p:tgtEl>
                                          <p:spTgt spid="5"/>
                                        </p:tgtEl>
                                        <p:attrNameLst>
                                          <p:attrName>ppt_x</p:attrName>
                                        </p:attrNameLst>
                                      </p:cBhvr>
                                      <p:tavLst>
                                        <p:tav tm="0">
                                          <p:val>
                                            <p:fltVal val="0.5"/>
                                          </p:val>
                                        </p:tav>
                                        <p:tav tm="100000">
                                          <p:val>
                                            <p:strVal val="#ppt_x"/>
                                          </p:val>
                                        </p:tav>
                                      </p:tavLst>
                                    </p:anim>
                                    <p:anim calcmode="lin" valueType="num">
                                      <p:cBhvr>
                                        <p:cTn id="22" dur="500" fill="hold"/>
                                        <p:tgtEl>
                                          <p:spTgt spid="5"/>
                                        </p:tgtEl>
                                        <p:attrNameLst>
                                          <p:attrName>ppt_y</p:attrName>
                                        </p:attrNameLst>
                                      </p:cBhvr>
                                      <p:tavLst>
                                        <p:tav tm="0">
                                          <p:val>
                                            <p:fltVal val="0.5"/>
                                          </p:val>
                                        </p:tav>
                                        <p:tav tm="100000">
                                          <p:val>
                                            <p:strVal val="#ppt_y"/>
                                          </p:val>
                                        </p:tav>
                                      </p:tavLst>
                                    </p:anim>
                                  </p:childTnLst>
                                </p:cTn>
                              </p:par>
                              <p:par>
                                <p:cTn id="23" presetID="2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513" y="357329"/>
            <a:ext cx="4122318" cy="3816738"/>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t="23775" b="11325"/>
          <a:stretch>
            <a:fillRect/>
          </a:stretch>
        </p:blipFill>
        <p:spPr>
          <a:xfrm rot="20485441">
            <a:off x="4723710" y="683530"/>
            <a:ext cx="2380504" cy="203344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6493" r="12918" b="5328"/>
          <a:stretch>
            <a:fillRect/>
          </a:stretch>
        </p:blipFill>
        <p:spPr>
          <a:xfrm rot="1158593">
            <a:off x="6051385" y="2339320"/>
            <a:ext cx="2315328" cy="169995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4" name="文本框 7">
            <a:extLst>
              <a:ext uri="{FF2B5EF4-FFF2-40B4-BE49-F238E27FC236}">
                <a16:creationId xmlns:a16="http://schemas.microsoft.com/office/drawing/2014/main" xmlns="" id="{09731514-11A3-B8F4-E5EA-EFECE0048D9C}"/>
              </a:ext>
            </a:extLst>
          </p:cNvPr>
          <p:cNvSpPr txBox="1"/>
          <p:nvPr/>
        </p:nvSpPr>
        <p:spPr>
          <a:xfrm>
            <a:off x="717972" y="868122"/>
            <a:ext cx="3447631" cy="2862322"/>
          </a:xfrm>
          <a:prstGeom prst="rect">
            <a:avLst/>
          </a:prstGeom>
          <a:noFill/>
        </p:spPr>
        <p:txBody>
          <a:bodyPr wrap="square" rtlCol="0">
            <a:spAutoFit/>
          </a:bodyPr>
          <a:lstStyle/>
          <a:p>
            <a:pPr algn="ctr"/>
            <a:r>
              <a:rPr lang="vi-VN" sz="1800" dirty="0">
                <a:solidFill>
                  <a:schemeClr val="bg1"/>
                </a:solidFill>
                <a:latin typeface="Times New Roman" panose="02020603050405020304" pitchFamily="18" charset="0"/>
                <a:cs typeface="Times New Roman" panose="02020603050405020304" pitchFamily="18" charset="0"/>
              </a:rPr>
              <a:t>b. Thủ lĩnh da đỏ Xi-át-tơn đã khẳng định rằng, đối với đồng bào của ông, mỗi tấc đất là thiêng liêng, mỗi lá thông óng ánh, mỗi bờ cát, mỗi hạt sương </a:t>
            </a:r>
            <a:r>
              <a:rPr lang="vi-VN" sz="1800" dirty="0" err="1">
                <a:solidFill>
                  <a:schemeClr val="bg1"/>
                </a:solidFill>
                <a:latin typeface="Times New Roman" panose="02020603050405020304" pitchFamily="18" charset="0"/>
                <a:cs typeface="Times New Roman" panose="02020603050405020304" pitchFamily="18" charset="0"/>
              </a:rPr>
              <a:t>longlanh</a:t>
            </a:r>
            <a:r>
              <a:rPr lang="vi-VN" sz="1800" dirty="0">
                <a:solidFill>
                  <a:schemeClr val="bg1"/>
                </a:solidFill>
                <a:latin typeface="Times New Roman" panose="02020603050405020304" pitchFamily="18" charset="0"/>
                <a:cs typeface="Times New Roman" panose="02020603050405020304" pitchFamily="18" charset="0"/>
              </a:rPr>
              <a:t> trong những cánh rừng rậm rạp, mỗi bãi đất hoang và tiếng thì thầm của côn trùng là những điều thiêng liêng trong kí ức và kinh nghiệm của đồng bào ông.</a:t>
            </a:r>
            <a:endParaRPr lang="zh-CN" altLang="en-US" sz="1800" dirty="0">
              <a:solidFill>
                <a:schemeClr val="bg1"/>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38393805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
                                        </p:tgtEl>
                                      </p:cBhvr>
                                    </p:animEffect>
                                  </p:childTnLst>
                                </p:cTn>
                              </p:par>
                              <p:par>
                                <p:cTn id="22" presetID="25" presetClass="entr" presetSubtype="0" fill="hold" nodeType="withEffect">
                                  <p:stCondLst>
                                    <p:cond delay="25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7" dur="1000" fill="hold"/>
                                        <p:tgtEl>
                                          <p:spTgt spid="8"/>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8"/>
                                        </p:tgtEl>
                                      </p:cBhvr>
                                    </p:animEffect>
                                  </p:childTnLst>
                                </p:cTn>
                              </p:par>
                            </p:childTnLst>
                          </p:cTn>
                        </p:par>
                        <p:par>
                          <p:cTn id="32" fill="hold">
                            <p:stCondLst>
                              <p:cond delay="225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3721551" y="329616"/>
            <a:ext cx="5180076" cy="4813884"/>
            <a:chOff x="3721551" y="329616"/>
            <a:chExt cx="5180076" cy="4813884"/>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721551" y="329616"/>
              <a:ext cx="5180076" cy="4813884"/>
            </a:xfrm>
            <a:prstGeom prst="rect">
              <a:avLst/>
            </a:prstGeom>
          </p:spPr>
        </p:pic>
        <p:sp>
          <p:nvSpPr>
            <p:cNvPr id="3" name="对角圆角矩形 2"/>
            <p:cNvSpPr/>
            <p:nvPr/>
          </p:nvSpPr>
          <p:spPr>
            <a:xfrm rot="20649590">
              <a:off x="5169229" y="1109027"/>
              <a:ext cx="2114550" cy="1376073"/>
            </a:xfrm>
            <a:custGeom>
              <a:avLst/>
              <a:gdLst>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1" fmla="*/ 675729 w 2077630"/>
                <a:gd name="connsiteY0-2" fmla="*/ 0 h 1351458"/>
                <a:gd name="connsiteX1-3" fmla="*/ 2077630 w 2077630"/>
                <a:gd name="connsiteY1-4" fmla="*/ 0 h 1351458"/>
                <a:gd name="connsiteX2-5" fmla="*/ 2077630 w 2077630"/>
                <a:gd name="connsiteY2-6" fmla="*/ 0 h 1351458"/>
                <a:gd name="connsiteX3-7" fmla="*/ 2077630 w 2077630"/>
                <a:gd name="connsiteY3-8" fmla="*/ 675729 h 1351458"/>
                <a:gd name="connsiteX4-9" fmla="*/ 1401901 w 2077630"/>
                <a:gd name="connsiteY4-10" fmla="*/ 1351458 h 1351458"/>
                <a:gd name="connsiteX5-11" fmla="*/ 0 w 2077630"/>
                <a:gd name="connsiteY5-12" fmla="*/ 1351458 h 1351458"/>
                <a:gd name="connsiteX6-13" fmla="*/ 0 w 2077630"/>
                <a:gd name="connsiteY6-14" fmla="*/ 1351458 h 1351458"/>
                <a:gd name="connsiteX7-15" fmla="*/ 0 w 2077630"/>
                <a:gd name="connsiteY7-16" fmla="*/ 675729 h 1351458"/>
                <a:gd name="connsiteX8-17" fmla="*/ 675729 w 2077630"/>
                <a:gd name="connsiteY8-18" fmla="*/ 0 h 1351458"/>
                <a:gd name="connsiteX0-19" fmla="*/ 675729 w 2077630"/>
                <a:gd name="connsiteY0-20" fmla="*/ 0 h 1351458"/>
                <a:gd name="connsiteX1-21" fmla="*/ 2077630 w 2077630"/>
                <a:gd name="connsiteY1-22" fmla="*/ 0 h 1351458"/>
                <a:gd name="connsiteX2-23" fmla="*/ 2077630 w 2077630"/>
                <a:gd name="connsiteY2-24" fmla="*/ 0 h 1351458"/>
                <a:gd name="connsiteX3-25" fmla="*/ 2077630 w 2077630"/>
                <a:gd name="connsiteY3-26" fmla="*/ 675729 h 1351458"/>
                <a:gd name="connsiteX4-27" fmla="*/ 1401901 w 2077630"/>
                <a:gd name="connsiteY4-28" fmla="*/ 1351458 h 1351458"/>
                <a:gd name="connsiteX5-29" fmla="*/ 0 w 2077630"/>
                <a:gd name="connsiteY5-30" fmla="*/ 1351458 h 1351458"/>
                <a:gd name="connsiteX6-31" fmla="*/ 0 w 2077630"/>
                <a:gd name="connsiteY6-32" fmla="*/ 1351458 h 1351458"/>
                <a:gd name="connsiteX7-33" fmla="*/ 0 w 2077630"/>
                <a:gd name="connsiteY7-34" fmla="*/ 675729 h 1351458"/>
                <a:gd name="connsiteX8-35" fmla="*/ 675729 w 2077630"/>
                <a:gd name="connsiteY8-36" fmla="*/ 0 h 1351458"/>
                <a:gd name="connsiteX0-37" fmla="*/ 675729 w 2077630"/>
                <a:gd name="connsiteY0-38" fmla="*/ 0 h 1351458"/>
                <a:gd name="connsiteX1-39" fmla="*/ 2077630 w 2077630"/>
                <a:gd name="connsiteY1-40" fmla="*/ 0 h 1351458"/>
                <a:gd name="connsiteX2-41" fmla="*/ 2077630 w 2077630"/>
                <a:gd name="connsiteY2-42" fmla="*/ 0 h 1351458"/>
                <a:gd name="connsiteX3-43" fmla="*/ 2077630 w 2077630"/>
                <a:gd name="connsiteY3-44" fmla="*/ 675729 h 1351458"/>
                <a:gd name="connsiteX4-45" fmla="*/ 1401901 w 2077630"/>
                <a:gd name="connsiteY4-46" fmla="*/ 1351458 h 1351458"/>
                <a:gd name="connsiteX5-47" fmla="*/ 0 w 2077630"/>
                <a:gd name="connsiteY5-48" fmla="*/ 1351458 h 1351458"/>
                <a:gd name="connsiteX6-49" fmla="*/ 0 w 2077630"/>
                <a:gd name="connsiteY6-50" fmla="*/ 1351458 h 1351458"/>
                <a:gd name="connsiteX7-51" fmla="*/ 0 w 2077630"/>
                <a:gd name="connsiteY7-52" fmla="*/ 675729 h 1351458"/>
                <a:gd name="connsiteX8-53" fmla="*/ 675729 w 2077630"/>
                <a:gd name="connsiteY8-54" fmla="*/ 0 h 1351458"/>
                <a:gd name="connsiteX0-55" fmla="*/ 675729 w 2077630"/>
                <a:gd name="connsiteY0-56" fmla="*/ 0 h 1351458"/>
                <a:gd name="connsiteX1-57" fmla="*/ 2077630 w 2077630"/>
                <a:gd name="connsiteY1-58" fmla="*/ 0 h 1351458"/>
                <a:gd name="connsiteX2-59" fmla="*/ 2077630 w 2077630"/>
                <a:gd name="connsiteY2-60" fmla="*/ 0 h 1351458"/>
                <a:gd name="connsiteX3-61" fmla="*/ 2077630 w 2077630"/>
                <a:gd name="connsiteY3-62" fmla="*/ 675729 h 1351458"/>
                <a:gd name="connsiteX4-63" fmla="*/ 1401901 w 2077630"/>
                <a:gd name="connsiteY4-64" fmla="*/ 1351458 h 1351458"/>
                <a:gd name="connsiteX5-65" fmla="*/ 0 w 2077630"/>
                <a:gd name="connsiteY5-66" fmla="*/ 1351458 h 1351458"/>
                <a:gd name="connsiteX6-67" fmla="*/ 0 w 2077630"/>
                <a:gd name="connsiteY6-68" fmla="*/ 1351458 h 1351458"/>
                <a:gd name="connsiteX7-69" fmla="*/ 0 w 2077630"/>
                <a:gd name="connsiteY7-70" fmla="*/ 675729 h 1351458"/>
                <a:gd name="connsiteX8-71" fmla="*/ 675729 w 2077630"/>
                <a:gd name="connsiteY8-72" fmla="*/ 0 h 1351458"/>
                <a:gd name="connsiteX0-73" fmla="*/ 675729 w 2077630"/>
                <a:gd name="connsiteY0-74" fmla="*/ 0 h 1351458"/>
                <a:gd name="connsiteX1-75" fmla="*/ 2077630 w 2077630"/>
                <a:gd name="connsiteY1-76" fmla="*/ 0 h 1351458"/>
                <a:gd name="connsiteX2-77" fmla="*/ 2077630 w 2077630"/>
                <a:gd name="connsiteY2-78" fmla="*/ 0 h 1351458"/>
                <a:gd name="connsiteX3-79" fmla="*/ 2077630 w 2077630"/>
                <a:gd name="connsiteY3-80" fmla="*/ 675729 h 1351458"/>
                <a:gd name="connsiteX4-81" fmla="*/ 1401901 w 2077630"/>
                <a:gd name="connsiteY4-82" fmla="*/ 1351458 h 1351458"/>
                <a:gd name="connsiteX5-83" fmla="*/ 0 w 2077630"/>
                <a:gd name="connsiteY5-84" fmla="*/ 1351458 h 1351458"/>
                <a:gd name="connsiteX6-85" fmla="*/ 0 w 2077630"/>
                <a:gd name="connsiteY6-86" fmla="*/ 1351458 h 1351458"/>
                <a:gd name="connsiteX7-87" fmla="*/ 0 w 2077630"/>
                <a:gd name="connsiteY7-88" fmla="*/ 675729 h 1351458"/>
                <a:gd name="connsiteX8-89" fmla="*/ 675729 w 2077630"/>
                <a:gd name="connsiteY8-90" fmla="*/ 0 h 1351458"/>
                <a:gd name="connsiteX0-91" fmla="*/ 675729 w 2077630"/>
                <a:gd name="connsiteY0-92" fmla="*/ 0 h 1364184"/>
                <a:gd name="connsiteX1-93" fmla="*/ 2077630 w 2077630"/>
                <a:gd name="connsiteY1-94" fmla="*/ 0 h 1364184"/>
                <a:gd name="connsiteX2-95" fmla="*/ 2077630 w 2077630"/>
                <a:gd name="connsiteY2-96" fmla="*/ 0 h 1364184"/>
                <a:gd name="connsiteX3-97" fmla="*/ 2077630 w 2077630"/>
                <a:gd name="connsiteY3-98" fmla="*/ 675729 h 1364184"/>
                <a:gd name="connsiteX4-99" fmla="*/ 1401901 w 2077630"/>
                <a:gd name="connsiteY4-100" fmla="*/ 1351458 h 1364184"/>
                <a:gd name="connsiteX5-101" fmla="*/ 0 w 2077630"/>
                <a:gd name="connsiteY5-102" fmla="*/ 1351458 h 1364184"/>
                <a:gd name="connsiteX6-103" fmla="*/ 0 w 2077630"/>
                <a:gd name="connsiteY6-104" fmla="*/ 1351458 h 1364184"/>
                <a:gd name="connsiteX7-105" fmla="*/ 0 w 2077630"/>
                <a:gd name="connsiteY7-106" fmla="*/ 675729 h 1364184"/>
                <a:gd name="connsiteX8-107" fmla="*/ 675729 w 2077630"/>
                <a:gd name="connsiteY8-108" fmla="*/ 0 h 1364184"/>
                <a:gd name="connsiteX0-109" fmla="*/ 675729 w 2114550"/>
                <a:gd name="connsiteY0-110" fmla="*/ 11889 h 1376073"/>
                <a:gd name="connsiteX1-111" fmla="*/ 2077630 w 2114550"/>
                <a:gd name="connsiteY1-112" fmla="*/ 11889 h 1376073"/>
                <a:gd name="connsiteX2-113" fmla="*/ 2114550 w 2114550"/>
                <a:gd name="connsiteY2-114" fmla="*/ 0 h 1376073"/>
                <a:gd name="connsiteX3-115" fmla="*/ 2077630 w 2114550"/>
                <a:gd name="connsiteY3-116" fmla="*/ 687618 h 1376073"/>
                <a:gd name="connsiteX4-117" fmla="*/ 1401901 w 2114550"/>
                <a:gd name="connsiteY4-118" fmla="*/ 1363347 h 1376073"/>
                <a:gd name="connsiteX5-119" fmla="*/ 0 w 2114550"/>
                <a:gd name="connsiteY5-120" fmla="*/ 1363347 h 1376073"/>
                <a:gd name="connsiteX6-121" fmla="*/ 0 w 2114550"/>
                <a:gd name="connsiteY6-122" fmla="*/ 1363347 h 1376073"/>
                <a:gd name="connsiteX7-123" fmla="*/ 0 w 2114550"/>
                <a:gd name="connsiteY7-124" fmla="*/ 687618 h 1376073"/>
                <a:gd name="connsiteX8-125" fmla="*/ 675729 w 2114550"/>
                <a:gd name="connsiteY8-126" fmla="*/ 11889 h 1376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114550" h="1376073">
                  <a:moveTo>
                    <a:pt x="675729" y="11889"/>
                  </a:moveTo>
                  <a:lnTo>
                    <a:pt x="2077630" y="11889"/>
                  </a:lnTo>
                  <a:lnTo>
                    <a:pt x="2114550" y="0"/>
                  </a:lnTo>
                  <a:lnTo>
                    <a:pt x="2077630" y="687618"/>
                  </a:lnTo>
                  <a:cubicBezTo>
                    <a:pt x="2006726" y="1074241"/>
                    <a:pt x="1727972" y="1450616"/>
                    <a:pt x="1401901" y="1363347"/>
                  </a:cubicBezTo>
                  <a:lnTo>
                    <a:pt x="0" y="1363347"/>
                  </a:lnTo>
                  <a:lnTo>
                    <a:pt x="0" y="1363347"/>
                  </a:lnTo>
                  <a:lnTo>
                    <a:pt x="0" y="687618"/>
                  </a:lnTo>
                  <a:cubicBezTo>
                    <a:pt x="195095" y="336229"/>
                    <a:pt x="302534" y="11889"/>
                    <a:pt x="675729" y="11889"/>
                  </a:cubicBez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对角圆角矩形 2"/>
            <p:cNvSpPr/>
            <p:nvPr/>
          </p:nvSpPr>
          <p:spPr>
            <a:xfrm rot="1427621">
              <a:off x="6826839" y="2872129"/>
              <a:ext cx="1537058" cy="1012508"/>
            </a:xfrm>
            <a:custGeom>
              <a:avLst/>
              <a:gdLst>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1" fmla="*/ 675729 w 2077630"/>
                <a:gd name="connsiteY0-2" fmla="*/ 0 h 1351458"/>
                <a:gd name="connsiteX1-3" fmla="*/ 2077630 w 2077630"/>
                <a:gd name="connsiteY1-4" fmla="*/ 0 h 1351458"/>
                <a:gd name="connsiteX2-5" fmla="*/ 2077630 w 2077630"/>
                <a:gd name="connsiteY2-6" fmla="*/ 0 h 1351458"/>
                <a:gd name="connsiteX3-7" fmla="*/ 2077630 w 2077630"/>
                <a:gd name="connsiteY3-8" fmla="*/ 675729 h 1351458"/>
                <a:gd name="connsiteX4-9" fmla="*/ 1401901 w 2077630"/>
                <a:gd name="connsiteY4-10" fmla="*/ 1351458 h 1351458"/>
                <a:gd name="connsiteX5-11" fmla="*/ 0 w 2077630"/>
                <a:gd name="connsiteY5-12" fmla="*/ 1351458 h 1351458"/>
                <a:gd name="connsiteX6-13" fmla="*/ 0 w 2077630"/>
                <a:gd name="connsiteY6-14" fmla="*/ 1351458 h 1351458"/>
                <a:gd name="connsiteX7-15" fmla="*/ 0 w 2077630"/>
                <a:gd name="connsiteY7-16" fmla="*/ 675729 h 1351458"/>
                <a:gd name="connsiteX8-17" fmla="*/ 675729 w 2077630"/>
                <a:gd name="connsiteY8-18" fmla="*/ 0 h 1351458"/>
                <a:gd name="connsiteX0-19" fmla="*/ 675729 w 2077630"/>
                <a:gd name="connsiteY0-20" fmla="*/ 0 h 1351458"/>
                <a:gd name="connsiteX1-21" fmla="*/ 2077630 w 2077630"/>
                <a:gd name="connsiteY1-22" fmla="*/ 0 h 1351458"/>
                <a:gd name="connsiteX2-23" fmla="*/ 2077630 w 2077630"/>
                <a:gd name="connsiteY2-24" fmla="*/ 0 h 1351458"/>
                <a:gd name="connsiteX3-25" fmla="*/ 2077630 w 2077630"/>
                <a:gd name="connsiteY3-26" fmla="*/ 675729 h 1351458"/>
                <a:gd name="connsiteX4-27" fmla="*/ 1401901 w 2077630"/>
                <a:gd name="connsiteY4-28" fmla="*/ 1351458 h 1351458"/>
                <a:gd name="connsiteX5-29" fmla="*/ 0 w 2077630"/>
                <a:gd name="connsiteY5-30" fmla="*/ 1351458 h 1351458"/>
                <a:gd name="connsiteX6-31" fmla="*/ 0 w 2077630"/>
                <a:gd name="connsiteY6-32" fmla="*/ 1351458 h 1351458"/>
                <a:gd name="connsiteX7-33" fmla="*/ 0 w 2077630"/>
                <a:gd name="connsiteY7-34" fmla="*/ 675729 h 1351458"/>
                <a:gd name="connsiteX8-35" fmla="*/ 675729 w 2077630"/>
                <a:gd name="connsiteY8-36" fmla="*/ 0 h 1351458"/>
                <a:gd name="connsiteX0-37" fmla="*/ 675729 w 2077630"/>
                <a:gd name="connsiteY0-38" fmla="*/ 0 h 1351458"/>
                <a:gd name="connsiteX1-39" fmla="*/ 2077630 w 2077630"/>
                <a:gd name="connsiteY1-40" fmla="*/ 0 h 1351458"/>
                <a:gd name="connsiteX2-41" fmla="*/ 2077630 w 2077630"/>
                <a:gd name="connsiteY2-42" fmla="*/ 0 h 1351458"/>
                <a:gd name="connsiteX3-43" fmla="*/ 2077630 w 2077630"/>
                <a:gd name="connsiteY3-44" fmla="*/ 675729 h 1351458"/>
                <a:gd name="connsiteX4-45" fmla="*/ 1401901 w 2077630"/>
                <a:gd name="connsiteY4-46" fmla="*/ 1351458 h 1351458"/>
                <a:gd name="connsiteX5-47" fmla="*/ 0 w 2077630"/>
                <a:gd name="connsiteY5-48" fmla="*/ 1351458 h 1351458"/>
                <a:gd name="connsiteX6-49" fmla="*/ 0 w 2077630"/>
                <a:gd name="connsiteY6-50" fmla="*/ 1351458 h 1351458"/>
                <a:gd name="connsiteX7-51" fmla="*/ 0 w 2077630"/>
                <a:gd name="connsiteY7-52" fmla="*/ 675729 h 1351458"/>
                <a:gd name="connsiteX8-53" fmla="*/ 675729 w 2077630"/>
                <a:gd name="connsiteY8-54" fmla="*/ 0 h 1351458"/>
                <a:gd name="connsiteX0-55" fmla="*/ 675729 w 2077630"/>
                <a:gd name="connsiteY0-56" fmla="*/ 0 h 1351458"/>
                <a:gd name="connsiteX1-57" fmla="*/ 2077630 w 2077630"/>
                <a:gd name="connsiteY1-58" fmla="*/ 0 h 1351458"/>
                <a:gd name="connsiteX2-59" fmla="*/ 2077630 w 2077630"/>
                <a:gd name="connsiteY2-60" fmla="*/ 0 h 1351458"/>
                <a:gd name="connsiteX3-61" fmla="*/ 2077630 w 2077630"/>
                <a:gd name="connsiteY3-62" fmla="*/ 675729 h 1351458"/>
                <a:gd name="connsiteX4-63" fmla="*/ 1401901 w 2077630"/>
                <a:gd name="connsiteY4-64" fmla="*/ 1351458 h 1351458"/>
                <a:gd name="connsiteX5-65" fmla="*/ 0 w 2077630"/>
                <a:gd name="connsiteY5-66" fmla="*/ 1351458 h 1351458"/>
                <a:gd name="connsiteX6-67" fmla="*/ 0 w 2077630"/>
                <a:gd name="connsiteY6-68" fmla="*/ 1351458 h 1351458"/>
                <a:gd name="connsiteX7-69" fmla="*/ 0 w 2077630"/>
                <a:gd name="connsiteY7-70" fmla="*/ 675729 h 1351458"/>
                <a:gd name="connsiteX8-71" fmla="*/ 675729 w 2077630"/>
                <a:gd name="connsiteY8-72" fmla="*/ 0 h 1351458"/>
                <a:gd name="connsiteX0-73" fmla="*/ 675729 w 2077630"/>
                <a:gd name="connsiteY0-74" fmla="*/ 0 h 1351458"/>
                <a:gd name="connsiteX1-75" fmla="*/ 2077630 w 2077630"/>
                <a:gd name="connsiteY1-76" fmla="*/ 0 h 1351458"/>
                <a:gd name="connsiteX2-77" fmla="*/ 2077630 w 2077630"/>
                <a:gd name="connsiteY2-78" fmla="*/ 0 h 1351458"/>
                <a:gd name="connsiteX3-79" fmla="*/ 2077630 w 2077630"/>
                <a:gd name="connsiteY3-80" fmla="*/ 675729 h 1351458"/>
                <a:gd name="connsiteX4-81" fmla="*/ 1401901 w 2077630"/>
                <a:gd name="connsiteY4-82" fmla="*/ 1351458 h 1351458"/>
                <a:gd name="connsiteX5-83" fmla="*/ 0 w 2077630"/>
                <a:gd name="connsiteY5-84" fmla="*/ 1351458 h 1351458"/>
                <a:gd name="connsiteX6-85" fmla="*/ 0 w 2077630"/>
                <a:gd name="connsiteY6-86" fmla="*/ 1351458 h 1351458"/>
                <a:gd name="connsiteX7-87" fmla="*/ 0 w 2077630"/>
                <a:gd name="connsiteY7-88" fmla="*/ 675729 h 1351458"/>
                <a:gd name="connsiteX8-89" fmla="*/ 675729 w 2077630"/>
                <a:gd name="connsiteY8-90" fmla="*/ 0 h 1351458"/>
                <a:gd name="connsiteX0-91" fmla="*/ 675729 w 2077630"/>
                <a:gd name="connsiteY0-92" fmla="*/ 0 h 1364184"/>
                <a:gd name="connsiteX1-93" fmla="*/ 2077630 w 2077630"/>
                <a:gd name="connsiteY1-94" fmla="*/ 0 h 1364184"/>
                <a:gd name="connsiteX2-95" fmla="*/ 2077630 w 2077630"/>
                <a:gd name="connsiteY2-96" fmla="*/ 0 h 1364184"/>
                <a:gd name="connsiteX3-97" fmla="*/ 2077630 w 2077630"/>
                <a:gd name="connsiteY3-98" fmla="*/ 675729 h 1364184"/>
                <a:gd name="connsiteX4-99" fmla="*/ 1401901 w 2077630"/>
                <a:gd name="connsiteY4-100" fmla="*/ 1351458 h 1364184"/>
                <a:gd name="connsiteX5-101" fmla="*/ 0 w 2077630"/>
                <a:gd name="connsiteY5-102" fmla="*/ 1351458 h 1364184"/>
                <a:gd name="connsiteX6-103" fmla="*/ 0 w 2077630"/>
                <a:gd name="connsiteY6-104" fmla="*/ 1351458 h 1364184"/>
                <a:gd name="connsiteX7-105" fmla="*/ 0 w 2077630"/>
                <a:gd name="connsiteY7-106" fmla="*/ 675729 h 1364184"/>
                <a:gd name="connsiteX8-107" fmla="*/ 675729 w 2077630"/>
                <a:gd name="connsiteY8-108" fmla="*/ 0 h 1364184"/>
                <a:gd name="connsiteX0-109" fmla="*/ 675729 w 2114550"/>
                <a:gd name="connsiteY0-110" fmla="*/ 11889 h 1376073"/>
                <a:gd name="connsiteX1-111" fmla="*/ 2077630 w 2114550"/>
                <a:gd name="connsiteY1-112" fmla="*/ 11889 h 1376073"/>
                <a:gd name="connsiteX2-113" fmla="*/ 2114550 w 2114550"/>
                <a:gd name="connsiteY2-114" fmla="*/ 0 h 1376073"/>
                <a:gd name="connsiteX3-115" fmla="*/ 2077630 w 2114550"/>
                <a:gd name="connsiteY3-116" fmla="*/ 687618 h 1376073"/>
                <a:gd name="connsiteX4-117" fmla="*/ 1401901 w 2114550"/>
                <a:gd name="connsiteY4-118" fmla="*/ 1363347 h 1376073"/>
                <a:gd name="connsiteX5-119" fmla="*/ 0 w 2114550"/>
                <a:gd name="connsiteY5-120" fmla="*/ 1363347 h 1376073"/>
                <a:gd name="connsiteX6-121" fmla="*/ 0 w 2114550"/>
                <a:gd name="connsiteY6-122" fmla="*/ 1363347 h 1376073"/>
                <a:gd name="connsiteX7-123" fmla="*/ 0 w 2114550"/>
                <a:gd name="connsiteY7-124" fmla="*/ 687618 h 1376073"/>
                <a:gd name="connsiteX8-125" fmla="*/ 675729 w 2114550"/>
                <a:gd name="connsiteY8-126" fmla="*/ 11889 h 1376073"/>
                <a:gd name="connsiteX0-127" fmla="*/ 675729 w 2114550"/>
                <a:gd name="connsiteY0-128" fmla="*/ 11889 h 1376073"/>
                <a:gd name="connsiteX1-129" fmla="*/ 2077630 w 2114550"/>
                <a:gd name="connsiteY1-130" fmla="*/ 11889 h 1376073"/>
                <a:gd name="connsiteX2-131" fmla="*/ 2114550 w 2114550"/>
                <a:gd name="connsiteY2-132" fmla="*/ 0 h 1376073"/>
                <a:gd name="connsiteX3-133" fmla="*/ 2077630 w 2114550"/>
                <a:gd name="connsiteY3-134" fmla="*/ 687618 h 1376073"/>
                <a:gd name="connsiteX4-135" fmla="*/ 1401901 w 2114550"/>
                <a:gd name="connsiteY4-136" fmla="*/ 1363347 h 1376073"/>
                <a:gd name="connsiteX5-137" fmla="*/ 0 w 2114550"/>
                <a:gd name="connsiteY5-138" fmla="*/ 1363347 h 1376073"/>
                <a:gd name="connsiteX6-139" fmla="*/ 0 w 2114550"/>
                <a:gd name="connsiteY6-140" fmla="*/ 1363347 h 1376073"/>
                <a:gd name="connsiteX7-141" fmla="*/ 0 w 2114550"/>
                <a:gd name="connsiteY7-142" fmla="*/ 687618 h 1376073"/>
                <a:gd name="connsiteX8-143" fmla="*/ 675729 w 2114550"/>
                <a:gd name="connsiteY8-144" fmla="*/ 11889 h 1376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114550" h="1376073">
                  <a:moveTo>
                    <a:pt x="675729" y="11889"/>
                  </a:moveTo>
                  <a:lnTo>
                    <a:pt x="2077630" y="11889"/>
                  </a:lnTo>
                  <a:lnTo>
                    <a:pt x="2114550" y="0"/>
                  </a:lnTo>
                  <a:lnTo>
                    <a:pt x="2077630" y="687618"/>
                  </a:lnTo>
                  <a:cubicBezTo>
                    <a:pt x="2006726" y="1074241"/>
                    <a:pt x="1727972" y="1450616"/>
                    <a:pt x="1401901" y="1363347"/>
                  </a:cubicBezTo>
                  <a:lnTo>
                    <a:pt x="0" y="1363347"/>
                  </a:lnTo>
                  <a:lnTo>
                    <a:pt x="0" y="1363347"/>
                  </a:lnTo>
                  <a:lnTo>
                    <a:pt x="0" y="687618"/>
                  </a:lnTo>
                  <a:cubicBezTo>
                    <a:pt x="144127" y="294517"/>
                    <a:pt x="302534" y="11889"/>
                    <a:pt x="675729" y="11889"/>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Hộp Văn bản 4">
            <a:extLst>
              <a:ext uri="{FF2B5EF4-FFF2-40B4-BE49-F238E27FC236}">
                <a16:creationId xmlns:a16="http://schemas.microsoft.com/office/drawing/2014/main" xmlns="" id="{F358E77A-7AFA-07BF-44A6-3F66AACC6979}"/>
              </a:ext>
            </a:extLst>
          </p:cNvPr>
          <p:cNvSpPr txBox="1"/>
          <p:nvPr/>
        </p:nvSpPr>
        <p:spPr>
          <a:xfrm>
            <a:off x="497241" y="784936"/>
            <a:ext cx="4193288" cy="3139321"/>
          </a:xfrm>
          <a:prstGeom prst="rect">
            <a:avLst/>
          </a:prstGeom>
          <a:noFill/>
        </p:spPr>
        <p:txBody>
          <a:bodyPr wrap="square">
            <a:spAutoFit/>
          </a:bodyPr>
          <a:lstStyle/>
          <a:p>
            <a:pPr algn="just"/>
            <a:r>
              <a:rPr lang="en-US" sz="1800" dirty="0">
                <a:effectLst/>
                <a:latin typeface="Times New Roman" panose="02020603050405020304" pitchFamily="18" charset="0"/>
                <a:ea typeface="Calibri" panose="020F0502020204030204" pitchFamily="34" charset="0"/>
              </a:rPr>
              <a:t>c. Trong </a:t>
            </a:r>
            <a:r>
              <a:rPr lang="en-US" sz="1800" i="1" dirty="0" err="1">
                <a:effectLst/>
                <a:latin typeface="Times New Roman" panose="02020603050405020304" pitchFamily="18" charset="0"/>
                <a:ea typeface="Calibri" panose="020F0502020204030204" pitchFamily="34" charset="0"/>
              </a:rPr>
              <a:t>Thi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nhân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Việt</a:t>
            </a:r>
            <a:r>
              <a:rPr lang="en-US" sz="1800" i="1" dirty="0">
                <a:effectLst/>
                <a:latin typeface="Times New Roman" panose="02020603050405020304" pitchFamily="18" charset="0"/>
                <a:ea typeface="Calibri" panose="020F0502020204030204" pitchFamily="34" charset="0"/>
              </a:rPr>
              <a:t> Nam</a:t>
            </a:r>
            <a:r>
              <a:rPr lang="en-US" sz="1800" dirty="0">
                <a:effectLst/>
                <a:latin typeface="Times New Roman" panose="02020603050405020304" pitchFamily="18" charset="0"/>
                <a:ea typeface="Calibri" panose="020F0502020204030204" pitchFamily="34" charset="0"/>
              </a:rPr>
              <a:t>, Hoài Thanh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dầu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mỗi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lúc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buồn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Lưu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Trọng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vấn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lúc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cũng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văng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vẳng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bên</a:t>
            </a:r>
            <a:r>
              <a:rPr lang="en-US" sz="1800" dirty="0">
                <a:effectLst/>
                <a:latin typeface="Times New Roman" panose="02020603050405020304" pitchFamily="18" charset="0"/>
                <a:ea typeface="Calibri" panose="020F0502020204030204" pitchFamily="34" charset="0"/>
              </a:rPr>
              <a:t> tai. </a:t>
            </a:r>
            <a:r>
              <a:rPr lang="en-US" sz="1800" dirty="0" err="1">
                <a:effectLst/>
                <a:latin typeface="Times New Roman" panose="02020603050405020304" pitchFamily="18" charset="0"/>
                <a:ea typeface="Calibri" panose="020F0502020204030204" pitchFamily="34" charset="0"/>
              </a:rPr>
              <a:t>Bởi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Lưu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Trọng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thuật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thổn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hoà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theo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thổn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mỗi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a:t>
            </a:r>
            <a:endParaRPr lang="en-US" sz="1800" dirty="0"/>
          </a:p>
        </p:txBody>
      </p:sp>
    </p:spTree>
    <p:extLst>
      <p:ext uri="{BB962C8B-B14F-4D97-AF65-F5344CB8AC3E}">
        <p14:creationId xmlns:p14="http://schemas.microsoft.com/office/powerpoint/2010/main" val="134568442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750"/>
                                            <p:tgtEl>
                                              <p:spTgt spid="11"/>
                                            </p:tgtEl>
                                          </p:cBhvr>
                                        </p:animEffect>
                                        <p:anim calcmode="lin" valueType="num">
                                          <p:cBhvr>
                                            <p:cTn id="17" dur="750" fill="hold"/>
                                            <p:tgtEl>
                                              <p:spTgt spid="11"/>
                                            </p:tgtEl>
                                            <p:attrNameLst>
                                              <p:attrName>ppt_x</p:attrName>
                                            </p:attrNameLst>
                                          </p:cBhvr>
                                          <p:tavLst>
                                            <p:tav tm="0">
                                              <p:val>
                                                <p:strVal val="#ppt_x"/>
                                              </p:val>
                                            </p:tav>
                                            <p:tav tm="100000">
                                              <p:val>
                                                <p:strVal val="#ppt_x"/>
                                              </p:val>
                                            </p:tav>
                                          </p:tavLst>
                                        </p:anim>
                                        <p:anim calcmode="lin" valueType="num">
                                          <p:cBhvr>
                                            <p:cTn id="18"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462708" y="3933022"/>
            <a:ext cx="3095740" cy="30709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146" y="1463041"/>
            <a:ext cx="3032476" cy="2699958"/>
          </a:xfrm>
          <a:prstGeom prst="rect">
            <a:avLst/>
          </a:prstGeom>
        </p:spPr>
      </p:pic>
      <p:sp>
        <p:nvSpPr>
          <p:cNvPr id="4" name="文本框 3"/>
          <p:cNvSpPr txBox="1"/>
          <p:nvPr/>
        </p:nvSpPr>
        <p:spPr>
          <a:xfrm>
            <a:off x="741386" y="2352938"/>
            <a:ext cx="1840190" cy="1077218"/>
          </a:xfrm>
          <a:prstGeom prst="rect">
            <a:avLst/>
          </a:prstGeom>
          <a:noFill/>
        </p:spPr>
        <p:txBody>
          <a:bodyPr wrap="square" rtlCol="0">
            <a:spAutoFit/>
          </a:bodyPr>
          <a:lstStyle/>
          <a:p>
            <a:pPr algn="ctr"/>
            <a:r>
              <a:rPr lang="en-US" altLang="zh-CN" sz="3200" b="1" dirty="0">
                <a:solidFill>
                  <a:schemeClr val="bg1"/>
                </a:solidFill>
                <a:latin typeface="Times New Roman" panose="02020603050405020304" pitchFamily="18" charset="0"/>
                <a:cs typeface="Times New Roman" panose="02020603050405020304" pitchFamily="18" charset="0"/>
                <a:sym typeface="+mn-lt"/>
              </a:rPr>
              <a:t>BÀI TẬP 3</a:t>
            </a:r>
            <a:endParaRPr lang="zh-CN" altLang="en-US" sz="3200" b="1" dirty="0">
              <a:solidFill>
                <a:schemeClr val="bg1"/>
              </a:solidFill>
              <a:latin typeface="Times New Roman" panose="02020603050405020304" pitchFamily="18" charset="0"/>
              <a:cs typeface="Times New Roman" panose="02020603050405020304" pitchFamily="18" charset="0"/>
              <a:sym typeface="+mn-lt"/>
            </a:endParaRPr>
          </a:p>
        </p:txBody>
      </p:sp>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3404" b="3400"/>
          <a:stretch>
            <a:fillRect/>
          </a:stretch>
        </p:blipFill>
        <p:spPr>
          <a:xfrm>
            <a:off x="3634082" y="2613457"/>
            <a:ext cx="2236424" cy="1788765"/>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图片 8"/>
          <p:cNvPicPr>
            <a:picLocks noChangeAspect="1"/>
          </p:cNvPicPr>
          <p:nvPr/>
        </p:nvPicPr>
        <p:blipFill>
          <a:blip r:embed="rId5"/>
          <a:stretch>
            <a:fillRect/>
          </a:stretch>
        </p:blipFill>
        <p:spPr>
          <a:xfrm rot="11366925">
            <a:off x="6221289" y="613965"/>
            <a:ext cx="2238340" cy="1625533"/>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t="13280" r="4216" b="23320"/>
          <a:stretch>
            <a:fillRect/>
          </a:stretch>
        </p:blipFill>
        <p:spPr>
          <a:xfrm flipH="1">
            <a:off x="6274187" y="2488498"/>
            <a:ext cx="2132544" cy="2038682"/>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图片 11"/>
          <p:cNvPicPr>
            <a:picLocks noChangeAspect="1"/>
          </p:cNvPicPr>
          <p:nvPr/>
        </p:nvPicPr>
        <p:blipFill rotWithShape="1">
          <a:blip r:embed="rId7"/>
          <a:srcRect t="4131"/>
          <a:stretch>
            <a:fillRect/>
          </a:stretch>
        </p:blipFill>
        <p:spPr>
          <a:xfrm rot="11041533" flipH="1">
            <a:off x="3056398" y="650041"/>
            <a:ext cx="2591733" cy="1553379"/>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487514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2000"/>
                            </p:stCondLst>
                            <p:childTnLst>
                              <p:par>
                                <p:cTn id="22" presetID="52"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Scale>
                                      <p:cBhvr>
                                        <p:cTn id="24" dur="75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750" decel="50000" fill="hold">
                                          <p:stCondLst>
                                            <p:cond delay="0"/>
                                          </p:stCondLst>
                                        </p:cTn>
                                        <p:tgtEl>
                                          <p:spTgt spid="12"/>
                                        </p:tgtEl>
                                        <p:attrNameLst>
                                          <p:attrName>ppt_x</p:attrName>
                                          <p:attrName>ppt_y</p:attrName>
                                        </p:attrNameLst>
                                      </p:cBhvr>
                                    </p:animMotion>
                                    <p:animEffect transition="in" filter="fade">
                                      <p:cBhvr>
                                        <p:cTn id="26" dur="750"/>
                                        <p:tgtEl>
                                          <p:spTgt spid="12"/>
                                        </p:tgtEl>
                                      </p:cBhvr>
                                    </p:animEffect>
                                  </p:childTnLst>
                                </p:cTn>
                              </p:par>
                              <p:par>
                                <p:cTn id="27" presetID="52" presetClass="entr" presetSubtype="0" fill="hold" nodeType="withEffect">
                                  <p:stCondLst>
                                    <p:cond delay="250"/>
                                  </p:stCondLst>
                                  <p:childTnLst>
                                    <p:set>
                                      <p:cBhvr>
                                        <p:cTn id="28" dur="1" fill="hold">
                                          <p:stCondLst>
                                            <p:cond delay="0"/>
                                          </p:stCondLst>
                                        </p:cTn>
                                        <p:tgtEl>
                                          <p:spTgt spid="7"/>
                                        </p:tgtEl>
                                        <p:attrNameLst>
                                          <p:attrName>style.visibility</p:attrName>
                                        </p:attrNameLst>
                                      </p:cBhvr>
                                      <p:to>
                                        <p:strVal val="visible"/>
                                      </p:to>
                                    </p:set>
                                    <p:animScale>
                                      <p:cBhvr>
                                        <p:cTn id="29" dur="75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750" decel="50000" fill="hold">
                                          <p:stCondLst>
                                            <p:cond delay="0"/>
                                          </p:stCondLst>
                                        </p:cTn>
                                        <p:tgtEl>
                                          <p:spTgt spid="7"/>
                                        </p:tgtEl>
                                        <p:attrNameLst>
                                          <p:attrName>ppt_x</p:attrName>
                                          <p:attrName>ppt_y</p:attrName>
                                        </p:attrNameLst>
                                      </p:cBhvr>
                                    </p:animMotion>
                                    <p:animEffect transition="in" filter="fade">
                                      <p:cBhvr>
                                        <p:cTn id="31" dur="750"/>
                                        <p:tgtEl>
                                          <p:spTgt spid="7"/>
                                        </p:tgtEl>
                                      </p:cBhvr>
                                    </p:animEffect>
                                  </p:childTnLst>
                                </p:cTn>
                              </p:par>
                              <p:par>
                                <p:cTn id="32" presetID="52" presetClass="entr" presetSubtype="0" fill="hold" nodeType="withEffect">
                                  <p:stCondLst>
                                    <p:cond delay="500"/>
                                  </p:stCondLst>
                                  <p:childTnLst>
                                    <p:set>
                                      <p:cBhvr>
                                        <p:cTn id="33" dur="1" fill="hold">
                                          <p:stCondLst>
                                            <p:cond delay="0"/>
                                          </p:stCondLst>
                                        </p:cTn>
                                        <p:tgtEl>
                                          <p:spTgt spid="9"/>
                                        </p:tgtEl>
                                        <p:attrNameLst>
                                          <p:attrName>style.visibility</p:attrName>
                                        </p:attrNameLst>
                                      </p:cBhvr>
                                      <p:to>
                                        <p:strVal val="visible"/>
                                      </p:to>
                                    </p:set>
                                    <p:animScale>
                                      <p:cBhvr>
                                        <p:cTn id="34" dur="75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750" decel="50000" fill="hold">
                                          <p:stCondLst>
                                            <p:cond delay="0"/>
                                          </p:stCondLst>
                                        </p:cTn>
                                        <p:tgtEl>
                                          <p:spTgt spid="9"/>
                                        </p:tgtEl>
                                        <p:attrNameLst>
                                          <p:attrName>ppt_x</p:attrName>
                                          <p:attrName>ppt_y</p:attrName>
                                        </p:attrNameLst>
                                      </p:cBhvr>
                                    </p:animMotion>
                                    <p:animEffect transition="in" filter="fade">
                                      <p:cBhvr>
                                        <p:cTn id="36" dur="750"/>
                                        <p:tgtEl>
                                          <p:spTgt spid="9"/>
                                        </p:tgtEl>
                                      </p:cBhvr>
                                    </p:animEffect>
                                  </p:childTnLst>
                                </p:cTn>
                              </p:par>
                              <p:par>
                                <p:cTn id="37" presetID="52" presetClass="entr" presetSubtype="0" fill="hold" nodeType="withEffect">
                                  <p:stCondLst>
                                    <p:cond delay="750"/>
                                  </p:stCondLst>
                                  <p:childTnLst>
                                    <p:set>
                                      <p:cBhvr>
                                        <p:cTn id="38" dur="1" fill="hold">
                                          <p:stCondLst>
                                            <p:cond delay="0"/>
                                          </p:stCondLst>
                                        </p:cTn>
                                        <p:tgtEl>
                                          <p:spTgt spid="10"/>
                                        </p:tgtEl>
                                        <p:attrNameLst>
                                          <p:attrName>style.visibility</p:attrName>
                                        </p:attrNameLst>
                                      </p:cBhvr>
                                      <p:to>
                                        <p:strVal val="visible"/>
                                      </p:to>
                                    </p:set>
                                    <p:animScale>
                                      <p:cBhvr>
                                        <p:cTn id="39" dur="75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750" decel="50000" fill="hold">
                                          <p:stCondLst>
                                            <p:cond delay="0"/>
                                          </p:stCondLst>
                                        </p:cTn>
                                        <p:tgtEl>
                                          <p:spTgt spid="10"/>
                                        </p:tgtEl>
                                        <p:attrNameLst>
                                          <p:attrName>ppt_x</p:attrName>
                                          <p:attrName>ppt_y</p:attrName>
                                        </p:attrNameLst>
                                      </p:cBhvr>
                                    </p:animMotion>
                                    <p:animEffect transition="in" filter="fade">
                                      <p:cBhvr>
                                        <p:cTn id="4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40" y="592428"/>
            <a:ext cx="7372244" cy="4655301"/>
          </a:xfrm>
          <a:prstGeom prst="rect">
            <a:avLst/>
          </a:prstGeom>
        </p:spPr>
      </p:pic>
      <p:sp>
        <p:nvSpPr>
          <p:cNvPr id="7" name="矩形 6"/>
          <p:cNvSpPr/>
          <p:nvPr/>
        </p:nvSpPr>
        <p:spPr>
          <a:xfrm>
            <a:off x="3799049" y="661437"/>
            <a:ext cx="3051331" cy="3563924"/>
          </a:xfrm>
          <a:prstGeom prst="rect">
            <a:avLst/>
          </a:prstGeom>
        </p:spPr>
        <p:txBody>
          <a:bodyPr wrap="square">
            <a:spAutoFit/>
          </a:bodyPr>
          <a:lstStyle/>
          <a:p>
            <a:pPr algn="just">
              <a:lnSpc>
                <a:spcPct val="105000"/>
              </a:lnSpc>
              <a:spcBef>
                <a:spcPts val="600"/>
              </a:spcBef>
              <a:spcAft>
                <a:spcPts val="600"/>
              </a:spcAft>
            </a:pPr>
            <a:r>
              <a:rPr lang="en-US" sz="1800" dirty="0">
                <a:solidFill>
                  <a:srgbClr val="000000"/>
                </a:solidFill>
                <a:latin typeface="Times New Roman" panose="02020603050405020304" pitchFamily="18" charset="0"/>
                <a:ea typeface="Calibri" panose="020F0502020204030204" pitchFamily="34" charset="0"/>
              </a:rPr>
              <a:t>b) </a:t>
            </a:r>
            <a:r>
              <a:rPr lang="en-US" sz="1800" i="1" dirty="0" err="1">
                <a:solidFill>
                  <a:srgbClr val="000000"/>
                </a:solidFill>
                <a:latin typeface="Times New Roman" panose="02020603050405020304" pitchFamily="18" charset="0"/>
                <a:ea typeface="Calibri" panose="020F0502020204030204" pitchFamily="34" charset="0"/>
              </a:rPr>
              <a:t>Hôm</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sau</a:t>
            </a:r>
            <a:r>
              <a:rPr lang="en-US" sz="1800" i="1" dirty="0">
                <a:solidFill>
                  <a:srgbClr val="000000"/>
                </a:solidFill>
                <a:latin typeface="Times New Roman" panose="02020603050405020304" pitchFamily="18" charset="0"/>
                <a:ea typeface="Calibri" panose="020F0502020204030204" pitchFamily="34" charset="0"/>
              </a:rPr>
              <a:t>, Linh Phi </a:t>
            </a:r>
            <a:r>
              <a:rPr lang="en-US" sz="1800" i="1" dirty="0" err="1">
                <a:solidFill>
                  <a:srgbClr val="000000"/>
                </a:solidFill>
                <a:latin typeface="Times New Roman" panose="02020603050405020304" pitchFamily="18" charset="0"/>
                <a:ea typeface="Calibri" panose="020F0502020204030204" pitchFamily="34" charset="0"/>
              </a:rPr>
              <a:t>lấy</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một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cái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túi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bằng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lụa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tía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đựng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mười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hạt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minh</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châu</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sai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sứ</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giả</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Xích</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Hỗn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đưa</a:t>
            </a:r>
            <a:r>
              <a:rPr lang="en-US" sz="1800" i="1" dirty="0">
                <a:solidFill>
                  <a:srgbClr val="000000"/>
                </a:solidFill>
                <a:latin typeface="Times New Roman" panose="02020603050405020304" pitchFamily="18" charset="0"/>
                <a:ea typeface="Calibri" panose="020F0502020204030204" pitchFamily="34" charset="0"/>
              </a:rPr>
              <a:t> Phan </a:t>
            </a:r>
            <a:r>
              <a:rPr lang="en-US" sz="1800" i="1" dirty="0" err="1">
                <a:solidFill>
                  <a:srgbClr val="000000"/>
                </a:solidFill>
                <a:latin typeface="Times New Roman" panose="02020603050405020304" pitchFamily="18" charset="0"/>
                <a:ea typeface="Calibri" panose="020F0502020204030204" pitchFamily="34" charset="0"/>
              </a:rPr>
              <a:t>ra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khỏi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nước</a:t>
            </a:r>
            <a:r>
              <a:rPr lang="en-US" sz="1800" i="1" dirty="0">
                <a:solidFill>
                  <a:srgbClr val="000000"/>
                </a:solidFill>
                <a:latin typeface="Times New Roman" panose="02020603050405020304" pitchFamily="18" charset="0"/>
                <a:ea typeface="Calibri" panose="020F0502020204030204" pitchFamily="34" charset="0"/>
              </a:rPr>
              <a:t>. Vũ </a:t>
            </a:r>
            <a:r>
              <a:rPr lang="en-US" sz="1800" i="1" dirty="0" err="1">
                <a:solidFill>
                  <a:srgbClr val="000000"/>
                </a:solidFill>
                <a:latin typeface="Times New Roman" panose="02020603050405020304" pitchFamily="18" charset="0"/>
                <a:ea typeface="Calibri" panose="020F0502020204030204" pitchFamily="34" charset="0"/>
              </a:rPr>
              <a:t>Nương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nhân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đó</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cũng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đưa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gửi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một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chiếc</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hoa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vàng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và</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dặn</a:t>
            </a:r>
            <a:r>
              <a:rPr lang="en-US" sz="1800" i="1" dirty="0">
                <a:solidFill>
                  <a:srgbClr val="000000"/>
                </a:solidFill>
                <a:latin typeface="Times New Roman" panose="02020603050405020304" pitchFamily="18" charset="0"/>
                <a:ea typeface="Calibri" panose="020F0502020204030204" pitchFamily="34" charset="0"/>
              </a:rPr>
              <a:t> Phan </a:t>
            </a:r>
            <a:r>
              <a:rPr lang="en-US" sz="1800" i="1" dirty="0" err="1">
                <a:solidFill>
                  <a:srgbClr val="000000"/>
                </a:solidFill>
                <a:latin typeface="Times New Roman" panose="02020603050405020304" pitchFamily="18" charset="0"/>
                <a:ea typeface="Calibri" panose="020F0502020204030204" pitchFamily="34" charset="0"/>
              </a:rPr>
              <a:t>nói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hộ</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với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chàng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Trương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rằng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nếu</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còn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nhớ</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chút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tình</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xưa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nghĩa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cũ</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thì</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xin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lập</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một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đàn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giải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oan</a:t>
            </a:r>
            <a:r>
              <a:rPr lang="en-US" sz="1800" i="1" dirty="0">
                <a:solidFill>
                  <a:srgbClr val="000000"/>
                </a:solidFill>
                <a:latin typeface="Times New Roman" panose="02020603050405020304" pitchFamily="18" charset="0"/>
                <a:ea typeface="Calibri" panose="020F0502020204030204" pitchFamily="34" charset="0"/>
              </a:rPr>
              <a:t> ở </a:t>
            </a:r>
            <a:r>
              <a:rPr lang="en-US" sz="1800" i="1" dirty="0" err="1">
                <a:solidFill>
                  <a:srgbClr val="000000"/>
                </a:solidFill>
                <a:latin typeface="Times New Roman" panose="02020603050405020304" pitchFamily="18" charset="0"/>
                <a:ea typeface="Calibri" panose="020F0502020204030204" pitchFamily="34" charset="0"/>
              </a:rPr>
              <a:t>bến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sông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đốt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cây</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đèn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thần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chiếu</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xuống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nước</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nàng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sẽ</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trở</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về</a:t>
            </a:r>
            <a:r>
              <a:rPr lang="en-US" sz="1800" i="1" dirty="0">
                <a:solidFill>
                  <a:srgbClr val="000000"/>
                </a:solidFill>
                <a:latin typeface="Times New Roman" panose="02020603050405020304" pitchFamily="18" charset="0"/>
                <a:ea typeface="Calibri" panose="020F0502020204030204" pitchFamily="34" charset="0"/>
              </a:rPr>
              <a:t>.</a:t>
            </a:r>
            <a:endParaRPr lang="en-US" sz="1800" dirty="0">
              <a:solidFill>
                <a:srgbClr val="000000"/>
              </a:solidFill>
              <a:latin typeface="Times New Roman" panose="02020603050405020304" pitchFamily="18" charset="0"/>
              <a:ea typeface="Calibri" panose="020F0502020204030204" pitchFamily="34" charset="0"/>
            </a:endParaRPr>
          </a:p>
        </p:txBody>
      </p:sp>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6201" y="1791247"/>
            <a:ext cx="2317799" cy="3352253"/>
          </a:xfrm>
          <a:prstGeom prst="rect">
            <a:avLst/>
          </a:prstGeom>
        </p:spPr>
      </p:pic>
      <p:sp>
        <p:nvSpPr>
          <p:cNvPr id="2" name="矩形 6">
            <a:extLst>
              <a:ext uri="{FF2B5EF4-FFF2-40B4-BE49-F238E27FC236}">
                <a16:creationId xmlns:a16="http://schemas.microsoft.com/office/drawing/2014/main" xmlns="" id="{05D3088B-D6B5-2476-7574-B7007DBC1668}"/>
              </a:ext>
            </a:extLst>
          </p:cNvPr>
          <p:cNvSpPr/>
          <p:nvPr/>
        </p:nvSpPr>
        <p:spPr>
          <a:xfrm>
            <a:off x="415024" y="661437"/>
            <a:ext cx="3005001" cy="3563924"/>
          </a:xfrm>
          <a:prstGeom prst="rect">
            <a:avLst/>
          </a:prstGeom>
        </p:spPr>
        <p:txBody>
          <a:bodyPr wrap="square">
            <a:spAutoFit/>
          </a:bodyPr>
          <a:lstStyle/>
          <a:p>
            <a:pPr algn="just">
              <a:lnSpc>
                <a:spcPct val="105000"/>
              </a:lnSpc>
              <a:spcBef>
                <a:spcPts val="600"/>
              </a:spcBef>
              <a:spcAft>
                <a:spcPts val="600"/>
              </a:spcAft>
            </a:pPr>
            <a:r>
              <a:rPr lang="en-US" sz="1800" dirty="0">
                <a:solidFill>
                  <a:srgbClr val="000000"/>
                </a:solidFill>
                <a:latin typeface="Times New Roman" panose="02020603050405020304" pitchFamily="18" charset="0"/>
                <a:ea typeface="Calibri" panose="020F0502020204030204" pitchFamily="34" charset="0"/>
              </a:rPr>
              <a:t>a) </a:t>
            </a:r>
            <a:r>
              <a:rPr lang="en-US" sz="1800" i="1" dirty="0" err="1">
                <a:solidFill>
                  <a:srgbClr val="000000"/>
                </a:solidFill>
                <a:latin typeface="Times New Roman" panose="02020603050405020304" pitchFamily="18" charset="0"/>
                <a:ea typeface="Calibri" panose="020F0502020204030204" pitchFamily="34" charset="0"/>
              </a:rPr>
              <a:t>Hôm</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sau</a:t>
            </a:r>
            <a:r>
              <a:rPr lang="en-US" sz="1800" i="1" dirty="0">
                <a:solidFill>
                  <a:srgbClr val="000000"/>
                </a:solidFill>
                <a:latin typeface="Times New Roman" panose="02020603050405020304" pitchFamily="18" charset="0"/>
                <a:ea typeface="Calibri" panose="020F0502020204030204" pitchFamily="34" charset="0"/>
              </a:rPr>
              <a:t>, Linh Phi </a:t>
            </a:r>
            <a:r>
              <a:rPr lang="en-US" sz="1800" i="1" dirty="0" err="1">
                <a:solidFill>
                  <a:srgbClr val="000000"/>
                </a:solidFill>
                <a:latin typeface="Times New Roman" panose="02020603050405020304" pitchFamily="18" charset="0"/>
                <a:ea typeface="Calibri" panose="020F0502020204030204" pitchFamily="34" charset="0"/>
              </a:rPr>
              <a:t>lấy</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một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cái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túi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bằng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lụa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tía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đựng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mười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hạt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minh</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châu</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sai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sứ</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giả</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Xích</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Hỗn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đưa</a:t>
            </a:r>
            <a:r>
              <a:rPr lang="en-US" sz="1800" i="1" dirty="0">
                <a:solidFill>
                  <a:srgbClr val="000000"/>
                </a:solidFill>
                <a:latin typeface="Times New Roman" panose="02020603050405020304" pitchFamily="18" charset="0"/>
                <a:ea typeface="Calibri" panose="020F0502020204030204" pitchFamily="34" charset="0"/>
              </a:rPr>
              <a:t> Phan </a:t>
            </a:r>
            <a:r>
              <a:rPr lang="en-US" sz="1800" i="1" dirty="0" err="1">
                <a:solidFill>
                  <a:srgbClr val="000000"/>
                </a:solidFill>
                <a:latin typeface="Times New Roman" panose="02020603050405020304" pitchFamily="18" charset="0"/>
                <a:ea typeface="Calibri" panose="020F0502020204030204" pitchFamily="34" charset="0"/>
              </a:rPr>
              <a:t>ra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khỏi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nước</a:t>
            </a:r>
            <a:r>
              <a:rPr lang="en-US" sz="1800" i="1" dirty="0">
                <a:solidFill>
                  <a:srgbClr val="000000"/>
                </a:solidFill>
                <a:latin typeface="Times New Roman" panose="02020603050405020304" pitchFamily="18" charset="0"/>
                <a:ea typeface="Calibri" panose="020F0502020204030204" pitchFamily="34" charset="0"/>
              </a:rPr>
              <a:t>. Vũ </a:t>
            </a:r>
            <a:r>
              <a:rPr lang="en-US" sz="1800" i="1" dirty="0" err="1">
                <a:solidFill>
                  <a:srgbClr val="000000"/>
                </a:solidFill>
                <a:latin typeface="Times New Roman" panose="02020603050405020304" pitchFamily="18" charset="0"/>
                <a:ea typeface="Calibri" panose="020F0502020204030204" pitchFamily="34" charset="0"/>
              </a:rPr>
              <a:t>Nương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nhân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đó</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cũng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đưa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gửi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một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chiếc</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hoa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vàng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mà</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dặn</a:t>
            </a:r>
            <a:r>
              <a:rPr lang="en-US" sz="1800" i="1" dirty="0">
                <a:solidFill>
                  <a:srgbClr val="000000"/>
                </a:solidFill>
                <a:latin typeface="Times New Roman" panose="02020603050405020304" pitchFamily="18" charset="0"/>
                <a:ea typeface="Calibri" panose="020F0502020204030204" pitchFamily="34" charset="0"/>
              </a:rPr>
              <a:t>: – </a:t>
            </a:r>
            <a:r>
              <a:rPr lang="en-US" sz="1800" i="1" dirty="0" err="1">
                <a:solidFill>
                  <a:srgbClr val="000000"/>
                </a:solidFill>
                <a:latin typeface="Times New Roman" panose="02020603050405020304" pitchFamily="18" charset="0"/>
                <a:ea typeface="Calibri" panose="020F0502020204030204" pitchFamily="34" charset="0"/>
              </a:rPr>
              <a:t>Nhờ</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nói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hộ</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với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chàng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Trương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nếu</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còn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nhớ</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chút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tình</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xưa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nghĩa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cũ</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xin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lập</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một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đàn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giải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oan</a:t>
            </a:r>
            <a:r>
              <a:rPr lang="en-US" sz="1800" i="1" dirty="0">
                <a:solidFill>
                  <a:srgbClr val="000000"/>
                </a:solidFill>
                <a:latin typeface="Times New Roman" panose="02020603050405020304" pitchFamily="18" charset="0"/>
                <a:ea typeface="Calibri" panose="020F0502020204030204" pitchFamily="34" charset="0"/>
              </a:rPr>
              <a:t> ở </a:t>
            </a:r>
            <a:r>
              <a:rPr lang="en-US" sz="1800" i="1" dirty="0" err="1">
                <a:solidFill>
                  <a:srgbClr val="000000"/>
                </a:solidFill>
                <a:latin typeface="Times New Roman" panose="02020603050405020304" pitchFamily="18" charset="0"/>
                <a:ea typeface="Calibri" panose="020F0502020204030204" pitchFamily="34" charset="0"/>
              </a:rPr>
              <a:t>bến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sông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đốt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cây</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đèn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thần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chiếu</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xuống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nước</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tôi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sẽ</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trở</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về</a:t>
            </a:r>
            <a:r>
              <a:rPr lang="en-US" sz="1800" i="1" dirty="0">
                <a:solidFill>
                  <a:srgbClr val="000000"/>
                </a:solidFill>
                <a:latin typeface="Times New Roman" panose="02020603050405020304" pitchFamily="18" charset="0"/>
                <a:ea typeface="Calibri" panose="020F0502020204030204" pitchFamily="34" charset="0"/>
              </a:rPr>
              <a:t>.</a:t>
            </a:r>
            <a:r>
              <a:rPr lang="en-US" sz="1800" dirty="0">
                <a:solidFill>
                  <a:srgbClr val="000000"/>
                </a:solidFill>
                <a:latin typeface="Times New Roman" panose="02020603050405020304" pitchFamily="18" charset="0"/>
                <a:ea typeface="Calibri" panose="020F0502020204030204" pitchFamily="34" charset="0"/>
              </a:rPr>
              <a:t> </a:t>
            </a:r>
          </a:p>
        </p:txBody>
      </p:sp>
      <p:sp>
        <p:nvSpPr>
          <p:cNvPr id="4" name="Hộp Văn bản 3">
            <a:extLst>
              <a:ext uri="{FF2B5EF4-FFF2-40B4-BE49-F238E27FC236}">
                <a16:creationId xmlns:a16="http://schemas.microsoft.com/office/drawing/2014/main" xmlns="" id="{D2F84077-9DC2-FFCF-C117-A180AB8DEA56}"/>
              </a:ext>
            </a:extLst>
          </p:cNvPr>
          <p:cNvSpPr txBox="1"/>
          <p:nvPr/>
        </p:nvSpPr>
        <p:spPr>
          <a:xfrm>
            <a:off x="7292340" y="-4804"/>
            <a:ext cx="1859279" cy="1818831"/>
          </a:xfrm>
          <a:prstGeom prst="rect">
            <a:avLst/>
          </a:prstGeom>
          <a:noFill/>
        </p:spPr>
        <p:txBody>
          <a:bodyPr wrap="square">
            <a:spAutoFit/>
          </a:bodyPr>
          <a:lstStyle/>
          <a:p>
            <a:pPr algn="just">
              <a:lnSpc>
                <a:spcPct val="105000"/>
              </a:lnSpc>
              <a:spcBef>
                <a:spcPts val="60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rPr>
              <a:t>? Em </a:t>
            </a:r>
            <a:r>
              <a:rPr lang="en-US" sz="1800" dirty="0" err="1">
                <a:solidFill>
                  <a:srgbClr val="000000"/>
                </a:solidFill>
                <a:effectLst/>
                <a:latin typeface="Times New Roman" panose="02020603050405020304" pitchFamily="18" charset="0"/>
                <a:ea typeface="Calibri" panose="020F0502020204030204" pitchFamily="34" charset="0"/>
              </a:rPr>
              <a:t>hãy</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chỉ</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ra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sự</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nhau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trong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cách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trình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bày</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lời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nói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của</a:t>
            </a:r>
            <a:r>
              <a:rPr lang="en-US" sz="1800" dirty="0">
                <a:solidFill>
                  <a:srgbClr val="000000"/>
                </a:solidFill>
                <a:effectLst/>
                <a:latin typeface="Times New Roman" panose="02020603050405020304" pitchFamily="18" charset="0"/>
                <a:ea typeface="Calibri" panose="020F0502020204030204" pitchFamily="34" charset="0"/>
              </a:rPr>
              <a:t> Vũ </a:t>
            </a:r>
            <a:r>
              <a:rPr lang="en-US" sz="1800" dirty="0" err="1">
                <a:solidFill>
                  <a:srgbClr val="000000"/>
                </a:solidFill>
                <a:effectLst/>
                <a:latin typeface="Times New Roman" panose="02020603050405020304" pitchFamily="18" charset="0"/>
                <a:ea typeface="Calibri" panose="020F0502020204030204" pitchFamily="34" charset="0"/>
              </a:rPr>
              <a:t>Nương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a:solidFill>
                  <a:srgbClr val="000000"/>
                </a:solidFill>
                <a:latin typeface="Times New Roman" panose="02020603050405020304" pitchFamily="18" charset="0"/>
                <a:ea typeface="Calibri" panose="020F0502020204030204" pitchFamily="34" charset="0"/>
              </a:rPr>
              <a:t>ở</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hai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đoạn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văn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sau</a:t>
            </a:r>
            <a:r>
              <a:rPr lang="en-US" sz="1800" dirty="0">
                <a:solidFill>
                  <a:srgbClr val="000000"/>
                </a:solidFill>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934986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900" decel="100000" fill="hold"/>
                                        <p:tgtEl>
                                          <p:spTgt spid="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2" presetClass="entr" presetSubtype="8" fill="hold" grpId="0" nodeType="afterEffect">
                                  <p:stCondLst>
                                    <p:cond delay="0"/>
                                  </p:stCondLst>
                                  <p:iterate type="lt">
                                    <p:tmPct val="5000"/>
                                  </p:iterate>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par>
                          <p:cTn id="21" fill="hold">
                            <p:stCondLst>
                              <p:cond delay="8975"/>
                            </p:stCondLst>
                            <p:childTnLst>
                              <p:par>
                                <p:cTn id="22" presetID="12" presetClass="entr" presetSubtype="8" fill="hold" grpId="0" nodeType="afterEffect">
                                  <p:stCondLst>
                                    <p:cond delay="0"/>
                                  </p:stCondLst>
                                  <p:iterate type="lt">
                                    <p:tmPct val="5000"/>
                                  </p:iterate>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p:tgtEl>
                                          <p:spTgt spid="2"/>
                                        </p:tgtEl>
                                        <p:attrNameLst>
                                          <p:attrName>ppt_x</p:attrName>
                                        </p:attrNameLst>
                                      </p:cBhvr>
                                      <p:tavLst>
                                        <p:tav tm="0">
                                          <p:val>
                                            <p:strVal val="#ppt_x-#ppt_w*1.125000"/>
                                          </p:val>
                                        </p:tav>
                                        <p:tav tm="100000">
                                          <p:val>
                                            <p:strVal val="#ppt_x"/>
                                          </p:val>
                                        </p:tav>
                                      </p:tavLst>
                                    </p:anim>
                                    <p:animEffect transition="in" filter="wipe(right)">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3149" y="2324559"/>
            <a:ext cx="1542346" cy="2818941"/>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6709" y="2324559"/>
            <a:ext cx="1265591" cy="2671803"/>
          </a:xfrm>
          <a:prstGeom prst="rect">
            <a:avLst/>
          </a:prstGeom>
        </p:spPr>
      </p:pic>
      <p:grpSp>
        <p:nvGrpSpPr>
          <p:cNvPr id="5" name="组合 4"/>
          <p:cNvGrpSpPr/>
          <p:nvPr/>
        </p:nvGrpSpPr>
        <p:grpSpPr>
          <a:xfrm>
            <a:off x="1083427" y="506777"/>
            <a:ext cx="4098274" cy="2677098"/>
            <a:chOff x="1083427" y="506777"/>
            <a:chExt cx="4098274" cy="2677098"/>
          </a:xfrm>
        </p:grpSpPr>
        <p:sp>
          <p:nvSpPr>
            <p:cNvPr id="6" name="云形标注 5"/>
            <p:cNvSpPr/>
            <p:nvPr/>
          </p:nvSpPr>
          <p:spPr>
            <a:xfrm>
              <a:off x="1083427" y="506777"/>
              <a:ext cx="4098274" cy="2677098"/>
            </a:xfrm>
            <a:prstGeom prst="cloudCallout">
              <a:avLst>
                <a:gd name="adj1" fmla="val 65548"/>
                <a:gd name="adj2" fmla="val 5384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云形标注 6"/>
            <p:cNvSpPr/>
            <p:nvPr/>
          </p:nvSpPr>
          <p:spPr>
            <a:xfrm>
              <a:off x="1235827" y="595599"/>
              <a:ext cx="3809898" cy="2488723"/>
            </a:xfrm>
            <a:prstGeom prst="cloudCallout">
              <a:avLst>
                <a:gd name="adj1" fmla="val 71042"/>
                <a:gd name="adj2" fmla="val 59154"/>
              </a:avLst>
            </a:prstGeom>
            <a:solidFill>
              <a:schemeClr val="bg1"/>
            </a:solidFill>
            <a:ln w="22225">
              <a:solidFill>
                <a:srgbClr val="8CB82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8" name="文本框 7"/>
          <p:cNvSpPr txBox="1"/>
          <p:nvPr/>
        </p:nvSpPr>
        <p:spPr>
          <a:xfrm>
            <a:off x="1439332" y="731162"/>
            <a:ext cx="3319667" cy="2031325"/>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 Độ dài: 5 – 7 câu </a:t>
            </a:r>
          </a:p>
          <a:p>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 Nội dung: tài năng của Nguyễn Dữ trong việc dung </a:t>
            </a:r>
            <a:r>
              <a:rPr lang="vi-VN" sz="1800" dirty="0" err="1">
                <a:latin typeface="Times New Roman" panose="02020603050405020304" pitchFamily="18" charset="0"/>
                <a:cs typeface="Times New Roman" panose="02020603050405020304" pitchFamily="18" charset="0"/>
              </a:rPr>
              <a:t>hoà</a:t>
            </a:r>
            <a:r>
              <a:rPr lang="vi-VN" sz="1800" dirty="0">
                <a:latin typeface="Times New Roman" panose="02020603050405020304" pitchFamily="18" charset="0"/>
                <a:cs typeface="Times New Roman" panose="02020603050405020304" pitchFamily="18" charset="0"/>
              </a:rPr>
              <a:t> được yếu tố hiện thực với ước mơ, tồn tại với ảo ảnh. </a:t>
            </a:r>
          </a:p>
          <a:p>
            <a:r>
              <a:rPr lang="en-US" sz="1800" dirty="0">
                <a:latin typeface="Times New Roman" panose="02020603050405020304" pitchFamily="18" charset="0"/>
                <a:cs typeface="Times New Roman" panose="02020603050405020304" pitchFamily="18" charset="0"/>
              </a:rPr>
              <a:t>-</a:t>
            </a:r>
            <a:r>
              <a:rPr lang="vi-VN" sz="1800" dirty="0">
                <a:latin typeface="Times New Roman" panose="02020603050405020304" pitchFamily="18" charset="0"/>
                <a:cs typeface="Times New Roman" panose="02020603050405020304" pitchFamily="18" charset="0"/>
              </a:rPr>
              <a:t> Trích dẫn ý kiến theo cách trực tiếp hoặc gián tiếp</a:t>
            </a: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4976" y="935781"/>
            <a:ext cx="878249" cy="106943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52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anim calcmode="lin" valueType="num">
                                      <p:cBhvr>
                                        <p:cTn id="21" dur="500" fill="hold"/>
                                        <p:tgtEl>
                                          <p:spTgt spid="5"/>
                                        </p:tgtEl>
                                        <p:attrNameLst>
                                          <p:attrName>ppt_x</p:attrName>
                                        </p:attrNameLst>
                                      </p:cBhvr>
                                      <p:tavLst>
                                        <p:tav tm="0">
                                          <p:val>
                                            <p:fltVal val="0.5"/>
                                          </p:val>
                                        </p:tav>
                                        <p:tav tm="100000">
                                          <p:val>
                                            <p:strVal val="#ppt_x"/>
                                          </p:val>
                                        </p:tav>
                                      </p:tavLst>
                                    </p:anim>
                                    <p:anim calcmode="lin" valueType="num">
                                      <p:cBhvr>
                                        <p:cTn id="22" dur="500" fill="hold"/>
                                        <p:tgtEl>
                                          <p:spTgt spid="5"/>
                                        </p:tgtEl>
                                        <p:attrNameLst>
                                          <p:attrName>ppt_y</p:attrName>
                                        </p:attrNameLst>
                                      </p:cBhvr>
                                      <p:tavLst>
                                        <p:tav tm="0">
                                          <p:val>
                                            <p:fltVal val="0.5"/>
                                          </p:val>
                                        </p:tav>
                                        <p:tav tm="100000">
                                          <p:val>
                                            <p:strVal val="#ppt_y"/>
                                          </p:val>
                                        </p:tav>
                                      </p:tavLst>
                                    </p:anim>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584775"/>
          </a:xfrm>
          <a:prstGeom prst="rect">
            <a:avLst/>
          </a:prstGeom>
          <a:noFill/>
        </p:spPr>
        <p:txBody>
          <a:bodyPr wrap="square" rtlCol="0">
            <a:spAutoFit/>
          </a:bodyPr>
          <a:lstStyle>
            <a:defPPr>
              <a:defRPr lang="zh-CN"/>
            </a:defPPr>
            <a:lvl1pPr algn="ctr">
              <a:defRPr sz="1600" b="1">
                <a:pattFill prst="ltDnDiag">
                  <a:fgClr>
                    <a:srgbClr val="F56636"/>
                  </a:fgClr>
                  <a:bgClr>
                    <a:srgbClr val="EF2A19"/>
                  </a:bgClr>
                </a:pattFill>
                <a:effectLst>
                  <a:outerShdw dist="38100" dir="2700000" algn="tl" rotWithShape="0">
                    <a:srgbClr val="920000"/>
                  </a:outerShdw>
                </a:effectLst>
                <a:cs typeface="+mn-ea"/>
              </a:defRPr>
            </a:lvl1pPr>
          </a:lstStyle>
          <a:p>
            <a:r>
              <a:rPr lang="en-US" altLang="zh-CN" sz="3200" dirty="0">
                <a:latin typeface="Times New Roman" panose="02020603050405020304" pitchFamily="18" charset="0"/>
                <a:cs typeface="Times New Roman" panose="02020603050405020304" pitchFamily="18" charset="0"/>
                <a:sym typeface="+mn-lt"/>
              </a:rPr>
              <a:t>VẬN DỤNG</a:t>
            </a:r>
            <a:endParaRPr lang="zh-CN" altLang="en-US" sz="3200" dirty="0">
              <a:latin typeface="Times New Roman" panose="02020603050405020304" pitchFamily="18" charset="0"/>
              <a:cs typeface="Times New Roman" panose="02020603050405020304" pitchFamily="18" charset="0"/>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2000" b="1">
                <a:pattFill prst="ltDnDiag">
                  <a:fgClr>
                    <a:srgbClr val="F56636"/>
                  </a:fgClr>
                  <a:bgClr>
                    <a:srgbClr val="EF2A19"/>
                  </a:bgClr>
                </a:pattFill>
                <a:effectLst>
                  <a:outerShdw dist="38100" dir="2700000" algn="tl" rotWithShape="0">
                    <a:srgbClr val="920000"/>
                  </a:outerShdw>
                </a:effectLst>
                <a:cs typeface="+mn-ea"/>
              </a:defRPr>
            </a:lvl1pPr>
          </a:lstStyle>
          <a:p>
            <a:r>
              <a:rPr lang="en-US" altLang="zh-CN" sz="5400" dirty="0">
                <a:sym typeface="+mn-lt"/>
              </a:rPr>
              <a:t>4</a:t>
            </a:r>
            <a:endParaRPr lang="zh-CN" altLang="en-US" sz="5400" dirty="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6.17284E-7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xmlns="" id="{C886B3D7-B8BC-0AC1-8585-EDA8E07E542F}"/>
              </a:ext>
            </a:extLst>
          </p:cNvPr>
          <p:cNvPicPr>
            <a:picLocks noChangeAspect="1"/>
          </p:cNvPicPr>
          <p:nvPr/>
        </p:nvPicPr>
        <p:blipFill>
          <a:blip r:embed="rId3"/>
          <a:stretch>
            <a:fillRect/>
          </a:stretch>
        </p:blipFill>
        <p:spPr>
          <a:xfrm>
            <a:off x="-357940" y="577516"/>
            <a:ext cx="4200224" cy="4200224"/>
          </a:xfrm>
          <a:prstGeom prst="rect">
            <a:avLst/>
          </a:prstGeom>
        </p:spPr>
      </p:pic>
      <p:sp>
        <p:nvSpPr>
          <p:cNvPr id="63" name="Rectangle: Rounded Corners 62">
            <a:extLst>
              <a:ext uri="{FF2B5EF4-FFF2-40B4-BE49-F238E27FC236}">
                <a16:creationId xmlns:a16="http://schemas.microsoft.com/office/drawing/2014/main" xmlns="" id="{9E039881-AD2D-0E6A-AEC7-6FABD34F9E38}"/>
              </a:ext>
            </a:extLst>
          </p:cNvPr>
          <p:cNvSpPr/>
          <p:nvPr/>
        </p:nvSpPr>
        <p:spPr>
          <a:xfrm>
            <a:off x="4235117" y="803708"/>
            <a:ext cx="4389119" cy="1340921"/>
          </a:xfrm>
          <a:prstGeom prst="roundRect">
            <a:avLst>
              <a:gd name="adj" fmla="val 1595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914400">
              <a:buClr>
                <a:srgbClr val="000000"/>
              </a:buClr>
            </a:pPr>
            <a:r>
              <a:rPr kumimoji="0" lang="en-US" sz="2400" b="0" i="0" u="none" strike="noStrike" kern="0" cap="none" spc="0" normalizeH="0" baseline="0" noProof="0" dirty="0" err="1">
                <a:ln>
                  <a:noFill/>
                </a:ln>
                <a:solidFill>
                  <a:srgbClr val="2E223B"/>
                </a:solidFill>
                <a:effectLst/>
                <a:uLnTx/>
                <a:uFillTx/>
                <a:latin typeface="Times New Roman" panose="02020603050405020304" pitchFamily="18" charset="0"/>
                <a:cs typeface="Times New Roman" panose="02020603050405020304" pitchFamily="18" charset="0"/>
                <a:sym typeface="Arial"/>
              </a:rPr>
              <a:t>Nhóm</a:t>
            </a:r>
            <a:r>
              <a:rPr kumimoji="0" lang="en-US" sz="2400" b="0" i="0" u="none" strike="noStrike" kern="0" cap="none" spc="0" normalizeH="0" baseline="0" noProof="0" dirty="0">
                <a:ln>
                  <a:noFill/>
                </a:ln>
                <a:solidFill>
                  <a:srgbClr val="2E223B"/>
                </a:solidFill>
                <a:effectLst/>
                <a:uLnTx/>
                <a:uFillTx/>
                <a:latin typeface="Times New Roman" panose="02020603050405020304" pitchFamily="18" charset="0"/>
                <a:cs typeface="Times New Roman" panose="02020603050405020304" pitchFamily="18" charset="0"/>
                <a:sym typeface="Arial"/>
              </a:rPr>
              <a:t> 1 + 2: </a:t>
            </a:r>
            <a:r>
              <a:rPr lang="en-US" sz="2400" kern="0" dirty="0">
                <a:solidFill>
                  <a:srgbClr val="2E223B"/>
                </a:solidFill>
                <a:latin typeface="Times New Roman" panose="02020603050405020304" pitchFamily="18" charset="0"/>
                <a:cs typeface="Times New Roman" panose="02020603050405020304" pitchFamily="18" charset="0"/>
                <a:sym typeface="Arial"/>
              </a:rPr>
              <a:t>S</a:t>
            </a:r>
            <a:r>
              <a:rPr lang="vi-VN" sz="2400" kern="0" dirty="0">
                <a:solidFill>
                  <a:srgbClr val="2E223B"/>
                </a:solidFill>
                <a:latin typeface="Times New Roman" panose="02020603050405020304" pitchFamily="18" charset="0"/>
                <a:cs typeface="Times New Roman" panose="02020603050405020304" pitchFamily="18" charset="0"/>
                <a:sym typeface="Arial"/>
              </a:rPr>
              <a:t>ưu tầm một số lỗi về cách dẫn trực tiếp</a:t>
            </a:r>
            <a:endParaRPr kumimoji="0" lang="en-US" sz="2400" b="0" i="0" u="none" strike="noStrike" kern="0" cap="none" spc="0" normalizeH="0" baseline="0" noProof="0" dirty="0">
              <a:ln>
                <a:noFill/>
              </a:ln>
              <a:solidFill>
                <a:srgbClr val="2E223B"/>
              </a:solidFill>
              <a:effectLst/>
              <a:uLnTx/>
              <a:uFillTx/>
              <a:latin typeface="Times New Roman" panose="02020603050405020304" pitchFamily="18" charset="0"/>
              <a:cs typeface="Times New Roman" panose="02020603050405020304" pitchFamily="18" charset="0"/>
              <a:sym typeface="Arial"/>
            </a:endParaRPr>
          </a:p>
        </p:txBody>
      </p:sp>
      <p:sp>
        <p:nvSpPr>
          <p:cNvPr id="65" name="Rectangle: Rounded Corners 64">
            <a:extLst>
              <a:ext uri="{FF2B5EF4-FFF2-40B4-BE49-F238E27FC236}">
                <a16:creationId xmlns:a16="http://schemas.microsoft.com/office/drawing/2014/main" xmlns="" id="{9E2E4A67-1100-49B1-2861-3103224FB329}"/>
              </a:ext>
            </a:extLst>
          </p:cNvPr>
          <p:cNvSpPr/>
          <p:nvPr/>
        </p:nvSpPr>
        <p:spPr>
          <a:xfrm>
            <a:off x="4235117" y="2773881"/>
            <a:ext cx="4389119" cy="1340920"/>
          </a:xfrm>
          <a:prstGeom prst="roundRect">
            <a:avLst>
              <a:gd name="adj" fmla="val 1595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914400">
              <a:buClr>
                <a:srgbClr val="000000"/>
              </a:buClr>
            </a:pPr>
            <a:r>
              <a:rPr kumimoji="0" lang="en-US" sz="2400" b="0" i="0" u="none" strike="noStrike" kern="0" cap="none" spc="0" normalizeH="0" baseline="0" noProof="0" dirty="0" err="1">
                <a:ln>
                  <a:noFill/>
                </a:ln>
                <a:solidFill>
                  <a:srgbClr val="2E223B"/>
                </a:solidFill>
                <a:effectLst/>
                <a:uLnTx/>
                <a:uFillTx/>
                <a:latin typeface="Times New Roman" panose="02020603050405020304" pitchFamily="18" charset="0"/>
                <a:cs typeface="Times New Roman" panose="02020603050405020304" pitchFamily="18" charset="0"/>
                <a:sym typeface="Arial"/>
              </a:rPr>
              <a:t>Nhóm</a:t>
            </a:r>
            <a:r>
              <a:rPr kumimoji="0" lang="en-US" sz="2400" b="0" i="0" u="none" strike="noStrike" kern="0" cap="none" spc="0" normalizeH="0" baseline="0" noProof="0" dirty="0">
                <a:ln>
                  <a:noFill/>
                </a:ln>
                <a:solidFill>
                  <a:srgbClr val="2E223B"/>
                </a:solidFill>
                <a:effectLst/>
                <a:uLnTx/>
                <a:uFillTx/>
                <a:latin typeface="Times New Roman" panose="02020603050405020304" pitchFamily="18" charset="0"/>
                <a:cs typeface="Times New Roman" panose="02020603050405020304" pitchFamily="18" charset="0"/>
                <a:sym typeface="Arial"/>
              </a:rPr>
              <a:t> 3 + 4: </a:t>
            </a:r>
            <a:r>
              <a:rPr lang="en-US" sz="2400" kern="0" dirty="0">
                <a:solidFill>
                  <a:srgbClr val="2E223B"/>
                </a:solidFill>
                <a:latin typeface="Times New Roman" panose="02020603050405020304" pitchFamily="18" charset="0"/>
                <a:cs typeface="Times New Roman" panose="02020603050405020304" pitchFamily="18" charset="0"/>
                <a:sym typeface="Arial"/>
              </a:rPr>
              <a:t>S</a:t>
            </a:r>
            <a:r>
              <a:rPr lang="vi-VN" sz="2400" kern="0" dirty="0">
                <a:solidFill>
                  <a:srgbClr val="2E223B"/>
                </a:solidFill>
                <a:latin typeface="Times New Roman" panose="02020603050405020304" pitchFamily="18" charset="0"/>
                <a:cs typeface="Times New Roman" panose="02020603050405020304" pitchFamily="18" charset="0"/>
                <a:sym typeface="Arial"/>
              </a:rPr>
              <a:t>ưu tầm một số lỗi về cách gián tiếp.</a:t>
            </a:r>
            <a:endParaRPr kumimoji="0" lang="en-US" sz="2400" b="0" i="0" u="none" strike="noStrike" kern="0" cap="none" spc="0" normalizeH="0" baseline="0" noProof="0" dirty="0">
              <a:ln>
                <a:noFill/>
              </a:ln>
              <a:solidFill>
                <a:srgbClr val="2E223B"/>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84997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randombar(horizontal)">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randombar(horizontal)">
                                      <p:cBhvr>
                                        <p:cTn id="1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4">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5" name="任意多边形 104"/>
          <p:cNvSpPr/>
          <p:nvPr/>
        </p:nvSpPr>
        <p:spPr>
          <a:xfrm>
            <a:off x="1792767" y="1542653"/>
            <a:ext cx="5556736" cy="3054062"/>
          </a:xfrm>
          <a:custGeom>
            <a:avLst/>
            <a:gdLst>
              <a:gd name="connsiteX0" fmla="*/ 0 w 4967417"/>
              <a:gd name="connsiteY0" fmla="*/ 2644346 h 2656703"/>
              <a:gd name="connsiteX1" fmla="*/ 2261287 w 4967417"/>
              <a:gd name="connsiteY1" fmla="*/ 0 h 2656703"/>
              <a:gd name="connsiteX2" fmla="*/ 2150076 w 4967417"/>
              <a:gd name="connsiteY2" fmla="*/ 2656703 h 2656703"/>
              <a:gd name="connsiteX3" fmla="*/ 4028303 w 4967417"/>
              <a:gd name="connsiteY3" fmla="*/ 444843 h 2656703"/>
              <a:gd name="connsiteX4" fmla="*/ 3917092 w 4967417"/>
              <a:gd name="connsiteY4" fmla="*/ 2619632 h 2656703"/>
              <a:gd name="connsiteX5" fmla="*/ 4967417 w 4967417"/>
              <a:gd name="connsiteY5" fmla="*/ 1779373 h 2656703"/>
              <a:gd name="connsiteX6" fmla="*/ 4905633 w 4967417"/>
              <a:gd name="connsiteY6" fmla="*/ 2607275 h 265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7417" h="2656703">
                <a:moveTo>
                  <a:pt x="0" y="2644346"/>
                </a:moveTo>
                <a:lnTo>
                  <a:pt x="2261287" y="0"/>
                </a:lnTo>
                <a:lnTo>
                  <a:pt x="2150076" y="2656703"/>
                </a:lnTo>
                <a:lnTo>
                  <a:pt x="4028303" y="444843"/>
                </a:lnTo>
                <a:lnTo>
                  <a:pt x="3917092" y="2619632"/>
                </a:lnTo>
                <a:lnTo>
                  <a:pt x="4967417" y="1779373"/>
                </a:lnTo>
                <a:lnTo>
                  <a:pt x="4905633" y="2607275"/>
                </a:lnTo>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908707" y="2462245"/>
            <a:ext cx="3445000" cy="689566"/>
            <a:chOff x="2281392" y="2726273"/>
            <a:chExt cx="4888986" cy="689566"/>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a:ln w="10160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rPr>
                <a:t>THANK YOU!</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endParaRPr>
            </a:p>
          </p:txBody>
        </p:sp>
        <p:sp>
          <p:nvSpPr>
            <p:cNvPr id="95" name="文本框 94"/>
            <p:cNvSpPr txBox="1"/>
            <p:nvPr/>
          </p:nvSpPr>
          <p:spPr>
            <a:xfrm>
              <a:off x="2287992" y="2728500"/>
              <a:ext cx="4872801" cy="687339"/>
            </a:xfrm>
            <a:prstGeom prst="rect">
              <a:avLst/>
            </a:prstGeom>
            <a:noFill/>
          </p:spPr>
          <p:txBody>
            <a:bodyPr wrap="none" rtlCol="0">
              <a:prstTxWarp prst="textDoubleWave1">
                <a:avLst/>
              </a:prstTxWarp>
              <a:spAutoFit/>
            </a:bodyPr>
            <a:lstStyle/>
            <a:p>
              <a:r>
                <a:rPr lang="en-US" altLang="zh-CN" sz="3600" dirty="0">
                  <a:ln>
                    <a:solidFill>
                      <a:schemeClr val="accent2">
                        <a:lumMod val="75000"/>
                      </a:schemeClr>
                    </a:solidFill>
                  </a:ln>
                  <a:noFill/>
                  <a:latin typeface="Times New Roman" panose="02020603050405020304" pitchFamily="18" charset="0"/>
                  <a:cs typeface="Times New Roman" panose="02020603050405020304" pitchFamily="18" charset="0"/>
                  <a:sym typeface="+mn-lt"/>
                </a:rPr>
                <a:t>THANK YOU!</a:t>
              </a:r>
              <a:endParaRPr lang="zh-CN" altLang="en-US" sz="3600" dirty="0">
                <a:ln>
                  <a:solidFill>
                    <a:schemeClr val="accent2">
                      <a:lumMod val="75000"/>
                    </a:schemeClr>
                  </a:solidFill>
                </a:ln>
                <a:noFill/>
                <a:latin typeface="Times New Roman" panose="02020603050405020304" pitchFamily="18" charset="0"/>
                <a:cs typeface="Times New Roman" panose="02020603050405020304" pitchFamily="18" charset="0"/>
                <a:sym typeface="+mn-lt"/>
              </a:endParaRPr>
            </a:p>
          </p:txBody>
        </p:sp>
        <p:sp>
          <p:nvSpPr>
            <p:cNvPr id="96" name="文本框 95"/>
            <p:cNvSpPr txBox="1"/>
            <p:nvPr/>
          </p:nvSpPr>
          <p:spPr>
            <a:xfrm>
              <a:off x="2297577" y="2726273"/>
              <a:ext cx="4872801" cy="687339"/>
            </a:xfrm>
            <a:prstGeom prst="rect">
              <a:avLst/>
            </a:prstGeom>
            <a:noFill/>
          </p:spPr>
          <p:txBody>
            <a:bodyPr wrap="none" rtlCol="0">
              <a:prstTxWarp prst="textDoubleWave1">
                <a:avLst/>
              </a:prstTxWarp>
              <a:spAutoFit/>
            </a:bodyPr>
            <a:lstStyle/>
            <a:p>
              <a:pPr algn="l"/>
              <a:r>
                <a:rPr lang="en-US" altLang="zh-CN" sz="3600" dirty="0">
                  <a:solidFill>
                    <a:srgbClr val="FF6600"/>
                  </a:solidFill>
                  <a:latin typeface="Times New Roman" panose="02020603050405020304" pitchFamily="18" charset="0"/>
                  <a:cs typeface="Times New Roman" panose="02020603050405020304" pitchFamily="18" charset="0"/>
                  <a:sym typeface="+mn-lt"/>
                </a:rPr>
                <a:t>THANK YOU!</a:t>
              </a:r>
              <a:endParaRPr lang="zh-CN" altLang="en-US" sz="3600" dirty="0">
                <a:solidFill>
                  <a:srgbClr val="FF6600"/>
                </a:solidFill>
                <a:latin typeface="Times New Roman" panose="02020603050405020304" pitchFamily="18" charset="0"/>
                <a:cs typeface="Times New Roman" panose="02020603050405020304" pitchFamily="18" charset="0"/>
                <a:sym typeface="+mn-lt"/>
              </a:endParaRPr>
            </a:p>
          </p:txBody>
        </p:sp>
      </p:grpSp>
      <p:pic>
        <p:nvPicPr>
          <p:cNvPr id="89" name="图片 88"/>
          <p:cNvPicPr>
            <a:picLocks noChangeAspect="1"/>
          </p:cNvPicPr>
          <p:nvPr/>
        </p:nvPicPr>
        <p:blipFill rotWithShape="1">
          <a:blip r:embed="rId7">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41774" y="3561139"/>
            <a:ext cx="2341475" cy="132906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05"/>
                                        </p:tgtEl>
                                        <p:attrNameLst>
                                          <p:attrName>style.visibility</p:attrName>
                                        </p:attrNameLst>
                                      </p:cBhvr>
                                      <p:to>
                                        <p:strVal val="visible"/>
                                      </p:to>
                                    </p:set>
                                    <p:animEffect transition="in" filter="wipe(left)">
                                      <p:cBhvr>
                                        <p:cTn id="35" dur="500"/>
                                        <p:tgtEl>
                                          <p:spTgt spid="105"/>
                                        </p:tgtEl>
                                      </p:cBhvr>
                                    </p:animEffect>
                                  </p:childTnLst>
                                </p:cTn>
                              </p:par>
                            </p:childTnLst>
                          </p:cTn>
                        </p:par>
                        <p:par>
                          <p:cTn id="36" fill="hold">
                            <p:stCondLst>
                              <p:cond delay="3500"/>
                            </p:stCondLst>
                            <p:childTnLst>
                              <p:par>
                                <p:cTn id="37" presetID="8" presetClass="emph" presetSubtype="0" fill="hold" nodeType="afterEffect">
                                  <p:stCondLst>
                                    <p:cond delay="0"/>
                                  </p:stCondLst>
                                  <p:childTnLst>
                                    <p:animRot by="21600000">
                                      <p:cBhvr>
                                        <p:cTn id="38" dur="10000" fill="hold"/>
                                        <p:tgtEl>
                                          <p:spTgt spid="23"/>
                                        </p:tgtEl>
                                        <p:attrNameLst>
                                          <p:attrName>r</p:attrName>
                                        </p:attrNameLst>
                                      </p:cBhvr>
                                    </p:animRot>
                                  </p:childTnLst>
                                </p:cTn>
                              </p:par>
                              <p:par>
                                <p:cTn id="39" presetID="22" presetClass="entr" presetSubtype="8" fill="hold" nodeType="withEffect">
                                  <p:stCondLst>
                                    <p:cond delay="500"/>
                                  </p:stCondLst>
                                  <p:childTnLst>
                                    <p:set>
                                      <p:cBhvr>
                                        <p:cTn id="40" dur="1" fill="hold">
                                          <p:stCondLst>
                                            <p:cond delay="0"/>
                                          </p:stCondLst>
                                        </p:cTn>
                                        <p:tgtEl>
                                          <p:spTgt spid="80"/>
                                        </p:tgtEl>
                                        <p:attrNameLst>
                                          <p:attrName>style.visibility</p:attrName>
                                        </p:attrNameLst>
                                      </p:cBhvr>
                                      <p:to>
                                        <p:strVal val="visible"/>
                                      </p:to>
                                    </p:set>
                                    <p:animEffect transition="in" filter="wipe(left)">
                                      <p:cBhvr>
                                        <p:cTn id="41" dur="500"/>
                                        <p:tgtEl>
                                          <p:spTgt spid="80"/>
                                        </p:tgtEl>
                                      </p:cBhvr>
                                    </p:animEffect>
                                  </p:childTnLst>
                                </p:cTn>
                              </p:par>
                              <p:par>
                                <p:cTn id="42" presetID="22" presetClass="entr" presetSubtype="2" fill="hold" nodeType="withEffect">
                                  <p:stCondLst>
                                    <p:cond delay="500"/>
                                  </p:stCondLst>
                                  <p:childTnLst>
                                    <p:set>
                                      <p:cBhvr>
                                        <p:cTn id="43" dur="1" fill="hold">
                                          <p:stCondLst>
                                            <p:cond delay="0"/>
                                          </p:stCondLst>
                                        </p:cTn>
                                        <p:tgtEl>
                                          <p:spTgt spid="86"/>
                                        </p:tgtEl>
                                        <p:attrNameLst>
                                          <p:attrName>style.visibility</p:attrName>
                                        </p:attrNameLst>
                                      </p:cBhvr>
                                      <p:to>
                                        <p:strVal val="visible"/>
                                      </p:to>
                                    </p:set>
                                    <p:animEffect transition="in" filter="wipe(right)">
                                      <p:cBhvr>
                                        <p:cTn id="44" dur="500"/>
                                        <p:tgtEl>
                                          <p:spTgt spid="86"/>
                                        </p:tgtEl>
                                      </p:cBhvr>
                                    </p:animEffect>
                                  </p:childTnLst>
                                </p:cTn>
                              </p:par>
                              <p:par>
                                <p:cTn id="45" presetID="42" presetClass="entr" presetSubtype="0" fill="hold" nodeType="withEffect">
                                  <p:stCondLst>
                                    <p:cond delay="100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10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par>
                                <p:cTn id="55" presetID="53" presetClass="entr" presetSubtype="528" fill="hold" nodeType="withEffect">
                                  <p:stCondLst>
                                    <p:cond delay="2000"/>
                                  </p:stCondLst>
                                  <p:childTnLst>
                                    <p:set>
                                      <p:cBhvr>
                                        <p:cTn id="56" dur="1" fill="hold">
                                          <p:stCondLst>
                                            <p:cond delay="0"/>
                                          </p:stCondLst>
                                        </p:cTn>
                                        <p:tgtEl>
                                          <p:spTgt spid="2"/>
                                        </p:tgtEl>
                                        <p:attrNameLst>
                                          <p:attrName>style.visibility</p:attrName>
                                        </p:attrNameLst>
                                      </p:cBhvr>
                                      <p:to>
                                        <p:strVal val="visible"/>
                                      </p:to>
                                    </p:set>
                                    <p:anim calcmode="lin" valueType="num">
                                      <p:cBhvr>
                                        <p:cTn id="57" dur="1250" fill="hold"/>
                                        <p:tgtEl>
                                          <p:spTgt spid="2"/>
                                        </p:tgtEl>
                                        <p:attrNameLst>
                                          <p:attrName>ppt_w</p:attrName>
                                        </p:attrNameLst>
                                      </p:cBhvr>
                                      <p:tavLst>
                                        <p:tav tm="0">
                                          <p:val>
                                            <p:fltVal val="0"/>
                                          </p:val>
                                        </p:tav>
                                        <p:tav tm="100000">
                                          <p:val>
                                            <p:strVal val="#ppt_w"/>
                                          </p:val>
                                        </p:tav>
                                      </p:tavLst>
                                    </p:anim>
                                    <p:anim calcmode="lin" valueType="num">
                                      <p:cBhvr>
                                        <p:cTn id="58" dur="1250" fill="hold"/>
                                        <p:tgtEl>
                                          <p:spTgt spid="2"/>
                                        </p:tgtEl>
                                        <p:attrNameLst>
                                          <p:attrName>ppt_h</p:attrName>
                                        </p:attrNameLst>
                                      </p:cBhvr>
                                      <p:tavLst>
                                        <p:tav tm="0">
                                          <p:val>
                                            <p:fltVal val="0"/>
                                          </p:val>
                                        </p:tav>
                                        <p:tav tm="100000">
                                          <p:val>
                                            <p:strVal val="#ppt_h"/>
                                          </p:val>
                                        </p:tav>
                                      </p:tavLst>
                                    </p:anim>
                                    <p:animEffect transition="in" filter="fade">
                                      <p:cBhvr>
                                        <p:cTn id="59" dur="1250"/>
                                        <p:tgtEl>
                                          <p:spTgt spid="2"/>
                                        </p:tgtEl>
                                      </p:cBhvr>
                                    </p:animEffect>
                                    <p:anim calcmode="lin" valueType="num">
                                      <p:cBhvr>
                                        <p:cTn id="60" dur="1250" fill="hold"/>
                                        <p:tgtEl>
                                          <p:spTgt spid="2"/>
                                        </p:tgtEl>
                                        <p:attrNameLst>
                                          <p:attrName>ppt_x</p:attrName>
                                        </p:attrNameLst>
                                      </p:cBhvr>
                                      <p:tavLst>
                                        <p:tav tm="0">
                                          <p:val>
                                            <p:fltVal val="0.5"/>
                                          </p:val>
                                        </p:tav>
                                        <p:tav tm="100000">
                                          <p:val>
                                            <p:strVal val="#ppt_x"/>
                                          </p:val>
                                        </p:tav>
                                      </p:tavLst>
                                    </p:anim>
                                    <p:anim calcmode="lin" valueType="num">
                                      <p:cBhvr>
                                        <p:cTn id="61" dur="1250" fill="hold"/>
                                        <p:tgtEl>
                                          <p:spTgt spid="2"/>
                                        </p:tgtEl>
                                        <p:attrNameLst>
                                          <p:attrName>ppt_y</p:attrName>
                                        </p:attrNameLst>
                                      </p:cBhvr>
                                      <p:tavLst>
                                        <p:tav tm="0">
                                          <p:val>
                                            <p:fltVal val="0.5"/>
                                          </p:val>
                                        </p:tav>
                                        <p:tav tm="100000">
                                          <p:val>
                                            <p:strVal val="#ppt_y"/>
                                          </p:val>
                                        </p:tav>
                                      </p:tavLst>
                                    </p:anim>
                                  </p:childTnLst>
                                </p:cTn>
                              </p:par>
                              <p:par>
                                <p:cTn id="62" presetID="2" presetClass="entr" presetSubtype="8" decel="41000" fill="hold" nodeType="withEffect">
                                  <p:stCondLst>
                                    <p:cond delay="275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4500" fill="hold"/>
                                        <p:tgtEl>
                                          <p:spTgt spid="28"/>
                                        </p:tgtEl>
                                        <p:attrNameLst>
                                          <p:attrName>ppt_x</p:attrName>
                                        </p:attrNameLst>
                                      </p:cBhvr>
                                      <p:tavLst>
                                        <p:tav tm="0">
                                          <p:val>
                                            <p:strVal val="0-#ppt_w/2"/>
                                          </p:val>
                                        </p:tav>
                                        <p:tav tm="100000">
                                          <p:val>
                                            <p:strVal val="#ppt_x"/>
                                          </p:val>
                                        </p:tav>
                                      </p:tavLst>
                                    </p:anim>
                                    <p:anim calcmode="lin" valueType="num">
                                      <p:cBhvr additive="base">
                                        <p:cTn id="65" dur="4500" fill="hold"/>
                                        <p:tgtEl>
                                          <p:spTgt spid="28"/>
                                        </p:tgtEl>
                                        <p:attrNameLst>
                                          <p:attrName>ppt_y</p:attrName>
                                        </p:attrNameLst>
                                      </p:cBhvr>
                                      <p:tavLst>
                                        <p:tav tm="0">
                                          <p:val>
                                            <p:strVal val="#ppt_y"/>
                                          </p:val>
                                        </p:tav>
                                        <p:tav tm="100000">
                                          <p:val>
                                            <p:strVal val="#ppt_y"/>
                                          </p:val>
                                        </p:tav>
                                      </p:tavLst>
                                    </p:anim>
                                  </p:childTnLst>
                                </p:cTn>
                              </p:par>
                              <p:par>
                                <p:cTn id="66" presetID="6" presetClass="emph" presetSubtype="0" repeatCount="14000" autoRev="1" fill="hold" nodeType="withEffect">
                                  <p:stCondLst>
                                    <p:cond delay="2750"/>
                                  </p:stCondLst>
                                  <p:childTnLst>
                                    <p:animScale>
                                      <p:cBhvr>
                                        <p:cTn id="67" dur="250" fill="hold"/>
                                        <p:tgtEl>
                                          <p:spTgt spid="28"/>
                                        </p:tgtEl>
                                      </p:cBhvr>
                                      <p:by x="95000" y="95000"/>
                                    </p:animScale>
                                  </p:childTnLst>
                                </p:cTn>
                              </p:par>
                              <p:par>
                                <p:cTn id="68" presetID="53" presetClass="entr" presetSubtype="16" fill="hold" nodeType="withEffect">
                                  <p:stCondLst>
                                    <p:cond delay="3000"/>
                                  </p:stCondLst>
                                  <p:childTnLst>
                                    <p:set>
                                      <p:cBhvr>
                                        <p:cTn id="69" dur="1" fill="hold">
                                          <p:stCondLst>
                                            <p:cond delay="0"/>
                                          </p:stCondLst>
                                        </p:cTn>
                                        <p:tgtEl>
                                          <p:spTgt spid="100"/>
                                        </p:tgtEl>
                                        <p:attrNameLst>
                                          <p:attrName>style.visibility</p:attrName>
                                        </p:attrNameLst>
                                      </p:cBhvr>
                                      <p:to>
                                        <p:strVal val="visible"/>
                                      </p:to>
                                    </p:set>
                                    <p:anim calcmode="lin" valueType="num">
                                      <p:cBhvr>
                                        <p:cTn id="70" dur="1000" fill="hold"/>
                                        <p:tgtEl>
                                          <p:spTgt spid="100"/>
                                        </p:tgtEl>
                                        <p:attrNameLst>
                                          <p:attrName>ppt_w</p:attrName>
                                        </p:attrNameLst>
                                      </p:cBhvr>
                                      <p:tavLst>
                                        <p:tav tm="0">
                                          <p:val>
                                            <p:fltVal val="0"/>
                                          </p:val>
                                        </p:tav>
                                        <p:tav tm="100000">
                                          <p:val>
                                            <p:strVal val="#ppt_w"/>
                                          </p:val>
                                        </p:tav>
                                      </p:tavLst>
                                    </p:anim>
                                    <p:anim calcmode="lin" valueType="num">
                                      <p:cBhvr>
                                        <p:cTn id="71" dur="1000" fill="hold"/>
                                        <p:tgtEl>
                                          <p:spTgt spid="100"/>
                                        </p:tgtEl>
                                        <p:attrNameLst>
                                          <p:attrName>ppt_h</p:attrName>
                                        </p:attrNameLst>
                                      </p:cBhvr>
                                      <p:tavLst>
                                        <p:tav tm="0">
                                          <p:val>
                                            <p:fltVal val="0"/>
                                          </p:val>
                                        </p:tav>
                                        <p:tav tm="100000">
                                          <p:val>
                                            <p:strVal val="#ppt_h"/>
                                          </p:val>
                                        </p:tav>
                                      </p:tavLst>
                                    </p:anim>
                                    <p:animEffect transition="in" filter="fade">
                                      <p:cBhvr>
                                        <p:cTn id="72" dur="1000"/>
                                        <p:tgtEl>
                                          <p:spTgt spid="100"/>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100"/>
                                        </p:tgtEl>
                                        <p:attrNameLst>
                                          <p:attrName>style.visibility</p:attrName>
                                        </p:attrNameLst>
                                      </p:cBhvr>
                                      <p:to>
                                        <p:strVal val="visible"/>
                                      </p:to>
                                    </p:set>
                                    <p:animEffect transition="in" filter="fade">
                                      <p:cBhvr>
                                        <p:cTn id="78" dur="750"/>
                                        <p:tgtEl>
                                          <p:spTgt spid="100"/>
                                        </p:tgtEl>
                                      </p:cBhvr>
                                    </p:animEffect>
                                    <p:anim calcmode="lin" valueType="num">
                                      <p:cBhvr>
                                        <p:cTn id="79" dur="750" fill="hold"/>
                                        <p:tgtEl>
                                          <p:spTgt spid="100"/>
                                        </p:tgtEl>
                                        <p:attrNameLst>
                                          <p:attrName>ppt_x</p:attrName>
                                        </p:attrNameLst>
                                      </p:cBhvr>
                                      <p:tavLst>
                                        <p:tav tm="0">
                                          <p:val>
                                            <p:strVal val="#ppt_x"/>
                                          </p:val>
                                        </p:tav>
                                        <p:tav tm="100000">
                                          <p:val>
                                            <p:strVal val="#ppt_x"/>
                                          </p:val>
                                        </p:tav>
                                      </p:tavLst>
                                    </p:anim>
                                    <p:anim calcmode="lin" valueType="num">
                                      <p:cBhvr>
                                        <p:cTn id="80" dur="675" decel="100000" fill="hold"/>
                                        <p:tgtEl>
                                          <p:spTgt spid="100"/>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05" grpId="0" animBg="1"/>
      <p:bldP spid="92" grpId="0" animBg="1"/>
      <p:bldP spid="111" grpId="0" animBg="1"/>
      <p:bldP spid="1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5" name="组合 4"/>
          <p:cNvGrpSpPr/>
          <p:nvPr/>
        </p:nvGrpSpPr>
        <p:grpSpPr>
          <a:xfrm>
            <a:off x="-599091" y="-134754"/>
            <a:ext cx="6910944" cy="5514202"/>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
        <p:nvSpPr>
          <p:cNvPr id="2" name="文本框 109">
            <a:extLst>
              <a:ext uri="{FF2B5EF4-FFF2-40B4-BE49-F238E27FC236}">
                <a16:creationId xmlns:a16="http://schemas.microsoft.com/office/drawing/2014/main" xmlns="" id="{CDB9B511-E434-6258-958A-A0CF721B85FC}"/>
              </a:ext>
            </a:extLst>
          </p:cNvPr>
          <p:cNvSpPr txBox="1"/>
          <p:nvPr/>
        </p:nvSpPr>
        <p:spPr>
          <a:xfrm>
            <a:off x="1204376" y="1381563"/>
            <a:ext cx="3288036" cy="2400657"/>
          </a:xfrm>
          <a:prstGeom prst="rect">
            <a:avLst/>
          </a:prstGeom>
          <a:noFill/>
        </p:spPr>
        <p:txBody>
          <a:bodyPr wrap="square" rtlCol="0">
            <a:spAutoFit/>
          </a:bodyPr>
          <a:lstStyle/>
          <a:p>
            <a:pPr algn="ctr"/>
            <a:r>
              <a:rPr lang="en-US" altLang="zh-CN" sz="30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cs typeface="Times New Roman" panose="02020603050405020304" pitchFamily="18" charset="0"/>
                <a:sym typeface="+mn-lt"/>
              </a:rPr>
              <a:t>1. </a:t>
            </a:r>
            <a:r>
              <a:rPr lang="vi-VN" altLang="zh-CN" sz="30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cs typeface="Times New Roman" panose="02020603050405020304" pitchFamily="18" charset="0"/>
                <a:sym typeface="+mn-lt"/>
              </a:rPr>
              <a:t>NHẬN BIẾT CÁCH DẪN TRỰC TIẾP VÀ CÁCH DẪN GIÁN TIẾP</a:t>
            </a:r>
            <a:endParaRPr lang="zh-CN" altLang="en-US" sz="30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cs typeface="Times New Roman" panose="02020603050405020304" pitchFamily="18" charset="0"/>
              <a:sym typeface="+mn-lt"/>
            </a:endParaRPr>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7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2" presetClass="entr" presetSubtype="2" decel="38600" fill="hold" nodeType="withEffect">
                                  <p:stCondLst>
                                    <p:cond delay="2250"/>
                                  </p:stCondLst>
                                  <p:childTnLst>
                                    <p:set>
                                      <p:cBhvr>
                                        <p:cTn id="75" dur="1" fill="hold">
                                          <p:stCondLst>
                                            <p:cond delay="0"/>
                                          </p:stCondLst>
                                        </p:cTn>
                                        <p:tgtEl>
                                          <p:spTgt spid="4"/>
                                        </p:tgtEl>
                                        <p:attrNameLst>
                                          <p:attrName>style.visibility</p:attrName>
                                        </p:attrNameLst>
                                      </p:cBhvr>
                                      <p:to>
                                        <p:strVal val="visible"/>
                                      </p:to>
                                    </p:set>
                                    <p:anim calcmode="lin" valueType="num">
                                      <p:cBhvr additive="base">
                                        <p:cTn id="76" dur="1250" fill="hold"/>
                                        <p:tgtEl>
                                          <p:spTgt spid="4"/>
                                        </p:tgtEl>
                                        <p:attrNameLst>
                                          <p:attrName>ppt_x</p:attrName>
                                        </p:attrNameLst>
                                      </p:cBhvr>
                                      <p:tavLst>
                                        <p:tav tm="0">
                                          <p:val>
                                            <p:strVal val="1+#ppt_w/2"/>
                                          </p:val>
                                        </p:tav>
                                        <p:tav tm="100000">
                                          <p:val>
                                            <p:strVal val="#ppt_x"/>
                                          </p:val>
                                        </p:tav>
                                      </p:tavLst>
                                    </p:anim>
                                    <p:anim calcmode="lin" valueType="num">
                                      <p:cBhvr additive="base">
                                        <p:cTn id="77" dur="1250" fill="hold"/>
                                        <p:tgtEl>
                                          <p:spTgt spid="4"/>
                                        </p:tgtEl>
                                        <p:attrNameLst>
                                          <p:attrName>ppt_y</p:attrName>
                                        </p:attrNameLst>
                                      </p:cBhvr>
                                      <p:tavLst>
                                        <p:tav tm="0">
                                          <p:val>
                                            <p:strVal val="#ppt_y"/>
                                          </p:val>
                                        </p:tav>
                                        <p:tav tm="100000">
                                          <p:val>
                                            <p:strVal val="#ppt_y"/>
                                          </p:val>
                                        </p:tav>
                                      </p:tavLst>
                                    </p:anim>
                                  </p:childTnLst>
                                </p:cTn>
                              </p:par>
                              <p:par>
                                <p:cTn id="78" presetID="12" presetClass="entr" presetSubtype="1" fill="hold" grpId="0" nodeType="withEffect">
                                  <p:stCondLst>
                                    <p:cond delay="1250"/>
                                  </p:stCondLst>
                                  <p:childTnLst>
                                    <p:set>
                                      <p:cBhvr>
                                        <p:cTn id="79" dur="1" fill="hold">
                                          <p:stCondLst>
                                            <p:cond delay="0"/>
                                          </p:stCondLst>
                                        </p:cTn>
                                        <p:tgtEl>
                                          <p:spTgt spid="2"/>
                                        </p:tgtEl>
                                        <p:attrNameLst>
                                          <p:attrName>style.visibility</p:attrName>
                                        </p:attrNameLst>
                                      </p:cBhvr>
                                      <p:to>
                                        <p:strVal val="visible"/>
                                      </p:to>
                                    </p:set>
                                    <p:anim calcmode="lin" valueType="num">
                                      <p:cBhvr additive="base">
                                        <p:cTn id="80" dur="500"/>
                                        <p:tgtEl>
                                          <p:spTgt spid="2"/>
                                        </p:tgtEl>
                                        <p:attrNameLst>
                                          <p:attrName>ppt_y</p:attrName>
                                        </p:attrNameLst>
                                      </p:cBhvr>
                                      <p:tavLst>
                                        <p:tav tm="0">
                                          <p:val>
                                            <p:strVal val="#ppt_y-#ppt_h*1.125000"/>
                                          </p:val>
                                        </p:tav>
                                        <p:tav tm="100000">
                                          <p:val>
                                            <p:strVal val="#ppt_y"/>
                                          </p:val>
                                        </p:tav>
                                      </p:tavLst>
                                    </p:anim>
                                    <p:animEffect transition="in" filter="wipe(down)">
                                      <p:cBhvr>
                                        <p:cTn id="81" dur="500"/>
                                        <p:tgtEl>
                                          <p:spTgt spid="2"/>
                                        </p:tgtEl>
                                      </p:cBhvr>
                                    </p:animEffect>
                                  </p:childTnLst>
                                </p:cTn>
                              </p:par>
                              <p:par>
                                <p:cTn id="82" presetID="34" presetClass="emph" presetSubtype="0" fill="hold" grpId="1" nodeType="withEffect">
                                  <p:stCondLst>
                                    <p:cond delay="1750"/>
                                  </p:stCondLst>
                                  <p:childTnLst>
                                    <p:animMotion origin="layout" path="M 1.66667E-6 9.87654E-7 L 1.66667E-6 -0.07222 " pathEditMode="relative" rAng="0" ptsTypes="AA">
                                      <p:cBhvr>
                                        <p:cTn id="83" dur="250" accel="50000" decel="50000" autoRev="1" fill="hold">
                                          <p:stCondLst>
                                            <p:cond delay="0"/>
                                          </p:stCondLst>
                                        </p:cTn>
                                        <p:tgtEl>
                                          <p:spTgt spid="2"/>
                                        </p:tgtEl>
                                        <p:attrNameLst>
                                          <p:attrName>ppt_x</p:attrName>
                                          <p:attrName>ppt_y</p:attrName>
                                        </p:attrNameLst>
                                      </p:cBhvr>
                                      <p:rCtr x="0" y="-3611"/>
                                    </p:animMotion>
                                    <p:animRot by="1500000">
                                      <p:cBhvr>
                                        <p:cTn id="84" dur="125" fill="hold">
                                          <p:stCondLst>
                                            <p:cond delay="0"/>
                                          </p:stCondLst>
                                        </p:cTn>
                                        <p:tgtEl>
                                          <p:spTgt spid="2"/>
                                        </p:tgtEl>
                                        <p:attrNameLst>
                                          <p:attrName>r</p:attrName>
                                        </p:attrNameLst>
                                      </p:cBhvr>
                                    </p:animRot>
                                    <p:animRot by="-1500000">
                                      <p:cBhvr>
                                        <p:cTn id="85" dur="125" fill="hold">
                                          <p:stCondLst>
                                            <p:cond delay="125"/>
                                          </p:stCondLst>
                                        </p:cTn>
                                        <p:tgtEl>
                                          <p:spTgt spid="2"/>
                                        </p:tgtEl>
                                        <p:attrNameLst>
                                          <p:attrName>r</p:attrName>
                                        </p:attrNameLst>
                                      </p:cBhvr>
                                    </p:animRot>
                                    <p:animRot by="-1500000">
                                      <p:cBhvr>
                                        <p:cTn id="86" dur="125" fill="hold">
                                          <p:stCondLst>
                                            <p:cond delay="250"/>
                                          </p:stCondLst>
                                        </p:cTn>
                                        <p:tgtEl>
                                          <p:spTgt spid="2"/>
                                        </p:tgtEl>
                                        <p:attrNameLst>
                                          <p:attrName>r</p:attrName>
                                        </p:attrNameLst>
                                      </p:cBhvr>
                                    </p:animRot>
                                    <p:animRot by="1500000">
                                      <p:cBhvr>
                                        <p:cTn id="87"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3">
            <a:extLst>
              <a:ext uri="{FF2B5EF4-FFF2-40B4-BE49-F238E27FC236}">
                <a16:creationId xmlns:a16="http://schemas.microsoft.com/office/drawing/2014/main" xmlns="" id="{2BDCFA45-6467-5294-B3E4-D63F916FD8CB}"/>
              </a:ext>
            </a:extLst>
          </p:cNvPr>
          <p:cNvSpPr txBox="1"/>
          <p:nvPr/>
        </p:nvSpPr>
        <p:spPr>
          <a:xfrm>
            <a:off x="853440" y="624840"/>
            <a:ext cx="7452360" cy="3785652"/>
          </a:xfrm>
          <a:prstGeom prst="rect">
            <a:avLst/>
          </a:prstGeom>
          <a:noFill/>
        </p:spPr>
        <p:txBody>
          <a:bodyPr wrap="square" rtlCol="0">
            <a:spAutoFit/>
          </a:bodyPr>
          <a:lstStyle/>
          <a:p>
            <a:pPr algn="just"/>
            <a:r>
              <a:rPr lang="vi-VN" sz="2400" b="1" dirty="0">
                <a:latin typeface="Times New Roman" panose="02020603050405020304" pitchFamily="18" charset="0"/>
                <a:cs typeface="Times New Roman" panose="02020603050405020304" pitchFamily="18" charset="0"/>
              </a:rPr>
              <a:t>- Cách dẫn trực tiếp là sử dụng nguyên văn từ ngữ, câu, đoạn, ... của một văn bản gốc vào bài viết, bài nói. Trong bài viết, phần dẫn trực tiếp cần được đặt trong dấu ngoặc kép. </a:t>
            </a:r>
          </a:p>
          <a:p>
            <a:pPr algn="just"/>
            <a:r>
              <a:rPr lang="vi-VN" sz="2400" b="1" dirty="0">
                <a:latin typeface="Times New Roman" panose="02020603050405020304" pitchFamily="18" charset="0"/>
                <a:cs typeface="Times New Roman" panose="02020603050405020304" pitchFamily="18" charset="0"/>
              </a:rPr>
              <a:t>- Cách dẫn gián tiếp là sử dụng ý tưởng của người khác và diễn đạt lại theo cách của mình. Trong cách dẫn gián tiếp, tuy có thể diễn đạt lại, nhưng người dẫn vẫn cần thể hiện một cách trung thành ý tưởng trong văn bản gốc. Trong bài viết, phần dẫn gián tiếp không đặt trong dấu ngoặc kép</a:t>
            </a:r>
          </a:p>
        </p:txBody>
      </p:sp>
    </p:spTree>
    <p:extLst>
      <p:ext uri="{BB962C8B-B14F-4D97-AF65-F5344CB8AC3E}">
        <p14:creationId xmlns:p14="http://schemas.microsoft.com/office/powerpoint/2010/main" val="39222943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513" y="1458469"/>
            <a:ext cx="4122318" cy="2484882"/>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15319" y="2743201"/>
            <a:ext cx="1317496" cy="2085629"/>
          </a:xfrm>
          <a:prstGeom prst="rect">
            <a:avLst/>
          </a:prstGeom>
        </p:spPr>
      </p:pic>
      <p:sp>
        <p:nvSpPr>
          <p:cNvPr id="5" name="矩形 4"/>
          <p:cNvSpPr/>
          <p:nvPr/>
        </p:nvSpPr>
        <p:spPr>
          <a:xfrm>
            <a:off x="899433" y="1872712"/>
            <a:ext cx="3047727" cy="923330"/>
          </a:xfrm>
          <a:prstGeom prst="rect">
            <a:avLst/>
          </a:prstGeom>
        </p:spPr>
        <p:txBody>
          <a:bodyPr wrap="square">
            <a:spAutoFit/>
          </a:bodyPr>
          <a:lstStyle/>
          <a:p>
            <a:pPr algn="just"/>
            <a:r>
              <a:rPr lang="en-US" altLang="zh-CN" sz="1800" dirty="0">
                <a:solidFill>
                  <a:schemeClr val="bg1"/>
                </a:solidFill>
                <a:latin typeface="Times New Roman" panose="02020603050405020304" pitchFamily="18" charset="0"/>
                <a:cs typeface="Times New Roman" panose="02020603050405020304" pitchFamily="18" charset="0"/>
                <a:sym typeface="+mn-lt"/>
              </a:rPr>
              <a:t>? Em </a:t>
            </a:r>
            <a:r>
              <a:rPr lang="en-US" altLang="zh-CN" sz="1800" dirty="0" err="1">
                <a:solidFill>
                  <a:schemeClr val="bg1"/>
                </a:solidFill>
                <a:latin typeface="Times New Roman" panose="02020603050405020304" pitchFamily="18" charset="0"/>
                <a:cs typeface="Times New Roman" panose="02020603050405020304" pitchFamily="18" charset="0"/>
                <a:sym typeface="+mn-lt"/>
              </a:rPr>
              <a:t>hãy</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chỉ</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ra</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sự</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khác</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nhau</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trong</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cách</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trình</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bày</a:t>
            </a:r>
            <a:r>
              <a:rPr lang="en-US" altLang="zh-CN" sz="1800" dirty="0">
                <a:solidFill>
                  <a:schemeClr val="bg1"/>
                </a:solidFill>
                <a:latin typeface="Times New Roman" panose="02020603050405020304" pitchFamily="18" charset="0"/>
                <a:cs typeface="Times New Roman" panose="02020603050405020304" pitchFamily="18" charset="0"/>
                <a:sym typeface="+mn-lt"/>
              </a:rPr>
              <a:t> ở </a:t>
            </a:r>
            <a:r>
              <a:rPr lang="en-US" altLang="zh-CN" sz="1800" dirty="0" err="1">
                <a:solidFill>
                  <a:schemeClr val="bg1"/>
                </a:solidFill>
                <a:latin typeface="Times New Roman" panose="02020603050405020304" pitchFamily="18" charset="0"/>
                <a:cs typeface="Times New Roman" panose="02020603050405020304" pitchFamily="18" charset="0"/>
                <a:sym typeface="+mn-lt"/>
              </a:rPr>
              <a:t>hai</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đoạn</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văn</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sau</a:t>
            </a:r>
            <a:r>
              <a:rPr lang="en-US" altLang="zh-CN" sz="1800" dirty="0">
                <a:solidFill>
                  <a:schemeClr val="bg1"/>
                </a:solidFill>
                <a:latin typeface="Times New Roman" panose="02020603050405020304" pitchFamily="18" charset="0"/>
                <a:cs typeface="Times New Roman" panose="02020603050405020304" pitchFamily="18" charset="0"/>
                <a:sym typeface="+mn-lt"/>
              </a:rPr>
              <a:t>?</a:t>
            </a:r>
            <a:endParaRPr lang="zh-CN" altLang="en-US" sz="1800" dirty="0">
              <a:solidFill>
                <a:schemeClr val="bg1"/>
              </a:solidFill>
              <a:latin typeface="Times New Roman" panose="02020603050405020304" pitchFamily="18" charset="0"/>
              <a:cs typeface="Times New Roman" panose="02020603050405020304" pitchFamily="18" charset="0"/>
              <a:sym typeface="+mn-lt"/>
            </a:endParaRPr>
          </a:p>
        </p:txBody>
      </p:sp>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775" b="11325"/>
          <a:stretch>
            <a:fillRect/>
          </a:stretch>
        </p:blipFill>
        <p:spPr>
          <a:xfrm rot="20485441">
            <a:off x="4723710" y="683530"/>
            <a:ext cx="2380504" cy="203344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6493" r="12918" b="5328"/>
          <a:stretch>
            <a:fillRect/>
          </a:stretch>
        </p:blipFill>
        <p:spPr>
          <a:xfrm rot="1158593">
            <a:off x="6051385" y="2339320"/>
            <a:ext cx="2315328" cy="169995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7" name="矩形 4">
            <a:extLst>
              <a:ext uri="{FF2B5EF4-FFF2-40B4-BE49-F238E27FC236}">
                <a16:creationId xmlns:a16="http://schemas.microsoft.com/office/drawing/2014/main" xmlns="" id="{51AE71C5-540A-3C61-E415-C7600B36C9D8}"/>
              </a:ext>
            </a:extLst>
          </p:cNvPr>
          <p:cNvSpPr/>
          <p:nvPr/>
        </p:nvSpPr>
        <p:spPr>
          <a:xfrm>
            <a:off x="1805939" y="2703292"/>
            <a:ext cx="2141221" cy="923330"/>
          </a:xfrm>
          <a:prstGeom prst="rect">
            <a:avLst/>
          </a:prstGeom>
        </p:spPr>
        <p:txBody>
          <a:bodyPr wrap="square">
            <a:spAutoFit/>
          </a:bodyPr>
          <a:lstStyle/>
          <a:p>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Từ</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đó</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xác</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định</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đó</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là</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cách</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dẫn</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trực</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tiếp</a:t>
            </a:r>
            <a:r>
              <a:rPr lang="en-US" altLang="zh-CN" sz="1800" dirty="0">
                <a:solidFill>
                  <a:schemeClr val="bg1"/>
                </a:solidFill>
                <a:latin typeface="Times New Roman" panose="02020603050405020304" pitchFamily="18" charset="0"/>
                <a:cs typeface="Times New Roman" panose="02020603050405020304" pitchFamily="18" charset="0"/>
                <a:sym typeface="+mn-lt"/>
              </a:rPr>
              <a:t> hay </a:t>
            </a:r>
            <a:r>
              <a:rPr lang="en-US" altLang="zh-CN" sz="1800" dirty="0" err="1">
                <a:solidFill>
                  <a:schemeClr val="bg1"/>
                </a:solidFill>
                <a:latin typeface="Times New Roman" panose="02020603050405020304" pitchFamily="18" charset="0"/>
                <a:cs typeface="Times New Roman" panose="02020603050405020304" pitchFamily="18" charset="0"/>
                <a:sym typeface="+mn-lt"/>
              </a:rPr>
              <a:t>gián</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tiếp</a:t>
            </a:r>
            <a:r>
              <a:rPr lang="en-US" altLang="zh-CN" sz="1800" dirty="0">
                <a:solidFill>
                  <a:schemeClr val="bg1"/>
                </a:solidFill>
                <a:latin typeface="Times New Roman" panose="02020603050405020304" pitchFamily="18" charset="0"/>
                <a:cs typeface="Times New Roman" panose="02020603050405020304" pitchFamily="18" charset="0"/>
                <a:sym typeface="+mn-lt"/>
              </a:rPr>
              <a:t>.</a:t>
            </a:r>
            <a:endParaRPr lang="zh-CN" altLang="en-US" sz="1800" dirty="0">
              <a:solidFill>
                <a:schemeClr val="bg1"/>
              </a:solidFill>
              <a:latin typeface="Times New Roman" panose="02020603050405020304" pitchFamily="18" charset="0"/>
              <a:cs typeface="Times New Roman" panose="02020603050405020304" pitchFamily="18" charset="0"/>
              <a:sym typeface="+mn-lt"/>
            </a:endParaRPr>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1500"/>
                            </p:stCondLst>
                            <p:childTnLst>
                              <p:par>
                                <p:cTn id="21" presetID="25"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6"/>
                                        </p:tgtEl>
                                      </p:cBhvr>
                                    </p:animEffect>
                                  </p:childTnLst>
                                </p:cTn>
                              </p:par>
                              <p:par>
                                <p:cTn id="31" presetID="25" presetClass="entr" presetSubtype="0" fill="hold" nodeType="withEffect">
                                  <p:stCondLst>
                                    <p:cond delay="25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6" dur="1000" fill="hold"/>
                                        <p:tgtEl>
                                          <p:spTgt spid="8"/>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070" y="942949"/>
            <a:ext cx="5158815" cy="3257602"/>
          </a:xfrm>
          <a:prstGeom prst="rect">
            <a:avLst/>
          </a:prstGeom>
        </p:spPr>
      </p:pic>
      <p:sp>
        <p:nvSpPr>
          <p:cNvPr id="7" name="矩形 6"/>
          <p:cNvSpPr/>
          <p:nvPr/>
        </p:nvSpPr>
        <p:spPr>
          <a:xfrm>
            <a:off x="3429000" y="1027197"/>
            <a:ext cx="1954151" cy="2400529"/>
          </a:xfrm>
          <a:prstGeom prst="rect">
            <a:avLst/>
          </a:prstGeom>
        </p:spPr>
        <p:txBody>
          <a:bodyPr wrap="square">
            <a:spAutoFit/>
          </a:bodyPr>
          <a:lstStyle/>
          <a:p>
            <a:pPr algn="just">
              <a:lnSpc>
                <a:spcPct val="105000"/>
              </a:lnSpc>
              <a:spcBef>
                <a:spcPts val="600"/>
              </a:spcBef>
              <a:spcAft>
                <a:spcPts val="600"/>
              </a:spcAft>
            </a:pPr>
            <a:r>
              <a:rPr lang="en-US" sz="1800" dirty="0">
                <a:solidFill>
                  <a:srgbClr val="000000"/>
                </a:solidFill>
                <a:latin typeface="Times New Roman" panose="02020603050405020304" pitchFamily="18" charset="0"/>
                <a:ea typeface="Calibri" panose="020F0502020204030204" pitchFamily="34" charset="0"/>
              </a:rPr>
              <a:t>b. M. Go-</a:t>
            </a:r>
            <a:r>
              <a:rPr lang="en-US" sz="1800" dirty="0" err="1">
                <a:solidFill>
                  <a:srgbClr val="000000"/>
                </a:solidFill>
                <a:latin typeface="Times New Roman" panose="02020603050405020304" pitchFamily="18" charset="0"/>
                <a:ea typeface="Calibri" panose="020F0502020204030204" pitchFamily="34" charset="0"/>
              </a:rPr>
              <a:t>rơ</a:t>
            </a:r>
            <a:r>
              <a:rPr lang="en-US" sz="1800" dirty="0">
                <a:solidFill>
                  <a:srgbClr val="000000"/>
                </a:solidFill>
                <a:latin typeface="Times New Roman" panose="02020603050405020304" pitchFamily="18" charset="0"/>
                <a:ea typeface="Calibri" panose="020F0502020204030204" pitchFamily="34" charset="0"/>
              </a:rPr>
              <a:t>-ki </a:t>
            </a:r>
            <a:r>
              <a:rPr lang="en-US" sz="1800" dirty="0" err="1">
                <a:solidFill>
                  <a:srgbClr val="000000"/>
                </a:solidFill>
                <a:latin typeface="Times New Roman" panose="02020603050405020304" pitchFamily="18" charset="0"/>
                <a:ea typeface="Calibri" panose="020F0502020204030204" pitchFamily="34" charset="0"/>
              </a:rPr>
              <a:t>đã</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kể</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chuyện</a:t>
            </a:r>
            <a:r>
              <a:rPr lang="en-US" sz="1800"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ông</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đọc</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nhiều</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như</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thế</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nào</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trước</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khi</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thành</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nhà</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văn</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lớn</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Muốn</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học</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giỏi</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văn</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phải</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bắt</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đầu</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bằng</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đọc</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văn</a:t>
            </a:r>
            <a:r>
              <a:rPr lang="en-US" sz="1800" dirty="0">
                <a:solidFill>
                  <a:srgbClr val="000000"/>
                </a:solidFill>
                <a:latin typeface="Times New Roman" panose="02020603050405020304" pitchFamily="18" charset="0"/>
                <a:ea typeface="Calibri" panose="020F0502020204030204" pitchFamily="34" charset="0"/>
              </a:rPr>
              <a:t>.</a:t>
            </a:r>
          </a:p>
        </p:txBody>
      </p:sp>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5785" y="1728237"/>
            <a:ext cx="2317799" cy="3352253"/>
          </a:xfrm>
          <a:prstGeom prst="rect">
            <a:avLst/>
          </a:prstGeom>
        </p:spPr>
      </p:pic>
      <p:sp>
        <p:nvSpPr>
          <p:cNvPr id="2" name="矩形 6">
            <a:extLst>
              <a:ext uri="{FF2B5EF4-FFF2-40B4-BE49-F238E27FC236}">
                <a16:creationId xmlns:a16="http://schemas.microsoft.com/office/drawing/2014/main" xmlns="" id="{EB6FAD87-1EFD-5694-A2A4-E350F4734B36}"/>
              </a:ext>
            </a:extLst>
          </p:cNvPr>
          <p:cNvSpPr/>
          <p:nvPr/>
        </p:nvSpPr>
        <p:spPr>
          <a:xfrm>
            <a:off x="1043940" y="1042437"/>
            <a:ext cx="2026827" cy="2400529"/>
          </a:xfrm>
          <a:prstGeom prst="rect">
            <a:avLst/>
          </a:prstGeom>
        </p:spPr>
        <p:txBody>
          <a:bodyPr wrap="square">
            <a:spAutoFit/>
          </a:bodyPr>
          <a:lstStyle/>
          <a:p>
            <a:pPr algn="just">
              <a:lnSpc>
                <a:spcPct val="105000"/>
              </a:lnSpc>
              <a:spcBef>
                <a:spcPts val="600"/>
              </a:spcBef>
              <a:spcAft>
                <a:spcPts val="600"/>
              </a:spcAft>
            </a:pPr>
            <a:r>
              <a:rPr lang="en-US" sz="1800" dirty="0">
                <a:solidFill>
                  <a:srgbClr val="000000"/>
                </a:solidFill>
                <a:latin typeface="Times New Roman" panose="02020603050405020304" pitchFamily="18" charset="0"/>
                <a:ea typeface="Calibri" panose="020F0502020204030204" pitchFamily="34" charset="0"/>
              </a:rPr>
              <a:t>a. Hoài Thanh </a:t>
            </a:r>
            <a:r>
              <a:rPr lang="en-US" sz="1800" dirty="0" err="1">
                <a:solidFill>
                  <a:srgbClr val="000000"/>
                </a:solidFill>
                <a:latin typeface="Times New Roman" panose="02020603050405020304" pitchFamily="18" charset="0"/>
                <a:ea typeface="Calibri" panose="020F0502020204030204" pitchFamily="34" charset="0"/>
              </a:rPr>
              <a:t>nói</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rõ</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quan</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niệm</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của</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ông</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về</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phê</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bình</a:t>
            </a:r>
            <a:r>
              <a:rPr lang="en-US" sz="1800"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Điều</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tôi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ngại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nhất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là</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mang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tên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nhà</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phê</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bình</a:t>
            </a:r>
            <a:r>
              <a:rPr lang="en-US" sz="1800" i="1" dirty="0">
                <a:solidFill>
                  <a:srgbClr val="000000"/>
                </a:solidFill>
                <a:latin typeface="Times New Roman" panose="02020603050405020304" pitchFamily="18" charset="0"/>
                <a:ea typeface="Calibri" panose="020F0502020204030204" pitchFamily="34" charset="0"/>
              </a:rPr>
              <a:t>. Hai </a:t>
            </a:r>
            <a:r>
              <a:rPr lang="en-US" sz="1800" i="1" dirty="0" err="1">
                <a:solidFill>
                  <a:srgbClr val="000000"/>
                </a:solidFill>
                <a:latin typeface="Times New Roman" panose="02020603050405020304" pitchFamily="18" charset="0"/>
                <a:ea typeface="Calibri" panose="020F0502020204030204" pitchFamily="34" charset="0"/>
              </a:rPr>
              <a:t>chữ</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phê</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bình</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sao</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nghe</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nó</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khó</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chịu</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quá</a:t>
            </a:r>
            <a:r>
              <a:rPr lang="en-US" sz="1800" dirty="0">
                <a:solidFill>
                  <a:srgbClr val="000000"/>
                </a:solidFill>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9261292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900" decel="100000" fill="hold"/>
                                        <p:tgtEl>
                                          <p:spTgt spid="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2" presetClass="entr" presetSubtype="8" fill="hold" grpId="0" nodeType="afterEffect">
                                  <p:stCondLst>
                                    <p:cond delay="0"/>
                                  </p:stCondLst>
                                  <p:iterate type="lt">
                                    <p:tmPct val="5000"/>
                                  </p:iterate>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par>
                          <p:cTn id="21" fill="hold">
                            <p:stCondLst>
                              <p:cond delay="4975"/>
                            </p:stCondLst>
                            <p:childTnLst>
                              <p:par>
                                <p:cTn id="22" presetID="12" presetClass="entr" presetSubtype="8" fill="hold" grpId="0" nodeType="afterEffect">
                                  <p:stCondLst>
                                    <p:cond delay="0"/>
                                  </p:stCondLst>
                                  <p:iterate type="lt">
                                    <p:tmPct val="5000"/>
                                  </p:iterate>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p:tgtEl>
                                          <p:spTgt spid="2"/>
                                        </p:tgtEl>
                                        <p:attrNameLst>
                                          <p:attrName>ppt_x</p:attrName>
                                        </p:attrNameLst>
                                      </p:cBhvr>
                                      <p:tavLst>
                                        <p:tav tm="0">
                                          <p:val>
                                            <p:strVal val="#ppt_x-#ppt_w*1.125000"/>
                                          </p:val>
                                        </p:tav>
                                        <p:tav tm="100000">
                                          <p:val>
                                            <p:strVal val="#ppt_x"/>
                                          </p:val>
                                        </p:tav>
                                      </p:tavLst>
                                    </p:anim>
                                    <p:animEffect transition="in" filter="wipe(right)">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grpSp>
        <p:nvGrpSpPr>
          <p:cNvPr id="5" name="组合 4"/>
          <p:cNvGrpSpPr/>
          <p:nvPr/>
        </p:nvGrpSpPr>
        <p:grpSpPr>
          <a:xfrm>
            <a:off x="-599091" y="-134754"/>
            <a:ext cx="7029946" cy="5514202"/>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
        <p:nvSpPr>
          <p:cNvPr id="2" name="文本框 109">
            <a:extLst>
              <a:ext uri="{FF2B5EF4-FFF2-40B4-BE49-F238E27FC236}">
                <a16:creationId xmlns:a16="http://schemas.microsoft.com/office/drawing/2014/main" xmlns="" id="{CDB9B511-E434-6258-958A-A0CF721B85FC}"/>
              </a:ext>
            </a:extLst>
          </p:cNvPr>
          <p:cNvSpPr txBox="1"/>
          <p:nvPr/>
        </p:nvSpPr>
        <p:spPr>
          <a:xfrm>
            <a:off x="1139971" y="1290574"/>
            <a:ext cx="3535573" cy="2554545"/>
          </a:xfrm>
          <a:prstGeom prst="rect">
            <a:avLst/>
          </a:prstGeom>
          <a:noFill/>
        </p:spPr>
        <p:txBody>
          <a:bodyPr wrap="square" rtlCol="0">
            <a:spAutoFit/>
          </a:bodyPr>
          <a:lstStyle/>
          <a:p>
            <a:pPr algn="ctr"/>
            <a:r>
              <a:rPr lang="en-US" altLang="zh-CN" sz="32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cs typeface="Times New Roman" panose="02020603050405020304" pitchFamily="18" charset="0"/>
                <a:sym typeface="+mn-lt"/>
              </a:rPr>
              <a:t>2. CHUYỂN ĐỔI TỪ CÁCH DẪN TRỰC TIẾP SANG CÁCH DẪN GIÁN TIẾP</a:t>
            </a:r>
            <a:endParaRPr lang="zh-CN" altLang="en-US" sz="32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57964778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7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2" presetClass="entr" presetSubtype="2" decel="38600" fill="hold" nodeType="withEffect">
                                  <p:stCondLst>
                                    <p:cond delay="2250"/>
                                  </p:stCondLst>
                                  <p:childTnLst>
                                    <p:set>
                                      <p:cBhvr>
                                        <p:cTn id="75" dur="1" fill="hold">
                                          <p:stCondLst>
                                            <p:cond delay="0"/>
                                          </p:stCondLst>
                                        </p:cTn>
                                        <p:tgtEl>
                                          <p:spTgt spid="4"/>
                                        </p:tgtEl>
                                        <p:attrNameLst>
                                          <p:attrName>style.visibility</p:attrName>
                                        </p:attrNameLst>
                                      </p:cBhvr>
                                      <p:to>
                                        <p:strVal val="visible"/>
                                      </p:to>
                                    </p:set>
                                    <p:anim calcmode="lin" valueType="num">
                                      <p:cBhvr additive="base">
                                        <p:cTn id="76" dur="1250" fill="hold"/>
                                        <p:tgtEl>
                                          <p:spTgt spid="4"/>
                                        </p:tgtEl>
                                        <p:attrNameLst>
                                          <p:attrName>ppt_x</p:attrName>
                                        </p:attrNameLst>
                                      </p:cBhvr>
                                      <p:tavLst>
                                        <p:tav tm="0">
                                          <p:val>
                                            <p:strVal val="1+#ppt_w/2"/>
                                          </p:val>
                                        </p:tav>
                                        <p:tav tm="100000">
                                          <p:val>
                                            <p:strVal val="#ppt_x"/>
                                          </p:val>
                                        </p:tav>
                                      </p:tavLst>
                                    </p:anim>
                                    <p:anim calcmode="lin" valueType="num">
                                      <p:cBhvr additive="base">
                                        <p:cTn id="77" dur="1250" fill="hold"/>
                                        <p:tgtEl>
                                          <p:spTgt spid="4"/>
                                        </p:tgtEl>
                                        <p:attrNameLst>
                                          <p:attrName>ppt_y</p:attrName>
                                        </p:attrNameLst>
                                      </p:cBhvr>
                                      <p:tavLst>
                                        <p:tav tm="0">
                                          <p:val>
                                            <p:strVal val="#ppt_y"/>
                                          </p:val>
                                        </p:tav>
                                        <p:tav tm="100000">
                                          <p:val>
                                            <p:strVal val="#ppt_y"/>
                                          </p:val>
                                        </p:tav>
                                      </p:tavLst>
                                    </p:anim>
                                  </p:childTnLst>
                                </p:cTn>
                              </p:par>
                              <p:par>
                                <p:cTn id="78" presetID="12" presetClass="entr" presetSubtype="1" fill="hold" grpId="0" nodeType="withEffect">
                                  <p:stCondLst>
                                    <p:cond delay="1250"/>
                                  </p:stCondLst>
                                  <p:childTnLst>
                                    <p:set>
                                      <p:cBhvr>
                                        <p:cTn id="79" dur="1" fill="hold">
                                          <p:stCondLst>
                                            <p:cond delay="0"/>
                                          </p:stCondLst>
                                        </p:cTn>
                                        <p:tgtEl>
                                          <p:spTgt spid="2"/>
                                        </p:tgtEl>
                                        <p:attrNameLst>
                                          <p:attrName>style.visibility</p:attrName>
                                        </p:attrNameLst>
                                      </p:cBhvr>
                                      <p:to>
                                        <p:strVal val="visible"/>
                                      </p:to>
                                    </p:set>
                                    <p:anim calcmode="lin" valueType="num">
                                      <p:cBhvr additive="base">
                                        <p:cTn id="80" dur="500"/>
                                        <p:tgtEl>
                                          <p:spTgt spid="2"/>
                                        </p:tgtEl>
                                        <p:attrNameLst>
                                          <p:attrName>ppt_y</p:attrName>
                                        </p:attrNameLst>
                                      </p:cBhvr>
                                      <p:tavLst>
                                        <p:tav tm="0">
                                          <p:val>
                                            <p:strVal val="#ppt_y-#ppt_h*1.125000"/>
                                          </p:val>
                                        </p:tav>
                                        <p:tav tm="100000">
                                          <p:val>
                                            <p:strVal val="#ppt_y"/>
                                          </p:val>
                                        </p:tav>
                                      </p:tavLst>
                                    </p:anim>
                                    <p:animEffect transition="in" filter="wipe(down)">
                                      <p:cBhvr>
                                        <p:cTn id="81" dur="500"/>
                                        <p:tgtEl>
                                          <p:spTgt spid="2"/>
                                        </p:tgtEl>
                                      </p:cBhvr>
                                    </p:animEffect>
                                  </p:childTnLst>
                                </p:cTn>
                              </p:par>
                              <p:par>
                                <p:cTn id="82" presetID="34" presetClass="emph" presetSubtype="0" fill="hold" grpId="1" nodeType="withEffect">
                                  <p:stCondLst>
                                    <p:cond delay="1750"/>
                                  </p:stCondLst>
                                  <p:childTnLst>
                                    <p:animMotion origin="layout" path="M 1.38889E-6 3.95062E-6 L 1.38889E-6 -0.07223 " pathEditMode="relative" rAng="0" ptsTypes="AA">
                                      <p:cBhvr>
                                        <p:cTn id="83" dur="250" accel="50000" decel="50000" autoRev="1" fill="hold">
                                          <p:stCondLst>
                                            <p:cond delay="0"/>
                                          </p:stCondLst>
                                        </p:cTn>
                                        <p:tgtEl>
                                          <p:spTgt spid="2"/>
                                        </p:tgtEl>
                                        <p:attrNameLst>
                                          <p:attrName>ppt_x</p:attrName>
                                          <p:attrName>ppt_y</p:attrName>
                                        </p:attrNameLst>
                                      </p:cBhvr>
                                      <p:rCtr x="0" y="-3611"/>
                                    </p:animMotion>
                                    <p:animRot by="1500000">
                                      <p:cBhvr>
                                        <p:cTn id="84" dur="125" fill="hold">
                                          <p:stCondLst>
                                            <p:cond delay="0"/>
                                          </p:stCondLst>
                                        </p:cTn>
                                        <p:tgtEl>
                                          <p:spTgt spid="2"/>
                                        </p:tgtEl>
                                        <p:attrNameLst>
                                          <p:attrName>r</p:attrName>
                                        </p:attrNameLst>
                                      </p:cBhvr>
                                    </p:animRot>
                                    <p:animRot by="-1500000">
                                      <p:cBhvr>
                                        <p:cTn id="85" dur="125" fill="hold">
                                          <p:stCondLst>
                                            <p:cond delay="125"/>
                                          </p:stCondLst>
                                        </p:cTn>
                                        <p:tgtEl>
                                          <p:spTgt spid="2"/>
                                        </p:tgtEl>
                                        <p:attrNameLst>
                                          <p:attrName>r</p:attrName>
                                        </p:attrNameLst>
                                      </p:cBhvr>
                                    </p:animRot>
                                    <p:animRot by="-1500000">
                                      <p:cBhvr>
                                        <p:cTn id="86" dur="125" fill="hold">
                                          <p:stCondLst>
                                            <p:cond delay="250"/>
                                          </p:stCondLst>
                                        </p:cTn>
                                        <p:tgtEl>
                                          <p:spTgt spid="2"/>
                                        </p:tgtEl>
                                        <p:attrNameLst>
                                          <p:attrName>r</p:attrName>
                                        </p:attrNameLst>
                                      </p:cBhvr>
                                    </p:animRot>
                                    <p:animRot by="1500000">
                                      <p:cBhvr>
                                        <p:cTn id="87"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r="4473" b="20330"/>
          <a:stretch>
            <a:fillRect/>
          </a:stretch>
        </p:blipFill>
        <p:spPr>
          <a:xfrm flipH="1">
            <a:off x="0" y="-149335"/>
            <a:ext cx="7513503" cy="5555410"/>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b="3774"/>
          <a:stretch>
            <a:fillRect/>
          </a:stretch>
        </p:blipFill>
        <p:spPr>
          <a:xfrm>
            <a:off x="5905500" y="3073706"/>
            <a:ext cx="3238500" cy="2080811"/>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9428" t="38768" r="11612"/>
          <a:stretch>
            <a:fillRect/>
          </a:stretch>
        </p:blipFill>
        <p:spPr>
          <a:xfrm>
            <a:off x="638978" y="393395"/>
            <a:ext cx="1499452" cy="1530452"/>
          </a:xfrm>
          <a:prstGeom prst="ellipse">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15963" r="6610"/>
          <a:stretch>
            <a:fillRect/>
          </a:stretch>
        </p:blipFill>
        <p:spPr>
          <a:xfrm>
            <a:off x="3154197" y="100128"/>
            <a:ext cx="1499451" cy="1509187"/>
          </a:xfrm>
          <a:prstGeom prst="ellipse">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12249" r="12731"/>
          <a:stretch>
            <a:fillRect/>
          </a:stretch>
        </p:blipFill>
        <p:spPr>
          <a:xfrm>
            <a:off x="5486121" y="1053149"/>
            <a:ext cx="1509589" cy="1509186"/>
          </a:xfrm>
          <a:prstGeom prst="ellipse">
            <a:avLst/>
          </a:prstGeom>
          <a:solidFill>
            <a:srgbClr val="FFFFFF">
              <a:shade val="85000"/>
            </a:srgbClr>
          </a:solidFill>
          <a:ln w="15875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Hộp Văn bản 2">
            <a:extLst>
              <a:ext uri="{FF2B5EF4-FFF2-40B4-BE49-F238E27FC236}">
                <a16:creationId xmlns:a16="http://schemas.microsoft.com/office/drawing/2014/main" xmlns="" id="{648CF21C-26BD-8729-138E-EF198C7BC453}"/>
              </a:ext>
            </a:extLst>
          </p:cNvPr>
          <p:cNvSpPr txBox="1"/>
          <p:nvPr/>
        </p:nvSpPr>
        <p:spPr>
          <a:xfrm>
            <a:off x="502920" y="1684469"/>
            <a:ext cx="5676900" cy="2631361"/>
          </a:xfrm>
          <a:prstGeom prst="rect">
            <a:avLst/>
          </a:prstGeom>
          <a:noFill/>
        </p:spPr>
        <p:txBody>
          <a:bodyPr wrap="square">
            <a:spAutoFit/>
          </a:bodyPr>
          <a:lstStyle/>
          <a:p>
            <a:pPr algn="just">
              <a:lnSpc>
                <a:spcPct val="105000"/>
              </a:lnSpc>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Em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rPr>
              <a:t>chuyển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từ</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cách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dẫn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trực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tiếp</a:t>
            </a:r>
            <a:endParaRPr lang="en-US" sz="1800" dirty="0">
              <a:solidFill>
                <a:srgbClr val="000000"/>
              </a:solidFill>
              <a:latin typeface="Times New Roman" panose="02020603050405020304" pitchFamily="18" charset="0"/>
              <a:ea typeface="Calibri" panose="020F0502020204030204" pitchFamily="34" charset="0"/>
            </a:endParaRPr>
          </a:p>
          <a:p>
            <a:pPr algn="just">
              <a:lnSpc>
                <a:spcPct val="105000"/>
              </a:lnSpc>
            </a:pP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trongngữ</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liệu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sau</a:t>
            </a:r>
            <a:r>
              <a:rPr lang="en-US" sz="1800" dirty="0">
                <a:solidFill>
                  <a:srgbClr val="000000"/>
                </a:solidFill>
                <a:effectLst/>
                <a:latin typeface="Times New Roman" panose="02020603050405020304" pitchFamily="18" charset="0"/>
                <a:ea typeface="Calibri" panose="020F0502020204030204" pitchFamily="34" charset="0"/>
              </a:rPr>
              <a:t> sang </a:t>
            </a:r>
            <a:r>
              <a:rPr lang="en-US" sz="1800" dirty="0" err="1">
                <a:solidFill>
                  <a:srgbClr val="000000"/>
                </a:solidFill>
                <a:effectLst/>
                <a:latin typeface="Times New Roman" panose="02020603050405020304" pitchFamily="18" charset="0"/>
                <a:ea typeface="Calibri" panose="020F0502020204030204" pitchFamily="34" charset="0"/>
              </a:rPr>
              <a:t>cách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dẫn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gián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tiếp</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Từ</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đó</a:t>
            </a:r>
            <a:r>
              <a:rPr lang="en-US" sz="1800" dirty="0">
                <a:solidFill>
                  <a:srgbClr val="000000"/>
                </a:solidFill>
                <a:effectLst/>
                <a:latin typeface="Times New Roman" panose="02020603050405020304" pitchFamily="18" charset="0"/>
                <a:ea typeface="Calibri" panose="020F0502020204030204" pitchFamily="34" charset="0"/>
              </a:rPr>
              <a:t>,</a:t>
            </a:r>
          </a:p>
          <a:p>
            <a:pPr algn="just">
              <a:lnSpc>
                <a:spcPct val="105000"/>
              </a:lnSpc>
            </a:pP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hãy</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chỉ</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ra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cách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chuyển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đổi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từ</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cách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dẫn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trực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tiếp</a:t>
            </a:r>
            <a:r>
              <a:rPr lang="en-US" sz="1800" dirty="0">
                <a:solidFill>
                  <a:srgbClr val="000000"/>
                </a:solidFill>
                <a:effectLst/>
                <a:latin typeface="Times New Roman" panose="02020603050405020304" pitchFamily="18" charset="0"/>
                <a:ea typeface="Calibri" panose="020F0502020204030204" pitchFamily="34" charset="0"/>
              </a:rPr>
              <a:t> sang</a:t>
            </a:r>
          </a:p>
          <a:p>
            <a:pPr algn="just">
              <a:lnSpc>
                <a:spcPct val="105000"/>
              </a:lnSpc>
            </a:pPr>
            <a:r>
              <a:rPr lang="en-US" sz="1800" dirty="0" err="1">
                <a:solidFill>
                  <a:srgbClr val="000000"/>
                </a:solidFill>
                <a:effectLst/>
                <a:latin typeface="Times New Roman" panose="02020603050405020304" pitchFamily="18" charset="0"/>
                <a:ea typeface="Calibri" panose="020F0502020204030204" pitchFamily="34" charset="0"/>
              </a:rPr>
              <a:t>cách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dẫn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gián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tiếp</a:t>
            </a:r>
            <a:r>
              <a:rPr lang="en-US" sz="1800" dirty="0">
                <a:solidFill>
                  <a:srgbClr val="000000"/>
                </a:solidFill>
                <a:effectLst/>
                <a:latin typeface="Times New Roman" panose="02020603050405020304" pitchFamily="18" charset="0"/>
                <a:ea typeface="Calibri" panose="020F0502020204030204" pitchFamily="34" charset="0"/>
              </a:rPr>
              <a:t>.</a:t>
            </a:r>
          </a:p>
          <a:p>
            <a:pPr algn="just">
              <a:lnSpc>
                <a:spcPct val="105000"/>
              </a:lnSpc>
              <a:spcBef>
                <a:spcPts val="60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rPr>
              <a:t>a. Hoài Thanh </a:t>
            </a:r>
            <a:r>
              <a:rPr lang="en-US" sz="1800" dirty="0" err="1">
                <a:solidFill>
                  <a:srgbClr val="000000"/>
                </a:solidFill>
                <a:effectLst/>
                <a:latin typeface="Times New Roman" panose="02020603050405020304" pitchFamily="18" charset="0"/>
                <a:ea typeface="Calibri" panose="020F0502020204030204" pitchFamily="34" charset="0"/>
              </a:rPr>
              <a:t>nói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rõ</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quan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niệm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của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ông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về</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phê</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bình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Điều</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tôi</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ngại</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nhất</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là</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mang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tên</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nhà</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phê</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bình</a:t>
            </a:r>
            <a:r>
              <a:rPr lang="en-US" sz="1800" i="1" dirty="0">
                <a:solidFill>
                  <a:srgbClr val="000000"/>
                </a:solidFill>
                <a:effectLst/>
                <a:latin typeface="Times New Roman" panose="02020603050405020304" pitchFamily="18" charset="0"/>
                <a:ea typeface="Calibri" panose="020F0502020204030204" pitchFamily="34" charset="0"/>
              </a:rPr>
              <a:t>. Hai </a:t>
            </a:r>
            <a:r>
              <a:rPr lang="en-US" sz="1800" i="1" dirty="0" err="1">
                <a:solidFill>
                  <a:srgbClr val="000000"/>
                </a:solidFill>
                <a:effectLst/>
                <a:latin typeface="Times New Roman" panose="02020603050405020304" pitchFamily="18" charset="0"/>
                <a:ea typeface="Calibri" panose="020F0502020204030204" pitchFamily="34" charset="0"/>
              </a:rPr>
              <a:t>chữ</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phê</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bình</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sao</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nghe</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nó</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khó</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chịu</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quá</a:t>
            </a:r>
            <a:r>
              <a:rPr lang="en-US" sz="1800" dirty="0">
                <a:solidFill>
                  <a:srgbClr val="000000"/>
                </a:solidFill>
                <a:effectLst/>
                <a:latin typeface="Times New Roman" panose="02020603050405020304" pitchFamily="18" charset="0"/>
                <a:ea typeface="Calibri" panose="020F0502020204030204" pitchFamily="34" charset="0"/>
              </a:rPr>
              <a:t>”.</a:t>
            </a:r>
          </a:p>
          <a:p>
            <a:pPr algn="r">
              <a:lnSpc>
                <a:spcPct val="105000"/>
              </a:lnSpc>
              <a:spcBef>
                <a:spcPts val="60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rPr>
              <a:t>(</a:t>
            </a:r>
            <a:r>
              <a:rPr lang="en-US" sz="1800" dirty="0" err="1">
                <a:solidFill>
                  <a:srgbClr val="000000"/>
                </a:solidFill>
                <a:effectLst/>
                <a:latin typeface="Times New Roman" panose="02020603050405020304" pitchFamily="18" charset="0"/>
                <a:ea typeface="Calibri" panose="020F0502020204030204" pitchFamily="34" charset="0"/>
              </a:rPr>
              <a:t>Đỗ</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Đức</a:t>
            </a:r>
            <a:r>
              <a:rPr lang="en-US" sz="1800" dirty="0">
                <a:solidFill>
                  <a:srgbClr val="000000"/>
                </a:solidFill>
                <a:effectLst/>
                <a:latin typeface="Times New Roman" panose="02020603050405020304" pitchFamily="18" charset="0"/>
                <a:ea typeface="Calibri" panose="020F0502020204030204" pitchFamily="34" charset="0"/>
              </a:rPr>
              <a:t> Hiểu,14 </a:t>
            </a:r>
            <a:r>
              <a:rPr lang="en-US" sz="1800" dirty="0" err="1">
                <a:solidFill>
                  <a:srgbClr val="000000"/>
                </a:solidFill>
                <a:effectLst/>
                <a:latin typeface="Times New Roman" panose="02020603050405020304" pitchFamily="18" charset="0"/>
                <a:ea typeface="Calibri" panose="020F0502020204030204" pitchFamily="34" charset="0"/>
              </a:rPr>
              <a:t>tháng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Bảy</a:t>
            </a:r>
            <a:r>
              <a:rPr lang="en-US" sz="1800" dirty="0">
                <a:solidFill>
                  <a:srgbClr val="000000"/>
                </a:solidFill>
                <a:effectLst/>
                <a:latin typeface="Times New Roman" panose="02020603050405020304" pitchFamily="18" charset="0"/>
                <a:ea typeface="Calibri" panose="020F0502020204030204" pitchFamily="34" charset="0"/>
              </a:rPr>
              <a:t> 1789 </a:t>
            </a:r>
            <a:r>
              <a:rPr lang="en-US" sz="1800" dirty="0" err="1">
                <a:solidFill>
                  <a:srgbClr val="000000"/>
                </a:solidFill>
                <a:effectLst/>
                <a:latin typeface="Times New Roman" panose="02020603050405020304" pitchFamily="18" charset="0"/>
                <a:ea typeface="Calibri" panose="020F0502020204030204" pitchFamily="34" charset="0"/>
              </a:rPr>
              <a:t>và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Thi</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nhân</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Việt</a:t>
            </a:r>
            <a:r>
              <a:rPr lang="en-US" sz="1800" i="1" dirty="0">
                <a:solidFill>
                  <a:srgbClr val="000000"/>
                </a:solidFill>
                <a:effectLst/>
                <a:latin typeface="Times New Roman" panose="02020603050405020304" pitchFamily="18" charset="0"/>
                <a:ea typeface="Calibri" panose="020F0502020204030204" pitchFamily="34" charset="0"/>
              </a:rPr>
              <a:t> Nam</a:t>
            </a:r>
            <a:r>
              <a:rPr lang="en-US" sz="1800" dirty="0">
                <a:solidFill>
                  <a:srgbClr val="000000"/>
                </a:solidFill>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3395010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par>
                          <p:cTn id="13" fill="hold">
                            <p:stCondLst>
                              <p:cond delay="1500"/>
                            </p:stCondLst>
                            <p:childTnLst>
                              <p:par>
                                <p:cTn id="14" presetID="49" presetClass="entr" presetSubtype="0" decel="10000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750" fill="hold"/>
                                        <p:tgtEl>
                                          <p:spTgt spid="10"/>
                                        </p:tgtEl>
                                        <p:attrNameLst>
                                          <p:attrName>ppt_w</p:attrName>
                                        </p:attrNameLst>
                                      </p:cBhvr>
                                      <p:tavLst>
                                        <p:tav tm="0">
                                          <p:val>
                                            <p:fltVal val="0"/>
                                          </p:val>
                                        </p:tav>
                                        <p:tav tm="100000">
                                          <p:val>
                                            <p:strVal val="#ppt_w"/>
                                          </p:val>
                                        </p:tav>
                                      </p:tavLst>
                                    </p:anim>
                                    <p:anim calcmode="lin" valueType="num">
                                      <p:cBhvr>
                                        <p:cTn id="17" dur="750" fill="hold"/>
                                        <p:tgtEl>
                                          <p:spTgt spid="10"/>
                                        </p:tgtEl>
                                        <p:attrNameLst>
                                          <p:attrName>ppt_h</p:attrName>
                                        </p:attrNameLst>
                                      </p:cBhvr>
                                      <p:tavLst>
                                        <p:tav tm="0">
                                          <p:val>
                                            <p:fltVal val="0"/>
                                          </p:val>
                                        </p:tav>
                                        <p:tav tm="100000">
                                          <p:val>
                                            <p:strVal val="#ppt_h"/>
                                          </p:val>
                                        </p:tav>
                                      </p:tavLst>
                                    </p:anim>
                                    <p:anim calcmode="lin" valueType="num">
                                      <p:cBhvr>
                                        <p:cTn id="18" dur="750" fill="hold"/>
                                        <p:tgtEl>
                                          <p:spTgt spid="10"/>
                                        </p:tgtEl>
                                        <p:attrNameLst>
                                          <p:attrName>style.rotation</p:attrName>
                                        </p:attrNameLst>
                                      </p:cBhvr>
                                      <p:tavLst>
                                        <p:tav tm="0">
                                          <p:val>
                                            <p:fltVal val="360"/>
                                          </p:val>
                                        </p:tav>
                                        <p:tav tm="100000">
                                          <p:val>
                                            <p:fltVal val="0"/>
                                          </p:val>
                                        </p:tav>
                                      </p:tavLst>
                                    </p:anim>
                                    <p:animEffect transition="in" filter="fade">
                                      <p:cBhvr>
                                        <p:cTn id="19" dur="750"/>
                                        <p:tgtEl>
                                          <p:spTgt spid="10"/>
                                        </p:tgtEl>
                                      </p:cBhvr>
                                    </p:animEffect>
                                  </p:childTnLst>
                                </p:cTn>
                              </p:par>
                              <p:par>
                                <p:cTn id="20" presetID="49" presetClass="entr" presetSubtype="0" decel="100000" fill="hold" nodeType="withEffect">
                                  <p:stCondLst>
                                    <p:cond delay="250"/>
                                  </p:stCondLst>
                                  <p:childTnLst>
                                    <p:set>
                                      <p:cBhvr>
                                        <p:cTn id="21" dur="1" fill="hold">
                                          <p:stCondLst>
                                            <p:cond delay="0"/>
                                          </p:stCondLst>
                                        </p:cTn>
                                        <p:tgtEl>
                                          <p:spTgt spid="9"/>
                                        </p:tgtEl>
                                        <p:attrNameLst>
                                          <p:attrName>style.visibility</p:attrName>
                                        </p:attrNameLst>
                                      </p:cBhvr>
                                      <p:to>
                                        <p:strVal val="visible"/>
                                      </p:to>
                                    </p:set>
                                    <p:anim calcmode="lin" valueType="num">
                                      <p:cBhvr>
                                        <p:cTn id="22" dur="750" fill="hold"/>
                                        <p:tgtEl>
                                          <p:spTgt spid="9"/>
                                        </p:tgtEl>
                                        <p:attrNameLst>
                                          <p:attrName>ppt_w</p:attrName>
                                        </p:attrNameLst>
                                      </p:cBhvr>
                                      <p:tavLst>
                                        <p:tav tm="0">
                                          <p:val>
                                            <p:fltVal val="0"/>
                                          </p:val>
                                        </p:tav>
                                        <p:tav tm="100000">
                                          <p:val>
                                            <p:strVal val="#ppt_w"/>
                                          </p:val>
                                        </p:tav>
                                      </p:tavLst>
                                    </p:anim>
                                    <p:anim calcmode="lin" valueType="num">
                                      <p:cBhvr>
                                        <p:cTn id="23" dur="750" fill="hold"/>
                                        <p:tgtEl>
                                          <p:spTgt spid="9"/>
                                        </p:tgtEl>
                                        <p:attrNameLst>
                                          <p:attrName>ppt_h</p:attrName>
                                        </p:attrNameLst>
                                      </p:cBhvr>
                                      <p:tavLst>
                                        <p:tav tm="0">
                                          <p:val>
                                            <p:fltVal val="0"/>
                                          </p:val>
                                        </p:tav>
                                        <p:tav tm="100000">
                                          <p:val>
                                            <p:strVal val="#ppt_h"/>
                                          </p:val>
                                        </p:tav>
                                      </p:tavLst>
                                    </p:anim>
                                    <p:anim calcmode="lin" valueType="num">
                                      <p:cBhvr>
                                        <p:cTn id="24" dur="750" fill="hold"/>
                                        <p:tgtEl>
                                          <p:spTgt spid="9"/>
                                        </p:tgtEl>
                                        <p:attrNameLst>
                                          <p:attrName>style.rotation</p:attrName>
                                        </p:attrNameLst>
                                      </p:cBhvr>
                                      <p:tavLst>
                                        <p:tav tm="0">
                                          <p:val>
                                            <p:fltVal val="360"/>
                                          </p:val>
                                        </p:tav>
                                        <p:tav tm="100000">
                                          <p:val>
                                            <p:fltVal val="0"/>
                                          </p:val>
                                        </p:tav>
                                      </p:tavLst>
                                    </p:anim>
                                    <p:animEffect transition="in" filter="fade">
                                      <p:cBhvr>
                                        <p:cTn id="25" dur="750"/>
                                        <p:tgtEl>
                                          <p:spTgt spid="9"/>
                                        </p:tgtEl>
                                      </p:cBhvr>
                                    </p:animEffect>
                                  </p:childTnLst>
                                </p:cTn>
                              </p:par>
                              <p:par>
                                <p:cTn id="26" presetID="49" presetClass="entr" presetSubtype="0" decel="100000" fill="hold" nodeType="withEffect">
                                  <p:stCondLst>
                                    <p:cond delay="500"/>
                                  </p:stCondLst>
                                  <p:childTnLst>
                                    <p:set>
                                      <p:cBhvr>
                                        <p:cTn id="27" dur="1" fill="hold">
                                          <p:stCondLst>
                                            <p:cond delay="0"/>
                                          </p:stCondLst>
                                        </p:cTn>
                                        <p:tgtEl>
                                          <p:spTgt spid="6"/>
                                        </p:tgtEl>
                                        <p:attrNameLst>
                                          <p:attrName>style.visibility</p:attrName>
                                        </p:attrNameLst>
                                      </p:cBhvr>
                                      <p:to>
                                        <p:strVal val="visible"/>
                                      </p:to>
                                    </p:set>
                                    <p:anim calcmode="lin" valueType="num">
                                      <p:cBhvr>
                                        <p:cTn id="28" dur="750" fill="hold"/>
                                        <p:tgtEl>
                                          <p:spTgt spid="6"/>
                                        </p:tgtEl>
                                        <p:attrNameLst>
                                          <p:attrName>ppt_w</p:attrName>
                                        </p:attrNameLst>
                                      </p:cBhvr>
                                      <p:tavLst>
                                        <p:tav tm="0">
                                          <p:val>
                                            <p:fltVal val="0"/>
                                          </p:val>
                                        </p:tav>
                                        <p:tav tm="100000">
                                          <p:val>
                                            <p:strVal val="#ppt_w"/>
                                          </p:val>
                                        </p:tav>
                                      </p:tavLst>
                                    </p:anim>
                                    <p:anim calcmode="lin" valueType="num">
                                      <p:cBhvr>
                                        <p:cTn id="29" dur="750" fill="hold"/>
                                        <p:tgtEl>
                                          <p:spTgt spid="6"/>
                                        </p:tgtEl>
                                        <p:attrNameLst>
                                          <p:attrName>ppt_h</p:attrName>
                                        </p:attrNameLst>
                                      </p:cBhvr>
                                      <p:tavLst>
                                        <p:tav tm="0">
                                          <p:val>
                                            <p:fltVal val="0"/>
                                          </p:val>
                                        </p:tav>
                                        <p:tav tm="100000">
                                          <p:val>
                                            <p:strVal val="#ppt_h"/>
                                          </p:val>
                                        </p:tav>
                                      </p:tavLst>
                                    </p:anim>
                                    <p:anim calcmode="lin" valueType="num">
                                      <p:cBhvr>
                                        <p:cTn id="30" dur="750" fill="hold"/>
                                        <p:tgtEl>
                                          <p:spTgt spid="6"/>
                                        </p:tgtEl>
                                        <p:attrNameLst>
                                          <p:attrName>style.rotation</p:attrName>
                                        </p:attrNameLst>
                                      </p:cBhvr>
                                      <p:tavLst>
                                        <p:tav tm="0">
                                          <p:val>
                                            <p:fltVal val="360"/>
                                          </p:val>
                                        </p:tav>
                                        <p:tav tm="100000">
                                          <p:val>
                                            <p:fltVal val="0"/>
                                          </p:val>
                                        </p:tav>
                                      </p:tavLst>
                                    </p:anim>
                                    <p:animEffect transition="in" filter="fade">
                                      <p:cBhvr>
                                        <p:cTn id="3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3774"/>
          <a:stretch>
            <a:fillRect/>
          </a:stretch>
        </p:blipFill>
        <p:spPr>
          <a:xfrm>
            <a:off x="5287818" y="3073706"/>
            <a:ext cx="3856182" cy="2080811"/>
          </a:xfrm>
          <a:prstGeom prst="rect">
            <a:avLst/>
          </a:prstGeom>
        </p:spPr>
      </p:pic>
      <p:sp>
        <p:nvSpPr>
          <p:cNvPr id="2" name="Hộp Văn bản 1">
            <a:extLst>
              <a:ext uri="{FF2B5EF4-FFF2-40B4-BE49-F238E27FC236}">
                <a16:creationId xmlns:a16="http://schemas.microsoft.com/office/drawing/2014/main" xmlns="" id="{FF3DC66C-44BB-96EC-6AA9-76F76BE0E6D9}"/>
              </a:ext>
            </a:extLst>
          </p:cNvPr>
          <p:cNvSpPr txBox="1"/>
          <p:nvPr/>
        </p:nvSpPr>
        <p:spPr>
          <a:xfrm>
            <a:off x="1150620" y="770069"/>
            <a:ext cx="6789420" cy="2677656"/>
          </a:xfrm>
          <a:prstGeom prst="rect">
            <a:avLst/>
          </a:prstGeom>
          <a:noFill/>
        </p:spPr>
        <p:txBody>
          <a:bodyPr wrap="square">
            <a:spAutoFit/>
          </a:bodyPr>
          <a:lstStyle/>
          <a:p>
            <a:pPr algn="just"/>
            <a:r>
              <a:rPr lang="vi-VN" sz="2400" b="1" dirty="0">
                <a:solidFill>
                  <a:srgbClr val="000000"/>
                </a:solidFill>
                <a:effectLst/>
                <a:latin typeface="Times New Roman" panose="02020603050405020304" pitchFamily="18" charset="0"/>
                <a:ea typeface="Calibri" panose="020F0502020204030204" pitchFamily="34" charset="0"/>
              </a:rPr>
              <a:t>- Khi chuyển từ cách dẫn trực tiếp sang cách dẫn gián tiếp cần:</a:t>
            </a:r>
          </a:p>
          <a:p>
            <a:pPr algn="just"/>
            <a:r>
              <a:rPr lang="vi-VN" sz="2400" b="1" dirty="0">
                <a:solidFill>
                  <a:srgbClr val="000000"/>
                </a:solidFill>
                <a:effectLst/>
                <a:latin typeface="Times New Roman" panose="02020603050405020304" pitchFamily="18" charset="0"/>
                <a:ea typeface="Calibri" panose="020F0502020204030204" pitchFamily="34" charset="0"/>
              </a:rPr>
              <a:t>+ Lược bỏ dấu ngoặc kép, dấu hai chấm đánh dấu phần dẫn trực tiếp.</a:t>
            </a:r>
          </a:p>
          <a:p>
            <a:pPr algn="just"/>
            <a:r>
              <a:rPr lang="vi-VN" sz="2400" b="1" dirty="0">
                <a:solidFill>
                  <a:srgbClr val="000000"/>
                </a:solidFill>
                <a:effectLst/>
                <a:latin typeface="Times New Roman" panose="02020603050405020304" pitchFamily="18" charset="0"/>
                <a:ea typeface="Calibri" panose="020F0502020204030204" pitchFamily="34" charset="0"/>
              </a:rPr>
              <a:t>+ Diễn đạt lại nội dung phần dẫn trực tiếp sao cho</a:t>
            </a:r>
          </a:p>
          <a:p>
            <a:pPr algn="just"/>
            <a:r>
              <a:rPr lang="vi-VN" sz="2400" b="1" dirty="0">
                <a:solidFill>
                  <a:srgbClr val="000000"/>
                </a:solidFill>
                <a:effectLst/>
                <a:latin typeface="Times New Roman" panose="02020603050405020304" pitchFamily="18" charset="0"/>
                <a:ea typeface="Calibri" panose="020F0502020204030204" pitchFamily="34" charset="0"/>
              </a:rPr>
              <a:t>thích hợp, đảm bảo trung thành với ý được</a:t>
            </a:r>
          </a:p>
          <a:p>
            <a:pPr algn="just"/>
            <a:r>
              <a:rPr lang="vi-VN" sz="2400" b="1" dirty="0">
                <a:solidFill>
                  <a:srgbClr val="000000"/>
                </a:solidFill>
                <a:effectLst/>
                <a:latin typeface="Times New Roman" panose="02020603050405020304" pitchFamily="18" charset="0"/>
                <a:ea typeface="Calibri" panose="020F0502020204030204" pitchFamily="34" charset="0"/>
              </a:rPr>
              <a:t>dẫn trong văn bản gốc.</a:t>
            </a:r>
          </a:p>
        </p:txBody>
      </p:sp>
    </p:spTree>
    <p:extLst>
      <p:ext uri="{BB962C8B-B14F-4D97-AF65-F5344CB8AC3E}">
        <p14:creationId xmlns:p14="http://schemas.microsoft.com/office/powerpoint/2010/main" val="15922786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Advanced Writing and Composition - French Foreign Language - 12th Grade by Slidesgo">
  <a:themeElements>
    <a:clrScheme name="Simple Light">
      <a:dk1>
        <a:srgbClr val="2E223B"/>
      </a:dk1>
      <a:lt1>
        <a:srgbClr val="FFFFFF"/>
      </a:lt1>
      <a:dk2>
        <a:srgbClr val="FFF9EF"/>
      </a:dk2>
      <a:lt2>
        <a:srgbClr val="7051B2"/>
      </a:lt2>
      <a:accent1>
        <a:srgbClr val="A7B6FF"/>
      </a:accent1>
      <a:accent2>
        <a:srgbClr val="F8BDFF"/>
      </a:accent2>
      <a:accent3>
        <a:srgbClr val="FFC164"/>
      </a:accent3>
      <a:accent4>
        <a:srgbClr val="BFD6F2"/>
      </a:accent4>
      <a:accent5>
        <a:srgbClr val="ED6B5A"/>
      </a:accent5>
      <a:accent6>
        <a:srgbClr val="7B9AFF"/>
      </a:accent6>
      <a:hlink>
        <a:srgbClr val="2E22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TotalTime>
  <Words>1361</Words>
  <Application>Microsoft Office PowerPoint</Application>
  <PresentationFormat>On-screen Show (16:9)</PresentationFormat>
  <Paragraphs>86</Paragraphs>
  <Slides>23</Slides>
  <Notes>23</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Arial</vt:lpstr>
      <vt:lpstr>宋体</vt:lpstr>
      <vt:lpstr>Calibri</vt:lpstr>
      <vt:lpstr>华康少女文字W5</vt:lpstr>
      <vt:lpstr>Times New Roman</vt:lpstr>
      <vt:lpstr>Barlow</vt:lpstr>
      <vt:lpstr>Wingdings</vt:lpstr>
      <vt:lpstr>微软雅黑</vt:lpstr>
      <vt:lpstr>Actor</vt:lpstr>
      <vt:lpstr>DFPOP1-W9</vt:lpstr>
      <vt:lpstr>Office 主题</vt:lpstr>
      <vt:lpstr>Advanced Writing and Composition - French Foreign Language - 12th Grade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卡通欢乐假期教育老师专用课件PPT模板</dc:title>
  <dc:creator>Windows 用户</dc:creator>
  <cp:lastModifiedBy>21AK22</cp:lastModifiedBy>
  <cp:revision>64</cp:revision>
  <dcterms:created xsi:type="dcterms:W3CDTF">2016-08-08T05:55:00Z</dcterms:created>
  <dcterms:modified xsi:type="dcterms:W3CDTF">2024-12-06T08:11:52Z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2052-10.1.0.6206</vt:lpwstr>
  </property>
</Properties>
</file>