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67" r:id="rId7"/>
    <p:sldId id="268" r:id="rId8"/>
    <p:sldId id="272" r:id="rId9"/>
    <p:sldId id="273" r:id="rId10"/>
    <p:sldId id="275" r:id="rId11"/>
    <p:sldId id="276" r:id="rId12"/>
    <p:sldId id="277" r:id="rId13"/>
    <p:sldId id="278" r:id="rId14"/>
    <p:sldId id="279" r:id="rId15"/>
    <p:sldId id="281" r:id="rId16"/>
    <p:sldId id="282" r:id="rId17"/>
    <p:sldId id="283" r:id="rId18"/>
    <p:sldId id="284" r:id="rId19"/>
    <p:sldId id="286" r:id="rId20"/>
    <p:sldId id="287" r:id="rId21"/>
    <p:sldId id="289" r:id="rId22"/>
    <p:sldId id="291" r:id="rId23"/>
    <p:sldId id="292" r:id="rId24"/>
    <p:sldId id="293" r:id="rId25"/>
    <p:sldId id="294" r:id="rId26"/>
    <p:sldId id="296" r:id="rId27"/>
    <p:sldId id="29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A5604B-C12B-481C-B3CE-65DE89BDCEC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382306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5604B-C12B-481C-B3CE-65DE89BDCEC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8403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5604B-C12B-481C-B3CE-65DE89BDCEC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225355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A5604B-C12B-481C-B3CE-65DE89BDCEC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249185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A5604B-C12B-481C-B3CE-65DE89BDCEC9}"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253907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A5604B-C12B-481C-B3CE-65DE89BDCEC9}"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103860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A5604B-C12B-481C-B3CE-65DE89BDCEC9}"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112668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A5604B-C12B-481C-B3CE-65DE89BDCEC9}"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409487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5604B-C12B-481C-B3CE-65DE89BDCEC9}"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328799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5604B-C12B-481C-B3CE-65DE89BDCEC9}"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207115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5604B-C12B-481C-B3CE-65DE89BDCEC9}"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E8F58-D84A-469F-844C-9CBAF5D0176C}" type="slidenum">
              <a:rPr lang="en-US" smtClean="0"/>
              <a:t>‹#›</a:t>
            </a:fld>
            <a:endParaRPr lang="en-US"/>
          </a:p>
        </p:txBody>
      </p:sp>
    </p:spTree>
    <p:extLst>
      <p:ext uri="{BB962C8B-B14F-4D97-AF65-F5344CB8AC3E}">
        <p14:creationId xmlns:p14="http://schemas.microsoft.com/office/powerpoint/2010/main" val="347849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5604B-C12B-481C-B3CE-65DE89BDCEC9}" type="datetimeFigureOut">
              <a:rPr lang="en-US" smtClean="0"/>
              <a:t>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E8F58-D84A-469F-844C-9CBAF5D0176C}" type="slidenum">
              <a:rPr lang="en-US" smtClean="0"/>
              <a:t>‹#›</a:t>
            </a:fld>
            <a:endParaRPr lang="en-US"/>
          </a:p>
        </p:txBody>
      </p:sp>
    </p:spTree>
    <p:extLst>
      <p:ext uri="{BB962C8B-B14F-4D97-AF65-F5344CB8AC3E}">
        <p14:creationId xmlns:p14="http://schemas.microsoft.com/office/powerpoint/2010/main" val="3477824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899592" y="0"/>
            <a:ext cx="7632848" cy="2643070"/>
          </a:xfrm>
          <a:prstGeom prst="horizontalScroll">
            <a:avLst>
              <a:gd name="adj" fmla="val 149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b="1" dirty="0" smtClean="0">
                <a:solidFill>
                  <a:schemeClr val="tx1"/>
                </a:solidFill>
                <a:latin typeface="Times New Roman" panose="02020603050405020304" pitchFamily="18" charset="0"/>
                <a:cs typeface="Times New Roman" panose="02020603050405020304" pitchFamily="18" charset="0"/>
              </a:rPr>
              <a:t>TIẾT 45. </a:t>
            </a:r>
            <a:r>
              <a:rPr lang="de-DE" sz="4000" b="1" dirty="0" smtClean="0">
                <a:solidFill>
                  <a:schemeClr val="tx1"/>
                </a:solidFill>
                <a:latin typeface="Times New Roman" panose="02020603050405020304" pitchFamily="18" charset="0"/>
                <a:cs typeface="Times New Roman" panose="02020603050405020304" pitchFamily="18" charset="0"/>
              </a:rPr>
              <a:t>VĂN </a:t>
            </a:r>
            <a:r>
              <a:rPr lang="de-DE" sz="4000" b="1" dirty="0">
                <a:solidFill>
                  <a:schemeClr val="tx1"/>
                </a:solidFill>
                <a:latin typeface="Times New Roman" panose="02020603050405020304" pitchFamily="18" charset="0"/>
                <a:cs typeface="Times New Roman" panose="02020603050405020304" pitchFamily="18" charset="0"/>
              </a:rPr>
              <a:t>BẢN 1.</a:t>
            </a:r>
          </a:p>
          <a:p>
            <a:pPr algn="ctr"/>
            <a:r>
              <a:rPr lang="de-DE"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MÙA XUÂN NHO NHỎ</a:t>
            </a:r>
          </a:p>
          <a:p>
            <a:pPr algn="ctr"/>
            <a:r>
              <a:rPr lang="de-DE" sz="4000" b="1" dirty="0">
                <a:solidFill>
                  <a:srgbClr val="FF0000"/>
                </a:solidFill>
                <a:latin typeface="Times New Roman" panose="02020603050405020304" pitchFamily="18" charset="0"/>
                <a:cs typeface="Times New Roman" panose="02020603050405020304" pitchFamily="18" charset="0"/>
              </a:rPr>
              <a:t>	</a:t>
            </a:r>
            <a:r>
              <a:rPr lang="de-DE" sz="4000" b="1" dirty="0">
                <a:solidFill>
                  <a:schemeClr val="tx1"/>
                </a:solidFill>
                <a:latin typeface="Times New Roman" panose="02020603050405020304" pitchFamily="18" charset="0"/>
                <a:cs typeface="Times New Roman" panose="02020603050405020304" pitchFamily="18" charset="0"/>
              </a:rPr>
              <a:t>Thanh Hải</a:t>
            </a:r>
            <a:endParaRPr lang="en-US" sz="40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48" y="2581275"/>
            <a:ext cx="8424936" cy="4276725"/>
          </a:xfrm>
          <a:prstGeom prst="rect">
            <a:avLst/>
          </a:prstGeom>
        </p:spPr>
      </p:pic>
    </p:spTree>
    <p:extLst>
      <p:ext uri="{BB962C8B-B14F-4D97-AF65-F5344CB8AC3E}">
        <p14:creationId xmlns:p14="http://schemas.microsoft.com/office/powerpoint/2010/main" val="15952334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2843808" y="92883"/>
            <a:ext cx="2304256" cy="738816"/>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987824" y="169904"/>
            <a:ext cx="1962397" cy="584775"/>
          </a:xfrm>
          <a:prstGeom prst="rect">
            <a:avLst/>
          </a:prstGeom>
        </p:spPr>
        <p:txBody>
          <a:bodyPr wrap="none">
            <a:sp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Khổ</a:t>
            </a:r>
            <a:r>
              <a:rPr lang="en-US" sz="3200" b="1" dirty="0">
                <a:solidFill>
                  <a:srgbClr val="FF0000"/>
                </a:solidFill>
                <a:latin typeface="Times New Roman" panose="02020603050405020304" pitchFamily="18" charset="0"/>
                <a:cs typeface="Times New Roman" panose="02020603050405020304" pitchFamily="18" charset="0"/>
              </a:rPr>
              <a:t> 2,3</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Flowchart: Delay 3"/>
          <p:cNvSpPr/>
          <p:nvPr/>
        </p:nvSpPr>
        <p:spPr>
          <a:xfrm>
            <a:off x="395536" y="1124744"/>
            <a:ext cx="3384376" cy="2592288"/>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2,3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012806"/>
            <a:ext cx="4293622" cy="2808312"/>
          </a:xfrm>
          <a:prstGeom prst="rect">
            <a:avLst/>
          </a:prstGeom>
        </p:spPr>
      </p:pic>
      <p:sp>
        <p:nvSpPr>
          <p:cNvPr id="6" name="Rounded Rectangular Callout 5"/>
          <p:cNvSpPr/>
          <p:nvPr/>
        </p:nvSpPr>
        <p:spPr>
          <a:xfrm>
            <a:off x="1403648" y="3933056"/>
            <a:ext cx="5040560" cy="2592288"/>
          </a:xfrm>
          <a:prstGeom prst="wedgeRound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1. Ở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khổ</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2,3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xuân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tả</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dáng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vẻ</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thái</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xét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515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a:off x="323528" y="332656"/>
            <a:ext cx="2592288" cy="6048672"/>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2.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pháp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thuật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dụng</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Flowchart: Stored Data 4"/>
          <p:cNvSpPr/>
          <p:nvPr/>
        </p:nvSpPr>
        <p:spPr>
          <a:xfrm>
            <a:off x="3419872" y="361429"/>
            <a:ext cx="2592288" cy="6048672"/>
          </a:xfrm>
          <a:prstGeom prst="flowChartOnlineStorag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gieo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nhịp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khổ</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thứ</a:t>
            </a:r>
            <a:r>
              <a:rPr lang="en-US" sz="3200" i="1" dirty="0">
                <a:latin typeface="Times New Roman" panose="02020603050405020304" pitchFamily="18" charset="0"/>
                <a:cs typeface="Times New Roman" panose="02020603050405020304" pitchFamily="18" charset="0"/>
              </a:rPr>
              <a:t> 3.</a:t>
            </a:r>
            <a:endParaRPr lang="en-US" sz="3200" dirty="0">
              <a:latin typeface="Times New Roman" panose="02020603050405020304" pitchFamily="18" charset="0"/>
              <a:cs typeface="Times New Roman" panose="02020603050405020304" pitchFamily="18" charset="0"/>
            </a:endParaRPr>
          </a:p>
        </p:txBody>
      </p:sp>
      <p:sp>
        <p:nvSpPr>
          <p:cNvPr id="6" name="Flowchart: Stored Data 5"/>
          <p:cNvSpPr/>
          <p:nvPr/>
        </p:nvSpPr>
        <p:spPr>
          <a:xfrm>
            <a:off x="6546470" y="324405"/>
            <a:ext cx="2592288" cy="6048672"/>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4.Em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được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xúc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293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xit" presetSubtype="32" fill="hold" grpId="1" nodeType="clickEffect">
                                  <p:stCondLst>
                                    <p:cond delay="0"/>
                                  </p:stCondLst>
                                  <p:childTnLst>
                                    <p:animEffect transition="out" filter="circle(out)">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6"/>
                                        </p:tgtEl>
                                        <p:attrNameLst>
                                          <p:attrName>ppt_w</p:attrName>
                                        </p:attrNameLst>
                                      </p:cBhvr>
                                      <p:tavLst>
                                        <p:tav tm="0">
                                          <p:val>
                                            <p:strVal val="ppt_w"/>
                                          </p:val>
                                        </p:tav>
                                        <p:tav tm="100000">
                                          <p:val>
                                            <p:fltVal val="0"/>
                                          </p:val>
                                        </p:tav>
                                      </p:tavLst>
                                    </p:anim>
                                    <p:anim calcmode="lin" valueType="num">
                                      <p:cBhvr>
                                        <p:cTn id="34" dur="500"/>
                                        <p:tgtEl>
                                          <p:spTgt spid="6"/>
                                        </p:tgtEl>
                                        <p:attrNameLst>
                                          <p:attrName>ppt_h</p:attrName>
                                        </p:attrNameLst>
                                      </p:cBhvr>
                                      <p:tavLst>
                                        <p:tav tm="0">
                                          <p:val>
                                            <p:strVal val="ppt_h"/>
                                          </p:val>
                                        </p:tav>
                                        <p:tav tm="100000">
                                          <p:val>
                                            <p:fltVal val="0"/>
                                          </p:val>
                                        </p:tav>
                                      </p:tavLst>
                                    </p:anim>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6632"/>
            <a:ext cx="8712968"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Khổ</a:t>
            </a:r>
            <a:r>
              <a:rPr lang="en-US" sz="2800" b="1" dirty="0">
                <a:solidFill>
                  <a:srgbClr val="0070C0"/>
                </a:solidFill>
                <a:latin typeface="Times New Roman" panose="02020603050405020304" pitchFamily="18" charset="0"/>
                <a:cs typeface="Times New Roman" panose="02020603050405020304" pitchFamily="18" charset="0"/>
              </a:rPr>
              <a:t> 2,3: </a:t>
            </a:r>
            <a:r>
              <a:rPr lang="en-US" sz="2800" b="1" dirty="0" err="1">
                <a:solidFill>
                  <a:srgbClr val="0070C0"/>
                </a:solidFill>
                <a:latin typeface="Times New Roman" panose="02020603050405020304" pitchFamily="18" charset="0"/>
                <a:cs typeface="Times New Roman" panose="02020603050405020304" pitchFamily="18" charset="0"/>
              </a:rPr>
              <a:t>Cảm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xúc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giả</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trước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vẻ</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đẹp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mùa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xuân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đất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nước</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611560" y="1196752"/>
            <a:ext cx="7920880" cy="439248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70C0"/>
                </a:solidFill>
                <a:latin typeface="Times New Roman" panose="02020603050405020304" pitchFamily="18" charset="0"/>
                <a:cs typeface="Times New Roman" panose="02020603050405020304" pitchFamily="18" charset="0"/>
              </a:rPr>
              <a:t>1) </a:t>
            </a:r>
            <a:r>
              <a:rPr lang="vi-VN" sz="3200" dirty="0">
                <a:solidFill>
                  <a:srgbClr val="0070C0"/>
                </a:solidFill>
                <a:latin typeface="Times New Roman" panose="02020603050405020304" pitchFamily="18" charset="0"/>
                <a:cs typeface="Times New Roman" panose="02020603050405020304" pitchFamily="18" charset="0"/>
              </a:rPr>
              <a:t>- Hình ảnh </a:t>
            </a:r>
            <a:r>
              <a:rPr lang="vi-VN" sz="3200" b="1" i="1" dirty="0">
                <a:solidFill>
                  <a:srgbClr val="0070C0"/>
                </a:solidFill>
                <a:latin typeface="Times New Roman" panose="02020603050405020304" pitchFamily="18" charset="0"/>
                <a:cs typeface="Times New Roman" panose="02020603050405020304" pitchFamily="18" charset="0"/>
              </a:rPr>
              <a:t>người cầm súng, người ra đồng</a:t>
            </a:r>
            <a:r>
              <a:rPr lang="en-US" sz="3200" dirty="0">
                <a:solidFill>
                  <a:srgbClr val="0070C0"/>
                </a:solidFill>
                <a:latin typeface="Times New Roman" panose="02020603050405020304" pitchFamily="18" charset="0"/>
                <a:cs typeface="Times New Roman" panose="02020603050405020304" pitchFamily="18" charset="0"/>
              </a:rPr>
              <a:t>:</a:t>
            </a:r>
            <a:r>
              <a:rPr lang="vi-VN" sz="3200" dirty="0">
                <a:solidFill>
                  <a:srgbClr val="0070C0"/>
                </a:solidFill>
                <a:latin typeface="Times New Roman" panose="02020603050405020304" pitchFamily="18" charset="0"/>
                <a:cs typeface="Times New Roman" panose="02020603050405020304" pitchFamily="18" charset="0"/>
              </a:rPr>
              <a:t> gợi đến hình ảnh người chiến sĩ </a:t>
            </a:r>
            <a:r>
              <a:rPr lang="en-US" sz="3200" dirty="0" err="1">
                <a:solidFill>
                  <a:srgbClr val="0070C0"/>
                </a:solidFill>
                <a:latin typeface="Times New Roman" panose="02020603050405020304" pitchFamily="18" charset="0"/>
                <a:cs typeface="Times New Roman" panose="02020603050405020304" pitchFamily="18" charset="0"/>
              </a:rPr>
              <a:t>chiến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đấu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xây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dựng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bảo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vệ</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tổ</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quốc</a:t>
            </a:r>
            <a:r>
              <a:rPr lang="en-US" sz="3200" dirty="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và người nông dân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lao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động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sản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xuất</a:t>
            </a:r>
            <a:r>
              <a:rPr lang="vi-VN" sz="3200" dirty="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a:p>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ảnh</a:t>
            </a:r>
            <a:r>
              <a:rPr lang="en-US" sz="3200"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lộc</a:t>
            </a:r>
            <a:r>
              <a:rPr lang="en-US" sz="3200" dirty="0">
                <a:solidFill>
                  <a:srgbClr val="0070C0"/>
                </a:solidFill>
                <a:latin typeface="Times New Roman" panose="02020603050405020304" pitchFamily="18" charset="0"/>
                <a:cs typeface="Times New Roman" panose="02020603050405020304" pitchFamily="18" charset="0"/>
              </a:rPr>
              <a:t> non: </a:t>
            </a:r>
            <a:r>
              <a:rPr lang="en-US" sz="3200" dirty="0" err="1">
                <a:solidFill>
                  <a:srgbClr val="0070C0"/>
                </a:solidFill>
                <a:latin typeface="Times New Roman" panose="02020603050405020304" pitchFamily="18" charset="0"/>
                <a:cs typeface="Times New Roman" panose="02020603050405020304" pitchFamily="18" charset="0"/>
              </a:rPr>
              <a:t>biểu</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tượng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cho</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sự</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sống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thành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quả</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những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chiến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công</a:t>
            </a:r>
            <a:r>
              <a:rPr lang="en-US" sz="3200" dirty="0">
                <a:solidFill>
                  <a:srgbClr val="0070C0"/>
                </a:solidFill>
                <a:latin typeface="Times New Roman" panose="02020603050405020304" pitchFamily="18" charset="0"/>
                <a:cs typeface="Times New Roman" panose="02020603050405020304" pitchFamily="18" charset="0"/>
              </a:rPr>
              <a:t>…</a:t>
            </a:r>
          </a:p>
          <a:p>
            <a:pPr marL="457200" indent="-457200">
              <a:buFontTx/>
              <a:buChar char="-"/>
            </a:pPr>
            <a:r>
              <a:rPr lang="en-US" sz="3200" dirty="0" err="1">
                <a:solidFill>
                  <a:srgbClr val="0070C0"/>
                </a:solidFill>
                <a:latin typeface="Times New Roman" panose="02020603050405020304" pitchFamily="18" charset="0"/>
                <a:cs typeface="Times New Roman" panose="02020603050405020304" pitchFamily="18" charset="0"/>
              </a:rPr>
              <a:t>Dáng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vẻ</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trạng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thái</a:t>
            </a:r>
            <a:r>
              <a:rPr lang="en-US" sz="3200"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hối</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hả</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xôn</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xao</a:t>
            </a:r>
            <a:r>
              <a:rPr lang="en-US" sz="3200" dirty="0">
                <a:solidFill>
                  <a:srgbClr val="0070C0"/>
                </a:solidFill>
                <a:latin typeface="Times New Roman" panose="02020603050405020304" pitchFamily="18" charset="0"/>
                <a:cs typeface="Times New Roman" panose="02020603050405020304" pitchFamily="18" charset="0"/>
              </a:rPr>
              <a:t> -&gt;</a:t>
            </a:r>
          </a:p>
          <a:p>
            <a:r>
              <a:rPr lang="en-US" sz="3200" dirty="0" err="1">
                <a:solidFill>
                  <a:srgbClr val="0070C0"/>
                </a:solidFill>
                <a:latin typeface="Times New Roman" panose="02020603050405020304" pitchFamily="18" charset="0"/>
                <a:cs typeface="Times New Roman" panose="02020603050405020304" pitchFamily="18" charset="0"/>
              </a:rPr>
              <a:t>khẩn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trương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tấp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nập</a:t>
            </a:r>
            <a:r>
              <a:rPr lang="en-US" sz="32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06264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6632"/>
            <a:ext cx="8712968"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Khổ</a:t>
            </a:r>
            <a:r>
              <a:rPr lang="en-US" sz="2800" b="1" dirty="0">
                <a:solidFill>
                  <a:srgbClr val="0070C0"/>
                </a:solidFill>
                <a:latin typeface="Times New Roman" panose="02020603050405020304" pitchFamily="18" charset="0"/>
                <a:cs typeface="Times New Roman" panose="02020603050405020304" pitchFamily="18" charset="0"/>
              </a:rPr>
              <a:t> 2,3: </a:t>
            </a:r>
            <a:r>
              <a:rPr lang="en-US" sz="2800" b="1" dirty="0" err="1">
                <a:solidFill>
                  <a:srgbClr val="0070C0"/>
                </a:solidFill>
                <a:latin typeface="Times New Roman" panose="02020603050405020304" pitchFamily="18" charset="0"/>
                <a:cs typeface="Times New Roman" panose="02020603050405020304" pitchFamily="18" charset="0"/>
              </a:rPr>
              <a:t>Cảm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xúc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giả</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trước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vẻ</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đẹp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mùa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xuân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đất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nước</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Bevel 4"/>
          <p:cNvSpPr/>
          <p:nvPr/>
        </p:nvSpPr>
        <p:spPr>
          <a:xfrm>
            <a:off x="251520" y="1340768"/>
            <a:ext cx="8496944" cy="5256584"/>
          </a:xfrm>
          <a:prstGeom prst="bevel">
            <a:avLst>
              <a:gd name="adj" fmla="val 773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Nghệ</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Điệp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Tất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-&gt;</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điệu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say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sưa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láy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hối</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hả</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xôn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xao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rộn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-&gt;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tưng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bừng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nhộn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xuân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hóa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vất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vả</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lao</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So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vì</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i="1"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=&gt;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dị</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68546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6632"/>
            <a:ext cx="8712968"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Khổ</a:t>
            </a:r>
            <a:r>
              <a:rPr lang="en-US" sz="2800" b="1" dirty="0">
                <a:solidFill>
                  <a:srgbClr val="0070C0"/>
                </a:solidFill>
                <a:latin typeface="Times New Roman" panose="02020603050405020304" pitchFamily="18" charset="0"/>
                <a:cs typeface="Times New Roman" panose="02020603050405020304" pitchFamily="18" charset="0"/>
              </a:rPr>
              <a:t> 2,3: </a:t>
            </a:r>
            <a:r>
              <a:rPr lang="en-US" sz="2800" b="1" dirty="0" err="1">
                <a:solidFill>
                  <a:srgbClr val="0070C0"/>
                </a:solidFill>
                <a:latin typeface="Times New Roman" panose="02020603050405020304" pitchFamily="18" charset="0"/>
                <a:cs typeface="Times New Roman" panose="02020603050405020304" pitchFamily="18" charset="0"/>
              </a:rPr>
              <a:t>Cảm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xúc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giả</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trước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vẻ</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đẹp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mùa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xuân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đất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nước</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Flowchart: Data 4"/>
          <p:cNvSpPr/>
          <p:nvPr/>
        </p:nvSpPr>
        <p:spPr>
          <a:xfrm>
            <a:off x="0" y="1340768"/>
            <a:ext cx="5364088" cy="5400600"/>
          </a:xfrm>
          <a:prstGeom prst="flowChartInputOutp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lao</a:t>
            </a:r>
            <a:r>
              <a:rPr lang="en-US" sz="2800" b="1" i="1" dirty="0">
                <a:latin typeface="Times New Roman" panose="02020603050405020304" pitchFamily="18" charset="0"/>
                <a:cs typeface="Times New Roman" panose="02020603050405020304" pitchFamily="18" charset="0"/>
              </a:rPr>
              <a:t> - </a:t>
            </a:r>
            <a:r>
              <a:rPr lang="en-US" sz="2800" b="1" i="1" dirty="0" err="1">
                <a:latin typeface="Times New Roman" panose="02020603050405020304" pitchFamily="18" charset="0"/>
                <a:cs typeface="Times New Roman" panose="02020603050405020304" pitchFamily="18" charset="0"/>
              </a:rPr>
              <a:t>sao</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2/3, 3/2</a:t>
            </a:r>
          </a:p>
          <a:p>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Vất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lao</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Đất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Cứ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trước</a:t>
            </a:r>
            <a:endParaRPr lang="en-US" sz="2800" dirty="0">
              <a:latin typeface="Times New Roman" panose="02020603050405020304" pitchFamily="18" charset="0"/>
              <a:cs typeface="Times New Roman" panose="02020603050405020304" pitchFamily="18" charset="0"/>
            </a:endParaRPr>
          </a:p>
        </p:txBody>
      </p:sp>
      <p:sp>
        <p:nvSpPr>
          <p:cNvPr id="6" name="Flowchart: Data 5"/>
          <p:cNvSpPr/>
          <p:nvPr/>
        </p:nvSpPr>
        <p:spPr>
          <a:xfrm>
            <a:off x="5652120" y="1484784"/>
            <a:ext cx="3312368" cy="5112568"/>
          </a:xfrm>
          <a:prstGeom prst="flowChartInputOutp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6713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9512" y="692696"/>
            <a:ext cx="2808312" cy="5832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3) </a:t>
            </a:r>
            <a:r>
              <a:rPr lang="en-US" sz="3200" i="1" dirty="0" err="1">
                <a:latin typeface="Times New Roman" panose="02020603050405020304" pitchFamily="18" charset="0"/>
                <a:cs typeface="Times New Roman" panose="02020603050405020304" pitchFamily="18" charset="0"/>
              </a:rPr>
              <a:t>Liên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cảm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gửi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gắm</a:t>
            </a:r>
            <a:r>
              <a:rPr lang="en-US" sz="3200" i="1" dirty="0">
                <a:latin typeface="Times New Roman" panose="02020603050405020304" pitchFamily="18" charset="0"/>
                <a:cs typeface="Times New Roman" panose="02020603050405020304" pitchFamily="18" charset="0"/>
              </a:rPr>
              <a:t> qua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ảnh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này</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3563888" y="360532"/>
            <a:ext cx="5256584" cy="62646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4)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đầu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tôi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sang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xưng</a:t>
            </a:r>
            <a:r>
              <a:rPr lang="en-US" sz="3200" i="1" dirty="0">
                <a:latin typeface="Times New Roman" panose="02020603050405020304" pitchFamily="18" charset="0"/>
                <a:cs typeface="Times New Roman" panose="02020603050405020304" pitchFamily="18" charset="0"/>
              </a:rPr>
              <a:t> "ta". Theo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việc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thay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đổi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hô</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ý </a:t>
            </a:r>
            <a:r>
              <a:rPr lang="en-US" sz="3200" i="1" dirty="0" err="1">
                <a:latin typeface="Times New Roman" panose="02020603050405020304" pitchFamily="18" charset="0"/>
                <a:cs typeface="Times New Roman" panose="02020603050405020304" pitchFamily="18" charset="0"/>
              </a:rPr>
              <a:t>nghĩa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Giữa hai phần của bài thơ có sự chuyển đổi đại từ nhân xưng của chủ thể trữ tình. Việc xưng “tôi” có ý nghĩa gì? Việc chuyển sang xưng “ta” mang ý nghĩa gì?</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222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1"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6632"/>
            <a:ext cx="5688632"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3. </a:t>
            </a:r>
            <a:r>
              <a:rPr lang="en-US" sz="2800" b="1" dirty="0" err="1">
                <a:solidFill>
                  <a:srgbClr val="0070C0"/>
                </a:solidFill>
                <a:latin typeface="Times New Roman" panose="02020603050405020304" pitchFamily="18" charset="0"/>
                <a:cs typeface="Times New Roman" panose="02020603050405020304" pitchFamily="18" charset="0"/>
              </a:rPr>
              <a:t>Khổ</a:t>
            </a:r>
            <a:r>
              <a:rPr lang="en-US" sz="2800" b="1" dirty="0">
                <a:solidFill>
                  <a:srgbClr val="0070C0"/>
                </a:solidFill>
                <a:latin typeface="Times New Roman" panose="02020603050405020304" pitchFamily="18" charset="0"/>
                <a:cs typeface="Times New Roman" panose="02020603050405020304" pitchFamily="18" charset="0"/>
              </a:rPr>
              <a:t> 4,5: </a:t>
            </a:r>
            <a:r>
              <a:rPr lang="en-US" sz="2800" b="1" dirty="0" err="1">
                <a:solidFill>
                  <a:srgbClr val="0070C0"/>
                </a:solidFill>
                <a:latin typeface="Times New Roman" panose="02020603050405020304" pitchFamily="18" charset="0"/>
                <a:cs typeface="Times New Roman" panose="02020603050405020304" pitchFamily="18" charset="0"/>
              </a:rPr>
              <a:t>Khát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vọng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thơ</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Hexagon 4"/>
          <p:cNvSpPr/>
          <p:nvPr/>
        </p:nvSpPr>
        <p:spPr>
          <a:xfrm>
            <a:off x="0" y="1124744"/>
            <a:ext cx="2808312" cy="4752528"/>
          </a:xfrm>
          <a:prstGeom prst="hex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2060"/>
                </a:solidFill>
                <a:latin typeface="Times New Roman" panose="02020603050405020304" pitchFamily="18" charset="0"/>
                <a:cs typeface="Times New Roman" panose="02020603050405020304" pitchFamily="18" charset="0"/>
              </a:rPr>
              <a:t>1) </a:t>
            </a:r>
            <a:r>
              <a:rPr lang="en-US" sz="2800" dirty="0" err="1">
                <a:solidFill>
                  <a:srgbClr val="002060"/>
                </a:solidFill>
                <a:latin typeface="Times New Roman" panose="02020603050405020304" pitchFamily="18" charset="0"/>
                <a:cs typeface="Times New Roman" panose="02020603050405020304" pitchFamily="18" charset="0"/>
              </a:rPr>
              <a:t>Tác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muốn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làm</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a:solidFill>
                  <a:srgbClr val="002060"/>
                </a:solidFill>
                <a:latin typeface="Times New Roman" panose="02020603050405020304" pitchFamily="18" charset="0"/>
                <a:cs typeface="Times New Roman" panose="02020603050405020304" pitchFamily="18" charset="0"/>
              </a:rPr>
              <a:t>con </a:t>
            </a:r>
            <a:r>
              <a:rPr lang="en-US" sz="2800" i="1" dirty="0" err="1">
                <a:solidFill>
                  <a:srgbClr val="002060"/>
                </a:solidFill>
                <a:latin typeface="Times New Roman" panose="02020603050405020304" pitchFamily="18" charset="0"/>
                <a:cs typeface="Times New Roman" panose="02020603050405020304" pitchFamily="18" charset="0"/>
              </a:rPr>
              <a:t>chim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một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cành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hoa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một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nốt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trầm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mùa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xuân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nhỏ</a:t>
            </a:r>
            <a:r>
              <a:rPr lang="en-US" sz="2800" dirty="0">
                <a:solidFill>
                  <a:srgbClr val="002060"/>
                </a:solidFill>
                <a:latin typeface="Times New Roman" panose="02020603050405020304" pitchFamily="18" charset="0"/>
                <a:cs typeface="Times New Roman" panose="02020603050405020304" pitchFamily="18" charset="0"/>
              </a:rPr>
              <a:t>”. </a:t>
            </a:r>
          </a:p>
        </p:txBody>
      </p:sp>
      <p:sp>
        <p:nvSpPr>
          <p:cNvPr id="6" name="Plaque 5"/>
          <p:cNvSpPr/>
          <p:nvPr/>
        </p:nvSpPr>
        <p:spPr>
          <a:xfrm>
            <a:off x="3203848" y="1124744"/>
            <a:ext cx="5832648" cy="5616624"/>
          </a:xfrm>
          <a:prstGeom prst="plaqu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mượn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bé</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dị</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khiêm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nhường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tỏ</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vì</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mang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niềm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vui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niềm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Dùng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phép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điệp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ẩn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mùa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xuân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hoán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tuổi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mai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mươi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tóc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5989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179512" y="1196752"/>
            <a:ext cx="8424936" cy="4752528"/>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a:t>
            </a:r>
          </a:p>
        </p:txBody>
      </p:sp>
      <p:sp>
        <p:nvSpPr>
          <p:cNvPr id="5" name="Rectangle 4"/>
          <p:cNvSpPr/>
          <p:nvPr/>
        </p:nvSpPr>
        <p:spPr>
          <a:xfrm>
            <a:off x="1547664" y="116632"/>
            <a:ext cx="6336704"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3. </a:t>
            </a:r>
            <a:r>
              <a:rPr lang="en-US" sz="3200" b="1" dirty="0" err="1">
                <a:solidFill>
                  <a:srgbClr val="0070C0"/>
                </a:solidFill>
                <a:latin typeface="Times New Roman" panose="02020603050405020304" pitchFamily="18" charset="0"/>
                <a:cs typeface="Times New Roman" panose="02020603050405020304" pitchFamily="18" charset="0"/>
              </a:rPr>
              <a:t>Khổ</a:t>
            </a:r>
            <a:r>
              <a:rPr lang="en-US" sz="3200" b="1" dirty="0">
                <a:solidFill>
                  <a:srgbClr val="0070C0"/>
                </a:solidFill>
                <a:latin typeface="Times New Roman" panose="02020603050405020304" pitchFamily="18" charset="0"/>
                <a:cs typeface="Times New Roman" panose="02020603050405020304" pitchFamily="18" charset="0"/>
              </a:rPr>
              <a:t> 4,5: </a:t>
            </a:r>
            <a:r>
              <a:rPr lang="en-US" sz="3200" b="1" dirty="0" err="1">
                <a:solidFill>
                  <a:srgbClr val="0070C0"/>
                </a:solidFill>
                <a:latin typeface="Times New Roman" panose="02020603050405020304" pitchFamily="18" charset="0"/>
                <a:cs typeface="Times New Roman" panose="02020603050405020304" pitchFamily="18" charset="0"/>
              </a:rPr>
              <a:t>Khát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vọng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thơ</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801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67544" y="404664"/>
            <a:ext cx="8352928" cy="6453336"/>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Times New Roman" panose="02020603050405020304" pitchFamily="18" charset="0"/>
                <a:cs typeface="Times New Roman" panose="02020603050405020304" pitchFamily="18" charset="0"/>
              </a:rPr>
              <a:t>4) </a:t>
            </a:r>
            <a:r>
              <a:rPr lang="vi-VN" sz="3000" i="1" dirty="0">
                <a:latin typeface="Times New Roman" panose="02020603050405020304" pitchFamily="18" charset="0"/>
                <a:cs typeface="Times New Roman" panose="02020603050405020304" pitchFamily="18" charset="0"/>
              </a:rPr>
              <a:t>Tôi:</a:t>
            </a:r>
            <a:r>
              <a:rPr lang="vi-VN"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ngôi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ít</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biểu hiện một cái “tôi” cụ thể, rất riêng của nhà thơ; </a:t>
            </a:r>
            <a:r>
              <a:rPr lang="vi-VN" sz="3000" i="1" dirty="0">
                <a:latin typeface="Times New Roman" panose="02020603050405020304" pitchFamily="18" charset="0"/>
                <a:cs typeface="Times New Roman" panose="02020603050405020304" pitchFamily="18" charset="0"/>
              </a:rPr>
              <a:t>ta:</a:t>
            </a:r>
            <a:r>
              <a:rPr lang="vi-VN"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ngôi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thể hiện khát khao không chỉ của riêng tác giả mà còn của nhiều người, của số đông. Việc chuyển đổi này biểu hiện sự hoà quyện giữa cái riêng và cái chung. Cái “tôi” của tác giả đã nói thay cho nhiều cái “tôi” khác, nó hoá thân thành cái “ta”. Cái “tôi” đã hoà vào cái “ta” chung. Trong cái “ta” chung vẫn có cái “tôi” riêng.</a:t>
            </a:r>
            <a:endParaRPr lang="en-US" sz="3000" dirty="0">
              <a:latin typeface="Times New Roman" panose="02020603050405020304" pitchFamily="18" charset="0"/>
              <a:cs typeface="Times New Roman" panose="02020603050405020304" pitchFamily="18" charset="0"/>
            </a:endParaRPr>
          </a:p>
        </p:txBody>
      </p:sp>
      <p:sp>
        <p:nvSpPr>
          <p:cNvPr id="5" name="Rectangle 4"/>
          <p:cNvSpPr/>
          <p:nvPr/>
        </p:nvSpPr>
        <p:spPr>
          <a:xfrm>
            <a:off x="1547664" y="116632"/>
            <a:ext cx="5688632"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anose="02020603050405020304" pitchFamily="18" charset="0"/>
                <a:cs typeface="Times New Roman" panose="02020603050405020304" pitchFamily="18" charset="0"/>
              </a:rPr>
              <a:t>3. </a:t>
            </a:r>
            <a:r>
              <a:rPr lang="en-US" sz="2800" b="1" dirty="0" err="1">
                <a:solidFill>
                  <a:srgbClr val="0070C0"/>
                </a:solidFill>
                <a:latin typeface="Times New Roman" panose="02020603050405020304" pitchFamily="18" charset="0"/>
                <a:cs typeface="Times New Roman" panose="02020603050405020304" pitchFamily="18" charset="0"/>
              </a:rPr>
              <a:t>Khổ</a:t>
            </a:r>
            <a:r>
              <a:rPr lang="en-US" sz="2800" b="1" dirty="0">
                <a:solidFill>
                  <a:srgbClr val="0070C0"/>
                </a:solidFill>
                <a:latin typeface="Times New Roman" panose="02020603050405020304" pitchFamily="18" charset="0"/>
                <a:cs typeface="Times New Roman" panose="02020603050405020304" pitchFamily="18" charset="0"/>
              </a:rPr>
              <a:t> 4,5: </a:t>
            </a:r>
            <a:r>
              <a:rPr lang="en-US" sz="2800" b="1" dirty="0" err="1">
                <a:solidFill>
                  <a:srgbClr val="0070C0"/>
                </a:solidFill>
                <a:latin typeface="Times New Roman" panose="02020603050405020304" pitchFamily="18" charset="0"/>
                <a:cs typeface="Times New Roman" panose="02020603050405020304" pitchFamily="18" charset="0"/>
              </a:rPr>
              <a:t>Khát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vọng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nhà</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thơ</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821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137838"/>
            <a:ext cx="6912768" cy="7920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latin typeface="Times New Roman" panose="02020603050405020304" pitchFamily="18" charset="0"/>
                <a:cs typeface="Times New Roman" panose="02020603050405020304" pitchFamily="18" charset="0"/>
              </a:rPr>
              <a:t>4. </a:t>
            </a:r>
            <a:r>
              <a:rPr lang="en-US" sz="2800" b="1" dirty="0" err="1">
                <a:solidFill>
                  <a:srgbClr val="002060"/>
                </a:solidFill>
                <a:latin typeface="Times New Roman" panose="02020603050405020304" pitchFamily="18" charset="0"/>
                <a:cs typeface="Times New Roman" panose="02020603050405020304" pitchFamily="18" charset="0"/>
              </a:rPr>
              <a:t>Khổ</a:t>
            </a:r>
            <a:r>
              <a:rPr lang="en-US" sz="2800" b="1" dirty="0">
                <a:solidFill>
                  <a:srgbClr val="002060"/>
                </a:solidFill>
                <a:latin typeface="Times New Roman" panose="02020603050405020304" pitchFamily="18" charset="0"/>
                <a:cs typeface="Times New Roman" panose="02020603050405020304" pitchFamily="18" charset="0"/>
              </a:rPr>
              <a:t> 6: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ngợi</a:t>
            </a:r>
            <a:r>
              <a:rPr lang="en-US" sz="2800" b="1" dirty="0">
                <a:solidFill>
                  <a:srgbClr val="002060"/>
                </a:solidFill>
                <a:latin typeface="Times New Roman" panose="02020603050405020304" pitchFamily="18" charset="0"/>
                <a:cs typeface="Times New Roman" panose="02020603050405020304" pitchFamily="18" charset="0"/>
              </a:rPr>
              <a:t> ca </a:t>
            </a:r>
            <a:r>
              <a:rPr lang="en-US" sz="2800" b="1" dirty="0" err="1">
                <a:solidFill>
                  <a:srgbClr val="002060"/>
                </a:solidFill>
                <a:latin typeface="Times New Roman" panose="02020603050405020304" pitchFamily="18" charset="0"/>
                <a:cs typeface="Times New Roman" panose="02020603050405020304" pitchFamily="18" charset="0"/>
              </a:rPr>
              <a:t>quê</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hương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nước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5" name="Plaque 4"/>
          <p:cNvSpPr/>
          <p:nvPr/>
        </p:nvSpPr>
        <p:spPr>
          <a:xfrm>
            <a:off x="179512" y="1511231"/>
            <a:ext cx="3672408" cy="4896544"/>
          </a:xfrm>
          <a:prstGeom prst="plaqu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bình-mình-tình</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-&gt;</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a:t>
            </a:r>
          </a:p>
        </p:txBody>
      </p:sp>
      <p:sp>
        <p:nvSpPr>
          <p:cNvPr id="6" name="Plaque 5"/>
          <p:cNvSpPr/>
          <p:nvPr/>
        </p:nvSpPr>
        <p:spPr>
          <a:xfrm>
            <a:off x="4139952" y="1196752"/>
            <a:ext cx="4767808" cy="5211023"/>
          </a:xfrm>
          <a:prstGeom prst="plaqu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ca </a:t>
            </a:r>
            <a:r>
              <a:rPr lang="en-US" sz="3200" dirty="0" err="1">
                <a:latin typeface="Times New Roman" panose="02020603050405020304" pitchFamily="18" charset="0"/>
                <a:cs typeface="Times New Roman" panose="02020603050405020304" pitchFamily="18" charset="0"/>
              </a:rPr>
              <a:t>xứ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sở</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010583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63688" y="116632"/>
            <a:ext cx="5760640" cy="7200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err="1">
                <a:solidFill>
                  <a:srgbClr val="FF0000"/>
                </a:solidFill>
                <a:latin typeface="Times New Roman" panose="02020603050405020304" pitchFamily="18" charset="0"/>
                <a:cs typeface="Times New Roman" panose="02020603050405020304" pitchFamily="18" charset="0"/>
              </a:rPr>
              <a:t>Khám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Flowchart: Delay 4"/>
          <p:cNvSpPr/>
          <p:nvPr/>
        </p:nvSpPr>
        <p:spPr>
          <a:xfrm>
            <a:off x="251520" y="1409954"/>
            <a:ext cx="3312368" cy="4899365"/>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dirty="0">
                <a:latin typeface="Times New Roman" panose="02020603050405020304" pitchFamily="18" charset="0"/>
                <a:cs typeface="Times New Roman" panose="02020603050405020304" pitchFamily="18" charset="0"/>
              </a:rPr>
              <a:t>Qua phần tìm hiểu ở nhà, nêu thật ngắn gọn những hiểu biết của em về tác giả Thanh Hải (tiểu sử cuộc đời, phong cách, sự nghiệp)</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1263118"/>
            <a:ext cx="4680519" cy="4398130"/>
          </a:xfrm>
          <a:prstGeom prst="rect">
            <a:avLst/>
          </a:prstGeom>
        </p:spPr>
      </p:pic>
    </p:spTree>
    <p:extLst>
      <p:ext uri="{BB962C8B-B14F-4D97-AF65-F5344CB8AC3E}">
        <p14:creationId xmlns:p14="http://schemas.microsoft.com/office/powerpoint/2010/main" val="9146658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619672" y="116632"/>
            <a:ext cx="5688632" cy="72008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5. Ý </a:t>
            </a:r>
            <a:r>
              <a:rPr lang="en-US" sz="3200" b="1" dirty="0" err="1">
                <a:solidFill>
                  <a:srgbClr val="0070C0"/>
                </a:solidFill>
                <a:latin typeface="Times New Roman" panose="02020603050405020304" pitchFamily="18" charset="0"/>
                <a:cs typeface="Times New Roman" panose="02020603050405020304" pitchFamily="18" charset="0"/>
              </a:rPr>
              <a:t>nghĩa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nhan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thơ</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4644008" y="1412776"/>
            <a:ext cx="4032448" cy="4464496"/>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cs typeface="Times New Roman" panose="02020603050405020304" pitchFamily="18" charset="0"/>
              </a:rPr>
              <a:t>1) </a:t>
            </a:r>
            <a:r>
              <a:rPr lang="en-US" sz="3200" i="1" dirty="0">
                <a:latin typeface="Times New Roman" panose="02020603050405020304" pitchFamily="18" charset="0"/>
                <a:cs typeface="Times New Roman" panose="02020603050405020304" pitchFamily="18" charset="0"/>
              </a:rPr>
              <a:t>Sau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tìm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hiểu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xét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gì</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Mùa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xuân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nhỏ</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Right Arrow Callout 6"/>
          <p:cNvSpPr/>
          <p:nvPr/>
        </p:nvSpPr>
        <p:spPr>
          <a:xfrm>
            <a:off x="395536" y="1628800"/>
            <a:ext cx="3960440" cy="4248472"/>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7 (</a:t>
            </a:r>
            <a:r>
              <a:rPr lang="en-US" sz="3200" i="1" dirty="0">
                <a:latin typeface="Times New Roman" panose="02020603050405020304" pitchFamily="18" charset="0"/>
                <a:cs typeface="Times New Roman" panose="02020603050405020304" pitchFamily="18" charset="0"/>
              </a:rPr>
              <a:t>SGK</a:t>
            </a:r>
            <a:r>
              <a:rPr lang="en-US" sz="3200" dirty="0">
                <a:latin typeface="Times New Roman" panose="02020603050405020304" pitchFamily="18" charset="0"/>
                <a:cs typeface="Times New Roman" panose="02020603050405020304" pitchFamily="18" charset="0"/>
              </a:rPr>
              <a:t>, tr.92): </a:t>
            </a:r>
          </a:p>
        </p:txBody>
      </p:sp>
    </p:spTree>
    <p:extLst>
      <p:ext uri="{BB962C8B-B14F-4D97-AF65-F5344CB8AC3E}">
        <p14:creationId xmlns:p14="http://schemas.microsoft.com/office/powerpoint/2010/main" val="31323536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619672" y="116632"/>
            <a:ext cx="5616624" cy="72008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5. Ý </a:t>
            </a:r>
            <a:r>
              <a:rPr lang="en-US" sz="3200" b="1" dirty="0" err="1">
                <a:solidFill>
                  <a:srgbClr val="0070C0"/>
                </a:solidFill>
                <a:latin typeface="Times New Roman" panose="02020603050405020304" pitchFamily="18" charset="0"/>
                <a:cs typeface="Times New Roman" panose="02020603050405020304" pitchFamily="18" charset="0"/>
              </a:rPr>
              <a:t>nghĩa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nhan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thơ</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Frame 5"/>
          <p:cNvSpPr/>
          <p:nvPr/>
        </p:nvSpPr>
        <p:spPr>
          <a:xfrm>
            <a:off x="179512" y="980728"/>
            <a:ext cx="8712968" cy="5616624"/>
          </a:xfrm>
          <a:prstGeom prst="frame">
            <a:avLst>
              <a:gd name="adj1" fmla="val 394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683568" y="1268760"/>
            <a:ext cx="7848872" cy="5632311"/>
          </a:xfrm>
          <a:prstGeom prst="rect">
            <a:avLst/>
          </a:prstGeom>
        </p:spPr>
        <p:txBody>
          <a:bodyPr wrap="square">
            <a:spAutoFit/>
          </a:bodyPr>
          <a:lstStyle/>
          <a:p>
            <a:r>
              <a:rPr lang="en-US" sz="3000" i="1"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Mùa xuân nho nhỏ</a:t>
            </a:r>
            <a:r>
              <a:rPr lang="vi-VN" sz="3000" dirty="0">
                <a:latin typeface="Times New Roman" panose="02020603050405020304" pitchFamily="18" charset="0"/>
                <a:cs typeface="Times New Roman" panose="02020603050405020304" pitchFamily="18" charset="0"/>
              </a:rPr>
              <a:t> là một sáng tạo mới mẻ của nhà thơ.</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a:t>
            </a:r>
            <a:r>
              <a:rPr lang="vi-VN" sz="3000" dirty="0">
                <a:latin typeface="Times New Roman" panose="02020603050405020304" pitchFamily="18" charset="0"/>
                <a:cs typeface="Times New Roman" panose="02020603050405020304" pitchFamily="18" charset="0"/>
              </a:rPr>
              <a:t> “Mùa xuân” mang ý nghĩa tả thực - đó là mùa khởi đầu của một năm, là mùa vạn vật sinh sôi, nảy nờ,... </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“Mùa xuân” còn mang ý nghĩa ẩn dụ, biểu tượng cho những gì đẹp đẽ nhất, tràn đầy sức sống nhất của cuộc đời mỗi con người.</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Từ láy “nho nhỏ” vừa gợi nên vẻ đẹp xinh</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xắn, duyên dáng, đáng yêu của mùa xuân vừa thể hiện ước nguyện giản dị, khiêm nhường của nhà thơ.</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634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99792" y="116632"/>
            <a:ext cx="3312368" cy="7920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III. </a:t>
            </a:r>
            <a:r>
              <a:rPr lang="en-US" sz="3200" b="1" dirty="0" err="1">
                <a:solidFill>
                  <a:srgbClr val="FF0000"/>
                </a:solidFill>
                <a:latin typeface="Times New Roman" panose="02020603050405020304" pitchFamily="18" charset="0"/>
                <a:cs typeface="Times New Roman" panose="02020603050405020304" pitchFamily="18" charset="0"/>
              </a:rPr>
              <a:t>Tổng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kết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Down Arrow Callout 4"/>
          <p:cNvSpPr/>
          <p:nvPr/>
        </p:nvSpPr>
        <p:spPr>
          <a:xfrm>
            <a:off x="1547664" y="1052736"/>
            <a:ext cx="6264696" cy="1512168"/>
          </a:xfrm>
          <a:prstGeom prst="down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01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 </a:t>
            </a:r>
          </a:p>
        </p:txBody>
      </p:sp>
      <p:sp>
        <p:nvSpPr>
          <p:cNvPr id="6" name="Flowchart: Data 5"/>
          <p:cNvSpPr/>
          <p:nvPr/>
        </p:nvSpPr>
        <p:spPr>
          <a:xfrm>
            <a:off x="251520" y="2780928"/>
            <a:ext cx="4248472" cy="3888432"/>
          </a:xfrm>
          <a:prstGeom prst="flowChartInputOutp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Times New Roman" panose="02020603050405020304" pitchFamily="18" charset="0"/>
                <a:cs typeface="Times New Roman" panose="02020603050405020304" pitchFamily="18" charset="0"/>
              </a:rPr>
              <a:t>1) </a:t>
            </a:r>
            <a:r>
              <a:rPr lang="en-US" sz="3200" i="1" dirty="0" err="1">
                <a:latin typeface="Times New Roman" panose="02020603050405020304" pitchFamily="18" charset="0"/>
                <a:cs typeface="Times New Roman" panose="02020603050405020304" pitchFamily="18" charset="0"/>
              </a:rPr>
              <a:t>Tóm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sắc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thuật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nội</a:t>
            </a:r>
            <a:r>
              <a:rPr lang="en-US" sz="3200" i="1" dirty="0">
                <a:latin typeface="Times New Roman" panose="02020603050405020304" pitchFamily="18" charset="0"/>
                <a:cs typeface="Times New Roman" panose="02020603050405020304" pitchFamily="18" charset="0"/>
              </a:rPr>
              <a:t> dung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Flowchart: Data 6"/>
          <p:cNvSpPr/>
          <p:nvPr/>
        </p:nvSpPr>
        <p:spPr>
          <a:xfrm>
            <a:off x="4680012" y="2780928"/>
            <a:ext cx="4248472" cy="3888432"/>
          </a:xfrm>
          <a:prstGeom prst="flowChartInputOutp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chemeClr val="bg2">
                    <a:lumMod val="10000"/>
                  </a:schemeClr>
                </a:solidFill>
                <a:latin typeface="Times New Roman" panose="02020603050405020304" pitchFamily="18" charset="0"/>
                <a:cs typeface="Times New Roman" panose="02020603050405020304" pitchFamily="18" charset="0"/>
              </a:rPr>
              <a:t>2)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Khái</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quát</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giá</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trị</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nội</a:t>
            </a:r>
            <a:r>
              <a:rPr lang="en-US" sz="3200" i="1" dirty="0">
                <a:solidFill>
                  <a:schemeClr val="bg2">
                    <a:lumMod val="10000"/>
                  </a:schemeClr>
                </a:solidFill>
                <a:latin typeface="Times New Roman" panose="02020603050405020304" pitchFamily="18" charset="0"/>
                <a:cs typeface="Times New Roman" panose="02020603050405020304" pitchFamily="18" charset="0"/>
              </a:rPr>
              <a:t> dung, ý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nghĩa</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của</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bài</a:t>
            </a:r>
            <a:r>
              <a:rPr lang="en-US" sz="3200" i="1" dirty="0">
                <a:solidFill>
                  <a:schemeClr val="bg2">
                    <a:lumMod val="10000"/>
                  </a:schemeClr>
                </a:solidFill>
                <a:latin typeface="Times New Roman" panose="02020603050405020304" pitchFamily="18" charset="0"/>
                <a:cs typeface="Times New Roman" panose="02020603050405020304" pitchFamily="18" charset="0"/>
              </a:rPr>
              <a:t> </a:t>
            </a:r>
            <a:r>
              <a:rPr lang="en-US" sz="3200" i="1" dirty="0" err="1">
                <a:solidFill>
                  <a:schemeClr val="bg2">
                    <a:lumMod val="10000"/>
                  </a:schemeClr>
                </a:solidFill>
                <a:latin typeface="Times New Roman" panose="02020603050405020304" pitchFamily="18" charset="0"/>
                <a:cs typeface="Times New Roman" panose="02020603050405020304" pitchFamily="18" charset="0"/>
              </a:rPr>
              <a:t>thơ</a:t>
            </a:r>
            <a:r>
              <a:rPr lang="en-US" sz="3200" i="1" dirty="0">
                <a:solidFill>
                  <a:schemeClr val="bg2">
                    <a:lumMod val="10000"/>
                  </a:schemeClr>
                </a:solidFill>
                <a:latin typeface="Times New Roman" panose="02020603050405020304" pitchFamily="18" charset="0"/>
                <a:cs typeface="Times New Roman" panose="02020603050405020304" pitchFamily="18" charset="0"/>
              </a:rPr>
              <a:t>.</a:t>
            </a:r>
            <a:endParaRPr lang="en-US" sz="32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150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1" nodeType="clickEffect">
                                  <p:stCondLst>
                                    <p:cond delay="0"/>
                                  </p:stCondLst>
                                  <p:childTnLst>
                                    <p:animEffect transition="out" filter="wipe(down)">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0" y="0"/>
            <a:ext cx="4788024" cy="6741368"/>
          </a:xfrm>
          <a:prstGeom prst="vertic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chẽ</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a:t>
            </a:r>
          </a:p>
        </p:txBody>
      </p:sp>
      <p:sp>
        <p:nvSpPr>
          <p:cNvPr id="5" name="Vertical Scroll 4"/>
          <p:cNvSpPr/>
          <p:nvPr/>
        </p:nvSpPr>
        <p:spPr>
          <a:xfrm>
            <a:off x="4644008" y="0"/>
            <a:ext cx="4499992" cy="6849749"/>
          </a:xfrm>
          <a:prstGeom prst="vertic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 Ý </a:t>
            </a:r>
            <a:r>
              <a:rPr lang="en-US" sz="2800" b="1" dirty="0" err="1">
                <a:latin typeface="Times New Roman" panose="02020603050405020304" pitchFamily="18" charset="0"/>
                <a:cs typeface="Times New Roman" panose="02020603050405020304" pitchFamily="18" charset="0"/>
              </a:rPr>
              <a:t>nghĩa</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88265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971600" y="188640"/>
            <a:ext cx="7416824" cy="936104"/>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0070C0"/>
                </a:solidFill>
                <a:latin typeface="Times New Roman" panose="02020603050405020304" pitchFamily="18" charset="0"/>
                <a:cs typeface="Times New Roman" panose="02020603050405020304" pitchFamily="18" charset="0"/>
              </a:rPr>
              <a:t>HOẠT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ĐỘNG</a:t>
            </a:r>
            <a:r>
              <a:rPr lang="en-US" sz="3200" b="1" dirty="0">
                <a:solidFill>
                  <a:srgbClr val="0070C0"/>
                </a:solidFill>
                <a:latin typeface="Times New Roman" panose="02020603050405020304" pitchFamily="18" charset="0"/>
                <a:cs typeface="Times New Roman" panose="02020603050405020304" pitchFamily="18" charset="0"/>
              </a:rPr>
              <a:t> 3: </a:t>
            </a:r>
            <a:r>
              <a:rPr lang="en-US" sz="3200" b="1" dirty="0" err="1">
                <a:solidFill>
                  <a:srgbClr val="0070C0"/>
                </a:solidFill>
                <a:latin typeface="Times New Roman" panose="02020603050405020304" pitchFamily="18" charset="0"/>
                <a:cs typeface="Times New Roman" panose="02020603050405020304" pitchFamily="18" charset="0"/>
              </a:rPr>
              <a:t>LUYỆN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TẬP</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Flowchart: Delay 4"/>
          <p:cNvSpPr/>
          <p:nvPr/>
        </p:nvSpPr>
        <p:spPr>
          <a:xfrm>
            <a:off x="467544" y="1628800"/>
            <a:ext cx="4212468" cy="32403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duy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nội</a:t>
            </a:r>
            <a:r>
              <a:rPr lang="en-US" sz="3200" i="1" dirty="0">
                <a:latin typeface="Times New Roman" panose="02020603050405020304" pitchFamily="18" charset="0"/>
                <a:cs typeface="Times New Roman" panose="02020603050405020304" pitchFamily="18" charset="0"/>
              </a:rPr>
              <a:t> dung, </a:t>
            </a:r>
            <a:r>
              <a:rPr lang="en-US" sz="3200" i="1" dirty="0" err="1">
                <a:latin typeface="Times New Roman" panose="02020603050405020304" pitchFamily="18" charset="0"/>
                <a:cs typeface="Times New Roman" panose="02020603050405020304" pitchFamily="18" charset="0"/>
              </a:rPr>
              <a:t>nghệ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thuật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628380"/>
            <a:ext cx="4032448" cy="4248891"/>
          </a:xfrm>
          <a:prstGeom prst="rect">
            <a:avLst/>
          </a:prstGeom>
        </p:spPr>
      </p:pic>
    </p:spTree>
    <p:extLst>
      <p:ext uri="{BB962C8B-B14F-4D97-AF65-F5344CB8AC3E}">
        <p14:creationId xmlns:p14="http://schemas.microsoft.com/office/powerpoint/2010/main" val="23748110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8820472" cy="6741367"/>
          </a:xfrm>
          <a:prstGeom prst="rect">
            <a:avLst/>
          </a:prstGeom>
          <a:noFill/>
        </p:spPr>
      </p:pic>
    </p:spTree>
    <p:extLst>
      <p:ext uri="{BB962C8B-B14F-4D97-AF65-F5344CB8AC3E}">
        <p14:creationId xmlns:p14="http://schemas.microsoft.com/office/powerpoint/2010/main" val="1648188701"/>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755576" y="116632"/>
            <a:ext cx="6912768" cy="648072"/>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70C0"/>
                </a:solidFill>
                <a:latin typeface="Times New Roman" panose="02020603050405020304" pitchFamily="18" charset="0"/>
                <a:cs typeface="Times New Roman" panose="02020603050405020304" pitchFamily="18" charset="0"/>
              </a:rPr>
              <a:t>HOẠT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ĐỘNG</a:t>
            </a:r>
            <a:r>
              <a:rPr lang="en-US" sz="3200" b="1" dirty="0">
                <a:solidFill>
                  <a:srgbClr val="0070C0"/>
                </a:solidFill>
                <a:latin typeface="Times New Roman" panose="02020603050405020304" pitchFamily="18" charset="0"/>
                <a:cs typeface="Times New Roman" panose="02020603050405020304" pitchFamily="18" charset="0"/>
              </a:rPr>
              <a:t> 4: </a:t>
            </a:r>
            <a:r>
              <a:rPr lang="en-US" sz="3200" b="1" dirty="0" err="1">
                <a:solidFill>
                  <a:srgbClr val="0070C0"/>
                </a:solidFill>
                <a:latin typeface="Times New Roman" panose="02020603050405020304" pitchFamily="18" charset="0"/>
                <a:cs typeface="Times New Roman" panose="02020603050405020304" pitchFamily="18" charset="0"/>
              </a:rPr>
              <a:t>VẬN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DỤNG</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51520" y="980728"/>
            <a:ext cx="8784976" cy="122413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khoảng</a:t>
            </a:r>
            <a:r>
              <a:rPr lang="en-US" sz="2800" b="1" dirty="0">
                <a:latin typeface="Times New Roman" panose="02020603050405020304" pitchFamily="18" charset="0"/>
                <a:cs typeface="Times New Roman" panose="02020603050405020304" pitchFamily="18" charset="0"/>
              </a:rPr>
              <a:t> 5 - 7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Mùa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xuân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nhỏ</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Hexagon 5"/>
          <p:cNvSpPr/>
          <p:nvPr/>
        </p:nvSpPr>
        <p:spPr>
          <a:xfrm>
            <a:off x="395536" y="2492896"/>
            <a:ext cx="7992888" cy="4176464"/>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70C0"/>
                </a:solidFill>
                <a:latin typeface="Times New Roman" panose="02020603050405020304" pitchFamily="18" charset="0"/>
                <a:cs typeface="Times New Roman" panose="02020603050405020304" pitchFamily="18" charset="0"/>
              </a:rPr>
              <a:t>Gợi</a:t>
            </a:r>
            <a:r>
              <a:rPr lang="en-US" sz="2800" b="1" dirty="0">
                <a:solidFill>
                  <a:srgbClr val="0070C0"/>
                </a:solidFill>
                <a:latin typeface="Times New Roman" panose="02020603050405020304" pitchFamily="18" charset="0"/>
                <a:cs typeface="Times New Roman" panose="02020603050405020304" pitchFamily="18" charset="0"/>
              </a:rPr>
              <a:t> ý</a:t>
            </a:r>
          </a:p>
          <a:p>
            <a:r>
              <a:rPr lang="en-US" sz="2800" dirty="0">
                <a:solidFill>
                  <a:srgbClr val="0070C0"/>
                </a:solidFill>
                <a:latin typeface="Times New Roman" panose="02020603050405020304" pitchFamily="18" charset="0"/>
                <a:cs typeface="Times New Roman" panose="02020603050405020304" pitchFamily="18" charset="0"/>
              </a:rPr>
              <a:t>1. </a:t>
            </a:r>
            <a:r>
              <a:rPr lang="en-US" sz="2800" dirty="0" err="1">
                <a:solidFill>
                  <a:srgbClr val="0070C0"/>
                </a:solidFill>
                <a:latin typeface="Times New Roman" panose="02020603050405020304" pitchFamily="18" charset="0"/>
                <a:cs typeface="Times New Roman" panose="02020603050405020304" pitchFamily="18" charset="0"/>
              </a:rPr>
              <a:t>Mở</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đoạn</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Giới thiệu khái quát về đoạn thơ đó, vị trí của nó trong cả bài thơ và cảm nhận chung của em về đoạn thơ;</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2. </a:t>
            </a:r>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đoạn</a:t>
            </a:r>
            <a:r>
              <a:rPr lang="en-US" sz="2800" dirty="0">
                <a:solidFill>
                  <a:srgbClr val="0070C0"/>
                </a:solidFill>
                <a:latin typeface="Times New Roman" panose="02020603050405020304" pitchFamily="18" charset="0"/>
                <a:cs typeface="Times New Roman" panose="02020603050405020304" pitchFamily="18" charset="0"/>
              </a:rPr>
              <a:t>: N</a:t>
            </a:r>
            <a:r>
              <a:rPr lang="vi-VN" sz="2800" dirty="0">
                <a:solidFill>
                  <a:srgbClr val="0070C0"/>
                </a:solidFill>
                <a:latin typeface="Times New Roman" panose="02020603050405020304" pitchFamily="18" charset="0"/>
                <a:cs typeface="Times New Roman" panose="02020603050405020304" pitchFamily="18" charset="0"/>
              </a:rPr>
              <a:t>êu những cảm nhận chi tiết vể đặc sắc nội dung và hình thức nghệ thuật của đoạn thơ.</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3. </a:t>
            </a:r>
            <a:r>
              <a:rPr lang="en-US" sz="2800" dirty="0" err="1">
                <a:solidFill>
                  <a:srgbClr val="0070C0"/>
                </a:solidFill>
                <a:latin typeface="Times New Roman" panose="02020603050405020304" pitchFamily="18" charset="0"/>
                <a:cs typeface="Times New Roman" panose="02020603050405020304" pitchFamily="18" charset="0"/>
              </a:rPr>
              <a:t>Kết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nghĩ</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220974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1907704" y="150852"/>
            <a:ext cx="5328592" cy="936104"/>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rgbClr val="0070C0"/>
                </a:solidFill>
                <a:latin typeface="Times New Roman" panose="02020603050405020304" pitchFamily="18" charset="0"/>
                <a:cs typeface="Times New Roman" panose="02020603050405020304" pitchFamily="18" charset="0"/>
              </a:rPr>
              <a:t>HƯỚNG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DẪN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TỰ</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HỌC</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5" name="Regular Pentagon 4"/>
          <p:cNvSpPr/>
          <p:nvPr/>
        </p:nvSpPr>
        <p:spPr>
          <a:xfrm>
            <a:off x="467544" y="1268760"/>
            <a:ext cx="8208912" cy="4680520"/>
          </a:xfrm>
          <a:prstGeom prst="pent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latin typeface="Times New Roman" panose="02020603050405020304" pitchFamily="18" charset="0"/>
                <a:cs typeface="Times New Roman" panose="02020603050405020304" pitchFamily="18" charset="0"/>
              </a:rPr>
              <a:t>- Hoàn thiện các đơn vị kiến thức và nhiệm vụ của bài học.</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Tìm đọc thêm các tác phẩm khác của Thanh Hải.</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Chuẩn bị soạn bài: đọc, tìm hiểu bài thực hành tiếng Việt: Ngữ cảnh và nghĩa của từ ngữ trong ngữ cảnh.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8331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0" y="188640"/>
            <a:ext cx="2195736" cy="2952328"/>
          </a:xfrm>
          <a:prstGeom prst="vertic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r>
              <a:rPr lang="en-US" sz="3200" b="1" dirty="0">
                <a:latin typeface="Times New Roman" panose="02020603050405020304" pitchFamily="18" charset="0"/>
                <a:cs typeface="Times New Roman" panose="02020603050405020304" pitchFamily="18" charset="0"/>
              </a:rPr>
              <a:t> Thanh </a:t>
            </a:r>
            <a:r>
              <a:rPr lang="en-US" sz="3200" b="1" dirty="0" err="1">
                <a:latin typeface="Times New Roman" panose="02020603050405020304" pitchFamily="18" charset="0"/>
                <a:cs typeface="Times New Roman" panose="02020603050405020304" pitchFamily="18" charset="0"/>
              </a:rPr>
              <a:t>Hải</a:t>
            </a:r>
            <a:endParaRPr lang="en-US" sz="3200" dirty="0">
              <a:latin typeface="Times New Roman" panose="02020603050405020304" pitchFamily="18" charset="0"/>
              <a:cs typeface="Times New Roman" panose="02020603050405020304" pitchFamily="18" charset="0"/>
            </a:endParaRPr>
          </a:p>
        </p:txBody>
      </p:sp>
      <p:pic>
        <p:nvPicPr>
          <p:cNvPr id="5" name="Picture 4" descr="Ảnh đính kèm"/>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1718"/>
            <a:ext cx="2808312" cy="2969250"/>
          </a:xfrm>
          <a:prstGeom prst="rect">
            <a:avLst/>
          </a:prstGeom>
          <a:noFill/>
          <a:ln>
            <a:noFill/>
          </a:ln>
        </p:spPr>
      </p:pic>
      <p:sp>
        <p:nvSpPr>
          <p:cNvPr id="6" name="Rounded Rectangle 5"/>
          <p:cNvSpPr/>
          <p:nvPr/>
        </p:nvSpPr>
        <p:spPr>
          <a:xfrm>
            <a:off x="5508104" y="188640"/>
            <a:ext cx="3456384" cy="29523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r>
              <a:rPr lang="vi-VN" sz="3200" dirty="0">
                <a:solidFill>
                  <a:srgbClr val="0070C0"/>
                </a:solidFill>
                <a:latin typeface="Times New Roman" panose="02020603050405020304" pitchFamily="18" charset="0"/>
                <a:cs typeface="Times New Roman" panose="02020603050405020304" pitchFamily="18" charset="0"/>
              </a:rPr>
              <a:t>Tên thật: </a:t>
            </a:r>
            <a:endParaRPr lang="en-US" sz="3200" dirty="0">
              <a:solidFill>
                <a:srgbClr val="0070C0"/>
              </a:solidFill>
              <a:latin typeface="Times New Roman" panose="02020603050405020304" pitchFamily="18" charset="0"/>
              <a:cs typeface="Times New Roman" panose="02020603050405020304" pitchFamily="18" charset="0"/>
            </a:endParaRPr>
          </a:p>
          <a:p>
            <a:r>
              <a:rPr lang="vi-VN" sz="3200" dirty="0">
                <a:solidFill>
                  <a:srgbClr val="0070C0"/>
                </a:solidFill>
                <a:latin typeface="Times New Roman" panose="02020603050405020304" pitchFamily="18" charset="0"/>
                <a:cs typeface="Times New Roman" panose="02020603050405020304" pitchFamily="18" charset="0"/>
              </a:rPr>
              <a:t>Phạm Bá Ngoãn </a:t>
            </a:r>
            <a:endParaRPr lang="en-US" sz="3200" dirty="0">
              <a:solidFill>
                <a:srgbClr val="0070C0"/>
              </a:solidFill>
              <a:latin typeface="Times New Roman" panose="02020603050405020304" pitchFamily="18" charset="0"/>
              <a:cs typeface="Times New Roman" panose="02020603050405020304" pitchFamily="18" charset="0"/>
            </a:endParaRPr>
          </a:p>
          <a:p>
            <a:r>
              <a:rPr lang="vi-VN" sz="3200" dirty="0">
                <a:solidFill>
                  <a:srgbClr val="0070C0"/>
                </a:solidFill>
                <a:latin typeface="Times New Roman" panose="02020603050405020304" pitchFamily="18" charset="0"/>
                <a:cs typeface="Times New Roman" panose="02020603050405020304" pitchFamily="18" charset="0"/>
              </a:rPr>
              <a:t>(1930- 1980).</a:t>
            </a:r>
            <a:endParaRPr lang="en-US" sz="3200" dirty="0">
              <a:solidFill>
                <a:srgbClr val="0070C0"/>
              </a:solidFill>
              <a:latin typeface="Times New Roman" panose="02020603050405020304" pitchFamily="18" charset="0"/>
              <a:cs typeface="Times New Roman" panose="02020603050405020304" pitchFamily="18" charset="0"/>
            </a:endParaRPr>
          </a:p>
          <a:p>
            <a:pPr marL="457200" indent="-457200">
              <a:buFontTx/>
              <a:buChar char="-"/>
            </a:pPr>
            <a:r>
              <a:rPr lang="vi-VN" sz="3200" dirty="0">
                <a:solidFill>
                  <a:srgbClr val="0070C0"/>
                </a:solidFill>
                <a:latin typeface="Times New Roman" panose="02020603050405020304" pitchFamily="18" charset="0"/>
                <a:cs typeface="Times New Roman" panose="02020603050405020304" pitchFamily="18" charset="0"/>
              </a:rPr>
              <a:t>Quê: </a:t>
            </a:r>
            <a:endParaRPr lang="en-US" sz="3200" dirty="0">
              <a:solidFill>
                <a:srgbClr val="0070C0"/>
              </a:solidFill>
              <a:latin typeface="Times New Roman" panose="02020603050405020304" pitchFamily="18" charset="0"/>
              <a:cs typeface="Times New Roman" panose="02020603050405020304" pitchFamily="18" charset="0"/>
            </a:endParaRPr>
          </a:p>
          <a:p>
            <a:r>
              <a:rPr lang="vi-VN" sz="3200" dirty="0">
                <a:solidFill>
                  <a:srgbClr val="0070C0"/>
                </a:solidFill>
                <a:latin typeface="Times New Roman" panose="02020603050405020304" pitchFamily="18" charset="0"/>
                <a:cs typeface="Times New Roman" panose="02020603050405020304" pitchFamily="18" charset="0"/>
              </a:rPr>
              <a:t>Thừa Thiên- Huế.</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79512" y="3356992"/>
            <a:ext cx="8784976" cy="331236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latin typeface="Times New Roman" panose="02020603050405020304" pitchFamily="18" charset="0"/>
                <a:cs typeface="Times New Roman" panose="02020603050405020304" pitchFamily="18" charset="0"/>
              </a:rPr>
              <a:t>- Tham gia cả hai cuộc kháng chiến chống Pháp và chống Mĩ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miền</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ngay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a:t>
            </a:r>
          </a:p>
          <a:p>
            <a:r>
              <a:rPr lang="vi-VN" sz="3200" dirty="0">
                <a:latin typeface="Times New Roman" panose="02020603050405020304" pitchFamily="18" charset="0"/>
                <a:cs typeface="Times New Roman" panose="02020603050405020304" pitchFamily="18" charset="0"/>
              </a:rPr>
              <a:t>- Tác phẩm chính:</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Những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trung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kiên</a:t>
            </a:r>
            <a:r>
              <a:rPr lang="en-US" sz="3200" dirty="0">
                <a:latin typeface="Times New Roman" panose="02020603050405020304" pitchFamily="18" charset="0"/>
                <a:cs typeface="Times New Roman" panose="02020603050405020304" pitchFamily="18" charset="0"/>
              </a:rPr>
              <a:t> (1962), </a:t>
            </a:r>
            <a:r>
              <a:rPr lang="en-US" sz="3200" i="1" dirty="0" err="1">
                <a:latin typeface="Times New Roman" panose="02020603050405020304" pitchFamily="18" charset="0"/>
                <a:cs typeface="Times New Roman" panose="02020603050405020304" pitchFamily="18" charset="0"/>
              </a:rPr>
              <a:t>Huế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mùa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xuân</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(1975), </a:t>
            </a:r>
            <a:r>
              <a:rPr lang="en-US" sz="3200" i="1" dirty="0" err="1">
                <a:latin typeface="Times New Roman" panose="02020603050405020304" pitchFamily="18" charset="0"/>
                <a:cs typeface="Times New Roman" panose="02020603050405020304" pitchFamily="18" charset="0"/>
              </a:rPr>
              <a:t>Dấu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võng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Trường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Sơn</a:t>
            </a:r>
            <a:r>
              <a:rPr lang="en-US" sz="3200" dirty="0">
                <a:latin typeface="Times New Roman" panose="02020603050405020304" pitchFamily="18" charset="0"/>
                <a:cs typeface="Times New Roman" panose="02020603050405020304" pitchFamily="18" charset="0"/>
              </a:rPr>
              <a:t> (1977), </a:t>
            </a:r>
            <a:r>
              <a:rPr lang="en-US" sz="3200" i="1" dirty="0" err="1">
                <a:latin typeface="Times New Roman" panose="02020603050405020304" pitchFamily="18" charset="0"/>
                <a:cs typeface="Times New Roman" panose="02020603050405020304" pitchFamily="18" charset="0"/>
              </a:rPr>
              <a:t>Mưa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xuân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1982), </a:t>
            </a:r>
            <a:r>
              <a:rPr lang="en-US" sz="3200" i="1" dirty="0">
                <a:latin typeface="Times New Roman" panose="02020603050405020304" pitchFamily="18" charset="0"/>
                <a:cs typeface="Times New Roman" panose="02020603050405020304" pitchFamily="18" charset="0"/>
              </a:rPr>
              <a:t>Thanh </a:t>
            </a:r>
            <a:r>
              <a:rPr lang="en-US" sz="3200" i="1" dirty="0" err="1">
                <a:latin typeface="Times New Roman" panose="02020603050405020304" pitchFamily="18" charset="0"/>
                <a:cs typeface="Times New Roman" panose="02020603050405020304" pitchFamily="18" charset="0"/>
              </a:rPr>
              <a:t>Hải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tuyển</a:t>
            </a:r>
            <a:r>
              <a:rPr lang="en-US" sz="3200" dirty="0">
                <a:latin typeface="Times New Roman" panose="02020603050405020304" pitchFamily="18" charset="0"/>
                <a:cs typeface="Times New Roman" panose="02020603050405020304" pitchFamily="18" charset="0"/>
              </a:rPr>
              <a:t> (1982).</a:t>
            </a:r>
          </a:p>
        </p:txBody>
      </p:sp>
    </p:spTree>
    <p:extLst>
      <p:ext uri="{BB962C8B-B14F-4D97-AF65-F5344CB8AC3E}">
        <p14:creationId xmlns:p14="http://schemas.microsoft.com/office/powerpoint/2010/main" val="33034381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115616" y="33792"/>
            <a:ext cx="6912768" cy="1224136"/>
          </a:xfrm>
          <a:prstGeom prst="horizont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highlight>
                  <a:srgbClr val="0000FF"/>
                </a:highlight>
                <a:latin typeface="Times New Roman" panose="02020603050405020304" pitchFamily="18" charset="0"/>
                <a:cs typeface="Times New Roman" panose="02020603050405020304" pitchFamily="18" charset="0"/>
              </a:rPr>
              <a:t>2. </a:t>
            </a:r>
            <a:r>
              <a:rPr lang="en-US" sz="3200" b="1" dirty="0" err="1">
                <a:highlight>
                  <a:srgbClr val="0000FF"/>
                </a:highlight>
                <a:latin typeface="Times New Roman" panose="02020603050405020304" pitchFamily="18" charset="0"/>
                <a:cs typeface="Times New Roman" panose="02020603050405020304" pitchFamily="18" charset="0"/>
              </a:rPr>
              <a:t>Văn</a:t>
            </a:r>
            <a:r>
              <a:rPr lang="en-US" sz="3200" b="1" dirty="0">
                <a:highlight>
                  <a:srgbClr val="0000FF"/>
                </a:highlight>
                <a:latin typeface="Times New Roman" panose="02020603050405020304" pitchFamily="18" charset="0"/>
                <a:cs typeface="Times New Roman" panose="02020603050405020304" pitchFamily="18" charset="0"/>
              </a:rPr>
              <a:t> </a:t>
            </a:r>
            <a:r>
              <a:rPr lang="en-US" sz="3200" b="1" dirty="0" err="1">
                <a:highlight>
                  <a:srgbClr val="0000FF"/>
                </a:highlight>
                <a:latin typeface="Times New Roman" panose="02020603050405020304" pitchFamily="18" charset="0"/>
                <a:cs typeface="Times New Roman" panose="02020603050405020304" pitchFamily="18" charset="0"/>
              </a:rPr>
              <a:t>bản</a:t>
            </a:r>
            <a:r>
              <a:rPr lang="en-US" sz="3200" b="1" dirty="0">
                <a:highlight>
                  <a:srgbClr val="0000FF"/>
                </a:highlight>
                <a:latin typeface="Times New Roman" panose="02020603050405020304" pitchFamily="18" charset="0"/>
                <a:cs typeface="Times New Roman" panose="02020603050405020304" pitchFamily="18" charset="0"/>
              </a:rPr>
              <a:t> “</a:t>
            </a:r>
            <a:r>
              <a:rPr lang="en-US" sz="3200" b="1" i="1" dirty="0" err="1">
                <a:highlight>
                  <a:srgbClr val="0000FF"/>
                </a:highlight>
                <a:latin typeface="Times New Roman" panose="02020603050405020304" pitchFamily="18" charset="0"/>
                <a:cs typeface="Times New Roman" panose="02020603050405020304" pitchFamily="18" charset="0"/>
              </a:rPr>
              <a:t>Mùa</a:t>
            </a:r>
            <a:r>
              <a:rPr lang="en-US" sz="3200" b="1" i="1" dirty="0">
                <a:highlight>
                  <a:srgbClr val="0000FF"/>
                </a:highlight>
                <a:latin typeface="Times New Roman" panose="02020603050405020304" pitchFamily="18" charset="0"/>
                <a:cs typeface="Times New Roman" panose="02020603050405020304" pitchFamily="18" charset="0"/>
              </a:rPr>
              <a:t> </a:t>
            </a:r>
            <a:r>
              <a:rPr lang="en-US" sz="3200" b="1" i="1" dirty="0" err="1">
                <a:highlight>
                  <a:srgbClr val="0000FF"/>
                </a:highlight>
                <a:latin typeface="Times New Roman" panose="02020603050405020304" pitchFamily="18" charset="0"/>
                <a:cs typeface="Times New Roman" panose="02020603050405020304" pitchFamily="18" charset="0"/>
              </a:rPr>
              <a:t>xuân</a:t>
            </a:r>
            <a:r>
              <a:rPr lang="en-US" sz="3200" b="1" i="1" dirty="0">
                <a:highlight>
                  <a:srgbClr val="0000FF"/>
                </a:highlight>
                <a:latin typeface="Times New Roman" panose="02020603050405020304" pitchFamily="18" charset="0"/>
                <a:cs typeface="Times New Roman" panose="02020603050405020304" pitchFamily="18" charset="0"/>
              </a:rPr>
              <a:t> </a:t>
            </a:r>
            <a:r>
              <a:rPr lang="en-US" sz="3200" b="1" i="1" dirty="0" err="1">
                <a:highlight>
                  <a:srgbClr val="0000FF"/>
                </a:highlight>
                <a:latin typeface="Times New Roman" panose="02020603050405020304" pitchFamily="18" charset="0"/>
                <a:cs typeface="Times New Roman" panose="02020603050405020304" pitchFamily="18" charset="0"/>
              </a:rPr>
              <a:t>nho</a:t>
            </a:r>
            <a:r>
              <a:rPr lang="en-US" sz="3200" b="1" i="1" dirty="0">
                <a:highlight>
                  <a:srgbClr val="0000FF"/>
                </a:highlight>
                <a:latin typeface="Times New Roman" panose="02020603050405020304" pitchFamily="18" charset="0"/>
                <a:cs typeface="Times New Roman" panose="02020603050405020304" pitchFamily="18" charset="0"/>
              </a:rPr>
              <a:t> </a:t>
            </a:r>
            <a:r>
              <a:rPr lang="en-US" sz="3200" b="1" i="1" dirty="0" err="1">
                <a:highlight>
                  <a:srgbClr val="0000FF"/>
                </a:highlight>
                <a:latin typeface="Times New Roman" panose="02020603050405020304" pitchFamily="18" charset="0"/>
                <a:cs typeface="Times New Roman" panose="02020603050405020304" pitchFamily="18" charset="0"/>
              </a:rPr>
              <a:t>nhỏ</a:t>
            </a:r>
            <a:endParaRPr lang="en-US" sz="3200" dirty="0">
              <a:highlight>
                <a:srgbClr val="0000FF"/>
              </a:highlight>
              <a:latin typeface="Times New Roman" panose="02020603050405020304" pitchFamily="18" charset="0"/>
              <a:cs typeface="Times New Roman" panose="02020603050405020304" pitchFamily="18" charset="0"/>
            </a:endParaRPr>
          </a:p>
        </p:txBody>
      </p:sp>
      <p:sp>
        <p:nvSpPr>
          <p:cNvPr id="5" name="Round Same Side Corner Rectangle 4"/>
          <p:cNvSpPr/>
          <p:nvPr/>
        </p:nvSpPr>
        <p:spPr>
          <a:xfrm>
            <a:off x="251520" y="1484784"/>
            <a:ext cx="8712968" cy="5256584"/>
          </a:xfrm>
          <a:prstGeom prst="round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Hướng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dẫn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 </a:t>
            </a:r>
          </a:p>
          <a:p>
            <a:pPr marL="457200" indent="-457200" algn="ctr">
              <a:buFontTx/>
              <a:buChar char="-"/>
            </a:pPr>
            <a:r>
              <a:rPr lang="en-US" sz="2800" dirty="0" err="1">
                <a:solidFill>
                  <a:srgbClr val="0A0FD8"/>
                </a:solidFill>
                <a:latin typeface="Times New Roman" panose="02020603050405020304" pitchFamily="18" charset="0"/>
                <a:cs typeface="Times New Roman" panose="02020603050405020304" pitchFamily="18" charset="0"/>
              </a:rPr>
              <a:t>Phần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đầu</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miêu</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tả</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mùa</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xuân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của</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thiên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nhiên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đất</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trời</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nên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đọc</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với</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giọng</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nhẹ</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nhàng</a:t>
            </a:r>
            <a:r>
              <a:rPr lang="en-US" sz="2800" dirty="0">
                <a:solidFill>
                  <a:srgbClr val="0A0FD8"/>
                </a:solidFill>
                <a:latin typeface="Times New Roman" panose="02020603050405020304" pitchFamily="18" charset="0"/>
                <a:cs typeface="Times New Roman" panose="02020603050405020304" pitchFamily="18" charset="0"/>
              </a:rPr>
              <a:t>, say </a:t>
            </a:r>
            <a:r>
              <a:rPr lang="en-US" sz="2800" dirty="0" err="1">
                <a:solidFill>
                  <a:srgbClr val="0A0FD8"/>
                </a:solidFill>
                <a:latin typeface="Times New Roman" panose="02020603050405020304" pitchFamily="18" charset="0"/>
                <a:cs typeface="Times New Roman" panose="02020603050405020304" pitchFamily="18" charset="0"/>
              </a:rPr>
              <a:t>mê</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nhịp</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thơ</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khoan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thai</a:t>
            </a:r>
            <a:r>
              <a:rPr lang="en-US" sz="2800" dirty="0">
                <a:solidFill>
                  <a:srgbClr val="0A0FD8"/>
                </a:solidFill>
                <a:latin typeface="Times New Roman" panose="02020603050405020304" pitchFamily="18" charset="0"/>
                <a:cs typeface="Times New Roman" panose="02020603050405020304" pitchFamily="18" charset="0"/>
              </a:rPr>
              <a:t>, thong </a:t>
            </a:r>
            <a:r>
              <a:rPr lang="en-US" sz="2800" dirty="0" err="1">
                <a:solidFill>
                  <a:srgbClr val="0A0FD8"/>
                </a:solidFill>
                <a:latin typeface="Times New Roman" panose="02020603050405020304" pitchFamily="18" charset="0"/>
                <a:cs typeface="Times New Roman" panose="02020603050405020304" pitchFamily="18" charset="0"/>
              </a:rPr>
              <a:t>thả</a:t>
            </a:r>
            <a:r>
              <a:rPr lang="en-US" sz="2800" dirty="0">
                <a:solidFill>
                  <a:srgbClr val="0A0FD8"/>
                </a:solidFill>
                <a:latin typeface="Times New Roman" panose="02020603050405020304" pitchFamily="18" charset="0"/>
                <a:cs typeface="Times New Roman" panose="02020603050405020304" pitchFamily="18" charset="0"/>
              </a:rPr>
              <a:t>. </a:t>
            </a:r>
          </a:p>
          <a:p>
            <a:pPr marL="457200" indent="-457200" algn="ctr">
              <a:buFontTx/>
              <a:buChar char="-"/>
            </a:pPr>
            <a:r>
              <a:rPr lang="en-US" sz="2800" dirty="0" err="1">
                <a:solidFill>
                  <a:srgbClr val="0A0FD8"/>
                </a:solidFill>
                <a:latin typeface="Times New Roman" panose="02020603050405020304" pitchFamily="18" charset="0"/>
                <a:cs typeface="Times New Roman" panose="02020603050405020304" pitchFamily="18" charset="0"/>
              </a:rPr>
              <a:t>Phần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nói</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về</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mùa</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xuân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đất</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nước</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nên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đọc</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với</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tốc</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độ</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nhanh</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hơn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để</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làm</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nổi</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bật</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cái</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xốn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xang</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hối</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hả</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của</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đất</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nước</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vào</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xuân</a:t>
            </a:r>
            <a:r>
              <a:rPr lang="en-US" sz="2800" dirty="0">
                <a:solidFill>
                  <a:srgbClr val="0A0FD8"/>
                </a:solidFill>
                <a:latin typeface="Times New Roman" panose="02020603050405020304" pitchFamily="18" charset="0"/>
                <a:cs typeface="Times New Roman" panose="02020603050405020304" pitchFamily="18" charset="0"/>
              </a:rPr>
              <a:t>. </a:t>
            </a:r>
          </a:p>
          <a:p>
            <a:pPr marL="457200" indent="-457200" algn="ctr">
              <a:buFontTx/>
              <a:buChar char="-"/>
            </a:pPr>
            <a:r>
              <a:rPr lang="en-US" sz="2800" dirty="0" err="1">
                <a:solidFill>
                  <a:srgbClr val="0A0FD8"/>
                </a:solidFill>
                <a:latin typeface="Times New Roman" panose="02020603050405020304" pitchFamily="18" charset="0"/>
                <a:cs typeface="Times New Roman" panose="02020603050405020304" pitchFamily="18" charset="0"/>
              </a:rPr>
              <a:t>Phần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nói</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về</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ước</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nguyện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của</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nhà</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thơ</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nên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đọc</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với</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giọng</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thiết</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tha</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khi</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đọc</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phần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này</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nên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nhấn</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mạnh</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vào</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những</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hình</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ảnh</a:t>
            </a:r>
            <a:r>
              <a:rPr lang="en-US" sz="2800" dirty="0">
                <a:solidFill>
                  <a:srgbClr val="0A0FD8"/>
                </a:solidFill>
                <a:latin typeface="Times New Roman" panose="02020603050405020304" pitchFamily="18" charset="0"/>
                <a:cs typeface="Times New Roman" panose="02020603050405020304" pitchFamily="18" charset="0"/>
              </a:rPr>
              <a:t>: con </a:t>
            </a:r>
            <a:r>
              <a:rPr lang="en-US" sz="2800" dirty="0" err="1">
                <a:solidFill>
                  <a:srgbClr val="0A0FD8"/>
                </a:solidFill>
                <a:latin typeface="Times New Roman" panose="02020603050405020304" pitchFamily="18" charset="0"/>
                <a:cs typeface="Times New Roman" panose="02020603050405020304" pitchFamily="18" charset="0"/>
              </a:rPr>
              <a:t>chim</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hót</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một</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cành</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hoa</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một</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nốt</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trầm</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xao</a:t>
            </a:r>
            <a:r>
              <a:rPr lang="en-US" sz="2800" dirty="0">
                <a:solidFill>
                  <a:srgbClr val="0A0FD8"/>
                </a:solidFill>
                <a:latin typeface="Times New Roman" panose="02020603050405020304" pitchFamily="18" charset="0"/>
                <a:cs typeface="Times New Roman" panose="02020603050405020304" pitchFamily="18" charset="0"/>
              </a:rPr>
              <a:t> </a:t>
            </a:r>
            <a:r>
              <a:rPr lang="en-US" sz="2800" dirty="0" err="1">
                <a:solidFill>
                  <a:srgbClr val="0A0FD8"/>
                </a:solidFill>
                <a:latin typeface="Times New Roman" panose="02020603050405020304" pitchFamily="18" charset="0"/>
                <a:cs typeface="Times New Roman" panose="02020603050405020304" pitchFamily="18" charset="0"/>
              </a:rPr>
              <a:t>xuyến</a:t>
            </a:r>
            <a:r>
              <a:rPr lang="en-US" sz="2800" dirty="0">
                <a:solidFill>
                  <a:srgbClr val="0A0FD8"/>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37509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179512" y="1529030"/>
            <a:ext cx="4248472" cy="4392488"/>
          </a:xfrm>
          <a:prstGeom prst="plaqu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a. </a:t>
            </a:r>
            <a:r>
              <a:rPr lang="en-US" sz="3200" b="1" dirty="0" err="1">
                <a:latin typeface="Times New Roman" panose="02020603050405020304" pitchFamily="18" charset="0"/>
                <a:cs typeface="Times New Roman" panose="02020603050405020304" pitchFamily="18" charset="0"/>
              </a:rPr>
              <a:t>Hoàn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đời</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Viết tháng 11/1980, khi tác giả đang nằm trên giường bệnh, không lâu sau nhà thơ qua đời</a:t>
            </a:r>
            <a:r>
              <a:rPr lang="en-US" sz="3200" dirty="0">
                <a:latin typeface="Times New Roman" panose="02020603050405020304" pitchFamily="18" charset="0"/>
                <a:cs typeface="Times New Roman" panose="02020603050405020304" pitchFamily="18" charset="0"/>
              </a:rPr>
              <a:t>.</a:t>
            </a:r>
          </a:p>
        </p:txBody>
      </p:sp>
      <p:sp>
        <p:nvSpPr>
          <p:cNvPr id="6" name="Plaque 5"/>
          <p:cNvSpPr/>
          <p:nvPr/>
        </p:nvSpPr>
        <p:spPr>
          <a:xfrm>
            <a:off x="4716016" y="1506907"/>
            <a:ext cx="4248472" cy="4370365"/>
          </a:xfrm>
          <a:prstGeom prst="plaqu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latin typeface="Times New Roman" panose="02020603050405020304" pitchFamily="18" charset="0"/>
                <a:cs typeface="Times New Roman" panose="02020603050405020304" pitchFamily="18" charset="0"/>
              </a:rPr>
              <a:t>b.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tìm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hiểu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chú</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thích</a:t>
            </a:r>
            <a:endParaRPr lang="en-US" sz="3200" dirty="0">
              <a:solidFill>
                <a:srgbClr val="002060"/>
              </a:solidFill>
              <a:latin typeface="Times New Roman" panose="02020603050405020304" pitchFamily="18" charset="0"/>
              <a:cs typeface="Times New Roman" panose="02020603050405020304" pitchFamily="18" charset="0"/>
            </a:endParaRPr>
          </a:p>
          <a:p>
            <a:r>
              <a:rPr lang="en-US" sz="3200" i="1" dirty="0">
                <a:solidFill>
                  <a:srgbClr val="002060"/>
                </a:solidFill>
                <a:latin typeface="Times New Roman" panose="02020603050405020304" pitchFamily="18" charset="0"/>
                <a:cs typeface="Times New Roman" panose="02020603050405020304" pitchFamily="18" charset="0"/>
              </a:rPr>
              <a:t>- </a:t>
            </a:r>
            <a:r>
              <a:rPr lang="vi-VN" sz="3200" i="1" dirty="0">
                <a:solidFill>
                  <a:srgbClr val="002060"/>
                </a:solidFill>
                <a:latin typeface="Times New Roman" panose="02020603050405020304" pitchFamily="18" charset="0"/>
                <a:cs typeface="Times New Roman" panose="02020603050405020304" pitchFamily="18" charset="0"/>
              </a:rPr>
              <a:t>chiền chiện, Nam ai, Nam bình, phách tiền,...</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D8F1320-758C-42C8-A6FB-2B13FFB5A2B5}"/>
              </a:ext>
            </a:extLst>
          </p:cNvPr>
          <p:cNvSpPr txBox="1"/>
          <p:nvPr/>
        </p:nvSpPr>
        <p:spPr>
          <a:xfrm>
            <a:off x="1979712" y="116632"/>
            <a:ext cx="612068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A0FD8"/>
                </a:solidFill>
                <a:effectLst/>
                <a:uLnTx/>
                <a:uFillTx/>
                <a:latin typeface="Times New Roman" panose="02020603050405020304" pitchFamily="18" charset="0"/>
                <a:ea typeface="+mn-ea"/>
                <a:cs typeface="Times New Roman" panose="02020603050405020304" pitchFamily="18" charset="0"/>
              </a:rPr>
              <a:t>2. </a:t>
            </a:r>
            <a:r>
              <a:rPr kumimoji="0" lang="en-US" sz="3200" b="1" i="0" u="none" strike="noStrike" kern="1200" cap="none" spc="0" normalizeH="0" baseline="0" noProof="0" dirty="0" err="1">
                <a:ln>
                  <a:noFill/>
                </a:ln>
                <a:solidFill>
                  <a:srgbClr val="0A0FD8"/>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srgbClr val="0A0FD8"/>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A0FD8"/>
                </a:solidFill>
                <a:effectLst/>
                <a:uLnTx/>
                <a:uFillTx/>
                <a:latin typeface="Times New Roman" panose="02020603050405020304" pitchFamily="18" charset="0"/>
                <a:ea typeface="+mn-ea"/>
                <a:cs typeface="Times New Roman" panose="02020603050405020304" pitchFamily="18" charset="0"/>
              </a:rPr>
              <a:t>bản</a:t>
            </a:r>
            <a:r>
              <a:rPr kumimoji="0" lang="en-US" sz="3200" b="1" i="0" u="none" strike="noStrike" kern="1200" cap="none" spc="0" normalizeH="0" baseline="0" noProof="0" dirty="0">
                <a:ln>
                  <a:noFill/>
                </a:ln>
                <a:solidFill>
                  <a:srgbClr val="0A0FD8"/>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srgbClr val="0A0FD8"/>
                </a:solidFill>
                <a:effectLst/>
                <a:uLnTx/>
                <a:uFillTx/>
                <a:latin typeface="Times New Roman" panose="02020603050405020304" pitchFamily="18" charset="0"/>
                <a:ea typeface="+mn-ea"/>
                <a:cs typeface="Times New Roman" panose="02020603050405020304" pitchFamily="18" charset="0"/>
              </a:rPr>
              <a:t>Mùa</a:t>
            </a:r>
            <a:r>
              <a:rPr kumimoji="0" lang="en-US" sz="3200" b="1" i="1" u="none" strike="noStrike" kern="1200" cap="none" spc="0" normalizeH="0" baseline="0" noProof="0" dirty="0">
                <a:ln>
                  <a:noFill/>
                </a:ln>
                <a:solidFill>
                  <a:srgbClr val="0A0FD8"/>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srgbClr val="0A0FD8"/>
                </a:solidFill>
                <a:effectLst/>
                <a:uLnTx/>
                <a:uFillTx/>
                <a:latin typeface="Times New Roman" panose="02020603050405020304" pitchFamily="18" charset="0"/>
                <a:ea typeface="+mn-ea"/>
                <a:cs typeface="Times New Roman" panose="02020603050405020304" pitchFamily="18" charset="0"/>
              </a:rPr>
              <a:t>xuân</a:t>
            </a:r>
            <a:r>
              <a:rPr kumimoji="0" lang="en-US" sz="3200" b="1" i="1" u="none" strike="noStrike" kern="1200" cap="none" spc="0" normalizeH="0" baseline="0" noProof="0" dirty="0">
                <a:ln>
                  <a:noFill/>
                </a:ln>
                <a:solidFill>
                  <a:srgbClr val="0A0FD8"/>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srgbClr val="0A0FD8"/>
                </a:solidFill>
                <a:effectLst/>
                <a:uLnTx/>
                <a:uFillTx/>
                <a:latin typeface="Times New Roman" panose="02020603050405020304" pitchFamily="18" charset="0"/>
                <a:ea typeface="+mn-ea"/>
                <a:cs typeface="Times New Roman" panose="02020603050405020304" pitchFamily="18" charset="0"/>
              </a:rPr>
              <a:t>nho</a:t>
            </a:r>
            <a:r>
              <a:rPr kumimoji="0" lang="en-US" sz="3200" b="1" i="1" u="none" strike="noStrike" kern="1200" cap="none" spc="0" normalizeH="0" baseline="0" noProof="0" dirty="0">
                <a:ln>
                  <a:noFill/>
                </a:ln>
                <a:solidFill>
                  <a:srgbClr val="0A0FD8"/>
                </a:solidFill>
                <a:effectLst/>
                <a:uLnTx/>
                <a:uFillTx/>
                <a:latin typeface="Times New Roman" panose="02020603050405020304" pitchFamily="18" charset="0"/>
                <a:ea typeface="+mn-ea"/>
                <a:cs typeface="Times New Roman" panose="02020603050405020304" pitchFamily="18" charset="0"/>
              </a:rPr>
              <a:t> </a:t>
            </a:r>
            <a:r>
              <a:rPr kumimoji="0" lang="en-US" sz="3200" b="1" i="1" u="none" strike="noStrike" kern="1200" cap="none" spc="0" normalizeH="0" baseline="0" noProof="0" dirty="0" err="1">
                <a:ln>
                  <a:noFill/>
                </a:ln>
                <a:solidFill>
                  <a:srgbClr val="0A0FD8"/>
                </a:solidFill>
                <a:effectLst/>
                <a:uLnTx/>
                <a:uFillTx/>
                <a:latin typeface="Times New Roman" panose="02020603050405020304" pitchFamily="18" charset="0"/>
                <a:ea typeface="+mn-ea"/>
                <a:cs typeface="Times New Roman" panose="02020603050405020304" pitchFamily="18" charset="0"/>
              </a:rPr>
              <a:t>nhỏ</a:t>
            </a:r>
            <a:endParaRPr kumimoji="0" lang="en-US" sz="3200" b="0" i="0" u="none" strike="noStrike" kern="1200" cap="none" spc="0" normalizeH="0" baseline="0" noProof="0" dirty="0">
              <a:ln>
                <a:noFill/>
              </a:ln>
              <a:solidFill>
                <a:srgbClr val="0A0FD8"/>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730899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07504" y="116632"/>
            <a:ext cx="4499992" cy="6624736"/>
          </a:xfrm>
          <a:prstGeom prst="frame">
            <a:avLst>
              <a:gd name="adj1" fmla="val 6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p:cNvSpPr/>
          <p:nvPr/>
        </p:nvSpPr>
        <p:spPr>
          <a:xfrm>
            <a:off x="4783832" y="1041116"/>
            <a:ext cx="4184848" cy="5700252"/>
          </a:xfrm>
          <a:prstGeom prst="frame">
            <a:avLst>
              <a:gd name="adj1" fmla="val 63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449288" y="582067"/>
            <a:ext cx="3816424" cy="5693866"/>
          </a:xfrm>
          <a:prstGeom prst="rect">
            <a:avLst/>
          </a:prstGeom>
        </p:spPr>
        <p:txBody>
          <a:bodyPr wrap="square">
            <a:spAutoFit/>
          </a:bodyPr>
          <a:lstStyle/>
          <a:p>
            <a:r>
              <a:rPr lang="en-US" sz="2800" b="1" dirty="0">
                <a:solidFill>
                  <a:srgbClr val="002060"/>
                </a:solidFill>
                <a:latin typeface="Times New Roman" panose="02020603050405020304" pitchFamily="18" charset="0"/>
                <a:cs typeface="Times New Roman" panose="02020603050405020304" pitchFamily="18" charset="0"/>
              </a:rPr>
              <a:t>c. </a:t>
            </a:r>
            <a:r>
              <a:rPr lang="en-US" sz="2800" b="1" dirty="0" err="1">
                <a:solidFill>
                  <a:srgbClr val="002060"/>
                </a:solidFill>
                <a:latin typeface="Times New Roman" panose="02020603050405020304" pitchFamily="18" charset="0"/>
                <a:cs typeface="Times New Roman" panose="02020603050405020304" pitchFamily="18" charset="0"/>
              </a:rPr>
              <a:t>Tìm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hiểu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chung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bản</a:t>
            </a:r>
            <a:endParaRPr lang="en-US" sz="2800" dirty="0">
              <a:solidFill>
                <a:srgbClr val="002060"/>
              </a:solidFill>
              <a:latin typeface="Times New Roman" panose="02020603050405020304" pitchFamily="18" charset="0"/>
              <a:cs typeface="Times New Roman" panose="02020603050405020304" pitchFamily="18" charset="0"/>
            </a:endParaRPr>
          </a:p>
          <a:p>
            <a:r>
              <a:rPr lang="en-US" sz="2800" b="1" dirty="0">
                <a:solidFill>
                  <a:srgbClr val="002060"/>
                </a:solidFill>
                <a:latin typeface="Times New Roman" panose="02020603050405020304" pitchFamily="18" charset="0"/>
                <a:cs typeface="Times New Roman" panose="02020603050405020304" pitchFamily="18" charset="0"/>
              </a:rPr>
              <a:t>*</a:t>
            </a:r>
            <a:r>
              <a:rPr lang="en-US" sz="2800" b="1" dirty="0" err="1">
                <a:solidFill>
                  <a:srgbClr val="002060"/>
                </a:solidFill>
                <a:latin typeface="Times New Roman" panose="02020603050405020304" pitchFamily="18" charset="0"/>
                <a:cs typeface="Times New Roman" panose="02020603050405020304" pitchFamily="18" charset="0"/>
              </a:rPr>
              <a:t>Thể</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loại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năm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chữ</a:t>
            </a:r>
            <a:r>
              <a:rPr lang="en-US" sz="2800" dirty="0">
                <a:solidFill>
                  <a:srgbClr val="002060"/>
                </a:solidFill>
                <a:latin typeface="Times New Roman" panose="02020603050405020304" pitchFamily="18" charset="0"/>
                <a:cs typeface="Times New Roman" panose="02020603050405020304" pitchFamily="18" charset="0"/>
              </a:rPr>
              <a:t>.</a:t>
            </a:r>
          </a:p>
          <a:p>
            <a:r>
              <a:rPr lang="en-US" sz="2800" b="1" dirty="0">
                <a:solidFill>
                  <a:srgbClr val="002060"/>
                </a:solidFill>
                <a:latin typeface="Times New Roman" panose="02020603050405020304" pitchFamily="18" charset="0"/>
                <a:cs typeface="Times New Roman" panose="02020603050405020304" pitchFamily="18" charset="0"/>
              </a:rPr>
              <a:t>*</a:t>
            </a:r>
            <a:r>
              <a:rPr lang="en-US" sz="2800" b="1" dirty="0" err="1">
                <a:solidFill>
                  <a:srgbClr val="002060"/>
                </a:solidFill>
                <a:latin typeface="Times New Roman" panose="02020603050405020304" pitchFamily="18" charset="0"/>
                <a:cs typeface="Times New Roman" panose="02020603050405020304" pitchFamily="18" charset="0"/>
              </a:rPr>
              <a:t>Giọng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điệu</a:t>
            </a:r>
            <a:r>
              <a:rPr lang="en-US" sz="2800" b="1"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nhẹ</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nhàng</a:t>
            </a:r>
            <a:r>
              <a:rPr lang="en-US" sz="2800" dirty="0">
                <a:solidFill>
                  <a:srgbClr val="002060"/>
                </a:solidFill>
                <a:latin typeface="Times New Roman" panose="02020603050405020304" pitchFamily="18" charset="0"/>
                <a:cs typeface="Times New Roman" panose="02020603050405020304" pitchFamily="18" charset="0"/>
              </a:rPr>
              <a:t>, say </a:t>
            </a:r>
            <a:r>
              <a:rPr lang="en-US" sz="2800" dirty="0" err="1">
                <a:solidFill>
                  <a:srgbClr val="002060"/>
                </a:solidFill>
                <a:latin typeface="Times New Roman" panose="02020603050405020304" pitchFamily="18" charset="0"/>
                <a:cs typeface="Times New Roman" panose="02020603050405020304" pitchFamily="18" charset="0"/>
              </a:rPr>
              <a:t>mê</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trầm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tha</a:t>
            </a:r>
            <a:r>
              <a:rPr lang="en-US" sz="2800" dirty="0">
                <a:solidFill>
                  <a:srgbClr val="002060"/>
                </a:solidFill>
                <a:latin typeface="Times New Roman" panose="02020603050405020304" pitchFamily="18" charset="0"/>
                <a:cs typeface="Times New Roman" panose="02020603050405020304" pitchFamily="18" charset="0"/>
              </a:rPr>
              <a:t>...</a:t>
            </a:r>
          </a:p>
          <a:p>
            <a:r>
              <a:rPr lang="en-US" sz="2800" b="1" dirty="0">
                <a:solidFill>
                  <a:srgbClr val="002060"/>
                </a:solidFill>
                <a:latin typeface="Times New Roman" panose="02020603050405020304" pitchFamily="18" charset="0"/>
                <a:cs typeface="Times New Roman" panose="02020603050405020304" pitchFamily="18" charset="0"/>
              </a:rPr>
              <a:t>*</a:t>
            </a:r>
            <a:r>
              <a:rPr lang="en-US" sz="2800" b="1" dirty="0" err="1">
                <a:solidFill>
                  <a:srgbClr val="002060"/>
                </a:solidFill>
                <a:latin typeface="Times New Roman" panose="02020603050405020304" pitchFamily="18" charset="0"/>
                <a:cs typeface="Times New Roman" panose="02020603050405020304" pitchFamily="18" charset="0"/>
              </a:rPr>
              <a:t>Mạch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cảm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xúc</a:t>
            </a:r>
            <a:r>
              <a:rPr lang="en-US" sz="2800" b="1" dirty="0">
                <a:solidFill>
                  <a:srgbClr val="002060"/>
                </a:solidFill>
                <a:latin typeface="Times New Roman" panose="02020603050405020304" pitchFamily="18" charset="0"/>
                <a:cs typeface="Times New Roman" panose="02020603050405020304" pitchFamily="18" charset="0"/>
              </a:rPr>
              <a:t>:</a:t>
            </a:r>
            <a:r>
              <a:rPr lang="en-US" sz="2800" i="1"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Từ cảm xúc về mùa xuân thiên nhiên, đất trời -&gt; cảm xúc về mùa xuân đất nước -&gt; Ước nguyện hoà nhập vào mùa xuân</a:t>
            </a:r>
            <a:r>
              <a:rPr lang="en-US" sz="2800" dirty="0">
                <a:solidFill>
                  <a:srgbClr val="002060"/>
                </a:solidFill>
                <a:latin typeface="Times New Roman" panose="02020603050405020304" pitchFamily="18" charset="0"/>
                <a:cs typeface="Times New Roman" panose="02020603050405020304" pitchFamily="18" charset="0"/>
              </a:rPr>
              <a:t> -&gt; </a:t>
            </a:r>
            <a:r>
              <a:rPr lang="en-US" sz="2800" dirty="0" err="1">
                <a:solidFill>
                  <a:srgbClr val="002060"/>
                </a:solidFill>
                <a:latin typeface="Times New Roman" panose="02020603050405020304" pitchFamily="18" charset="0"/>
                <a:cs typeface="Times New Roman" panose="02020603050405020304" pitchFamily="18" charset="0"/>
              </a:rPr>
              <a:t>Ngợi</a:t>
            </a:r>
            <a:r>
              <a:rPr lang="en-US" sz="2800" dirty="0">
                <a:solidFill>
                  <a:srgbClr val="002060"/>
                </a:solidFill>
                <a:latin typeface="Times New Roman" panose="02020603050405020304" pitchFamily="18" charset="0"/>
                <a:cs typeface="Times New Roman" panose="02020603050405020304" pitchFamily="18" charset="0"/>
              </a:rPr>
              <a:t> ca </a:t>
            </a:r>
            <a:r>
              <a:rPr lang="en-US" sz="2800" dirty="0" err="1">
                <a:solidFill>
                  <a:srgbClr val="002060"/>
                </a:solidFill>
                <a:latin typeface="Times New Roman" panose="02020603050405020304" pitchFamily="18" charset="0"/>
                <a:cs typeface="Times New Roman" panose="02020603050405020304" pitchFamily="18" charset="0"/>
              </a:rPr>
              <a:t>quê</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hương</a:t>
            </a:r>
            <a:r>
              <a:rPr lang="vi-VN" sz="2800" dirty="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076056" y="1443841"/>
            <a:ext cx="3600400" cy="4832092"/>
          </a:xfrm>
          <a:prstGeom prst="rect">
            <a:avLst/>
          </a:prstGeom>
        </p:spPr>
        <p:txBody>
          <a:bodyPr wrap="square">
            <a:spAutoFit/>
          </a:bodyPr>
          <a:lstStyle/>
          <a:p>
            <a:r>
              <a:rPr lang="en-US" sz="2800" b="1" dirty="0">
                <a:solidFill>
                  <a:srgbClr val="0070C0"/>
                </a:solidFill>
                <a:latin typeface="Times New Roman" panose="02020603050405020304" pitchFamily="18" charset="0"/>
                <a:cs typeface="Times New Roman" panose="02020603050405020304" pitchFamily="18" charset="0"/>
              </a:rPr>
              <a:t>*</a:t>
            </a:r>
            <a:r>
              <a:rPr lang="en-US" sz="2800" b="1" dirty="0" err="1">
                <a:solidFill>
                  <a:srgbClr val="0070C0"/>
                </a:solidFill>
                <a:latin typeface="Times New Roman" panose="02020603050405020304" pitchFamily="18" charset="0"/>
                <a:cs typeface="Times New Roman" panose="02020603050405020304" pitchFamily="18" charset="0"/>
              </a:rPr>
              <a:t>Bố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cục</a:t>
            </a:r>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4 </a:t>
            </a:r>
            <a:r>
              <a:rPr lang="en-US" sz="2800" dirty="0" err="1">
                <a:solidFill>
                  <a:srgbClr val="0070C0"/>
                </a:solidFill>
                <a:latin typeface="Times New Roman" panose="02020603050405020304" pitchFamily="18" charset="0"/>
                <a:cs typeface="Times New Roman" panose="02020603050405020304" pitchFamily="18" charset="0"/>
              </a:rPr>
              <a:t>phần</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1: </a:t>
            </a:r>
            <a:r>
              <a:rPr lang="vi-VN" sz="2800" dirty="0">
                <a:solidFill>
                  <a:srgbClr val="0070C0"/>
                </a:solidFill>
                <a:latin typeface="Times New Roman" panose="02020603050405020304" pitchFamily="18" charset="0"/>
                <a:cs typeface="Times New Roman" panose="02020603050405020304" pitchFamily="18" charset="0"/>
              </a:rPr>
              <a:t>Cảm xúc về mùa xuân thiên nhiên, đất trời</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2,3: </a:t>
            </a:r>
            <a:r>
              <a:rPr lang="vi-VN" sz="2800" dirty="0">
                <a:solidFill>
                  <a:srgbClr val="0070C0"/>
                </a:solidFill>
                <a:latin typeface="Times New Roman" panose="02020603050405020304" pitchFamily="18" charset="0"/>
                <a:cs typeface="Times New Roman" panose="02020603050405020304" pitchFamily="18" charset="0"/>
              </a:rPr>
              <a:t>Cảm xúc về mùa xuân đất nước</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4,5: </a:t>
            </a:r>
            <a:r>
              <a:rPr lang="vi-VN" sz="2800" dirty="0">
                <a:solidFill>
                  <a:srgbClr val="0070C0"/>
                </a:solidFill>
                <a:latin typeface="Times New Roman" panose="02020603050405020304" pitchFamily="18" charset="0"/>
                <a:cs typeface="Times New Roman" panose="02020603050405020304" pitchFamily="18" charset="0"/>
              </a:rPr>
              <a:t>Ước nguyện hoà nhập vào mùa xuân</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6: </a:t>
            </a:r>
            <a:r>
              <a:rPr lang="en-US" sz="2800" dirty="0" err="1">
                <a:solidFill>
                  <a:srgbClr val="0070C0"/>
                </a:solidFill>
                <a:latin typeface="Times New Roman" panose="02020603050405020304" pitchFamily="18" charset="0"/>
                <a:cs typeface="Times New Roman" panose="02020603050405020304" pitchFamily="18" charset="0"/>
              </a:rPr>
              <a:t>Lời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ngợi</a:t>
            </a:r>
            <a:r>
              <a:rPr lang="en-US" sz="2800" dirty="0">
                <a:solidFill>
                  <a:srgbClr val="0070C0"/>
                </a:solidFill>
                <a:latin typeface="Times New Roman" panose="02020603050405020304" pitchFamily="18" charset="0"/>
                <a:cs typeface="Times New Roman" panose="02020603050405020304" pitchFamily="18" charset="0"/>
              </a:rPr>
              <a:t> ca </a:t>
            </a:r>
            <a:r>
              <a:rPr lang="en-US" sz="2800" dirty="0" err="1">
                <a:solidFill>
                  <a:srgbClr val="0070C0"/>
                </a:solidFill>
                <a:latin typeface="Times New Roman" panose="02020603050405020304" pitchFamily="18" charset="0"/>
                <a:cs typeface="Times New Roman" panose="02020603050405020304" pitchFamily="18" charset="0"/>
              </a:rPr>
              <a:t>quê</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hương</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577215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63688" y="116632"/>
            <a:ext cx="6264696" cy="9361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rgbClr val="FF0000"/>
                </a:solidFill>
                <a:latin typeface="Times New Roman" panose="02020603050405020304" pitchFamily="18" charset="0"/>
                <a:cs typeface="Times New Roman" panose="02020603050405020304" pitchFamily="18" charset="0"/>
              </a:rPr>
              <a:t>II. Khám phá chi tiết văn bản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9512" y="1268760"/>
            <a:ext cx="8712968" cy="15841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Times New Roman" panose="02020603050405020304" pitchFamily="18" charset="0"/>
              <a:cs typeface="Times New Roman" panose="02020603050405020304" pitchFamily="18" charset="0"/>
            </a:endParaRPr>
          </a:p>
          <a:p>
            <a:pPr algn="ctr"/>
            <a:r>
              <a:rPr lang="en-US" sz="2800" b="1" dirty="0" err="1">
                <a:solidFill>
                  <a:schemeClr val="bg1"/>
                </a:solidFill>
                <a:latin typeface="Times New Roman" panose="02020603050405020304" pitchFamily="18" charset="0"/>
                <a:cs typeface="Times New Roman" panose="02020603050405020304" pitchFamily="18" charset="0"/>
              </a:rPr>
              <a:t>PHIẾU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HỌC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TẬP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SỐ</a:t>
            </a:r>
            <a:r>
              <a:rPr lang="en-US" sz="2800" b="1" dirty="0">
                <a:solidFill>
                  <a:schemeClr val="bg1"/>
                </a:solidFill>
                <a:latin typeface="Times New Roman" panose="02020603050405020304" pitchFamily="18" charset="0"/>
                <a:cs typeface="Times New Roman" panose="02020603050405020304" pitchFamily="18" charset="0"/>
              </a:rPr>
              <a:t> 3</a:t>
            </a:r>
          </a:p>
          <a:p>
            <a:pPr algn="ctr"/>
            <a:r>
              <a:rPr lang="en-US" sz="2800" b="1" dirty="0">
                <a:solidFill>
                  <a:schemeClr val="bg1"/>
                </a:solidFill>
                <a:latin typeface="Times New Roman" panose="02020603050405020304" pitchFamily="18" charset="0"/>
                <a:cs typeface="Times New Roman" panose="02020603050405020304" pitchFamily="18" charset="0"/>
              </a:rPr>
              <a:t>(</a:t>
            </a:r>
            <a:r>
              <a:rPr lang="en-US" sz="2800" b="1" dirty="0" err="1">
                <a:solidFill>
                  <a:schemeClr val="bg1"/>
                </a:solidFill>
                <a:latin typeface="Times New Roman" panose="02020603050405020304" pitchFamily="18" charset="0"/>
                <a:cs typeface="Times New Roman" panose="02020603050405020304" pitchFamily="18" charset="0"/>
              </a:rPr>
              <a:t>Tìm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hiểu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cảm</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xúc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tác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giả</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về</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vẻ</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đẹp</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mùa</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xuân</a:t>
            </a:r>
            <a:r>
              <a:rPr lang="en-US" sz="2800" b="1" dirty="0">
                <a:solidFill>
                  <a:schemeClr val="bg1"/>
                </a:solidFill>
                <a:latin typeface="Times New Roman" panose="02020603050405020304" pitchFamily="18" charset="0"/>
                <a:cs typeface="Times New Roman" panose="02020603050405020304" pitchFamily="18" charset="0"/>
              </a:rPr>
              <a:t> </a:t>
            </a:r>
          </a:p>
          <a:p>
            <a:pPr algn="ctr"/>
            <a:r>
              <a:rPr lang="en-US" sz="2800" b="1" dirty="0" err="1">
                <a:solidFill>
                  <a:schemeClr val="bg1"/>
                </a:solidFill>
                <a:latin typeface="Times New Roman" panose="02020603050405020304" pitchFamily="18" charset="0"/>
                <a:cs typeface="Times New Roman" panose="02020603050405020304" pitchFamily="18" charset="0"/>
              </a:rPr>
              <a:t>thiên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nhiên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xứ</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Huế</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a:p>
            <a:pPr algn="ctr"/>
            <a:endParaRPr lang="en-US" sz="2800"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60260284"/>
              </p:ext>
            </p:extLst>
          </p:nvPr>
        </p:nvGraphicFramePr>
        <p:xfrm>
          <a:off x="179512" y="2996952"/>
          <a:ext cx="8712967" cy="2987040"/>
        </p:xfrm>
        <a:graphic>
          <a:graphicData uri="http://schemas.openxmlformats.org/drawingml/2006/table">
            <a:tbl>
              <a:tblPr firstRow="1" firstCol="1" bandRow="1">
                <a:tableStyleId>{5C22544A-7EE6-4342-B048-85BDC9FD1C3A}</a:tableStyleId>
              </a:tblPr>
              <a:tblGrid>
                <a:gridCol w="3719785">
                  <a:extLst>
                    <a:ext uri="{9D8B030D-6E8A-4147-A177-3AD203B41FA5}">
                      <a16:colId xmlns:a16="http://schemas.microsoft.com/office/drawing/2014/main" xmlns="" val="20000"/>
                    </a:ext>
                  </a:extLst>
                </a:gridCol>
                <a:gridCol w="3158626">
                  <a:extLst>
                    <a:ext uri="{9D8B030D-6E8A-4147-A177-3AD203B41FA5}">
                      <a16:colId xmlns:a16="http://schemas.microsoft.com/office/drawing/2014/main" xmlns="" val="20001"/>
                    </a:ext>
                  </a:extLst>
                </a:gridCol>
                <a:gridCol w="1834556">
                  <a:extLst>
                    <a:ext uri="{9D8B030D-6E8A-4147-A177-3AD203B41FA5}">
                      <a16:colId xmlns:a16="http://schemas.microsoft.com/office/drawing/2014/main" xmlns="" val="20002"/>
                    </a:ext>
                  </a:extLst>
                </a:gridCol>
              </a:tblGrid>
              <a:tr h="0">
                <a:tc>
                  <a:txBody>
                    <a:bodyPr/>
                    <a:lstStyle/>
                    <a:p>
                      <a:pPr algn="ctr">
                        <a:spcAft>
                          <a:spcPts val="0"/>
                        </a:spcAft>
                        <a:tabLst>
                          <a:tab pos="1386840" algn="l"/>
                        </a:tabLst>
                      </a:pPr>
                      <a:r>
                        <a:rPr lang="en-US" sz="2800" dirty="0" err="1">
                          <a:solidFill>
                            <a:srgbClr val="0070C0"/>
                          </a:solidFill>
                          <a:effectLst/>
                          <a:latin typeface="Times New Roman" panose="02020603050405020304" pitchFamily="18" charset="0"/>
                          <a:cs typeface="Times New Roman" panose="02020603050405020304" pitchFamily="18" charset="0"/>
                        </a:rPr>
                        <a:t>Vẻ</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đẹp</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bức</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tranh</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mùa</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xuân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đất</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trời</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386840" algn="l"/>
                        </a:tabLst>
                      </a:pPr>
                      <a:r>
                        <a:rPr lang="en-US" sz="2800" dirty="0" err="1">
                          <a:solidFill>
                            <a:srgbClr val="0070C0"/>
                          </a:solidFill>
                          <a:effectLst/>
                          <a:latin typeface="Times New Roman" panose="02020603050405020304" pitchFamily="18" charset="0"/>
                          <a:cs typeface="Times New Roman" panose="02020603050405020304" pitchFamily="18" charset="0"/>
                        </a:rPr>
                        <a:t>Từ</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ngữ</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hình</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ảnh</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386840" algn="l"/>
                        </a:tabLst>
                      </a:pPr>
                      <a:r>
                        <a:rPr lang="en-US" sz="2800" dirty="0" err="1">
                          <a:solidFill>
                            <a:srgbClr val="0070C0"/>
                          </a:solidFill>
                          <a:effectLst/>
                          <a:latin typeface="Times New Roman" panose="02020603050405020304" pitchFamily="18" charset="0"/>
                          <a:cs typeface="Times New Roman" panose="02020603050405020304" pitchFamily="18" charset="0"/>
                        </a:rPr>
                        <a:t>Nhận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xét</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0">
                <a:tc>
                  <a:txBody>
                    <a:bodyPr/>
                    <a:lstStyle/>
                    <a:p>
                      <a:pPr>
                        <a:spcAft>
                          <a:spcPts val="0"/>
                        </a:spcAft>
                      </a:pPr>
                      <a:r>
                        <a:rPr lang="en-US" sz="2800" dirty="0" err="1">
                          <a:solidFill>
                            <a:schemeClr val="bg2">
                              <a:lumMod val="10000"/>
                            </a:schemeClr>
                          </a:solidFill>
                          <a:effectLst/>
                          <a:latin typeface="Times New Roman" panose="02020603050405020304" pitchFamily="18" charset="0"/>
                          <a:cs typeface="Times New Roman" panose="02020603050405020304" pitchFamily="18" charset="0"/>
                        </a:rPr>
                        <a:t>Không</a:t>
                      </a:r>
                      <a:r>
                        <a:rPr lang="en-US" sz="28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800" dirty="0" err="1">
                          <a:solidFill>
                            <a:schemeClr val="bg2">
                              <a:lumMod val="10000"/>
                            </a:schemeClr>
                          </a:solidFill>
                          <a:effectLst/>
                          <a:latin typeface="Times New Roman" panose="02020603050405020304" pitchFamily="18" charset="0"/>
                          <a:cs typeface="Times New Roman" panose="02020603050405020304" pitchFamily="18" charset="0"/>
                        </a:rPr>
                        <a:t>gian</a:t>
                      </a:r>
                      <a:endParaRPr lang="en-US" sz="28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n-US" sz="28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8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8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0">
                <a:tc>
                  <a:txBody>
                    <a:bodyPr/>
                    <a:lstStyle/>
                    <a:p>
                      <a:pPr>
                        <a:spcAft>
                          <a:spcPts val="0"/>
                        </a:spcAft>
                      </a:pPr>
                      <a:r>
                        <a:rPr lang="en-US" sz="2800" dirty="0" err="1">
                          <a:solidFill>
                            <a:schemeClr val="bg2">
                              <a:lumMod val="10000"/>
                            </a:schemeClr>
                          </a:solidFill>
                          <a:effectLst/>
                          <a:latin typeface="Times New Roman" panose="02020603050405020304" pitchFamily="18" charset="0"/>
                          <a:cs typeface="Times New Roman" panose="02020603050405020304" pitchFamily="18" charset="0"/>
                        </a:rPr>
                        <a:t>Màu</a:t>
                      </a:r>
                      <a:r>
                        <a:rPr lang="en-US" sz="28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800" dirty="0" err="1">
                          <a:solidFill>
                            <a:schemeClr val="bg2">
                              <a:lumMod val="10000"/>
                            </a:schemeClr>
                          </a:solidFill>
                          <a:effectLst/>
                          <a:latin typeface="Times New Roman" panose="02020603050405020304" pitchFamily="18" charset="0"/>
                          <a:cs typeface="Times New Roman" panose="02020603050405020304" pitchFamily="18" charset="0"/>
                        </a:rPr>
                        <a:t>sắc</a:t>
                      </a:r>
                      <a:endParaRPr lang="en-US" sz="28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n-US" sz="28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8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8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0">
                <a:tc>
                  <a:txBody>
                    <a:bodyPr/>
                    <a:lstStyle/>
                    <a:p>
                      <a:pPr>
                        <a:spcAft>
                          <a:spcPts val="0"/>
                        </a:spcAft>
                      </a:pPr>
                      <a:r>
                        <a:rPr lang="en-US" sz="2800" dirty="0" err="1">
                          <a:solidFill>
                            <a:schemeClr val="bg2">
                              <a:lumMod val="10000"/>
                            </a:schemeClr>
                          </a:solidFill>
                          <a:effectLst/>
                          <a:latin typeface="Times New Roman" panose="02020603050405020304" pitchFamily="18" charset="0"/>
                          <a:cs typeface="Times New Roman" panose="02020603050405020304" pitchFamily="18" charset="0"/>
                        </a:rPr>
                        <a:t>Âm</a:t>
                      </a:r>
                      <a:r>
                        <a:rPr lang="en-US" sz="28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800" dirty="0" err="1">
                          <a:solidFill>
                            <a:schemeClr val="bg2">
                              <a:lumMod val="10000"/>
                            </a:schemeClr>
                          </a:solidFill>
                          <a:effectLst/>
                          <a:latin typeface="Times New Roman" panose="02020603050405020304" pitchFamily="18" charset="0"/>
                          <a:cs typeface="Times New Roman" panose="02020603050405020304" pitchFamily="18" charset="0"/>
                        </a:rPr>
                        <a:t>thanh</a:t>
                      </a:r>
                      <a:endParaRPr lang="en-US" sz="28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n-US" sz="28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8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8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0">
                <a:tc>
                  <a:txBody>
                    <a:bodyPr/>
                    <a:lstStyle/>
                    <a:p>
                      <a:pPr>
                        <a:spcAft>
                          <a:spcPts val="0"/>
                        </a:spcAft>
                      </a:pPr>
                      <a:r>
                        <a:rPr lang="en-US" sz="2800" dirty="0" err="1">
                          <a:solidFill>
                            <a:schemeClr val="bg2">
                              <a:lumMod val="10000"/>
                            </a:schemeClr>
                          </a:solidFill>
                          <a:effectLst/>
                          <a:latin typeface="Times New Roman" panose="02020603050405020304" pitchFamily="18" charset="0"/>
                          <a:cs typeface="Times New Roman" panose="02020603050405020304" pitchFamily="18" charset="0"/>
                        </a:rPr>
                        <a:t>Tình</a:t>
                      </a:r>
                      <a:r>
                        <a:rPr lang="en-US" sz="28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800" dirty="0" err="1">
                          <a:solidFill>
                            <a:schemeClr val="bg2">
                              <a:lumMod val="10000"/>
                            </a:schemeClr>
                          </a:solidFill>
                          <a:effectLst/>
                          <a:latin typeface="Times New Roman" panose="02020603050405020304" pitchFamily="18" charset="0"/>
                          <a:cs typeface="Times New Roman" panose="02020603050405020304" pitchFamily="18" charset="0"/>
                        </a:rPr>
                        <a:t>cảm</a:t>
                      </a:r>
                      <a:r>
                        <a:rPr lang="en-US" sz="28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800" dirty="0" err="1">
                          <a:solidFill>
                            <a:schemeClr val="bg2">
                              <a:lumMod val="10000"/>
                            </a:schemeClr>
                          </a:solidFill>
                          <a:effectLst/>
                          <a:latin typeface="Times New Roman" panose="02020603050405020304" pitchFamily="18" charset="0"/>
                          <a:cs typeface="Times New Roman" panose="02020603050405020304" pitchFamily="18" charset="0"/>
                        </a:rPr>
                        <a:t>cảm</a:t>
                      </a:r>
                      <a:r>
                        <a:rPr lang="en-US" sz="28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800" dirty="0" err="1">
                          <a:solidFill>
                            <a:schemeClr val="bg2">
                              <a:lumMod val="10000"/>
                            </a:schemeClr>
                          </a:solidFill>
                          <a:effectLst/>
                          <a:latin typeface="Times New Roman" panose="02020603050405020304" pitchFamily="18" charset="0"/>
                          <a:cs typeface="Times New Roman" panose="02020603050405020304" pitchFamily="18" charset="0"/>
                        </a:rPr>
                        <a:t>xúc</a:t>
                      </a:r>
                      <a:r>
                        <a:rPr lang="en-US" sz="28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800" dirty="0" err="1">
                          <a:solidFill>
                            <a:schemeClr val="bg2">
                              <a:lumMod val="10000"/>
                            </a:schemeClr>
                          </a:solidFill>
                          <a:effectLst/>
                          <a:latin typeface="Times New Roman" panose="02020603050405020304" pitchFamily="18" charset="0"/>
                          <a:cs typeface="Times New Roman" panose="02020603050405020304" pitchFamily="18" charset="0"/>
                        </a:rPr>
                        <a:t>của</a:t>
                      </a:r>
                      <a:r>
                        <a:rPr lang="en-US" sz="28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800" dirty="0" err="1">
                          <a:solidFill>
                            <a:schemeClr val="bg2">
                              <a:lumMod val="10000"/>
                            </a:schemeClr>
                          </a:solidFill>
                          <a:effectLst/>
                          <a:latin typeface="Times New Roman" panose="02020603050405020304" pitchFamily="18" charset="0"/>
                          <a:cs typeface="Times New Roman" panose="02020603050405020304" pitchFamily="18" charset="0"/>
                        </a:rPr>
                        <a:t>tác</a:t>
                      </a:r>
                      <a:r>
                        <a:rPr lang="en-US" sz="28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800" dirty="0" err="1">
                          <a:solidFill>
                            <a:schemeClr val="bg2">
                              <a:lumMod val="10000"/>
                            </a:schemeClr>
                          </a:solidFill>
                          <a:effectLst/>
                          <a:latin typeface="Times New Roman" panose="02020603050405020304" pitchFamily="18" charset="0"/>
                          <a:cs typeface="Times New Roman" panose="02020603050405020304" pitchFamily="18" charset="0"/>
                        </a:rPr>
                        <a:t>giả</a:t>
                      </a:r>
                      <a:endParaRPr lang="en-US" sz="28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n-US" sz="28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8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800" dirty="0">
                          <a:solidFill>
                            <a:schemeClr val="bg2">
                              <a:lumMod val="10000"/>
                            </a:schemeClr>
                          </a:solidFill>
                          <a:effectLst/>
                          <a:latin typeface="Times New Roman" panose="02020603050405020304" pitchFamily="18" charset="0"/>
                          <a:cs typeface="Times New Roman" panose="02020603050405020304" pitchFamily="18" charset="0"/>
                        </a:rPr>
                        <a:t>………………</a:t>
                      </a:r>
                      <a:endParaRPr lang="en-US" sz="2800" dirty="0">
                        <a:solidFill>
                          <a:schemeClr val="bg2">
                            <a:lumMod val="10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982918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8640"/>
            <a:ext cx="8640960" cy="93610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2800" b="1" dirty="0" err="1">
                <a:solidFill>
                  <a:schemeClr val="bg2">
                    <a:lumMod val="10000"/>
                  </a:schemeClr>
                </a:solidFill>
                <a:latin typeface="Times New Roman" panose="02020603050405020304" pitchFamily="18" charset="0"/>
                <a:cs typeface="Times New Roman" panose="02020603050405020304" pitchFamily="18" charset="0"/>
              </a:rPr>
              <a:t>Khổ</a:t>
            </a:r>
            <a:r>
              <a:rPr lang="en-US" sz="2800" b="1" dirty="0">
                <a:solidFill>
                  <a:schemeClr val="bg2">
                    <a:lumMod val="10000"/>
                  </a:schemeClr>
                </a:solidFill>
                <a:latin typeface="Times New Roman" panose="02020603050405020304" pitchFamily="18" charset="0"/>
                <a:cs typeface="Times New Roman" panose="02020603050405020304" pitchFamily="18" charset="0"/>
              </a:rPr>
              <a:t> 1: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Cảm</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xúc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giả</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trước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vẻ</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đẹp</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mùa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xuân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trời</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50220236"/>
              </p:ext>
            </p:extLst>
          </p:nvPr>
        </p:nvGraphicFramePr>
        <p:xfrm>
          <a:off x="107503" y="1340768"/>
          <a:ext cx="8640961" cy="4693920"/>
        </p:xfrm>
        <a:graphic>
          <a:graphicData uri="http://schemas.openxmlformats.org/drawingml/2006/table">
            <a:tbl>
              <a:tblPr firstRow="1" firstCol="1" bandRow="1">
                <a:tableStyleId>{5C22544A-7EE6-4342-B048-85BDC9FD1C3A}</a:tableStyleId>
              </a:tblPr>
              <a:tblGrid>
                <a:gridCol w="1732244">
                  <a:extLst>
                    <a:ext uri="{9D8B030D-6E8A-4147-A177-3AD203B41FA5}">
                      <a16:colId xmlns:a16="http://schemas.microsoft.com/office/drawing/2014/main" xmlns="" val="20000"/>
                    </a:ext>
                  </a:extLst>
                </a:gridCol>
                <a:gridCol w="4019955">
                  <a:extLst>
                    <a:ext uri="{9D8B030D-6E8A-4147-A177-3AD203B41FA5}">
                      <a16:colId xmlns:a16="http://schemas.microsoft.com/office/drawing/2014/main" xmlns="" val="20001"/>
                    </a:ext>
                  </a:extLst>
                </a:gridCol>
                <a:gridCol w="2888762">
                  <a:extLst>
                    <a:ext uri="{9D8B030D-6E8A-4147-A177-3AD203B41FA5}">
                      <a16:colId xmlns:a16="http://schemas.microsoft.com/office/drawing/2014/main" xmlns="" val="20002"/>
                    </a:ext>
                  </a:extLst>
                </a:gridCol>
              </a:tblGrid>
              <a:tr h="409120">
                <a:tc>
                  <a:txBody>
                    <a:bodyPr/>
                    <a:lstStyle/>
                    <a:p>
                      <a:pPr algn="ctr">
                        <a:spcAft>
                          <a:spcPts val="0"/>
                        </a:spcAft>
                        <a:tabLst>
                          <a:tab pos="1386840" algn="l"/>
                        </a:tabLst>
                      </a:pPr>
                      <a:r>
                        <a:rPr lang="en-US" sz="2800" dirty="0" err="1">
                          <a:solidFill>
                            <a:srgbClr val="0070C0"/>
                          </a:solidFill>
                          <a:effectLst/>
                          <a:latin typeface="Times New Roman" panose="02020603050405020304" pitchFamily="18" charset="0"/>
                          <a:cs typeface="Times New Roman" panose="02020603050405020304" pitchFamily="18" charset="0"/>
                        </a:rPr>
                        <a:t>Vẻ</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đẹp</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bức</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tranh</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mùa</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xuân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đất</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trời</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386840" algn="l"/>
                        </a:tabLst>
                      </a:pPr>
                      <a:r>
                        <a:rPr lang="en-US" sz="2800" dirty="0" err="1">
                          <a:solidFill>
                            <a:srgbClr val="0070C0"/>
                          </a:solidFill>
                          <a:effectLst/>
                          <a:latin typeface="Times New Roman" panose="02020603050405020304" pitchFamily="18" charset="0"/>
                          <a:cs typeface="Times New Roman" panose="02020603050405020304" pitchFamily="18" charset="0"/>
                        </a:rPr>
                        <a:t>Từ</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ngữ</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hình</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ảnh</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386840" algn="l"/>
                        </a:tabLst>
                      </a:pPr>
                      <a:r>
                        <a:rPr lang="en-US" sz="2800" dirty="0" err="1">
                          <a:solidFill>
                            <a:srgbClr val="0070C0"/>
                          </a:solidFill>
                          <a:effectLst/>
                          <a:latin typeface="Times New Roman" panose="02020603050405020304" pitchFamily="18" charset="0"/>
                          <a:cs typeface="Times New Roman" panose="02020603050405020304" pitchFamily="18" charset="0"/>
                        </a:rPr>
                        <a:t>Nhận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xét</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706446">
                <a:tc>
                  <a:txBody>
                    <a:bodyPr/>
                    <a:lstStyle/>
                    <a:p>
                      <a:pPr>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Không</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gian</a:t>
                      </a:r>
                      <a:endParaRPr lang="en-US" sz="2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342900" lvl="0" indent="-342900" algn="just">
                        <a:spcAft>
                          <a:spcPts val="0"/>
                        </a:spcAft>
                        <a:buFont typeface="Times New Roman"/>
                        <a:buChar char="-"/>
                        <a:tabLst>
                          <a:tab pos="1386840" algn="l"/>
                        </a:tabLst>
                      </a:pPr>
                      <a:r>
                        <a:rPr lang="en-US" sz="2800" dirty="0" err="1">
                          <a:effectLst/>
                          <a:latin typeface="Times New Roman" panose="02020603050405020304" pitchFamily="18" charset="0"/>
                          <a:cs typeface="Times New Roman" panose="02020603050405020304" pitchFamily="18" charset="0"/>
                        </a:rPr>
                        <a:t>Bao</a:t>
                      </a:r>
                      <a:r>
                        <a:rPr lang="en-US" sz="2800" dirty="0">
                          <a:effectLst/>
                          <a:latin typeface="Times New Roman" panose="02020603050405020304" pitchFamily="18" charset="0"/>
                          <a:cs typeface="Times New Roman" panose="02020603050405020304" pitchFamily="18" charset="0"/>
                        </a:rPr>
                        <a:t> la: </a:t>
                      </a:r>
                      <a:r>
                        <a:rPr lang="en-US" sz="2800" dirty="0" err="1">
                          <a:effectLst/>
                          <a:latin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chiền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chiện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just">
                        <a:spcAft>
                          <a:spcPts val="0"/>
                        </a:spcAft>
                        <a:tabLst>
                          <a:tab pos="1386840" algn="l"/>
                        </a:tabLst>
                      </a:pPr>
                      <a:r>
                        <a:rPr lang="en-US" sz="2800">
                          <a:effectLst/>
                          <a:latin typeface="Times New Roman" panose="02020603050405020304" pitchFamily="18" charset="0"/>
                          <a:cs typeface="Times New Roman" panose="02020603050405020304" pitchFamily="18" charset="0"/>
                        </a:rPr>
                        <a:t>Những hình ảnh hình ảnh chọn lọc tiêu biểu,.. gợi lên một mùa xuân nhẹ nhàng, trong trẻo, đẹp đẽ đầy chất thơ.</a:t>
                      </a:r>
                      <a:endParaRPr lang="en-US" sz="2800">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82579">
                <a:tc>
                  <a:txBody>
                    <a:bodyPr/>
                    <a:lstStyle/>
                    <a:p>
                      <a:pPr>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Màu</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sắc</a:t>
                      </a:r>
                      <a:endParaRPr lang="en-US" sz="2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342900" lvl="0" indent="-342900" algn="just">
                        <a:spcAft>
                          <a:spcPts val="0"/>
                        </a:spcAft>
                        <a:buFont typeface="Times New Roman"/>
                        <a:buChar char="-"/>
                        <a:tabLst>
                          <a:tab pos="1386840" algn="l"/>
                        </a:tabLst>
                      </a:pPr>
                      <a:r>
                        <a:rPr lang="en-US" sz="2800" dirty="0" err="1">
                          <a:effectLst/>
                          <a:latin typeface="Times New Roman" panose="02020603050405020304" pitchFamily="18" charset="0"/>
                          <a:cs typeface="Times New Roman" panose="02020603050405020304" pitchFamily="18" charset="0"/>
                        </a:rPr>
                        <a:t>Hài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xanh</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tím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xmlns="" val="10002"/>
                  </a:ext>
                </a:extLst>
              </a:tr>
              <a:tr h="423868">
                <a:tc>
                  <a:txBody>
                    <a:bodyPr/>
                    <a:lstStyle/>
                    <a:p>
                      <a:pPr>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Âm</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thanh</a:t>
                      </a:r>
                      <a:endParaRPr lang="en-US" sz="2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342900" lvl="0" indent="-342900" algn="just">
                        <a:spcAft>
                          <a:spcPts val="0"/>
                        </a:spcAft>
                        <a:buFont typeface="Times New Roman"/>
                        <a:buChar char="-"/>
                        <a:tabLst>
                          <a:tab pos="1386840" algn="l"/>
                        </a:tabLst>
                      </a:pPr>
                      <a:r>
                        <a:rPr lang="en-US" sz="2800" dirty="0" err="1">
                          <a:effectLst/>
                          <a:latin typeface="Times New Roman" panose="02020603050405020304" pitchFamily="18" charset="0"/>
                          <a:cs typeface="Times New Roman" panose="02020603050405020304" pitchFamily="18" charset="0"/>
                        </a:rPr>
                        <a:t>Chim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chiền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hót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205249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8640"/>
            <a:ext cx="8640960" cy="93610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2800" b="1" dirty="0" err="1">
                <a:solidFill>
                  <a:schemeClr val="bg2">
                    <a:lumMod val="10000"/>
                  </a:schemeClr>
                </a:solidFill>
                <a:latin typeface="Times New Roman" panose="02020603050405020304" pitchFamily="18" charset="0"/>
                <a:cs typeface="Times New Roman" panose="02020603050405020304" pitchFamily="18" charset="0"/>
              </a:rPr>
              <a:t>Khổ</a:t>
            </a:r>
            <a:r>
              <a:rPr lang="en-US" sz="2800" b="1" dirty="0">
                <a:solidFill>
                  <a:schemeClr val="bg2">
                    <a:lumMod val="10000"/>
                  </a:schemeClr>
                </a:solidFill>
                <a:latin typeface="Times New Roman" panose="02020603050405020304" pitchFamily="18" charset="0"/>
                <a:cs typeface="Times New Roman" panose="02020603050405020304" pitchFamily="18" charset="0"/>
              </a:rPr>
              <a:t> 1: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Cảm</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xúc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giả</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trước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vẻ</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đẹp</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của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mùa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xuân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trời</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endParaRPr lang="en-US" sz="2800" dirty="0">
              <a:solidFill>
                <a:schemeClr val="bg2">
                  <a:lumMod val="10000"/>
                </a:schemeClr>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6606570"/>
              </p:ext>
            </p:extLst>
          </p:nvPr>
        </p:nvGraphicFramePr>
        <p:xfrm>
          <a:off x="107503" y="1340768"/>
          <a:ext cx="8640961" cy="3840480"/>
        </p:xfrm>
        <a:graphic>
          <a:graphicData uri="http://schemas.openxmlformats.org/drawingml/2006/table">
            <a:tbl>
              <a:tblPr firstRow="1" firstCol="1" bandRow="1">
                <a:tableStyleId>{5C22544A-7EE6-4342-B048-85BDC9FD1C3A}</a:tableStyleId>
              </a:tblPr>
              <a:tblGrid>
                <a:gridCol w="1732244">
                  <a:extLst>
                    <a:ext uri="{9D8B030D-6E8A-4147-A177-3AD203B41FA5}">
                      <a16:colId xmlns:a16="http://schemas.microsoft.com/office/drawing/2014/main" xmlns="" val="20000"/>
                    </a:ext>
                  </a:extLst>
                </a:gridCol>
                <a:gridCol w="4019955">
                  <a:extLst>
                    <a:ext uri="{9D8B030D-6E8A-4147-A177-3AD203B41FA5}">
                      <a16:colId xmlns:a16="http://schemas.microsoft.com/office/drawing/2014/main" xmlns="" val="20001"/>
                    </a:ext>
                  </a:extLst>
                </a:gridCol>
                <a:gridCol w="2888762">
                  <a:extLst>
                    <a:ext uri="{9D8B030D-6E8A-4147-A177-3AD203B41FA5}">
                      <a16:colId xmlns:a16="http://schemas.microsoft.com/office/drawing/2014/main" xmlns="" val="20002"/>
                    </a:ext>
                  </a:extLst>
                </a:gridCol>
              </a:tblGrid>
              <a:tr h="409120">
                <a:tc>
                  <a:txBody>
                    <a:bodyPr/>
                    <a:lstStyle/>
                    <a:p>
                      <a:pPr algn="ctr">
                        <a:spcAft>
                          <a:spcPts val="0"/>
                        </a:spcAft>
                        <a:tabLst>
                          <a:tab pos="1386840" algn="l"/>
                        </a:tabLst>
                      </a:pPr>
                      <a:r>
                        <a:rPr lang="en-US" sz="2800" dirty="0" err="1">
                          <a:solidFill>
                            <a:srgbClr val="0070C0"/>
                          </a:solidFill>
                          <a:effectLst/>
                          <a:latin typeface="Times New Roman" panose="02020603050405020304" pitchFamily="18" charset="0"/>
                          <a:cs typeface="Times New Roman" panose="02020603050405020304" pitchFamily="18" charset="0"/>
                        </a:rPr>
                        <a:t>Vẻ</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đẹp</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bức</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tranh</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mùa</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xuân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đất</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trời</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386840" algn="l"/>
                        </a:tabLst>
                      </a:pPr>
                      <a:r>
                        <a:rPr lang="en-US" sz="2800" dirty="0" err="1">
                          <a:solidFill>
                            <a:srgbClr val="0070C0"/>
                          </a:solidFill>
                          <a:effectLst/>
                          <a:latin typeface="Times New Roman" panose="02020603050405020304" pitchFamily="18" charset="0"/>
                          <a:cs typeface="Times New Roman" panose="02020603050405020304" pitchFamily="18" charset="0"/>
                        </a:rPr>
                        <a:t>Từ</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ngữ</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hình</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ảnh</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spcAft>
                          <a:spcPts val="0"/>
                        </a:spcAft>
                        <a:tabLst>
                          <a:tab pos="1386840" algn="l"/>
                        </a:tabLst>
                      </a:pPr>
                      <a:r>
                        <a:rPr lang="en-US" sz="2800" dirty="0" err="1">
                          <a:solidFill>
                            <a:srgbClr val="0070C0"/>
                          </a:solidFill>
                          <a:effectLst/>
                          <a:latin typeface="Times New Roman" panose="02020603050405020304" pitchFamily="18" charset="0"/>
                          <a:cs typeface="Times New Roman" panose="02020603050405020304" pitchFamily="18" charset="0"/>
                        </a:rPr>
                        <a:t>Nhận</a:t>
                      </a:r>
                      <a:r>
                        <a:rPr lang="en-US" sz="2800" dirty="0">
                          <a:solidFill>
                            <a:srgbClr val="0070C0"/>
                          </a:solidFill>
                          <a:effectLst/>
                          <a:latin typeface="Times New Roman" panose="02020603050405020304" pitchFamily="18" charset="0"/>
                          <a:cs typeface="Times New Roman" panose="02020603050405020304" pitchFamily="18" charset="0"/>
                        </a:rPr>
                        <a:t> </a:t>
                      </a:r>
                      <a:r>
                        <a:rPr lang="en-US" sz="2800" dirty="0" err="1">
                          <a:solidFill>
                            <a:srgbClr val="0070C0"/>
                          </a:solidFill>
                          <a:effectLst/>
                          <a:latin typeface="Times New Roman" panose="02020603050405020304" pitchFamily="18" charset="0"/>
                          <a:cs typeface="Times New Roman" panose="02020603050405020304" pitchFamily="18" charset="0"/>
                        </a:rPr>
                        <a:t>xét</a:t>
                      </a:r>
                      <a:endParaRPr lang="en-US" sz="28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1130315">
                <a:tc>
                  <a:txBody>
                    <a:bodyPr/>
                    <a:lstStyle/>
                    <a:p>
                      <a:pPr>
                        <a:spcAft>
                          <a:spcPts val="0"/>
                        </a:spcAft>
                      </a:pPr>
                      <a:r>
                        <a:rPr lang="en-US" sz="2800" dirty="0" err="1">
                          <a:solidFill>
                            <a:srgbClr val="002060"/>
                          </a:solidFill>
                          <a:effectLst/>
                          <a:latin typeface="Times New Roman" panose="02020603050405020304" pitchFamily="18" charset="0"/>
                          <a:cs typeface="Times New Roman" panose="02020603050405020304" pitchFamily="18" charset="0"/>
                        </a:rPr>
                        <a:t>Tình</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cảm</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cảm</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xúc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tác</a:t>
                      </a:r>
                      <a:r>
                        <a:rPr lang="en-US" sz="2800" dirty="0">
                          <a:solidFill>
                            <a:srgbClr val="002060"/>
                          </a:solidFill>
                          <a:effectLst/>
                          <a:latin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cs typeface="Times New Roman" panose="02020603050405020304" pitchFamily="18" charset="0"/>
                        </a:rPr>
                        <a:t>giả</a:t>
                      </a:r>
                      <a:endParaRPr lang="en-US" sz="28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342900" lvl="0" indent="-342900" algn="just">
                        <a:spcAft>
                          <a:spcPts val="0"/>
                        </a:spcAft>
                        <a:buFont typeface="Times New Roman"/>
                        <a:buChar char="-"/>
                        <a:tabLst>
                          <a:tab pos="1386840" algn="l"/>
                        </a:tabLst>
                      </a:pPr>
                      <a:r>
                        <a:rPr lang="en-US" sz="2800" dirty="0" err="1">
                          <a:effectLst/>
                          <a:latin typeface="Times New Roman" panose="02020603050405020304" pitchFamily="18" charset="0"/>
                          <a:cs typeface="Times New Roman" panose="02020603050405020304" pitchFamily="18" charset="0"/>
                        </a:rPr>
                        <a:t>Ơi</a:t>
                      </a:r>
                      <a:r>
                        <a:rPr lang="en-US" sz="2800" dirty="0">
                          <a:effectLst/>
                          <a:latin typeface="Times New Roman" panose="02020603050405020304" pitchFamily="18" charset="0"/>
                          <a:cs typeface="Times New Roman" panose="02020603050405020304" pitchFamily="18" charset="0"/>
                        </a:rPr>
                        <a:t>…chi </a:t>
                      </a:r>
                      <a:r>
                        <a:rPr lang="en-US" sz="2800" dirty="0" err="1">
                          <a:effectLst/>
                          <a:latin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cs typeface="Times New Roman" panose="02020603050405020304" pitchFamily="18" charset="0"/>
                        </a:rPr>
                        <a:t>…</a:t>
                      </a:r>
                    </a:p>
                    <a:p>
                      <a:pPr marL="342900" lvl="0" indent="-342900" algn="just">
                        <a:spcAft>
                          <a:spcPts val="0"/>
                        </a:spcAft>
                        <a:buFont typeface="Times New Roman"/>
                        <a:buChar char="-"/>
                        <a:tabLst>
                          <a:tab pos="1386840" algn="l"/>
                        </a:tabLst>
                      </a:pPr>
                      <a:r>
                        <a:rPr lang="en-US" sz="2800" dirty="0" err="1">
                          <a:effectLst/>
                          <a:latin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giọt</a:t>
                      </a:r>
                      <a:r>
                        <a:rPr lang="en-US" sz="2800" dirty="0">
                          <a:effectLst/>
                          <a:latin typeface="Times New Roman" panose="02020603050405020304" pitchFamily="18" charset="0"/>
                          <a:cs typeface="Times New Roman" panose="02020603050405020304" pitchFamily="18" charset="0"/>
                        </a:rPr>
                        <a:t> long </a:t>
                      </a:r>
                      <a:r>
                        <a:rPr lang="en-US" sz="2800" dirty="0" err="1">
                          <a:effectLst/>
                          <a:latin typeface="Times New Roman" panose="02020603050405020304" pitchFamily="18" charset="0"/>
                          <a:cs typeface="Times New Roman" panose="02020603050405020304" pitchFamily="18" charset="0"/>
                        </a:rPr>
                        <a:t>lanh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hứng</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en-US" sz="2800" dirty="0" err="1">
                          <a:effectLst/>
                          <a:latin typeface="Times New Roman" panose="02020603050405020304" pitchFamily="18" charset="0"/>
                          <a:cs typeface="Times New Roman" panose="02020603050405020304" pitchFamily="18" charset="0"/>
                        </a:rPr>
                        <a:t>Trân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trọng</a:t>
                      </a:r>
                      <a:r>
                        <a:rPr lang="en-US" sz="2800" dirty="0">
                          <a:effectLst/>
                          <a:latin typeface="Times New Roman" panose="02020603050405020304" pitchFamily="18" charset="0"/>
                          <a:cs typeface="Times New Roman" panose="02020603050405020304" pitchFamily="18" charset="0"/>
                        </a:rPr>
                        <a:t>, say </a:t>
                      </a:r>
                      <a:r>
                        <a:rPr lang="en-US" sz="2800" dirty="0" err="1">
                          <a:effectLst/>
                          <a:latin typeface="Times New Roman" panose="02020603050405020304" pitchFamily="18" charset="0"/>
                          <a:cs typeface="Times New Roman" panose="02020603050405020304" pitchFamily="18" charset="0"/>
                        </a:rPr>
                        <a:t>mê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xuân</a:t>
                      </a:r>
                      <a:r>
                        <a:rPr lang="en-US" sz="2800" dirty="0">
                          <a:effectLst/>
                          <a:latin typeface="Times New Roman" panose="02020603050405020304" pitchFamily="18" charset="0"/>
                          <a:cs typeface="Times New Roman" panose="02020603050405020304" pitchFamily="18" charset="0"/>
                        </a:rPr>
                        <a:t>.</a:t>
                      </a:r>
                    </a:p>
                    <a:p>
                      <a:pPr algn="just">
                        <a:spcAft>
                          <a:spcPts val="0"/>
                        </a:spcAft>
                        <a:tabLst>
                          <a:tab pos="1386840" algn="l"/>
                        </a:tabLs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a:cs typeface="Times New Roman" panose="02020603050405020304" pitchFamily="18" charset="0"/>
                      </a:endParaRPr>
                    </a:p>
                  </a:txBody>
                  <a:tcPr marL="55953" marR="559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131471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1893</Words>
  <Application>Microsoft Office PowerPoint</Application>
  <PresentationFormat>On-screen Show (4:3)</PresentationFormat>
  <Paragraphs>145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21AK22</cp:lastModifiedBy>
  <cp:revision>32</cp:revision>
  <dcterms:created xsi:type="dcterms:W3CDTF">2022-08-14T10:55:23Z</dcterms:created>
  <dcterms:modified xsi:type="dcterms:W3CDTF">2024-12-06T08:03:04Z</dcterms:modified>
</cp:coreProperties>
</file>