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99" r:id="rId3"/>
    <p:sldId id="369" r:id="rId4"/>
    <p:sldId id="370" r:id="rId5"/>
    <p:sldId id="376" r:id="rId6"/>
    <p:sldId id="373" r:id="rId7"/>
    <p:sldId id="374" r:id="rId8"/>
    <p:sldId id="375" r:id="rId9"/>
    <p:sldId id="400" r:id="rId10"/>
    <p:sldId id="377" r:id="rId11"/>
    <p:sldId id="378" r:id="rId12"/>
    <p:sldId id="380" r:id="rId13"/>
    <p:sldId id="382" r:id="rId14"/>
    <p:sldId id="383" r:id="rId15"/>
    <p:sldId id="401" r:id="rId16"/>
    <p:sldId id="384" r:id="rId17"/>
    <p:sldId id="386" r:id="rId18"/>
    <p:sldId id="402" r:id="rId19"/>
    <p:sldId id="387" r:id="rId20"/>
    <p:sldId id="388" r:id="rId21"/>
    <p:sldId id="392" r:id="rId22"/>
    <p:sldId id="390" r:id="rId23"/>
    <p:sldId id="391" r:id="rId24"/>
    <p:sldId id="393" r:id="rId25"/>
    <p:sldId id="403" r:id="rId26"/>
    <p:sldId id="394" r:id="rId27"/>
    <p:sldId id="396" r:id="rId28"/>
    <p:sldId id="385" r:id="rId29"/>
    <p:sldId id="397" r:id="rId30"/>
    <p:sldId id="398" r:id="rId31"/>
    <p:sldId id="25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C0B6B4"/>
    <a:srgbClr val="E6E2E1"/>
    <a:srgbClr val="CDC5C3"/>
    <a:srgbClr val="90634C"/>
    <a:srgbClr val="C6AD97"/>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6314" autoAdjust="0"/>
  </p:normalViewPr>
  <p:slideViewPr>
    <p:cSldViewPr snapToGrid="0">
      <p:cViewPr varScale="1">
        <p:scale>
          <a:sx n="71" d="100"/>
          <a:sy n="71" d="100"/>
        </p:scale>
        <p:origin x="-648" y="-96"/>
      </p:cViewPr>
      <p:guideLst>
        <p:guide orient="horz" pos="2160"/>
        <p:guide pos="3840"/>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2024/10/6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606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72876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28</a:t>
            </a:fld>
            <a:endParaRPr lang="zh-CN" altLang="en-US"/>
          </a:p>
        </p:txBody>
      </p:sp>
    </p:spTree>
    <p:extLst>
      <p:ext uri="{BB962C8B-B14F-4D97-AF65-F5344CB8AC3E}">
        <p14:creationId xmlns:p14="http://schemas.microsoft.com/office/powerpoint/2010/main" val="199911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29</a:t>
            </a:fld>
            <a:endParaRPr lang="zh-CN" altLang="en-US"/>
          </a:p>
        </p:txBody>
      </p:sp>
    </p:spTree>
    <p:extLst>
      <p:ext uri="{BB962C8B-B14F-4D97-AF65-F5344CB8AC3E}">
        <p14:creationId xmlns:p14="http://schemas.microsoft.com/office/powerpoint/2010/main" val="200769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42253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5</a:t>
            </a:fld>
            <a:endParaRPr lang="zh-CN" altLang="en-US"/>
          </a:p>
        </p:txBody>
      </p:sp>
    </p:spTree>
    <p:extLst>
      <p:ext uri="{BB962C8B-B14F-4D97-AF65-F5344CB8AC3E}">
        <p14:creationId xmlns:p14="http://schemas.microsoft.com/office/powerpoint/2010/main" val="279043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xmlns=""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5" name="页脚占位符 4">
            <a:extLst>
              <a:ext uri="{FF2B5EF4-FFF2-40B4-BE49-F238E27FC236}">
                <a16:creationId xmlns:a16="http://schemas.microsoft.com/office/drawing/2014/main" xmlns=""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5" name="页脚占位符 4">
            <a:extLst>
              <a:ext uri="{FF2B5EF4-FFF2-40B4-BE49-F238E27FC236}">
                <a16:creationId xmlns:a16="http://schemas.microsoft.com/office/drawing/2014/main" xmlns=""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8B0512-9EB9-49FF-BFB3-EBC69D97D886}" type="datetimeFigureOut">
              <a:rPr lang="zh-CN" altLang="en-US" smtClean="0"/>
              <a:pPr/>
              <a:t>2024/10/6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7F3AF3-0C61-45C9-90BF-748ECB78216E}"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74397601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890254065"/>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891925"/>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8872027"/>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992" y="2556111"/>
            <a:ext cx="3486000" cy="6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992" y="2061700"/>
            <a:ext cx="3486000" cy="49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2008" y="4876700"/>
            <a:ext cx="3486000" cy="6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1713" y="4382293"/>
            <a:ext cx="3486000" cy="4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171450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xmlns=""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xmlns=""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849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xmlns=""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6" name="页脚占位符 5">
            <a:extLst>
              <a:ext uri="{FF2B5EF4-FFF2-40B4-BE49-F238E27FC236}">
                <a16:creationId xmlns:a16="http://schemas.microsoft.com/office/drawing/2014/main" xmlns=""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8" name="页脚占位符 7">
            <a:extLst>
              <a:ext uri="{FF2B5EF4-FFF2-40B4-BE49-F238E27FC236}">
                <a16:creationId xmlns:a16="http://schemas.microsoft.com/office/drawing/2014/main" xmlns=""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4" name="页脚占位符 3">
            <a:extLst>
              <a:ext uri="{FF2B5EF4-FFF2-40B4-BE49-F238E27FC236}">
                <a16:creationId xmlns:a16="http://schemas.microsoft.com/office/drawing/2014/main" xmlns=""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xmlns=""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6" name="页脚占位符 5">
            <a:extLst>
              <a:ext uri="{FF2B5EF4-FFF2-40B4-BE49-F238E27FC236}">
                <a16:creationId xmlns:a16="http://schemas.microsoft.com/office/drawing/2014/main" xmlns=""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xmlns=""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2024/10/6</a:t>
            </a:fld>
            <a:endParaRPr lang="zh-CN" altLang="en-US"/>
          </a:p>
        </p:txBody>
      </p:sp>
      <p:sp>
        <p:nvSpPr>
          <p:cNvPr id="6" name="页脚占位符 5">
            <a:extLst>
              <a:ext uri="{FF2B5EF4-FFF2-40B4-BE49-F238E27FC236}">
                <a16:creationId xmlns:a16="http://schemas.microsoft.com/office/drawing/2014/main" xmlns=""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39.png"/><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1028" name="Picture 4" descr="https://gcs.tripi.vn/public-tripi/tripi-feed/img/474110qkt/anh-phong-canh-buon-co-don_06020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753"/>
            <a:ext cx="6096000" cy="5320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cs.tripi.vn/public-tripi/tripi-feed/img/474110OBa/hinh-anh-tam-trang-buon-co-don_060207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7752"/>
            <a:ext cx="6096000" cy="5320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519"/>
            <a:ext cx="11979275" cy="1323439"/>
          </a:xfrm>
          <a:prstGeom prst="rect">
            <a:avLst/>
          </a:prstGeom>
          <a:noFill/>
        </p:spPr>
        <p:txBody>
          <a:bodyPr wrap="square">
            <a:spAutoFit/>
          </a:bodyPr>
          <a:lstStyle/>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8338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5">
            <a:extLst>
              <a:ext uri="{FF2B5EF4-FFF2-40B4-BE49-F238E27FC236}">
                <a16:creationId xmlns:a16="http://schemas.microsoft.com/office/drawing/2014/main" xmlns=""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100" y="3429000"/>
            <a:ext cx="3383679" cy="2722648"/>
          </a:xfrm>
          <a:prstGeom prst="rect">
            <a:avLst/>
          </a:prstGeom>
        </p:spPr>
      </p:pic>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727100" y="941292"/>
            <a:ext cx="11464900" cy="5468561"/>
          </a:xfrm>
          <a:prstGeom prst="rect">
            <a:avLst/>
          </a:prstGeom>
        </p:spPr>
      </p:pic>
      <p:sp>
        <p:nvSpPr>
          <p:cNvPr id="6" name="文本框 1">
            <a:extLst>
              <a:ext uri="{FF2B5EF4-FFF2-40B4-BE49-F238E27FC236}">
                <a16:creationId xmlns:a16="http://schemas.microsoft.com/office/drawing/2014/main" xmlns="" id="{4D8635F7-366C-47DF-861C-A5E8C4919810}"/>
              </a:ext>
            </a:extLst>
          </p:cNvPr>
          <p:cNvSpPr txBox="1"/>
          <p:nvPr/>
        </p:nvSpPr>
        <p:spPr>
          <a:xfrm>
            <a:off x="2796965" y="2213649"/>
            <a:ext cx="7005522" cy="2923849"/>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b="1" i="1" dirty="0">
                <a:solidFill>
                  <a:srgbClr val="C00000"/>
                </a:solidFill>
                <a:latin typeface="Times New Roman" panose="02020603050405020304" pitchFamily="18" charset="0"/>
                <a:cs typeface="Times New Roman" panose="02020603050405020304" pitchFamily="18" charset="0"/>
              </a:rPr>
              <a:t>Chơi chữ </a:t>
            </a:r>
            <a:r>
              <a:rPr lang="en-US" sz="2800" b="1" i="1" dirty="0">
                <a:solidFill>
                  <a:srgbClr val="C00000"/>
                </a:solidFill>
                <a:latin typeface="Times New Roman" panose="02020603050405020304" pitchFamily="18" charset="0"/>
                <a:cs typeface="Times New Roman" panose="02020603050405020304" pitchFamily="18" charset="0"/>
              </a:rPr>
              <a:t>-&gt;</a:t>
            </a:r>
            <a:r>
              <a:rPr lang="vi-VN" sz="2800" b="1" i="1" dirty="0">
                <a:solidFill>
                  <a:srgbClr val="C00000"/>
                </a:solidFill>
                <a:latin typeface="Times New Roman" panose="02020603050405020304" pitchFamily="18" charset="0"/>
                <a:cs typeface="Times New Roman" panose="02020603050405020304" pitchFamily="18" charset="0"/>
              </a:rPr>
              <a:t> biện pháp tu từ vận dụng các đặc điểm ngữ âm, ngữ nghĩa hoặc quy tắc kết hợp từ ngữ một cách khéo léo, sáng tạo nhằm đem lại những liên tưởng bất ngờ, thú vị cho người đọc (người nghe). </a:t>
            </a:r>
            <a:endParaRPr lang="en-US" sz="2800" b="1" i="1" dirty="0">
              <a:solidFill>
                <a:srgbClr val="C00000"/>
              </a:solidFill>
              <a:latin typeface="Times New Roman" panose="02020603050405020304" pitchFamily="18" charset="0"/>
              <a:cs typeface="Times New Roman" panose="02020603050405020304" pitchFamily="18" charset="0"/>
            </a:endParaRPr>
          </a:p>
          <a:p>
            <a:pPr algn="ctr" defTabSz="457063">
              <a:defRPr/>
            </a:pPr>
            <a:endParaRPr lang="en-US" sz="4400" b="1" dirty="0">
              <a:solidFill>
                <a:srgbClr val="C0000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35436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505101" y="443809"/>
            <a:ext cx="6208270"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Một số cách chơi chữ thường gặp</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xmlns="" id="{D7F90F2A-1635-48FF-B49B-8B1A5B98983F}"/>
              </a:ext>
            </a:extLst>
          </p:cNvPr>
          <p:cNvGrpSpPr/>
          <p:nvPr/>
        </p:nvGrpSpPr>
        <p:grpSpPr>
          <a:xfrm>
            <a:off x="458667" y="1524441"/>
            <a:ext cx="1134175" cy="1134207"/>
            <a:chOff x="744271" y="3953399"/>
            <a:chExt cx="1446216" cy="1446217"/>
          </a:xfrm>
        </p:grpSpPr>
        <p:sp>
          <p:nvSpPr>
            <p:cNvPr id="20" name="菱形 26">
              <a:extLst>
                <a:ext uri="{FF2B5EF4-FFF2-40B4-BE49-F238E27FC236}">
                  <a16:creationId xmlns:a16="http://schemas.microsoft.com/office/drawing/2014/main" xmlns=""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xmlns="" id="{9960FF87-6BE6-4269-AEFB-5410EEAC756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xmlns="" id="{8CB91219-7F7A-4D4E-B15E-7795770D4BD4}"/>
              </a:ext>
            </a:extLst>
          </p:cNvPr>
          <p:cNvSpPr/>
          <p:nvPr/>
        </p:nvSpPr>
        <p:spPr bwMode="auto">
          <a:xfrm>
            <a:off x="1686667" y="1829948"/>
            <a:ext cx="405156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từ đồng âm.</a:t>
            </a:r>
            <a:endParaRPr lang="en-US" sz="2800" dirty="0">
              <a:latin typeface="Times New Roman" panose="02020603050405020304" pitchFamily="18" charset="0"/>
              <a:cs typeface="Times New Roman" panose="02020603050405020304" pitchFamily="18" charset="0"/>
            </a:endParaRPr>
          </a:p>
        </p:txBody>
      </p:sp>
      <p:grpSp>
        <p:nvGrpSpPr>
          <p:cNvPr id="11" name="组合 29">
            <a:extLst>
              <a:ext uri="{FF2B5EF4-FFF2-40B4-BE49-F238E27FC236}">
                <a16:creationId xmlns:a16="http://schemas.microsoft.com/office/drawing/2014/main" xmlns="" id="{E0C4EB09-C08D-4FDB-9AAA-EDDE63405E18}"/>
              </a:ext>
            </a:extLst>
          </p:cNvPr>
          <p:cNvGrpSpPr/>
          <p:nvPr/>
        </p:nvGrpSpPr>
        <p:grpSpPr>
          <a:xfrm>
            <a:off x="458667" y="3048088"/>
            <a:ext cx="1134175" cy="1134207"/>
            <a:chOff x="744271" y="3953399"/>
            <a:chExt cx="1446216" cy="1446217"/>
          </a:xfrm>
        </p:grpSpPr>
        <p:sp>
          <p:nvSpPr>
            <p:cNvPr id="14" name="菱形 32">
              <a:extLst>
                <a:ext uri="{FF2B5EF4-FFF2-40B4-BE49-F238E27FC236}">
                  <a16:creationId xmlns:a16="http://schemas.microsoft.com/office/drawing/2014/main" xmlns=""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xmlns="" id="{009C692F-5AB2-4495-9724-65DA2AC9520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xmlns="" id="{CF210FA1-27E4-4CD0-B0E0-48C760AE561E}"/>
              </a:ext>
            </a:extLst>
          </p:cNvPr>
          <p:cNvSpPr/>
          <p:nvPr/>
        </p:nvSpPr>
        <p:spPr bwMode="auto">
          <a:xfrm>
            <a:off x="1677550" y="3200454"/>
            <a:ext cx="3825510" cy="954079"/>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a:latin typeface="Times New Roman" panose="02020603050405020304" pitchFamily="18" charset="0"/>
                <a:cs typeface="Times New Roman" panose="02020603050405020304" pitchFamily="18" charset="0"/>
              </a:rPr>
              <a:t>Dùng từ gần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âm </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(trại âm).</a:t>
            </a:r>
            <a:endParaRPr lang="en-US" sz="2800">
              <a:latin typeface="Times New Roman" panose="02020603050405020304" pitchFamily="18" charset="0"/>
              <a:cs typeface="Times New Roman" panose="02020603050405020304" pitchFamily="18" charset="0"/>
            </a:endParaRPr>
          </a:p>
        </p:txBody>
      </p:sp>
      <p:grpSp>
        <p:nvGrpSpPr>
          <p:cNvPr id="29" name="组合 23">
            <a:extLst>
              <a:ext uri="{FF2B5EF4-FFF2-40B4-BE49-F238E27FC236}">
                <a16:creationId xmlns:a16="http://schemas.microsoft.com/office/drawing/2014/main" xmlns="" id="{DAFD53E7-DB68-41D1-8B5D-6A9AFE19728C}"/>
              </a:ext>
            </a:extLst>
          </p:cNvPr>
          <p:cNvGrpSpPr/>
          <p:nvPr/>
        </p:nvGrpSpPr>
        <p:grpSpPr>
          <a:xfrm>
            <a:off x="505101" y="4834580"/>
            <a:ext cx="1134175" cy="1134207"/>
            <a:chOff x="744271" y="3953399"/>
            <a:chExt cx="1446216" cy="1446217"/>
          </a:xfrm>
        </p:grpSpPr>
        <p:sp>
          <p:nvSpPr>
            <p:cNvPr id="32" name="菱形 26">
              <a:extLst>
                <a:ext uri="{FF2B5EF4-FFF2-40B4-BE49-F238E27FC236}">
                  <a16:creationId xmlns:a16="http://schemas.microsoft.com/office/drawing/2014/main" xmlns=""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xmlns="" id="{0066C179-0769-4477-B4E4-3075B45156F1}"/>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p>
          </p:txBody>
        </p:sp>
      </p:grpSp>
      <p:sp>
        <p:nvSpPr>
          <p:cNvPr id="30" name="矩形 24">
            <a:extLst>
              <a:ext uri="{FF2B5EF4-FFF2-40B4-BE49-F238E27FC236}">
                <a16:creationId xmlns:a16="http://schemas.microsoft.com/office/drawing/2014/main" xmlns="" id="{4B31DFC7-6A8D-49E4-B50B-E214D92B4126}"/>
              </a:ext>
            </a:extLst>
          </p:cNvPr>
          <p:cNvSpPr/>
          <p:nvPr/>
        </p:nvSpPr>
        <p:spPr bwMode="auto">
          <a:xfrm>
            <a:off x="1639276" y="5132553"/>
            <a:ext cx="3283706"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lối điệp âm.</a:t>
            </a:r>
            <a:endParaRPr lang="en-US" sz="2800" dirty="0">
              <a:latin typeface="Times New Roman" panose="02020603050405020304" pitchFamily="18" charset="0"/>
              <a:cs typeface="Times New Roman" panose="02020603050405020304" pitchFamily="18" charset="0"/>
            </a:endParaRPr>
          </a:p>
        </p:txBody>
      </p:sp>
      <p:grpSp>
        <p:nvGrpSpPr>
          <p:cNvPr id="35" name="组合 29">
            <a:extLst>
              <a:ext uri="{FF2B5EF4-FFF2-40B4-BE49-F238E27FC236}">
                <a16:creationId xmlns:a16="http://schemas.microsoft.com/office/drawing/2014/main" xmlns="" id="{A626C267-95FD-4C61-AF29-A098DC77040D}"/>
              </a:ext>
            </a:extLst>
          </p:cNvPr>
          <p:cNvGrpSpPr/>
          <p:nvPr/>
        </p:nvGrpSpPr>
        <p:grpSpPr>
          <a:xfrm>
            <a:off x="6498036" y="1381735"/>
            <a:ext cx="1134175" cy="1369726"/>
            <a:chOff x="744271" y="3953399"/>
            <a:chExt cx="1446216" cy="1446217"/>
          </a:xfrm>
        </p:grpSpPr>
        <p:sp>
          <p:nvSpPr>
            <p:cNvPr id="38" name="菱形 32">
              <a:extLst>
                <a:ext uri="{FF2B5EF4-FFF2-40B4-BE49-F238E27FC236}">
                  <a16:creationId xmlns:a16="http://schemas.microsoft.com/office/drawing/2014/main" xmlns=""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xmlns="" id="{A544685F-D4DB-4F98-AEAF-03FCDB18D4DD}"/>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xmlns="" id="{87051253-0CCC-47F5-9234-471AD769331B}"/>
              </a:ext>
            </a:extLst>
          </p:cNvPr>
          <p:cNvSpPr/>
          <p:nvPr/>
        </p:nvSpPr>
        <p:spPr bwMode="auto">
          <a:xfrm>
            <a:off x="7822036" y="1742378"/>
            <a:ext cx="3644222"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lối nói lái.</a:t>
            </a:r>
            <a:endParaRPr lang="en-US" sz="2800" dirty="0">
              <a:latin typeface="Times New Roman" panose="02020603050405020304" pitchFamily="18" charset="0"/>
              <a:cs typeface="Times New Roman" panose="02020603050405020304" pitchFamily="18" charset="0"/>
            </a:endParaRPr>
          </a:p>
        </p:txBody>
      </p:sp>
      <p:grpSp>
        <p:nvGrpSpPr>
          <p:cNvPr id="41" name="组合 29">
            <a:extLst>
              <a:ext uri="{FF2B5EF4-FFF2-40B4-BE49-F238E27FC236}">
                <a16:creationId xmlns:a16="http://schemas.microsoft.com/office/drawing/2014/main" xmlns="" id="{0999CA38-8F2F-4861-9A29-863AC53B55E2}"/>
              </a:ext>
            </a:extLst>
          </p:cNvPr>
          <p:cNvGrpSpPr/>
          <p:nvPr/>
        </p:nvGrpSpPr>
        <p:grpSpPr>
          <a:xfrm>
            <a:off x="6513798" y="3048088"/>
            <a:ext cx="1134175" cy="1134207"/>
            <a:chOff x="744271" y="3953399"/>
            <a:chExt cx="1446216" cy="1446217"/>
          </a:xfrm>
        </p:grpSpPr>
        <p:sp>
          <p:nvSpPr>
            <p:cNvPr id="44" name="菱形 32">
              <a:extLst>
                <a:ext uri="{FF2B5EF4-FFF2-40B4-BE49-F238E27FC236}">
                  <a16:creationId xmlns:a16="http://schemas.microsoft.com/office/drawing/2014/main" xmlns=""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xmlns="" id="{69088339-864E-439C-AFDB-14730D3900D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p>
          </p:txBody>
        </p:sp>
      </p:grpSp>
      <p:sp>
        <p:nvSpPr>
          <p:cNvPr id="42" name="矩形 30">
            <a:extLst>
              <a:ext uri="{FF2B5EF4-FFF2-40B4-BE49-F238E27FC236}">
                <a16:creationId xmlns:a16="http://schemas.microsoft.com/office/drawing/2014/main" xmlns="" id="{A6AD87E0-7FB5-424C-B8BA-574E6657C5E4}"/>
              </a:ext>
            </a:extLst>
          </p:cNvPr>
          <p:cNvSpPr/>
          <p:nvPr/>
        </p:nvSpPr>
        <p:spPr bwMode="auto">
          <a:xfrm>
            <a:off x="7847546" y="3266025"/>
            <a:ext cx="382551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từ trái nghĩa.</a:t>
            </a:r>
            <a:endParaRPr lang="en-US" sz="2800" dirty="0">
              <a:latin typeface="Times New Roman" panose="02020603050405020304" pitchFamily="18" charset="0"/>
              <a:cs typeface="Times New Roman" panose="02020603050405020304" pitchFamily="18" charset="0"/>
            </a:endParaRPr>
          </a:p>
        </p:txBody>
      </p:sp>
      <p:pic>
        <p:nvPicPr>
          <p:cNvPr id="47" name="图片 17" descr="5bd91a5abcaf2">
            <a:extLst>
              <a:ext uri="{FF2B5EF4-FFF2-40B4-BE49-F238E27FC236}">
                <a16:creationId xmlns:a16="http://schemas.microsoft.com/office/drawing/2014/main" xmlns="" id="{D806B5C8-8245-42AD-8378-76E73D7AF0D7}"/>
              </a:ext>
            </a:extLst>
          </p:cNvPr>
          <p:cNvPicPr>
            <a:picLocks noChangeAspect="1"/>
          </p:cNvPicPr>
          <p:nvPr/>
        </p:nvPicPr>
        <p:blipFill>
          <a:blip r:embed="rId3" cstate="print"/>
          <a:stretch>
            <a:fillRect/>
          </a:stretch>
        </p:blipFill>
        <p:spPr>
          <a:xfrm>
            <a:off x="4121861" y="2658648"/>
            <a:ext cx="2612980" cy="4351917"/>
          </a:xfrm>
          <a:prstGeom prst="rect">
            <a:avLst/>
          </a:prstGeom>
        </p:spPr>
      </p:pic>
      <p:pic>
        <p:nvPicPr>
          <p:cNvPr id="49" name="图片 4">
            <a:extLst>
              <a:ext uri="{FF2B5EF4-FFF2-40B4-BE49-F238E27FC236}">
                <a16:creationId xmlns:a16="http://schemas.microsoft.com/office/drawing/2014/main" xmlns=""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5198683" y="2350330"/>
            <a:ext cx="647856" cy="545334"/>
          </a:xfrm>
          <a:prstGeom prst="rect">
            <a:avLst/>
          </a:prstGeom>
        </p:spPr>
      </p:pic>
      <p:pic>
        <p:nvPicPr>
          <p:cNvPr id="50" name="图片 4">
            <a:extLst>
              <a:ext uri="{FF2B5EF4-FFF2-40B4-BE49-F238E27FC236}">
                <a16:creationId xmlns:a16="http://schemas.microsoft.com/office/drawing/2014/main" xmlns=""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1826" y="4360621"/>
            <a:ext cx="647856" cy="545334"/>
          </a:xfrm>
          <a:prstGeom prst="rect">
            <a:avLst/>
          </a:prstGeom>
        </p:spPr>
      </p:pic>
      <p:grpSp>
        <p:nvGrpSpPr>
          <p:cNvPr id="26" name="组合 29">
            <a:extLst>
              <a:ext uri="{FF2B5EF4-FFF2-40B4-BE49-F238E27FC236}">
                <a16:creationId xmlns:a16="http://schemas.microsoft.com/office/drawing/2014/main" xmlns="" id="{0999CA38-8F2F-4861-9A29-863AC53B55E2}"/>
              </a:ext>
            </a:extLst>
          </p:cNvPr>
          <p:cNvGrpSpPr/>
          <p:nvPr/>
        </p:nvGrpSpPr>
        <p:grpSpPr>
          <a:xfrm>
            <a:off x="6560986" y="4601687"/>
            <a:ext cx="1134175" cy="1134207"/>
            <a:chOff x="744271" y="3953399"/>
            <a:chExt cx="1446216" cy="1446217"/>
          </a:xfrm>
        </p:grpSpPr>
        <p:sp>
          <p:nvSpPr>
            <p:cNvPr id="27" name="菱形 32">
              <a:extLst>
                <a:ext uri="{FF2B5EF4-FFF2-40B4-BE49-F238E27FC236}">
                  <a16:creationId xmlns:a16="http://schemas.microsoft.com/office/drawing/2014/main" xmlns=""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矩形 33">
              <a:extLst>
                <a:ext uri="{FF2B5EF4-FFF2-40B4-BE49-F238E27FC236}">
                  <a16:creationId xmlns:a16="http://schemas.microsoft.com/office/drawing/2014/main" xmlns="" id="{69088339-864E-439C-AFDB-14730D3900D7}"/>
                </a:ext>
              </a:extLst>
            </p:cNvPr>
            <p:cNvSpPr/>
            <p:nvPr/>
          </p:nvSpPr>
          <p:spPr>
            <a:xfrm>
              <a:off x="1059050" y="4231288"/>
              <a:ext cx="856858" cy="80548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06</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1" name="矩形 30">
            <a:extLst>
              <a:ext uri="{FF2B5EF4-FFF2-40B4-BE49-F238E27FC236}">
                <a16:creationId xmlns:a16="http://schemas.microsoft.com/office/drawing/2014/main" xmlns="" id="{A6AD87E0-7FB5-424C-B8BA-574E6657C5E4}"/>
              </a:ext>
            </a:extLst>
          </p:cNvPr>
          <p:cNvSpPr/>
          <p:nvPr/>
        </p:nvSpPr>
        <p:spPr bwMode="auto">
          <a:xfrm>
            <a:off x="7847546" y="4476307"/>
            <a:ext cx="3825510" cy="1384966"/>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Dùng từ đồng nghĩa, gần nghĩa hoặc cùng trường nghĩa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59677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059172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481" y="552388"/>
            <a:ext cx="4875530" cy="64247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754"/>
            <a:ext cx="2852084" cy="1196943"/>
          </a:xfrm>
          <a:prstGeom prst="rect">
            <a:avLst/>
          </a:prstGeom>
        </p:spPr>
      </p:pic>
      <p:pic>
        <p:nvPicPr>
          <p:cNvPr id="8" name="图片 4">
            <a:extLst>
              <a:ext uri="{FF2B5EF4-FFF2-40B4-BE49-F238E27FC236}">
                <a16:creationId xmlns:a16="http://schemas.microsoft.com/office/drawing/2014/main" xmlns=""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81" y="2514813"/>
            <a:ext cx="5778188" cy="4232326"/>
          </a:xfrm>
          <a:prstGeom prst="rect">
            <a:avLst/>
          </a:prstGeom>
        </p:spPr>
      </p:pic>
      <p:pic>
        <p:nvPicPr>
          <p:cNvPr id="9" name="图片 5">
            <a:extLst>
              <a:ext uri="{FF2B5EF4-FFF2-40B4-BE49-F238E27FC236}">
                <a16:creationId xmlns:a16="http://schemas.microsoft.com/office/drawing/2014/main" xmlns="" id="{815DD7A0-B216-4DD7-83D1-21E0834393F8}"/>
              </a:ext>
            </a:extLst>
          </p:cNvPr>
          <p:cNvPicPr>
            <a:picLocks noChangeAspect="1"/>
          </p:cNvPicPr>
          <p:nvPr/>
        </p:nvPicPr>
        <p:blipFill>
          <a:blip r:embed="rId5"/>
          <a:stretch>
            <a:fillRect/>
          </a:stretch>
        </p:blipFill>
        <p:spPr>
          <a:xfrm>
            <a:off x="7411735" y="1495194"/>
            <a:ext cx="3611898" cy="2551764"/>
          </a:xfrm>
          <a:prstGeom prst="rect">
            <a:avLst/>
          </a:prstGeom>
        </p:spPr>
      </p:pic>
      <p:pic>
        <p:nvPicPr>
          <p:cNvPr id="10" name="图片 3">
            <a:extLst>
              <a:ext uri="{FF2B5EF4-FFF2-40B4-BE49-F238E27FC236}">
                <a16:creationId xmlns:a16="http://schemas.microsoft.com/office/drawing/2014/main" xmlns=""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4328" y="2123148"/>
            <a:ext cx="3243355" cy="3847622"/>
          </a:xfrm>
          <a:prstGeom prst="rect">
            <a:avLst/>
          </a:prstGeom>
        </p:spPr>
      </p:pic>
      <p:sp>
        <p:nvSpPr>
          <p:cNvPr id="11" name="文本框 2">
            <a:extLst>
              <a:ext uri="{FF2B5EF4-FFF2-40B4-BE49-F238E27FC236}">
                <a16:creationId xmlns:a16="http://schemas.microsoft.com/office/drawing/2014/main" xmlns="" id="{F413E67E-8FBE-42BD-B1FB-9151CAD0AD94}"/>
              </a:ext>
            </a:extLst>
          </p:cNvPr>
          <p:cNvSpPr txBox="1"/>
          <p:nvPr/>
        </p:nvSpPr>
        <p:spPr>
          <a:xfrm>
            <a:off x="8158169" y="1905353"/>
            <a:ext cx="2437765" cy="950175"/>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dirty="0">
                <a:solidFill>
                  <a:srgbClr val="002060"/>
                </a:solidFill>
                <a:latin typeface="Times New Roman" panose="02020603050405020304" pitchFamily="18" charset="0"/>
                <a:cs typeface="Times New Roman" panose="02020603050405020304" pitchFamily="18" charset="0"/>
              </a:rPr>
              <a:t>HS làm bài tập 1</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vào</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vở</a:t>
            </a:r>
            <a:endParaRPr lang="en-US" b="1" spc="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9582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FE8A9E-DBC8-4A8E-427F-30FBF1D8202A}"/>
              </a:ext>
            </a:extLst>
          </p:cNvPr>
          <p:cNvSpPr txBox="1"/>
          <p:nvPr/>
        </p:nvSpPr>
        <p:spPr>
          <a:xfrm>
            <a:off x="3048828" y="3244623"/>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KHỞI ĐỘNG</a:t>
            </a:r>
          </a:p>
        </p:txBody>
      </p:sp>
    </p:spTree>
    <p:extLst>
      <p:ext uri="{BB962C8B-B14F-4D97-AF65-F5344CB8AC3E}">
        <p14:creationId xmlns:p14="http://schemas.microsoft.com/office/powerpoint/2010/main" val="1019329442"/>
      </p:ext>
    </p:extLst>
  </p:cSld>
  <p:clrMapOvr>
    <a:masterClrMapping/>
  </p:clrMapOvr>
  <p:transition spd="slow" advTm="2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1" y="1473874"/>
            <a:ext cx="6871854" cy="5002420"/>
            <a:chOff x="517106" y="1389535"/>
            <a:chExt cx="6286363" cy="3265122"/>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033135" y="2055414"/>
              <a:ext cx="4920176" cy="1747729"/>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Biện pháp dùng từ đồng âm: chín (1) là tính từ chỉ khả năng nắm chắc, tinh thông, kĩ lưỡng, đầy đủ mọi khía cạnh; chín (2) là danh từ chỉ số lớn nhất có một chữ số trong dãy số tự nhiên, tượng trưng cho ý nghĩa là nhiều.</a:t>
              </a:r>
              <a:endParaRPr lang="en-US" sz="24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887947" y="332509"/>
            <a:ext cx="6135525" cy="4085655"/>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624997" y="2145437"/>
              <a:ext cx="4191168" cy="1229556"/>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Tác dụng: làm phong phú cho tư duy (cùng một âm đọc nhưng có thể là những từ khác nhau, biểu thị các ý nghĩa khác nhau).</a:t>
              </a:r>
              <a:endParaRPr lang="en-US" sz="24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22812678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033135" y="2055414"/>
              <a:ext cx="4920176" cy="1506663"/>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đồng âm kết hợp với đồng nghĩa: phụ là một yếu tố Hán Việt có nghĩa là cha, đồng âm với phụ trong từ đậu phụ; mẫu là một yếu tố Hán Việt có nghĩa là mẹ, đồng âm với mẫu trong từ ích mẫu</a:t>
              </a:r>
              <a:endParaRPr lang="en-US" sz="24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887947" y="1"/>
            <a:ext cx="6135525" cy="4987636"/>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579822" y="1883900"/>
              <a:ext cx="4191168" cy="1932159"/>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(kiến thức về các yếu tố Hán Việt đồng âm), vừa tạo nên sự ý vị, hấp dẫn cho lời nói (tên các thức bồi bổ cho cơ thể lại chứa yếu tố mang ý nghĩa gợi nhớ tới cha mẹ).</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
        <p:nvSpPr>
          <p:cNvPr id="2" name="Rectangle 1"/>
          <p:cNvSpPr/>
          <p:nvPr/>
        </p:nvSpPr>
        <p:spPr>
          <a:xfrm>
            <a:off x="3048000" y="2828836"/>
            <a:ext cx="6096000" cy="369332"/>
          </a:xfrm>
          <a:prstGeom prst="rect">
            <a:avLst/>
          </a:prstGeom>
        </p:spPr>
        <p:txBody>
          <a:bodyPr>
            <a:spAutoFit/>
          </a:bodyPr>
          <a:lstStyle/>
          <a:p>
            <a:r>
              <a:rPr lang="vi-VN"/>
              <a:t>.</a:t>
            </a:r>
            <a:endParaRPr lang="en-US"/>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D4197C-B909-E32F-DE53-2A55DC17444E}"/>
              </a:ext>
            </a:extLst>
          </p:cNvPr>
          <p:cNvSpPr txBox="1"/>
          <p:nvPr/>
        </p:nvSpPr>
        <p:spPr>
          <a:xfrm>
            <a:off x="3047172" y="3244622"/>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TĂNG TỐC</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246262"/>
      </p:ext>
    </p:extLst>
  </p:cSld>
  <p:clrMapOvr>
    <a:masterClrMapping/>
  </p:clrMapOvr>
  <p:transition spd="slow" advTm="2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290945" y="1316810"/>
            <a:ext cx="5639590" cy="3785652"/>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cùng trường nghĩa kết hợp từ đồng âm: cáo (con cáo) cùng trường nghĩa với mèo (con mèo) để chỉ những loài thú, đồng thời đồng âm với cáo trong từ mắt cáo (chỉ các lỗ trống được tạo ra bởi các nan đan lại với nhau của bờ giậu); tôm (con tôm) cùng trường nghĩa với tép (con tép) để chỉ những loài sống ở dưới nước, đồng thời đồng âm với tôm trong cụm từ lòng tôm (chỉ hình dáng lõm, võng xuống của lòng rổ).</a:t>
            </a:r>
            <a:endParaRPr lang="en-US" sz="24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xmlns=""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hấp dẫn cho lời nói (tên các sự vật có âm gần với tên các con vật;</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6"/>
                                        </p:tgtEl>
                                        <p:attrNameLst>
                                          <p:attrName>ppt_x</p:attrName>
                                          <p:attrName>ppt_y</p:attrName>
                                        </p:attrNameLst>
                                      </p:cBhvr>
                                    </p:animMotion>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290945" y="1316810"/>
            <a:ext cx="5639590" cy="4893647"/>
          </a:xfrm>
          <a:prstGeom prst="rect">
            <a:avLst/>
          </a:prstGeom>
          <a:noFill/>
        </p:spPr>
        <p:txBody>
          <a:bodyPr vert="horz" wrap="square" rtlCol="0">
            <a:spAutoFit/>
          </a:bodyPr>
          <a:lstStyle/>
          <a:p>
            <a:pPr algn="just"/>
            <a:r>
              <a:rPr lang="en-US" sz="2400" dirty="0">
                <a:latin typeface="Times New Roman" panose="02020603050405020304" pitchFamily="18" charset="0"/>
                <a:cs typeface="Times New Roman" panose="02020603050405020304" pitchFamily="18" charset="0"/>
              </a:rPr>
              <a:t>S</a:t>
            </a:r>
            <a:r>
              <a:rPr lang="vi-VN" sz="2400" dirty="0">
                <a:latin typeface="Times New Roman" panose="02020603050405020304" pitchFamily="18" charset="0"/>
                <a:cs typeface="Times New Roman" panose="02020603050405020304" pitchFamily="18" charset="0"/>
              </a:rPr>
              <a:t>ự vật đó được tạo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để ngăn trở </a:t>
            </a:r>
            <a:r>
              <a:rPr lang="en-US" sz="2400" dirty="0">
                <a:latin typeface="Times New Roman" panose="02020603050405020304" pitchFamily="18" charset="0"/>
                <a:cs typeface="Times New Roman" panose="02020603050405020304" pitchFamily="18" charset="0"/>
              </a:rPr>
              <a:t>con </a:t>
            </a:r>
            <a:r>
              <a:rPr lang="vi-VN" sz="2400" dirty="0">
                <a:latin typeface="Times New Roman" panose="02020603050405020304" pitchFamily="18" charset="0"/>
                <a:cs typeface="Times New Roman" panose="02020603050405020304" pitchFamily="18" charset="0"/>
              </a:rPr>
              <a:t>vật nhưng lại không phát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công năng của nó: giậu rào mắt cáo </a:t>
            </a:r>
            <a:r>
              <a:rPr lang="en-US" sz="2400" dirty="0">
                <a:latin typeface="Times New Roman" panose="02020603050405020304" pitchFamily="18" charset="0"/>
                <a:cs typeface="Times New Roman" panose="02020603050405020304" pitchFamily="18" charset="0"/>
              </a:rPr>
              <a:t>(nan </a:t>
            </a:r>
            <a:r>
              <a:rPr lang="vi-VN" sz="2400" dirty="0">
                <a:latin typeface="Times New Roman" panose="02020603050405020304" pitchFamily="18" charset="0"/>
                <a:cs typeface="Times New Roman" panose="02020603050405020304" pitchFamily="18" charset="0"/>
              </a:rPr>
              <a:t>cài rất </a:t>
            </a:r>
            <a:r>
              <a:rPr lang="en-US" sz="2400" dirty="0" err="1">
                <a:latin typeface="Times New Roman" panose="02020603050405020304" pitchFamily="18" charset="0"/>
                <a:cs typeface="Times New Roman" panose="02020603050405020304" pitchFamily="18" charset="0"/>
              </a:rPr>
              <a:t>mau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mà không ngăn được mèo </a:t>
            </a:r>
            <a:r>
              <a:rPr lang="en-US" sz="2400" dirty="0" err="1">
                <a:latin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cs typeface="Times New Roman" panose="02020603050405020304" pitchFamily="18" charset="0"/>
              </a:rPr>
              <a:t> qua; </a:t>
            </a:r>
            <a:r>
              <a:rPr lang="vi-VN" sz="2400" dirty="0">
                <a:latin typeface="Times New Roman" panose="02020603050405020304" pitchFamily="18" charset="0"/>
                <a:cs typeface="Times New Roman" panose="02020603050405020304" pitchFamily="18" charset="0"/>
              </a:rPr>
              <a:t>rổ nức lòng tôm (lòng rổ nức rất sâu) mà vẫn không ngăn được tép nhảy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ngoài). </a:t>
            </a:r>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Biện pháp dùng kết hợp từ trái nghĩa với từ đồng âm: bánh cả thúng (ý nói là có nhiều bánh) nhưng tên sự vật là bánh ít, đồng âm với từ ít (trái nghĩa với nhiều); trầu cả </a:t>
            </a:r>
            <a:r>
              <a:rPr lang="en-US" sz="2400" dirty="0" err="1">
                <a:latin typeface="Times New Roman" panose="02020603050405020304" pitchFamily="18" charset="0"/>
                <a:cs typeface="Times New Roman" panose="02020603050405020304" pitchFamily="18" charset="0"/>
              </a:rPr>
              <a:t>khay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(ý nói là có nhiều trầu) nhưng tên sự vật là trầu không, đồng âm với từ không (trái nghĩa với có).</a:t>
            </a:r>
            <a:endParaRPr lang="en-US" sz="2400" dirty="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xmlns=""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a:t>
              </a:r>
              <a:r>
                <a:rPr lang="en-US" sz="2400">
                  <a:latin typeface="Times New Roman" panose="02020603050405020304" pitchFamily="18" charset="0"/>
                  <a:cs typeface="Times New Roman" panose="02020603050405020304" pitchFamily="18" charset="0"/>
                </a:rPr>
                <a:t>phong </a:t>
              </a:r>
              <a:r>
                <a:rPr lang="vi-VN" sz="2400">
                  <a:latin typeface="Times New Roman" panose="02020603050405020304" pitchFamily="18" charset="0"/>
                  <a:cs typeface="Times New Roman" panose="02020603050405020304" pitchFamily="18" charset="0"/>
                </a:rPr>
                <a:t>phú tư </a:t>
              </a:r>
              <a:r>
                <a:rPr lang="en-US" sz="2400">
                  <a:latin typeface="Times New Roman" panose="02020603050405020304" pitchFamily="18" charset="0"/>
                  <a:cs typeface="Times New Roman" panose="02020603050405020304" pitchFamily="18" charset="0"/>
                </a:rPr>
                <a:t>duy </a:t>
              </a:r>
              <a:r>
                <a:rPr lang="vi-VN" sz="2400">
                  <a:latin typeface="Times New Roman" panose="02020603050405020304" pitchFamily="18" charset="0"/>
                  <a:cs typeface="Times New Roman" panose="02020603050405020304" pitchFamily="18" charset="0"/>
                </a:rPr>
                <a:t>(tương tự như trường hợp câu </a:t>
              </a:r>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vừa tạo nên sự hấp dẫn </a:t>
              </a:r>
              <a:r>
                <a:rPr lang="en-US" sz="2400">
                  <a:latin typeface="Times New Roman" panose="02020603050405020304" pitchFamily="18" charset="0"/>
                  <a:cs typeface="Times New Roman" panose="02020603050405020304" pitchFamily="18" charset="0"/>
                </a:rPr>
                <a:t>cho </a:t>
              </a:r>
              <a:r>
                <a:rPr lang="vi-VN" sz="2400">
                  <a:latin typeface="Times New Roman" panose="02020603050405020304" pitchFamily="18" charset="0"/>
                  <a:cs typeface="Times New Roman" panose="02020603050405020304" pitchFamily="18" charset="0"/>
                </a:rPr>
                <a:t>lời nói (lời nói tưởng như vô lí mà thực </a:t>
              </a:r>
              <a:r>
                <a:rPr lang="en-US" sz="2400">
                  <a:latin typeface="Times New Roman" panose="02020603050405020304" pitchFamily="18" charset="0"/>
                  <a:cs typeface="Times New Roman" panose="02020603050405020304" pitchFamily="18" charset="0"/>
                </a:rPr>
                <a:t>ra </a:t>
              </a:r>
              <a:r>
                <a:rPr lang="vi-VN" sz="2400">
                  <a:latin typeface="Times New Roman" panose="02020603050405020304" pitchFamily="18" charset="0"/>
                  <a:cs typeface="Times New Roman" panose="02020603050405020304" pitchFamily="18" charset="0"/>
                </a:rPr>
                <a:t>là có lí).</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09666501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4F5EB0F6-2C2D-45CD-806C-425E035A85DA}"/>
              </a:ext>
            </a:extLst>
          </p:cNvPr>
          <p:cNvSpPr txBox="1"/>
          <p:nvPr/>
        </p:nvSpPr>
        <p:spPr>
          <a:xfrm>
            <a:off x="537882" y="4029058"/>
            <a:ext cx="10824881" cy="1015663"/>
          </a:xfrm>
          <a:prstGeom prst="rect">
            <a:avLst/>
          </a:prstGeom>
          <a:noFill/>
          <a:ln>
            <a:noFill/>
          </a:ln>
        </p:spPr>
        <p:txBody>
          <a:bodyPr wrap="square" rtlCol="0">
            <a:spAutoFit/>
          </a:bodyPr>
          <a:lstStyle/>
          <a:p>
            <a:pPr algn="ctr" defTabSz="914377"/>
            <a:r>
              <a:rPr lang="vi-VN" altLang="zh-CN" sz="6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THỰC HÀNH TIẾNG VIỆT</a:t>
            </a:r>
            <a:endParaRPr lang="en-US" altLang="zh-CN" sz="6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pic>
        <p:nvPicPr>
          <p:cNvPr id="13" name="图片 12">
            <a:extLst>
              <a:ext uri="{FF2B5EF4-FFF2-40B4-BE49-F238E27FC236}">
                <a16:creationId xmlns:a16="http://schemas.microsoft.com/office/drawing/2014/main" xmlns="" id="{B546FB33-57EB-4521-9AD4-85D643E31837}"/>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12" name="图片 11">
            <a:extLst>
              <a:ext uri="{FF2B5EF4-FFF2-40B4-BE49-F238E27FC236}">
                <a16:creationId xmlns:a16="http://schemas.microsoft.com/office/drawing/2014/main" xmlns="" id="{CBAED2DC-955E-4271-86A2-42837489E222}"/>
              </a:ext>
            </a:extLst>
          </p:cNvPr>
          <p:cNvPicPr>
            <a:picLocks noChangeAspect="1"/>
          </p:cNvPicPr>
          <p:nvPr/>
        </p:nvPicPr>
        <p:blipFill>
          <a:blip r:embed="rId4"/>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13910711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80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500" fill="hold"/>
                                        <p:tgtEl>
                                          <p:spTgt spid="12"/>
                                        </p:tgtEl>
                                        <p:attrNameLst>
                                          <p:attrName>ppt_x</p:attrName>
                                        </p:attrNameLst>
                                      </p:cBhvr>
                                      <p:tavLst>
                                        <p:tav tm="0">
                                          <p:val>
                                            <p:strVal val="0-#ppt_w/2"/>
                                          </p:val>
                                        </p:tav>
                                        <p:tav tm="100000">
                                          <p:val>
                                            <p:strVal val="#ppt_x"/>
                                          </p:val>
                                        </p:tav>
                                      </p:tavLst>
                                    </p:anim>
                                    <p:anim calcmode="lin" valueType="num">
                                      <p:cBhvr additive="base">
                                        <p:cTn id="2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304799" y="3311236"/>
            <a:ext cx="5639590" cy="2246769"/>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giúp tạo nên sự ý vị,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(những sản vật của nền nông nghiệp lúa nước cùng được nhắc đến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câu </a:t>
            </a:r>
            <a:r>
              <a:rPr lang="en-US" sz="2800">
                <a:latin typeface="Times New Roman" panose="02020603050405020304" pitchFamily="18" charset="0"/>
                <a:cs typeface="Times New Roman" panose="02020603050405020304" pitchFamily="18" charset="0"/>
              </a:rPr>
              <a:t>ca dao </a:t>
            </a:r>
            <a:r>
              <a:rPr lang="vi-VN" sz="2800">
                <a:latin typeface="Times New Roman" panose="02020603050405020304" pitchFamily="18" charset="0"/>
                <a:cs typeface="Times New Roman" panose="02020603050405020304" pitchFamily="18" charset="0"/>
              </a:rPr>
              <a:t>một cách thân thương).</a:t>
            </a:r>
            <a:endParaRPr lang="en-US" sz="28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xmlns="" id="{21722561-B711-4E5B-85F3-4F1016EE59F2}"/>
              </a:ext>
            </a:extLst>
          </p:cNvPr>
          <p:cNvGrpSpPr/>
          <p:nvPr/>
        </p:nvGrpSpPr>
        <p:grpSpPr>
          <a:xfrm>
            <a:off x="3990109" y="332509"/>
            <a:ext cx="7869382" cy="4085655"/>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350913" y="1883900"/>
              <a:ext cx="4620766" cy="878255"/>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cùng trường nghĩa: các từ nếp, xôi, gạo, cơm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có liên </a:t>
              </a:r>
              <a:r>
                <a:rPr lang="en-US" sz="2800">
                  <a:latin typeface="Times New Roman" panose="02020603050405020304" pitchFamily="18" charset="0"/>
                  <a:cs typeface="Times New Roman" panose="02020603050405020304" pitchFamily="18" charset="0"/>
                </a:rPr>
                <a:t>quan </a:t>
              </a:r>
              <a:r>
                <a:rPr lang="vi-VN" sz="2800">
                  <a:latin typeface="Times New Roman" panose="02020603050405020304" pitchFamily="18" charset="0"/>
                  <a:cs typeface="Times New Roman" panose="02020603050405020304" pitchFamily="18" charset="0"/>
                </a:rPr>
                <a:t>đến cây lúa.</a:t>
              </a:r>
              <a:endParaRPr lang="en-US" sz="28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9959397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492276" y="2007610"/>
              <a:ext cx="4920176" cy="2028972"/>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đá là động từ chỉ hành động dùng chân tác động lên một đối tượng nào đó, đồng âm với đá là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một loại chất rắn tồn tại nhiều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vỏ Trái Đất.</a:t>
              </a:r>
              <a:endParaRPr lang="en-US" sz="28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887947" y="0"/>
            <a:ext cx="6135525" cy="6705599"/>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579822" y="1883900"/>
              <a:ext cx="4854759" cy="1533987"/>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vừa giúp làm </a:t>
              </a:r>
              <a:r>
                <a:rPr lang="en-US" sz="2800">
                  <a:latin typeface="Times New Roman" panose="02020603050405020304" pitchFamily="18" charset="0"/>
                  <a:cs typeface="Times New Roman" panose="02020603050405020304" pitchFamily="18" charset="0"/>
                </a:rPr>
                <a:t>phong </a:t>
              </a:r>
              <a:r>
                <a:rPr lang="vi-VN" sz="2800">
                  <a:latin typeface="Times New Roman" panose="02020603050405020304" pitchFamily="18" charset="0"/>
                  <a:cs typeface="Times New Roman" panose="02020603050405020304" pitchFamily="18" charset="0"/>
                </a:rPr>
                <a:t>phú tư </a:t>
              </a:r>
              <a:r>
                <a:rPr lang="en-US" sz="2800">
                  <a:latin typeface="Times New Roman" panose="02020603050405020304" pitchFamily="18" charset="0"/>
                  <a:cs typeface="Times New Roman" panose="02020603050405020304" pitchFamily="18" charset="0"/>
                </a:rPr>
                <a:t>duy </a:t>
              </a:r>
              <a:r>
                <a:rPr lang="vi-VN" sz="2800">
                  <a:latin typeface="Times New Roman" panose="02020603050405020304" pitchFamily="18" charset="0"/>
                  <a:cs typeface="Times New Roman" panose="02020603050405020304" pitchFamily="18" charset="0"/>
                </a:rPr>
                <a:t>(buộc người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phải </a:t>
              </a:r>
              <a:r>
                <a:rPr lang="en-US" sz="2800">
                  <a:latin typeface="Times New Roman" panose="02020603050405020304" pitchFamily="18" charset="0"/>
                  <a:cs typeface="Times New Roman" panose="02020603050405020304" pitchFamily="18" charset="0"/>
                </a:rPr>
                <a:t>suy </a:t>
              </a:r>
              <a:r>
                <a:rPr lang="vi-VN" sz="2800">
                  <a:latin typeface="Times New Roman" panose="02020603050405020304" pitchFamily="18" charset="0"/>
                  <a:cs typeface="Times New Roman" panose="02020603050405020304" pitchFamily="18" charset="0"/>
                </a:rPr>
                <a:t>nghĩ để hiểu lời nói đang diễn tả điều gì), vừa tạo nên sự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(lời nói thoạt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khó hiểu, như một câu đố; nhưng </a:t>
              </a:r>
              <a:r>
                <a:rPr lang="en-US" sz="2800">
                  <a:latin typeface="Times New Roman" panose="02020603050405020304" pitchFamily="18" charset="0"/>
                  <a:cs typeface="Times New Roman" panose="02020603050405020304" pitchFamily="18" charset="0"/>
                </a:rPr>
                <a:t>khi </a:t>
              </a:r>
              <a:r>
                <a:rPr lang="vi-VN" sz="2800">
                  <a:latin typeface="Times New Roman" panose="02020603050405020304" pitchFamily="18" charset="0"/>
                  <a:cs typeface="Times New Roman" panose="02020603050405020304" pitchFamily="18" charset="0"/>
                </a:rPr>
                <a:t>nhận </a:t>
              </a:r>
              <a:r>
                <a:rPr lang="en-US" sz="2800">
                  <a:latin typeface="Times New Roman" panose="02020603050405020304" pitchFamily="18" charset="0"/>
                  <a:cs typeface="Times New Roman" panose="02020603050405020304" pitchFamily="18" charset="0"/>
                </a:rPr>
                <a:t>ra </a:t>
              </a:r>
              <a:r>
                <a:rPr lang="vi-VN" sz="2800">
                  <a:latin typeface="Times New Roman" panose="02020603050405020304" pitchFamily="18" charset="0"/>
                  <a:cs typeface="Times New Roman" panose="02020603050405020304" pitchFamily="18" charset="0"/>
                </a:rPr>
                <a:t>hiện tượng đồng âm thì lại thấy ý nghĩa rất giản dị).</a:t>
              </a:r>
              <a:endParaRPr lang="en-US" sz="2800">
                <a:latin typeface="Times New Roman" panose="02020603050405020304" pitchFamily="18" charset="0"/>
                <a:cs typeface="Times New Roman" panose="02020603050405020304" pitchFamily="18" charset="0"/>
              </a:endParaRPr>
            </a:p>
          </p:txBody>
        </p:sp>
      </p:gr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4" cstate="print"/>
          <a:stretch>
            <a:fillRect/>
          </a:stretch>
        </p:blipFill>
        <p:spPr>
          <a:xfrm>
            <a:off x="2486509" y="615744"/>
            <a:ext cx="2712014" cy="1878308"/>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2835204" y="1227560"/>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g</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927082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290945" y="1316810"/>
            <a:ext cx="5639590" cy="3970318"/>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kết hợp từ cùng trường nghĩa: các địa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và nhân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là chợ Đồng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Bến Nghé, </a:t>
            </a:r>
            <a:r>
              <a:rPr lang="en-US" sz="2800">
                <a:latin typeface="Times New Roman" panose="02020603050405020304" pitchFamily="18" charset="0"/>
                <a:cs typeface="Times New Roman" panose="02020603050405020304" pitchFamily="18" charset="0"/>
              </a:rPr>
              <a:t>anh </a:t>
            </a:r>
            <a:r>
              <a:rPr lang="vi-VN" sz="2800">
                <a:latin typeface="Times New Roman" panose="02020603050405020304" pitchFamily="18" charset="0"/>
                <a:cs typeface="Times New Roman" panose="02020603050405020304" pitchFamily="18" charset="0"/>
              </a:rPr>
              <a:t>Hươu chứa các tiếng đồng âm với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là những từ chỉ các loài động vật; các từ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bò cùng trường nghĩa,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các loài động vật bốn chân.</a:t>
            </a:r>
            <a:endParaRPr lang="en-US" sz="280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xmlns="" id="{2EB1F8BF-5BD3-4DFF-A5A6-BB9E5E42B1E6}"/>
              </a:ext>
            </a:extLst>
          </p:cNvPr>
          <p:cNvSpPr txBox="1"/>
          <p:nvPr/>
        </p:nvSpPr>
        <p:spPr>
          <a:xfrm>
            <a:off x="6602455" y="1112116"/>
            <a:ext cx="5270889" cy="5262979"/>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Tác dụng: giúp tạo nên sự ý vị, hấp dẫn cho lời nói (các địa danh có âm đọc gần với tên các loài vật). i. Biện pháp dùng lối nói lái: cá đối/ cối đá; mèo cái/ mái kèo.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Tác dụng: vừa giúp làm phong phú tư duy (lời nói khiến người nghe phải suy ngẫm lí do vì sao các con vật lại ở vị trí ấy), vừa tạo nên sự hấp dẫn cho lời nói (mối liên hệ thú vị giữa tên gọi các con vật với vị trí chúng hiện diện).</a:t>
            </a:r>
            <a:endParaRPr lang="en-US" sz="2800" dirty="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h</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4566705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290945" y="1316810"/>
            <a:ext cx="5929746" cy="4832092"/>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Biện pháp dùng từ đồng âm: từ dầu chỉ một loại nhiên liệu, đồng âm với từ dầu để chỉ một loại dược phẩm; từ bắp (còn gọi là ngô) chỉ một loại lương thực, đồng âm với từ bắp (trong bắp chuối) để chỉ hoa chuối khi các cánh còn cuộn tròn, chưa nở; từ than là danh từ chỉ một loại nhiên liệu, thường có màu đen, đồng âm với từ than là động từ chỉ hành động thốt lên thành lời về nỗi khổ, nỗi bất hạnh của mình.</a:t>
            </a:r>
            <a:endParaRPr lang="en-US" sz="28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xmlns="" id="{2EB1F8BF-5BD3-4DFF-A5A6-BB9E5E42B1E6}"/>
              </a:ext>
            </a:extLst>
          </p:cNvPr>
          <p:cNvSpPr txBox="1"/>
          <p:nvPr/>
        </p:nvSpPr>
        <p:spPr>
          <a:xfrm>
            <a:off x="6602455" y="1112116"/>
            <a:ext cx="5270889" cy="2246769"/>
          </a:xfrm>
          <a:prstGeom prst="rect">
            <a:avLst/>
          </a:prstGeom>
          <a:noFill/>
        </p:spPr>
        <p:txBody>
          <a:bodyPr vert="horz" wrap="square" rtlCol="0">
            <a:spAutoFit/>
          </a:bodyPr>
          <a:lstStyle/>
          <a:p>
            <a:pPr algn="just"/>
            <a:r>
              <a:rPr lang="vi-VN" sz="2800" dirty="0">
                <a:latin typeface="Times New Roman" panose="02020603050405020304" pitchFamily="18" charset="0"/>
                <a:cs typeface="Times New Roman" panose="02020603050405020304" pitchFamily="18" charset="0"/>
              </a:rPr>
              <a:t>Tác dụng: vừa giúp làm phong phú tư duy (mở rộng liên tưởng về các từ đồng âm), vừa tạo nên sự ý vị, hấp dẫn cho lời nói (tạo sự bất ngờ).</a:t>
            </a:r>
            <a:endParaRPr lang="en-US" sz="2800" dirty="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k</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12695114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AB7A3D-9BC9-D643-1DED-FAEFF88384F4}"/>
              </a:ext>
            </a:extLst>
          </p:cNvPr>
          <p:cNvSpPr txBox="1"/>
          <p:nvPr/>
        </p:nvSpPr>
        <p:spPr>
          <a:xfrm>
            <a:off x="3048828" y="3244623"/>
            <a:ext cx="6097656" cy="522259"/>
          </a:xfrm>
          <a:prstGeom prst="rect">
            <a:avLst/>
          </a:prstGeom>
          <a:noFill/>
        </p:spPr>
        <p:txBody>
          <a:bodyPr wrap="square">
            <a:spAutoFit/>
          </a:bodyPr>
          <a:lstStyle/>
          <a:p>
            <a:pPr algn="ct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 ĐÍCH</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227019"/>
      </p:ext>
    </p:extLst>
  </p:cSld>
  <p:clrMapOvr>
    <a:masterClrMapping/>
  </p:clrMapOvr>
  <p:transition spd="slow" advTm="2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2396" y="726142"/>
            <a:ext cx="7619604" cy="5683714"/>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885447" y="1818800"/>
            <a:ext cx="4724282" cy="2554517"/>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vi-VN" sz="3200" b="1" dirty="0">
                <a:latin typeface="Times New Roman" panose="02020603050405020304" pitchFamily="18" charset="0"/>
                <a:ea typeface="字魂17号-萌趣果冻体" pitchFamily="2" charset="-122"/>
                <a:cs typeface="Times New Roman" panose="02020603050405020304" pitchFamily="18" charset="0"/>
              </a:rPr>
              <a:t>Nêu một trường hợp (trong ngôn ngữ hằng ngày hoặc trong tác phẩm văn học) có sử dụng biện pháp tu từ chơi chữ. </a:t>
            </a:r>
            <a:endParaRPr lang="en-US" sz="3200" b="1" dirty="0">
              <a:latin typeface="Times New Roman" panose="02020603050405020304" pitchFamily="18" charset="0"/>
              <a:ea typeface="字魂17号-萌趣果冻体" pitchFamily="2" charset="-122"/>
              <a:cs typeface="Times New Roman" panose="02020603050405020304" pitchFamily="18" charset="0"/>
            </a:endParaRPr>
          </a:p>
        </p:txBody>
      </p:sp>
      <p:pic>
        <p:nvPicPr>
          <p:cNvPr id="6" name="图片 45">
            <a:extLst>
              <a:ext uri="{FF2B5EF4-FFF2-40B4-BE49-F238E27FC236}">
                <a16:creationId xmlns:a16="http://schemas.microsoft.com/office/drawing/2014/main" xmlns="" id="{378F47C6-1050-4EB8-B718-7D08D5D68616}"/>
              </a:ext>
            </a:extLst>
          </p:cNvPr>
          <p:cNvPicPr>
            <a:picLocks noChangeAspect="1"/>
          </p:cNvPicPr>
          <p:nvPr/>
        </p:nvPicPr>
        <p:blipFill>
          <a:blip r:embed="rId4"/>
          <a:stretch>
            <a:fillRect/>
          </a:stretch>
        </p:blipFill>
        <p:spPr>
          <a:xfrm>
            <a:off x="192267" y="2156838"/>
            <a:ext cx="4530882" cy="3884154"/>
          </a:xfrm>
          <a:prstGeom prst="rect">
            <a:avLst/>
          </a:prstGeom>
        </p:spPr>
      </p:pic>
      <p:pic>
        <p:nvPicPr>
          <p:cNvPr id="7" name="图片 1">
            <a:extLst>
              <a:ext uri="{FF2B5EF4-FFF2-40B4-BE49-F238E27FC236}">
                <a16:creationId xmlns:a16="http://schemas.microsoft.com/office/drawing/2014/main" xmlns=""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349" y="2590995"/>
            <a:ext cx="5400110" cy="5180399"/>
          </a:xfrm>
          <a:prstGeom prst="rect">
            <a:avLst/>
          </a:prstGeom>
        </p:spPr>
      </p:pic>
    </p:spTree>
    <p:extLst>
      <p:ext uri="{BB962C8B-B14F-4D97-AF65-F5344CB8AC3E}">
        <p14:creationId xmlns:p14="http://schemas.microsoft.com/office/powerpoint/2010/main" val="21796071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xmlns="" id="{AA7C403E-A9D2-45B3-BD6B-F87D623A6428}"/>
              </a:ext>
            </a:extLst>
          </p:cNvPr>
          <p:cNvSpPr txBox="1"/>
          <p:nvPr/>
        </p:nvSpPr>
        <p:spPr>
          <a:xfrm>
            <a:off x="290945" y="1236469"/>
            <a:ext cx="5639590" cy="4031873"/>
          </a:xfrm>
          <a:prstGeom prst="rect">
            <a:avLst/>
          </a:prstGeom>
          <a:noFill/>
        </p:spPr>
        <p:txBody>
          <a:bodyPr vert="horz" wrap="square" rtlCol="0">
            <a:spAutoFit/>
          </a:bodyPr>
          <a:lstStyle/>
          <a:p>
            <a:r>
              <a:rPr lang="vi-VN" sz="3200" dirty="0">
                <a:latin typeface="Times New Roman" panose="02020603050405020304" pitchFamily="18" charset="0"/>
                <a:cs typeface="Times New Roman" panose="02020603050405020304" pitchFamily="18" charset="0"/>
              </a:rPr>
              <a:t>- Mùa xuân em đi chợ Hạ/ Mua cá thu về, chợ hãy còn đông. (Ca dao)</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Biện pháp dùng từ cùng trường nghĩa (xuân, hạ, thu, đông chỉ 4 mùa) kết hợp từ đồng âm (Hạ (địa danh), thu (loài cá), đông (đông đúc, nhiều người). </a:t>
            </a:r>
            <a:endParaRPr lang="en-US" sz="32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xmlns="" id="{2EB1F8BF-5BD3-4DFF-A5A6-BB9E5E42B1E6}"/>
              </a:ext>
            </a:extLst>
          </p:cNvPr>
          <p:cNvSpPr txBox="1"/>
          <p:nvPr/>
        </p:nvSpPr>
        <p:spPr>
          <a:xfrm>
            <a:off x="6602455" y="1112116"/>
            <a:ext cx="5270889" cy="3046988"/>
          </a:xfrm>
          <a:prstGeom prst="rect">
            <a:avLst/>
          </a:prstGeom>
          <a:noFill/>
        </p:spPr>
        <p:txBody>
          <a:bodyPr vert="horz" wrap="square" rtlCol="0">
            <a:spAutoFit/>
          </a:bodyPr>
          <a:lstStyle/>
          <a:p>
            <a:r>
              <a:rPr lang="vi-VN" sz="32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bất ngờ cho lời nói (tên các mùa đồng âm với tên chợ, tên loài vật).</a:t>
            </a:r>
            <a:endParaRPr lang="en-US" sz="3200">
              <a:latin typeface="Times New Roman" panose="02020603050405020304" pitchFamily="18" charset="0"/>
              <a:cs typeface="Times New Roman" panose="02020603050405020304" pitchFamily="18" charset="0"/>
            </a:endParaRPr>
          </a:p>
        </p:txBody>
      </p:sp>
      <p:pic>
        <p:nvPicPr>
          <p:cNvPr id="6"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cstate="print"/>
          <a:stretch>
            <a:fillRect/>
          </a:stretch>
        </p:blipFill>
        <p:spPr>
          <a:xfrm>
            <a:off x="3659339" y="172962"/>
            <a:ext cx="2712014" cy="1878308"/>
          </a:xfrm>
          <a:prstGeom prst="rect">
            <a:avLst/>
          </a:prstGeom>
        </p:spPr>
      </p:pic>
      <p:sp>
        <p:nvSpPr>
          <p:cNvPr id="7" name="文本框 21">
            <a:extLst>
              <a:ext uri="{FF2B5EF4-FFF2-40B4-BE49-F238E27FC236}">
                <a16:creationId xmlns:a16="http://schemas.microsoft.com/office/drawing/2014/main" xmlns="" id="{068E37A3-CEAB-4B98-A937-139546E744B4}"/>
              </a:ext>
            </a:extLst>
          </p:cNvPr>
          <p:cNvSpPr txBox="1"/>
          <p:nvPr/>
        </p:nvSpPr>
        <p:spPr>
          <a:xfrm rot="21237856">
            <a:off x="4240678" y="759878"/>
            <a:ext cx="1837186"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567333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C00000"/>
                </a:solidFill>
                <a:latin typeface="Times New Roman" panose="02020603050405020304" pitchFamily="18" charset="0"/>
                <a:cs typeface="Times New Roman" panose="02020603050405020304" pitchFamily="18" charset="0"/>
              </a:rPr>
              <a:t>2.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2</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1" y="1473874"/>
            <a:ext cx="6262254" cy="5002420"/>
            <a:chOff x="517106" y="1389535"/>
            <a:chExt cx="6286363" cy="3265122"/>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033135" y="2055414"/>
              <a:ext cx="5711428" cy="1747729"/>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 Rắn hổ đất leo cây thục địa/ Ngựa nhà trời ăn cỏ chỉ thiên. (Ca dao)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Biện pháp dùng từ đồng nghĩa: địa (trong tên cây thục địa) đồng nghĩa với đất, thiên (trong tên loài cỏ chỉ thiên) đồng nghĩa với trời.</a:t>
              </a:r>
              <a:endParaRPr lang="en-US" sz="28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555673" y="332509"/>
            <a:ext cx="6467799" cy="4955490"/>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579822" y="1883900"/>
              <a:ext cx="4191168" cy="2075738"/>
            </a:xfrm>
            <a:prstGeom prst="rect">
              <a:avLst/>
            </a:prstGeom>
            <a:noFill/>
          </p:spPr>
          <p:txBody>
            <a:bodyPr vert="horz" wrap="square" rtlCol="0">
              <a:spAutoFit/>
            </a:bodyPr>
            <a:lstStyle/>
            <a:p>
              <a:pPr algn="just"/>
              <a:r>
                <a:rPr lang="vi-VN" sz="2800" dirty="0">
                  <a:latin typeface="Times New Roman" panose="02020603050405020304" pitchFamily="18" charset="0"/>
                  <a:cs typeface="Times New Roman" panose="02020603050405020304" pitchFamily="18" charset="0"/>
                </a:rPr>
                <a:t>Tác dụng: giúp làm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phú tư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(liên tưởng ý nghĩa của các thành tố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tên các loài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vật), vừa tạo nên sự thú vị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lời nói (sự tương tác giữa </a:t>
              </a:r>
              <a:r>
                <a:rPr lang="en-US" sz="2800" dirty="0">
                  <a:latin typeface="Times New Roman" panose="02020603050405020304" pitchFamily="18" charset="0"/>
                  <a:cs typeface="Times New Roman" panose="02020603050405020304" pitchFamily="18" charset="0"/>
                </a:rPr>
                <a:t>con </a:t>
              </a:r>
              <a:r>
                <a:rPr lang="vi-VN" sz="2800" dirty="0">
                  <a:latin typeface="Times New Roman" panose="02020603050405020304" pitchFamily="18" charset="0"/>
                  <a:cs typeface="Times New Roman" panose="02020603050405020304" pitchFamily="18" charset="0"/>
                </a:rPr>
                <a:t>vật với loài cây có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xưng chứa thành tố đồng nghĩa với từ/ cụm từ chỉ </a:t>
              </a:r>
              <a:r>
                <a:rPr lang="en-US" sz="2800" dirty="0">
                  <a:latin typeface="Times New Roman" panose="02020603050405020304" pitchFamily="18" charset="0"/>
                  <a:cs typeface="Times New Roman" panose="02020603050405020304" pitchFamily="18" charset="0"/>
                </a:rPr>
                <a:t>con </a:t>
              </a:r>
              <a:r>
                <a:rPr lang="vi-VN" sz="2800" dirty="0">
                  <a:latin typeface="Times New Roman" panose="02020603050405020304" pitchFamily="18" charset="0"/>
                  <a:cs typeface="Times New Roman" panose="02020603050405020304" pitchFamily="18" charset="0"/>
                </a:rPr>
                <a:t>vật đó).</a:t>
              </a:r>
              <a:endParaRPr lang="en-US" sz="28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8575392" y="4418164"/>
            <a:ext cx="3448080" cy="2245872"/>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3010186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3062810" y="1781087"/>
            <a:ext cx="5136828" cy="1994993"/>
            <a:chOff x="2774881" y="2578373"/>
            <a:chExt cx="5136828" cy="1994993"/>
          </a:xfrm>
        </p:grpSpPr>
        <p:sp>
          <p:nvSpPr>
            <p:cNvPr id="41" name="文本框 40"/>
            <p:cNvSpPr txBox="1"/>
            <p:nvPr/>
          </p:nvSpPr>
          <p:spPr>
            <a:xfrm>
              <a:off x="2877476" y="3042301"/>
              <a:ext cx="4864169" cy="1015663"/>
            </a:xfrm>
            <a:prstGeom prst="rect">
              <a:avLst/>
            </a:prstGeom>
            <a:noFill/>
            <a:ln w="12700">
              <a:noFill/>
            </a:ln>
          </p:spPr>
          <p:txBody>
            <a:bodyPr wrap="square" rtlCol="0">
              <a:spAutoFit/>
            </a:bodyPr>
            <a:lstStyle/>
            <a:p>
              <a:pPr algn="ctr"/>
              <a:r>
                <a:rPr lang="en-US" altLang="zh-CN"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6062330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xmlns=""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xmlns=""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xmlns="" id="{796F0EF7-047D-4F69-B51C-896AAC26D2D3}"/>
              </a:ext>
            </a:extLst>
          </p:cNvPr>
          <p:cNvGrpSpPr/>
          <p:nvPr/>
        </p:nvGrpSpPr>
        <p:grpSpPr>
          <a:xfrm>
            <a:off x="4224269" y="1300766"/>
            <a:ext cx="6228995" cy="4089633"/>
            <a:chOff x="6096000" y="1433502"/>
            <a:chExt cx="3638550" cy="4610100"/>
          </a:xfrm>
        </p:grpSpPr>
        <p:sp>
          <p:nvSpPr>
            <p:cNvPr id="17" name="矩形: 圆角 5">
              <a:extLst>
                <a:ext uri="{FF2B5EF4-FFF2-40B4-BE49-F238E27FC236}">
                  <a16:creationId xmlns:a16="http://schemas.microsoft.com/office/drawing/2014/main" xmlns=""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xmlns=""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xmlns=""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xmlns="" id="{76C2AA7F-BB4D-4D54-B3D6-1673C2CA06C4}"/>
              </a:ext>
            </a:extLst>
          </p:cNvPr>
          <p:cNvSpPr/>
          <p:nvPr/>
        </p:nvSpPr>
        <p:spPr>
          <a:xfrm>
            <a:off x="5131408" y="1822088"/>
            <a:ext cx="4414715" cy="3046988"/>
          </a:xfrm>
          <a:prstGeom prst="rect">
            <a:avLst/>
          </a:prstGeom>
        </p:spPr>
        <p:txBody>
          <a:bodyPr wrap="square">
            <a:spAutoFit/>
          </a:bodyPr>
          <a:lstStyle/>
          <a:p>
            <a:pPr lvl="0"/>
            <a:r>
              <a:rPr lang="vi-VN" sz="3200"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GV yêu cầu HS nhận diện và phân tích tác dụng của các trường hợp sử dụng biện pháp tu từ chơi chữ trong các tác phẩm văn học cụ thể.</a:t>
            </a:r>
            <a:endParaRPr lang="en-US" sz="3200" dirty="0">
              <a:solidFill>
                <a:srgbClr val="002060"/>
              </a:solidFill>
              <a:latin typeface="Times New Roman" panose="02020603050405020304" pitchFamily="18" charset="0"/>
              <a:ea typeface="汉标中黑体" panose="02010601030101010101" charset="-122"/>
              <a:cs typeface="Times New Roman" panose="02020603050405020304" pitchFamily="18" charset="0"/>
            </a:endParaRPr>
          </a:p>
        </p:txBody>
      </p:sp>
      <p:sp>
        <p:nvSpPr>
          <p:cNvPr id="25" name="云形标注 3">
            <a:extLst>
              <a:ext uri="{FF2B5EF4-FFF2-40B4-BE49-F238E27FC236}">
                <a16:creationId xmlns:a16="http://schemas.microsoft.com/office/drawing/2014/main" xmlns="" id="{A178E3CE-F9DF-4ACD-899A-A758E52886B4}"/>
              </a:ext>
            </a:extLst>
          </p:cNvPr>
          <p:cNvSpPr/>
          <p:nvPr/>
        </p:nvSpPr>
        <p:spPr>
          <a:xfrm>
            <a:off x="2645261" y="839758"/>
            <a:ext cx="2271377" cy="1562337"/>
          </a:xfrm>
          <a:prstGeom prst="cloudCallout">
            <a:avLst/>
          </a:prstGeom>
          <a:noFill/>
          <a:ln w="28575">
            <a:solidFill>
              <a:srgbClr val="E692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8">
            <a:extLst>
              <a:ext uri="{FF2B5EF4-FFF2-40B4-BE49-F238E27FC236}">
                <a16:creationId xmlns:a16="http://schemas.microsoft.com/office/drawing/2014/main" xmlns="" id="{8E743A21-7B4D-4153-8B5F-963B5CF1185A}"/>
              </a:ext>
            </a:extLst>
          </p:cNvPr>
          <p:cNvSpPr txBox="1"/>
          <p:nvPr/>
        </p:nvSpPr>
        <p:spPr>
          <a:xfrm>
            <a:off x="2825055" y="1042594"/>
            <a:ext cx="1868275"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Nhiệm vụ</a:t>
            </a:r>
            <a:endParaRPr kumimoji="0" lang="zh-CN" altLang="en-US"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endParaRPr>
          </a:p>
        </p:txBody>
      </p:sp>
    </p:spTree>
    <p:extLst>
      <p:ext uri="{BB962C8B-B14F-4D97-AF65-F5344CB8AC3E}">
        <p14:creationId xmlns:p14="http://schemas.microsoft.com/office/powerpoint/2010/main" val="7607110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84F5CCCD-ECAA-43D1-82C7-D1F38C586991}"/>
              </a:ext>
            </a:extLst>
          </p:cNvPr>
          <p:cNvSpPr txBox="1"/>
          <p:nvPr/>
        </p:nvSpPr>
        <p:spPr>
          <a:xfrm>
            <a:off x="255494" y="1042555"/>
            <a:ext cx="11389657" cy="1015663"/>
          </a:xfrm>
          <a:prstGeom prst="rect">
            <a:avLst/>
          </a:prstGeom>
          <a:noFill/>
          <a:ln>
            <a:noFill/>
          </a:ln>
        </p:spPr>
        <p:txBody>
          <a:bodyPr wrap="square" rtlCol="0">
            <a:spAutoFit/>
          </a:bodyPr>
          <a:lstStyle/>
          <a:p>
            <a:r>
              <a:rPr lang="vi-VN"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BIỆN PHÁP </a:t>
            </a:r>
            <a:r>
              <a:rPr lang="en-US"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TU </a:t>
            </a:r>
            <a:r>
              <a:rPr lang="vi-VN"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TỪ CHƠI CHỮ</a:t>
            </a:r>
            <a:endParaRPr lang="en-US" sz="600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xmlns=""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530541" y="11233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xmlns="" id="{5DF77106-6F18-4F2A-99A8-10B08A091A9B}"/>
              </a:ext>
            </a:extLst>
          </p:cNvPr>
          <p:cNvPicPr>
            <a:picLocks noChangeAspect="1"/>
          </p:cNvPicPr>
          <p:nvPr/>
        </p:nvPicPr>
        <p:blipFill>
          <a:blip r:embed="rId4"/>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413017137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900"/>
                            </p:stCondLst>
                            <p:childTnLst>
                              <p:par>
                                <p:cTn id="13" presetID="2" presetClass="entr" presetSubtype="3" de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7913118-80DB-4D24-A63E-17292C41A3BC}"/>
              </a:ext>
            </a:extLst>
          </p:cNvPr>
          <p:cNvSpPr/>
          <p:nvPr/>
        </p:nvSpPr>
        <p:spPr>
          <a:xfrm>
            <a:off x="3084493" y="3777562"/>
            <a:ext cx="6023013" cy="1107996"/>
          </a:xfrm>
          <a:prstGeom prst="rect">
            <a:avLst/>
          </a:prstGeom>
        </p:spPr>
        <p:txBody>
          <a:bodyPr wrap="square">
            <a:spAutoFit/>
          </a:bodyPr>
          <a:lstStyle/>
          <a:p>
            <a:pPr lvl="1" algn="ctr">
              <a:spcBef>
                <a:spcPct val="0"/>
              </a:spcBef>
            </a:pPr>
            <a:r>
              <a:rPr lang="en-US" altLang="zh-CN" sz="6600" spc="300" dirty="0">
                <a:solidFill>
                  <a:srgbClr val="FF0000"/>
                </a:solidFill>
                <a:effectLst>
                  <a:outerShdw blurRad="38100" dist="38100" dir="2700000" algn="tl">
                    <a:srgbClr val="000000">
                      <a:alpha val="43137"/>
                    </a:srgbClr>
                  </a:outerShdw>
                </a:effectLst>
                <a:cs typeface="+mn-ea"/>
                <a:sym typeface="+mn-lt"/>
              </a:rPr>
              <a:t>THANK YOU!</a:t>
            </a:r>
          </a:p>
        </p:txBody>
      </p:sp>
      <p:pic>
        <p:nvPicPr>
          <p:cNvPr id="9" name="图片 8">
            <a:extLst>
              <a:ext uri="{FF2B5EF4-FFF2-40B4-BE49-F238E27FC236}">
                <a16:creationId xmlns:a16="http://schemas.microsoft.com/office/drawing/2014/main" xmlns="" id="{75E6711F-B593-4271-A494-32E2E173A269}"/>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10" name="文本框 9">
            <a:extLst>
              <a:ext uri="{FF2B5EF4-FFF2-40B4-BE49-F238E27FC236}">
                <a16:creationId xmlns:a16="http://schemas.microsoft.com/office/drawing/2014/main" xmlns="" id="{F15005C7-84C6-4033-876A-C2341E5A1B09}"/>
              </a:ext>
            </a:extLst>
          </p:cNvPr>
          <p:cNvSpPr txBox="1"/>
          <p:nvPr/>
        </p:nvSpPr>
        <p:spPr>
          <a:xfrm>
            <a:off x="5165124" y="5853239"/>
            <a:ext cx="1986789" cy="374571"/>
          </a:xfrm>
          <a:prstGeom prst="roundRect">
            <a:avLst/>
          </a:prstGeom>
          <a:solidFill>
            <a:srgbClr val="CDC5C3"/>
          </a:solidFill>
        </p:spPr>
        <p:txBody>
          <a:bodyPr wrap="square" rtlCol="0">
            <a:spAutoFit/>
          </a:bodyPr>
          <a:lstStyle/>
          <a:p>
            <a:pPr algn="ctr"/>
            <a:r>
              <a:rPr lang="en-US" altLang="zh-CN" sz="1600" dirty="0">
                <a:solidFill>
                  <a:schemeClr val="bg1"/>
                </a:solidFill>
                <a:cs typeface="+mn-ea"/>
                <a:sym typeface="+mn-lt"/>
              </a:rPr>
              <a:t>www.jpppt.com</a:t>
            </a:r>
          </a:p>
        </p:txBody>
      </p:sp>
      <p:pic>
        <p:nvPicPr>
          <p:cNvPr id="12" name="图片 11">
            <a:extLst>
              <a:ext uri="{FF2B5EF4-FFF2-40B4-BE49-F238E27FC236}">
                <a16:creationId xmlns:a16="http://schemas.microsoft.com/office/drawing/2014/main" xmlns="" id="{C27CC252-DDCF-4629-8C9E-A22BE2766B88}"/>
              </a:ext>
            </a:extLst>
          </p:cNvPr>
          <p:cNvPicPr>
            <a:picLocks noChangeAspect="1"/>
          </p:cNvPicPr>
          <p:nvPr/>
        </p:nvPicPr>
        <p:blipFill>
          <a:blip r:embed="rId3"/>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2172337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100"/>
                            </p:stCondLst>
                            <p:childTnLst>
                              <p:par>
                                <p:cTn id="12" presetID="47"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2" de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0-#ppt_w/2"/>
                                          </p:val>
                                        </p:tav>
                                        <p:tav tm="100000">
                                          <p:val>
                                            <p:strVal val="#ppt_x"/>
                                          </p:val>
                                        </p:tav>
                                      </p:tavLst>
                                    </p:anim>
                                    <p:anim calcmode="lin" valueType="num">
                                      <p:cBhvr additive="base">
                                        <p:cTn id="2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49960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852" y="-194553"/>
            <a:ext cx="9875764" cy="711287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7798">
            <a:off x="234923" y="4326497"/>
            <a:ext cx="787224" cy="46741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787" y="139148"/>
            <a:ext cx="8541431" cy="499194"/>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54" y="5274943"/>
            <a:ext cx="2048219" cy="1643378"/>
          </a:xfrm>
          <a:prstGeom prst="rect">
            <a:avLst/>
          </a:prstGeom>
        </p:spPr>
      </p:pic>
      <p:graphicFrame>
        <p:nvGraphicFramePr>
          <p:cNvPr id="2" name="Table 1">
            <a:extLst>
              <a:ext uri="{FF2B5EF4-FFF2-40B4-BE49-F238E27FC236}">
                <a16:creationId xmlns:a16="http://schemas.microsoft.com/office/drawing/2014/main" xmlns="" id="{2AEAC2E1-589A-30B1-9909-A44A3249F66F}"/>
              </a:ext>
            </a:extLst>
          </p:cNvPr>
          <p:cNvGraphicFramePr>
            <a:graphicFrameLocks noGrp="1"/>
          </p:cNvGraphicFramePr>
          <p:nvPr>
            <p:extLst>
              <p:ext uri="{D42A27DB-BD31-4B8C-83A1-F6EECF244321}">
                <p14:modId xmlns:p14="http://schemas.microsoft.com/office/powerpoint/2010/main" val="3818033431"/>
              </p:ext>
            </p:extLst>
          </p:nvPr>
        </p:nvGraphicFramePr>
        <p:xfrm>
          <a:off x="2276060" y="1152938"/>
          <a:ext cx="8179905" cy="4512365"/>
        </p:xfrm>
        <a:graphic>
          <a:graphicData uri="http://schemas.openxmlformats.org/drawingml/2006/table">
            <a:tbl>
              <a:tblPr firstRow="1" firstCol="1" bandRow="1">
                <a:tableStyleId>{5C22544A-7EE6-4342-B048-85BDC9FD1C3A}</a:tableStyleId>
              </a:tblPr>
              <a:tblGrid>
                <a:gridCol w="5074704">
                  <a:extLst>
                    <a:ext uri="{9D8B030D-6E8A-4147-A177-3AD203B41FA5}">
                      <a16:colId xmlns:a16="http://schemas.microsoft.com/office/drawing/2014/main" xmlns="" val="3774315497"/>
                    </a:ext>
                  </a:extLst>
                </a:gridCol>
                <a:gridCol w="3105201">
                  <a:extLst>
                    <a:ext uri="{9D8B030D-6E8A-4147-A177-3AD203B41FA5}">
                      <a16:colId xmlns:a16="http://schemas.microsoft.com/office/drawing/2014/main" xmlns="" val="1366690741"/>
                    </a:ext>
                  </a:extLst>
                </a:gridCol>
              </a:tblGrid>
              <a:tr h="1156644">
                <a:tc>
                  <a:txBody>
                    <a:bodyPr/>
                    <a:lstStyle/>
                    <a:p>
                      <a:pPr fontAlgn="base">
                        <a:lnSpc>
                          <a:spcPct val="107000"/>
                        </a:lnSpc>
                        <a:spcAft>
                          <a:spcPts val="800"/>
                        </a:spcAft>
                      </a:pPr>
                      <a:r>
                        <a:rPr lang="en-US" sz="1400">
                          <a:effectLst/>
                        </a:rPr>
                        <a:t>Cho hai ví dụ sau: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en-US" sz="1400" dirty="0" err="1">
                          <a:effectLst/>
                        </a:rPr>
                        <a:t>Em</a:t>
                      </a:r>
                      <a:r>
                        <a:rPr lang="en-US" sz="1400" dirty="0">
                          <a:effectLst/>
                        </a:rPr>
                        <a:t> </a:t>
                      </a:r>
                      <a:r>
                        <a:rPr lang="en-US" sz="1400" dirty="0" err="1">
                          <a:effectLst/>
                        </a:rPr>
                        <a:t>hiểu</a:t>
                      </a:r>
                      <a:r>
                        <a:rPr lang="en-US" sz="1400" dirty="0">
                          <a:effectLst/>
                        </a:rPr>
                        <a:t> </a:t>
                      </a:r>
                      <a:r>
                        <a:rPr lang="en-US" sz="1400" dirty="0" err="1">
                          <a:effectLst/>
                        </a:rPr>
                        <a:t>nghĩa</a:t>
                      </a:r>
                      <a:r>
                        <a:rPr lang="en-US" sz="1400" dirty="0">
                          <a:effectLst/>
                        </a:rPr>
                        <a:t> </a:t>
                      </a:r>
                      <a:r>
                        <a:rPr lang="en-US" sz="1400" dirty="0" err="1">
                          <a:effectLst/>
                        </a:rPr>
                        <a:t>của</a:t>
                      </a:r>
                      <a:r>
                        <a:rPr lang="en-US" sz="1400" dirty="0">
                          <a:effectLst/>
                        </a:rPr>
                        <a:t> </a:t>
                      </a:r>
                      <a:r>
                        <a:rPr lang="en-US" sz="1400" dirty="0" err="1">
                          <a:effectLst/>
                        </a:rPr>
                        <a:t>các</a:t>
                      </a:r>
                      <a:r>
                        <a:rPr lang="en-US" sz="1400" dirty="0">
                          <a:effectLst/>
                        </a:rPr>
                        <a:t> </a:t>
                      </a:r>
                      <a:r>
                        <a:rPr lang="en-US" sz="1400" dirty="0" err="1">
                          <a:effectLst/>
                        </a:rPr>
                        <a:t>từ</a:t>
                      </a:r>
                      <a:r>
                        <a:rPr lang="en-US" sz="1400" dirty="0">
                          <a:effectLst/>
                        </a:rPr>
                        <a:t> </a:t>
                      </a:r>
                      <a:r>
                        <a:rPr lang="en-US" sz="1400" dirty="0" err="1">
                          <a:effectLst/>
                        </a:rPr>
                        <a:t>đồng</a:t>
                      </a:r>
                      <a:r>
                        <a:rPr lang="en-US" sz="1400" dirty="0">
                          <a:effectLst/>
                        </a:rPr>
                        <a:t> </a:t>
                      </a:r>
                      <a:r>
                        <a:rPr lang="en-US" sz="1400" dirty="0" err="1">
                          <a:effectLst/>
                        </a:rPr>
                        <a:t>âm</a:t>
                      </a:r>
                      <a:r>
                        <a:rPr lang="en-US" sz="1400" dirty="0">
                          <a:effectLst/>
                        </a:rPr>
                        <a:t> </a:t>
                      </a:r>
                      <a:r>
                        <a:rPr lang="en-US" sz="1400" dirty="0" err="1">
                          <a:effectLst/>
                        </a:rPr>
                        <a:t>được</a:t>
                      </a:r>
                      <a:r>
                        <a:rPr lang="en-US" sz="1400" dirty="0">
                          <a:effectLst/>
                        </a:rPr>
                        <a:t> </a:t>
                      </a:r>
                      <a:r>
                        <a:rPr lang="en-US" sz="1400" dirty="0" err="1">
                          <a:effectLst/>
                        </a:rPr>
                        <a:t>ghạch</a:t>
                      </a:r>
                      <a:r>
                        <a:rPr lang="en-US" sz="1400" dirty="0">
                          <a:effectLst/>
                        </a:rPr>
                        <a:t> </a:t>
                      </a:r>
                      <a:r>
                        <a:rPr lang="en-US" sz="1400" dirty="0" err="1">
                          <a:effectLst/>
                        </a:rPr>
                        <a:t>chân</a:t>
                      </a:r>
                      <a:r>
                        <a:rPr lang="en-US" sz="1400" dirty="0">
                          <a:effectLst/>
                        </a:rPr>
                        <a:t> </a:t>
                      </a:r>
                      <a:r>
                        <a:rPr lang="en-US" sz="1400" dirty="0" err="1">
                          <a:effectLst/>
                        </a:rPr>
                        <a:t>trong</a:t>
                      </a:r>
                      <a:r>
                        <a:rPr lang="en-US" sz="1400" dirty="0">
                          <a:effectLst/>
                        </a:rPr>
                        <a:t> </a:t>
                      </a:r>
                      <a:r>
                        <a:rPr lang="en-US" sz="1400" dirty="0" err="1">
                          <a:effectLst/>
                        </a:rPr>
                        <a:t>hai</a:t>
                      </a:r>
                      <a:r>
                        <a:rPr lang="en-US" sz="1400" dirty="0">
                          <a:effectLst/>
                        </a:rPr>
                        <a:t> </a:t>
                      </a:r>
                      <a:r>
                        <a:rPr lang="en-US" sz="1400" dirty="0" err="1">
                          <a:effectLst/>
                        </a:rPr>
                        <a:t>ví</a:t>
                      </a:r>
                      <a:r>
                        <a:rPr lang="en-US" sz="1400" dirty="0">
                          <a:effectLst/>
                        </a:rPr>
                        <a:t> </a:t>
                      </a:r>
                      <a:r>
                        <a:rPr lang="en-US" sz="1400" dirty="0" err="1">
                          <a:effectLst/>
                        </a:rPr>
                        <a:t>dụ</a:t>
                      </a:r>
                      <a:r>
                        <a:rPr lang="en-US" sz="1400" dirty="0">
                          <a:effectLst/>
                        </a:rPr>
                        <a:t> </a:t>
                      </a:r>
                      <a:r>
                        <a:rPr lang="en-US" sz="1400" dirty="0" err="1">
                          <a:effectLst/>
                        </a:rPr>
                        <a:t>trên</a:t>
                      </a:r>
                      <a:r>
                        <a:rPr lang="en-US" sz="1400" dirty="0">
                          <a:effectLst/>
                        </a:rPr>
                        <a:t> </a:t>
                      </a:r>
                      <a:r>
                        <a:rPr lang="en-US" sz="1400" dirty="0" err="1">
                          <a:effectLst/>
                        </a:rPr>
                        <a:t>như</a:t>
                      </a:r>
                      <a:r>
                        <a:rPr lang="en-US" sz="1400" dirty="0">
                          <a:effectLst/>
                        </a:rPr>
                        <a:t> </a:t>
                      </a:r>
                      <a:r>
                        <a:rPr lang="en-US" sz="1400" dirty="0" err="1">
                          <a:effectLst/>
                        </a:rPr>
                        <a:t>thế</a:t>
                      </a:r>
                      <a:r>
                        <a:rPr lang="en-US" sz="1400" dirty="0">
                          <a:effectLst/>
                        </a:rPr>
                        <a:t> </a:t>
                      </a:r>
                      <a:r>
                        <a:rPr lang="en-US" sz="1400" dirty="0" err="1">
                          <a:effectLst/>
                        </a:rPr>
                        <a:t>nào</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6411953"/>
                  </a:ext>
                </a:extLst>
              </a:tr>
              <a:tr h="3355721">
                <a:tc>
                  <a:txBody>
                    <a:bodyPr/>
                    <a:lstStyle/>
                    <a:p>
                      <a:pPr fontAlgn="base">
                        <a:lnSpc>
                          <a:spcPct val="107000"/>
                        </a:lnSpc>
                        <a:spcAft>
                          <a:spcPts val="800"/>
                        </a:spcAft>
                      </a:pPr>
                      <a:r>
                        <a:rPr lang="en-US" sz="1400" dirty="0" err="1">
                          <a:effectLst/>
                        </a:rPr>
                        <a:t>Ví</a:t>
                      </a:r>
                      <a:r>
                        <a:rPr lang="en-US" sz="1400" dirty="0">
                          <a:effectLst/>
                        </a:rPr>
                        <a:t> </a:t>
                      </a:r>
                      <a:r>
                        <a:rPr lang="en-US" sz="1400" dirty="0" err="1">
                          <a:effectLst/>
                        </a:rPr>
                        <a:t>dụ</a:t>
                      </a:r>
                      <a:r>
                        <a:rPr lang="en-US" sz="1400" dirty="0">
                          <a:effectLst/>
                        </a:rPr>
                        <a:t> 1: Con </a:t>
                      </a:r>
                      <a:r>
                        <a:rPr lang="en-US" sz="1400" dirty="0" err="1">
                          <a:effectLst/>
                        </a:rPr>
                        <a:t>kiến</a:t>
                      </a:r>
                      <a:r>
                        <a:rPr lang="en-US" sz="1400" dirty="0">
                          <a:effectLst/>
                        </a:rPr>
                        <a:t> </a:t>
                      </a:r>
                      <a:r>
                        <a:rPr lang="en-US" sz="1400" u="sng" dirty="0" err="1">
                          <a:effectLst/>
                        </a:rPr>
                        <a:t>bò</a:t>
                      </a:r>
                      <a:r>
                        <a:rPr lang="en-US" sz="1400" dirty="0">
                          <a:effectLst/>
                        </a:rPr>
                        <a:t> </a:t>
                      </a:r>
                      <a:r>
                        <a:rPr lang="en-US" sz="1400" dirty="0" err="1">
                          <a:effectLst/>
                        </a:rPr>
                        <a:t>đĩa</a:t>
                      </a:r>
                      <a:r>
                        <a:rPr lang="en-US" sz="1400" dirty="0">
                          <a:effectLst/>
                        </a:rPr>
                        <a:t> </a:t>
                      </a:r>
                      <a:r>
                        <a:rPr lang="en-US" sz="1400" dirty="0" err="1">
                          <a:effectLst/>
                        </a:rPr>
                        <a:t>thịt</a:t>
                      </a:r>
                      <a:r>
                        <a:rPr lang="en-US" sz="1400" dirty="0">
                          <a:effectLst/>
                        </a:rPr>
                        <a:t> </a:t>
                      </a:r>
                      <a:r>
                        <a:rPr lang="en-US" sz="1400" u="sng" dirty="0" err="1">
                          <a:effectLst/>
                        </a:rPr>
                        <a:t>bò</a:t>
                      </a:r>
                      <a:r>
                        <a:rPr lang="en-US" sz="1400" dirty="0">
                          <a:effectLst/>
                        </a:rPr>
                        <a:t>.</a:t>
                      </a:r>
                    </a:p>
                    <a:p>
                      <a:pPr fontAlgn="base">
                        <a:lnSpc>
                          <a:spcPct val="107000"/>
                        </a:lnSpc>
                        <a:spcAft>
                          <a:spcPts val="800"/>
                        </a:spcAft>
                      </a:pPr>
                      <a:endParaRPr lang="en-US" sz="1400" dirty="0">
                        <a:effectLst/>
                      </a:endParaRPr>
                    </a:p>
                    <a:p>
                      <a:pPr fontAlgn="base">
                        <a:lnSpc>
                          <a:spcPct val="107000"/>
                        </a:lnSpc>
                        <a:spcAft>
                          <a:spcPts val="800"/>
                        </a:spcAft>
                      </a:pPr>
                      <a:endParaRPr lang="en-US" sz="1400" dirty="0">
                        <a:effectLst/>
                      </a:endParaRPr>
                    </a:p>
                    <a:p>
                      <a:pPr fontAlgn="base">
                        <a:lnSpc>
                          <a:spcPct val="107000"/>
                        </a:lnSpc>
                        <a:spcAft>
                          <a:spcPts val="800"/>
                        </a:spcAft>
                      </a:pPr>
                      <a:endParaRPr lang="en-US" sz="1400" dirty="0">
                        <a:effectLst/>
                      </a:endParaRPr>
                    </a:p>
                    <a:p>
                      <a:pPr fontAlgn="base">
                        <a:lnSpc>
                          <a:spcPct val="107000"/>
                        </a:lnSpc>
                        <a:spcAft>
                          <a:spcPts val="800"/>
                        </a:spcAft>
                      </a:pPr>
                      <a:r>
                        <a:rPr lang="en-US" sz="1400" dirty="0" err="1">
                          <a:effectLst/>
                        </a:rPr>
                        <a:t>Ví</a:t>
                      </a:r>
                      <a:r>
                        <a:rPr lang="en-US" sz="1400" dirty="0">
                          <a:effectLst/>
                        </a:rPr>
                        <a:t> </a:t>
                      </a:r>
                      <a:r>
                        <a:rPr lang="en-US" sz="1400" dirty="0" err="1">
                          <a:effectLst/>
                        </a:rPr>
                        <a:t>dụ</a:t>
                      </a:r>
                      <a:r>
                        <a:rPr lang="en-US" sz="1400" dirty="0">
                          <a:effectLst/>
                        </a:rPr>
                        <a:t> 2: </a:t>
                      </a:r>
                      <a:r>
                        <a:rPr lang="en-US" sz="1400" u="sng" dirty="0" err="1">
                          <a:effectLst/>
                        </a:rPr>
                        <a:t>Bác</a:t>
                      </a:r>
                      <a:r>
                        <a:rPr lang="en-US" sz="1400" dirty="0">
                          <a:effectLst/>
                        </a:rPr>
                        <a:t> </a:t>
                      </a:r>
                      <a:r>
                        <a:rPr lang="en-US" sz="1400" u="sng" dirty="0" err="1">
                          <a:effectLst/>
                        </a:rPr>
                        <a:t>bác</a:t>
                      </a:r>
                      <a:r>
                        <a:rPr lang="en-US" sz="1400" dirty="0">
                          <a:effectLst/>
                        </a:rPr>
                        <a:t> </a:t>
                      </a:r>
                      <a:r>
                        <a:rPr lang="en-US" sz="1400" dirty="0" err="1">
                          <a:effectLst/>
                        </a:rPr>
                        <a:t>trứng</a:t>
                      </a:r>
                      <a:r>
                        <a:rPr lang="en-US" sz="1400" dirty="0">
                          <a:effectLst/>
                        </a:rPr>
                        <a:t>, </a:t>
                      </a:r>
                      <a:r>
                        <a:rPr lang="en-US" sz="1400" u="sng" dirty="0" err="1">
                          <a:effectLst/>
                        </a:rPr>
                        <a:t>tôi</a:t>
                      </a:r>
                      <a:r>
                        <a:rPr lang="en-US" sz="1400" dirty="0">
                          <a:effectLst/>
                        </a:rPr>
                        <a:t> </a:t>
                      </a:r>
                      <a:r>
                        <a:rPr lang="en-US" sz="1400" u="sng" dirty="0" err="1">
                          <a:effectLst/>
                        </a:rPr>
                        <a:t>tôi</a:t>
                      </a:r>
                      <a:r>
                        <a:rPr lang="en-US" sz="1400" dirty="0">
                          <a:effectLst/>
                        </a:rPr>
                        <a:t> </a:t>
                      </a:r>
                      <a:r>
                        <a:rPr lang="en-US" sz="1400" dirty="0" err="1">
                          <a:effectLst/>
                        </a:rPr>
                        <a:t>vôi</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5124415"/>
                  </a:ext>
                </a:extLst>
              </a:tr>
            </a:tbl>
          </a:graphicData>
        </a:graphic>
      </p:graphicFrame>
      <p:pic>
        <p:nvPicPr>
          <p:cNvPr id="3" name="Shape 120">
            <a:extLst>
              <a:ext uri="{FF2B5EF4-FFF2-40B4-BE49-F238E27FC236}">
                <a16:creationId xmlns:a16="http://schemas.microsoft.com/office/drawing/2014/main" xmlns="" id="{A92B1880-BAE6-E904-38F8-723954D38576}"/>
              </a:ext>
            </a:extLst>
          </p:cNvPr>
          <p:cNvPicPr/>
          <p:nvPr/>
        </p:nvPicPr>
        <p:blipFill>
          <a:blip r:embed="rId7"/>
          <a:stretch/>
        </p:blipFill>
        <p:spPr>
          <a:xfrm>
            <a:off x="2560984" y="2562077"/>
            <a:ext cx="2975111" cy="934277"/>
          </a:xfrm>
          <a:prstGeom prst="rect">
            <a:avLst/>
          </a:prstGeom>
        </p:spPr>
      </p:pic>
      <p:pic>
        <p:nvPicPr>
          <p:cNvPr id="4" name="Shape 122">
            <a:extLst>
              <a:ext uri="{FF2B5EF4-FFF2-40B4-BE49-F238E27FC236}">
                <a16:creationId xmlns:a16="http://schemas.microsoft.com/office/drawing/2014/main" xmlns="" id="{A010DE92-A9D5-DF43-3EB2-3A866BDB0687}"/>
              </a:ext>
            </a:extLst>
          </p:cNvPr>
          <p:cNvPicPr/>
          <p:nvPr/>
        </p:nvPicPr>
        <p:blipFill>
          <a:blip r:embed="rId8"/>
          <a:stretch/>
        </p:blipFill>
        <p:spPr>
          <a:xfrm flipH="1">
            <a:off x="2723492" y="4010950"/>
            <a:ext cx="1704355" cy="1415308"/>
          </a:xfrm>
          <a:prstGeom prst="rect">
            <a:avLst/>
          </a:prstGeom>
        </p:spPr>
      </p:pic>
      <p:pic>
        <p:nvPicPr>
          <p:cNvPr id="5" name="Shape 124">
            <a:extLst>
              <a:ext uri="{FF2B5EF4-FFF2-40B4-BE49-F238E27FC236}">
                <a16:creationId xmlns:a16="http://schemas.microsoft.com/office/drawing/2014/main" xmlns="" id="{CB02D4CA-6248-789B-F7B4-6AA7FED64852}"/>
              </a:ext>
            </a:extLst>
          </p:cNvPr>
          <p:cNvPicPr/>
          <p:nvPr/>
        </p:nvPicPr>
        <p:blipFill>
          <a:blip r:embed="rId9"/>
          <a:stretch/>
        </p:blipFill>
        <p:spPr>
          <a:xfrm>
            <a:off x="4808035" y="4010950"/>
            <a:ext cx="1739348" cy="1415308"/>
          </a:xfrm>
          <a:prstGeom prst="rect">
            <a:avLst/>
          </a:prstGeom>
        </p:spPr>
      </p:pic>
    </p:spTree>
    <p:extLst>
      <p:ext uri="{BB962C8B-B14F-4D97-AF65-F5344CB8AC3E}">
        <p14:creationId xmlns:p14="http://schemas.microsoft.com/office/powerpoint/2010/main" val="30803478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504825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xmlns="" id="{398E8F7B-941B-A64E-ABA7-76549D8A77C1}"/>
              </a:ext>
            </a:extLst>
          </p:cNvPr>
          <p:cNvGraphicFramePr>
            <a:graphicFrameLocks noGrp="1"/>
          </p:cNvGraphicFramePr>
          <p:nvPr>
            <p:extLst>
              <p:ext uri="{D42A27DB-BD31-4B8C-83A1-F6EECF244321}">
                <p14:modId xmlns:p14="http://schemas.microsoft.com/office/powerpoint/2010/main" val="1182159433"/>
              </p:ext>
            </p:extLst>
          </p:nvPr>
        </p:nvGraphicFramePr>
        <p:xfrm>
          <a:off x="526773" y="675861"/>
          <a:ext cx="11171584" cy="5804451"/>
        </p:xfrm>
        <a:graphic>
          <a:graphicData uri="http://schemas.openxmlformats.org/drawingml/2006/table">
            <a:tbl>
              <a:tblPr firstRow="1" firstCol="1" bandRow="1">
                <a:tableStyleId>{5C22544A-7EE6-4342-B048-85BDC9FD1C3A}</a:tableStyleId>
              </a:tblPr>
              <a:tblGrid>
                <a:gridCol w="5585792">
                  <a:extLst>
                    <a:ext uri="{9D8B030D-6E8A-4147-A177-3AD203B41FA5}">
                      <a16:colId xmlns:a16="http://schemas.microsoft.com/office/drawing/2014/main" xmlns="" val="3728065272"/>
                    </a:ext>
                  </a:extLst>
                </a:gridCol>
                <a:gridCol w="5585792">
                  <a:extLst>
                    <a:ext uri="{9D8B030D-6E8A-4147-A177-3AD203B41FA5}">
                      <a16:colId xmlns:a16="http://schemas.microsoft.com/office/drawing/2014/main" xmlns="" val="2686846908"/>
                    </a:ext>
                  </a:extLst>
                </a:gridCol>
              </a:tblGrid>
              <a:tr h="839472">
                <a:tc>
                  <a:txBody>
                    <a:bodyPr/>
                    <a:lstStyle/>
                    <a:p>
                      <a:pPr fontAlgn="base">
                        <a:lnSpc>
                          <a:spcPct val="107000"/>
                        </a:lnSpc>
                        <a:spcAft>
                          <a:spcPts val="800"/>
                        </a:spcAft>
                      </a:pPr>
                      <a:r>
                        <a:rPr lang="en-US" sz="1800">
                          <a:effectLst/>
                          <a:latin typeface="Arial" panose="020B0604020202020204" pitchFamily="34" charset="0"/>
                          <a:cs typeface="Arial" panose="020B0604020202020204" pitchFamily="34" charset="0"/>
                        </a:rPr>
                        <a:t>Cho hai ví dụ sau:</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tc>
                  <a:txBody>
                    <a:bodyPr/>
                    <a:lstStyle/>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Em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nghĩa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của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từ</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đồng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âm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ghạch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chân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trong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hai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trên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như</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thế</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nào</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extLst>
                  <a:ext uri="{0D108BD9-81ED-4DB2-BD59-A6C34878D82A}">
                    <a16:rowId xmlns:a16="http://schemas.microsoft.com/office/drawing/2014/main" xmlns="" val="2637596817"/>
                  </a:ext>
                </a:extLst>
              </a:tr>
              <a:tr h="4964979">
                <a:tc>
                  <a:txBody>
                    <a:bodyPr/>
                    <a:lstStyle/>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1: Con </a:t>
                      </a:r>
                      <a:r>
                        <a:rPr lang="en-US" sz="1800" dirty="0" err="1">
                          <a:effectLst/>
                          <a:latin typeface="Arial" panose="020B0604020202020204" pitchFamily="34" charset="0"/>
                          <a:cs typeface="Arial" panose="020B0604020202020204" pitchFamily="34" charset="0"/>
                        </a:rPr>
                        <a:t>kiến</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bò</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đĩa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thịt</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bò</a:t>
                      </a:r>
                      <a:r>
                        <a:rPr lang="en-US" sz="1800" dirty="0">
                          <a:effectLst/>
                          <a:latin typeface="Arial" panose="020B0604020202020204" pitchFamily="34" charset="0"/>
                          <a:cs typeface="Arial" panose="020B0604020202020204" pitchFamily="34" charset="0"/>
                        </a:rPr>
                        <a:t>.</a:t>
                      </a: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r>
                        <a:rPr lang="en-US" sz="1800" dirty="0" err="1">
                          <a:effectLst/>
                          <a:latin typeface="Arial" panose="020B0604020202020204" pitchFamily="34" charset="0"/>
                          <a:cs typeface="Arial" panose="020B0604020202020204" pitchFamily="34" charset="0"/>
                        </a:rPr>
                        <a:t>Ví</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a:t>
                      </a:r>
                      <a:r>
                        <a:rPr lang="en-US" sz="1800" dirty="0">
                          <a:effectLst/>
                          <a:latin typeface="Arial" panose="020B0604020202020204" pitchFamily="34" charset="0"/>
                          <a:cs typeface="Arial" panose="020B0604020202020204" pitchFamily="34" charset="0"/>
                        </a:rPr>
                        <a:t> 2: </a:t>
                      </a:r>
                      <a:r>
                        <a:rPr lang="en-US" sz="1800" u="sng" dirty="0" err="1">
                          <a:effectLst/>
                          <a:latin typeface="Arial" panose="020B0604020202020204" pitchFamily="34" charset="0"/>
                          <a:cs typeface="Arial" panose="020B0604020202020204" pitchFamily="34" charset="0"/>
                        </a:rPr>
                        <a:t>Bác</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bác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trứng</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u="sng"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vôi</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tc>
                  <a:txBody>
                    <a:bodyPr/>
                    <a:lstStyle/>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bò(1) là động từ, chỉ hoạt động di chuyển từ vị trí này sang vị trí khác.</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bò(2) là danh từ chỉ một loại thực phẩm.</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Bác(1) bác(2) trứng, tôi(1) tôi(2) vôi. Từ bác(1) là một từ dùng để xưng hô.</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bác(2) là động từ, chỉ hành động làm trứng chín bằng cách đun nhỏ lửa và quấy cho đến khi sền sệt.</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tôi(1) là từ cá nhân dùng để tự xưng với người ngang hàng.</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Từ tôi(2) là động từ, chỉ hành động đổ nước vào làm cho tan vôi sống. </a:t>
                      </a:r>
                      <a:endParaRPr lang="en-US" sz="1800" dirty="0">
                        <a:effectLst/>
                        <a:latin typeface="Arial" panose="020B0604020202020204" pitchFamily="34" charset="0"/>
                        <a:cs typeface="Arial" panose="020B0604020202020204" pitchFamily="34" charset="0"/>
                      </a:endParaRPr>
                    </a:p>
                    <a:p>
                      <a:pPr algn="just">
                        <a:lnSpc>
                          <a:spcPct val="107000"/>
                        </a:lnSpc>
                        <a:spcAft>
                          <a:spcPts val="800"/>
                        </a:spcAft>
                      </a:pPr>
                      <a:r>
                        <a:rPr lang="vi-VN" sz="1800" dirty="0">
                          <a:effectLst/>
                          <a:latin typeface="Arial" panose="020B0604020202020204" pitchFamily="34" charset="0"/>
                          <a:cs typeface="Arial" panose="020B0604020202020204" pitchFamily="34" charset="0"/>
                        </a:rPr>
                        <a:t>=&gt; Các trường hợp trên là ví dụ của biện pháp tu từ chơi chữ.</a:t>
                      </a:r>
                      <a:endParaRPr lang="en-US" sz="1800" dirty="0">
                        <a:effectLst/>
                        <a:latin typeface="Arial" panose="020B0604020202020204" pitchFamily="34" charset="0"/>
                        <a:cs typeface="Arial" panose="020B0604020202020204" pitchFamily="34" charset="0"/>
                      </a:endParaRPr>
                    </a:p>
                    <a:p>
                      <a:pPr fontAlgn="base">
                        <a:lnSpc>
                          <a:spcPct val="107000"/>
                        </a:lnSpc>
                        <a:spcAft>
                          <a:spcPts val="80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9469" marR="59469" marT="0" marB="0"/>
                </a:tc>
                <a:extLst>
                  <a:ext uri="{0D108BD9-81ED-4DB2-BD59-A6C34878D82A}">
                    <a16:rowId xmlns:a16="http://schemas.microsoft.com/office/drawing/2014/main" xmlns="" val="3489254040"/>
                  </a:ext>
                </a:extLst>
              </a:tr>
            </a:tbl>
          </a:graphicData>
        </a:graphic>
      </p:graphicFrame>
      <p:pic>
        <p:nvPicPr>
          <p:cNvPr id="3" name="Shape 120">
            <a:extLst>
              <a:ext uri="{FF2B5EF4-FFF2-40B4-BE49-F238E27FC236}">
                <a16:creationId xmlns:a16="http://schemas.microsoft.com/office/drawing/2014/main" xmlns="" id="{6FE724CE-7913-B146-F8E1-A6F5CA2ABEA2}"/>
              </a:ext>
            </a:extLst>
          </p:cNvPr>
          <p:cNvPicPr/>
          <p:nvPr/>
        </p:nvPicPr>
        <p:blipFill>
          <a:blip r:embed="rId2"/>
          <a:stretch/>
        </p:blipFill>
        <p:spPr>
          <a:xfrm>
            <a:off x="841512" y="1916034"/>
            <a:ext cx="2975111" cy="934277"/>
          </a:xfrm>
          <a:prstGeom prst="rect">
            <a:avLst/>
          </a:prstGeom>
        </p:spPr>
      </p:pic>
      <p:pic>
        <p:nvPicPr>
          <p:cNvPr id="5" name="Shape 122">
            <a:extLst>
              <a:ext uri="{FF2B5EF4-FFF2-40B4-BE49-F238E27FC236}">
                <a16:creationId xmlns:a16="http://schemas.microsoft.com/office/drawing/2014/main" xmlns="" id="{0190DFC7-0589-BD69-4328-43300173AB5B}"/>
              </a:ext>
            </a:extLst>
          </p:cNvPr>
          <p:cNvPicPr/>
          <p:nvPr/>
        </p:nvPicPr>
        <p:blipFill>
          <a:blip r:embed="rId3"/>
          <a:stretch/>
        </p:blipFill>
        <p:spPr>
          <a:xfrm flipH="1">
            <a:off x="715788" y="3533775"/>
            <a:ext cx="1704355" cy="1415308"/>
          </a:xfrm>
          <a:prstGeom prst="rect">
            <a:avLst/>
          </a:prstGeom>
        </p:spPr>
      </p:pic>
      <p:pic>
        <p:nvPicPr>
          <p:cNvPr id="8" name="Shape 124">
            <a:extLst>
              <a:ext uri="{FF2B5EF4-FFF2-40B4-BE49-F238E27FC236}">
                <a16:creationId xmlns:a16="http://schemas.microsoft.com/office/drawing/2014/main" xmlns="" id="{95A977BD-25FD-05FE-8221-6D3FB314B2A8}"/>
              </a:ext>
            </a:extLst>
          </p:cNvPr>
          <p:cNvPicPr/>
          <p:nvPr/>
        </p:nvPicPr>
        <p:blipFill>
          <a:blip r:embed="rId4"/>
          <a:stretch/>
        </p:blipFill>
        <p:spPr>
          <a:xfrm>
            <a:off x="3138261" y="3578086"/>
            <a:ext cx="1739348" cy="1415308"/>
          </a:xfrm>
          <a:prstGeom prst="rect">
            <a:avLst/>
          </a:prstGeom>
        </p:spPr>
      </p:pic>
    </p:spTree>
    <p:extLst>
      <p:ext uri="{BB962C8B-B14F-4D97-AF65-F5344CB8AC3E}">
        <p14:creationId xmlns:p14="http://schemas.microsoft.com/office/powerpoint/2010/main" val="11583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4953297" y="1905353"/>
            <a:ext cx="5637332" cy="1934832"/>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97926169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81145DE-E8E7-11A9-1A73-94B67852C611}"/>
              </a:ext>
            </a:extLst>
          </p:cNvPr>
          <p:cNvSpPr txBox="1"/>
          <p:nvPr/>
        </p:nvSpPr>
        <p:spPr>
          <a:xfrm>
            <a:off x="4907445" y="2278093"/>
            <a:ext cx="6097656" cy="1725344"/>
          </a:xfrm>
          <a:prstGeom prst="rect">
            <a:avLst/>
          </a:prstGeom>
          <a:noFill/>
        </p:spPr>
        <p:txBody>
          <a:bodyPr wrap="square">
            <a:spAutoFit/>
          </a:bodyPr>
          <a:lstStyle/>
          <a:p>
            <a:pPr marL="342900" lvl="0" indent="-342900" algn="just">
              <a:lnSpc>
                <a:spcPct val="120000"/>
              </a:lnSpc>
              <a:buClr>
                <a:srgbClr val="231F20"/>
              </a:buClr>
              <a:buSzPts val="1200"/>
              <a:buFont typeface="Symbol" panose="05050102010706020507" pitchFamily="18" charset="2"/>
              <a:buChar char="-"/>
              <a:tabLst>
                <a:tab pos="143510" algn="l"/>
              </a:tabLst>
            </a:pP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Tri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SGK (tr. 40);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1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SGK (tr. 44 - 45)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1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4261606"/>
      </p:ext>
    </p:extLst>
  </p:cSld>
  <p:clrMapOvr>
    <a:masterClrMapping/>
  </p:clrMapOvr>
  <p:transition spd="slow" advTm="2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8" y="798758"/>
            <a:ext cx="5306807" cy="5306960"/>
          </a:xfrm>
          <a:prstGeom prst="rect">
            <a:avLst/>
          </a:prstGeom>
        </p:spPr>
      </p:pic>
      <p:sp>
        <p:nvSpPr>
          <p:cNvPr id="3" name="文本框 2">
            <a:extLst>
              <a:ext uri="{FF2B5EF4-FFF2-40B4-BE49-F238E27FC236}">
                <a16:creationId xmlns:a16="http://schemas.microsoft.com/office/drawing/2014/main" xmlns="" id="{F9750769-AA46-4F96-9BC5-A31C767FD859}"/>
              </a:ext>
            </a:extLst>
          </p:cNvPr>
          <p:cNvSpPr txBox="1"/>
          <p:nvPr/>
        </p:nvSpPr>
        <p:spPr>
          <a:xfrm>
            <a:off x="3334870" y="366271"/>
            <a:ext cx="7530354" cy="584747"/>
          </a:xfrm>
          <a:prstGeom prst="rect">
            <a:avLst/>
          </a:prstGeom>
          <a:noFill/>
        </p:spPr>
        <p:txBody>
          <a:bodyPr wrap="square" lIns="91413" tIns="45706" rIns="91413" bIns="45706" rtlCol="0">
            <a:spAutoFit/>
          </a:bodyPr>
          <a:lstStyle/>
          <a:p>
            <a:pPr algn="ctr" defTabSz="457154">
              <a:defRPr/>
            </a:pPr>
            <a:r>
              <a:rPr lang="en-US" altLang="zh-CN" sz="32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a:t>
            </a:r>
            <a:r>
              <a:rPr lang="vi-VN" sz="3200" b="1">
                <a:solidFill>
                  <a:srgbClr val="C00000"/>
                </a:solidFill>
                <a:latin typeface="Times New Roman" pitchFamily="18" charset="0"/>
                <a:cs typeface="Times New Roman" pitchFamily="18" charset="0"/>
              </a:rPr>
              <a:t>BIỆN PHÁP TU TỪ CHƠI CHỮ</a:t>
            </a:r>
            <a:endParaRPr lang="zh-CN" altLang="en-US" sz="3200" b="1" dirty="0">
              <a:solidFill>
                <a:srgbClr val="C00000"/>
              </a:solidFill>
              <a:latin typeface="Times New Roman" pitchFamily="18" charset="0"/>
              <a:cs typeface="Times New Roman" pitchFamily="18" charset="0"/>
            </a:endParaRPr>
          </a:p>
        </p:txBody>
      </p:sp>
      <p:sp>
        <p:nvSpPr>
          <p:cNvPr id="4" name="矩形 5">
            <a:extLst>
              <a:ext uri="{FF2B5EF4-FFF2-40B4-BE49-F238E27FC236}">
                <a16:creationId xmlns:a16="http://schemas.microsoft.com/office/drawing/2014/main" xmlns="" id="{F6EF0AC3-1C40-4997-A188-003CC7B6B6FF}"/>
              </a:ext>
            </a:extLst>
          </p:cNvPr>
          <p:cNvSpPr/>
          <p:nvPr/>
        </p:nvSpPr>
        <p:spPr>
          <a:xfrm>
            <a:off x="6400720" y="3622873"/>
            <a:ext cx="2923605" cy="1750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defTabSz="457154">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
        <p:nvSpPr>
          <p:cNvPr id="5" name="文本框 2">
            <a:extLst>
              <a:ext uri="{FF2B5EF4-FFF2-40B4-BE49-F238E27FC236}">
                <a16:creationId xmlns:a16="http://schemas.microsoft.com/office/drawing/2014/main" xmlns="" id="{F9750769-AA46-4F96-9BC5-A31C767FD859}"/>
              </a:ext>
            </a:extLst>
          </p:cNvPr>
          <p:cNvSpPr txBox="1"/>
          <p:nvPr/>
        </p:nvSpPr>
        <p:spPr>
          <a:xfrm>
            <a:off x="5096437" y="1076758"/>
            <a:ext cx="4074458" cy="584747"/>
          </a:xfrm>
          <a:prstGeom prst="rect">
            <a:avLst/>
          </a:prstGeom>
          <a:noFill/>
        </p:spPr>
        <p:txBody>
          <a:bodyPr wrap="square" lIns="91413" tIns="45706" rIns="91413" bIns="45706" rtlCol="0">
            <a:spAutoFit/>
          </a:bodyPr>
          <a:lstStyle/>
          <a:p>
            <a:r>
              <a:rPr lang="vi-VN" sz="3200" b="1">
                <a:solidFill>
                  <a:srgbClr val="C00000"/>
                </a:solidFill>
                <a:latin typeface="Times New Roman" pitchFamily="18" charset="0"/>
                <a:cs typeface="Times New Roman" pitchFamily="18" charset="0"/>
              </a:rPr>
              <a:t>1. Khái niệm</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10133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TotalTime>
  <Words>1920</Words>
  <Application>Microsoft Office PowerPoint</Application>
  <PresentationFormat>Custom</PresentationFormat>
  <Paragraphs>132</Paragraphs>
  <Slides>30</Slides>
  <Notes>23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21AK22</cp:lastModifiedBy>
  <cp:revision>372</cp:revision>
  <dcterms:created xsi:type="dcterms:W3CDTF">2020-04-06T05:27:43Z</dcterms:created>
  <dcterms:modified xsi:type="dcterms:W3CDTF">2024-10-06T15:58:24Z</dcterms:modified>
</cp:coreProperties>
</file>