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9" r:id="rId2"/>
    <p:sldId id="257" r:id="rId3"/>
    <p:sldId id="260" r:id="rId4"/>
    <p:sldId id="272" r:id="rId5"/>
    <p:sldId id="273" r:id="rId6"/>
    <p:sldId id="261" r:id="rId7"/>
    <p:sldId id="263" r:id="rId8"/>
    <p:sldId id="283" r:id="rId9"/>
    <p:sldId id="262" r:id="rId10"/>
    <p:sldId id="265" r:id="rId11"/>
    <p:sldId id="274" r:id="rId12"/>
    <p:sldId id="264" r:id="rId13"/>
    <p:sldId id="266" r:id="rId14"/>
    <p:sldId id="267" r:id="rId15"/>
    <p:sldId id="276" r:id="rId16"/>
    <p:sldId id="268" r:id="rId17"/>
    <p:sldId id="269" r:id="rId18"/>
    <p:sldId id="277" r:id="rId19"/>
    <p:sldId id="270" r:id="rId20"/>
    <p:sldId id="279" r:id="rId21"/>
    <p:sldId id="278" r:id="rId22"/>
    <p:sldId id="25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7" d="100"/>
          <a:sy n="87" d="100"/>
        </p:scale>
        <p:origin x="52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6E000C-6FB3-4B9C-8727-8343726792F6}" type="datetimeFigureOut">
              <a:rPr lang="en-US" smtClean="0"/>
              <a:t>4/11/2024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AAD914-7E03-46D1-AEA4-6A34F9FAE8B4}" type="slidenum">
              <a:rPr lang="en-US" smtClean="0"/>
              <a:t>‹#›</a:t>
            </a:fld>
            <a:endParaRPr lang="en-US"/>
          </a:p>
        </p:txBody>
      </p:sp>
    </p:spTree>
    <p:extLst>
      <p:ext uri="{BB962C8B-B14F-4D97-AF65-F5344CB8AC3E}">
        <p14:creationId xmlns:p14="http://schemas.microsoft.com/office/powerpoint/2010/main" val="3010184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4A05014-BF71-4578-9AB3-96CCD0BCCD10}" type="slidenum">
              <a:rPr lang="zh-CN" altLang="en-US" smtClean="0"/>
              <a:pPr/>
              <a:t>2</a:t>
            </a:fld>
            <a:endParaRPr lang="zh-CN" altLang="en-US"/>
          </a:p>
        </p:txBody>
      </p:sp>
    </p:spTree>
    <p:extLst>
      <p:ext uri="{BB962C8B-B14F-4D97-AF65-F5344CB8AC3E}">
        <p14:creationId xmlns:p14="http://schemas.microsoft.com/office/powerpoint/2010/main" val="2412035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FA22A93-D1F1-452F-B5A3-9D275E07582C}"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1483793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A22A93-D1F1-452F-B5A3-9D275E07582C}"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2376291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A22A93-D1F1-452F-B5A3-9D275E07582C}"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4206438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84106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A22A93-D1F1-452F-B5A3-9D275E07582C}"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3224251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FA22A93-D1F1-452F-B5A3-9D275E07582C}" type="datetimeFigureOut">
              <a:rPr lang="en-US" smtClean="0"/>
              <a:t>4/11/2024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1180424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A22A93-D1F1-452F-B5A3-9D275E07582C}" type="datetimeFigureOut">
              <a:rPr lang="en-US" smtClean="0"/>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2627257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FA22A93-D1F1-452F-B5A3-9D275E07582C}" type="datetimeFigureOut">
              <a:rPr lang="en-US" smtClean="0"/>
              <a:t>4/11/2024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1716974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FA22A93-D1F1-452F-B5A3-9D275E07582C}" type="datetimeFigureOut">
              <a:rPr lang="en-US" smtClean="0"/>
              <a:t>4/11/2024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2414308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A22A93-D1F1-452F-B5A3-9D275E07582C}" type="datetimeFigureOut">
              <a:rPr lang="en-US" smtClean="0"/>
              <a:t>4/11/2024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3514844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FA22A93-D1F1-452F-B5A3-9D275E07582C}" type="datetimeFigureOut">
              <a:rPr lang="en-US" smtClean="0"/>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3937946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FA22A93-D1F1-452F-B5A3-9D275E07582C}" type="datetimeFigureOut">
              <a:rPr lang="en-US" smtClean="0"/>
              <a:t>4/11/2024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E7091F-D3A4-463C-9E44-40567C9EB37A}" type="slidenum">
              <a:rPr lang="en-US" smtClean="0"/>
              <a:t>‹#›</a:t>
            </a:fld>
            <a:endParaRPr lang="en-US"/>
          </a:p>
        </p:txBody>
      </p:sp>
    </p:spTree>
    <p:extLst>
      <p:ext uri="{BB962C8B-B14F-4D97-AF65-F5344CB8AC3E}">
        <p14:creationId xmlns:p14="http://schemas.microsoft.com/office/powerpoint/2010/main" val="3816210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A22A93-D1F1-452F-B5A3-9D275E07582C}" type="datetimeFigureOut">
              <a:rPr lang="en-US" smtClean="0"/>
              <a:t>4/11/2024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E7091F-D3A4-463C-9E44-40567C9EB37A}" type="slidenum">
              <a:rPr lang="en-US" smtClean="0"/>
              <a:t>‹#›</a:t>
            </a:fld>
            <a:endParaRPr lang="en-US"/>
          </a:p>
        </p:txBody>
      </p:sp>
    </p:spTree>
    <p:extLst>
      <p:ext uri="{BB962C8B-B14F-4D97-AF65-F5344CB8AC3E}">
        <p14:creationId xmlns:p14="http://schemas.microsoft.com/office/powerpoint/2010/main" val="2197900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9.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748134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0291" y="193964"/>
            <a:ext cx="9884214" cy="954107"/>
          </a:xfrm>
          <a:prstGeom prst="rect">
            <a:avLst/>
          </a:prstGeom>
        </p:spPr>
        <p:txBody>
          <a:bodyPr wrap="square">
            <a:spAutoFit/>
          </a:bodyPr>
          <a:lstStyle/>
          <a:p>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Kết</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luận</a:t>
            </a:r>
            <a:r>
              <a:rPr lang="en-US" sz="2800" b="1" dirty="0" smtClean="0">
                <a:solidFill>
                  <a:srgbClr val="FF0000"/>
                </a:solidFill>
                <a:latin typeface="Times New Roman" panose="02020603050405020304" pitchFamily="18" charset="0"/>
                <a:cs typeface="Times New Roman" panose="02020603050405020304" pitchFamily="18" charset="0"/>
              </a:rPr>
              <a:t>:</a:t>
            </a:r>
          </a:p>
          <a:p>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Đặc</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điểm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phủ</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định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khẳng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định</a:t>
            </a:r>
            <a:endParaRPr lang="en-US" sz="2800" dirty="0">
              <a:solidFill>
                <a:srgbClr val="FF0000"/>
              </a:solidFill>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813222545"/>
              </p:ext>
            </p:extLst>
          </p:nvPr>
        </p:nvGraphicFramePr>
        <p:xfrm>
          <a:off x="480291" y="1099127"/>
          <a:ext cx="11092873" cy="4992624"/>
        </p:xfrm>
        <a:graphic>
          <a:graphicData uri="http://schemas.openxmlformats.org/drawingml/2006/table">
            <a:tbl>
              <a:tblPr firstRow="1" firstCol="1" bandRow="1">
                <a:tableStyleId>{ED083AE6-46FA-4A59-8FB0-9F97EB10719F}</a:tableStyleId>
              </a:tblPr>
              <a:tblGrid>
                <a:gridCol w="1551709">
                  <a:extLst>
                    <a:ext uri="{9D8B030D-6E8A-4147-A177-3AD203B41FA5}">
                      <a16:colId xmlns:a16="http://schemas.microsoft.com/office/drawing/2014/main" val="2031981380"/>
                    </a:ext>
                  </a:extLst>
                </a:gridCol>
                <a:gridCol w="4470400">
                  <a:extLst>
                    <a:ext uri="{9D8B030D-6E8A-4147-A177-3AD203B41FA5}">
                      <a16:colId xmlns:a16="http://schemas.microsoft.com/office/drawing/2014/main" val="2522915513"/>
                    </a:ext>
                  </a:extLst>
                </a:gridCol>
                <a:gridCol w="5070764">
                  <a:extLst>
                    <a:ext uri="{9D8B030D-6E8A-4147-A177-3AD203B41FA5}">
                      <a16:colId xmlns:a16="http://schemas.microsoft.com/office/drawing/2014/main" val="1248915402"/>
                    </a:ext>
                  </a:extLst>
                </a:gridCol>
              </a:tblGrid>
              <a:tr h="537473">
                <a:tc>
                  <a:txBody>
                    <a:bodyPr/>
                    <a:lstStyle/>
                    <a:p>
                      <a:pPr algn="ctr">
                        <a:lnSpc>
                          <a:spcPct val="130000"/>
                        </a:lnSpc>
                        <a:spcAft>
                          <a:spcPts val="0"/>
                        </a:spcAft>
                      </a:pPr>
                      <a:r>
                        <a:rPr lang="en-US" sz="2800">
                          <a:effectLst/>
                          <a:latin typeface="Times New Roman" panose="02020603050405020304" pitchFamily="18" charset="0"/>
                          <a:cs typeface="Times New Roman" panose="02020603050405020304" pitchFamily="18" charset="0"/>
                        </a:rPr>
                        <a:t>Kiểu câu</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30000"/>
                        </a:lnSpc>
                        <a:spcAft>
                          <a:spcPts val="0"/>
                        </a:spcAft>
                      </a:pPr>
                      <a:r>
                        <a:rPr lang="en-US" sz="2800">
                          <a:effectLst/>
                          <a:latin typeface="Times New Roman" panose="02020603050405020304" pitchFamily="18" charset="0"/>
                          <a:cs typeface="Times New Roman" panose="02020603050405020304" pitchFamily="18" charset="0"/>
                        </a:rPr>
                        <a:t>Hình thức</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30000"/>
                        </a:lnSpc>
                        <a:spcAft>
                          <a:spcPts val="0"/>
                        </a:spcAft>
                      </a:pPr>
                      <a:r>
                        <a:rPr lang="en-US" sz="2800">
                          <a:effectLst/>
                          <a:latin typeface="Times New Roman" panose="02020603050405020304" pitchFamily="18" charset="0"/>
                          <a:cs typeface="Times New Roman" panose="02020603050405020304" pitchFamily="18" charset="0"/>
                        </a:rPr>
                        <a:t>Chức năng</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49607621"/>
                  </a:ext>
                </a:extLst>
              </a:tr>
              <a:tr h="0">
                <a:tc>
                  <a:txBody>
                    <a:bodyPr/>
                    <a:lstStyle/>
                    <a:p>
                      <a:pPr>
                        <a:lnSpc>
                          <a:spcPct val="130000"/>
                        </a:lnSpc>
                        <a:spcAft>
                          <a:spcPts val="0"/>
                        </a:spcAft>
                      </a:pPr>
                      <a:r>
                        <a:rPr lang="en-US" sz="2800">
                          <a:effectLst/>
                          <a:latin typeface="Times New Roman" panose="02020603050405020304" pitchFamily="18" charset="0"/>
                          <a:cs typeface="Times New Roman" panose="02020603050405020304" pitchFamily="18" charset="0"/>
                        </a:rPr>
                        <a:t>Câu phủ định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30000"/>
                        </a:lnSpc>
                        <a:spcAft>
                          <a:spcPts val="0"/>
                        </a:spcAft>
                      </a:pPr>
                      <a:r>
                        <a:rPr lang="en-US" sz="2800" dirty="0" smtClean="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Có</a:t>
                      </a: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những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từ</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ngữ</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phủ</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định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không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chẳng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chả</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chưa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không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chẳng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đâu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có</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phải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đâu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có</a:t>
                      </a:r>
                      <a:r>
                        <a:rPr lang="en-US" sz="2800" dirty="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30000"/>
                        </a:lnSpc>
                        <a:spcAft>
                          <a:spcPts val="0"/>
                        </a:spcAft>
                      </a:pPr>
                      <a:r>
                        <a:rPr lang="en-US" sz="2800">
                          <a:effectLst/>
                          <a:latin typeface="Times New Roman" panose="02020603050405020304" pitchFamily="18" charset="0"/>
                          <a:cs typeface="Times New Roman" panose="02020603050405020304" pitchFamily="18" charset="0"/>
                        </a:rPr>
                        <a:t>- Thông báo, xác nhận không có sự vật, sự việc, tính chất, quan hệ nào đó (phủ định miêu tả);</a:t>
                      </a:r>
                    </a:p>
                    <a:p>
                      <a:pPr>
                        <a:lnSpc>
                          <a:spcPct val="130000"/>
                        </a:lnSpc>
                        <a:spcAft>
                          <a:spcPts val="0"/>
                        </a:spcAft>
                      </a:pPr>
                      <a:r>
                        <a:rPr lang="en-US" sz="2800">
                          <a:effectLst/>
                          <a:latin typeface="Times New Roman" panose="02020603050405020304" pitchFamily="18" charset="0"/>
                          <a:cs typeface="Times New Roman" panose="02020603050405020304" pitchFamily="18" charset="0"/>
                        </a:rPr>
                        <a:t>- Phản bác một ý kiến, một nhận định (phủ định bác bỏ).</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83896751"/>
                  </a:ext>
                </a:extLst>
              </a:tr>
              <a:tr h="0">
                <a:tc>
                  <a:txBody>
                    <a:bodyPr/>
                    <a:lstStyle/>
                    <a:p>
                      <a:pPr>
                        <a:lnSpc>
                          <a:spcPct val="130000"/>
                        </a:lnSpc>
                        <a:spcAft>
                          <a:spcPts val="0"/>
                        </a:spcAft>
                      </a:pPr>
                      <a:r>
                        <a:rPr lang="en-US" sz="2800">
                          <a:effectLst/>
                          <a:latin typeface="Times New Roman" panose="02020603050405020304" pitchFamily="18" charset="0"/>
                          <a:cs typeface="Times New Roman" panose="02020603050405020304" pitchFamily="18" charset="0"/>
                        </a:rPr>
                        <a:t>Câu khẳng định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30000"/>
                        </a:lnSpc>
                        <a:spcAft>
                          <a:spcPts val="0"/>
                        </a:spcAft>
                      </a:pPr>
                      <a:r>
                        <a:rPr lang="en-US" sz="2800" dirty="0" smtClean="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Không</a:t>
                      </a: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có</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phương</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tiện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thể</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hiện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sự</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phủ</a:t>
                      </a:r>
                      <a:r>
                        <a:rPr lang="en-US" sz="2800" dirty="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định</a:t>
                      </a:r>
                      <a:r>
                        <a:rPr lang="en-US" sz="2800" dirty="0" smtClean="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30000"/>
                        </a:lnSpc>
                        <a:spcAft>
                          <a:spcPts val="0"/>
                        </a:spcAft>
                      </a:pPr>
                      <a:r>
                        <a:rPr lang="en-US" sz="2800" dirty="0" err="1">
                          <a:effectLst/>
                          <a:latin typeface="Times New Roman" panose="02020603050405020304" pitchFamily="18" charset="0"/>
                          <a:cs typeface="Times New Roman" panose="02020603050405020304" pitchFamily="18" charset="0"/>
                        </a:rPr>
                        <a:t>Xác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nhận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có</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sự</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tồn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tại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một</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đối</a:t>
                      </a:r>
                      <a:r>
                        <a:rPr lang="en-US" sz="2800" dirty="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tượng</a:t>
                      </a:r>
                      <a:r>
                        <a:rPr lang="en-US" sz="2800" dirty="0" smtClean="0">
                          <a:effectLst/>
                          <a:latin typeface="Times New Roman" panose="02020603050405020304" pitchFamily="18" charset="0"/>
                          <a:cs typeface="Times New Roman" panose="02020603050405020304" pitchFamily="18" charset="0"/>
                        </a:rPr>
                        <a:t>,</a:t>
                      </a:r>
                      <a:r>
                        <a:rPr lang="en-US" sz="2800" baseline="0" dirty="0" smtClean="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một</a:t>
                      </a:r>
                      <a:r>
                        <a:rPr lang="en-US" sz="2800" dirty="0" smtClean="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diễn</a:t>
                      </a:r>
                      <a:r>
                        <a:rPr lang="en-US" sz="2800" dirty="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biến</a:t>
                      </a:r>
                      <a:r>
                        <a:rPr lang="en-US" sz="2800" dirty="0" smtClean="0">
                          <a:effectLst/>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83260433"/>
                  </a:ext>
                </a:extLst>
              </a:tr>
            </a:tbl>
          </a:graphicData>
        </a:graphic>
      </p:graphicFrame>
    </p:spTree>
    <p:extLst>
      <p:ext uri="{BB962C8B-B14F-4D97-AF65-F5344CB8AC3E}">
        <p14:creationId xmlns:p14="http://schemas.microsoft.com/office/powerpoint/2010/main" val="40117020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7489"/>
            <a:ext cx="12192000" cy="7795489"/>
          </a:xfrm>
          <a:prstGeom prst="rect">
            <a:avLst/>
          </a:prstGeom>
        </p:spPr>
      </p:pic>
      <p:sp>
        <p:nvSpPr>
          <p:cNvPr id="3" name="Rectangle 2"/>
          <p:cNvSpPr/>
          <p:nvPr/>
        </p:nvSpPr>
        <p:spPr>
          <a:xfrm>
            <a:off x="3147115" y="2301068"/>
            <a:ext cx="5897768" cy="1318374"/>
          </a:xfrm>
          <a:prstGeom prst="rect">
            <a:avLst/>
          </a:prstGeom>
        </p:spPr>
        <p:txBody>
          <a:bodyPr wrap="none">
            <a:spAutoFit/>
          </a:bodyPr>
          <a:lstStyle/>
          <a:p>
            <a:pPr lvl="0" algn="ctr">
              <a:lnSpc>
                <a:spcPct val="130000"/>
              </a:lnSpc>
              <a:spcAft>
                <a:spcPts val="0"/>
              </a:spcAft>
              <a:buClr>
                <a:srgbClr val="0D0D0D"/>
              </a:buClr>
              <a:buSzPts val="1400"/>
            </a:pP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Chỉ</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cách</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nhận</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biết</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phủ</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định</a:t>
            </a:r>
            <a:endParaRPr lang="en-US" sz="32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lvl="0" algn="ctr">
              <a:lnSpc>
                <a:spcPct val="130000"/>
              </a:lnSpc>
              <a:spcAft>
                <a:spcPts val="0"/>
              </a:spcAft>
              <a:buClr>
                <a:srgbClr val="0D0D0D"/>
              </a:buClr>
              <a:buSzPts val="1400"/>
            </a:pPr>
            <a:r>
              <a:rPr lang="en-US" sz="32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phủ</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60211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44073" y="535709"/>
            <a:ext cx="9190182" cy="4435830"/>
          </a:xfrm>
          <a:prstGeom prst="rect">
            <a:avLst/>
          </a:prstGeom>
        </p:spPr>
        <p:txBody>
          <a:bodyPr wrap="square">
            <a:spAutoFit/>
          </a:bodyPr>
          <a:lstStyle/>
          <a:p>
            <a:pPr algn="just">
              <a:lnSpc>
                <a:spcPct val="150000"/>
              </a:lnSpc>
            </a:pP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Cách</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nhận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diện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câu</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phủ</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định</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và</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câu</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khẳng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định</a:t>
            </a:r>
            <a:endParaRPr lang="en-US" sz="32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en-US" sz="3200" dirty="0">
                <a:latin typeface="Times New Roman" panose="02020603050405020304" pitchFamily="18" charset="0"/>
                <a:cs typeface="Times New Roman" panose="02020603050405020304" pitchFamily="18" charset="0"/>
              </a:rPr>
              <a:t>+</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Dựa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sự</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mặt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từ</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ngữ</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phủ</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định</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algn="just">
              <a:lnSpc>
                <a:spcPct val="150000"/>
              </a:lnSpc>
            </a:pP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Dựa</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nội</a:t>
            </a:r>
            <a:r>
              <a:rPr lang="en-US" sz="3200" dirty="0">
                <a:latin typeface="Times New Roman" panose="02020603050405020304" pitchFamily="18" charset="0"/>
                <a:cs typeface="Times New Roman" panose="02020603050405020304" pitchFamily="18" charset="0"/>
              </a:rPr>
              <a:t> dung </a:t>
            </a:r>
            <a:r>
              <a:rPr lang="en-US" sz="3200" dirty="0" err="1">
                <a:latin typeface="Times New Roman" panose="02020603050405020304" pitchFamily="18" charset="0"/>
                <a:cs typeface="Times New Roman" panose="02020603050405020304" pitchFamily="18" charset="0"/>
              </a:rPr>
              <a:t>biểu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câu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ngữ</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cảnh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xuất</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hiện</a:t>
            </a:r>
            <a:r>
              <a:rPr lang="en-US" sz="3200" dirty="0" smtClean="0">
                <a:latin typeface="Times New Roman" panose="02020603050405020304" pitchFamily="18" charset="0"/>
                <a:cs typeface="Times New Roman" panose="02020603050405020304" pitchFamily="18" charset="0"/>
              </a:rPr>
              <a:t>. </a:t>
            </a:r>
          </a:p>
          <a:p>
            <a:pPr marL="457200" indent="-457200" algn="just">
              <a:lnSpc>
                <a:spcPct val="150000"/>
              </a:lnSpc>
              <a:buFont typeface="Arial" panose="020B0604020202020204" pitchFamily="34" charset="0"/>
              <a:buChar char="•"/>
            </a:pPr>
            <a:r>
              <a:rPr lang="en-US" sz="3200" dirty="0" smtClean="0">
                <a:latin typeface="Times New Roman" panose="02020603050405020304" pitchFamily="18" charset="0"/>
                <a:cs typeface="Times New Roman" panose="02020603050405020304" pitchFamily="18" charset="0"/>
              </a:rPr>
              <a:t>L</a:t>
            </a:r>
            <a:r>
              <a:rPr lang="vi-VN" sz="3200" dirty="0" smtClean="0">
                <a:latin typeface="Times New Roman" panose="02020603050405020304" pitchFamily="18" charset="0"/>
                <a:cs typeface="Times New Roman" panose="02020603050405020304" pitchFamily="18" charset="0"/>
              </a:rPr>
              <a:t>ưu</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ý</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Câu</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2 </a:t>
            </a:r>
            <a:r>
              <a:rPr lang="en-US" sz="3200" dirty="0" err="1" smtClean="0">
                <a:latin typeface="Times New Roman" panose="02020603050405020304" pitchFamily="18" charset="0"/>
                <a:cs typeface="Times New Roman" panose="02020603050405020304" pitchFamily="18" charset="0"/>
              </a:rPr>
              <a:t>từ</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phủ</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đi</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liền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nhau</a:t>
            </a:r>
            <a:r>
              <a:rPr lang="en-US" sz="3200" dirty="0" smtClean="0">
                <a:latin typeface="Times New Roman" panose="02020603050405020304" pitchFamily="18" charset="0"/>
                <a:cs typeface="Times New Roman" panose="02020603050405020304" pitchFamily="18" charset="0"/>
              </a:rPr>
              <a:t> </a:t>
            </a:r>
          </a:p>
          <a:p>
            <a:pPr algn="just">
              <a:lnSpc>
                <a:spcPct val="150000"/>
              </a:lnSpc>
            </a:pPr>
            <a:r>
              <a:rPr lang="en-US" sz="3200" dirty="0" smtClean="0">
                <a:latin typeface="Times New Roman" panose="02020603050405020304" pitchFamily="18" charset="0"/>
                <a:cs typeface="Times New Roman" panose="02020603050405020304" pitchFamily="18" charset="0"/>
              </a:rPr>
              <a:t>=&gt; </a:t>
            </a:r>
            <a:r>
              <a:rPr lang="en-US" sz="3200" dirty="0" err="1" smtClean="0">
                <a:latin typeface="Times New Roman" panose="02020603050405020304" pitchFamily="18" charset="0"/>
                <a:cs typeface="Times New Roman" panose="02020603050405020304" pitchFamily="18" charset="0"/>
              </a:rPr>
              <a:t>Câu</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khẳng</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định</a:t>
            </a:r>
            <a:r>
              <a:rPr lang="en-US" sz="3200"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Tôi</a:t>
            </a:r>
            <a:r>
              <a:rPr lang="en-US" sz="3200" i="1" dirty="0" smtClean="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không</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phải</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không</a:t>
            </a:r>
            <a:r>
              <a:rPr lang="en-US" sz="3200" i="1" dirty="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biết</a:t>
            </a:r>
            <a:r>
              <a:rPr lang="en-US" sz="3200" i="1" dirty="0" smtClean="0">
                <a:latin typeface="Times New Roman" panose="02020603050405020304" pitchFamily="18" charset="0"/>
                <a:cs typeface="Times New Roman" panose="02020603050405020304" pitchFamily="18" charset="0"/>
              </a:rPr>
              <a:t>.</a:t>
            </a:r>
            <a:endParaRPr lang="en-US" sz="3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591292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arn(inVertic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barn(inVertical)">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barn(inVertical)">
                                      <p:cBhvr>
                                        <p:cTn id="25" dur="5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barn(inVertical)">
                                      <p:cBhvr>
                                        <p:cTn id="30" dur="500"/>
                                        <p:tgtEl>
                                          <p:spTgt spid="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barn(inVertical)">
                                      <p:cBhvr>
                                        <p:cTn id="35"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099635" cy="6858000"/>
          </a:xfrm>
          <a:prstGeom prst="rect">
            <a:avLst/>
          </a:prstGeom>
        </p:spPr>
      </p:pic>
      <p:sp>
        <p:nvSpPr>
          <p:cNvPr id="3" name="Rectangle 2"/>
          <p:cNvSpPr/>
          <p:nvPr/>
        </p:nvSpPr>
        <p:spPr>
          <a:xfrm>
            <a:off x="3841237" y="2399220"/>
            <a:ext cx="5935151" cy="1292662"/>
          </a:xfrm>
          <a:prstGeom prst="rect">
            <a:avLst/>
          </a:prstGeom>
        </p:spPr>
        <p:txBody>
          <a:bodyPr wrap="none">
            <a:spAutoFit/>
          </a:bodyPr>
          <a:lstStyle/>
          <a:p>
            <a:pPr>
              <a:lnSpc>
                <a:spcPct val="130000"/>
              </a:lnSpc>
              <a:spcAft>
                <a:spcPts val="0"/>
              </a:spcAft>
            </a:pPr>
            <a:r>
              <a:rPr lang="en-US" sz="6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II. TH</a:t>
            </a:r>
            <a:r>
              <a:rPr lang="vi-VN" sz="6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Ự</a:t>
            </a:r>
            <a:r>
              <a:rPr lang="en-US" sz="60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C </a:t>
            </a:r>
            <a:r>
              <a:rPr lang="en-US" sz="6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HÀNH</a:t>
            </a:r>
            <a:endParaRPr lang="en-US" sz="6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510017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1368304sudulih4l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2922491">
            <a:off x="10130565" y="-485206"/>
            <a:ext cx="1933303" cy="24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descr="1368304sudulih4l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6990767">
            <a:off x="184812" y="-343980"/>
            <a:ext cx="1808541" cy="229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3284088" y="1800403"/>
            <a:ext cx="4140814" cy="652486"/>
          </a:xfrm>
          <a:prstGeom prst="rect">
            <a:avLst/>
          </a:prstGeom>
        </p:spPr>
        <p:txBody>
          <a:bodyPr wrap="none">
            <a:spAutoFit/>
          </a:bodyPr>
          <a:lstStyle/>
          <a:p>
            <a:pPr>
              <a:lnSpc>
                <a:spcPct val="130000"/>
              </a:lnSpc>
              <a:spcAft>
                <a:spcPts val="0"/>
              </a:spcAft>
              <a:tabLst>
                <a:tab pos="1386840" algn="l"/>
              </a:tabLst>
            </a:pP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101/SHS</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116051121"/>
              </p:ext>
            </p:extLst>
          </p:nvPr>
        </p:nvGraphicFramePr>
        <p:xfrm>
          <a:off x="775855" y="3269673"/>
          <a:ext cx="9799782" cy="2377440"/>
        </p:xfrm>
        <a:graphic>
          <a:graphicData uri="http://schemas.openxmlformats.org/drawingml/2006/table">
            <a:tbl>
              <a:tblPr firstRow="1" firstCol="1" bandRow="1">
                <a:tableStyleId>{5DA37D80-6434-44D0-A028-1B22A696006F}</a:tableStyleId>
              </a:tblPr>
              <a:tblGrid>
                <a:gridCol w="3265450">
                  <a:extLst>
                    <a:ext uri="{9D8B030D-6E8A-4147-A177-3AD203B41FA5}">
                      <a16:colId xmlns:a16="http://schemas.microsoft.com/office/drawing/2014/main" val="3455398578"/>
                    </a:ext>
                  </a:extLst>
                </a:gridCol>
                <a:gridCol w="3265450">
                  <a:extLst>
                    <a:ext uri="{9D8B030D-6E8A-4147-A177-3AD203B41FA5}">
                      <a16:colId xmlns:a16="http://schemas.microsoft.com/office/drawing/2014/main" val="1901509556"/>
                    </a:ext>
                  </a:extLst>
                </a:gridCol>
                <a:gridCol w="3268882">
                  <a:extLst>
                    <a:ext uri="{9D8B030D-6E8A-4147-A177-3AD203B41FA5}">
                      <a16:colId xmlns:a16="http://schemas.microsoft.com/office/drawing/2014/main" val="1631802400"/>
                    </a:ext>
                  </a:extLst>
                </a:gridCol>
              </a:tblGrid>
              <a:tr h="812800">
                <a:tc>
                  <a:txBody>
                    <a:bodyPr/>
                    <a:lstStyle/>
                    <a:p>
                      <a:pPr marL="457200" algn="just">
                        <a:lnSpc>
                          <a:spcPct val="130000"/>
                        </a:lnSpc>
                        <a:spcAft>
                          <a:spcPts val="0"/>
                        </a:spcAft>
                        <a:tabLst>
                          <a:tab pos="413385" algn="l"/>
                        </a:tabLst>
                      </a:pPr>
                      <a:r>
                        <a:rPr lang="en-US" sz="2400" dirty="0" err="1">
                          <a:effectLst/>
                          <a:latin typeface="Times New Roman" panose="02020603050405020304" pitchFamily="18" charset="0"/>
                          <a:cs typeface="Times New Roman" panose="02020603050405020304" pitchFamily="18" charset="0"/>
                        </a:rPr>
                        <a:t>Câu</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tc>
                  <a:txBody>
                    <a:bodyPr/>
                    <a:lstStyle/>
                    <a:p>
                      <a:pPr marL="457200" algn="just">
                        <a:lnSpc>
                          <a:spcPct val="130000"/>
                        </a:lnSpc>
                        <a:spcAft>
                          <a:spcPts val="0"/>
                        </a:spcAft>
                        <a:tabLst>
                          <a:tab pos="413385" algn="l"/>
                        </a:tabLst>
                      </a:pPr>
                      <a:r>
                        <a:rPr lang="en-US" sz="2400" dirty="0" err="1">
                          <a:effectLst/>
                          <a:latin typeface="Times New Roman" panose="02020603050405020304" pitchFamily="18" charset="0"/>
                          <a:cs typeface="Times New Roman" panose="02020603050405020304" pitchFamily="18" charset="0"/>
                        </a:rPr>
                        <a:t>Kiểu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câu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Phủ</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định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khẳng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định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tc>
                  <a:txBody>
                    <a:bodyPr/>
                    <a:lstStyle/>
                    <a:p>
                      <a:pPr marL="457200" algn="just">
                        <a:lnSpc>
                          <a:spcPct val="130000"/>
                        </a:lnSpc>
                        <a:spcAft>
                          <a:spcPts val="0"/>
                        </a:spcAft>
                        <a:tabLst>
                          <a:tab pos="413385" algn="l"/>
                        </a:tabLst>
                      </a:pPr>
                      <a:r>
                        <a:rPr lang="en-US" sz="2400">
                          <a:effectLst/>
                          <a:latin typeface="Times New Roman" panose="02020603050405020304" pitchFamily="18" charset="0"/>
                          <a:cs typeface="Times New Roman" panose="02020603050405020304" pitchFamily="18" charset="0"/>
                        </a:rPr>
                        <a:t>Cơ sở xác định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extLst>
                  <a:ext uri="{0D108BD9-81ED-4DB2-BD59-A6C34878D82A}">
                    <a16:rowId xmlns:a16="http://schemas.microsoft.com/office/drawing/2014/main" val="3295654032"/>
                  </a:ext>
                </a:extLst>
              </a:tr>
              <a:tr h="155405">
                <a:tc>
                  <a:txBody>
                    <a:bodyPr/>
                    <a:lstStyle/>
                    <a:p>
                      <a:pPr marL="457200" algn="just">
                        <a:lnSpc>
                          <a:spcPct val="130000"/>
                        </a:lnSpc>
                        <a:spcAft>
                          <a:spcPts val="0"/>
                        </a:spcAft>
                        <a:tabLst>
                          <a:tab pos="413385" algn="l"/>
                        </a:tabLst>
                      </a:pPr>
                      <a:r>
                        <a:rPr lang="en-US" sz="2400">
                          <a:effectLst/>
                          <a:latin typeface="Times New Roman" panose="02020603050405020304" pitchFamily="18" charset="0"/>
                          <a:cs typeface="Times New Roman" panose="02020603050405020304" pitchFamily="18" charset="0"/>
                        </a:rPr>
                        <a:t>a</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tc>
                  <a:txBody>
                    <a:bodyPr/>
                    <a:lstStyle/>
                    <a:p>
                      <a:pPr marL="457200" algn="just">
                        <a:lnSpc>
                          <a:spcPct val="130000"/>
                        </a:lnSpc>
                        <a:spcAft>
                          <a:spcPts val="0"/>
                        </a:spcAft>
                        <a:tabLst>
                          <a:tab pos="413385" algn="l"/>
                        </a:tabLst>
                      </a:pPr>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tc>
                  <a:txBody>
                    <a:bodyPr/>
                    <a:lstStyle/>
                    <a:p>
                      <a:pPr marL="457200" algn="just">
                        <a:lnSpc>
                          <a:spcPct val="130000"/>
                        </a:lnSpc>
                        <a:spcAft>
                          <a:spcPts val="0"/>
                        </a:spcAft>
                        <a:tabLst>
                          <a:tab pos="413385" algn="l"/>
                        </a:tabLst>
                      </a:pPr>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extLst>
                  <a:ext uri="{0D108BD9-81ED-4DB2-BD59-A6C34878D82A}">
                    <a16:rowId xmlns:a16="http://schemas.microsoft.com/office/drawing/2014/main" val="2729561641"/>
                  </a:ext>
                </a:extLst>
              </a:tr>
              <a:tr h="155405">
                <a:tc>
                  <a:txBody>
                    <a:bodyPr/>
                    <a:lstStyle/>
                    <a:p>
                      <a:pPr marL="457200" algn="just">
                        <a:lnSpc>
                          <a:spcPct val="130000"/>
                        </a:lnSpc>
                        <a:spcAft>
                          <a:spcPts val="0"/>
                        </a:spcAft>
                        <a:tabLst>
                          <a:tab pos="413385" algn="l"/>
                        </a:tabLst>
                      </a:pPr>
                      <a:r>
                        <a:rPr lang="en-US" sz="2400">
                          <a:effectLst/>
                          <a:latin typeface="Times New Roman" panose="02020603050405020304" pitchFamily="18" charset="0"/>
                          <a:cs typeface="Times New Roman" panose="02020603050405020304" pitchFamily="18" charset="0"/>
                        </a:rPr>
                        <a:t>b</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tc>
                  <a:txBody>
                    <a:bodyPr/>
                    <a:lstStyle/>
                    <a:p>
                      <a:pPr marL="457200" algn="just">
                        <a:lnSpc>
                          <a:spcPct val="130000"/>
                        </a:lnSpc>
                        <a:spcAft>
                          <a:spcPts val="0"/>
                        </a:spcAft>
                        <a:tabLst>
                          <a:tab pos="413385" algn="l"/>
                        </a:tabLst>
                      </a:pPr>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tc>
                  <a:txBody>
                    <a:bodyPr/>
                    <a:lstStyle/>
                    <a:p>
                      <a:pPr marL="457200" algn="just">
                        <a:lnSpc>
                          <a:spcPct val="130000"/>
                        </a:lnSpc>
                        <a:spcAft>
                          <a:spcPts val="0"/>
                        </a:spcAft>
                        <a:tabLst>
                          <a:tab pos="413385" algn="l"/>
                        </a:tabLst>
                      </a:pPr>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extLst>
                  <a:ext uri="{0D108BD9-81ED-4DB2-BD59-A6C34878D82A}">
                    <a16:rowId xmlns:a16="http://schemas.microsoft.com/office/drawing/2014/main" val="4078424376"/>
                  </a:ext>
                </a:extLst>
              </a:tr>
              <a:tr h="155405">
                <a:tc>
                  <a:txBody>
                    <a:bodyPr/>
                    <a:lstStyle/>
                    <a:p>
                      <a:pPr marL="457200" algn="just">
                        <a:lnSpc>
                          <a:spcPct val="130000"/>
                        </a:lnSpc>
                        <a:spcAft>
                          <a:spcPts val="0"/>
                        </a:spcAft>
                        <a:tabLst>
                          <a:tab pos="413385" algn="l"/>
                        </a:tabLst>
                      </a:pPr>
                      <a:r>
                        <a:rPr lang="en-US" sz="2400">
                          <a:effectLst/>
                          <a:latin typeface="Times New Roman" panose="02020603050405020304" pitchFamily="18" charset="0"/>
                          <a:cs typeface="Times New Roman" panose="02020603050405020304" pitchFamily="18" charset="0"/>
                        </a:rPr>
                        <a:t>c</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tc>
                  <a:txBody>
                    <a:bodyPr/>
                    <a:lstStyle/>
                    <a:p>
                      <a:pPr marL="457200" algn="just">
                        <a:lnSpc>
                          <a:spcPct val="130000"/>
                        </a:lnSpc>
                        <a:spcAft>
                          <a:spcPts val="0"/>
                        </a:spcAft>
                        <a:tabLst>
                          <a:tab pos="413385" algn="l"/>
                        </a:tabLst>
                      </a:pPr>
                      <a:r>
                        <a:rPr lang="en-US" sz="2400">
                          <a:effectLst/>
                          <a:latin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tc>
                  <a:txBody>
                    <a:bodyPr/>
                    <a:lstStyle/>
                    <a:p>
                      <a:pPr marL="457200" algn="just">
                        <a:lnSpc>
                          <a:spcPct val="130000"/>
                        </a:lnSpc>
                        <a:spcAft>
                          <a:spcPts val="0"/>
                        </a:spcAft>
                        <a:tabLst>
                          <a:tab pos="413385" algn="l"/>
                        </a:tabLst>
                      </a:pPr>
                      <a:r>
                        <a:rPr lang="en-US"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1380" marR="41380" marT="0" marB="0"/>
                </a:tc>
                <a:extLst>
                  <a:ext uri="{0D108BD9-81ED-4DB2-BD59-A6C34878D82A}">
                    <a16:rowId xmlns:a16="http://schemas.microsoft.com/office/drawing/2014/main" val="3016852597"/>
                  </a:ext>
                </a:extLst>
              </a:tr>
            </a:tbl>
          </a:graphicData>
        </a:graphic>
      </p:graphicFrame>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0629" y="468155"/>
            <a:ext cx="5747045" cy="849194"/>
          </a:xfrm>
          <a:prstGeom prst="rect">
            <a:avLst/>
          </a:prstGeom>
        </p:spPr>
      </p:pic>
      <p:pic>
        <p:nvPicPr>
          <p:cNvPr id="8" name="5 Minute Countdown Tim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011194" y="1245133"/>
            <a:ext cx="4064000" cy="1778000"/>
          </a:xfrm>
          <a:prstGeom prst="rect">
            <a:avLst/>
          </a:prstGeom>
        </p:spPr>
      </p:pic>
    </p:spTree>
    <p:extLst>
      <p:ext uri="{BB962C8B-B14F-4D97-AF65-F5344CB8AC3E}">
        <p14:creationId xmlns:p14="http://schemas.microsoft.com/office/powerpoint/2010/main" val="18850418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8"/>
                                        </p:tgtEl>
                                      </p:cBhvr>
                                    </p:cmd>
                                  </p:childTnLst>
                                </p:cTn>
                              </p:par>
                            </p:childTnLst>
                          </p:cTn>
                        </p:par>
                      </p:childTnLst>
                    </p:cTn>
                  </p:par>
                </p:childTnLst>
              </p:cTn>
              <p:nextCondLst>
                <p:cond evt="onClick" delay="0">
                  <p:tgtEl>
                    <p:spTgt spid="8"/>
                  </p:tgtEl>
                </p:cond>
              </p:nextCondLst>
            </p:seq>
            <p:video>
              <p:cMediaNode vol="80000">
                <p:cTn id="27" fill="hold" display="0">
                  <p:stCondLst>
                    <p:cond delay="indefinite"/>
                  </p:stCondLst>
                </p:cTn>
                <p:tgtEl>
                  <p:spTgt spid="8"/>
                </p:tgtEl>
              </p:cMediaNode>
            </p:video>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95588424"/>
              </p:ext>
            </p:extLst>
          </p:nvPr>
        </p:nvGraphicFramePr>
        <p:xfrm>
          <a:off x="609600" y="982748"/>
          <a:ext cx="11369964" cy="5509677"/>
        </p:xfrm>
        <a:graphic>
          <a:graphicData uri="http://schemas.openxmlformats.org/drawingml/2006/table">
            <a:tbl>
              <a:tblPr firstRow="1" firstCol="1" bandRow="1">
                <a:tableStyleId>{E8B1032C-EA38-4F05-BA0D-38AFFFC7BED3}</a:tableStyleId>
              </a:tblPr>
              <a:tblGrid>
                <a:gridCol w="2142837">
                  <a:extLst>
                    <a:ext uri="{9D8B030D-6E8A-4147-A177-3AD203B41FA5}">
                      <a16:colId xmlns:a16="http://schemas.microsoft.com/office/drawing/2014/main" val="2716402622"/>
                    </a:ext>
                  </a:extLst>
                </a:gridCol>
                <a:gridCol w="9227127">
                  <a:extLst>
                    <a:ext uri="{9D8B030D-6E8A-4147-A177-3AD203B41FA5}">
                      <a16:colId xmlns:a16="http://schemas.microsoft.com/office/drawing/2014/main" val="718137976"/>
                    </a:ext>
                  </a:extLst>
                </a:gridCol>
              </a:tblGrid>
              <a:tr h="624380">
                <a:tc>
                  <a:txBody>
                    <a:bodyPr/>
                    <a:lstStyle/>
                    <a:p>
                      <a:pPr marL="457200" algn="ctr">
                        <a:lnSpc>
                          <a:spcPct val="130000"/>
                        </a:lnSpc>
                        <a:spcAft>
                          <a:spcPts val="0"/>
                        </a:spcAft>
                        <a:tabLst>
                          <a:tab pos="413385" algn="l"/>
                        </a:tabLst>
                      </a:pPr>
                      <a:r>
                        <a:rPr lang="en-US" sz="2400" dirty="0" err="1">
                          <a:effectLst/>
                          <a:latin typeface="Times New Roman" panose="02020603050405020304" pitchFamily="18" charset="0"/>
                          <a:cs typeface="Times New Roman" panose="02020603050405020304" pitchFamily="18" charset="0"/>
                        </a:rPr>
                        <a:t>Kiểu</a:t>
                      </a:r>
                      <a:r>
                        <a:rPr lang="en-US" sz="2400" dirty="0">
                          <a:effectLst/>
                          <a:latin typeface="Times New Roman" panose="02020603050405020304" pitchFamily="18" charset="0"/>
                          <a:cs typeface="Times New Roman" panose="02020603050405020304" pitchFamily="18" charset="0"/>
                        </a:rPr>
                        <a:t> </a:t>
                      </a:r>
                      <a:r>
                        <a:rPr lang="en-US" sz="2400" dirty="0" err="1" smtClean="0">
                          <a:effectLst/>
                          <a:latin typeface="Times New Roman" panose="02020603050405020304" pitchFamily="18" charset="0"/>
                          <a:cs typeface="Times New Roman" panose="02020603050405020304" pitchFamily="18" charset="0"/>
                        </a:rPr>
                        <a:t>câu</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277" marR="48277" marT="0" marB="0"/>
                </a:tc>
                <a:tc>
                  <a:txBody>
                    <a:bodyPr/>
                    <a:lstStyle/>
                    <a:p>
                      <a:pPr marL="457200" algn="ctr">
                        <a:lnSpc>
                          <a:spcPct val="130000"/>
                        </a:lnSpc>
                        <a:spcAft>
                          <a:spcPts val="0"/>
                        </a:spcAft>
                        <a:tabLst>
                          <a:tab pos="413385" algn="l"/>
                        </a:tabLst>
                      </a:pPr>
                      <a:r>
                        <a:rPr lang="en-US" sz="2400">
                          <a:effectLst/>
                          <a:latin typeface="Times New Roman" panose="02020603050405020304" pitchFamily="18" charset="0"/>
                          <a:cs typeface="Times New Roman" panose="02020603050405020304" pitchFamily="18" charset="0"/>
                        </a:rPr>
                        <a:t>Cơ sở xác định</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277" marR="48277" marT="0" marB="0"/>
                </a:tc>
                <a:extLst>
                  <a:ext uri="{0D108BD9-81ED-4DB2-BD59-A6C34878D82A}">
                    <a16:rowId xmlns:a16="http://schemas.microsoft.com/office/drawing/2014/main" val="3995890046"/>
                  </a:ext>
                </a:extLst>
              </a:tr>
              <a:tr h="906529">
                <a:tc>
                  <a:txBody>
                    <a:bodyPr/>
                    <a:lstStyle/>
                    <a:p>
                      <a:pPr marL="457200" algn="l">
                        <a:lnSpc>
                          <a:spcPct val="130000"/>
                        </a:lnSpc>
                        <a:spcAft>
                          <a:spcPts val="0"/>
                        </a:spcAft>
                        <a:tabLst>
                          <a:tab pos="413385" algn="l"/>
                        </a:tabLst>
                      </a:pPr>
                      <a:r>
                        <a:rPr lang="en-US" sz="2400" dirty="0" smtClean="0">
                          <a:effectLst/>
                          <a:latin typeface="Times New Roman" panose="02020603050405020304" pitchFamily="18" charset="0"/>
                          <a:cs typeface="Times New Roman" panose="02020603050405020304" pitchFamily="18" charset="0"/>
                        </a:rPr>
                        <a:t>a/ </a:t>
                      </a:r>
                      <a:r>
                        <a:rPr lang="en-US" sz="2400" dirty="0" err="1" smtClean="0">
                          <a:effectLst/>
                          <a:latin typeface="Times New Roman" panose="02020603050405020304" pitchFamily="18" charset="0"/>
                          <a:cs typeface="Times New Roman" panose="02020603050405020304" pitchFamily="18" charset="0"/>
                        </a:rPr>
                        <a:t>Câu</a:t>
                      </a:r>
                      <a:r>
                        <a:rPr lang="en-US" sz="2400" dirty="0" smtClean="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khẳng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định</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277" marR="48277" marT="0" marB="0"/>
                </a:tc>
                <a:tc>
                  <a:txBody>
                    <a:bodyPr/>
                    <a:lstStyle/>
                    <a:p>
                      <a:pPr algn="just">
                        <a:lnSpc>
                          <a:spcPct val="130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Xác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nhận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sự</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thật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về</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lợi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ích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của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hiện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tượng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ngập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lụt</a:t>
                      </a:r>
                      <a:r>
                        <a:rPr lang="en-US" sz="2400" dirty="0">
                          <a:effectLst/>
                          <a:latin typeface="Times New Roman" panose="02020603050405020304" pitchFamily="18" charset="0"/>
                          <a:cs typeface="Times New Roman" panose="02020603050405020304" pitchFamily="18" charset="0"/>
                        </a:rPr>
                        <a:t> ở </a:t>
                      </a:r>
                      <a:r>
                        <a:rPr lang="en-US" sz="2400" dirty="0" err="1">
                          <a:effectLst/>
                          <a:latin typeface="Times New Roman" panose="02020603050405020304" pitchFamily="18" charset="0"/>
                          <a:cs typeface="Times New Roman" panose="02020603050405020304" pitchFamily="18" charset="0"/>
                        </a:rPr>
                        <a:t>Đồng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bằng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sông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Cửu</a:t>
                      </a:r>
                      <a:r>
                        <a:rPr lang="en-US" sz="2400" dirty="0">
                          <a:effectLst/>
                          <a:latin typeface="Times New Roman" panose="02020603050405020304" pitchFamily="18" charset="0"/>
                          <a:cs typeface="Times New Roman" panose="02020603050405020304" pitchFamily="18" charset="0"/>
                        </a:rPr>
                        <a:t> Long. </a:t>
                      </a:r>
                    </a:p>
                    <a:p>
                      <a:pPr algn="just">
                        <a:lnSpc>
                          <a:spcPct val="130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câu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không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từ</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ngữ</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đặc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trưng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mang</a:t>
                      </a:r>
                      <a:r>
                        <a:rPr lang="en-US" sz="2400" dirty="0">
                          <a:effectLst/>
                          <a:latin typeface="Times New Roman" panose="02020603050405020304" pitchFamily="18" charset="0"/>
                          <a:cs typeface="Times New Roman" panose="02020603050405020304" pitchFamily="18" charset="0"/>
                        </a:rPr>
                        <a:t> ý </a:t>
                      </a:r>
                      <a:r>
                        <a:rPr lang="en-US" sz="2400" dirty="0" err="1">
                          <a:effectLst/>
                          <a:latin typeface="Times New Roman" panose="02020603050405020304" pitchFamily="18" charset="0"/>
                          <a:cs typeface="Times New Roman" panose="02020603050405020304" pitchFamily="18" charset="0"/>
                        </a:rPr>
                        <a:t>nghĩa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phủ</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định</a:t>
                      </a:r>
                      <a:r>
                        <a:rPr lang="en-US" sz="2400" dirty="0">
                          <a:effectLst/>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8277" marR="48277" marT="0" marB="0"/>
                </a:tc>
                <a:extLst>
                  <a:ext uri="{0D108BD9-81ED-4DB2-BD59-A6C34878D82A}">
                    <a16:rowId xmlns:a16="http://schemas.microsoft.com/office/drawing/2014/main" val="2526291395"/>
                  </a:ext>
                </a:extLst>
              </a:tr>
              <a:tr h="1556881">
                <a:tc>
                  <a:txBody>
                    <a:bodyPr/>
                    <a:lstStyle/>
                    <a:p>
                      <a:pPr algn="l">
                        <a:lnSpc>
                          <a:spcPct val="130000"/>
                        </a:lnSpc>
                        <a:spcAft>
                          <a:spcPts val="0"/>
                        </a:spcAft>
                      </a:pPr>
                      <a:r>
                        <a:rPr lang="en-US" sz="2400" dirty="0" smtClean="0">
                          <a:effectLst/>
                          <a:latin typeface="Times New Roman" panose="02020603050405020304" pitchFamily="18" charset="0"/>
                          <a:cs typeface="Times New Roman" panose="02020603050405020304" pitchFamily="18" charset="0"/>
                        </a:rPr>
                        <a:t>b/ </a:t>
                      </a:r>
                      <a:r>
                        <a:rPr lang="en-US" sz="2400" dirty="0" err="1" smtClean="0">
                          <a:effectLst/>
                          <a:latin typeface="Times New Roman" panose="02020603050405020304" pitchFamily="18" charset="0"/>
                          <a:cs typeface="Times New Roman" panose="02020603050405020304" pitchFamily="18" charset="0"/>
                        </a:rPr>
                        <a:t>Câu</a:t>
                      </a:r>
                      <a:r>
                        <a:rPr lang="en-US" sz="2400" dirty="0" smtClean="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phủ</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định</a:t>
                      </a:r>
                      <a:r>
                        <a:rPr lang="en-US" sz="2400" dirty="0">
                          <a:effectLst/>
                          <a:latin typeface="Times New Roman" panose="02020603050405020304" pitchFamily="18" charset="0"/>
                          <a:cs typeface="Times New Roman" panose="02020603050405020304" pitchFamily="18" charset="0"/>
                        </a:rPr>
                        <a:t> </a:t>
                      </a:r>
                      <a:r>
                        <a:rPr lang="en-US" sz="2400" dirty="0" smtClean="0">
                          <a:effectLst/>
                          <a:latin typeface="Times New Roman" panose="02020603050405020304" pitchFamily="18" charset="0"/>
                          <a:cs typeface="Times New Roman" panose="02020603050405020304" pitchFamily="18" charset="0"/>
                        </a:rPr>
                        <a:t>(</a:t>
                      </a:r>
                      <a:r>
                        <a:rPr lang="en-US" sz="2400" dirty="0" err="1" smtClean="0">
                          <a:effectLst/>
                          <a:latin typeface="Times New Roman" panose="02020603050405020304" pitchFamily="18" charset="0"/>
                          <a:cs typeface="Times New Roman" panose="02020603050405020304" pitchFamily="18" charset="0"/>
                        </a:rPr>
                        <a:t>bác</a:t>
                      </a:r>
                      <a:r>
                        <a:rPr lang="en-US" sz="2400" dirty="0" smtClean="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bỏ</a:t>
                      </a:r>
                      <a:r>
                        <a:rPr lang="en-US" sz="2400" dirty="0" smtClean="0">
                          <a:effectLst/>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cs typeface="Times New Roman" panose="02020603050405020304" pitchFamily="18" charset="0"/>
                      </a:endParaRPr>
                    </a:p>
                  </a:txBody>
                  <a:tcPr marL="48277" marR="48277" marT="0" marB="0"/>
                </a:tc>
                <a:tc>
                  <a:txBody>
                    <a:bodyPr/>
                    <a:lstStyle/>
                    <a:p>
                      <a:pPr algn="just">
                        <a:lnSpc>
                          <a:spcPct val="130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Câu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này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thể</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hiện</a:t>
                      </a:r>
                      <a:r>
                        <a:rPr lang="en-US" sz="2400" dirty="0">
                          <a:effectLst/>
                          <a:latin typeface="Times New Roman" panose="02020603050405020304" pitchFamily="18" charset="0"/>
                          <a:cs typeface="Times New Roman" panose="02020603050405020304" pitchFamily="18" charset="0"/>
                        </a:rPr>
                        <a:t> ý </a:t>
                      </a:r>
                      <a:r>
                        <a:rPr lang="en-US" sz="2400" dirty="0" err="1">
                          <a:effectLst/>
                          <a:latin typeface="Times New Roman" panose="02020603050405020304" pitchFamily="18" charset="0"/>
                          <a:cs typeface="Times New Roman" panose="02020603050405020304" pitchFamily="18" charset="0"/>
                        </a:rPr>
                        <a:t>phản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bác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một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nhận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thức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cho</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rằng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cách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sống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với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mùa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nước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nổi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hàng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năm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mới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hình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thành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thời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gian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gần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đây</a:t>
                      </a:r>
                      <a:r>
                        <a:rPr lang="en-US" sz="2400" dirty="0">
                          <a:effectLst/>
                          <a:latin typeface="Times New Roman" panose="02020603050405020304" pitchFamily="18" charset="0"/>
                          <a:cs typeface="Times New Roman" panose="02020603050405020304" pitchFamily="18" charset="0"/>
                        </a:rPr>
                        <a:t>.</a:t>
                      </a:r>
                    </a:p>
                    <a:p>
                      <a:pPr algn="just">
                        <a:lnSpc>
                          <a:spcPct val="130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câu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từ</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phủ</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định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không</a:t>
                      </a:r>
                      <a:r>
                        <a:rPr lang="en-US" sz="2400" dirty="0">
                          <a:effectLst/>
                          <a:latin typeface="Times New Roman" panose="02020603050405020304" pitchFamily="18" charset="0"/>
                          <a:cs typeface="Times New Roman" panose="02020603050405020304" pitchFamily="18" charset="0"/>
                        </a:rPr>
                        <a:t>” (ở </a:t>
                      </a:r>
                      <a:r>
                        <a:rPr lang="en-US" sz="2400" dirty="0" err="1">
                          <a:effectLst/>
                          <a:latin typeface="Times New Roman" panose="02020603050405020304" pitchFamily="18" charset="0"/>
                          <a:cs typeface="Times New Roman" panose="02020603050405020304" pitchFamily="18" charset="0"/>
                        </a:rPr>
                        <a:t>cụm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từ</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điều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này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không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mới</a:t>
                      </a:r>
                      <a:r>
                        <a:rPr lang="en-US" sz="2400" dirty="0">
                          <a:effectLst/>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8277" marR="48277" marT="0" marB="0"/>
                </a:tc>
                <a:extLst>
                  <a:ext uri="{0D108BD9-81ED-4DB2-BD59-A6C34878D82A}">
                    <a16:rowId xmlns:a16="http://schemas.microsoft.com/office/drawing/2014/main" val="4052682578"/>
                  </a:ext>
                </a:extLst>
              </a:tr>
              <a:tr h="1269140">
                <a:tc>
                  <a:txBody>
                    <a:bodyPr/>
                    <a:lstStyle/>
                    <a:p>
                      <a:pPr marL="457200" algn="l">
                        <a:lnSpc>
                          <a:spcPct val="130000"/>
                        </a:lnSpc>
                        <a:spcAft>
                          <a:spcPts val="0"/>
                        </a:spcAft>
                        <a:tabLst>
                          <a:tab pos="413385" algn="l"/>
                        </a:tabLst>
                      </a:pPr>
                      <a:r>
                        <a:rPr lang="nl-NL" sz="2400" dirty="0" smtClean="0">
                          <a:effectLst/>
                          <a:latin typeface="Times New Roman" panose="02020603050405020304" pitchFamily="18" charset="0"/>
                          <a:cs typeface="Times New Roman" panose="02020603050405020304" pitchFamily="18" charset="0"/>
                        </a:rPr>
                        <a:t>c/ Câu </a:t>
                      </a:r>
                      <a:r>
                        <a:rPr lang="nl-NL" sz="2400" dirty="0">
                          <a:effectLst/>
                          <a:latin typeface="Times New Roman" panose="02020603050405020304" pitchFamily="18" charset="0"/>
                          <a:cs typeface="Times New Roman" panose="02020603050405020304" pitchFamily="18" charset="0"/>
                        </a:rPr>
                        <a:t>phủ định </a:t>
                      </a:r>
                      <a:r>
                        <a:rPr lang="nl-NL" sz="2400" dirty="0" smtClean="0">
                          <a:effectLst/>
                          <a:latin typeface="Times New Roman" panose="02020603050405020304" pitchFamily="18" charset="0"/>
                          <a:cs typeface="Times New Roman" panose="02020603050405020304" pitchFamily="18" charset="0"/>
                        </a:rPr>
                        <a:t>(miêu </a:t>
                      </a:r>
                      <a:r>
                        <a:rPr lang="nl-NL" sz="2400" dirty="0">
                          <a:effectLst/>
                          <a:latin typeface="Times New Roman" panose="02020603050405020304" pitchFamily="18" charset="0"/>
                          <a:cs typeface="Times New Roman" panose="02020603050405020304" pitchFamily="18" charset="0"/>
                        </a:rPr>
                        <a:t>tả)</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8277" marR="48277" marT="0" marB="0"/>
                </a:tc>
                <a:tc>
                  <a:txBody>
                    <a:bodyPr/>
                    <a:lstStyle/>
                    <a:p>
                      <a:pPr algn="just">
                        <a:lnSpc>
                          <a:spcPct val="130000"/>
                        </a:lnSpc>
                        <a:spcAft>
                          <a:spcPts val="0"/>
                        </a:spcAft>
                      </a:pPr>
                      <a:r>
                        <a:rPr lang="nl-NL" sz="2400" dirty="0">
                          <a:effectLst/>
                          <a:latin typeface="Times New Roman" panose="02020603050405020304" pitchFamily="18" charset="0"/>
                          <a:cs typeface="Times New Roman" panose="02020603050405020304" pitchFamily="18" charset="0"/>
                        </a:rPr>
                        <a:t>- Xác định không có tình trạng người nói quên đi mảnh đất tươi đẹp của mình. </a:t>
                      </a:r>
                      <a:endParaRPr lang="en-US" sz="2400" dirty="0">
                        <a:effectLst/>
                        <a:latin typeface="Times New Roman" panose="02020603050405020304" pitchFamily="18" charset="0"/>
                        <a:cs typeface="Times New Roman" panose="02020603050405020304" pitchFamily="18" charset="0"/>
                      </a:endParaRPr>
                    </a:p>
                    <a:p>
                      <a:pPr algn="just">
                        <a:lnSpc>
                          <a:spcPct val="130000"/>
                        </a:lnSpc>
                        <a:spcAft>
                          <a:spcPts val="0"/>
                        </a:spcAft>
                      </a:pPr>
                      <a:r>
                        <a:rPr lang="nl-NL" sz="2400" dirty="0">
                          <a:effectLst/>
                          <a:latin typeface="Times New Roman" panose="02020603050405020304" pitchFamily="18" charset="0"/>
                          <a:cs typeface="Times New Roman" panose="02020603050405020304" pitchFamily="18" charset="0"/>
                        </a:rPr>
                        <a:t>- Trong câu có sự xuất hiện của cụm từ mang ý nghĩa phủ định là “chẳng thể”.</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8277" marR="48277" marT="0" marB="0"/>
                </a:tc>
                <a:extLst>
                  <a:ext uri="{0D108BD9-81ED-4DB2-BD59-A6C34878D82A}">
                    <a16:rowId xmlns:a16="http://schemas.microsoft.com/office/drawing/2014/main" val="2087433507"/>
                  </a:ext>
                </a:extLst>
              </a:tr>
            </a:tbl>
          </a:graphicData>
        </a:graphic>
      </p:graphicFrame>
      <p:sp>
        <p:nvSpPr>
          <p:cNvPr id="3" name="Rectangle 2"/>
          <p:cNvSpPr/>
          <p:nvPr/>
        </p:nvSpPr>
        <p:spPr>
          <a:xfrm>
            <a:off x="2794561" y="91676"/>
            <a:ext cx="4133376" cy="652486"/>
          </a:xfrm>
          <a:prstGeom prst="rect">
            <a:avLst/>
          </a:prstGeom>
        </p:spPr>
        <p:txBody>
          <a:bodyPr wrap="none">
            <a:spAutoFit/>
          </a:bodyPr>
          <a:lstStyle/>
          <a:p>
            <a:pPr>
              <a:lnSpc>
                <a:spcPct val="130000"/>
              </a:lnSpc>
              <a:spcAft>
                <a:spcPts val="0"/>
              </a:spcAft>
              <a:tabLst>
                <a:tab pos="1386840" algn="l"/>
              </a:tabLst>
            </a:pP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tập</a:t>
            </a:r>
            <a:r>
              <a:rPr lang="en-US" sz="28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28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a:t>
            </a: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r</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101/</a:t>
            </a:r>
            <a:r>
              <a:rPr lang="en-US" sz="28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Sgk</a:t>
            </a:r>
            <a:r>
              <a:rPr lang="en-US" sz="28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763009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26836" y="584233"/>
            <a:ext cx="9938327" cy="6494085"/>
          </a:xfrm>
          <a:prstGeom prst="rect">
            <a:avLst/>
          </a:prstGeom>
        </p:spPr>
        <p:txBody>
          <a:bodyPr wrap="square">
            <a:spAutoFit/>
          </a:bodyPr>
          <a:lstStyle/>
          <a:p>
            <a:pPr algn="just"/>
            <a:r>
              <a:rPr lang="en-US" sz="2600" b="1" dirty="0">
                <a:latin typeface="Times New Roman" panose="02020603050405020304" pitchFamily="18" charset="0"/>
                <a:cs typeface="Times New Roman" panose="02020603050405020304" pitchFamily="18" charset="0"/>
              </a:rPr>
              <a:t>2. </a:t>
            </a:r>
            <a:r>
              <a:rPr lang="en-US" sz="2600" b="1" dirty="0" err="1">
                <a:latin typeface="Times New Roman" panose="02020603050405020304" pitchFamily="18" charset="0"/>
                <a:cs typeface="Times New Roman" panose="02020603050405020304" pitchFamily="18" charset="0"/>
              </a:rPr>
              <a:t>Bài</a:t>
            </a:r>
            <a:r>
              <a:rPr lang="en-US" sz="2600" b="1" dirty="0">
                <a:latin typeface="Times New Roman" panose="02020603050405020304" pitchFamily="18" charset="0"/>
                <a:cs typeface="Times New Roman" panose="02020603050405020304" pitchFamily="18" charset="0"/>
              </a:rPr>
              <a:t> </a:t>
            </a:r>
            <a:r>
              <a:rPr lang="en-US" sz="2600" b="1" dirty="0" err="1">
                <a:latin typeface="Times New Roman" panose="02020603050405020304" pitchFamily="18" charset="0"/>
                <a:cs typeface="Times New Roman" panose="02020603050405020304" pitchFamily="18" charset="0"/>
              </a:rPr>
              <a:t>tập</a:t>
            </a:r>
            <a:r>
              <a:rPr lang="en-US" sz="2600" b="1" dirty="0">
                <a:latin typeface="Times New Roman" panose="02020603050405020304" pitchFamily="18" charset="0"/>
                <a:cs typeface="Times New Roman" panose="02020603050405020304" pitchFamily="18" charset="0"/>
              </a:rPr>
              <a:t> 2 (</a:t>
            </a:r>
            <a:r>
              <a:rPr lang="en-US" sz="2600" b="1" dirty="0" smtClean="0">
                <a:latin typeface="Times New Roman" panose="02020603050405020304" pitchFamily="18" charset="0"/>
                <a:cs typeface="Times New Roman" panose="02020603050405020304" pitchFamily="18" charset="0"/>
              </a:rPr>
              <a:t>Tr.101/</a:t>
            </a:r>
            <a:r>
              <a:rPr lang="en-US" sz="2600" b="1" dirty="0" err="1" smtClean="0">
                <a:latin typeface="Times New Roman" panose="02020603050405020304" pitchFamily="18" charset="0"/>
                <a:cs typeface="Times New Roman" panose="02020603050405020304" pitchFamily="18" charset="0"/>
              </a:rPr>
              <a:t>Sgk</a:t>
            </a:r>
            <a:r>
              <a:rPr lang="en-US" sz="2600" b="1" dirty="0" smtClean="0">
                <a:latin typeface="Times New Roman" panose="02020603050405020304" pitchFamily="18" charset="0"/>
                <a:cs typeface="Times New Roman" panose="02020603050405020304" pitchFamily="18" charset="0"/>
              </a:rPr>
              <a:t>)</a:t>
            </a:r>
            <a:endParaRPr lang="en-US" sz="2600" dirty="0">
              <a:latin typeface="Times New Roman" panose="02020603050405020304" pitchFamily="18" charset="0"/>
              <a:cs typeface="Times New Roman" panose="02020603050405020304" pitchFamily="18" charset="0"/>
            </a:endParaRPr>
          </a:p>
          <a:p>
            <a:pPr algn="just"/>
            <a:r>
              <a:rPr lang="nl-NL" sz="2600" dirty="0">
                <a:solidFill>
                  <a:schemeClr val="accent2">
                    <a:lumMod val="75000"/>
                  </a:schemeClr>
                </a:solidFill>
                <a:latin typeface="Times New Roman" panose="02020603050405020304" pitchFamily="18" charset="0"/>
                <a:cs typeface="Times New Roman" panose="02020603050405020304" pitchFamily="18" charset="0"/>
              </a:rPr>
              <a:t>a. Không phải câu phủ định mặc dù xuất hiện từ “không” (</a:t>
            </a:r>
            <a:r>
              <a:rPr lang="nl-NL" sz="2600" i="1" dirty="0">
                <a:solidFill>
                  <a:schemeClr val="accent2">
                    <a:lumMod val="75000"/>
                  </a:schemeClr>
                </a:solidFill>
                <a:latin typeface="Times New Roman" panose="02020603050405020304" pitchFamily="18" charset="0"/>
                <a:cs typeface="Times New Roman" panose="02020603050405020304" pitchFamily="18" charset="0"/>
              </a:rPr>
              <a:t>không hiểu</a:t>
            </a:r>
            <a:r>
              <a:rPr lang="nl-NL" sz="2600" dirty="0">
                <a:solidFill>
                  <a:schemeClr val="accent2">
                    <a:lumMod val="75000"/>
                  </a:schemeClr>
                </a:solidFill>
                <a:latin typeface="Times New Roman" panose="02020603050405020304" pitchFamily="18" charset="0"/>
                <a:cs typeface="Times New Roman" panose="02020603050405020304" pitchFamily="18" charset="0"/>
              </a:rPr>
              <a:t>)</a:t>
            </a:r>
            <a:r>
              <a:rPr lang="nl-NL" sz="2600" dirty="0">
                <a:latin typeface="Times New Roman" panose="02020603050405020304" pitchFamily="18" charset="0"/>
                <a:cs typeface="Times New Roman" panose="02020603050405020304" pitchFamily="18" charset="0"/>
              </a:rPr>
              <a:t>. Trọng tâm thông báo là “tôi” (thủ lĩnh Xi – át - tơn) biết hay không biết về vấn đề chứ không phải là người da trắng hiểu hay không hiểu về cách sống của người da đỏ. Nên khi câu xác định sự “biết” của “tôi” thì câu đó là câu khẳng định.</a:t>
            </a:r>
            <a:endParaRPr lang="en-US" sz="2600" dirty="0">
              <a:latin typeface="Times New Roman" panose="02020603050405020304" pitchFamily="18" charset="0"/>
              <a:cs typeface="Times New Roman" panose="02020603050405020304" pitchFamily="18" charset="0"/>
            </a:endParaRPr>
          </a:p>
          <a:p>
            <a:pPr algn="just"/>
            <a:r>
              <a:rPr lang="nl-NL" sz="2600" dirty="0">
                <a:solidFill>
                  <a:srgbClr val="C00000"/>
                </a:solidFill>
                <a:latin typeface="Times New Roman" panose="02020603050405020304" pitchFamily="18" charset="0"/>
                <a:cs typeface="Times New Roman" panose="02020603050405020304" pitchFamily="18" charset="0"/>
              </a:rPr>
              <a:t>b. Câu phủ định bác bỏ. </a:t>
            </a:r>
            <a:endParaRPr lang="nl-NL" sz="2600" dirty="0" smtClean="0">
              <a:solidFill>
                <a:srgbClr val="C00000"/>
              </a:solidFill>
              <a:latin typeface="Times New Roman" panose="02020603050405020304" pitchFamily="18" charset="0"/>
              <a:cs typeface="Times New Roman" panose="02020603050405020304" pitchFamily="18" charset="0"/>
            </a:endParaRPr>
          </a:p>
          <a:p>
            <a:pPr algn="just"/>
            <a:r>
              <a:rPr lang="nl-NL" sz="2600" dirty="0" smtClean="0">
                <a:latin typeface="Times New Roman" panose="02020603050405020304" pitchFamily="18" charset="0"/>
                <a:cs typeface="Times New Roman" panose="02020603050405020304" pitchFamily="18" charset="0"/>
              </a:rPr>
              <a:t>Vì </a:t>
            </a:r>
            <a:r>
              <a:rPr lang="nl-NL" sz="2600" dirty="0">
                <a:latin typeface="Times New Roman" panose="02020603050405020304" pitchFamily="18" charset="0"/>
                <a:cs typeface="Times New Roman" panose="02020603050405020304" pitchFamily="18" charset="0"/>
              </a:rPr>
              <a:t>câu có từ “chẳng” (xuất hiện 02 lần) và nội dung của nó ngầm bác bỏ nhận thức rằng cuộc sống của người da trắng vẫn bình thường trong khi, theo cách nhìn của người da đỏ, đó là cuộc sống không bình thường (mọi âm thanh đáng yêu của sự sống đều được cảm nhận là “ tiếng ồn ào lăng mạ”).</a:t>
            </a:r>
            <a:endParaRPr lang="en-US" sz="2600" dirty="0">
              <a:latin typeface="Times New Roman" panose="02020603050405020304" pitchFamily="18" charset="0"/>
              <a:cs typeface="Times New Roman" panose="02020603050405020304" pitchFamily="18" charset="0"/>
            </a:endParaRPr>
          </a:p>
          <a:p>
            <a:pPr algn="just"/>
            <a:r>
              <a:rPr lang="nl-NL" sz="2600" dirty="0">
                <a:solidFill>
                  <a:srgbClr val="C00000"/>
                </a:solidFill>
                <a:latin typeface="Times New Roman" panose="02020603050405020304" pitchFamily="18" charset="0"/>
                <a:cs typeface="Times New Roman" panose="02020603050405020304" pitchFamily="18" charset="0"/>
              </a:rPr>
              <a:t>c. Câu phủ định miêu tả. </a:t>
            </a:r>
            <a:endParaRPr lang="nl-NL" sz="2600" dirty="0" smtClean="0">
              <a:solidFill>
                <a:srgbClr val="C00000"/>
              </a:solidFill>
              <a:latin typeface="Times New Roman" panose="02020603050405020304" pitchFamily="18" charset="0"/>
              <a:cs typeface="Times New Roman" panose="02020603050405020304" pitchFamily="18" charset="0"/>
            </a:endParaRPr>
          </a:p>
          <a:p>
            <a:pPr algn="just"/>
            <a:r>
              <a:rPr lang="nl-NL" sz="2600" dirty="0" smtClean="0">
                <a:latin typeface="Times New Roman" panose="02020603050405020304" pitchFamily="18" charset="0"/>
                <a:cs typeface="Times New Roman" panose="02020603050405020304" pitchFamily="18" charset="0"/>
              </a:rPr>
              <a:t>Vì </a:t>
            </a:r>
            <a:r>
              <a:rPr lang="nl-NL" sz="2600" dirty="0">
                <a:latin typeface="Times New Roman" panose="02020603050405020304" pitchFamily="18" charset="0"/>
                <a:cs typeface="Times New Roman" panose="02020603050405020304" pitchFamily="18" charset="0"/>
              </a:rPr>
              <a:t>câu có từ “không” và xác nhận rằng người dân ở vùng châu thổ sông Cửu Long không có sự lo ngại về lũ lụt.</a:t>
            </a:r>
            <a:endParaRPr lang="en-US" sz="2600" dirty="0">
              <a:latin typeface="Times New Roman" panose="02020603050405020304" pitchFamily="18" charset="0"/>
              <a:cs typeface="Times New Roman" panose="02020603050405020304" pitchFamily="18" charset="0"/>
            </a:endParaRPr>
          </a:p>
          <a:p>
            <a:pPr algn="just"/>
            <a:r>
              <a:rPr lang="en-US" sz="2600" b="1" dirty="0">
                <a:latin typeface="Times New Roman" panose="02020603050405020304" pitchFamily="18" charset="0"/>
                <a:cs typeface="Times New Roman" panose="02020603050405020304" pitchFamily="18" charset="0"/>
              </a:rPr>
              <a:t> </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94003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arn(inVertic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barn(inVertical)">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barn(inVertical)">
                                      <p:cBhvr>
                                        <p:cTn id="25" dur="500"/>
                                        <p:tgtEl>
                                          <p:spTgt spid="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barn(inVertical)">
                                      <p:cBhvr>
                                        <p:cTn id="30" dur="500"/>
                                        <p:tgtEl>
                                          <p:spTgt spid="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barn(inVertical)">
                                      <p:cBhvr>
                                        <p:cTn id="35" dur="500"/>
                                        <p:tgtEl>
                                          <p:spTgt spid="4">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4">
                                            <p:txEl>
                                              <p:pRg st="5" end="5"/>
                                            </p:txEl>
                                          </p:spTgt>
                                        </p:tgtEl>
                                        <p:attrNameLst>
                                          <p:attrName>style.visibility</p:attrName>
                                        </p:attrNameLst>
                                      </p:cBhvr>
                                      <p:to>
                                        <p:strVal val="visible"/>
                                      </p:to>
                                    </p:set>
                                    <p:animEffect transition="in" filter="barn(inVertical)">
                                      <p:cBhvr>
                                        <p:cTn id="40" dur="500"/>
                                        <p:tgtEl>
                                          <p:spTgt spid="4">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4">
                                            <p:txEl>
                                              <p:pRg st="6" end="6"/>
                                            </p:txEl>
                                          </p:spTgt>
                                        </p:tgtEl>
                                        <p:attrNameLst>
                                          <p:attrName>style.visibility</p:attrName>
                                        </p:attrNameLst>
                                      </p:cBhvr>
                                      <p:to>
                                        <p:strVal val="visible"/>
                                      </p:to>
                                    </p:set>
                                    <p:animEffect transition="in" filter="barn(inVertical)">
                                      <p:cBhvr>
                                        <p:cTn id="4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099635" cy="6858000"/>
          </a:xfrm>
          <a:prstGeom prst="rect">
            <a:avLst/>
          </a:prstGeom>
        </p:spPr>
      </p:pic>
      <p:sp>
        <p:nvSpPr>
          <p:cNvPr id="3" name="Rectangle 2"/>
          <p:cNvSpPr/>
          <p:nvPr/>
        </p:nvSpPr>
        <p:spPr>
          <a:xfrm>
            <a:off x="3841237" y="2399220"/>
            <a:ext cx="5774851" cy="1292662"/>
          </a:xfrm>
          <a:prstGeom prst="rect">
            <a:avLst/>
          </a:prstGeom>
        </p:spPr>
        <p:txBody>
          <a:bodyPr wrap="none">
            <a:spAutoFit/>
          </a:bodyPr>
          <a:lstStyle/>
          <a:p>
            <a:pPr>
              <a:lnSpc>
                <a:spcPct val="130000"/>
              </a:lnSpc>
              <a:spcAft>
                <a:spcPts val="0"/>
              </a:spcAft>
            </a:pPr>
            <a:r>
              <a:rPr lang="en-US" sz="6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III. VẬN DỤNG </a:t>
            </a:r>
            <a:endParaRPr lang="en-US" sz="6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376069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1368304sudulih4l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2922491">
            <a:off x="10130565" y="-485206"/>
            <a:ext cx="1933303" cy="24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descr="1368304sudulih4l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6990767">
            <a:off x="184812" y="-343980"/>
            <a:ext cx="1808541" cy="229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1911928" y="2126646"/>
            <a:ext cx="7841672" cy="1815882"/>
          </a:xfrm>
          <a:prstGeom prst="rect">
            <a:avLst/>
          </a:prstGeom>
        </p:spPr>
        <p:txBody>
          <a:bodyPr wrap="square">
            <a:spAutoFit/>
          </a:bodyPr>
          <a:lstStyle/>
          <a:p>
            <a:pPr algn="just"/>
            <a:r>
              <a:rPr lang="en-US" sz="2800" b="1" dirty="0" err="1">
                <a:solidFill>
                  <a:srgbClr val="FF0000"/>
                </a:solidFill>
                <a:latin typeface="Times New Roman" panose="02020603050405020304" pitchFamily="18" charset="0"/>
                <a:cs typeface="Times New Roman" panose="02020603050405020304" pitchFamily="18" charset="0"/>
              </a:rPr>
              <a:t>Yêu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cầu</a:t>
            </a:r>
            <a:r>
              <a:rPr lang="en-US" sz="2800" b="1" dirty="0">
                <a:solidFill>
                  <a:srgbClr val="FF0000"/>
                </a:solidFill>
                <a:latin typeface="Times New Roman" panose="02020603050405020304" pitchFamily="18" charset="0"/>
                <a:cs typeface="Times New Roman" panose="02020603050405020304" pitchFamily="18" charset="0"/>
              </a:rPr>
              <a:t>: </a:t>
            </a:r>
            <a:r>
              <a:rPr lang="nl-NL" sz="2800" dirty="0">
                <a:solidFill>
                  <a:srgbClr val="FF0000"/>
                </a:solidFill>
                <a:latin typeface="Times New Roman" panose="02020603050405020304" pitchFamily="18" charset="0"/>
                <a:cs typeface="Times New Roman" panose="02020603050405020304" pitchFamily="18" charset="0"/>
              </a:rPr>
              <a:t>Viết đoạn văn (khoảng 10 - 15 dòng)</a:t>
            </a:r>
            <a:r>
              <a:rPr lang="vi-VN" sz="2800" dirty="0">
                <a:solidFill>
                  <a:srgbClr val="FF0000"/>
                </a:solidFill>
                <a:latin typeface="Times New Roman" panose="02020603050405020304" pitchFamily="18" charset="0"/>
                <a:cs typeface="Times New Roman" panose="02020603050405020304" pitchFamily="18" charset="0"/>
              </a:rPr>
              <a:t> để trả lời câu hỏi: </a:t>
            </a:r>
            <a:r>
              <a:rPr lang="vi-VN" sz="2800" b="1" i="1" dirty="0">
                <a:solidFill>
                  <a:srgbClr val="FF0000"/>
                </a:solidFill>
                <a:latin typeface="Times New Roman" panose="02020603050405020304" pitchFamily="18" charset="0"/>
                <a:cs typeface="Times New Roman" panose="02020603050405020304" pitchFamily="18" charset="0"/>
              </a:rPr>
              <a:t>Cần làm gì để bảo vệ môi trường tự nhiên?.</a:t>
            </a:r>
            <a:r>
              <a:rPr lang="vi-VN" sz="2800" dirty="0">
                <a:solidFill>
                  <a:srgbClr val="FF0000"/>
                </a:solidFill>
                <a:latin typeface="Times New Roman" panose="02020603050405020304" pitchFamily="18" charset="0"/>
                <a:cs typeface="Times New Roman" panose="02020603050405020304" pitchFamily="18" charset="0"/>
              </a:rPr>
              <a:t> Yêu cầu trong đoạn văn có sử dụng câu phủ định, câu khẳng định</a:t>
            </a:r>
            <a:r>
              <a:rPr lang="nl-NL" sz="2800" dirty="0">
                <a:solidFill>
                  <a:srgbClr val="FF0000"/>
                </a:solidFill>
                <a:latin typeface="Times New Roman" panose="02020603050405020304" pitchFamily="18" charset="0"/>
                <a:cs typeface="Times New Roman" panose="02020603050405020304" pitchFamily="18" charset="0"/>
              </a:rPr>
              <a:t>.</a:t>
            </a:r>
            <a:r>
              <a:rPr lang="nl-NL" sz="2800" i="1" dirty="0">
                <a:solidFill>
                  <a:srgbClr val="FF0000"/>
                </a:solidFill>
                <a:latin typeface="Times New Roman" panose="02020603050405020304" pitchFamily="18" charset="0"/>
                <a:cs typeface="Times New Roman" panose="02020603050405020304" pitchFamily="18" charset="0"/>
              </a:rPr>
              <a:t>                                      </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09383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1368304sudulih4l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2922491">
            <a:off x="10130565" y="-485206"/>
            <a:ext cx="1933303" cy="24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descr="1368304sudulih4l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6990767">
            <a:off x="184812" y="-343980"/>
            <a:ext cx="1808541" cy="229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1346165412"/>
              </p:ext>
            </p:extLst>
          </p:nvPr>
        </p:nvGraphicFramePr>
        <p:xfrm>
          <a:off x="488964" y="1126836"/>
          <a:ext cx="11120583" cy="5755920"/>
        </p:xfrm>
        <a:graphic>
          <a:graphicData uri="http://schemas.openxmlformats.org/drawingml/2006/table">
            <a:tbl>
              <a:tblPr firstRow="1" firstCol="1" lastRow="1" lastCol="1" bandRow="1" bandCol="1">
                <a:tableStyleId>{5DA37D80-6434-44D0-A028-1B22A696006F}</a:tableStyleId>
              </a:tblPr>
              <a:tblGrid>
                <a:gridCol w="2771472">
                  <a:extLst>
                    <a:ext uri="{9D8B030D-6E8A-4147-A177-3AD203B41FA5}">
                      <a16:colId xmlns:a16="http://schemas.microsoft.com/office/drawing/2014/main" val="2631789929"/>
                    </a:ext>
                  </a:extLst>
                </a:gridCol>
                <a:gridCol w="6892185">
                  <a:extLst>
                    <a:ext uri="{9D8B030D-6E8A-4147-A177-3AD203B41FA5}">
                      <a16:colId xmlns:a16="http://schemas.microsoft.com/office/drawing/2014/main" val="953661849"/>
                    </a:ext>
                  </a:extLst>
                </a:gridCol>
                <a:gridCol w="663915">
                  <a:extLst>
                    <a:ext uri="{9D8B030D-6E8A-4147-A177-3AD203B41FA5}">
                      <a16:colId xmlns:a16="http://schemas.microsoft.com/office/drawing/2014/main" val="3127489672"/>
                    </a:ext>
                  </a:extLst>
                </a:gridCol>
                <a:gridCol w="793011">
                  <a:extLst>
                    <a:ext uri="{9D8B030D-6E8A-4147-A177-3AD203B41FA5}">
                      <a16:colId xmlns:a16="http://schemas.microsoft.com/office/drawing/2014/main" val="2845985088"/>
                    </a:ext>
                  </a:extLst>
                </a:gridCol>
              </a:tblGrid>
              <a:tr h="577734">
                <a:tc>
                  <a:txBody>
                    <a:bodyPr/>
                    <a:lstStyle/>
                    <a:p>
                      <a:pPr algn="just">
                        <a:lnSpc>
                          <a:spcPct val="130000"/>
                        </a:lnSpc>
                        <a:spcAft>
                          <a:spcPts val="0"/>
                        </a:spcAft>
                      </a:pPr>
                      <a:r>
                        <a:rPr lang="en-US" sz="2200">
                          <a:effectLst/>
                          <a:latin typeface="Times New Roman" panose="02020603050405020304" pitchFamily="18" charset="0"/>
                          <a:cs typeface="Times New Roman" panose="02020603050405020304" pitchFamily="18" charset="0"/>
                        </a:rPr>
                        <a:t>Tiêu chí</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just">
                        <a:lnSpc>
                          <a:spcPct val="130000"/>
                        </a:lnSpc>
                        <a:spcAft>
                          <a:spcPts val="0"/>
                        </a:spcAft>
                      </a:pP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Mô</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tả</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tiêu</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chí</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just">
                        <a:lnSpc>
                          <a:spcPct val="130000"/>
                        </a:lnSpc>
                        <a:spcAft>
                          <a:spcPts val="0"/>
                        </a:spcAft>
                      </a:pPr>
                      <a:r>
                        <a:rPr lang="en-US" sz="2200">
                          <a:effectLst/>
                          <a:latin typeface="Times New Roman" panose="02020603050405020304" pitchFamily="18" charset="0"/>
                          <a:cs typeface="Times New Roman" panose="02020603050405020304" pitchFamily="18" charset="0"/>
                        </a:rPr>
                        <a:t>Đạt</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just">
                        <a:lnSpc>
                          <a:spcPct val="130000"/>
                        </a:lnSpc>
                        <a:spcAft>
                          <a:spcPts val="0"/>
                        </a:spcAft>
                      </a:pPr>
                      <a:r>
                        <a:rPr lang="en-US" sz="2200" dirty="0" smtClean="0">
                          <a:effectLst/>
                          <a:latin typeface="Times New Roman" panose="02020603050405020304" pitchFamily="18" charset="0"/>
                          <a:ea typeface="Calibri" panose="020F0502020204030204" pitchFamily="34" charset="0"/>
                          <a:cs typeface="Times New Roman" panose="02020603050405020304" pitchFamily="18" charset="0"/>
                        </a:rPr>
                        <a:t>CĐ</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extLst>
                  <a:ext uri="{0D108BD9-81ED-4DB2-BD59-A6C34878D82A}">
                    <a16:rowId xmlns:a16="http://schemas.microsoft.com/office/drawing/2014/main" val="2477351206"/>
                  </a:ext>
                </a:extLst>
              </a:tr>
              <a:tr h="813195">
                <a:tc rowSpan="2">
                  <a:txBody>
                    <a:bodyPr/>
                    <a:lstStyle/>
                    <a:p>
                      <a:pPr algn="just">
                        <a:lnSpc>
                          <a:spcPct val="130000"/>
                        </a:lnSpc>
                        <a:spcAft>
                          <a:spcPts val="0"/>
                        </a:spcAft>
                      </a:pPr>
                      <a:r>
                        <a:rPr lang="en-US" sz="2200">
                          <a:effectLst/>
                          <a:latin typeface="Times New Roman" panose="02020603050405020304" pitchFamily="18" charset="0"/>
                          <a:cs typeface="Times New Roman" panose="02020603050405020304" pitchFamily="18" charset="0"/>
                        </a:rPr>
                        <a:t>Hình thức</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just">
                        <a:lnSpc>
                          <a:spcPct val="130000"/>
                        </a:lnSpc>
                        <a:spcAft>
                          <a:spcPts val="0"/>
                        </a:spcAft>
                      </a:pPr>
                      <a:r>
                        <a:rPr lang="en-US" sz="2200">
                          <a:effectLst/>
                          <a:latin typeface="Times New Roman" panose="02020603050405020304" pitchFamily="18" charset="0"/>
                          <a:cs typeface="Times New Roman" panose="02020603050405020304" pitchFamily="18" charset="0"/>
                        </a:rPr>
                        <a:t>- Đảm bảo hình thức và dung lượng của đoạn văn (khoảng 10 – 15 dòng)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ct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ct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extLst>
                  <a:ext uri="{0D108BD9-81ED-4DB2-BD59-A6C34878D82A}">
                    <a16:rowId xmlns:a16="http://schemas.microsoft.com/office/drawing/2014/main" val="1932083575"/>
                  </a:ext>
                </a:extLst>
              </a:tr>
              <a:tr h="813195">
                <a:tc vMerge="1">
                  <a:txBody>
                    <a:bodyPr/>
                    <a:lstStyle/>
                    <a:p>
                      <a:endParaRPr lang="en-US"/>
                    </a:p>
                  </a:txBody>
                  <a:tcPr/>
                </a:tc>
                <a:tc>
                  <a:txBody>
                    <a:bodyPr/>
                    <a:lstStyle/>
                    <a:p>
                      <a:pPr algn="just">
                        <a:lnSpc>
                          <a:spcPct val="130000"/>
                        </a:lnSpc>
                        <a:spcAft>
                          <a:spcPts val="0"/>
                        </a:spcAft>
                      </a:pP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Không</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đảm</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bảo</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yêu</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cầu</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về</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hình</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thức</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và</a:t>
                      </a:r>
                      <a:r>
                        <a:rPr lang="en-US" sz="2200" dirty="0">
                          <a:effectLst/>
                          <a:latin typeface="Times New Roman" panose="02020603050405020304" pitchFamily="18" charset="0"/>
                          <a:cs typeface="Times New Roman" panose="02020603050405020304" pitchFamily="18" charset="0"/>
                        </a:rPr>
                        <a:t> dung </a:t>
                      </a:r>
                      <a:r>
                        <a:rPr lang="en-US" sz="2200" dirty="0" err="1">
                          <a:effectLst/>
                          <a:latin typeface="Times New Roman" panose="02020603050405020304" pitchFamily="18" charset="0"/>
                          <a:cs typeface="Times New Roman" panose="02020603050405020304" pitchFamily="18" charset="0"/>
                        </a:rPr>
                        <a:t>lượng</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của</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đoạn</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văn</a:t>
                      </a:r>
                      <a:r>
                        <a:rPr lang="en-US" sz="2200" dirty="0">
                          <a:effectLst/>
                          <a:latin typeface="Times New Roman" panose="02020603050405020304" pitchFamily="18" charset="0"/>
                          <a:cs typeface="Times New Roman" panose="02020603050405020304" pitchFamily="18" charset="0"/>
                        </a:rPr>
                        <a:t> </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ct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ct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extLst>
                  <a:ext uri="{0D108BD9-81ED-4DB2-BD59-A6C34878D82A}">
                    <a16:rowId xmlns:a16="http://schemas.microsoft.com/office/drawing/2014/main" val="1198302007"/>
                  </a:ext>
                </a:extLst>
              </a:tr>
              <a:tr h="406597">
                <a:tc>
                  <a:txBody>
                    <a:bodyPr/>
                    <a:lstStyle/>
                    <a:p>
                      <a:pPr algn="just">
                        <a:lnSpc>
                          <a:spcPct val="130000"/>
                        </a:lnSpc>
                        <a:spcAft>
                          <a:spcPts val="0"/>
                        </a:spcAft>
                      </a:pPr>
                      <a:r>
                        <a:rPr lang="en-US" sz="2200">
                          <a:effectLst/>
                          <a:latin typeface="Times New Roman" panose="02020603050405020304" pitchFamily="18" charset="0"/>
                          <a:cs typeface="Times New Roman" panose="02020603050405020304" pitchFamily="18" charset="0"/>
                        </a:rPr>
                        <a:t>Nội dung</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just">
                        <a:lnSpc>
                          <a:spcPct val="130000"/>
                        </a:lnSpc>
                        <a:spcAft>
                          <a:spcPts val="0"/>
                        </a:spcAft>
                      </a:pPr>
                      <a:r>
                        <a:rPr lang="en-US" sz="2200" dirty="0" err="1">
                          <a:effectLst/>
                          <a:latin typeface="Times New Roman" panose="02020603050405020304" pitchFamily="18" charset="0"/>
                          <a:cs typeface="Times New Roman" panose="02020603050405020304" pitchFamily="18" charset="0"/>
                        </a:rPr>
                        <a:t>Cần</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làm</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gì</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để</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bảo</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vệ</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môi</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trường</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tự</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nhiên</a:t>
                      </a:r>
                      <a:r>
                        <a:rPr lang="en-US" sz="2200" dirty="0">
                          <a:effectLst/>
                          <a:latin typeface="Times New Roman" panose="02020603050405020304" pitchFamily="18" charset="0"/>
                          <a:cs typeface="Times New Roman" panose="02020603050405020304" pitchFamily="18" charset="0"/>
                        </a:rPr>
                        <a:t>?</a:t>
                      </a:r>
                    </a:p>
                  </a:txBody>
                  <a:tcPr marL="66204" marR="66204" marT="0" marB="0"/>
                </a:tc>
                <a:tc>
                  <a:txBody>
                    <a:bodyPr/>
                    <a:lstStyle/>
                    <a:p>
                      <a:pPr algn="ct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ct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extLst>
                  <a:ext uri="{0D108BD9-81ED-4DB2-BD59-A6C34878D82A}">
                    <a16:rowId xmlns:a16="http://schemas.microsoft.com/office/drawing/2014/main" val="746208530"/>
                  </a:ext>
                </a:extLst>
              </a:tr>
              <a:tr h="500748">
                <a:tc>
                  <a:txBody>
                    <a:bodyPr/>
                    <a:lstStyle/>
                    <a:p>
                      <a:pPr algn="just">
                        <a:lnSpc>
                          <a:spcPct val="130000"/>
                        </a:lnSpc>
                        <a:spcAft>
                          <a:spcPts val="0"/>
                        </a:spcAft>
                      </a:pPr>
                      <a:r>
                        <a:rPr lang="en-US" sz="2200" dirty="0" err="1">
                          <a:effectLst/>
                          <a:latin typeface="Times New Roman" panose="02020603050405020304" pitchFamily="18" charset="0"/>
                          <a:cs typeface="Times New Roman" panose="02020603050405020304" pitchFamily="18" charset="0"/>
                        </a:rPr>
                        <a:t>Chính</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tả</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ngữ</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pháp</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just">
                        <a:lnSpc>
                          <a:spcPct val="130000"/>
                        </a:lnSpc>
                        <a:spcAft>
                          <a:spcPts val="0"/>
                        </a:spcAft>
                      </a:pPr>
                      <a:r>
                        <a:rPr lang="vi-VN" sz="2200" dirty="0">
                          <a:effectLst/>
                          <a:latin typeface="Times New Roman" panose="02020603050405020304" pitchFamily="18" charset="0"/>
                          <a:cs typeface="Times New Roman" panose="02020603050405020304" pitchFamily="18" charset="0"/>
                        </a:rPr>
                        <a:t>Đảm bảo chuẩn chính tả, ngữ pháp tiếng </a:t>
                      </a:r>
                      <a:r>
                        <a:rPr lang="vi-VN" sz="2200" dirty="0" smtClean="0">
                          <a:effectLst/>
                          <a:latin typeface="Times New Roman" panose="02020603050405020304" pitchFamily="18" charset="0"/>
                          <a:cs typeface="Times New Roman" panose="02020603050405020304" pitchFamily="18" charset="0"/>
                        </a:rPr>
                        <a:t>Việt</a:t>
                      </a:r>
                      <a:r>
                        <a:rPr lang="en-US" sz="2200" dirty="0" smtClean="0">
                          <a:effectLst/>
                          <a:latin typeface="Times New Roman" panose="02020603050405020304" pitchFamily="18" charset="0"/>
                          <a:cs typeface="Times New Roman" panose="02020603050405020304" pitchFamily="18" charset="0"/>
                        </a:rPr>
                        <a:t>.</a:t>
                      </a:r>
                      <a:endParaRPr lang="en-US" sz="2200" dirty="0">
                        <a:effectLst/>
                        <a:latin typeface="Times New Roman" panose="02020603050405020304" pitchFamily="18" charset="0"/>
                        <a:cs typeface="Times New Roman" panose="02020603050405020304" pitchFamily="18" charset="0"/>
                      </a:endParaRPr>
                    </a:p>
                  </a:txBody>
                  <a:tcPr marL="66204" marR="66204" marT="0" marB="0"/>
                </a:tc>
                <a:tc>
                  <a:txBody>
                    <a:bodyPr/>
                    <a:lstStyle/>
                    <a:p>
                      <a:pPr algn="ct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ct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extLst>
                  <a:ext uri="{0D108BD9-81ED-4DB2-BD59-A6C34878D82A}">
                    <a16:rowId xmlns:a16="http://schemas.microsoft.com/office/drawing/2014/main" val="1728785229"/>
                  </a:ext>
                </a:extLst>
              </a:tr>
              <a:tr h="813195">
                <a:tc>
                  <a:txBody>
                    <a:bodyPr/>
                    <a:lstStyle/>
                    <a:p>
                      <a:pPr algn="just">
                        <a:lnSpc>
                          <a:spcPct val="130000"/>
                        </a:lnSpc>
                        <a:spcAft>
                          <a:spcPts val="0"/>
                        </a:spcAft>
                      </a:pPr>
                      <a:r>
                        <a:rPr lang="en-US" sz="2200">
                          <a:effectLst/>
                          <a:latin typeface="Times New Roman" panose="02020603050405020304" pitchFamily="18" charset="0"/>
                          <a:cs typeface="Times New Roman" panose="02020603050405020304" pitchFamily="18" charset="0"/>
                        </a:rPr>
                        <a:t>Sáng tạo</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just">
                        <a:lnSpc>
                          <a:spcPct val="130000"/>
                        </a:lnSpc>
                        <a:spcAft>
                          <a:spcPts val="0"/>
                        </a:spcAft>
                      </a:pPr>
                      <a:r>
                        <a:rPr lang="vi-VN" sz="2200" dirty="0">
                          <a:effectLst/>
                          <a:latin typeface="Times New Roman" panose="02020603050405020304" pitchFamily="18" charset="0"/>
                          <a:cs typeface="Times New Roman" panose="02020603050405020304" pitchFamily="18" charset="0"/>
                        </a:rPr>
                        <a:t>Thể hiện suy nghĩ sâu sắc về </a:t>
                      </a:r>
                      <a:r>
                        <a:rPr lang="en-US" sz="2200" dirty="0" err="1">
                          <a:effectLst/>
                          <a:latin typeface="Times New Roman" panose="02020603050405020304" pitchFamily="18" charset="0"/>
                          <a:cs typeface="Times New Roman" panose="02020603050405020304" pitchFamily="18" charset="0"/>
                        </a:rPr>
                        <a:t>vấn</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đề</a:t>
                      </a:r>
                      <a:r>
                        <a:rPr lang="vi-VN" sz="2200" dirty="0">
                          <a:effectLst/>
                          <a:latin typeface="Times New Roman" panose="02020603050405020304" pitchFamily="18" charset="0"/>
                          <a:cs typeface="Times New Roman" panose="02020603050405020304" pitchFamily="18" charset="0"/>
                        </a:rPr>
                        <a:t>; có cách diễn đạt mới mẻ</a:t>
                      </a:r>
                      <a:r>
                        <a:rPr lang="en-US" sz="2200" dirty="0">
                          <a:effectLst/>
                          <a:latin typeface="Times New Roman" panose="02020603050405020304" pitchFamily="18" charset="0"/>
                          <a:cs typeface="Times New Roman" panose="02020603050405020304" pitchFamily="18" charset="0"/>
                        </a:rPr>
                        <a:t>,,...</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extLst>
                  <a:ext uri="{0D108BD9-81ED-4DB2-BD59-A6C34878D82A}">
                    <a16:rowId xmlns:a16="http://schemas.microsoft.com/office/drawing/2014/main" val="3598577445"/>
                  </a:ext>
                </a:extLst>
              </a:tr>
              <a:tr h="1626390">
                <a:tc>
                  <a:txBody>
                    <a:bodyPr/>
                    <a:lstStyle/>
                    <a:p>
                      <a:pPr algn="just">
                        <a:lnSpc>
                          <a:spcPct val="130000"/>
                        </a:lnSpc>
                        <a:spcAft>
                          <a:spcPts val="0"/>
                        </a:spcAft>
                      </a:pPr>
                      <a:r>
                        <a:rPr lang="en-US" sz="2200">
                          <a:effectLst/>
                          <a:latin typeface="Times New Roman" panose="02020603050405020304" pitchFamily="18" charset="0"/>
                          <a:cs typeface="Times New Roman" panose="02020603050405020304" pitchFamily="18" charset="0"/>
                        </a:rPr>
                        <a:t>Có sử dụng câu  phủ định, câu khẳng định</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gn="just">
                        <a:lnSpc>
                          <a:spcPct val="130000"/>
                        </a:lnSpc>
                        <a:spcAft>
                          <a:spcPts val="0"/>
                        </a:spcAft>
                      </a:pPr>
                      <a:r>
                        <a:rPr lang="en-US" sz="2200" dirty="0" err="1">
                          <a:effectLst/>
                          <a:latin typeface="Times New Roman" panose="02020603050405020304" pitchFamily="18" charset="0"/>
                          <a:cs typeface="Times New Roman" panose="02020603050405020304" pitchFamily="18" charset="0"/>
                        </a:rPr>
                        <a:t>Có</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sử</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dụng</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câu</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khẳng</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định</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câu</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phủ</a:t>
                      </a:r>
                      <a:r>
                        <a:rPr lang="en-US" sz="2200" dirty="0">
                          <a:effectLst/>
                          <a:latin typeface="Times New Roman" panose="02020603050405020304" pitchFamily="18" charset="0"/>
                          <a:cs typeface="Times New Roman" panose="02020603050405020304" pitchFamily="18" charset="0"/>
                        </a:rPr>
                        <a:t> </a:t>
                      </a:r>
                      <a:r>
                        <a:rPr lang="en-US" sz="2200" dirty="0" err="1">
                          <a:effectLst/>
                          <a:latin typeface="Times New Roman" panose="02020603050405020304" pitchFamily="18" charset="0"/>
                          <a:cs typeface="Times New Roman" panose="02020603050405020304" pitchFamily="18" charset="0"/>
                        </a:rPr>
                        <a:t>định</a:t>
                      </a:r>
                      <a:r>
                        <a:rPr lang="en-US" sz="2200" dirty="0">
                          <a:effectLst/>
                          <a:latin typeface="Times New Roman" panose="02020603050405020304" pitchFamily="18" charset="0"/>
                          <a:cs typeface="Times New Roman" panose="02020603050405020304" pitchFamily="18" charset="0"/>
                        </a:rPr>
                        <a:t>.</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nSpc>
                          <a:spcPct val="130000"/>
                        </a:lnSpc>
                        <a:spcAft>
                          <a:spcPts val="0"/>
                        </a:spcAft>
                      </a:pPr>
                      <a:r>
                        <a:rPr lang="en-US" sz="2200">
                          <a:effectLst/>
                          <a:latin typeface="Times New Roman" panose="02020603050405020304" pitchFamily="18" charset="0"/>
                          <a:cs typeface="Times New Roman" panose="02020603050405020304" pitchFamily="18" charset="0"/>
                        </a:rPr>
                        <a:t> </a:t>
                      </a:r>
                      <a:endParaRPr lang="en-US" sz="220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tc>
                  <a:txBody>
                    <a:bodyPr/>
                    <a:lstStyle/>
                    <a:p>
                      <a:pPr>
                        <a:lnSpc>
                          <a:spcPct val="130000"/>
                        </a:lnSpc>
                        <a:spcAft>
                          <a:spcPts val="0"/>
                        </a:spcAft>
                      </a:pPr>
                      <a:r>
                        <a:rPr lang="en-US" sz="2200" dirty="0">
                          <a:effectLst/>
                          <a:latin typeface="Times New Roman" panose="02020603050405020304" pitchFamily="18" charset="0"/>
                          <a:cs typeface="Times New Roman" panose="02020603050405020304" pitchFamily="18" charset="0"/>
                        </a:rPr>
                        <a:t> </a:t>
                      </a:r>
                      <a:endParaRPr lang="en-US" sz="2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6204" marR="66204" marT="0" marB="0"/>
                </a:tc>
                <a:extLst>
                  <a:ext uri="{0D108BD9-81ED-4DB2-BD59-A6C34878D82A}">
                    <a16:rowId xmlns:a16="http://schemas.microsoft.com/office/drawing/2014/main" val="2157053332"/>
                  </a:ext>
                </a:extLst>
              </a:tr>
            </a:tbl>
          </a:graphicData>
        </a:graphic>
      </p:graphicFrame>
      <p:sp>
        <p:nvSpPr>
          <p:cNvPr id="8" name="Rectangle 7"/>
          <p:cNvSpPr/>
          <p:nvPr/>
        </p:nvSpPr>
        <p:spPr>
          <a:xfrm>
            <a:off x="2585414" y="290287"/>
            <a:ext cx="5617243" cy="596574"/>
          </a:xfrm>
          <a:prstGeom prst="rect">
            <a:avLst/>
          </a:prstGeom>
        </p:spPr>
        <p:txBody>
          <a:bodyPr wrap="none">
            <a:spAutoFit/>
          </a:bodyPr>
          <a:lstStyle/>
          <a:p>
            <a:pPr marL="318770" marR="541655" algn="ctr">
              <a:lnSpc>
                <a:spcPct val="130000"/>
              </a:lnSpc>
              <a:spcAft>
                <a:spcPts val="0"/>
              </a:spcAft>
            </a:pPr>
            <a:r>
              <a:rPr lang="en-US" sz="2800" b="1" dirty="0" err="1">
                <a:solidFill>
                  <a:srgbClr val="FF0000"/>
                </a:solidFill>
                <a:latin typeface="Times New Roman" panose="02020603050405020304" pitchFamily="18" charset="0"/>
                <a:ea typeface="Palatino Linotype" panose="02040502050505030304" pitchFamily="18" charset="0"/>
              </a:rPr>
              <a:t>Bảng</a:t>
            </a:r>
            <a:r>
              <a:rPr lang="en-US" sz="2800" b="1" dirty="0">
                <a:solidFill>
                  <a:srgbClr val="FF0000"/>
                </a:solidFill>
                <a:latin typeface="Times New Roman" panose="02020603050405020304" pitchFamily="18" charset="0"/>
                <a:ea typeface="Palatino Linotype" panose="02040502050505030304" pitchFamily="18" charset="0"/>
              </a:rPr>
              <a:t> </a:t>
            </a:r>
            <a:r>
              <a:rPr lang="en-US" sz="2800" b="1" dirty="0" err="1">
                <a:solidFill>
                  <a:srgbClr val="FF0000"/>
                </a:solidFill>
                <a:latin typeface="Times New Roman" panose="02020603050405020304" pitchFamily="18" charset="0"/>
                <a:ea typeface="Palatino Linotype" panose="02040502050505030304" pitchFamily="18" charset="0"/>
              </a:rPr>
              <a:t>kiểm</a:t>
            </a:r>
            <a:r>
              <a:rPr lang="en-US" sz="2800" b="1" dirty="0">
                <a:solidFill>
                  <a:srgbClr val="FF0000"/>
                </a:solidFill>
                <a:latin typeface="Times New Roman" panose="02020603050405020304" pitchFamily="18" charset="0"/>
                <a:ea typeface="Palatino Linotype" panose="02040502050505030304" pitchFamily="18" charset="0"/>
              </a:rPr>
              <a:t> </a:t>
            </a:r>
            <a:r>
              <a:rPr lang="en-US" sz="2800" b="1" dirty="0" err="1">
                <a:solidFill>
                  <a:srgbClr val="FF0000"/>
                </a:solidFill>
                <a:latin typeface="Times New Roman" panose="02020603050405020304" pitchFamily="18" charset="0"/>
                <a:ea typeface="Palatino Linotype" panose="02040502050505030304" pitchFamily="18" charset="0"/>
              </a:rPr>
              <a:t>đánh</a:t>
            </a:r>
            <a:r>
              <a:rPr lang="en-US" sz="2800" b="1" dirty="0">
                <a:solidFill>
                  <a:srgbClr val="FF0000"/>
                </a:solidFill>
                <a:latin typeface="Times New Roman" panose="02020603050405020304" pitchFamily="18" charset="0"/>
                <a:ea typeface="Palatino Linotype" panose="02040502050505030304" pitchFamily="18" charset="0"/>
              </a:rPr>
              <a:t> </a:t>
            </a:r>
            <a:r>
              <a:rPr lang="en-US" sz="2800" b="1" dirty="0" err="1">
                <a:solidFill>
                  <a:srgbClr val="FF0000"/>
                </a:solidFill>
                <a:latin typeface="Times New Roman" panose="02020603050405020304" pitchFamily="18" charset="0"/>
                <a:ea typeface="Palatino Linotype" panose="02040502050505030304" pitchFamily="18" charset="0"/>
              </a:rPr>
              <a:t>giá</a:t>
            </a:r>
            <a:r>
              <a:rPr lang="en-US" sz="2800" b="1" dirty="0">
                <a:solidFill>
                  <a:srgbClr val="FF0000"/>
                </a:solidFill>
                <a:latin typeface="Times New Roman" panose="02020603050405020304" pitchFamily="18" charset="0"/>
                <a:ea typeface="Palatino Linotype" panose="02040502050505030304" pitchFamily="18" charset="0"/>
              </a:rPr>
              <a:t> </a:t>
            </a:r>
            <a:r>
              <a:rPr lang="en-US" sz="2800" b="1" dirty="0" err="1">
                <a:solidFill>
                  <a:srgbClr val="FF0000"/>
                </a:solidFill>
                <a:latin typeface="Times New Roman" panose="02020603050405020304" pitchFamily="18" charset="0"/>
                <a:ea typeface="Palatino Linotype" panose="02040502050505030304" pitchFamily="18" charset="0"/>
              </a:rPr>
              <a:t>đoạn</a:t>
            </a:r>
            <a:r>
              <a:rPr lang="en-US" sz="2800" b="1" dirty="0">
                <a:solidFill>
                  <a:srgbClr val="FF0000"/>
                </a:solidFill>
                <a:latin typeface="Times New Roman" panose="02020603050405020304" pitchFamily="18" charset="0"/>
                <a:ea typeface="Palatino Linotype" panose="02040502050505030304" pitchFamily="18" charset="0"/>
              </a:rPr>
              <a:t> </a:t>
            </a:r>
            <a:r>
              <a:rPr lang="en-US" sz="2800" b="1" dirty="0" err="1">
                <a:solidFill>
                  <a:srgbClr val="FF0000"/>
                </a:solidFill>
                <a:latin typeface="Times New Roman" panose="02020603050405020304" pitchFamily="18" charset="0"/>
                <a:ea typeface="Palatino Linotype" panose="02040502050505030304" pitchFamily="18" charset="0"/>
              </a:rPr>
              <a:t>văn</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919727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边框"/>
          <p:cNvPicPr>
            <a:picLocks noChangeAspect="1"/>
          </p:cNvPicPr>
          <p:nvPr/>
        </p:nvPicPr>
        <p:blipFill>
          <a:blip r:embed="rId3"/>
          <a:stretch>
            <a:fillRect/>
          </a:stretch>
        </p:blipFill>
        <p:spPr>
          <a:xfrm>
            <a:off x="238760" y="222885"/>
            <a:ext cx="11715115" cy="6412865"/>
          </a:xfrm>
          <a:prstGeom prst="rect">
            <a:avLst/>
          </a:prstGeom>
        </p:spPr>
      </p:pic>
      <p:pic>
        <p:nvPicPr>
          <p:cNvPr id="5" name="图片 4" descr="树枝"/>
          <p:cNvPicPr>
            <a:picLocks noChangeAspect="1"/>
          </p:cNvPicPr>
          <p:nvPr/>
        </p:nvPicPr>
        <p:blipFill>
          <a:blip r:embed="rId4"/>
          <a:stretch>
            <a:fillRect/>
          </a:stretch>
        </p:blipFill>
        <p:spPr>
          <a:xfrm>
            <a:off x="8966200" y="-3810"/>
            <a:ext cx="3236595" cy="4255135"/>
          </a:xfrm>
          <a:prstGeom prst="rect">
            <a:avLst/>
          </a:prstGeom>
        </p:spPr>
      </p:pic>
      <p:pic>
        <p:nvPicPr>
          <p:cNvPr id="6" name="图片 5" descr="毛线团"/>
          <p:cNvPicPr>
            <a:picLocks noChangeAspect="1"/>
          </p:cNvPicPr>
          <p:nvPr/>
        </p:nvPicPr>
        <p:blipFill>
          <a:blip r:embed="rId5"/>
          <a:stretch>
            <a:fillRect/>
          </a:stretch>
        </p:blipFill>
        <p:spPr>
          <a:xfrm>
            <a:off x="-23495" y="2976245"/>
            <a:ext cx="2830830" cy="3887470"/>
          </a:xfrm>
          <a:prstGeom prst="rect">
            <a:avLst/>
          </a:prstGeom>
        </p:spPr>
      </p:pic>
      <p:pic>
        <p:nvPicPr>
          <p:cNvPr id="7" name="图片 6" descr="花"/>
          <p:cNvPicPr>
            <a:picLocks noChangeAspect="1"/>
          </p:cNvPicPr>
          <p:nvPr/>
        </p:nvPicPr>
        <p:blipFill>
          <a:blip r:embed="rId6" cstate="print"/>
          <a:stretch>
            <a:fillRect/>
          </a:stretch>
        </p:blipFill>
        <p:spPr>
          <a:xfrm>
            <a:off x="2740025" y="5269865"/>
            <a:ext cx="1236345" cy="1166495"/>
          </a:xfrm>
          <a:prstGeom prst="rect">
            <a:avLst/>
          </a:prstGeom>
        </p:spPr>
      </p:pic>
      <p:sp>
        <p:nvSpPr>
          <p:cNvPr id="8" name="文本框 7"/>
          <p:cNvSpPr txBox="1"/>
          <p:nvPr/>
        </p:nvSpPr>
        <p:spPr>
          <a:xfrm>
            <a:off x="1561009" y="1577147"/>
            <a:ext cx="9439499" cy="2739211"/>
          </a:xfrm>
          <a:prstGeom prst="rect">
            <a:avLst/>
          </a:prstGeom>
          <a:noFill/>
        </p:spPr>
        <p:txBody>
          <a:bodyPr wrap="square" rtlCol="0">
            <a:spAutoFit/>
          </a:bodyPr>
          <a:lstStyle/>
          <a:p>
            <a:pPr algn="ctr"/>
            <a:r>
              <a:rPr lang="pt-BR" sz="3200" b="1" dirty="0" smtClean="0">
                <a:solidFill>
                  <a:srgbClr val="7030A0"/>
                </a:solidFill>
                <a:latin typeface="Times New Roman" panose="02020603050405020304" pitchFamily="18" charset="0"/>
                <a:cs typeface="Times New Roman" panose="02020603050405020304" pitchFamily="18" charset="0"/>
              </a:rPr>
              <a:t>Tiết 121:</a:t>
            </a:r>
            <a:endParaRPr lang="en-US" sz="3200" dirty="0">
              <a:solidFill>
                <a:srgbClr val="7030A0"/>
              </a:solidFill>
              <a:latin typeface="Times New Roman" panose="02020603050405020304" pitchFamily="18" charset="0"/>
              <a:cs typeface="Times New Roman" panose="02020603050405020304" pitchFamily="18" charset="0"/>
            </a:endParaRPr>
          </a:p>
          <a:p>
            <a:pPr algn="ctr"/>
            <a:r>
              <a:rPr lang="en-US" sz="3200" b="1" dirty="0">
                <a:solidFill>
                  <a:srgbClr val="7030A0"/>
                </a:solidFill>
                <a:latin typeface="Times New Roman" panose="02020603050405020304" pitchFamily="18" charset="0"/>
                <a:cs typeface="Times New Roman" panose="02020603050405020304" pitchFamily="18" charset="0"/>
              </a:rPr>
              <a:t>THỰC HÀNH TIẾNG VIỆT:</a:t>
            </a:r>
            <a:endParaRPr lang="en-US" sz="3200" dirty="0">
              <a:solidFill>
                <a:srgbClr val="7030A0"/>
              </a:solidFill>
              <a:latin typeface="Times New Roman" panose="02020603050405020304" pitchFamily="18" charset="0"/>
              <a:cs typeface="Times New Roman" panose="02020603050405020304" pitchFamily="18" charset="0"/>
            </a:endParaRPr>
          </a:p>
          <a:p>
            <a:pPr algn="ctr"/>
            <a:r>
              <a:rPr lang="en-US" sz="5400" b="1" dirty="0" smtClean="0">
                <a:solidFill>
                  <a:srgbClr val="FF0000"/>
                </a:solidFill>
                <a:latin typeface="Times New Roman" panose="02020603050405020304" pitchFamily="18" charset="0"/>
                <a:cs typeface="Times New Roman" panose="02020603050405020304" pitchFamily="18" charset="0"/>
              </a:rPr>
              <a:t> CÂU PHỦ ĐỊNH VÀ</a:t>
            </a:r>
          </a:p>
          <a:p>
            <a:pPr algn="ctr"/>
            <a:r>
              <a:rPr lang="en-US" sz="5400" b="1" dirty="0" smtClean="0">
                <a:solidFill>
                  <a:srgbClr val="FF0000"/>
                </a:solidFill>
                <a:latin typeface="Times New Roman" panose="02020603050405020304" pitchFamily="18" charset="0"/>
                <a:cs typeface="Times New Roman" panose="02020603050405020304" pitchFamily="18" charset="0"/>
              </a:rPr>
              <a:t>CÂU KHẲNG ĐỊNH </a:t>
            </a:r>
            <a:endParaRPr lang="en-US" sz="5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06258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7518400"/>
          </a:xfrm>
          <a:prstGeom prst="rect">
            <a:avLst/>
          </a:prstGeom>
        </p:spPr>
      </p:pic>
      <p:sp>
        <p:nvSpPr>
          <p:cNvPr id="3" name="Rectangle 2"/>
          <p:cNvSpPr/>
          <p:nvPr/>
        </p:nvSpPr>
        <p:spPr>
          <a:xfrm>
            <a:off x="960581" y="1123129"/>
            <a:ext cx="10418618" cy="580601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30000"/>
              </a:lnSpc>
              <a:spcAft>
                <a:spcPts val="0"/>
              </a:spcAft>
            </a:pPr>
            <a:r>
              <a:rPr lang="nl-NL" sz="2400" b="1" dirty="0">
                <a:solidFill>
                  <a:srgbClr val="FF0000"/>
                </a:solidFill>
                <a:latin typeface="Times New Roman" panose="02020603050405020304" pitchFamily="18" charset="0"/>
                <a:ea typeface="Palatino Linotype" panose="02040502050505030304" pitchFamily="18" charset="0"/>
                <a:cs typeface="Times New Roman" panose="02020603050405020304" pitchFamily="18" charset="0"/>
              </a:rPr>
              <a:t>Đoạn văn tham khảo:</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indent="457200" algn="just">
              <a:lnSpc>
                <a:spcPct val="130000"/>
              </a:lnSpc>
              <a:spcAft>
                <a:spcPts val="0"/>
              </a:spcAft>
            </a:pPr>
            <a:r>
              <a:rPr lang="vi-VN" sz="2400" dirty="0">
                <a:solidFill>
                  <a:srgbClr val="0D0D0D"/>
                </a:solidFill>
                <a:latin typeface="Times New Roman" panose="02020603050405020304" pitchFamily="18" charset="0"/>
                <a:ea typeface="Times New Roman" panose="02020603050405020304" pitchFamily="18" charset="0"/>
              </a:rPr>
              <a:t>Thiên nhiên có vai trò rất quan trọng đối với tất cả con người cũng như tất cả những sinh vật sống trên trái đất. Để bảo vệ tài nguyên thiên nhiên và môi trường sống đòi hỏi toàn xã hội và nhất là mỗi người chúng ta phải nâng cao nhận thức để cùng hiểu biết về môi trường sống xung quanh mình. Bảo vệ sự sống của chúng ta, nhất thiết cần hạn chế tối đa việc sử dụng túi nilon. Mỗi nhà nên phân loại rác, đối với những rác thải như chai nhựa, giấy, túi nilon... gom lại bán phế liệu để tái sử dụng, vừa góp phần tiết kiệm được nguồn tài nguyên thiên nhiên, vừa bảo vệ môi trường sinh thái.</a:t>
            </a:r>
            <a:r>
              <a:rPr lang="en-US" sz="2400" dirty="0">
                <a:solidFill>
                  <a:srgbClr val="0D0D0D"/>
                </a:solidFill>
                <a:latin typeface="Times New Roman" panose="02020603050405020304" pitchFamily="18" charset="0"/>
                <a:ea typeface="Times New Roman" panose="02020603050405020304" pitchFamily="18" charset="0"/>
              </a:rPr>
              <a:t> </a:t>
            </a:r>
            <a:r>
              <a:rPr lang="en-US" sz="2400" dirty="0" err="1">
                <a:solidFill>
                  <a:srgbClr val="0D0D0D"/>
                </a:solidFill>
                <a:latin typeface="Times New Roman" panose="02020603050405020304" pitchFamily="18" charset="0"/>
                <a:ea typeface="Times New Roman" panose="02020603050405020304" pitchFamily="18" charset="0"/>
              </a:rPr>
              <a:t>Chúng</a:t>
            </a:r>
            <a:r>
              <a:rPr lang="en-US" sz="2400" dirty="0">
                <a:solidFill>
                  <a:srgbClr val="0D0D0D"/>
                </a:solidFill>
                <a:latin typeface="Times New Roman" panose="02020603050405020304" pitchFamily="18" charset="0"/>
                <a:ea typeface="Times New Roman" panose="02020603050405020304" pitchFamily="18" charset="0"/>
              </a:rPr>
              <a:t> ta </a:t>
            </a:r>
            <a:r>
              <a:rPr lang="vi-VN" sz="2400" dirty="0">
                <a:solidFill>
                  <a:srgbClr val="0D0D0D"/>
                </a:solidFill>
                <a:latin typeface="Times New Roman" panose="02020603050405020304" pitchFamily="18" charset="0"/>
                <a:ea typeface="Times New Roman" panose="02020603050405020304" pitchFamily="18" charset="0"/>
              </a:rPr>
              <a:t>cần thường xuyên tuyên truyền, nâng cao nhận thức của cộng đồng trong việc: không săn bắt động vật quý hiếm, có nguy cơ tuyệt chủng; không khai thác, đánh bắt cá và thủy sản bằng xung điện vì sẽ làm cạn kiệt nguồn tài nguyên thiên nhiên. </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621150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7518400"/>
          </a:xfrm>
          <a:prstGeom prst="rect">
            <a:avLst/>
          </a:prstGeom>
        </p:spPr>
      </p:pic>
      <p:sp>
        <p:nvSpPr>
          <p:cNvPr id="3" name="Rectangle 2"/>
          <p:cNvSpPr/>
          <p:nvPr/>
        </p:nvSpPr>
        <p:spPr>
          <a:xfrm>
            <a:off x="1117600" y="1158545"/>
            <a:ext cx="10150764" cy="532588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30000"/>
              </a:lnSpc>
              <a:spcAft>
                <a:spcPts val="0"/>
              </a:spcAft>
            </a:pPr>
            <a:r>
              <a:rPr lang="nl-NL" sz="2400" b="1" dirty="0">
                <a:solidFill>
                  <a:srgbClr val="FF0000"/>
                </a:solidFill>
                <a:latin typeface="Times New Roman" panose="02020603050405020304" pitchFamily="18" charset="0"/>
                <a:ea typeface="Palatino Linotype" panose="02040502050505030304" pitchFamily="18" charset="0"/>
                <a:cs typeface="Times New Roman" panose="02020603050405020304" pitchFamily="18" charset="0"/>
              </a:rPr>
              <a:t>Đoạn văn tham </a:t>
            </a:r>
            <a:r>
              <a:rPr lang="nl-NL" sz="2400" b="1" dirty="0" smtClean="0">
                <a:solidFill>
                  <a:srgbClr val="FF0000"/>
                </a:solidFill>
                <a:latin typeface="Times New Roman" panose="02020603050405020304" pitchFamily="18" charset="0"/>
                <a:ea typeface="Palatino Linotype" panose="02040502050505030304" pitchFamily="18" charset="0"/>
                <a:cs typeface="Times New Roman" panose="02020603050405020304" pitchFamily="18" charset="0"/>
              </a:rPr>
              <a:t>khảo:</a:t>
            </a:r>
            <a:r>
              <a:rPr lang="en-US" sz="2400" dirty="0" smtClean="0">
                <a:latin typeface="Calibri" panose="020F0502020204030204" pitchFamily="34" charset="0"/>
                <a:ea typeface="Palatino Linotype" panose="02040502050505030304" pitchFamily="18" charset="0"/>
                <a:cs typeface="Times New Roman" panose="02020603050405020304" pitchFamily="18" charset="0"/>
              </a:rPr>
              <a:t>…</a:t>
            </a:r>
            <a:r>
              <a:rPr lang="vi-VN" sz="2400" dirty="0" smtClean="0">
                <a:solidFill>
                  <a:srgbClr val="0D0D0D"/>
                </a:solidFill>
                <a:latin typeface="Times New Roman" panose="02020603050405020304" pitchFamily="18" charset="0"/>
                <a:ea typeface="Times New Roman" panose="02020603050405020304" pitchFamily="18" charset="0"/>
              </a:rPr>
              <a:t>Mỗi </a:t>
            </a:r>
            <a:r>
              <a:rPr lang="vi-VN" sz="2400" dirty="0">
                <a:solidFill>
                  <a:srgbClr val="0D0D0D"/>
                </a:solidFill>
                <a:latin typeface="Times New Roman" panose="02020603050405020304" pitchFamily="18" charset="0"/>
                <a:ea typeface="Times New Roman" panose="02020603050405020304" pitchFamily="18" charset="0"/>
              </a:rPr>
              <a:t>người nên trồng nhiều cây xanh xung quanh nhà mình để được tận hưởng không khí trong lành do cây tạo ra. Mặt khác, không nên bẻ cành, ngắt phá cây xanh; lên án, phê phán những trường hợp không biết giữ gìn và bảo vệ cây xanh nơi công cộng. Cần có những biện pháp để xử lý ngay tình trạng ô nhiễm nguồn nước thải từ các khu đô thị lớn, khu công nghiệp tập trung, những nơi xả nước thải nhiều... để khắc phục được tình trạng ô nhiễm nguồn nước, góp phần lấy lại được sự trong sạch cho môi trường sống.</a:t>
            </a:r>
            <a:r>
              <a:rPr lang="en-US" sz="2400" dirty="0">
                <a:solidFill>
                  <a:srgbClr val="0D0D0D"/>
                </a:solidFill>
                <a:latin typeface="Times New Roman" panose="02020603050405020304" pitchFamily="18" charset="0"/>
                <a:ea typeface="Times New Roman" panose="02020603050405020304" pitchFamily="18" charset="0"/>
              </a:rPr>
              <a:t> </a:t>
            </a:r>
            <a:r>
              <a:rPr lang="en-US" sz="2400" dirty="0" err="1">
                <a:solidFill>
                  <a:srgbClr val="0D0D0D"/>
                </a:solidFill>
                <a:latin typeface="Times New Roman" panose="02020603050405020304" pitchFamily="18" charset="0"/>
                <a:ea typeface="Times New Roman" panose="02020603050405020304" pitchFamily="18" charset="0"/>
              </a:rPr>
              <a:t>Chúng</a:t>
            </a:r>
            <a:r>
              <a:rPr lang="en-US" sz="2400" dirty="0">
                <a:solidFill>
                  <a:srgbClr val="0D0D0D"/>
                </a:solidFill>
                <a:latin typeface="Times New Roman" panose="02020603050405020304" pitchFamily="18" charset="0"/>
                <a:ea typeface="Times New Roman" panose="02020603050405020304" pitchFamily="18" charset="0"/>
              </a:rPr>
              <a:t> ta </a:t>
            </a:r>
            <a:r>
              <a:rPr lang="vi-VN" sz="2400" dirty="0">
                <a:solidFill>
                  <a:srgbClr val="0D0D0D"/>
                </a:solidFill>
                <a:latin typeface="Times New Roman" panose="02020603050405020304" pitchFamily="18" charset="0"/>
                <a:ea typeface="Times New Roman" panose="02020603050405020304" pitchFamily="18" charset="0"/>
              </a:rPr>
              <a:t>nên và cần thay đổi thói quen về việc sử dụng các nguồn năng lượng có thể tái tạo</a:t>
            </a:r>
            <a:r>
              <a:rPr lang="en-US" sz="2400" dirty="0">
                <a:solidFill>
                  <a:srgbClr val="0D0D0D"/>
                </a:solidFill>
                <a:latin typeface="Times New Roman" panose="02020603050405020304" pitchFamily="18" charset="0"/>
                <a:ea typeface="Times New Roman" panose="02020603050405020304" pitchFamily="18" charset="0"/>
              </a:rPr>
              <a:t>. </a:t>
            </a:r>
            <a:r>
              <a:rPr lang="vi-VN" sz="2400" dirty="0">
                <a:solidFill>
                  <a:srgbClr val="0D0D0D"/>
                </a:solidFill>
                <a:latin typeface="Times New Roman" panose="02020603050405020304" pitchFamily="18" charset="0"/>
                <a:ea typeface="Times New Roman" panose="02020603050405020304" pitchFamily="18" charset="0"/>
              </a:rPr>
              <a:t>Hãy đối xử tốt với thiên nhiên, sống thân thiện với môi trường, mỗi người sẽ tận hưởng được những giây phút thư giãn, thoải mái trong bầu không khí trong lành, được tận hưởng những cảnh thiên nhiên tươi đẹp.</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1064945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Tree>
    <p:extLst>
      <p:ext uri="{BB962C8B-B14F-4D97-AF65-F5344CB8AC3E}">
        <p14:creationId xmlns:p14="http://schemas.microsoft.com/office/powerpoint/2010/main" val="6905084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188690" y="2339171"/>
            <a:ext cx="5962401" cy="1938992"/>
          </a:xfrm>
          <a:prstGeom prst="rect">
            <a:avLst/>
          </a:prstGeom>
        </p:spPr>
        <p:txBody>
          <a:bodyPr wrap="none">
            <a:spAutoFit/>
          </a:bodyPr>
          <a:lstStyle/>
          <a:p>
            <a:pPr algn="ctr"/>
            <a:r>
              <a:rPr lang="en-US" sz="6000" b="1" dirty="0">
                <a:solidFill>
                  <a:srgbClr val="00B050"/>
                </a:solidFill>
                <a:latin typeface="Times New Roman" panose="02020603050405020304" pitchFamily="18" charset="0"/>
                <a:ea typeface="Calibri" panose="020F0502020204030204" pitchFamily="34" charset="0"/>
              </a:rPr>
              <a:t>HOẠT ĐỘNG 1: </a:t>
            </a:r>
            <a:endParaRPr lang="en-US" sz="6000" b="1" dirty="0" smtClean="0">
              <a:solidFill>
                <a:srgbClr val="00B050"/>
              </a:solidFill>
              <a:latin typeface="Times New Roman" panose="02020603050405020304" pitchFamily="18" charset="0"/>
              <a:ea typeface="Calibri" panose="020F0502020204030204" pitchFamily="34" charset="0"/>
            </a:endParaRPr>
          </a:p>
          <a:p>
            <a:pPr algn="ctr"/>
            <a:r>
              <a:rPr lang="en-US" sz="6000" b="1" dirty="0" smtClean="0">
                <a:solidFill>
                  <a:schemeClr val="tx1">
                    <a:lumMod val="95000"/>
                    <a:lumOff val="5000"/>
                  </a:schemeClr>
                </a:solidFill>
                <a:latin typeface="Times New Roman" panose="02020603050405020304" pitchFamily="18" charset="0"/>
                <a:ea typeface="Calibri" panose="020F0502020204030204" pitchFamily="34" charset="0"/>
              </a:rPr>
              <a:t>KHỞI </a:t>
            </a:r>
            <a:r>
              <a:rPr lang="en-US" sz="6000" b="1" dirty="0">
                <a:solidFill>
                  <a:schemeClr val="tx1">
                    <a:lumMod val="95000"/>
                    <a:lumOff val="5000"/>
                  </a:schemeClr>
                </a:solidFill>
                <a:latin typeface="Times New Roman" panose="02020603050405020304" pitchFamily="18" charset="0"/>
                <a:ea typeface="Calibri" panose="020F0502020204030204" pitchFamily="34" charset="0"/>
              </a:rPr>
              <a:t>ĐỘNG </a:t>
            </a:r>
            <a:endParaRPr lang="en-US" sz="6000" dirty="0">
              <a:solidFill>
                <a:schemeClr val="tx1">
                  <a:lumMod val="95000"/>
                  <a:lumOff val="5000"/>
                </a:schemeClr>
              </a:solidFill>
            </a:endParaRPr>
          </a:p>
        </p:txBody>
      </p:sp>
    </p:spTree>
    <p:extLst>
      <p:ext uri="{BB962C8B-B14F-4D97-AF65-F5344CB8AC3E}">
        <p14:creationId xmlns:p14="http://schemas.microsoft.com/office/powerpoint/2010/main" val="37849616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Rectangle 2"/>
          <p:cNvSpPr/>
          <p:nvPr/>
        </p:nvSpPr>
        <p:spPr>
          <a:xfrm>
            <a:off x="1699491" y="1634836"/>
            <a:ext cx="7407564" cy="4030004"/>
          </a:xfrm>
          <a:prstGeom prst="rect">
            <a:avLst/>
          </a:prstGeom>
        </p:spPr>
        <p:txBody>
          <a:bodyPr wrap="square">
            <a:spAutoFit/>
          </a:bodyPr>
          <a:lstStyle/>
          <a:p>
            <a:pPr>
              <a:lnSpc>
                <a:spcPct val="130000"/>
              </a:lnSpc>
              <a:spcAft>
                <a:spcPts val="0"/>
              </a:spcAft>
            </a:pPr>
            <a:r>
              <a:rPr lang="en-US" sz="2800" b="1" dirty="0">
                <a:solidFill>
                  <a:srgbClr val="FF0000"/>
                </a:solidFill>
                <a:latin typeface="Times New Roman" panose="02020603050405020304" pitchFamily="18" charset="0"/>
                <a:ea typeface="Times New Roman" panose="02020603050405020304" pitchFamily="18" charset="0"/>
              </a:rPr>
              <a:t>Cho </a:t>
            </a:r>
            <a:r>
              <a:rPr lang="en-US" sz="2800" b="1" dirty="0" err="1">
                <a:solidFill>
                  <a:srgbClr val="FF0000"/>
                </a:solidFill>
                <a:latin typeface="Times New Roman" panose="02020603050405020304" pitchFamily="18" charset="0"/>
                <a:ea typeface="Times New Roman" panose="02020603050405020304" pitchFamily="18" charset="0"/>
              </a:rPr>
              <a:t>các</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câu</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sau</a:t>
            </a:r>
            <a:r>
              <a:rPr lang="en-US" sz="2800" b="1" dirty="0">
                <a:solidFill>
                  <a:srgbClr val="FF0000"/>
                </a:solidFill>
                <a:latin typeface="Times New Roman" panose="02020603050405020304" pitchFamily="18" charset="0"/>
                <a:ea typeface="Times New Roman" panose="02020603050405020304" pitchFamily="18" charset="0"/>
              </a:rPr>
              <a:t>:</a:t>
            </a:r>
          </a:p>
          <a:p>
            <a:pPr marL="342900" lvl="0" indent="-342900">
              <a:lnSpc>
                <a:spcPct val="130000"/>
              </a:lnSpc>
              <a:spcAft>
                <a:spcPts val="0"/>
              </a:spcAft>
              <a:buFont typeface="+mj-lt"/>
              <a:buAutoNum type="alphaLcPeriod"/>
            </a:pPr>
            <a:r>
              <a:rPr lang="en-US" sz="2800" i="1" dirty="0" err="1">
                <a:solidFill>
                  <a:srgbClr val="FF0000"/>
                </a:solidFill>
                <a:latin typeface="Times New Roman" panose="02020603050405020304" pitchFamily="18" charset="0"/>
                <a:ea typeface="Times New Roman" panose="02020603050405020304" pitchFamily="18" charset="0"/>
              </a:rPr>
              <a:t>Tôi</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ăn</a:t>
            </a:r>
            <a:r>
              <a:rPr lang="en-US" sz="2800" i="1" dirty="0">
                <a:solidFill>
                  <a:srgbClr val="FF0000"/>
                </a:solidFill>
                <a:latin typeface="Times New Roman" panose="02020603050405020304" pitchFamily="18" charset="0"/>
                <a:ea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rPr>
              <a:t>cơm</a:t>
            </a:r>
            <a:r>
              <a:rPr lang="vi-VN" sz="2800" i="1" dirty="0">
                <a:solidFill>
                  <a:srgbClr val="FF0000"/>
                </a:solidFill>
                <a:latin typeface="Times New Roman" panose="02020603050405020304" pitchFamily="18" charset="0"/>
                <a:ea typeface="Times New Roman" panose="02020603050405020304" pitchFamily="18" charset="0"/>
              </a:rPr>
              <a:t>.</a:t>
            </a:r>
            <a:endParaRPr lang="en-US" sz="2800" dirty="0">
              <a:solidFill>
                <a:srgbClr val="FF0000"/>
              </a:solidFill>
              <a:latin typeface="Times New Roman" panose="02020603050405020304" pitchFamily="18" charset="0"/>
              <a:ea typeface="Times New Roman" panose="02020603050405020304" pitchFamily="18" charset="0"/>
            </a:endParaRPr>
          </a:p>
          <a:p>
            <a:pPr marL="342900" lvl="0" indent="-342900">
              <a:lnSpc>
                <a:spcPct val="130000"/>
              </a:lnSpc>
              <a:spcAft>
                <a:spcPts val="0"/>
              </a:spcAft>
              <a:buFont typeface="+mj-lt"/>
              <a:buAutoNum type="alphaLcPeriod"/>
            </a:pP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Tôi</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ăn</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cơm</a:t>
            </a:r>
            <a:endPar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30000"/>
              </a:lnSpc>
              <a:spcAft>
                <a:spcPts val="0"/>
              </a:spcAft>
              <a:buFont typeface="+mj-lt"/>
              <a:buAutoNum type="alphaLcPeriod"/>
            </a:pP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Tôi</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chưa</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ăn</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cơm</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30000"/>
              </a:lnSpc>
              <a:spcAft>
                <a:spcPts val="0"/>
              </a:spcAft>
              <a:buFont typeface="+mj-lt"/>
              <a:buAutoNum type="alphaLcPeriod"/>
            </a:pP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Tôi</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chẳng</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ăn</a:t>
            </a:r>
            <a:r>
              <a:rPr lang="en-US" sz="2800" i="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cơm</a:t>
            </a:r>
            <a:endPar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a:lnSpc>
                <a:spcPct val="130000"/>
              </a:lnSpc>
              <a:spcAft>
                <a:spcPts val="0"/>
              </a:spcAft>
            </a:pP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biết</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(b), (c), (d)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đặc</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thức</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chức</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gì</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so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a:t>
            </a:r>
            <a:endParaRPr lang="en-US" sz="2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6945332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Rectangle 2"/>
          <p:cNvSpPr/>
          <p:nvPr/>
        </p:nvSpPr>
        <p:spPr>
          <a:xfrm>
            <a:off x="1699491" y="1634836"/>
            <a:ext cx="7407564" cy="3108543"/>
          </a:xfrm>
          <a:prstGeom prst="rect">
            <a:avLst/>
          </a:prstGeom>
        </p:spPr>
        <p:txBody>
          <a:bodyPr wrap="square">
            <a:spAutoFit/>
          </a:bodyPr>
          <a:lstStyle/>
          <a:p>
            <a:pPr algn="just"/>
            <a:r>
              <a:rPr lang="en-US" sz="2800" b="1" dirty="0" err="1">
                <a:solidFill>
                  <a:srgbClr val="FF0000"/>
                </a:solidFill>
                <a:latin typeface="Times New Roman" panose="02020603050405020304" pitchFamily="18" charset="0"/>
                <a:cs typeface="Times New Roman" panose="02020603050405020304" pitchFamily="18" charset="0"/>
              </a:rPr>
              <a:t>Gợi</a:t>
            </a:r>
            <a:r>
              <a:rPr lang="en-US" sz="2800" b="1" dirty="0">
                <a:solidFill>
                  <a:srgbClr val="FF0000"/>
                </a:solidFill>
                <a:latin typeface="Times New Roman" panose="02020603050405020304" pitchFamily="18" charset="0"/>
                <a:cs typeface="Times New Roman" panose="02020603050405020304" pitchFamily="18" charset="0"/>
              </a:rPr>
              <a:t> ý</a:t>
            </a:r>
            <a:endParaRPr lang="en-US" sz="2800" dirty="0">
              <a:solidFill>
                <a:srgbClr val="FF0000"/>
              </a:solidFill>
              <a:latin typeface="Times New Roman" panose="02020603050405020304" pitchFamily="18" charset="0"/>
              <a:cs typeface="Times New Roman" panose="02020603050405020304" pitchFamily="18" charset="0"/>
            </a:endParaRPr>
          </a:p>
          <a:p>
            <a:pPr algn="just"/>
            <a:r>
              <a:rPr lang="vi-VN" sz="2800" dirty="0">
                <a:solidFill>
                  <a:srgbClr val="FF0000"/>
                </a:solidFill>
                <a:latin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Về</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mặt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hình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thức</a:t>
            </a:r>
            <a:r>
              <a:rPr lang="en-US" sz="2800" dirty="0">
                <a:solidFill>
                  <a:srgbClr val="FF0000"/>
                </a:solidFill>
                <a:latin typeface="Times New Roman" panose="02020603050405020304" pitchFamily="18" charset="0"/>
                <a:cs typeface="Times New Roman" panose="02020603050405020304" pitchFamily="18" charset="0"/>
              </a:rPr>
              <a:t>: </a:t>
            </a:r>
            <a:r>
              <a:rPr lang="vi-VN" sz="2800" dirty="0">
                <a:solidFill>
                  <a:srgbClr val="FF0000"/>
                </a:solidFill>
                <a:latin typeface="Times New Roman" panose="02020603050405020304" pitchFamily="18" charset="0"/>
                <a:cs typeface="Times New Roman" panose="02020603050405020304" pitchFamily="18" charset="0"/>
              </a:rPr>
              <a:t>So với câu (a) thì các câu (b), (c), (d) có chứa thêm các từ  "</a:t>
            </a:r>
            <a:r>
              <a:rPr lang="vi-VN" sz="2800" i="1" dirty="0">
                <a:solidFill>
                  <a:srgbClr val="FF0000"/>
                </a:solidFill>
                <a:latin typeface="Times New Roman" panose="02020603050405020304" pitchFamily="18" charset="0"/>
                <a:cs typeface="Times New Roman" panose="02020603050405020304" pitchFamily="18" charset="0"/>
              </a:rPr>
              <a:t>không", "chưa", "chẳng</a:t>
            </a:r>
            <a:r>
              <a:rPr lang="vi-VN" sz="2800" dirty="0">
                <a:solidFill>
                  <a:srgbClr val="FF0000"/>
                </a:solidFill>
                <a:latin typeface="Times New Roman" panose="02020603050405020304" pitchFamily="18" charset="0"/>
                <a:cs typeface="Times New Roman" panose="02020603050405020304" pitchFamily="18" charset="0"/>
              </a:rPr>
              <a:t>".</a:t>
            </a:r>
            <a:endParaRPr lang="en-US" sz="2800" dirty="0">
              <a:solidFill>
                <a:srgbClr val="FF0000"/>
              </a:solidFill>
              <a:latin typeface="Times New Roman" panose="02020603050405020304" pitchFamily="18" charset="0"/>
              <a:cs typeface="Times New Roman" panose="02020603050405020304" pitchFamily="18" charset="0"/>
            </a:endParaRPr>
          </a:p>
          <a:p>
            <a:pPr algn="just"/>
            <a:r>
              <a:rPr lang="vi-VN"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Về</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mặt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chức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năng</a:t>
            </a:r>
            <a:r>
              <a:rPr lang="en-US" sz="2800" dirty="0">
                <a:solidFill>
                  <a:srgbClr val="FF0000"/>
                </a:solidFill>
                <a:latin typeface="Times New Roman" panose="02020603050405020304" pitchFamily="18" charset="0"/>
                <a:cs typeface="Times New Roman" panose="02020603050405020304" pitchFamily="18" charset="0"/>
              </a:rPr>
              <a:t>: </a:t>
            </a:r>
            <a:r>
              <a:rPr lang="vi-VN" sz="2800" dirty="0">
                <a:solidFill>
                  <a:srgbClr val="FF0000"/>
                </a:solidFill>
                <a:latin typeface="Times New Roman" panose="02020603050405020304" pitchFamily="18" charset="0"/>
                <a:cs typeface="Times New Roman" panose="02020603050405020304" pitchFamily="18" charset="0"/>
              </a:rPr>
              <a:t>Câu (a) mang nghĩa khẳng định về sự việc </a:t>
            </a:r>
            <a:r>
              <a:rPr lang="en-US" sz="2800" dirty="0">
                <a:solidFill>
                  <a:srgbClr val="FF0000"/>
                </a:solidFill>
                <a:latin typeface="Times New Roman" panose="02020603050405020304" pitchFamily="18" charset="0"/>
                <a:cs typeface="Times New Roman" panose="02020603050405020304" pitchFamily="18" charset="0"/>
              </a:rPr>
              <a:t>“</a:t>
            </a:r>
            <a:r>
              <a:rPr lang="en-US" sz="2800" dirty="0" err="1">
                <a:solidFill>
                  <a:srgbClr val="FF0000"/>
                </a:solidFill>
                <a:latin typeface="Times New Roman" panose="02020603050405020304" pitchFamily="18" charset="0"/>
                <a:cs typeface="Times New Roman" panose="02020603050405020304" pitchFamily="18" charset="0"/>
              </a:rPr>
              <a:t>tôi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cơm</a:t>
            </a:r>
            <a:r>
              <a:rPr lang="en-US" sz="2800" dirty="0">
                <a:solidFill>
                  <a:srgbClr val="FF0000"/>
                </a:solidFill>
                <a:latin typeface="Times New Roman" panose="02020603050405020304" pitchFamily="18" charset="0"/>
                <a:cs typeface="Times New Roman" panose="02020603050405020304" pitchFamily="18" charset="0"/>
              </a:rPr>
              <a:t>”</a:t>
            </a:r>
            <a:r>
              <a:rPr lang="vi-VN" sz="2800" dirty="0">
                <a:solidFill>
                  <a:srgbClr val="FF0000"/>
                </a:solidFill>
                <a:latin typeface="Times New Roman" panose="02020603050405020304" pitchFamily="18" charset="0"/>
                <a:cs typeface="Times New Roman" panose="02020603050405020304" pitchFamily="18" charset="0"/>
              </a:rPr>
              <a:t>; Còn câu (b), (c) và (d) lại phủ định điều đó.</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38696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190341" y="2246806"/>
            <a:ext cx="5962401" cy="2862322"/>
          </a:xfrm>
          <a:prstGeom prst="rect">
            <a:avLst/>
          </a:prstGeom>
        </p:spPr>
        <p:txBody>
          <a:bodyPr wrap="none">
            <a:spAutoFit/>
          </a:bodyPr>
          <a:lstStyle/>
          <a:p>
            <a:pPr algn="ctr"/>
            <a:r>
              <a:rPr lang="en-US" sz="6000" b="1" dirty="0">
                <a:solidFill>
                  <a:srgbClr val="00B050"/>
                </a:solidFill>
                <a:latin typeface="Times New Roman" panose="02020603050405020304" pitchFamily="18" charset="0"/>
                <a:ea typeface="Calibri" panose="020F0502020204030204" pitchFamily="34" charset="0"/>
              </a:rPr>
              <a:t>HOẠT ĐỘNG </a:t>
            </a:r>
            <a:r>
              <a:rPr lang="en-US" sz="6000" b="1" dirty="0" smtClean="0">
                <a:solidFill>
                  <a:srgbClr val="00B050"/>
                </a:solidFill>
                <a:latin typeface="Times New Roman" panose="02020603050405020304" pitchFamily="18" charset="0"/>
                <a:ea typeface="Calibri" panose="020F0502020204030204" pitchFamily="34" charset="0"/>
              </a:rPr>
              <a:t>2: </a:t>
            </a:r>
          </a:p>
          <a:p>
            <a:pPr algn="ctr"/>
            <a:r>
              <a:rPr lang="en-US" sz="6000" b="1" dirty="0" smtClean="0">
                <a:solidFill>
                  <a:schemeClr val="tx1">
                    <a:lumMod val="95000"/>
                    <a:lumOff val="5000"/>
                  </a:schemeClr>
                </a:solidFill>
                <a:latin typeface="Times New Roman" panose="02020603050405020304" pitchFamily="18" charset="0"/>
                <a:ea typeface="Calibri" panose="020F0502020204030204" pitchFamily="34" charset="0"/>
              </a:rPr>
              <a:t>HÌNH THÀNH</a:t>
            </a:r>
          </a:p>
          <a:p>
            <a:pPr algn="ctr"/>
            <a:r>
              <a:rPr lang="en-US" sz="6000" b="1" dirty="0" smtClean="0">
                <a:solidFill>
                  <a:schemeClr val="tx1">
                    <a:lumMod val="95000"/>
                    <a:lumOff val="5000"/>
                  </a:schemeClr>
                </a:solidFill>
                <a:latin typeface="Times New Roman" panose="02020603050405020304" pitchFamily="18" charset="0"/>
                <a:ea typeface="Calibri" panose="020F0502020204030204" pitchFamily="34" charset="0"/>
              </a:rPr>
              <a:t> KIẾN THỨC </a:t>
            </a:r>
            <a:endParaRPr lang="en-US" sz="6000" dirty="0">
              <a:solidFill>
                <a:schemeClr val="tx1">
                  <a:lumMod val="95000"/>
                  <a:lumOff val="5000"/>
                </a:schemeClr>
              </a:solidFill>
            </a:endParaRPr>
          </a:p>
        </p:txBody>
      </p:sp>
    </p:spTree>
    <p:extLst>
      <p:ext uri="{BB962C8B-B14F-4D97-AF65-F5344CB8AC3E}">
        <p14:creationId xmlns:p14="http://schemas.microsoft.com/office/powerpoint/2010/main" val="31544495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099635" cy="6858000"/>
          </a:xfrm>
          <a:prstGeom prst="rect">
            <a:avLst/>
          </a:prstGeom>
        </p:spPr>
      </p:pic>
      <p:sp>
        <p:nvSpPr>
          <p:cNvPr id="3" name="Rectangle 2"/>
          <p:cNvSpPr/>
          <p:nvPr/>
        </p:nvSpPr>
        <p:spPr>
          <a:xfrm>
            <a:off x="3841237" y="2399220"/>
            <a:ext cx="5366084" cy="1190839"/>
          </a:xfrm>
          <a:prstGeom prst="rect">
            <a:avLst/>
          </a:prstGeom>
        </p:spPr>
        <p:txBody>
          <a:bodyPr wrap="none">
            <a:spAutoFit/>
          </a:bodyPr>
          <a:lstStyle/>
          <a:p>
            <a:pPr>
              <a:lnSpc>
                <a:spcPct val="130000"/>
              </a:lnSpc>
              <a:spcAft>
                <a:spcPts val="0"/>
              </a:spcAft>
            </a:pPr>
            <a:r>
              <a:rPr lang="en-US" sz="60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I. LÝ THUYẾT</a:t>
            </a:r>
            <a:endParaRPr lang="en-US" sz="6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273836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1757" y="1043353"/>
            <a:ext cx="5008685" cy="1011116"/>
          </a:xfrm>
        </p:spPr>
        <p:txBody>
          <a:bodyPr>
            <a:noAutofit/>
          </a:bodyPr>
          <a:lstStyle/>
          <a:p>
            <a:pPr algn="l"/>
            <a:r>
              <a:rPr lang="en-US" sz="4400" b="1" dirty="0" smtClean="0">
                <a:solidFill>
                  <a:srgbClr val="FF0000"/>
                </a:solidFill>
                <a:latin typeface="Times New Roman" panose="02020603050405020304" pitchFamily="18" charset="0"/>
                <a:cs typeface="Times New Roman" panose="02020603050405020304" pitchFamily="18" charset="0"/>
              </a:rPr>
              <a:t/>
            </a:r>
            <a:br>
              <a:rPr lang="en-US" sz="4400" b="1" dirty="0" smtClean="0">
                <a:solidFill>
                  <a:srgbClr val="FF0000"/>
                </a:solidFill>
                <a:latin typeface="Times New Roman" panose="02020603050405020304" pitchFamily="18" charset="0"/>
                <a:cs typeface="Times New Roman" panose="02020603050405020304" pitchFamily="18" charset="0"/>
              </a:rPr>
            </a:br>
            <a:r>
              <a:rPr lang="en-US" sz="4400" b="1" dirty="0" smtClean="0">
                <a:solidFill>
                  <a:srgbClr val="FF0000"/>
                </a:solidFill>
                <a:latin typeface="Times New Roman" panose="02020603050405020304" pitchFamily="18" charset="0"/>
                <a:cs typeface="Times New Roman" panose="02020603050405020304" pitchFamily="18" charset="0"/>
              </a:rPr>
              <a:t>I</a:t>
            </a:r>
            <a:r>
              <a:rPr lang="en-US" sz="4400" b="1" dirty="0">
                <a:solidFill>
                  <a:srgbClr val="FF0000"/>
                </a:solidFill>
                <a:latin typeface="Times New Roman" panose="02020603050405020304" pitchFamily="18" charset="0"/>
                <a:cs typeface="Times New Roman" panose="02020603050405020304" pitchFamily="18" charset="0"/>
              </a:rPr>
              <a:t>. LÝ THUYẾT</a:t>
            </a:r>
            <a:br>
              <a:rPr lang="en-US" sz="4400" b="1" dirty="0">
                <a:solidFill>
                  <a:srgbClr val="FF0000"/>
                </a:solidFill>
                <a:latin typeface="Times New Roman" panose="02020603050405020304" pitchFamily="18" charset="0"/>
                <a:cs typeface="Times New Roman" panose="02020603050405020304" pitchFamily="18" charset="0"/>
              </a:rPr>
            </a:br>
            <a:r>
              <a:rPr lang="en-US" sz="4400" b="1" dirty="0" smtClean="0">
                <a:solidFill>
                  <a:srgbClr val="FF0000"/>
                </a:solidFill>
                <a:latin typeface="Times New Roman" panose="02020603050405020304" pitchFamily="18" charset="0"/>
                <a:cs typeface="Times New Roman" panose="02020603050405020304" pitchFamily="18" charset="0"/>
              </a:rPr>
              <a:t>1</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smtClean="0">
                <a:solidFill>
                  <a:srgbClr val="FF0000"/>
                </a:solidFill>
                <a:latin typeface="Times New Roman" panose="02020603050405020304" pitchFamily="18" charset="0"/>
                <a:cs typeface="Times New Roman" panose="02020603050405020304" pitchFamily="18" charset="0"/>
              </a:rPr>
              <a:t>Ví</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smtClean="0">
                <a:solidFill>
                  <a:srgbClr val="FF0000"/>
                </a:solidFill>
                <a:latin typeface="Times New Roman" panose="02020603050405020304" pitchFamily="18" charset="0"/>
                <a:cs typeface="Times New Roman" panose="02020603050405020304" pitchFamily="18" charset="0"/>
              </a:rPr>
              <a:t>dụ</a:t>
            </a:r>
            <a:r>
              <a:rPr lang="en-US" sz="4400" b="1" dirty="0" smtClean="0">
                <a:solidFill>
                  <a:srgbClr val="FF0000"/>
                </a:solidFill>
                <a:latin typeface="Times New Roman" panose="02020603050405020304" pitchFamily="18" charset="0"/>
                <a:cs typeface="Times New Roman" panose="02020603050405020304" pitchFamily="18" charset="0"/>
              </a:rPr>
              <a:t>: </a:t>
            </a:r>
            <a:r>
              <a:rPr lang="en-US" sz="4400" dirty="0" smtClean="0">
                <a:solidFill>
                  <a:schemeClr val="tx2">
                    <a:lumMod val="75000"/>
                  </a:schemeClr>
                </a:solidFill>
              </a:rPr>
              <a:t>SGK/Tr. 101</a:t>
            </a:r>
            <a:r>
              <a:rPr lang="en-US" sz="4400" b="1" dirty="0">
                <a:solidFill>
                  <a:srgbClr val="FF0000"/>
                </a:solidFill>
                <a:latin typeface="Times New Roman" panose="02020603050405020304" pitchFamily="18" charset="0"/>
                <a:cs typeface="Times New Roman" panose="02020603050405020304" pitchFamily="18" charset="0"/>
              </a:rPr>
              <a:t/>
            </a:r>
            <a:br>
              <a:rPr lang="en-US" sz="4400" b="1" dirty="0">
                <a:solidFill>
                  <a:srgbClr val="FF0000"/>
                </a:solidFill>
                <a:latin typeface="Times New Roman" panose="02020603050405020304" pitchFamily="18" charset="0"/>
                <a:cs typeface="Times New Roman" panose="02020603050405020304" pitchFamily="18" charset="0"/>
              </a:rPr>
            </a:br>
            <a:endParaRPr lang="en-US" sz="4400" dirty="0">
              <a:solidFill>
                <a:schemeClr val="tx2">
                  <a:lumMod val="75000"/>
                </a:schemeClr>
              </a:solidFill>
            </a:endParaRPr>
          </a:p>
        </p:txBody>
      </p:sp>
      <p:sp>
        <p:nvSpPr>
          <p:cNvPr id="3" name="Subtitle 2"/>
          <p:cNvSpPr>
            <a:spLocks noGrp="1"/>
          </p:cNvSpPr>
          <p:nvPr>
            <p:ph type="subTitle" idx="1"/>
          </p:nvPr>
        </p:nvSpPr>
        <p:spPr>
          <a:xfrm>
            <a:off x="706315" y="2294793"/>
            <a:ext cx="6230816" cy="4563207"/>
          </a:xfrm>
        </p:spPr>
        <p:txBody>
          <a:bodyPr>
            <a:normAutofit/>
          </a:bodyPr>
          <a:lstStyle/>
          <a:p>
            <a:pPr marL="342900" indent="-342900" algn="just">
              <a:buFontTx/>
              <a:buChar char="-"/>
            </a:pPr>
            <a:r>
              <a:rPr lang="en-US" sz="2800" dirty="0" err="1" smtClean="0">
                <a:latin typeface="Times New Roman" panose="02020603050405020304" pitchFamily="18" charset="0"/>
                <a:cs typeface="Times New Roman" panose="02020603050405020304" pitchFamily="18" charset="0"/>
              </a:rPr>
              <a:t>Nh</a:t>
            </a:r>
            <a:r>
              <a:rPr lang="vi-VN" sz="2800" dirty="0" smtClean="0">
                <a:latin typeface="Times New Roman" panose="02020603050405020304" pitchFamily="18" charset="0"/>
                <a:cs typeface="Times New Roman" panose="02020603050405020304" pitchFamily="18" charset="0"/>
              </a:rPr>
              <a:t>ư</a:t>
            </a:r>
            <a:r>
              <a:rPr lang="en-US" sz="2800" dirty="0">
                <a:latin typeface="Times New Roman" panose="02020603050405020304" pitchFamily="18" charset="0"/>
                <a:cs typeface="Times New Roman" panose="02020603050405020304" pitchFamily="18" charset="0"/>
              </a:rPr>
              <a:t>ng </a:t>
            </a:r>
            <a:r>
              <a:rPr lang="en-US" sz="2800" dirty="0" err="1" smtClean="0">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vậy</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đâu</a:t>
            </a:r>
            <a:r>
              <a:rPr lang="en-US" sz="2800" dirty="0">
                <a:latin typeface="Times New Roman" panose="02020603050405020304" pitchFamily="18" charset="0"/>
                <a:cs typeface="Times New Roman" panose="02020603050405020304" pitchFamily="18" charset="0"/>
              </a:rPr>
              <a:t> Sam </a:t>
            </a:r>
            <a:r>
              <a:rPr lang="en-US" sz="2800" dirty="0" smtClean="0">
                <a:latin typeface="Times New Roman" panose="02020603050405020304" pitchFamily="18" charset="0"/>
                <a:cs typeface="Times New Roman" panose="02020603050405020304" pitchFamily="18" charset="0"/>
              </a:rPr>
              <a:t>à.</a:t>
            </a:r>
          </a:p>
          <a:p>
            <a:pPr marL="342900" indent="-342900" algn="just">
              <a:buFontTx/>
              <a:buChar char="-"/>
            </a:pPr>
            <a:r>
              <a:rPr lang="en-US" sz="2800" dirty="0" err="1" smtClean="0">
                <a:latin typeface="Times New Roman" panose="02020603050405020304" pitchFamily="18" charset="0"/>
                <a:cs typeface="Times New Roman" panose="02020603050405020304" pitchFamily="18" charset="0"/>
              </a:rPr>
              <a:t>Mảnh</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đất</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đâu</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những</a:t>
            </a:r>
            <a:r>
              <a:rPr lang="en-US" sz="2800" dirty="0" smtClean="0">
                <a:latin typeface="Times New Roman" panose="02020603050405020304" pitchFamily="18" charset="0"/>
                <a:cs typeface="Times New Roman" panose="02020603050405020304" pitchFamily="18" charset="0"/>
              </a:rPr>
              <a:t> ng</a:t>
            </a:r>
            <a:r>
              <a:rPr lang="vi-VN" sz="2800" dirty="0" smtClean="0">
                <a:latin typeface="Times New Roman" panose="02020603050405020304" pitchFamily="18" charset="0"/>
                <a:cs typeface="Times New Roman" panose="02020603050405020304" pitchFamily="18" charset="0"/>
              </a:rPr>
              <a:t>ười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anh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họ</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mảnh</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đất</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này</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kẻ</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thù</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đã</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a:t>
            </a:r>
            <a:r>
              <a:rPr lang="en-US" sz="2800" dirty="0" err="1" smtClean="0">
                <a:latin typeface="Times New Roman" panose="02020603050405020304" pitchFamily="18" charset="0"/>
                <a:cs typeface="Times New Roman" panose="02020603050405020304" pitchFamily="18" charset="0"/>
              </a:rPr>
              <a:t>inh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phục</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đ</a:t>
            </a:r>
            <a:r>
              <a:rPr lang="vi-VN" sz="2800" dirty="0" smtClean="0">
                <a:latin typeface="Times New Roman" panose="02020603050405020304" pitchFamily="18" charset="0"/>
                <a:cs typeface="Times New Roman" panose="02020603050405020304" pitchFamily="18" charset="0"/>
              </a:rPr>
              <a:t>ược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thì</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họ</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sẽ</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lấn</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tới</a:t>
            </a:r>
            <a:r>
              <a:rPr lang="en-US" sz="2800" dirty="0" smtClean="0">
                <a:latin typeface="Times New Roman" panose="02020603050405020304" pitchFamily="18" charset="0"/>
                <a:cs typeface="Times New Roman" panose="02020603050405020304" pitchFamily="18" charset="0"/>
              </a:rPr>
              <a:t>.</a:t>
            </a:r>
          </a:p>
          <a:p>
            <a:pPr marL="342900" indent="-342900" algn="just">
              <a:buFontTx/>
              <a:buChar char="-"/>
            </a:pPr>
            <a:r>
              <a:rPr lang="en-US" sz="2800" dirty="0" err="1" smtClean="0">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chúng</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đứng</a:t>
            </a:r>
            <a:r>
              <a:rPr lang="en-US" sz="2800" dirty="0">
                <a:latin typeface="Times New Roman" panose="02020603050405020304" pitchFamily="18" charset="0"/>
                <a:cs typeface="Times New Roman" panose="02020603050405020304" pitchFamily="18" charset="0"/>
              </a:rPr>
              <a:t> ở </a:t>
            </a:r>
            <a:r>
              <a:rPr lang="en-US" sz="2800" dirty="0" err="1" smtClean="0">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chuỗi</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ăn</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toàn</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cộng</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đồng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sinh</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thái</a:t>
            </a:r>
            <a:r>
              <a:rPr lang="en-US" sz="2800" dirty="0" smtClean="0">
                <a:latin typeface="Times New Roman" panose="02020603050405020304" pitchFamily="18" charset="0"/>
                <a:cs typeface="Times New Roman" panose="02020603050405020304" pitchFamily="18" charset="0"/>
              </a:rPr>
              <a:t> d</a:t>
            </a:r>
            <a:r>
              <a:rPr lang="vi-VN" sz="2800" dirty="0" smtClean="0">
                <a:latin typeface="Times New Roman" panose="02020603050405020304" pitchFamily="18" charset="0"/>
                <a:cs typeface="Times New Roman" panose="02020603050405020304" pitchFamily="18" charset="0"/>
              </a:rPr>
              <a:t>ưới</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biển</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sẽ</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suy</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giảm</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và</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thay</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đổi</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tới</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mức</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nhận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ra.</a:t>
            </a:r>
            <a:endParaRPr lang="en-US" sz="2800" dirty="0">
              <a:latin typeface="Times New Roman" panose="02020603050405020304" pitchFamily="18" charset="0"/>
              <a:cs typeface="Times New Roman" panose="02020603050405020304" pitchFamily="18" charset="0"/>
            </a:endParaRPr>
          </a:p>
        </p:txBody>
      </p:sp>
      <p:sp>
        <p:nvSpPr>
          <p:cNvPr id="4" name="Rounded Rectangle 3"/>
          <p:cNvSpPr/>
          <p:nvPr/>
        </p:nvSpPr>
        <p:spPr>
          <a:xfrm>
            <a:off x="8168055" y="2173898"/>
            <a:ext cx="3191607" cy="52753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dirty="0" err="1" smtClean="0">
                <a:solidFill>
                  <a:srgbClr val="002060"/>
                </a:solidFill>
              </a:rPr>
              <a:t>Câu</a:t>
            </a:r>
            <a:r>
              <a:rPr lang="en-US" sz="2400" dirty="0">
                <a:solidFill>
                  <a:srgbClr val="002060"/>
                </a:solidFill>
              </a:rPr>
              <a:t> </a:t>
            </a:r>
            <a:r>
              <a:rPr lang="en-US" sz="2400" dirty="0" err="1" smtClean="0">
                <a:solidFill>
                  <a:srgbClr val="002060"/>
                </a:solidFill>
              </a:rPr>
              <a:t>phủ</a:t>
            </a:r>
            <a:r>
              <a:rPr lang="en-US" sz="2400" dirty="0">
                <a:solidFill>
                  <a:srgbClr val="002060"/>
                </a:solidFill>
              </a:rPr>
              <a:t> </a:t>
            </a:r>
            <a:r>
              <a:rPr lang="en-US" sz="2400" dirty="0" err="1" smtClean="0">
                <a:solidFill>
                  <a:srgbClr val="002060"/>
                </a:solidFill>
              </a:rPr>
              <a:t>định</a:t>
            </a:r>
            <a:r>
              <a:rPr lang="en-US" sz="2400" dirty="0">
                <a:solidFill>
                  <a:srgbClr val="002060"/>
                </a:solidFill>
              </a:rPr>
              <a:t> </a:t>
            </a:r>
            <a:r>
              <a:rPr lang="en-US" sz="2400" dirty="0" err="1" smtClean="0">
                <a:solidFill>
                  <a:srgbClr val="002060"/>
                </a:solidFill>
              </a:rPr>
              <a:t>bác</a:t>
            </a:r>
            <a:r>
              <a:rPr lang="en-US" sz="2400" dirty="0">
                <a:solidFill>
                  <a:srgbClr val="002060"/>
                </a:solidFill>
              </a:rPr>
              <a:t> </a:t>
            </a:r>
            <a:r>
              <a:rPr lang="en-US" sz="2400" dirty="0" err="1">
                <a:solidFill>
                  <a:srgbClr val="002060"/>
                </a:solidFill>
              </a:rPr>
              <a:t>bỏ</a:t>
            </a:r>
            <a:endParaRPr lang="en-US" sz="2400" dirty="0">
              <a:solidFill>
                <a:srgbClr val="002060"/>
              </a:solidFill>
            </a:endParaRPr>
          </a:p>
        </p:txBody>
      </p:sp>
      <p:sp>
        <p:nvSpPr>
          <p:cNvPr id="5" name="Rounded Rectangle 4"/>
          <p:cNvSpPr/>
          <p:nvPr/>
        </p:nvSpPr>
        <p:spPr>
          <a:xfrm>
            <a:off x="8168055" y="3226777"/>
            <a:ext cx="3191607" cy="52753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dirty="0" err="1" smtClean="0">
                <a:solidFill>
                  <a:srgbClr val="002060"/>
                </a:solidFill>
              </a:rPr>
              <a:t>Câu</a:t>
            </a:r>
            <a:r>
              <a:rPr lang="en-US" sz="2400" dirty="0">
                <a:solidFill>
                  <a:srgbClr val="002060"/>
                </a:solidFill>
              </a:rPr>
              <a:t> </a:t>
            </a:r>
            <a:r>
              <a:rPr lang="en-US" sz="2400" dirty="0" err="1" smtClean="0">
                <a:solidFill>
                  <a:srgbClr val="002060"/>
                </a:solidFill>
              </a:rPr>
              <a:t>phủ</a:t>
            </a:r>
            <a:r>
              <a:rPr lang="en-US" sz="2400" dirty="0">
                <a:solidFill>
                  <a:srgbClr val="002060"/>
                </a:solidFill>
              </a:rPr>
              <a:t> </a:t>
            </a:r>
            <a:r>
              <a:rPr lang="en-US" sz="2400" dirty="0" err="1" smtClean="0">
                <a:solidFill>
                  <a:srgbClr val="002060"/>
                </a:solidFill>
              </a:rPr>
              <a:t>định</a:t>
            </a:r>
            <a:r>
              <a:rPr lang="en-US" sz="2400" dirty="0">
                <a:solidFill>
                  <a:srgbClr val="002060"/>
                </a:solidFill>
              </a:rPr>
              <a:t> </a:t>
            </a:r>
            <a:r>
              <a:rPr lang="en-US" sz="2400" dirty="0" err="1" smtClean="0">
                <a:solidFill>
                  <a:srgbClr val="002060"/>
                </a:solidFill>
              </a:rPr>
              <a:t>miêu</a:t>
            </a:r>
            <a:r>
              <a:rPr lang="en-US" sz="2400" dirty="0">
                <a:solidFill>
                  <a:srgbClr val="002060"/>
                </a:solidFill>
              </a:rPr>
              <a:t> </a:t>
            </a:r>
            <a:r>
              <a:rPr lang="en-US" sz="2400" dirty="0" err="1">
                <a:solidFill>
                  <a:srgbClr val="002060"/>
                </a:solidFill>
              </a:rPr>
              <a:t>tả</a:t>
            </a:r>
            <a:endParaRPr lang="en-US" sz="2400" dirty="0">
              <a:solidFill>
                <a:srgbClr val="002060"/>
              </a:solidFill>
            </a:endParaRPr>
          </a:p>
        </p:txBody>
      </p:sp>
      <p:sp>
        <p:nvSpPr>
          <p:cNvPr id="6" name="Rounded Rectangle 5"/>
          <p:cNvSpPr/>
          <p:nvPr/>
        </p:nvSpPr>
        <p:spPr>
          <a:xfrm>
            <a:off x="8244255" y="4576396"/>
            <a:ext cx="3191607" cy="52753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err="1" smtClean="0">
                <a:solidFill>
                  <a:srgbClr val="002060"/>
                </a:solidFill>
              </a:rPr>
              <a:t>Câu</a:t>
            </a:r>
            <a:r>
              <a:rPr lang="en-US" sz="2800" dirty="0">
                <a:solidFill>
                  <a:srgbClr val="002060"/>
                </a:solidFill>
              </a:rPr>
              <a:t> </a:t>
            </a:r>
            <a:r>
              <a:rPr lang="en-US" sz="2800" dirty="0" err="1" smtClean="0">
                <a:solidFill>
                  <a:srgbClr val="002060"/>
                </a:solidFill>
              </a:rPr>
              <a:t>khẳng</a:t>
            </a:r>
            <a:r>
              <a:rPr lang="en-US" sz="2800" dirty="0">
                <a:solidFill>
                  <a:srgbClr val="002060"/>
                </a:solidFill>
              </a:rPr>
              <a:t> </a:t>
            </a:r>
            <a:r>
              <a:rPr lang="en-US" sz="2800" dirty="0" err="1">
                <a:solidFill>
                  <a:srgbClr val="002060"/>
                </a:solidFill>
              </a:rPr>
              <a:t>định</a:t>
            </a:r>
            <a:endParaRPr lang="en-US" sz="2800" dirty="0">
              <a:solidFill>
                <a:srgbClr val="002060"/>
              </a:solidFill>
            </a:endParaRPr>
          </a:p>
        </p:txBody>
      </p:sp>
      <p:cxnSp>
        <p:nvCxnSpPr>
          <p:cNvPr id="8" name="Straight Connector 7"/>
          <p:cNvCxnSpPr/>
          <p:nvPr/>
        </p:nvCxnSpPr>
        <p:spPr>
          <a:xfrm flipV="1">
            <a:off x="2277208" y="2701437"/>
            <a:ext cx="808892" cy="24178"/>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Straight Connector 9"/>
          <p:cNvCxnSpPr/>
          <p:nvPr/>
        </p:nvCxnSpPr>
        <p:spPr>
          <a:xfrm>
            <a:off x="3341077" y="3217985"/>
            <a:ext cx="1081454" cy="8792"/>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Straight Connector 15"/>
          <p:cNvCxnSpPr/>
          <p:nvPr/>
        </p:nvCxnSpPr>
        <p:spPr>
          <a:xfrm>
            <a:off x="1101969" y="4840165"/>
            <a:ext cx="1081454" cy="8792"/>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Straight Connector 16"/>
          <p:cNvCxnSpPr/>
          <p:nvPr/>
        </p:nvCxnSpPr>
        <p:spPr>
          <a:xfrm>
            <a:off x="1025769" y="6012473"/>
            <a:ext cx="1081454" cy="8792"/>
          </a:xfrm>
          <a:prstGeom prst="line">
            <a:avLst/>
          </a:prstGeom>
        </p:spPr>
        <p:style>
          <a:lnRef idx="3">
            <a:schemeClr val="accent2"/>
          </a:lnRef>
          <a:fillRef idx="0">
            <a:schemeClr val="accent2"/>
          </a:fillRef>
          <a:effectRef idx="2">
            <a:schemeClr val="accent2"/>
          </a:effectRef>
          <a:fontRef idx="minor">
            <a:schemeClr val="tx1"/>
          </a:fontRef>
        </p:style>
      </p:cxnSp>
      <p:sp>
        <p:nvSpPr>
          <p:cNvPr id="21" name="Rectangle 20"/>
          <p:cNvSpPr/>
          <p:nvPr/>
        </p:nvSpPr>
        <p:spPr>
          <a:xfrm flipH="1">
            <a:off x="8058150" y="767043"/>
            <a:ext cx="3411415" cy="707886"/>
          </a:xfrm>
          <a:prstGeom prst="rect">
            <a:avLst/>
          </a:prstGeom>
        </p:spPr>
        <p:txBody>
          <a:bodyPr wrap="square">
            <a:spAutoFit/>
          </a:bodyPr>
          <a:lstStyle/>
          <a:p>
            <a:r>
              <a:rPr lang="en-US" sz="4000" b="1" dirty="0">
                <a:solidFill>
                  <a:srgbClr val="FF0000"/>
                </a:solidFill>
                <a:latin typeface="Times New Roman" panose="02020603050405020304" pitchFamily="18" charset="0"/>
                <a:cs typeface="Times New Roman" panose="02020603050405020304" pitchFamily="18" charset="0"/>
              </a:rPr>
              <a:t>2. </a:t>
            </a:r>
            <a:r>
              <a:rPr lang="en-US" sz="4000" b="1" dirty="0" err="1">
                <a:solidFill>
                  <a:srgbClr val="FF0000"/>
                </a:solidFill>
                <a:latin typeface="Times New Roman" panose="02020603050405020304" pitchFamily="18" charset="0"/>
                <a:cs typeface="Times New Roman" panose="02020603050405020304" pitchFamily="18" charset="0"/>
              </a:rPr>
              <a:t>Nhận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xét</a:t>
            </a:r>
            <a:r>
              <a:rPr lang="en-US" sz="4000" b="1" dirty="0">
                <a:solidFill>
                  <a:srgbClr val="FF0000"/>
                </a:solidFill>
                <a:latin typeface="Times New Roman" panose="02020603050405020304" pitchFamily="18" charset="0"/>
                <a:cs typeface="Times New Roman" panose="02020603050405020304" pitchFamily="18" charset="0"/>
              </a:rPr>
              <a:t>: </a:t>
            </a:r>
            <a:endParaRPr lang="en-US" sz="4000" dirty="0"/>
          </a:p>
        </p:txBody>
      </p:sp>
    </p:spTree>
    <p:extLst>
      <p:ext uri="{BB962C8B-B14F-4D97-AF65-F5344CB8AC3E}">
        <p14:creationId xmlns:p14="http://schemas.microsoft.com/office/powerpoint/2010/main" val="4228635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75455800"/>
              </p:ext>
            </p:extLst>
          </p:nvPr>
        </p:nvGraphicFramePr>
        <p:xfrm>
          <a:off x="452581" y="4091709"/>
          <a:ext cx="11194472" cy="2242552"/>
        </p:xfrm>
        <a:graphic>
          <a:graphicData uri="http://schemas.openxmlformats.org/drawingml/2006/table">
            <a:tbl>
              <a:tblPr firstRow="1" firstCol="1" bandRow="1">
                <a:tableStyleId>{E8B1032C-EA38-4F05-BA0D-38AFFFC7BED3}</a:tableStyleId>
              </a:tblPr>
              <a:tblGrid>
                <a:gridCol w="3624751">
                  <a:extLst>
                    <a:ext uri="{9D8B030D-6E8A-4147-A177-3AD203B41FA5}">
                      <a16:colId xmlns:a16="http://schemas.microsoft.com/office/drawing/2014/main" val="2724329418"/>
                    </a:ext>
                  </a:extLst>
                </a:gridCol>
                <a:gridCol w="3624751">
                  <a:extLst>
                    <a:ext uri="{9D8B030D-6E8A-4147-A177-3AD203B41FA5}">
                      <a16:colId xmlns:a16="http://schemas.microsoft.com/office/drawing/2014/main" val="4248069568"/>
                    </a:ext>
                  </a:extLst>
                </a:gridCol>
                <a:gridCol w="3944970">
                  <a:extLst>
                    <a:ext uri="{9D8B030D-6E8A-4147-A177-3AD203B41FA5}">
                      <a16:colId xmlns:a16="http://schemas.microsoft.com/office/drawing/2014/main" val="2110408222"/>
                    </a:ext>
                  </a:extLst>
                </a:gridCol>
              </a:tblGrid>
              <a:tr h="578344">
                <a:tc gridSpan="3">
                  <a:txBody>
                    <a:bodyPr/>
                    <a:lstStyle/>
                    <a:p>
                      <a:pPr algn="ctr">
                        <a:lnSpc>
                          <a:spcPct val="130000"/>
                        </a:lnSpc>
                        <a:spcAft>
                          <a:spcPts val="0"/>
                        </a:spcAft>
                        <a:tabLst>
                          <a:tab pos="1386840" algn="l"/>
                        </a:tabLst>
                      </a:pPr>
                      <a:r>
                        <a:rPr lang="en-US" sz="2800" dirty="0" err="1">
                          <a:effectLst/>
                          <a:latin typeface="Times New Roman" panose="02020603050405020304" pitchFamily="18" charset="0"/>
                          <a:cs typeface="Times New Roman" panose="02020603050405020304" pitchFamily="18" charset="0"/>
                        </a:rPr>
                        <a:t>Phiếu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học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tập</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số</a:t>
                      </a:r>
                      <a:r>
                        <a:rPr lang="en-US" sz="2800" dirty="0">
                          <a:effectLst/>
                          <a:latin typeface="Times New Roman" panose="02020603050405020304" pitchFamily="18" charset="0"/>
                          <a:cs typeface="Times New Roman" panose="02020603050405020304" pitchFamily="18" charset="0"/>
                        </a:rPr>
                        <a:t> 01: </a:t>
                      </a:r>
                      <a:r>
                        <a:rPr lang="en-US" sz="2800" dirty="0" err="1">
                          <a:effectLst/>
                          <a:latin typeface="Times New Roman" panose="02020603050405020304" pitchFamily="18" charset="0"/>
                          <a:cs typeface="Times New Roman" panose="02020603050405020304" pitchFamily="18" charset="0"/>
                        </a:rPr>
                        <a:t>Tìm</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hiểu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kiểu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câu</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phân</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loại</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theo</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mục</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đích</a:t>
                      </a:r>
                      <a:r>
                        <a:rPr lang="en-US" sz="2800" dirty="0">
                          <a:effectLst/>
                          <a:latin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cs typeface="Times New Roman" panose="02020603050405020304" pitchFamily="18" charset="0"/>
                        </a:rPr>
                        <a:t>nói</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89498089"/>
                  </a:ext>
                </a:extLst>
              </a:tr>
              <a:tr h="0">
                <a:tc>
                  <a:txBody>
                    <a:bodyPr/>
                    <a:lstStyle/>
                    <a:p>
                      <a:pPr algn="ctr">
                        <a:lnSpc>
                          <a:spcPct val="130000"/>
                        </a:lnSpc>
                        <a:spcAft>
                          <a:spcPts val="0"/>
                        </a:spcAft>
                        <a:tabLst>
                          <a:tab pos="1386840" algn="l"/>
                        </a:tabLst>
                      </a:pPr>
                      <a:r>
                        <a:rPr lang="en-US" sz="2800">
                          <a:effectLst/>
                          <a:latin typeface="Times New Roman" panose="02020603050405020304" pitchFamily="18" charset="0"/>
                          <a:cs typeface="Times New Roman" panose="02020603050405020304" pitchFamily="18" charset="0"/>
                        </a:rPr>
                        <a:t>Kiểu câu</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30000"/>
                        </a:lnSpc>
                        <a:spcAft>
                          <a:spcPts val="0"/>
                        </a:spcAft>
                        <a:tabLst>
                          <a:tab pos="1386840" algn="l"/>
                        </a:tabLst>
                      </a:pPr>
                      <a:r>
                        <a:rPr lang="en-US" sz="2800">
                          <a:effectLst/>
                          <a:latin typeface="Times New Roman" panose="02020603050405020304" pitchFamily="18" charset="0"/>
                          <a:cs typeface="Times New Roman" panose="02020603050405020304" pitchFamily="18" charset="0"/>
                        </a:rPr>
                        <a:t>Mục đích nói chính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30000"/>
                        </a:lnSpc>
                        <a:spcAft>
                          <a:spcPts val="0"/>
                        </a:spcAft>
                        <a:tabLst>
                          <a:tab pos="1386840" algn="l"/>
                        </a:tabLst>
                      </a:pPr>
                      <a:r>
                        <a:rPr lang="en-US" sz="2800">
                          <a:effectLst/>
                          <a:latin typeface="Times New Roman" panose="02020603050405020304" pitchFamily="18" charset="0"/>
                          <a:cs typeface="Times New Roman" panose="02020603050405020304" pitchFamily="18" charset="0"/>
                        </a:rPr>
                        <a:t>Hình thức</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67188273"/>
                  </a:ext>
                </a:extLst>
              </a:tr>
              <a:tr h="0">
                <a:tc>
                  <a:txBody>
                    <a:bodyPr/>
                    <a:lstStyle/>
                    <a:p>
                      <a:pPr>
                        <a:lnSpc>
                          <a:spcPct val="130000"/>
                        </a:lnSpc>
                        <a:spcAft>
                          <a:spcPts val="0"/>
                        </a:spcAft>
                        <a:tabLst>
                          <a:tab pos="1386840" algn="l"/>
                        </a:tabLst>
                      </a:pPr>
                      <a:r>
                        <a:rPr lang="en-US" sz="2800" dirty="0" err="1" smtClean="0">
                          <a:effectLst/>
                          <a:latin typeface="Times New Roman" panose="02020603050405020304" pitchFamily="18" charset="0"/>
                          <a:cs typeface="Times New Roman" panose="02020603050405020304" pitchFamily="18" charset="0"/>
                        </a:rPr>
                        <a:t>Phủ</a:t>
                      </a:r>
                      <a:r>
                        <a:rPr lang="en-US" sz="2800" dirty="0" smtClean="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định</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30000"/>
                        </a:lnSpc>
                        <a:spcAft>
                          <a:spcPts val="0"/>
                        </a:spcAft>
                        <a:tabLst>
                          <a:tab pos="1386840" algn="l"/>
                        </a:tabLs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30000"/>
                        </a:lnSpc>
                        <a:spcAft>
                          <a:spcPts val="0"/>
                        </a:spcAft>
                        <a:tabLst>
                          <a:tab pos="1386840" algn="l"/>
                        </a:tabLs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76329633"/>
                  </a:ext>
                </a:extLst>
              </a:tr>
              <a:tr h="0">
                <a:tc>
                  <a:txBody>
                    <a:bodyPr/>
                    <a:lstStyle/>
                    <a:p>
                      <a:pPr>
                        <a:lnSpc>
                          <a:spcPct val="130000"/>
                        </a:lnSpc>
                        <a:spcAft>
                          <a:spcPts val="0"/>
                        </a:spcAft>
                        <a:tabLst>
                          <a:tab pos="1386840" algn="l"/>
                        </a:tabLst>
                      </a:pPr>
                      <a:r>
                        <a:rPr lang="en-US" sz="2800" dirty="0" err="1" smtClean="0">
                          <a:effectLst/>
                          <a:latin typeface="Times New Roman" panose="02020603050405020304" pitchFamily="18" charset="0"/>
                          <a:cs typeface="Times New Roman" panose="02020603050405020304" pitchFamily="18" charset="0"/>
                        </a:rPr>
                        <a:t>Khẳng</a:t>
                      </a:r>
                      <a:r>
                        <a:rPr lang="en-US" sz="2800" dirty="0" smtClean="0">
                          <a:effectLst/>
                          <a:latin typeface="Times New Roman" panose="02020603050405020304" pitchFamily="18" charset="0"/>
                          <a:cs typeface="Times New Roman" panose="02020603050405020304" pitchFamily="18" charset="0"/>
                        </a:rPr>
                        <a:t> </a:t>
                      </a:r>
                      <a:r>
                        <a:rPr lang="en-US" sz="2800" dirty="0" err="1" smtClean="0">
                          <a:effectLst/>
                          <a:latin typeface="Times New Roman" panose="02020603050405020304" pitchFamily="18" charset="0"/>
                          <a:cs typeface="Times New Roman" panose="02020603050405020304" pitchFamily="18" charset="0"/>
                        </a:rPr>
                        <a:t>định</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30000"/>
                        </a:lnSpc>
                        <a:spcAft>
                          <a:spcPts val="0"/>
                        </a:spcAft>
                        <a:tabLst>
                          <a:tab pos="1386840" algn="l"/>
                        </a:tabLs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30000"/>
                        </a:lnSpc>
                        <a:spcAft>
                          <a:spcPts val="0"/>
                        </a:spcAft>
                        <a:tabLst>
                          <a:tab pos="1386840" algn="l"/>
                        </a:tabLst>
                      </a:pPr>
                      <a:r>
                        <a:rPr lang="en-US"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21702032"/>
                  </a:ext>
                </a:extLst>
              </a:tr>
            </a:tbl>
          </a:graphicData>
        </a:graphic>
      </p:graphicFrame>
      <p:pic>
        <p:nvPicPr>
          <p:cNvPr id="4" name="Picture 11" descr="1368304sudulih4l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2922491">
            <a:off x="10130565" y="-485206"/>
            <a:ext cx="1933303" cy="24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descr="1368304sudulih4l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6990767">
            <a:off x="184812" y="-343980"/>
            <a:ext cx="1808541" cy="229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52581" y="1629311"/>
            <a:ext cx="11139054" cy="1725216"/>
          </a:xfrm>
          <a:prstGeom prst="rect">
            <a:avLst/>
          </a:prstGeom>
        </p:spPr>
        <p:txBody>
          <a:bodyPr wrap="square">
            <a:spAutoFit/>
          </a:bodyPr>
          <a:lstStyle/>
          <a:p>
            <a:pPr algn="ctr">
              <a:lnSpc>
                <a:spcPct val="130000"/>
              </a:lnSpc>
              <a:spcAft>
                <a:spcPts val="0"/>
              </a:spcAft>
            </a:pP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Đọc</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mục</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Câu</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phủ</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câu</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khẳng</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phần</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Tri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thức</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Ngữ</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văn</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88/SHS)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mục</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Nhận</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biết</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câu</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phủ</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câu</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khẳng</a:t>
            </a:r>
            <a:r>
              <a:rPr lang="en-US" sz="2800"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b="1"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a:t>
            </a:r>
            <a:r>
              <a:rPr lang="en-US" sz="28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101/SHS):</a:t>
            </a:r>
            <a:endParaRPr lang="en-US" sz="28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gn="ctr">
              <a:lnSpc>
                <a:spcPct val="130000"/>
              </a:lnSpc>
              <a:spcAft>
                <a:spcPts val="0"/>
              </a:spcAft>
              <a:buClr>
                <a:srgbClr val="0D0D0D"/>
              </a:buClr>
              <a:buSzPts val="1400"/>
              <a:buFont typeface="Times New Roman" panose="02020603050405020304" pitchFamily="18" charset="0"/>
              <a:buChar char="-"/>
            </a:pP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Hoàn</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thành</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bảng</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4250" y="377765"/>
            <a:ext cx="6813900" cy="729907"/>
          </a:xfrm>
          <a:prstGeom prst="rect">
            <a:avLst/>
          </a:prstGeom>
        </p:spPr>
      </p:pic>
    </p:spTree>
    <p:extLst>
      <p:ext uri="{BB962C8B-B14F-4D97-AF65-F5344CB8AC3E}">
        <p14:creationId xmlns:p14="http://schemas.microsoft.com/office/powerpoint/2010/main" val="34543325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TotalTime>
  <Words>1426</Words>
  <Application>Microsoft Office PowerPoint</Application>
  <PresentationFormat>Widescreen</PresentationFormat>
  <Paragraphs>125</Paragraphs>
  <Slides>22</Slides>
  <Notes>1</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Calibri Light</vt:lpstr>
      <vt:lpstr>等线</vt:lpstr>
      <vt:lpstr>Palatino Linotype</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 LÝ THUYẾT 1. Ví dụ: SGK/Tr. 101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acer</cp:lastModifiedBy>
  <cp:revision>25</cp:revision>
  <dcterms:created xsi:type="dcterms:W3CDTF">2024-02-01T03:33:19Z</dcterms:created>
  <dcterms:modified xsi:type="dcterms:W3CDTF">2024-04-11T01:16:14Z</dcterms:modified>
</cp:coreProperties>
</file>