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60" r:id="rId3"/>
    <p:sldId id="258" r:id="rId4"/>
    <p:sldId id="276" r:id="rId5"/>
    <p:sldId id="261" r:id="rId6"/>
    <p:sldId id="262" r:id="rId7"/>
    <p:sldId id="259" r:id="rId8"/>
    <p:sldId id="277" r:id="rId9"/>
    <p:sldId id="263" r:id="rId10"/>
    <p:sldId id="274" r:id="rId11"/>
    <p:sldId id="264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99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EEACF3-6B52-43B2-9EA6-8C7C3D7B3F04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AE3FE-7B79-4366-9958-5923E0E41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78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0AE3FE-7B79-4366-9958-5923E0E41F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85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1874-1BF1-448E-9DA9-4D5EF6F33FBC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B2C6-73B6-4628-AFAF-0C06F9E5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057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1874-1BF1-448E-9DA9-4D5EF6F33FBC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B2C6-73B6-4628-AFAF-0C06F9E5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286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1874-1BF1-448E-9DA9-4D5EF6F33FBC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B2C6-73B6-4628-AFAF-0C06F9E5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95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1874-1BF1-448E-9DA9-4D5EF6F33FBC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B2C6-73B6-4628-AFAF-0C06F9E5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9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1874-1BF1-448E-9DA9-4D5EF6F33FBC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B2C6-73B6-4628-AFAF-0C06F9E5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855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1874-1BF1-448E-9DA9-4D5EF6F33FBC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B2C6-73B6-4628-AFAF-0C06F9E5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85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1874-1BF1-448E-9DA9-4D5EF6F33FBC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B2C6-73B6-4628-AFAF-0C06F9E5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40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1874-1BF1-448E-9DA9-4D5EF6F33FBC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B2C6-73B6-4628-AFAF-0C06F9E5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215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1874-1BF1-448E-9DA9-4D5EF6F33FBC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B2C6-73B6-4628-AFAF-0C06F9E5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20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1874-1BF1-448E-9DA9-4D5EF6F33FBC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B2C6-73B6-4628-AFAF-0C06F9E5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445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1874-1BF1-448E-9DA9-4D5EF6F33FBC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B2C6-73B6-4628-AFAF-0C06F9E5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40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11874-1BF1-448E-9DA9-4D5EF6F33FBC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CB2C6-73B6-4628-AFAF-0C06F9E5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3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179512" y="1484784"/>
            <a:ext cx="8784976" cy="3384376"/>
          </a:xfrm>
          <a:prstGeom prst="horizontalScroll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/>
            <a:r>
              <a:rPr lang="en-US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21: </a:t>
            </a:r>
          </a:p>
          <a:p>
            <a:pPr lvl="0" algn="ctr" eaLnBrk="0" fontAlgn="base" hangingPunct="0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LÀM MỘT BÀI THƠ BỐN CHỮ HOẶC NĂM CHỮ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21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8085" y="0"/>
            <a:ext cx="2592288" cy="6480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312665"/>
              </p:ext>
            </p:extLst>
          </p:nvPr>
        </p:nvGraphicFramePr>
        <p:xfrm>
          <a:off x="179513" y="764704"/>
          <a:ext cx="8784976" cy="20690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6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6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62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8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81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3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endParaRPr lang="en-US" sz="24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24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81280"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 2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 3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3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 n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b="1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772395" y="2996952"/>
            <a:ext cx="2592288" cy="6480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515419"/>
              </p:ext>
            </p:extLst>
          </p:nvPr>
        </p:nvGraphicFramePr>
        <p:xfrm>
          <a:off x="179511" y="3861048"/>
          <a:ext cx="8712968" cy="19345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15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1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15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15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34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34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endParaRPr lang="en-US" sz="24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2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24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 2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 3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 n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89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2 3"/>
          <p:cNvSpPr/>
          <p:nvPr/>
        </p:nvSpPr>
        <p:spPr>
          <a:xfrm>
            <a:off x="2627784" y="188640"/>
            <a:ext cx="4536504" cy="1080120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251520" y="1268760"/>
            <a:ext cx="8568952" cy="3384376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Sau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Chia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Sau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ưng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ý.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lowchart: Terminator 6"/>
          <p:cNvSpPr/>
          <p:nvPr/>
        </p:nvSpPr>
        <p:spPr>
          <a:xfrm>
            <a:off x="1403648" y="5229200"/>
            <a:ext cx="5001716" cy="648072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6042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1187624" y="9178"/>
            <a:ext cx="6912768" cy="936104"/>
          </a:xfrm>
          <a:prstGeom prst="horizontalScroll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KIỂM</a:t>
            </a:r>
            <a:endParaRPr lang="en-US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(Yêu cầu đối với bài thơ bốn chữ hoặc năm chữ)</a:t>
            </a:r>
            <a:endParaRPr lang="en-US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165987"/>
              </p:ext>
            </p:extLst>
          </p:nvPr>
        </p:nvGraphicFramePr>
        <p:xfrm>
          <a:off x="107504" y="950441"/>
          <a:ext cx="8749481" cy="57909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125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9657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 cầu đối với bài thơ bốn chữ hoặc năm chữ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 đạt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8196">
                <a:tc row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 thức nghệ thuật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tiếng trong mỗi dòng thơ (bốn tiếng hoặc năm tiếng).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81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 dòng thơ bắt vần với nhau (vần liền, vần cách, vần hỗn hợp).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0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Nhịp thơ phù hợp cảm xúc.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92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 ảnh để biểu đạt cảm xúc.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81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Biện pháp tu từ để tăng tính gợi hình, gợi cảm.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9098"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 xúc của em.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92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 điệp mà em gửi gắm qua bài thơ.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57" marR="646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270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179512" y="260648"/>
            <a:ext cx="8424936" cy="936104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own Arrow Callout 4"/>
          <p:cNvSpPr/>
          <p:nvPr/>
        </p:nvSpPr>
        <p:spPr>
          <a:xfrm>
            <a:off x="1403648" y="1809414"/>
            <a:ext cx="6624736" cy="3203762"/>
          </a:xfrm>
          <a:prstGeom prst="downArrowCallou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SGK,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39)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11811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251520" y="1196752"/>
            <a:ext cx="8568952" cy="1512168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 HỌC TẬP SỐ 1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(Tìm hiểu các yêu cầu với bài thơ bốn chữ hoặc năm chữ)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379024"/>
              </p:ext>
            </p:extLst>
          </p:nvPr>
        </p:nvGraphicFramePr>
        <p:xfrm>
          <a:off x="251520" y="2937254"/>
          <a:ext cx="8640960" cy="31990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88900" algn="ctr">
                        <a:lnSpc>
                          <a:spcPct val="119000"/>
                        </a:lnSpc>
                        <a:spcAft>
                          <a:spcPts val="0"/>
                        </a:spcAft>
                      </a:pPr>
                      <a:r>
                        <a:rPr lang="pt-BR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Tìm hiểu các yêu cầu với bài thơ bốn chữ hoặc năm chữ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pt-BR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 thức nghệ thuật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pt-BR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69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9512" y="1124744"/>
          <a:ext cx="8496944" cy="51068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6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0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59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pt-BR" sz="2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Tìm hiểu các yêu cầu với bài thơ bốn chữ hoặc năm chữ</a:t>
                      </a:r>
                      <a:endParaRPr lang="en-US" sz="24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98"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pt-BR" sz="2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 thức nghệ thuật</a:t>
                      </a:r>
                      <a:endParaRPr lang="en-US" sz="24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tiếng trong mỗi dòng thơ: bốn tiếng hoặc năm tiếng.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8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 dòng thơ bắt vần với nhau (vần liền, vần cách, vần hỗn hợp).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5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Nhịp thơ phù hợp với tinh thần cảm xúc.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5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dị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48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 dụng biện pháp tu từ để tăng tính gợi hình, gợi cảm.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3984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pt-BR" sz="24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</a:t>
                      </a:r>
                      <a:endParaRPr lang="en-US" sz="24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 cảm, cảm xúc chân thành, hồn nhiên, phù hợp lứa tuổi.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57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điệp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sâu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Horizontal Scroll 4"/>
          <p:cNvSpPr/>
          <p:nvPr/>
        </p:nvSpPr>
        <p:spPr>
          <a:xfrm>
            <a:off x="1835696" y="116632"/>
            <a:ext cx="4104456" cy="718976"/>
          </a:xfrm>
          <a:prstGeom prst="horizontalScroll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 HỌC TẬP SỐ 1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31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467544" y="188640"/>
            <a:ext cx="7416824" cy="648072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107504" y="1085900"/>
            <a:ext cx="3960440" cy="1551012"/>
          </a:xfrm>
          <a:prstGeom prst="wedgeEllipse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4355976" y="3284984"/>
            <a:ext cx="4320480" cy="2376264"/>
          </a:xfrm>
          <a:prstGeom prst="wedgeEllipse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467544" y="2852936"/>
            <a:ext cx="3635871" cy="2808312"/>
          </a:xfrm>
          <a:prstGeom prst="wedgeEllipse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tr.49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4175956" y="1009948"/>
            <a:ext cx="4644516" cy="2419052"/>
          </a:xfrm>
          <a:prstGeom prst="wedgeEllipse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70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7" grpId="0" animBg="1"/>
      <p:bldP spid="7" grpId="1" animBg="1"/>
      <p:bldP spid="8" grpId="0" animBg="1"/>
      <p:bldP spid="8" grpId="1" animBg="1"/>
      <p:bldP spid="10" grpId="0" animBg="1"/>
      <p:bldP spid="1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ular Callout 3"/>
          <p:cNvSpPr/>
          <p:nvPr/>
        </p:nvSpPr>
        <p:spPr>
          <a:xfrm>
            <a:off x="467544" y="188640"/>
            <a:ext cx="8280920" cy="1080120"/>
          </a:xfrm>
          <a:prstGeom prst="wedgeRect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Em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 HỌC TẬP SỐ 2.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xplosion 2 4"/>
          <p:cNvSpPr/>
          <p:nvPr/>
        </p:nvSpPr>
        <p:spPr>
          <a:xfrm>
            <a:off x="1691680" y="1700808"/>
            <a:ext cx="6336704" cy="1836204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972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1115616" y="129791"/>
            <a:ext cx="6912768" cy="1512168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 HỌC TẬP SỐ 2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(Ghi bài thơ bốn chữ vào bảng)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3568" y="1988840"/>
          <a:ext cx="7776863" cy="28975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50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0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50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58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58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75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 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 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 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 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180340" algn="l"/>
                          <a:tab pos="270510" algn="l"/>
                        </a:tabLst>
                      </a:pPr>
                      <a:r>
                        <a:rPr lang="nl-N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6647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094772"/>
              </p:ext>
            </p:extLst>
          </p:nvPr>
        </p:nvGraphicFramePr>
        <p:xfrm>
          <a:off x="251520" y="465152"/>
          <a:ext cx="8712971" cy="628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6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23845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</a:t>
                      </a:r>
                      <a:r>
                        <a:rPr lang="en-US" sz="2400" b="1" i="1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2400" b="1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b="1" i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viết</a:t>
                      </a:r>
                      <a:endParaRPr lang="en-US" sz="24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chuẩn</a:t>
                      </a:r>
                      <a:r>
                        <a:rPr lang="en-US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4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gieo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vần</a:t>
                      </a:r>
                      <a:r>
                        <a:rPr lang="en-US" sz="2400" b="1" i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b="1" kern="1200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308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a)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xúc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b)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xúc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c)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gieo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vần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4112">
                <a:tc>
                  <a:txBody>
                    <a:bodyPr/>
                    <a:lstStyle/>
                    <a:p>
                      <a:pPr algn="just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Lựa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vi-VN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 đình, quê hương, bố mẹ, mái trường, thầy cô, bạn bè…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Lựa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mến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lưu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luyến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bâng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khuâng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nhung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nhớ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ơn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hào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bếp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lửa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bờ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ao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góc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chiếc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giọt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sương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phượng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rơi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chiếc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trống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Vần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liền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gió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/Bay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cánh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chim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Gió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nhớ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4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24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Nên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gõ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cửa</a:t>
                      </a:r>
                      <a:r>
                        <a:rPr lang="en-US" sz="24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hoài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just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Vần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cửa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/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trông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mông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đợi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”</a:t>
                      </a:r>
                    </a:p>
                    <a:p>
                      <a:pPr lvl="0" algn="just"/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Vần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hỗn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trắng</a:t>
                      </a:r>
                      <a:r>
                        <a:rPr lang="en-US" sz="24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/thang”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Horizontal Scroll 4"/>
          <p:cNvSpPr/>
          <p:nvPr/>
        </p:nvSpPr>
        <p:spPr>
          <a:xfrm>
            <a:off x="19472" y="-11435"/>
            <a:ext cx="3616424" cy="720080"/>
          </a:xfrm>
          <a:prstGeom prst="horizontalScrol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 HỌC TẬP SỐ 2.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7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2 3"/>
          <p:cNvSpPr/>
          <p:nvPr/>
        </p:nvSpPr>
        <p:spPr>
          <a:xfrm>
            <a:off x="1475656" y="-171400"/>
            <a:ext cx="6768752" cy="1268760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295923"/>
              </p:ext>
            </p:extLst>
          </p:nvPr>
        </p:nvGraphicFramePr>
        <p:xfrm>
          <a:off x="107504" y="1097360"/>
          <a:ext cx="8856985" cy="5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27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26989">
                <a:tc>
                  <a:txBody>
                    <a:bodyPr/>
                    <a:lstStyle/>
                    <a:p>
                      <a:r>
                        <a:rPr lang="en-US" sz="24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24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4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tưởng</a:t>
                      </a:r>
                      <a:r>
                        <a:rPr lang="en-US" sz="24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 Ý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tưởng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bất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chợt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cũng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con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sắc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ấn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sâu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sắc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/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tưởng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).</a:t>
                      </a:r>
                    </a:p>
                    <a:p>
                      <a:pPr algn="just"/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tưởng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con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…)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đắc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5011">
                <a:tc>
                  <a:txBody>
                    <a:bodyPr/>
                    <a:lstStyle/>
                    <a:p>
                      <a:r>
                        <a:rPr lang="en-US" sz="24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4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bốn</a:t>
                      </a:r>
                      <a:r>
                        <a:rPr lang="en-US" sz="24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4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24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2400" b="1" kern="12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tưởng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từng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Lần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lượt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điền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từng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biện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tăng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hiệu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nghệ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ẩn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so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…)</a:t>
                      </a:r>
                    </a:p>
                    <a:p>
                      <a:r>
                        <a:rPr lang="vi-VN" sz="240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Chú ý giọng điệu phù hợp với nội dung, cảm xúc mình muốn thể hiện.</a:t>
                      </a:r>
                      <a:endParaRPr lang="en-US" sz="2400" kern="120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190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1065</Words>
  <Application>Microsoft Office PowerPoint</Application>
  <PresentationFormat>On-screen Show (4:3)</PresentationFormat>
  <Paragraphs>183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Administrator</cp:lastModifiedBy>
  <cp:revision>22</cp:revision>
  <dcterms:created xsi:type="dcterms:W3CDTF">2022-06-21T13:21:31Z</dcterms:created>
  <dcterms:modified xsi:type="dcterms:W3CDTF">2024-10-08T01:35:44Z</dcterms:modified>
</cp:coreProperties>
</file>