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73" r:id="rId7"/>
    <p:sldId id="261" r:id="rId8"/>
    <p:sldId id="262" r:id="rId9"/>
    <p:sldId id="263" r:id="rId10"/>
    <p:sldId id="264" r:id="rId11"/>
    <p:sldId id="265" r:id="rId12"/>
    <p:sldId id="266" r:id="rId13"/>
    <p:sldId id="267" r:id="rId14"/>
    <p:sldId id="272" r:id="rId15"/>
    <p:sldId id="268"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1099"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44C25A4-BE03-4768-AF67-4B20CB7A6E1B}" type="datetimeFigureOut">
              <a:rPr lang="en-US" smtClean="0"/>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11B98D-D63F-420B-BB04-074CB68F8389}" type="slidenum">
              <a:rPr lang="en-US" smtClean="0"/>
              <a:t>‹#›</a:t>
            </a:fld>
            <a:endParaRPr lang="en-US"/>
          </a:p>
        </p:txBody>
      </p:sp>
    </p:spTree>
    <p:extLst>
      <p:ext uri="{BB962C8B-B14F-4D97-AF65-F5344CB8AC3E}">
        <p14:creationId xmlns:p14="http://schemas.microsoft.com/office/powerpoint/2010/main" val="789190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4C25A4-BE03-4768-AF67-4B20CB7A6E1B}" type="datetimeFigureOut">
              <a:rPr lang="en-US" smtClean="0"/>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11B98D-D63F-420B-BB04-074CB68F8389}" type="slidenum">
              <a:rPr lang="en-US" smtClean="0"/>
              <a:t>‹#›</a:t>
            </a:fld>
            <a:endParaRPr lang="en-US"/>
          </a:p>
        </p:txBody>
      </p:sp>
    </p:spTree>
    <p:extLst>
      <p:ext uri="{BB962C8B-B14F-4D97-AF65-F5344CB8AC3E}">
        <p14:creationId xmlns:p14="http://schemas.microsoft.com/office/powerpoint/2010/main" val="2959098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4C25A4-BE03-4768-AF67-4B20CB7A6E1B}" type="datetimeFigureOut">
              <a:rPr lang="en-US" smtClean="0"/>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11B98D-D63F-420B-BB04-074CB68F8389}" type="slidenum">
              <a:rPr lang="en-US" smtClean="0"/>
              <a:t>‹#›</a:t>
            </a:fld>
            <a:endParaRPr lang="en-US"/>
          </a:p>
        </p:txBody>
      </p:sp>
    </p:spTree>
    <p:extLst>
      <p:ext uri="{BB962C8B-B14F-4D97-AF65-F5344CB8AC3E}">
        <p14:creationId xmlns:p14="http://schemas.microsoft.com/office/powerpoint/2010/main" val="3359665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4C25A4-BE03-4768-AF67-4B20CB7A6E1B}" type="datetimeFigureOut">
              <a:rPr lang="en-US" smtClean="0"/>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11B98D-D63F-420B-BB04-074CB68F8389}" type="slidenum">
              <a:rPr lang="en-US" smtClean="0"/>
              <a:t>‹#›</a:t>
            </a:fld>
            <a:endParaRPr lang="en-US"/>
          </a:p>
        </p:txBody>
      </p:sp>
    </p:spTree>
    <p:extLst>
      <p:ext uri="{BB962C8B-B14F-4D97-AF65-F5344CB8AC3E}">
        <p14:creationId xmlns:p14="http://schemas.microsoft.com/office/powerpoint/2010/main" val="67151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4C25A4-BE03-4768-AF67-4B20CB7A6E1B}" type="datetimeFigureOut">
              <a:rPr lang="en-US" smtClean="0"/>
              <a:t>10/8/2024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11B98D-D63F-420B-BB04-074CB68F8389}" type="slidenum">
              <a:rPr lang="en-US" smtClean="0"/>
              <a:t>‹#›</a:t>
            </a:fld>
            <a:endParaRPr lang="en-US"/>
          </a:p>
        </p:txBody>
      </p:sp>
    </p:spTree>
    <p:extLst>
      <p:ext uri="{BB962C8B-B14F-4D97-AF65-F5344CB8AC3E}">
        <p14:creationId xmlns:p14="http://schemas.microsoft.com/office/powerpoint/2010/main" val="3040823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4C25A4-BE03-4768-AF67-4B20CB7A6E1B}" type="datetimeFigureOut">
              <a:rPr lang="en-US" smtClean="0"/>
              <a:t>10/8/2024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11B98D-D63F-420B-BB04-074CB68F8389}" type="slidenum">
              <a:rPr lang="en-US" smtClean="0"/>
              <a:t>‹#›</a:t>
            </a:fld>
            <a:endParaRPr lang="en-US"/>
          </a:p>
        </p:txBody>
      </p:sp>
    </p:spTree>
    <p:extLst>
      <p:ext uri="{BB962C8B-B14F-4D97-AF65-F5344CB8AC3E}">
        <p14:creationId xmlns:p14="http://schemas.microsoft.com/office/powerpoint/2010/main" val="2462685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4C25A4-BE03-4768-AF67-4B20CB7A6E1B}" type="datetimeFigureOut">
              <a:rPr lang="en-US" smtClean="0"/>
              <a:t>10/8/2024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11B98D-D63F-420B-BB04-074CB68F8389}" type="slidenum">
              <a:rPr lang="en-US" smtClean="0"/>
              <a:t>‹#›</a:t>
            </a:fld>
            <a:endParaRPr lang="en-US"/>
          </a:p>
        </p:txBody>
      </p:sp>
    </p:spTree>
    <p:extLst>
      <p:ext uri="{BB962C8B-B14F-4D97-AF65-F5344CB8AC3E}">
        <p14:creationId xmlns:p14="http://schemas.microsoft.com/office/powerpoint/2010/main" val="1940743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4C25A4-BE03-4768-AF67-4B20CB7A6E1B}" type="datetimeFigureOut">
              <a:rPr lang="en-US" smtClean="0"/>
              <a:t>10/8/2024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11B98D-D63F-420B-BB04-074CB68F8389}" type="slidenum">
              <a:rPr lang="en-US" smtClean="0"/>
              <a:t>‹#›</a:t>
            </a:fld>
            <a:endParaRPr lang="en-US"/>
          </a:p>
        </p:txBody>
      </p:sp>
    </p:spTree>
    <p:extLst>
      <p:ext uri="{BB962C8B-B14F-4D97-AF65-F5344CB8AC3E}">
        <p14:creationId xmlns:p14="http://schemas.microsoft.com/office/powerpoint/2010/main" val="1556543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4C25A4-BE03-4768-AF67-4B20CB7A6E1B}" type="datetimeFigureOut">
              <a:rPr lang="en-US" smtClean="0"/>
              <a:t>10/8/2024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11B98D-D63F-420B-BB04-074CB68F8389}" type="slidenum">
              <a:rPr lang="en-US" smtClean="0"/>
              <a:t>‹#›</a:t>
            </a:fld>
            <a:endParaRPr lang="en-US"/>
          </a:p>
        </p:txBody>
      </p:sp>
    </p:spTree>
    <p:extLst>
      <p:ext uri="{BB962C8B-B14F-4D97-AF65-F5344CB8AC3E}">
        <p14:creationId xmlns:p14="http://schemas.microsoft.com/office/powerpoint/2010/main" val="92651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4C25A4-BE03-4768-AF67-4B20CB7A6E1B}" type="datetimeFigureOut">
              <a:rPr lang="en-US" smtClean="0"/>
              <a:t>10/8/2024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11B98D-D63F-420B-BB04-074CB68F8389}" type="slidenum">
              <a:rPr lang="en-US" smtClean="0"/>
              <a:t>‹#›</a:t>
            </a:fld>
            <a:endParaRPr lang="en-US"/>
          </a:p>
        </p:txBody>
      </p:sp>
    </p:spTree>
    <p:extLst>
      <p:ext uri="{BB962C8B-B14F-4D97-AF65-F5344CB8AC3E}">
        <p14:creationId xmlns:p14="http://schemas.microsoft.com/office/powerpoint/2010/main" val="1059638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4C25A4-BE03-4768-AF67-4B20CB7A6E1B}" type="datetimeFigureOut">
              <a:rPr lang="en-US" smtClean="0"/>
              <a:t>10/8/2024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11B98D-D63F-420B-BB04-074CB68F8389}" type="slidenum">
              <a:rPr lang="en-US" smtClean="0"/>
              <a:t>‹#›</a:t>
            </a:fld>
            <a:endParaRPr lang="en-US"/>
          </a:p>
        </p:txBody>
      </p:sp>
    </p:spTree>
    <p:extLst>
      <p:ext uri="{BB962C8B-B14F-4D97-AF65-F5344CB8AC3E}">
        <p14:creationId xmlns:p14="http://schemas.microsoft.com/office/powerpoint/2010/main" val="438746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4C25A4-BE03-4768-AF67-4B20CB7A6E1B}" type="datetimeFigureOut">
              <a:rPr lang="en-US" smtClean="0"/>
              <a:t>10/8/2024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11B98D-D63F-420B-BB04-074CB68F8389}" type="slidenum">
              <a:rPr lang="en-US" smtClean="0"/>
              <a:t>‹#›</a:t>
            </a:fld>
            <a:endParaRPr lang="en-US"/>
          </a:p>
        </p:txBody>
      </p:sp>
    </p:spTree>
    <p:extLst>
      <p:ext uri="{BB962C8B-B14F-4D97-AF65-F5344CB8AC3E}">
        <p14:creationId xmlns:p14="http://schemas.microsoft.com/office/powerpoint/2010/main" val="3614172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wn Ribbon 3"/>
          <p:cNvSpPr/>
          <p:nvPr/>
        </p:nvSpPr>
        <p:spPr>
          <a:xfrm>
            <a:off x="0" y="0"/>
            <a:ext cx="9144000" cy="2299184"/>
          </a:xfrm>
          <a:prstGeom prst="ribb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rgbClr val="FF0000"/>
              </a:solidFill>
            </a:endParaRPr>
          </a:p>
          <a:p>
            <a:pPr algn="ctr"/>
            <a:r>
              <a:rPr lang="en-US" sz="2800" b="1" dirty="0">
                <a:solidFill>
                  <a:srgbClr val="FF0000"/>
                </a:solidFill>
              </a:rPr>
              <a:t>TIẾT 20: </a:t>
            </a:r>
            <a:r>
              <a:rPr lang="vi-VN" sz="2800" b="1" dirty="0">
                <a:solidFill>
                  <a:srgbClr val="FF0000"/>
                </a:solidFill>
              </a:rPr>
              <a:t>THỰC HÀNH TIẾNG VIỆT</a:t>
            </a:r>
            <a:endParaRPr lang="en-US" sz="2800" b="1" dirty="0">
              <a:solidFill>
                <a:srgbClr val="FF0000"/>
              </a:solidFill>
            </a:endParaRPr>
          </a:p>
          <a:p>
            <a:pPr algn="ctr"/>
            <a:r>
              <a:rPr lang="vi-VN" sz="2800" b="1" dirty="0">
                <a:solidFill>
                  <a:srgbClr val="FF0000"/>
                </a:solidFill>
              </a:rPr>
              <a:t> </a:t>
            </a:r>
            <a:r>
              <a:rPr lang="en-US" sz="2800" b="1" dirty="0">
                <a:solidFill>
                  <a:srgbClr val="FF0000"/>
                </a:solidFill>
              </a:rPr>
              <a:t>(LUYỆN TẬP NGHĨA CỦA TỪ, </a:t>
            </a:r>
          </a:p>
          <a:p>
            <a:pPr algn="ctr"/>
            <a:r>
              <a:rPr lang="en-US" sz="2800" b="1" dirty="0">
                <a:solidFill>
                  <a:srgbClr val="FF0000"/>
                </a:solidFill>
              </a:rPr>
              <a:t>BIỆN PHÁP TU TỪ)</a:t>
            </a:r>
            <a:br>
              <a:rPr lang="en-US" sz="2800" b="1" dirty="0">
                <a:solidFill>
                  <a:srgbClr val="FF0000"/>
                </a:solidFill>
              </a:rPr>
            </a:br>
            <a:endParaRPr lang="en-US" sz="2800" b="1" dirty="0">
              <a:solidFill>
                <a:srgbClr val="FF0000"/>
              </a:solidFill>
            </a:endParaRPr>
          </a:p>
        </p:txBody>
      </p:sp>
      <p:sp>
        <p:nvSpPr>
          <p:cNvPr id="5" name="Notched Right Arrow 4"/>
          <p:cNvSpPr/>
          <p:nvPr/>
        </p:nvSpPr>
        <p:spPr>
          <a:xfrm>
            <a:off x="185812" y="2299184"/>
            <a:ext cx="4896544" cy="1052736"/>
          </a:xfrm>
          <a:prstGeom prst="notch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HOẠT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ĐỘNG</a:t>
            </a:r>
            <a:r>
              <a:rPr lang="en-US" sz="2400" b="1" dirty="0">
                <a:solidFill>
                  <a:srgbClr val="FF0000"/>
                </a:solidFill>
                <a:latin typeface="Times New Roman" panose="02020603050405020304" pitchFamily="18" charset="0"/>
                <a:cs typeface="Times New Roman" panose="02020603050405020304" pitchFamily="18" charset="0"/>
              </a:rPr>
              <a:t> 1: </a:t>
            </a:r>
            <a:r>
              <a:rPr lang="en-US" sz="2400" b="1" dirty="0" err="1">
                <a:solidFill>
                  <a:srgbClr val="FF0000"/>
                </a:solidFill>
                <a:latin typeface="Times New Roman" panose="02020603050405020304" pitchFamily="18" charset="0"/>
                <a:cs typeface="Times New Roman" panose="02020603050405020304" pitchFamily="18" charset="0"/>
              </a:rPr>
              <a:t>KHỞI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ĐỘNG</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6" name="Oval Callout 5"/>
          <p:cNvSpPr/>
          <p:nvPr/>
        </p:nvSpPr>
        <p:spPr>
          <a:xfrm>
            <a:off x="833884" y="3351920"/>
            <a:ext cx="3600400" cy="2669368"/>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rgbClr val="00B050"/>
                </a:solidFill>
              </a:rPr>
              <a:t>Tại</a:t>
            </a:r>
            <a:r>
              <a:rPr lang="en-US" sz="2400" i="1" dirty="0">
                <a:solidFill>
                  <a:srgbClr val="00B050"/>
                </a:solidFill>
              </a:rPr>
              <a:t> </a:t>
            </a:r>
            <a:r>
              <a:rPr lang="en-US" sz="2400" i="1" dirty="0" err="1">
                <a:solidFill>
                  <a:srgbClr val="00B050"/>
                </a:solidFill>
              </a:rPr>
              <a:t>sao</a:t>
            </a:r>
            <a:r>
              <a:rPr lang="en-US" sz="2400" i="1" dirty="0">
                <a:solidFill>
                  <a:srgbClr val="00B050"/>
                </a:solidFill>
              </a:rPr>
              <a:t> </a:t>
            </a:r>
            <a:r>
              <a:rPr lang="en-US" sz="2400" i="1" dirty="0" err="1">
                <a:solidFill>
                  <a:srgbClr val="00B050"/>
                </a:solidFill>
              </a:rPr>
              <a:t>chúng</a:t>
            </a:r>
            <a:r>
              <a:rPr lang="en-US" sz="2400" i="1" dirty="0">
                <a:solidFill>
                  <a:srgbClr val="00B050"/>
                </a:solidFill>
              </a:rPr>
              <a:t> ta </a:t>
            </a:r>
            <a:r>
              <a:rPr lang="en-US" sz="2400" i="1" dirty="0" err="1">
                <a:solidFill>
                  <a:srgbClr val="00B050"/>
                </a:solidFill>
              </a:rPr>
              <a:t>cần</a:t>
            </a:r>
            <a:r>
              <a:rPr lang="en-US" sz="2400" i="1" dirty="0">
                <a:solidFill>
                  <a:srgbClr val="00B050"/>
                </a:solidFill>
              </a:rPr>
              <a:t> </a:t>
            </a:r>
            <a:r>
              <a:rPr lang="en-US" sz="2400" i="1" dirty="0" err="1">
                <a:solidFill>
                  <a:srgbClr val="00B050"/>
                </a:solidFill>
              </a:rPr>
              <a:t>phải</a:t>
            </a:r>
            <a:r>
              <a:rPr lang="en-US" sz="2400" i="1" dirty="0">
                <a:solidFill>
                  <a:srgbClr val="00B050"/>
                </a:solidFill>
              </a:rPr>
              <a:t> </a:t>
            </a:r>
            <a:r>
              <a:rPr lang="en-US" sz="2400" i="1" dirty="0" err="1">
                <a:solidFill>
                  <a:srgbClr val="00B050"/>
                </a:solidFill>
              </a:rPr>
              <a:t>nắm</a:t>
            </a:r>
            <a:r>
              <a:rPr lang="en-US" sz="2400" i="1" dirty="0">
                <a:solidFill>
                  <a:srgbClr val="00B050"/>
                </a:solidFill>
              </a:rPr>
              <a:t> </a:t>
            </a:r>
            <a:r>
              <a:rPr lang="en-US" sz="2400" i="1" dirty="0" err="1">
                <a:solidFill>
                  <a:srgbClr val="00B050"/>
                </a:solidFill>
              </a:rPr>
              <a:t>vững</a:t>
            </a:r>
            <a:r>
              <a:rPr lang="en-US" sz="2400" i="1" dirty="0">
                <a:solidFill>
                  <a:srgbClr val="00B050"/>
                </a:solidFill>
              </a:rPr>
              <a:t> </a:t>
            </a:r>
            <a:r>
              <a:rPr lang="en-US" sz="2400" i="1" dirty="0" err="1">
                <a:solidFill>
                  <a:srgbClr val="00B050"/>
                </a:solidFill>
              </a:rPr>
              <a:t>nghĩa</a:t>
            </a:r>
            <a:r>
              <a:rPr lang="en-US" sz="2400" i="1" dirty="0">
                <a:solidFill>
                  <a:srgbClr val="00B050"/>
                </a:solidFill>
              </a:rPr>
              <a:t> </a:t>
            </a:r>
            <a:r>
              <a:rPr lang="en-US" sz="2400" i="1" dirty="0" err="1">
                <a:solidFill>
                  <a:srgbClr val="00B050"/>
                </a:solidFill>
              </a:rPr>
              <a:t>của</a:t>
            </a:r>
            <a:r>
              <a:rPr lang="en-US" sz="2400" i="1" dirty="0">
                <a:solidFill>
                  <a:srgbClr val="00B050"/>
                </a:solidFill>
              </a:rPr>
              <a:t> </a:t>
            </a:r>
            <a:r>
              <a:rPr lang="en-US" sz="2400" i="1" dirty="0" err="1">
                <a:solidFill>
                  <a:srgbClr val="00B050"/>
                </a:solidFill>
              </a:rPr>
              <a:t>từ</a:t>
            </a:r>
            <a:r>
              <a:rPr lang="en-US" sz="2400" i="1" dirty="0">
                <a:solidFill>
                  <a:srgbClr val="00B050"/>
                </a:solidFill>
              </a:rPr>
              <a:t>? </a:t>
            </a:r>
            <a:r>
              <a:rPr lang="en-US" sz="2400" i="1" dirty="0" err="1">
                <a:solidFill>
                  <a:srgbClr val="00B050"/>
                </a:solidFill>
              </a:rPr>
              <a:t>Muốn</a:t>
            </a:r>
            <a:r>
              <a:rPr lang="en-US" sz="2400" i="1" dirty="0">
                <a:solidFill>
                  <a:srgbClr val="00B050"/>
                </a:solidFill>
              </a:rPr>
              <a:t> </a:t>
            </a:r>
            <a:r>
              <a:rPr lang="en-US" sz="2400" i="1" dirty="0" err="1">
                <a:solidFill>
                  <a:srgbClr val="00B050"/>
                </a:solidFill>
              </a:rPr>
              <a:t>hiểu</a:t>
            </a:r>
            <a:r>
              <a:rPr lang="en-US" sz="2400" i="1" dirty="0">
                <a:solidFill>
                  <a:srgbClr val="00B050"/>
                </a:solidFill>
              </a:rPr>
              <a:t> </a:t>
            </a:r>
            <a:r>
              <a:rPr lang="en-US" sz="2400" i="1" dirty="0" err="1">
                <a:solidFill>
                  <a:srgbClr val="00B050"/>
                </a:solidFill>
              </a:rPr>
              <a:t>nghĩa</a:t>
            </a:r>
            <a:r>
              <a:rPr lang="en-US" sz="2400" i="1" dirty="0">
                <a:solidFill>
                  <a:srgbClr val="00B050"/>
                </a:solidFill>
              </a:rPr>
              <a:t> </a:t>
            </a:r>
            <a:r>
              <a:rPr lang="en-US" sz="2400" i="1" dirty="0" err="1">
                <a:solidFill>
                  <a:srgbClr val="00B050"/>
                </a:solidFill>
              </a:rPr>
              <a:t>của</a:t>
            </a:r>
            <a:r>
              <a:rPr lang="en-US" sz="2400" i="1" dirty="0">
                <a:solidFill>
                  <a:srgbClr val="00B050"/>
                </a:solidFill>
              </a:rPr>
              <a:t> </a:t>
            </a:r>
            <a:r>
              <a:rPr lang="en-US" sz="2400" i="1" dirty="0" err="1">
                <a:solidFill>
                  <a:srgbClr val="00B050"/>
                </a:solidFill>
              </a:rPr>
              <a:t>từ</a:t>
            </a:r>
            <a:r>
              <a:rPr lang="en-US" sz="2400" i="1" dirty="0">
                <a:solidFill>
                  <a:srgbClr val="00B050"/>
                </a:solidFill>
              </a:rPr>
              <a:t> </a:t>
            </a:r>
            <a:r>
              <a:rPr lang="en-US" sz="2400" i="1" dirty="0" err="1">
                <a:solidFill>
                  <a:srgbClr val="00B050"/>
                </a:solidFill>
              </a:rPr>
              <a:t>em</a:t>
            </a:r>
            <a:r>
              <a:rPr lang="en-US" sz="2400" i="1" dirty="0">
                <a:solidFill>
                  <a:srgbClr val="00B050"/>
                </a:solidFill>
              </a:rPr>
              <a:t> </a:t>
            </a:r>
            <a:r>
              <a:rPr lang="en-US" sz="2400" i="1" dirty="0" err="1">
                <a:solidFill>
                  <a:srgbClr val="00B050"/>
                </a:solidFill>
              </a:rPr>
              <a:t>cần</a:t>
            </a:r>
            <a:r>
              <a:rPr lang="en-US" sz="2400" i="1" dirty="0">
                <a:solidFill>
                  <a:srgbClr val="00B050"/>
                </a:solidFill>
              </a:rPr>
              <a:t> </a:t>
            </a:r>
            <a:r>
              <a:rPr lang="en-US" sz="2400" i="1" dirty="0" err="1">
                <a:solidFill>
                  <a:srgbClr val="00B050"/>
                </a:solidFill>
              </a:rPr>
              <a:t>dựa</a:t>
            </a:r>
            <a:r>
              <a:rPr lang="en-US" sz="2400" i="1" dirty="0">
                <a:solidFill>
                  <a:srgbClr val="00B050"/>
                </a:solidFill>
              </a:rPr>
              <a:t> </a:t>
            </a:r>
            <a:r>
              <a:rPr lang="en-US" sz="2400" i="1" dirty="0" err="1">
                <a:solidFill>
                  <a:srgbClr val="00B050"/>
                </a:solidFill>
              </a:rPr>
              <a:t>vào</a:t>
            </a:r>
            <a:r>
              <a:rPr lang="en-US" sz="2400" i="1" dirty="0">
                <a:solidFill>
                  <a:srgbClr val="00B050"/>
                </a:solidFill>
              </a:rPr>
              <a:t> </a:t>
            </a:r>
            <a:r>
              <a:rPr lang="en-US" sz="2400" i="1" dirty="0" err="1">
                <a:solidFill>
                  <a:srgbClr val="00B050"/>
                </a:solidFill>
              </a:rPr>
              <a:t>đâu</a:t>
            </a:r>
            <a:r>
              <a:rPr lang="en-US" sz="2400" i="1" dirty="0">
                <a:solidFill>
                  <a:srgbClr val="00B050"/>
                </a:solidFill>
              </a:rPr>
              <a:t>?</a:t>
            </a:r>
            <a:endParaRPr lang="en-US" sz="2400" dirty="0">
              <a:solidFill>
                <a:srgbClr val="00B050"/>
              </a:solidFill>
            </a:endParaRPr>
          </a:p>
        </p:txBody>
      </p:sp>
      <p:sp>
        <p:nvSpPr>
          <p:cNvPr id="7" name="Oval Callout 6"/>
          <p:cNvSpPr/>
          <p:nvPr/>
        </p:nvSpPr>
        <p:spPr>
          <a:xfrm>
            <a:off x="4860032" y="3130474"/>
            <a:ext cx="3600400" cy="2890814"/>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i="1" dirty="0" err="1">
                <a:solidFill>
                  <a:srgbClr val="7030A0"/>
                </a:solidFill>
              </a:rPr>
              <a:t>Việc</a:t>
            </a:r>
            <a:r>
              <a:rPr lang="en-US" sz="2400" i="1" dirty="0">
                <a:solidFill>
                  <a:srgbClr val="7030A0"/>
                </a:solidFill>
              </a:rPr>
              <a:t> </a:t>
            </a:r>
            <a:r>
              <a:rPr lang="en-US" sz="2400" i="1" dirty="0" err="1">
                <a:solidFill>
                  <a:srgbClr val="7030A0"/>
                </a:solidFill>
              </a:rPr>
              <a:t>sử</a:t>
            </a:r>
            <a:r>
              <a:rPr lang="en-US" sz="2400" i="1" dirty="0">
                <a:solidFill>
                  <a:srgbClr val="7030A0"/>
                </a:solidFill>
              </a:rPr>
              <a:t> </a:t>
            </a:r>
            <a:r>
              <a:rPr lang="en-US" sz="2400" i="1" dirty="0" err="1">
                <a:solidFill>
                  <a:srgbClr val="7030A0"/>
                </a:solidFill>
              </a:rPr>
              <a:t>dụng</a:t>
            </a:r>
            <a:r>
              <a:rPr lang="en-US" sz="2400" i="1" dirty="0">
                <a:solidFill>
                  <a:srgbClr val="7030A0"/>
                </a:solidFill>
              </a:rPr>
              <a:t> </a:t>
            </a:r>
            <a:r>
              <a:rPr lang="en-US" sz="2400" i="1" dirty="0" err="1">
                <a:solidFill>
                  <a:srgbClr val="7030A0"/>
                </a:solidFill>
              </a:rPr>
              <a:t>các</a:t>
            </a:r>
            <a:r>
              <a:rPr lang="en-US" sz="2400" i="1" dirty="0">
                <a:solidFill>
                  <a:srgbClr val="7030A0"/>
                </a:solidFill>
              </a:rPr>
              <a:t> </a:t>
            </a:r>
            <a:r>
              <a:rPr lang="en-US" sz="2400" i="1" dirty="0" err="1">
                <a:solidFill>
                  <a:srgbClr val="7030A0"/>
                </a:solidFill>
              </a:rPr>
              <a:t>biện</a:t>
            </a:r>
            <a:r>
              <a:rPr lang="en-US" sz="2400" i="1" dirty="0">
                <a:solidFill>
                  <a:srgbClr val="7030A0"/>
                </a:solidFill>
              </a:rPr>
              <a:t> </a:t>
            </a:r>
            <a:r>
              <a:rPr lang="en-US" sz="2400" i="1" dirty="0" err="1">
                <a:solidFill>
                  <a:srgbClr val="7030A0"/>
                </a:solidFill>
              </a:rPr>
              <a:t>pháp</a:t>
            </a:r>
            <a:r>
              <a:rPr lang="en-US" sz="2400" i="1" dirty="0">
                <a:solidFill>
                  <a:srgbClr val="7030A0"/>
                </a:solidFill>
              </a:rPr>
              <a:t> </a:t>
            </a:r>
            <a:r>
              <a:rPr lang="en-US" sz="2400" i="1" dirty="0" err="1">
                <a:solidFill>
                  <a:srgbClr val="7030A0"/>
                </a:solidFill>
              </a:rPr>
              <a:t>tu</a:t>
            </a:r>
            <a:r>
              <a:rPr lang="en-US" sz="2400" i="1" dirty="0">
                <a:solidFill>
                  <a:srgbClr val="7030A0"/>
                </a:solidFill>
              </a:rPr>
              <a:t> </a:t>
            </a:r>
            <a:r>
              <a:rPr lang="en-US" sz="2400" i="1" dirty="0" err="1">
                <a:solidFill>
                  <a:srgbClr val="7030A0"/>
                </a:solidFill>
              </a:rPr>
              <a:t>từ</a:t>
            </a:r>
            <a:r>
              <a:rPr lang="en-US" sz="2400" i="1" dirty="0">
                <a:solidFill>
                  <a:srgbClr val="7030A0"/>
                </a:solidFill>
              </a:rPr>
              <a:t> </a:t>
            </a:r>
            <a:r>
              <a:rPr lang="en-US" sz="2400" i="1" dirty="0" err="1">
                <a:solidFill>
                  <a:srgbClr val="7030A0"/>
                </a:solidFill>
              </a:rPr>
              <a:t>trong</a:t>
            </a:r>
            <a:r>
              <a:rPr lang="en-US" sz="2400" i="1" dirty="0">
                <a:solidFill>
                  <a:srgbClr val="7030A0"/>
                </a:solidFill>
              </a:rPr>
              <a:t> </a:t>
            </a:r>
            <a:r>
              <a:rPr lang="en-US" sz="2400" i="1" dirty="0" err="1">
                <a:solidFill>
                  <a:srgbClr val="7030A0"/>
                </a:solidFill>
              </a:rPr>
              <a:t>văn</a:t>
            </a:r>
            <a:r>
              <a:rPr lang="en-US" sz="2400" i="1" dirty="0">
                <a:solidFill>
                  <a:srgbClr val="7030A0"/>
                </a:solidFill>
              </a:rPr>
              <a:t>, </a:t>
            </a:r>
            <a:r>
              <a:rPr lang="en-US" sz="2400" i="1" dirty="0" err="1">
                <a:solidFill>
                  <a:srgbClr val="7030A0"/>
                </a:solidFill>
              </a:rPr>
              <a:t>thơ</a:t>
            </a:r>
            <a:r>
              <a:rPr lang="en-US" sz="2400" i="1" dirty="0">
                <a:solidFill>
                  <a:srgbClr val="7030A0"/>
                </a:solidFill>
              </a:rPr>
              <a:t> </a:t>
            </a:r>
            <a:r>
              <a:rPr lang="en-US" sz="2400" i="1" dirty="0" err="1">
                <a:solidFill>
                  <a:srgbClr val="7030A0"/>
                </a:solidFill>
              </a:rPr>
              <a:t>có</a:t>
            </a:r>
            <a:r>
              <a:rPr lang="en-US" sz="2400" i="1" dirty="0">
                <a:solidFill>
                  <a:srgbClr val="7030A0"/>
                </a:solidFill>
              </a:rPr>
              <a:t> </a:t>
            </a:r>
            <a:r>
              <a:rPr lang="en-US" sz="2400" i="1" dirty="0" err="1">
                <a:solidFill>
                  <a:srgbClr val="7030A0"/>
                </a:solidFill>
              </a:rPr>
              <a:t>tác</a:t>
            </a:r>
            <a:r>
              <a:rPr lang="en-US" sz="2400" i="1" dirty="0">
                <a:solidFill>
                  <a:srgbClr val="7030A0"/>
                </a:solidFill>
              </a:rPr>
              <a:t> </a:t>
            </a:r>
            <a:r>
              <a:rPr lang="en-US" sz="2400" i="1" dirty="0" err="1">
                <a:solidFill>
                  <a:srgbClr val="7030A0"/>
                </a:solidFill>
              </a:rPr>
              <a:t>dụng</a:t>
            </a:r>
            <a:r>
              <a:rPr lang="en-US" sz="2400" i="1" dirty="0">
                <a:solidFill>
                  <a:srgbClr val="7030A0"/>
                </a:solidFill>
              </a:rPr>
              <a:t> </a:t>
            </a:r>
            <a:r>
              <a:rPr lang="en-US" sz="2400" i="1" dirty="0" err="1">
                <a:solidFill>
                  <a:srgbClr val="7030A0"/>
                </a:solidFill>
              </a:rPr>
              <a:t>như</a:t>
            </a:r>
            <a:r>
              <a:rPr lang="en-US" sz="2400" i="1" dirty="0">
                <a:solidFill>
                  <a:srgbClr val="7030A0"/>
                </a:solidFill>
              </a:rPr>
              <a:t> </a:t>
            </a:r>
            <a:r>
              <a:rPr lang="en-US" sz="2400" i="1" dirty="0" err="1">
                <a:solidFill>
                  <a:srgbClr val="7030A0"/>
                </a:solidFill>
              </a:rPr>
              <a:t>thế</a:t>
            </a:r>
            <a:r>
              <a:rPr lang="en-US" sz="2400" i="1" dirty="0">
                <a:solidFill>
                  <a:srgbClr val="7030A0"/>
                </a:solidFill>
              </a:rPr>
              <a:t> </a:t>
            </a:r>
            <a:r>
              <a:rPr lang="en-US" sz="2400" i="1" dirty="0" err="1">
                <a:solidFill>
                  <a:srgbClr val="7030A0"/>
                </a:solidFill>
              </a:rPr>
              <a:t>nào</a:t>
            </a:r>
            <a:r>
              <a:rPr lang="en-US" sz="2400" i="1" dirty="0">
                <a:solidFill>
                  <a:srgbClr val="7030A0"/>
                </a:solidFill>
              </a:rPr>
              <a:t>?</a:t>
            </a:r>
            <a:endParaRPr lang="en-US" sz="24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182425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arn(inVertical)">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xit" presetSubtype="4" fill="hold" grpId="1" nodeType="clickEffect">
                                  <p:stCondLst>
                                    <p:cond delay="0"/>
                                  </p:stCondLst>
                                  <p:childTnLst>
                                    <p:anim calcmode="lin" valueType="num">
                                      <p:cBhvr additive="base">
                                        <p:cTn id="25" dur="500"/>
                                        <p:tgtEl>
                                          <p:spTgt spid="6"/>
                                        </p:tgtEl>
                                        <p:attrNameLst>
                                          <p:attrName>ppt_x</p:attrName>
                                        </p:attrNameLst>
                                      </p:cBhvr>
                                      <p:tavLst>
                                        <p:tav tm="0">
                                          <p:val>
                                            <p:strVal val="ppt_x"/>
                                          </p:val>
                                        </p:tav>
                                        <p:tav tm="100000">
                                          <p:val>
                                            <p:strVal val="ppt_x"/>
                                          </p:val>
                                        </p:tav>
                                      </p:tavLst>
                                    </p:anim>
                                    <p:anim calcmode="lin" valueType="num">
                                      <p:cBhvr additive="base">
                                        <p:cTn id="26" dur="500"/>
                                        <p:tgtEl>
                                          <p:spTgt spid="6"/>
                                        </p:tgtEl>
                                        <p:attrNameLst>
                                          <p:attrName>ppt_y</p:attrName>
                                        </p:attrNameLst>
                                      </p:cBhvr>
                                      <p:tavLst>
                                        <p:tav tm="0">
                                          <p:val>
                                            <p:strVal val="ppt_y"/>
                                          </p:val>
                                        </p:tav>
                                        <p:tav tm="100000">
                                          <p:val>
                                            <p:strVal val="1+ppt_h/2"/>
                                          </p:val>
                                        </p:tav>
                                      </p:tavLst>
                                    </p:anim>
                                    <p:set>
                                      <p:cBhvr>
                                        <p:cTn id="27" dur="1" fill="hold">
                                          <p:stCondLst>
                                            <p:cond delay="499"/>
                                          </p:stCondLst>
                                        </p:cTn>
                                        <p:tgtEl>
                                          <p:spTgt spid="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circle(in)">
                                      <p:cBhvr>
                                        <p:cTn id="32" dur="20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xit" presetSubtype="32" fill="hold" grpId="1" nodeType="clickEffect">
                                  <p:stCondLst>
                                    <p:cond delay="0"/>
                                  </p:stCondLst>
                                  <p:childTnLst>
                                    <p:anim calcmode="lin" valueType="num">
                                      <p:cBhvr>
                                        <p:cTn id="36" dur="500"/>
                                        <p:tgtEl>
                                          <p:spTgt spid="7"/>
                                        </p:tgtEl>
                                        <p:attrNameLst>
                                          <p:attrName>ppt_w</p:attrName>
                                        </p:attrNameLst>
                                      </p:cBhvr>
                                      <p:tavLst>
                                        <p:tav tm="0">
                                          <p:val>
                                            <p:strVal val="ppt_w"/>
                                          </p:val>
                                        </p:tav>
                                        <p:tav tm="100000">
                                          <p:val>
                                            <p:fltVal val="0"/>
                                          </p:val>
                                        </p:tav>
                                      </p:tavLst>
                                    </p:anim>
                                    <p:anim calcmode="lin" valueType="num">
                                      <p:cBhvr>
                                        <p:cTn id="37" dur="500"/>
                                        <p:tgtEl>
                                          <p:spTgt spid="7"/>
                                        </p:tgtEl>
                                        <p:attrNameLst>
                                          <p:attrName>ppt_h</p:attrName>
                                        </p:attrNameLst>
                                      </p:cBhvr>
                                      <p:tavLst>
                                        <p:tav tm="0">
                                          <p:val>
                                            <p:strVal val="ppt_h"/>
                                          </p:val>
                                        </p:tav>
                                        <p:tav tm="100000">
                                          <p:val>
                                            <p:fltVal val="0"/>
                                          </p:val>
                                        </p:tav>
                                      </p:tavLst>
                                    </p:anim>
                                    <p:animEffect transition="out" filter="fade">
                                      <p:cBhvr>
                                        <p:cTn id="38" dur="500"/>
                                        <p:tgtEl>
                                          <p:spTgt spid="7"/>
                                        </p:tgtEl>
                                      </p:cBhvr>
                                    </p:animEffect>
                                    <p:set>
                                      <p:cBhvr>
                                        <p:cTn id="39"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6" grpId="1" animBg="1"/>
      <p:bldP spid="7" grpId="0" animBg="1"/>
      <p:bldP spid="7" grpId="1"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Callout 3"/>
          <p:cNvSpPr/>
          <p:nvPr/>
        </p:nvSpPr>
        <p:spPr>
          <a:xfrm>
            <a:off x="24631" y="188640"/>
            <a:ext cx="2171105" cy="1368152"/>
          </a:xfrm>
          <a:prstGeom prst="right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7030A0"/>
                </a:solidFill>
                <a:latin typeface="Times New Roman" panose="02020603050405020304" pitchFamily="18" charset="0"/>
                <a:cs typeface="Times New Roman" panose="02020603050405020304" pitchFamily="18" charset="0"/>
              </a:rPr>
              <a:t>HS </a:t>
            </a:r>
            <a:r>
              <a:rPr lang="en-US" sz="2400" dirty="0" err="1">
                <a:solidFill>
                  <a:srgbClr val="7030A0"/>
                </a:solidFill>
                <a:latin typeface="Times New Roman" panose="02020603050405020304" pitchFamily="18" charset="0"/>
                <a:cs typeface="Times New Roman" panose="02020603050405020304" pitchFamily="18" charset="0"/>
              </a:rPr>
              <a:t>làm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theo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cặp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bàn</a:t>
            </a:r>
            <a:endParaRPr lang="en-US" sz="2400" dirty="0">
              <a:solidFill>
                <a:srgbClr val="7030A0"/>
              </a:solidFill>
              <a:latin typeface="Times New Roman" panose="02020603050405020304" pitchFamily="18" charset="0"/>
              <a:cs typeface="Times New Roman" panose="02020603050405020304" pitchFamily="18" charset="0"/>
            </a:endParaRPr>
          </a:p>
        </p:txBody>
      </p:sp>
      <p:sp>
        <p:nvSpPr>
          <p:cNvPr id="5" name="Pentagon 4"/>
          <p:cNvSpPr/>
          <p:nvPr/>
        </p:nvSpPr>
        <p:spPr>
          <a:xfrm>
            <a:off x="2195736" y="75002"/>
            <a:ext cx="6948264" cy="2921950"/>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B050"/>
                </a:solidFill>
                <a:latin typeface="Times New Roman" panose="02020603050405020304" pitchFamily="18" charset="0"/>
                <a:cs typeface="Times New Roman" panose="02020603050405020304" pitchFamily="18" charset="0"/>
              </a:rPr>
              <a:t>Đọc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thầm</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bài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tập</a:t>
            </a:r>
            <a:r>
              <a:rPr lang="en-US" sz="2400" dirty="0">
                <a:solidFill>
                  <a:srgbClr val="00B050"/>
                </a:solidFill>
                <a:latin typeface="Times New Roman" panose="02020603050405020304" pitchFamily="18" charset="0"/>
                <a:cs typeface="Times New Roman" panose="02020603050405020304" pitchFamily="18" charset="0"/>
              </a:rPr>
              <a:t> 3, </a:t>
            </a:r>
            <a:r>
              <a:rPr lang="en-US" sz="2400" dirty="0" err="1">
                <a:solidFill>
                  <a:srgbClr val="00B050"/>
                </a:solidFill>
                <a:latin typeface="Times New Roman" panose="02020603050405020304" pitchFamily="18" charset="0"/>
                <a:cs typeface="Times New Roman" panose="02020603050405020304" pitchFamily="18" charset="0"/>
              </a:rPr>
              <a:t>trang</a:t>
            </a:r>
            <a:r>
              <a:rPr lang="en-US" sz="2400" dirty="0">
                <a:solidFill>
                  <a:srgbClr val="00B050"/>
                </a:solidFill>
                <a:latin typeface="Times New Roman" panose="02020603050405020304" pitchFamily="18" charset="0"/>
                <a:cs typeface="Times New Roman" panose="02020603050405020304" pitchFamily="18" charset="0"/>
              </a:rPr>
              <a:t> 47, </a:t>
            </a:r>
            <a:r>
              <a:rPr lang="en-US" sz="2400" dirty="0" err="1">
                <a:solidFill>
                  <a:srgbClr val="00B050"/>
                </a:solidFill>
                <a:latin typeface="Times New Roman" panose="02020603050405020304" pitchFamily="18" charset="0"/>
                <a:cs typeface="Times New Roman" panose="02020603050405020304" pitchFamily="18" charset="0"/>
              </a:rPr>
              <a:t>xác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định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yêu</a:t>
            </a:r>
            <a:endParaRPr lang="en-US" sz="2400" dirty="0">
              <a:solidFill>
                <a:srgbClr val="00B050"/>
              </a:solidFill>
              <a:latin typeface="Times New Roman" panose="02020603050405020304" pitchFamily="18" charset="0"/>
              <a:cs typeface="Times New Roman" panose="02020603050405020304" pitchFamily="18" charset="0"/>
            </a:endParaRPr>
          </a:p>
          <a:p>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cầu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của</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bài</a:t>
            </a:r>
            <a:endParaRPr lang="en-US" sz="2400" dirty="0">
              <a:solidFill>
                <a:srgbClr val="00B050"/>
              </a:solidFill>
              <a:latin typeface="Times New Roman" panose="02020603050405020304" pitchFamily="18" charset="0"/>
              <a:cs typeface="Times New Roman" panose="02020603050405020304" pitchFamily="18" charset="0"/>
            </a:endParaRPr>
          </a:p>
          <a:p>
            <a:r>
              <a:rPr lang="en-US" sz="2400" dirty="0">
                <a:solidFill>
                  <a:srgbClr val="00B050"/>
                </a:solidFill>
                <a:latin typeface="Times New Roman" panose="02020603050405020304" pitchFamily="18" charset="0"/>
                <a:cs typeface="Times New Roman" panose="02020603050405020304" pitchFamily="18" charset="0"/>
              </a:rPr>
              <a:t>1) X</a:t>
            </a:r>
            <a:r>
              <a:rPr lang="vi-VN" sz="2400" dirty="0">
                <a:solidFill>
                  <a:srgbClr val="00B050"/>
                </a:solidFill>
                <a:latin typeface="Times New Roman" panose="02020603050405020304" pitchFamily="18" charset="0"/>
                <a:cs typeface="Times New Roman" panose="02020603050405020304" pitchFamily="18" charset="0"/>
              </a:rPr>
              <a:t>ác định nghĩa của từ </a:t>
            </a:r>
            <a:r>
              <a:rPr lang="vi-VN" sz="2400" i="1" dirty="0">
                <a:solidFill>
                  <a:srgbClr val="00B050"/>
                </a:solidFill>
                <a:latin typeface="Times New Roman" panose="02020603050405020304" pitchFamily="18" charset="0"/>
                <a:cs typeface="Times New Roman" panose="02020603050405020304" pitchFamily="18" charset="0"/>
              </a:rPr>
              <a:t>mùi vị</a:t>
            </a:r>
            <a:r>
              <a:rPr lang="vi-VN" sz="2400" dirty="0">
                <a:solidFill>
                  <a:srgbClr val="00B050"/>
                </a:solidFill>
                <a:latin typeface="Times New Roman" panose="02020603050405020304" pitchFamily="18" charset="0"/>
                <a:cs typeface="Times New Roman" panose="02020603050405020304" pitchFamily="18" charset="0"/>
              </a:rPr>
              <a:t> trong các cụm từ </a:t>
            </a:r>
            <a:r>
              <a:rPr lang="vi-VN" sz="2400" i="1" dirty="0">
                <a:solidFill>
                  <a:srgbClr val="00B050"/>
                </a:solidFill>
                <a:latin typeface="Times New Roman" panose="02020603050405020304" pitchFamily="18" charset="0"/>
                <a:cs typeface="Times New Roman" panose="02020603050405020304" pitchFamily="18" charset="0"/>
              </a:rPr>
              <a:t>mùi vị thức ăn, mùi trái chín, mùi vị của nước giải khát,...</a:t>
            </a:r>
            <a:r>
              <a:rPr lang="vi-VN" sz="2400" dirty="0">
                <a:solidFill>
                  <a:srgbClr val="00B050"/>
                </a:solidFill>
                <a:latin typeface="Times New Roman" panose="02020603050405020304" pitchFamily="18" charset="0"/>
                <a:cs typeface="Times New Roman" panose="02020603050405020304" pitchFamily="18" charset="0"/>
              </a:rPr>
              <a:t> </a:t>
            </a:r>
            <a:endParaRPr lang="en-US" sz="2400" dirty="0">
              <a:solidFill>
                <a:srgbClr val="00B050"/>
              </a:solidFill>
              <a:latin typeface="Times New Roman" panose="02020603050405020304" pitchFamily="18" charset="0"/>
              <a:cs typeface="Times New Roman" panose="02020603050405020304" pitchFamily="18" charset="0"/>
            </a:endParaRPr>
          </a:p>
          <a:p>
            <a:r>
              <a:rPr lang="en-US" sz="2400" dirty="0">
                <a:solidFill>
                  <a:srgbClr val="00B050"/>
                </a:solidFill>
                <a:latin typeface="Times New Roman" panose="02020603050405020304" pitchFamily="18" charset="0"/>
                <a:cs typeface="Times New Roman" panose="02020603050405020304" pitchFamily="18" charset="0"/>
              </a:rPr>
              <a:t>2) </a:t>
            </a:r>
            <a:r>
              <a:rPr lang="vi-VN" sz="2400" dirty="0">
                <a:solidFill>
                  <a:srgbClr val="00B050"/>
                </a:solidFill>
                <a:latin typeface="Times New Roman" panose="02020603050405020304" pitchFamily="18" charset="0"/>
                <a:cs typeface="Times New Roman" panose="02020603050405020304" pitchFamily="18" charset="0"/>
              </a:rPr>
              <a:t>So sánh với nghĩa của từ </a:t>
            </a:r>
            <a:r>
              <a:rPr lang="vi-VN" sz="2400" i="1" dirty="0">
                <a:solidFill>
                  <a:srgbClr val="00B050"/>
                </a:solidFill>
                <a:latin typeface="Times New Roman" panose="02020603050405020304" pitchFamily="18" charset="0"/>
                <a:cs typeface="Times New Roman" panose="02020603050405020304" pitchFamily="18" charset="0"/>
              </a:rPr>
              <a:t>mùi vị</a:t>
            </a:r>
            <a:r>
              <a:rPr lang="vi-VN" sz="2400" dirty="0">
                <a:solidFill>
                  <a:srgbClr val="00B050"/>
                </a:solidFill>
                <a:latin typeface="Times New Roman" panose="02020603050405020304" pitchFamily="18" charset="0"/>
                <a:cs typeface="Times New Roman" panose="02020603050405020304" pitchFamily="18" charset="0"/>
              </a:rPr>
              <a:t> trong cụm </a:t>
            </a:r>
            <a:r>
              <a:rPr lang="vi-VN" sz="2400" i="1" dirty="0">
                <a:solidFill>
                  <a:srgbClr val="00B050"/>
                </a:solidFill>
                <a:latin typeface="Times New Roman" panose="02020603050405020304" pitchFamily="18" charset="0"/>
                <a:cs typeface="Times New Roman" panose="02020603050405020304" pitchFamily="18" charset="0"/>
              </a:rPr>
              <a:t>mùi vị quê hương.</a:t>
            </a:r>
            <a:endParaRPr lang="en-US" sz="2400" dirty="0">
              <a:solidFill>
                <a:srgbClr val="00B050"/>
              </a:solidFill>
              <a:latin typeface="Times New Roman" panose="02020603050405020304" pitchFamily="18" charset="0"/>
              <a:cs typeface="Times New Roman" panose="02020603050405020304" pitchFamily="18" charset="0"/>
            </a:endParaRPr>
          </a:p>
          <a:p>
            <a:endParaRPr lang="en-US" sz="2400" dirty="0">
              <a:solidFill>
                <a:srgbClr val="00B050"/>
              </a:solidFill>
              <a:latin typeface="Times New Roman" panose="02020603050405020304" pitchFamily="18" charset="0"/>
              <a:cs typeface="Times New Roman" panose="02020603050405020304" pitchFamily="18" charset="0"/>
            </a:endParaRPr>
          </a:p>
        </p:txBody>
      </p:sp>
      <p:sp>
        <p:nvSpPr>
          <p:cNvPr id="7" name="Flowchart: Terminator 6"/>
          <p:cNvSpPr/>
          <p:nvPr/>
        </p:nvSpPr>
        <p:spPr>
          <a:xfrm>
            <a:off x="38919" y="1916832"/>
            <a:ext cx="9119369" cy="4752528"/>
          </a:xfrm>
          <a:prstGeom prst="flowChartTerminator">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solidFill>
                  <a:srgbClr val="FF0000"/>
                </a:solidFill>
                <a:latin typeface="Times New Roman" panose="02020603050405020304" pitchFamily="18" charset="0"/>
                <a:cs typeface="Times New Roman" panose="02020603050405020304" pitchFamily="18" charset="0"/>
              </a:rPr>
              <a:t>Bài tập 3/tr.47:</a:t>
            </a:r>
            <a:endParaRPr lang="en-US" sz="2400" dirty="0">
              <a:solidFill>
                <a:srgbClr val="FF0000"/>
              </a:solidFill>
              <a:latin typeface="Times New Roman" panose="02020603050405020304" pitchFamily="18" charset="0"/>
              <a:cs typeface="Times New Roman" panose="02020603050405020304" pitchFamily="18" charset="0"/>
            </a:endParaRPr>
          </a:p>
          <a:p>
            <a:r>
              <a:rPr lang="en-US" sz="2400" dirty="0">
                <a:solidFill>
                  <a:srgbClr val="7030A0"/>
                </a:solidFill>
                <a:latin typeface="Times New Roman" panose="02020603050405020304" pitchFamily="18" charset="0"/>
                <a:cs typeface="Times New Roman" panose="02020603050405020304" pitchFamily="18" charset="0"/>
              </a:rPr>
              <a:t>- </a:t>
            </a:r>
            <a:r>
              <a:rPr lang="vi-VN" sz="2400" dirty="0">
                <a:solidFill>
                  <a:srgbClr val="7030A0"/>
                </a:solidFill>
                <a:latin typeface="Times New Roman" panose="02020603050405020304" pitchFamily="18" charset="0"/>
                <a:cs typeface="Times New Roman" panose="02020603050405020304" pitchFamily="18" charset="0"/>
              </a:rPr>
              <a:t>Theo </a:t>
            </a:r>
            <a:r>
              <a:rPr lang="vi-VN" sz="2400" i="1" dirty="0">
                <a:solidFill>
                  <a:srgbClr val="7030A0"/>
                </a:solidFill>
                <a:latin typeface="Times New Roman" panose="02020603050405020304" pitchFamily="18" charset="0"/>
                <a:cs typeface="Times New Roman" panose="02020603050405020304" pitchFamily="18" charset="0"/>
              </a:rPr>
              <a:t>Từ điển tiếng Việt</a:t>
            </a:r>
            <a:r>
              <a:rPr lang="vi-VN" sz="2400" dirty="0">
                <a:solidFill>
                  <a:srgbClr val="7030A0"/>
                </a:solidFill>
                <a:latin typeface="Times New Roman" panose="02020603050405020304" pitchFamily="18" charset="0"/>
                <a:cs typeface="Times New Roman" panose="02020603050405020304" pitchFamily="18" charset="0"/>
              </a:rPr>
              <a:t> (Hoàng Phê </a:t>
            </a:r>
            <a:r>
              <a:rPr lang="vi-VN" sz="2400" i="1" dirty="0">
                <a:solidFill>
                  <a:srgbClr val="7030A0"/>
                </a:solidFill>
                <a:latin typeface="Times New Roman" panose="02020603050405020304" pitchFamily="18" charset="0"/>
                <a:cs typeface="Times New Roman" panose="02020603050405020304" pitchFamily="18" charset="0"/>
              </a:rPr>
              <a:t>Chủ biên), mùi</a:t>
            </a:r>
            <a:r>
              <a:rPr lang="vi-VN" sz="2400" dirty="0">
                <a:solidFill>
                  <a:srgbClr val="7030A0"/>
                </a:solidFill>
                <a:latin typeface="Times New Roman" panose="02020603050405020304" pitchFamily="18" charset="0"/>
                <a:cs typeface="Times New Roman" panose="02020603050405020304" pitchFamily="18" charset="0"/>
              </a:rPr>
              <a:t> có nhiều nghĩa</a:t>
            </a:r>
            <a:r>
              <a:rPr lang="en-US" sz="2400" dirty="0">
                <a:solidFill>
                  <a:srgbClr val="7030A0"/>
                </a:solidFill>
                <a:latin typeface="Times New Roman" panose="02020603050405020304" pitchFamily="18" charset="0"/>
                <a:cs typeface="Times New Roman" panose="02020603050405020304" pitchFamily="18" charset="0"/>
              </a:rPr>
              <a:t>:</a:t>
            </a:r>
          </a:p>
          <a:p>
            <a:r>
              <a:rPr lang="en-US" sz="2400" dirty="0">
                <a:solidFill>
                  <a:srgbClr val="7030A0"/>
                </a:solidFill>
                <a:latin typeface="Times New Roman" panose="02020603050405020304" pitchFamily="18" charset="0"/>
                <a:cs typeface="Times New Roman" panose="02020603050405020304" pitchFamily="18" charset="0"/>
              </a:rPr>
              <a:t>+</a:t>
            </a:r>
            <a:r>
              <a:rPr lang="vi-VN" sz="2400" dirty="0">
                <a:solidFill>
                  <a:srgbClr val="7030A0"/>
                </a:solidFill>
                <a:latin typeface="Times New Roman" panose="02020603050405020304" pitchFamily="18" charset="0"/>
                <a:cs typeface="Times New Roman" panose="02020603050405020304" pitchFamily="18" charset="0"/>
              </a:rPr>
              <a:t> gắn với các cụm từ </a:t>
            </a:r>
            <a:r>
              <a:rPr lang="vi-VN" sz="2400" i="1" dirty="0">
                <a:solidFill>
                  <a:srgbClr val="7030A0"/>
                </a:solidFill>
                <a:latin typeface="Times New Roman" panose="02020603050405020304" pitchFamily="18" charset="0"/>
                <a:cs typeface="Times New Roman" panose="02020603050405020304" pitchFamily="18" charset="0"/>
              </a:rPr>
              <a:t>mùi vị thức ăn, mùi trái chín, mùi vị của nước giải khát</a:t>
            </a:r>
            <a:r>
              <a:rPr lang="vi-VN" sz="2400" dirty="0">
                <a:solidFill>
                  <a:srgbClr val="7030A0"/>
                </a:solidFill>
                <a:latin typeface="Times New Roman" panose="02020603050405020304" pitchFamily="18" charset="0"/>
                <a:cs typeface="Times New Roman" panose="02020603050405020304" pitchFamily="18" charset="0"/>
              </a:rPr>
              <a:t> </a:t>
            </a:r>
            <a:r>
              <a:rPr lang="en-US" sz="2400" dirty="0">
                <a:solidFill>
                  <a:srgbClr val="7030A0"/>
                </a:solidFill>
                <a:latin typeface="Times New Roman" panose="02020603050405020304" pitchFamily="18" charset="0"/>
                <a:cs typeface="Times New Roman" panose="02020603050405020304" pitchFamily="18" charset="0"/>
              </a:rPr>
              <a:t>…</a:t>
            </a:r>
            <a:r>
              <a:rPr lang="vi-VN" sz="2400" dirty="0">
                <a:solidFill>
                  <a:srgbClr val="7030A0"/>
                </a:solidFill>
                <a:latin typeface="Times New Roman" panose="02020603050405020304" pitchFamily="18" charset="0"/>
                <a:cs typeface="Times New Roman" panose="02020603050405020304" pitchFamily="18" charset="0"/>
              </a:rPr>
              <a:t>là danh từ chỉ hơi toả ra từ vật, có thể nhận biết được bằng mũi. </a:t>
            </a:r>
            <a:r>
              <a:rPr lang="vi-VN" sz="2400" i="1" dirty="0">
                <a:solidFill>
                  <a:srgbClr val="7030A0"/>
                </a:solidFill>
                <a:latin typeface="Times New Roman" panose="02020603050405020304" pitchFamily="18" charset="0"/>
                <a:cs typeface="Times New Roman" panose="02020603050405020304" pitchFamily="18" charset="0"/>
              </a:rPr>
              <a:t>Vị</a:t>
            </a:r>
            <a:r>
              <a:rPr lang="vi-VN" sz="2400" dirty="0">
                <a:solidFill>
                  <a:srgbClr val="7030A0"/>
                </a:solidFill>
                <a:latin typeface="Times New Roman" panose="02020603050405020304" pitchFamily="18" charset="0"/>
                <a:cs typeface="Times New Roman" panose="02020603050405020304" pitchFamily="18" charset="0"/>
              </a:rPr>
              <a:t> cũng là một danh từ chỉ thuộc tính của sự vật, có thể nhận biết bằng lưỡi. </a:t>
            </a:r>
            <a:r>
              <a:rPr lang="vi-VN" sz="2400" i="1" dirty="0">
                <a:solidFill>
                  <a:srgbClr val="7030A0"/>
                </a:solidFill>
                <a:latin typeface="Times New Roman" panose="02020603050405020304" pitchFamily="18" charset="0"/>
                <a:cs typeface="Times New Roman" panose="02020603050405020304" pitchFamily="18" charset="0"/>
              </a:rPr>
              <a:t>Mùi vị </a:t>
            </a:r>
            <a:r>
              <a:rPr lang="vi-VN" sz="2400" dirty="0">
                <a:solidFill>
                  <a:srgbClr val="7030A0"/>
                </a:solidFill>
                <a:latin typeface="Times New Roman" panose="02020603050405020304" pitchFamily="18" charset="0"/>
                <a:cs typeface="Times New Roman" panose="02020603050405020304" pitchFamily="18" charset="0"/>
              </a:rPr>
              <a:t>trong những cụm từ </a:t>
            </a:r>
            <a:r>
              <a:rPr lang="vi-VN" sz="2400" i="1" dirty="0">
                <a:solidFill>
                  <a:srgbClr val="7030A0"/>
                </a:solidFill>
                <a:latin typeface="Times New Roman" panose="02020603050405020304" pitchFamily="18" charset="0"/>
                <a:cs typeface="Times New Roman" panose="02020603050405020304" pitchFamily="18" charset="0"/>
              </a:rPr>
              <a:t>mùi vị thức ăn, mùi vị trái chín, mùi vị của nước giải khát,...</a:t>
            </a:r>
            <a:r>
              <a:rPr lang="vi-VN" sz="2400" dirty="0">
                <a:solidFill>
                  <a:srgbClr val="7030A0"/>
                </a:solidFill>
                <a:latin typeface="Times New Roman" panose="02020603050405020304" pitchFamily="18" charset="0"/>
                <a:cs typeface="Times New Roman" panose="02020603050405020304" pitchFamily="18" charset="0"/>
              </a:rPr>
              <a:t> đều có nghĩa trên. </a:t>
            </a:r>
            <a:endParaRPr lang="en-US" sz="2400" dirty="0">
              <a:solidFill>
                <a:srgbClr val="7030A0"/>
              </a:solidFill>
              <a:latin typeface="Times New Roman" panose="02020603050405020304" pitchFamily="18" charset="0"/>
              <a:cs typeface="Times New Roman" panose="02020603050405020304" pitchFamily="18" charset="0"/>
            </a:endParaRPr>
          </a:p>
          <a:p>
            <a:r>
              <a:rPr lang="en-US" sz="2400" dirty="0">
                <a:solidFill>
                  <a:srgbClr val="7030A0"/>
                </a:solidFill>
                <a:latin typeface="Times New Roman" panose="02020603050405020304" pitchFamily="18" charset="0"/>
                <a:cs typeface="Times New Roman" panose="02020603050405020304" pitchFamily="18" charset="0"/>
              </a:rPr>
              <a:t>+ </a:t>
            </a:r>
            <a:r>
              <a:rPr lang="vi-VN" sz="2400" dirty="0">
                <a:solidFill>
                  <a:srgbClr val="7030A0"/>
                </a:solidFill>
                <a:latin typeface="Times New Roman" panose="02020603050405020304" pitchFamily="18" charset="0"/>
                <a:cs typeface="Times New Roman" panose="02020603050405020304" pitchFamily="18" charset="0"/>
              </a:rPr>
              <a:t>Trong cụm từ </a:t>
            </a:r>
            <a:r>
              <a:rPr lang="vi-VN" sz="2400" i="1" dirty="0">
                <a:solidFill>
                  <a:srgbClr val="7030A0"/>
                </a:solidFill>
                <a:latin typeface="Times New Roman" panose="02020603050405020304" pitchFamily="18" charset="0"/>
                <a:cs typeface="Times New Roman" panose="02020603050405020304" pitchFamily="18" charset="0"/>
              </a:rPr>
              <a:t>mùi vị quê hương,</a:t>
            </a:r>
            <a:r>
              <a:rPr lang="vi-VN" sz="2400" dirty="0">
                <a:solidFill>
                  <a:srgbClr val="7030A0"/>
                </a:solidFill>
                <a:latin typeface="Times New Roman" panose="02020603050405020304" pitchFamily="18" charset="0"/>
                <a:cs typeface="Times New Roman" panose="02020603050405020304" pitchFamily="18" charset="0"/>
              </a:rPr>
              <a:t> từ </a:t>
            </a:r>
            <a:r>
              <a:rPr lang="vi-VN" sz="2400" i="1" dirty="0">
                <a:solidFill>
                  <a:srgbClr val="7030A0"/>
                </a:solidFill>
                <a:latin typeface="Times New Roman" panose="02020603050405020304" pitchFamily="18" charset="0"/>
                <a:cs typeface="Times New Roman" panose="02020603050405020304" pitchFamily="18" charset="0"/>
              </a:rPr>
              <a:t>mùi vị</a:t>
            </a:r>
            <a:r>
              <a:rPr lang="vi-VN" sz="2400" dirty="0">
                <a:solidFill>
                  <a:srgbClr val="7030A0"/>
                </a:solidFill>
                <a:latin typeface="Times New Roman" panose="02020603050405020304" pitchFamily="18" charset="0"/>
                <a:cs typeface="Times New Roman" panose="02020603050405020304" pitchFamily="18" charset="0"/>
              </a:rPr>
              <a:t> vừa mang nghĩa chỉ hương vị cụ </a:t>
            </a:r>
            <a:r>
              <a:rPr lang="en-US" sz="2400" dirty="0" err="1">
                <a:solidFill>
                  <a:srgbClr val="7030A0"/>
                </a:solidFill>
                <a:latin typeface="Times New Roman" panose="02020603050405020304" pitchFamily="18" charset="0"/>
                <a:cs typeface="Times New Roman" panose="02020603050405020304" pitchFamily="18" charset="0"/>
              </a:rPr>
              <a:t>thể</a:t>
            </a:r>
            <a:r>
              <a:rPr lang="en-US" sz="2400" dirty="0">
                <a:solidFill>
                  <a:srgbClr val="7030A0"/>
                </a:solidFill>
                <a:latin typeface="Times New Roman" panose="02020603050405020304" pitchFamily="18" charset="0"/>
                <a:cs typeface="Times New Roman" panose="02020603050405020304" pitchFamily="18" charset="0"/>
              </a:rPr>
              <a:t>, </a:t>
            </a:r>
            <a:r>
              <a:rPr lang="vi-VN" sz="2400" dirty="0">
                <a:solidFill>
                  <a:srgbClr val="7030A0"/>
                </a:solidFill>
                <a:latin typeface="Times New Roman" panose="02020603050405020304" pitchFamily="18" charset="0"/>
                <a:cs typeface="Times New Roman" panose="02020603050405020304" pitchFamily="18" charset="0"/>
              </a:rPr>
              <a:t>riêng có của quê nhà, vừa mang nghĩa trừu tượng, chỉ một sắc </a:t>
            </a:r>
            <a:r>
              <a:rPr lang="en-US" sz="2400" dirty="0">
                <a:solidFill>
                  <a:srgbClr val="7030A0"/>
                </a:solidFill>
                <a:latin typeface="Times New Roman" panose="02020603050405020304" pitchFamily="18" charset="0"/>
                <a:cs typeface="Times New Roman" panose="02020603050405020304" pitchFamily="18" charset="0"/>
              </a:rPr>
              <a:t>	</a:t>
            </a:r>
            <a:r>
              <a:rPr lang="vi-VN" sz="2400" dirty="0">
                <a:solidFill>
                  <a:srgbClr val="7030A0"/>
                </a:solidFill>
                <a:latin typeface="Times New Roman" panose="02020603050405020304" pitchFamily="18" charset="0"/>
                <a:cs typeface="Times New Roman" panose="02020603050405020304" pitchFamily="18" charset="0"/>
              </a:rPr>
              <a:t>thái đặc trưng của quê hương, của một </a:t>
            </a:r>
            <a:r>
              <a:rPr lang="en-US" sz="2400" dirty="0">
                <a:solidFill>
                  <a:srgbClr val="7030A0"/>
                </a:solidFill>
                <a:latin typeface="Times New Roman" panose="02020603050405020304" pitchFamily="18" charset="0"/>
                <a:cs typeface="Times New Roman" panose="02020603050405020304" pitchFamily="18" charset="0"/>
              </a:rPr>
              <a:t>	</a:t>
            </a:r>
            <a:r>
              <a:rPr lang="vi-VN" sz="2400" dirty="0">
                <a:solidFill>
                  <a:srgbClr val="7030A0"/>
                </a:solidFill>
                <a:latin typeface="Times New Roman" panose="02020603050405020304" pitchFamily="18" charset="0"/>
                <a:cs typeface="Times New Roman" panose="02020603050405020304" pitchFamily="18" charset="0"/>
              </a:rPr>
              <a:t>vùng miền.</a:t>
            </a:r>
            <a:endParaRPr lang="en-US" sz="24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896864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grpId="1" nodeType="clickEffect">
                                  <p:stCondLst>
                                    <p:cond delay="0"/>
                                  </p:stCondLst>
                                  <p:childTnLst>
                                    <p:anim calcmode="lin" valueType="num">
                                      <p:cBhvr additive="base">
                                        <p:cTn id="11" dur="500"/>
                                        <p:tgtEl>
                                          <p:spTgt spid="4"/>
                                        </p:tgtEl>
                                        <p:attrNameLst>
                                          <p:attrName>ppt_x</p:attrName>
                                        </p:attrNameLst>
                                      </p:cBhvr>
                                      <p:tavLst>
                                        <p:tav tm="0">
                                          <p:val>
                                            <p:strVal val="ppt_x"/>
                                          </p:val>
                                        </p:tav>
                                        <p:tav tm="100000">
                                          <p:val>
                                            <p:strVal val="ppt_x"/>
                                          </p:val>
                                        </p:tav>
                                      </p:tavLst>
                                    </p:anim>
                                    <p:anim calcmode="lin" valueType="num">
                                      <p:cBhvr additive="base">
                                        <p:cTn id="12" dur="500"/>
                                        <p:tgtEl>
                                          <p:spTgt spid="4"/>
                                        </p:tgtEl>
                                        <p:attrNameLst>
                                          <p:attrName>ppt_y</p:attrName>
                                        </p:attrNameLst>
                                      </p:cBhvr>
                                      <p:tavLst>
                                        <p:tav tm="0">
                                          <p:val>
                                            <p:strVal val="ppt_y"/>
                                          </p:val>
                                        </p:tav>
                                        <p:tav tm="100000">
                                          <p:val>
                                            <p:strVal val="1+ppt_h/2"/>
                                          </p:val>
                                        </p:tav>
                                      </p:tavLst>
                                    </p:anim>
                                    <p:set>
                                      <p:cBhvr>
                                        <p:cTn id="13" dur="1" fill="hold">
                                          <p:stCondLst>
                                            <p:cond delay="499"/>
                                          </p:stCondLst>
                                        </p:cTn>
                                        <p:tgtEl>
                                          <p:spTgt spid="4"/>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xit" presetSubtype="4" fill="hold" grpId="1" nodeType="clickEffect">
                                  <p:stCondLst>
                                    <p:cond delay="0"/>
                                  </p:stCondLst>
                                  <p:childTnLst>
                                    <p:animEffect transition="out" filter="wipe(down)">
                                      <p:cBhvr>
                                        <p:cTn id="22" dur="500"/>
                                        <p:tgtEl>
                                          <p:spTgt spid="5"/>
                                        </p:tgtEl>
                                      </p:cBhvr>
                                    </p:animEffect>
                                    <p:set>
                                      <p:cBhvr>
                                        <p:cTn id="23" dur="1" fill="hold">
                                          <p:stCondLst>
                                            <p:cond delay="499"/>
                                          </p:stCondLst>
                                        </p:cTn>
                                        <p:tgtEl>
                                          <p:spTgt spid="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80">
                                          <p:stCondLst>
                                            <p:cond delay="0"/>
                                          </p:stCondLst>
                                        </p:cTn>
                                        <p:tgtEl>
                                          <p:spTgt spid="7"/>
                                        </p:tgtEl>
                                      </p:cBhvr>
                                    </p:animEffect>
                                    <p:anim calcmode="lin" valueType="num">
                                      <p:cBhvr>
                                        <p:cTn id="29"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4" dur="26">
                                          <p:stCondLst>
                                            <p:cond delay="650"/>
                                          </p:stCondLst>
                                        </p:cTn>
                                        <p:tgtEl>
                                          <p:spTgt spid="7"/>
                                        </p:tgtEl>
                                      </p:cBhvr>
                                      <p:to x="100000" y="60000"/>
                                    </p:animScale>
                                    <p:animScale>
                                      <p:cBhvr>
                                        <p:cTn id="35" dur="166" decel="50000">
                                          <p:stCondLst>
                                            <p:cond delay="676"/>
                                          </p:stCondLst>
                                        </p:cTn>
                                        <p:tgtEl>
                                          <p:spTgt spid="7"/>
                                        </p:tgtEl>
                                      </p:cBhvr>
                                      <p:to x="100000" y="100000"/>
                                    </p:animScale>
                                    <p:animScale>
                                      <p:cBhvr>
                                        <p:cTn id="36" dur="26">
                                          <p:stCondLst>
                                            <p:cond delay="1312"/>
                                          </p:stCondLst>
                                        </p:cTn>
                                        <p:tgtEl>
                                          <p:spTgt spid="7"/>
                                        </p:tgtEl>
                                      </p:cBhvr>
                                      <p:to x="100000" y="80000"/>
                                    </p:animScale>
                                    <p:animScale>
                                      <p:cBhvr>
                                        <p:cTn id="37" dur="166" decel="50000">
                                          <p:stCondLst>
                                            <p:cond delay="1338"/>
                                          </p:stCondLst>
                                        </p:cTn>
                                        <p:tgtEl>
                                          <p:spTgt spid="7"/>
                                        </p:tgtEl>
                                      </p:cBhvr>
                                      <p:to x="100000" y="100000"/>
                                    </p:animScale>
                                    <p:animScale>
                                      <p:cBhvr>
                                        <p:cTn id="38" dur="26">
                                          <p:stCondLst>
                                            <p:cond delay="1642"/>
                                          </p:stCondLst>
                                        </p:cTn>
                                        <p:tgtEl>
                                          <p:spTgt spid="7"/>
                                        </p:tgtEl>
                                      </p:cBhvr>
                                      <p:to x="100000" y="90000"/>
                                    </p:animScale>
                                    <p:animScale>
                                      <p:cBhvr>
                                        <p:cTn id="39" dur="166" decel="50000">
                                          <p:stCondLst>
                                            <p:cond delay="1668"/>
                                          </p:stCondLst>
                                        </p:cTn>
                                        <p:tgtEl>
                                          <p:spTgt spid="7"/>
                                        </p:tgtEl>
                                      </p:cBhvr>
                                      <p:to x="100000" y="100000"/>
                                    </p:animScale>
                                    <p:animScale>
                                      <p:cBhvr>
                                        <p:cTn id="40" dur="26">
                                          <p:stCondLst>
                                            <p:cond delay="1808"/>
                                          </p:stCondLst>
                                        </p:cTn>
                                        <p:tgtEl>
                                          <p:spTgt spid="7"/>
                                        </p:tgtEl>
                                      </p:cBhvr>
                                      <p:to x="100000" y="95000"/>
                                    </p:animScale>
                                    <p:animScale>
                                      <p:cBhvr>
                                        <p:cTn id="41"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Callout 3"/>
          <p:cNvSpPr/>
          <p:nvPr/>
        </p:nvSpPr>
        <p:spPr>
          <a:xfrm>
            <a:off x="24631" y="188640"/>
            <a:ext cx="2171105" cy="1368152"/>
          </a:xfrm>
          <a:prstGeom prst="right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7030A0"/>
                </a:solidFill>
                <a:latin typeface="Times New Roman" panose="02020603050405020304" pitchFamily="18" charset="0"/>
                <a:cs typeface="Times New Roman" panose="02020603050405020304" pitchFamily="18" charset="0"/>
              </a:rPr>
              <a:t>HS </a:t>
            </a:r>
            <a:r>
              <a:rPr lang="en-US" sz="2400" dirty="0" err="1">
                <a:solidFill>
                  <a:srgbClr val="7030A0"/>
                </a:solidFill>
                <a:latin typeface="Times New Roman" panose="02020603050405020304" pitchFamily="18" charset="0"/>
                <a:cs typeface="Times New Roman" panose="02020603050405020304" pitchFamily="18" charset="0"/>
              </a:rPr>
              <a:t>làm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theo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cặp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bàn</a:t>
            </a:r>
            <a:endParaRPr lang="en-US" sz="2400" dirty="0">
              <a:solidFill>
                <a:srgbClr val="7030A0"/>
              </a:solidFill>
              <a:latin typeface="Times New Roman" panose="02020603050405020304" pitchFamily="18" charset="0"/>
              <a:cs typeface="Times New Roman" panose="02020603050405020304" pitchFamily="18" charset="0"/>
            </a:endParaRPr>
          </a:p>
        </p:txBody>
      </p:sp>
      <p:sp>
        <p:nvSpPr>
          <p:cNvPr id="5" name="Pentagon 4"/>
          <p:cNvSpPr/>
          <p:nvPr/>
        </p:nvSpPr>
        <p:spPr>
          <a:xfrm>
            <a:off x="2195736" y="75002"/>
            <a:ext cx="6948264" cy="2921950"/>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rgbClr val="7030A0"/>
                </a:solidFill>
                <a:latin typeface="Times New Roman" panose="02020603050405020304" pitchFamily="18" charset="0"/>
                <a:cs typeface="Times New Roman" panose="02020603050405020304" pitchFamily="18" charset="0"/>
              </a:rPr>
              <a:t>Đọc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thầm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tập</a:t>
            </a:r>
            <a:r>
              <a:rPr lang="en-US" sz="2400" dirty="0">
                <a:solidFill>
                  <a:srgbClr val="7030A0"/>
                </a:solidFill>
                <a:latin typeface="Times New Roman" panose="02020603050405020304" pitchFamily="18" charset="0"/>
                <a:cs typeface="Times New Roman" panose="02020603050405020304" pitchFamily="18" charset="0"/>
              </a:rPr>
              <a:t> 4, </a:t>
            </a:r>
            <a:r>
              <a:rPr lang="en-US" sz="2400" dirty="0" err="1">
                <a:solidFill>
                  <a:srgbClr val="7030A0"/>
                </a:solidFill>
                <a:latin typeface="Times New Roman" panose="02020603050405020304" pitchFamily="18" charset="0"/>
                <a:cs typeface="Times New Roman" panose="02020603050405020304" pitchFamily="18" charset="0"/>
              </a:rPr>
              <a:t>trang</a:t>
            </a:r>
            <a:r>
              <a:rPr lang="en-US" sz="2400" dirty="0">
                <a:solidFill>
                  <a:srgbClr val="7030A0"/>
                </a:solidFill>
                <a:latin typeface="Times New Roman" panose="02020603050405020304" pitchFamily="18" charset="0"/>
                <a:cs typeface="Times New Roman" panose="02020603050405020304" pitchFamily="18" charset="0"/>
              </a:rPr>
              <a:t> 47, </a:t>
            </a:r>
            <a:r>
              <a:rPr lang="en-US" sz="2400" dirty="0" err="1">
                <a:solidFill>
                  <a:srgbClr val="7030A0"/>
                </a:solidFill>
                <a:latin typeface="Times New Roman" panose="02020603050405020304" pitchFamily="18" charset="0"/>
                <a:cs typeface="Times New Roman" panose="02020603050405020304" pitchFamily="18" charset="0"/>
              </a:rPr>
              <a:t>để</a:t>
            </a:r>
            <a:r>
              <a:rPr lang="en-US" sz="2400" dirty="0">
                <a:solidFill>
                  <a:srgbClr val="7030A0"/>
                </a:solidFill>
                <a:latin typeface="Times New Roman" panose="02020603050405020304" pitchFamily="18" charset="0"/>
                <a:cs typeface="Times New Roman" panose="02020603050405020304" pitchFamily="18" charset="0"/>
              </a:rPr>
              <a:t> HS </a:t>
            </a:r>
            <a:r>
              <a:rPr lang="en-US" sz="2400" dirty="0" err="1">
                <a:solidFill>
                  <a:srgbClr val="7030A0"/>
                </a:solidFill>
                <a:latin typeface="Times New Roman" panose="02020603050405020304" pitchFamily="18" charset="0"/>
                <a:cs typeface="Times New Roman" panose="02020603050405020304" pitchFamily="18" charset="0"/>
              </a:rPr>
              <a:t>nhận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biết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được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nghĩa</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của</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từ</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ngữ</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trong</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ngữ</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cảnh</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cụ</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thể</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Xác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định</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yêu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cầu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của</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bài</a:t>
            </a:r>
            <a:r>
              <a:rPr lang="en-US" sz="2400" dirty="0">
                <a:solidFill>
                  <a:srgbClr val="7030A0"/>
                </a:solidFill>
                <a:latin typeface="Times New Roman" panose="02020603050405020304" pitchFamily="18" charset="0"/>
                <a:cs typeface="Times New Roman" panose="02020603050405020304" pitchFamily="18" charset="0"/>
              </a:rPr>
              <a:t>:</a:t>
            </a:r>
          </a:p>
          <a:p>
            <a:r>
              <a:rPr lang="en-US" sz="2400" dirty="0">
                <a:solidFill>
                  <a:srgbClr val="7030A0"/>
                </a:solidFill>
                <a:latin typeface="Times New Roman" panose="02020603050405020304" pitchFamily="18" charset="0"/>
                <a:cs typeface="Times New Roman" panose="02020603050405020304" pitchFamily="18" charset="0"/>
              </a:rPr>
              <a:t>1) </a:t>
            </a:r>
            <a:r>
              <a:rPr lang="en-US" sz="2400" dirty="0" err="1">
                <a:solidFill>
                  <a:srgbClr val="7030A0"/>
                </a:solidFill>
                <a:latin typeface="Times New Roman" panose="02020603050405020304" pitchFamily="18" charset="0"/>
                <a:cs typeface="Times New Roman" panose="02020603050405020304" pitchFamily="18" charset="0"/>
              </a:rPr>
              <a:t>Nhận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xét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về</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cách</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kết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hợp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từ</a:t>
            </a:r>
            <a:r>
              <a:rPr lang="en-US" sz="2400" dirty="0">
                <a:solidFill>
                  <a:srgbClr val="7030A0"/>
                </a:solidFill>
                <a:latin typeface="Times New Roman" panose="02020603050405020304" pitchFamily="18" charset="0"/>
                <a:cs typeface="Times New Roman" panose="02020603050405020304" pitchFamily="18" charset="0"/>
              </a:rPr>
              <a:t> “</a:t>
            </a:r>
            <a:r>
              <a:rPr lang="en-US" sz="2400" i="1" dirty="0">
                <a:solidFill>
                  <a:srgbClr val="7030A0"/>
                </a:solidFill>
                <a:latin typeface="Times New Roman" panose="02020603050405020304" pitchFamily="18" charset="0"/>
                <a:cs typeface="Times New Roman" panose="02020603050405020304" pitchFamily="18" charset="0"/>
              </a:rPr>
              <a:t>chia </a:t>
            </a:r>
            <a:r>
              <a:rPr lang="en-US" sz="2400" i="1" dirty="0" err="1">
                <a:solidFill>
                  <a:srgbClr val="7030A0"/>
                </a:solidFill>
                <a:latin typeface="Times New Roman" panose="02020603050405020304" pitchFamily="18" charset="0"/>
                <a:cs typeface="Times New Roman" panose="02020603050405020304" pitchFamily="18" charset="0"/>
              </a:rPr>
              <a:t>đều</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nỗi</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nhớ</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thương</a:t>
            </a:r>
            <a:r>
              <a:rPr lang="en-US" sz="2400" dirty="0">
                <a:solidFill>
                  <a:srgbClr val="7030A0"/>
                </a:solidFill>
                <a:latin typeface="Times New Roman" panose="02020603050405020304" pitchFamily="18" charset="0"/>
                <a:cs typeface="Times New Roman" panose="02020603050405020304" pitchFamily="18" charset="0"/>
              </a:rPr>
              <a:t>”.</a:t>
            </a:r>
          </a:p>
          <a:p>
            <a:r>
              <a:rPr lang="en-US" sz="2400" dirty="0">
                <a:solidFill>
                  <a:srgbClr val="7030A0"/>
                </a:solidFill>
                <a:latin typeface="Times New Roman" panose="02020603050405020304" pitchFamily="18" charset="0"/>
                <a:cs typeface="Times New Roman" panose="02020603050405020304" pitchFamily="18" charset="0"/>
              </a:rPr>
              <a:t>2) </a:t>
            </a:r>
            <a:r>
              <a:rPr lang="en-US" sz="2400" dirty="0" err="1">
                <a:solidFill>
                  <a:srgbClr val="7030A0"/>
                </a:solidFill>
                <a:latin typeface="Times New Roman" panose="02020603050405020304" pitchFamily="18" charset="0"/>
                <a:cs typeface="Times New Roman" panose="02020603050405020304" pitchFamily="18" charset="0"/>
              </a:rPr>
              <a:t>Hiệu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quả</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của</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việc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kết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hợp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từ</a:t>
            </a:r>
            <a:r>
              <a:rPr lang="en-US" sz="2400" dirty="0">
                <a:solidFill>
                  <a:srgbClr val="7030A0"/>
                </a:solidFill>
                <a:latin typeface="Times New Roman" panose="02020603050405020304" pitchFamily="18" charset="0"/>
                <a:cs typeface="Times New Roman" panose="02020603050405020304" pitchFamily="18" charset="0"/>
              </a:rPr>
              <a:t>.</a:t>
            </a:r>
          </a:p>
        </p:txBody>
      </p:sp>
      <p:sp>
        <p:nvSpPr>
          <p:cNvPr id="6" name="Flowchart: Terminator 5"/>
          <p:cNvSpPr/>
          <p:nvPr/>
        </p:nvSpPr>
        <p:spPr>
          <a:xfrm>
            <a:off x="0" y="2780928"/>
            <a:ext cx="8784976" cy="3528392"/>
          </a:xfrm>
          <a:prstGeom prst="flowChartTermina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400" b="1" dirty="0">
                <a:solidFill>
                  <a:srgbClr val="00B050"/>
                </a:solidFill>
                <a:latin typeface="Times New Roman" panose="02020603050405020304" pitchFamily="18" charset="0"/>
                <a:cs typeface="Times New Roman" panose="02020603050405020304" pitchFamily="18" charset="0"/>
              </a:rPr>
              <a:t>Bài tập 4/tr.47:</a:t>
            </a:r>
            <a:endParaRPr lang="en-US" sz="2400" dirty="0">
              <a:solidFill>
                <a:srgbClr val="00B050"/>
              </a:solidFill>
              <a:latin typeface="Times New Roman" panose="02020603050405020304" pitchFamily="18" charset="0"/>
              <a:cs typeface="Times New Roman" panose="02020603050405020304" pitchFamily="18" charset="0"/>
            </a:endParaRPr>
          </a:p>
          <a:p>
            <a:pPr lvl="0"/>
            <a:r>
              <a:rPr lang="en-US" sz="2400" dirty="0">
                <a:solidFill>
                  <a:srgbClr val="00B050"/>
                </a:solidFill>
                <a:latin typeface="Times New Roman" panose="02020603050405020304" pitchFamily="18" charset="0"/>
                <a:cs typeface="Times New Roman" panose="02020603050405020304" pitchFamily="18" charset="0"/>
              </a:rPr>
              <a:t>“</a:t>
            </a:r>
            <a:r>
              <a:rPr lang="en-US" sz="2400" i="1" dirty="0">
                <a:solidFill>
                  <a:srgbClr val="00B050"/>
                </a:solidFill>
                <a:latin typeface="Times New Roman" panose="02020603050405020304" pitchFamily="18" charset="0"/>
                <a:cs typeface="Times New Roman" panose="02020603050405020304" pitchFamily="18" charset="0"/>
              </a:rPr>
              <a:t>Chia </a:t>
            </a:r>
            <a:r>
              <a:rPr lang="en-US" sz="2400" i="1" dirty="0" err="1">
                <a:solidFill>
                  <a:srgbClr val="00B050"/>
                </a:solidFill>
                <a:latin typeface="Times New Roman" panose="02020603050405020304" pitchFamily="18" charset="0"/>
                <a:cs typeface="Times New Roman" panose="02020603050405020304" pitchFamily="18" charset="0"/>
              </a:rPr>
              <a:t>đều</a:t>
            </a:r>
            <a:r>
              <a:rPr lang="en-US" sz="2400" dirty="0">
                <a:solidFill>
                  <a:srgbClr val="00B050"/>
                </a:solidFill>
                <a:latin typeface="Times New Roman" panose="02020603050405020304" pitchFamily="18" charset="0"/>
                <a:cs typeface="Times New Roman" panose="02020603050405020304" pitchFamily="18" charset="0"/>
              </a:rPr>
              <a:t>” + </a:t>
            </a:r>
            <a:r>
              <a:rPr lang="en-US" sz="2400" dirty="0" err="1">
                <a:solidFill>
                  <a:srgbClr val="00B050"/>
                </a:solidFill>
                <a:latin typeface="Times New Roman" panose="02020603050405020304" pitchFamily="18" charset="0"/>
                <a:cs typeface="Times New Roman" panose="02020603050405020304" pitchFamily="18" charset="0"/>
              </a:rPr>
              <a:t>Danh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từ</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chỉ</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sự</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cụ</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thể</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như</a:t>
            </a:r>
            <a:r>
              <a:rPr lang="en-US" sz="2400"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bánh</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kẹo</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sách</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vở</a:t>
            </a:r>
            <a:r>
              <a:rPr lang="en-US" sz="2400" i="1" dirty="0">
                <a:solidFill>
                  <a:srgbClr val="00B050"/>
                </a:solidFill>
                <a:latin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cs typeface="Times New Roman" panose="02020603050405020304" pitchFamily="18" charset="0"/>
            </a:endParaRPr>
          </a:p>
          <a:p>
            <a:pPr lvl="0"/>
            <a:r>
              <a:rPr lang="en-US" sz="2400" dirty="0" err="1">
                <a:solidFill>
                  <a:srgbClr val="00B050"/>
                </a:solidFill>
                <a:latin typeface="Times New Roman" panose="02020603050405020304" pitchFamily="18" charset="0"/>
                <a:cs typeface="Times New Roman" panose="02020603050405020304" pitchFamily="18" charset="0"/>
              </a:rPr>
              <a:t>Nhà</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thơ</a:t>
            </a:r>
            <a:r>
              <a:rPr lang="en-US" sz="2400" dirty="0">
                <a:solidFill>
                  <a:srgbClr val="00B050"/>
                </a:solidFill>
                <a:latin typeface="Times New Roman" panose="02020603050405020304" pitchFamily="18" charset="0"/>
                <a:cs typeface="Times New Roman" panose="02020603050405020304" pitchFamily="18" charset="0"/>
              </a:rPr>
              <a:t> Thanh </a:t>
            </a:r>
            <a:r>
              <a:rPr lang="en-US" sz="2400" dirty="0" err="1">
                <a:solidFill>
                  <a:srgbClr val="00B050"/>
                </a:solidFill>
                <a:latin typeface="Times New Roman" panose="02020603050405020304" pitchFamily="18" charset="0"/>
                <a:cs typeface="Times New Roman" panose="02020603050405020304" pitchFamily="18" charset="0"/>
              </a:rPr>
              <a:t>Thảo</a:t>
            </a:r>
            <a:r>
              <a:rPr lang="en-US" sz="2400" dirty="0">
                <a:solidFill>
                  <a:srgbClr val="00B050"/>
                </a:solidFill>
                <a:latin typeface="Times New Roman" panose="02020603050405020304" pitchFamily="18" charset="0"/>
                <a:cs typeface="Times New Roman" panose="02020603050405020304" pitchFamily="18" charset="0"/>
              </a:rPr>
              <a:t>: “</a:t>
            </a:r>
            <a:r>
              <a:rPr lang="en-US" sz="2400" i="1" dirty="0">
                <a:solidFill>
                  <a:srgbClr val="00B050"/>
                </a:solidFill>
                <a:latin typeface="Times New Roman" panose="02020603050405020304" pitchFamily="18" charset="0"/>
                <a:cs typeface="Times New Roman" panose="02020603050405020304" pitchFamily="18" charset="0"/>
              </a:rPr>
              <a:t>Chia </a:t>
            </a:r>
            <a:r>
              <a:rPr lang="en-US" sz="2400" i="1" dirty="0" err="1">
                <a:solidFill>
                  <a:srgbClr val="00B050"/>
                </a:solidFill>
                <a:latin typeface="Times New Roman" panose="02020603050405020304" pitchFamily="18" charset="0"/>
                <a:cs typeface="Times New Roman" panose="02020603050405020304" pitchFamily="18" charset="0"/>
              </a:rPr>
              <a:t>đều</a:t>
            </a:r>
            <a:r>
              <a:rPr lang="en-US" sz="2400" dirty="0">
                <a:solidFill>
                  <a:srgbClr val="00B050"/>
                </a:solidFill>
                <a:latin typeface="Times New Roman" panose="02020603050405020304" pitchFamily="18" charset="0"/>
                <a:cs typeface="Times New Roman" panose="02020603050405020304" pitchFamily="18" charset="0"/>
              </a:rPr>
              <a:t>” + </a:t>
            </a:r>
            <a:r>
              <a:rPr lang="en-US" sz="2400" dirty="0" err="1">
                <a:solidFill>
                  <a:srgbClr val="00B050"/>
                </a:solidFill>
                <a:latin typeface="Times New Roman" panose="02020603050405020304" pitchFamily="18" charset="0"/>
                <a:cs typeface="Times New Roman" panose="02020603050405020304" pitchFamily="18" charset="0"/>
              </a:rPr>
              <a:t>Cụm</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từ</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chỉ</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khái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niệm</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trừu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tượng</a:t>
            </a:r>
            <a:r>
              <a:rPr lang="en-US" sz="2400"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nỗi</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nhớ</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thương</a:t>
            </a:r>
            <a:r>
              <a:rPr lang="en-US" sz="2400" dirty="0">
                <a:solidFill>
                  <a:srgbClr val="00B050"/>
                </a:solidFill>
                <a:latin typeface="Times New Roman" panose="02020603050405020304" pitchFamily="18" charset="0"/>
                <a:cs typeface="Times New Roman" panose="02020603050405020304" pitchFamily="18" charset="0"/>
              </a:rPr>
              <a:t>”.</a:t>
            </a:r>
          </a:p>
          <a:p>
            <a:r>
              <a:rPr lang="en-US" sz="2400" dirty="0" err="1">
                <a:solidFill>
                  <a:srgbClr val="00B050"/>
                </a:solidFill>
                <a:latin typeface="Times New Roman" panose="02020603050405020304" pitchFamily="18" charset="0"/>
                <a:cs typeface="Times New Roman" panose="02020603050405020304" pitchFamily="18" charset="0"/>
              </a:rPr>
              <a:t>Hiệu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quả</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giúp</a:t>
            </a:r>
            <a:r>
              <a:rPr lang="en-US" sz="2400" dirty="0">
                <a:solidFill>
                  <a:srgbClr val="00B050"/>
                </a:solidFill>
                <a:latin typeface="Times New Roman" panose="02020603050405020304" pitchFamily="18" charset="0"/>
                <a:cs typeface="Times New Roman" panose="02020603050405020304" pitchFamily="18" charset="0"/>
              </a:rPr>
              <a:t> </a:t>
            </a:r>
            <a:r>
              <a:rPr lang="vi-VN" sz="2400" dirty="0">
                <a:solidFill>
                  <a:srgbClr val="00B050"/>
                </a:solidFill>
                <a:latin typeface="Times New Roman" panose="02020603050405020304" pitchFamily="18" charset="0"/>
                <a:cs typeface="Times New Roman" panose="02020603050405020304" pitchFamily="18" charset="0"/>
              </a:rPr>
              <a:t>người đọc cảm nhận được nỗi nhớ thương một cách cụ thể, không còn là khái niệm trừu tượng, vô hình, không thể nắm bắt bằng giác quan, không thể đong đếm được.</a:t>
            </a:r>
            <a:endParaRPr lang="en-US" sz="24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598241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grpId="1" nodeType="clickEffect">
                                  <p:stCondLst>
                                    <p:cond delay="0"/>
                                  </p:stCondLst>
                                  <p:childTnLst>
                                    <p:anim calcmode="lin" valueType="num">
                                      <p:cBhvr additive="base">
                                        <p:cTn id="11" dur="500"/>
                                        <p:tgtEl>
                                          <p:spTgt spid="4"/>
                                        </p:tgtEl>
                                        <p:attrNameLst>
                                          <p:attrName>ppt_x</p:attrName>
                                        </p:attrNameLst>
                                      </p:cBhvr>
                                      <p:tavLst>
                                        <p:tav tm="0">
                                          <p:val>
                                            <p:strVal val="ppt_x"/>
                                          </p:val>
                                        </p:tav>
                                        <p:tav tm="100000">
                                          <p:val>
                                            <p:strVal val="ppt_x"/>
                                          </p:val>
                                        </p:tav>
                                      </p:tavLst>
                                    </p:anim>
                                    <p:anim calcmode="lin" valueType="num">
                                      <p:cBhvr additive="base">
                                        <p:cTn id="12" dur="500"/>
                                        <p:tgtEl>
                                          <p:spTgt spid="4"/>
                                        </p:tgtEl>
                                        <p:attrNameLst>
                                          <p:attrName>ppt_y</p:attrName>
                                        </p:attrNameLst>
                                      </p:cBhvr>
                                      <p:tavLst>
                                        <p:tav tm="0">
                                          <p:val>
                                            <p:strVal val="ppt_y"/>
                                          </p:val>
                                        </p:tav>
                                        <p:tav tm="100000">
                                          <p:val>
                                            <p:strVal val="1+ppt_h/2"/>
                                          </p:val>
                                        </p:tav>
                                      </p:tavLst>
                                    </p:anim>
                                    <p:set>
                                      <p:cBhvr>
                                        <p:cTn id="13" dur="1" fill="hold">
                                          <p:stCondLst>
                                            <p:cond delay="499"/>
                                          </p:stCondLst>
                                        </p:cTn>
                                        <p:tgtEl>
                                          <p:spTgt spid="4"/>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xit" presetSubtype="0" fill="hold" grpId="1" nodeType="clickEffect">
                                  <p:stCondLst>
                                    <p:cond delay="0"/>
                                  </p:stCondLst>
                                  <p:childTnLst>
                                    <p:animEffect transition="out" filter="fade">
                                      <p:cBhvr>
                                        <p:cTn id="22" dur="1000"/>
                                        <p:tgtEl>
                                          <p:spTgt spid="5"/>
                                        </p:tgtEl>
                                      </p:cBhvr>
                                    </p:animEffect>
                                    <p:anim calcmode="lin" valueType="num">
                                      <p:cBhvr>
                                        <p:cTn id="23" dur="1000"/>
                                        <p:tgtEl>
                                          <p:spTgt spid="5"/>
                                        </p:tgtEl>
                                        <p:attrNameLst>
                                          <p:attrName>ppt_x</p:attrName>
                                        </p:attrNameLst>
                                      </p:cBhvr>
                                      <p:tavLst>
                                        <p:tav tm="0">
                                          <p:val>
                                            <p:strVal val="ppt_x"/>
                                          </p:val>
                                        </p:tav>
                                        <p:tav tm="100000">
                                          <p:val>
                                            <p:strVal val="ppt_x"/>
                                          </p:val>
                                        </p:tav>
                                      </p:tavLst>
                                    </p:anim>
                                    <p:anim calcmode="lin" valueType="num">
                                      <p:cBhvr>
                                        <p:cTn id="24" dur="1000"/>
                                        <p:tgtEl>
                                          <p:spTgt spid="5"/>
                                        </p:tgtEl>
                                        <p:attrNameLst>
                                          <p:attrName>ppt_y</p:attrName>
                                        </p:attrNameLst>
                                      </p:cBhvr>
                                      <p:tavLst>
                                        <p:tav tm="0">
                                          <p:val>
                                            <p:strVal val="ppt_y"/>
                                          </p:val>
                                        </p:tav>
                                        <p:tav tm="100000">
                                          <p:val>
                                            <p:strVal val="ppt_y+.1"/>
                                          </p:val>
                                        </p:tav>
                                      </p:tavLst>
                                    </p:anim>
                                    <p:set>
                                      <p:cBhvr>
                                        <p:cTn id="25" dur="1" fill="hold">
                                          <p:stCondLst>
                                            <p:cond delay="999"/>
                                          </p:stCondLst>
                                        </p:cTn>
                                        <p:tgtEl>
                                          <p:spTgt spid="5"/>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heel(1)">
                                      <p:cBhvr>
                                        <p:cTn id="3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251520" y="332656"/>
            <a:ext cx="8568952" cy="5544616"/>
          </a:xfrm>
          <a:prstGeom prst="horizontalScroll">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dirty="0">
                <a:solidFill>
                  <a:srgbClr val="C00000"/>
                </a:solidFill>
                <a:latin typeface="Times New Roman" panose="02020603050405020304" pitchFamily="18" charset="0"/>
                <a:cs typeface="Times New Roman" panose="02020603050405020304" pitchFamily="18" charset="0"/>
              </a:rPr>
              <a:t>Cách kết hợp từ ngữ đặc biệt giúp nhà thơ diễn tả được chiều sâu tâm tư, tình cảm của người lính trên đường ra mặt trận. Họ ra đi vì mục đích lớn lao nhưng trong lòng vẫn đau đáu một nỗi nhớ thương hướng về nơi “giếng nước”, “gốc đa” quê nhà. Trong Khúc Bảy - Chương 1: </a:t>
            </a:r>
            <a:r>
              <a:rPr lang="vi-VN" sz="2400" i="1" dirty="0">
                <a:solidFill>
                  <a:srgbClr val="C00000"/>
                </a:solidFill>
                <a:latin typeface="Times New Roman" panose="02020603050405020304" pitchFamily="18" charset="0"/>
                <a:cs typeface="Times New Roman" panose="02020603050405020304" pitchFamily="18" charset="0"/>
              </a:rPr>
              <a:t>Chiếc áo ngắn,</a:t>
            </a:r>
            <a:r>
              <a:rPr lang="vi-VN" sz="2400" dirty="0">
                <a:solidFill>
                  <a:srgbClr val="C00000"/>
                </a:solidFill>
                <a:latin typeface="Times New Roman" panose="02020603050405020304" pitchFamily="18" charset="0"/>
                <a:cs typeface="Times New Roman" panose="02020603050405020304" pitchFamily="18" charset="0"/>
              </a:rPr>
              <a:t> trường ca </a:t>
            </a:r>
            <a:r>
              <a:rPr lang="vi-VN" sz="2400" i="1" dirty="0">
                <a:solidFill>
                  <a:srgbClr val="C00000"/>
                </a:solidFill>
                <a:latin typeface="Times New Roman" panose="02020603050405020304" pitchFamily="18" charset="0"/>
                <a:cs typeface="Times New Roman" panose="02020603050405020304" pitchFamily="18" charset="0"/>
              </a:rPr>
              <a:t>Những người đi tới biển,</a:t>
            </a:r>
            <a:r>
              <a:rPr lang="vi-VN" sz="2400" dirty="0">
                <a:solidFill>
                  <a:srgbClr val="C00000"/>
                </a:solidFill>
                <a:latin typeface="Times New Roman" panose="02020603050405020304" pitchFamily="18" charset="0"/>
                <a:cs typeface="Times New Roman" panose="02020603050405020304" pitchFamily="18" charset="0"/>
              </a:rPr>
              <a:t> Thanh Thảo từng viết rất xúc động về nỗi day dứt riêng chung ấy: </a:t>
            </a:r>
            <a:r>
              <a:rPr lang="vi-VN" sz="2400" i="1" dirty="0">
                <a:solidFill>
                  <a:srgbClr val="C00000"/>
                </a:solidFill>
                <a:latin typeface="Times New Roman" panose="02020603050405020304" pitchFamily="18" charset="0"/>
                <a:cs typeface="Times New Roman" panose="02020603050405020304" pitchFamily="18" charset="0"/>
              </a:rPr>
              <a:t>Chúng tôi đã đi không tiếc đời mình/ (Nhưng tuổi hai mươi làm sao không tiếc)/ Nhưng ai cũng tiếc tuổi hai mươi thì còn chi Tổ quốc...</a:t>
            </a:r>
            <a:endParaRPr lang="en-US" sz="24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513331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140766" y="188640"/>
            <a:ext cx="7239546" cy="576064"/>
          </a:xfrm>
          <a:prstGeom prst="flowChartTerminato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400" b="1" dirty="0">
                <a:solidFill>
                  <a:srgbClr val="FF0000"/>
                </a:solidFill>
                <a:latin typeface="Times New Roman" panose="02020603050405020304" pitchFamily="18" charset="0"/>
                <a:cs typeface="Times New Roman" panose="02020603050405020304" pitchFamily="18" charset="0"/>
              </a:rPr>
              <a:t>2. Nhận biết và nêu tác dụng của biện pháp tu từ</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2" name="Pentagon 1"/>
          <p:cNvSpPr/>
          <p:nvPr/>
        </p:nvSpPr>
        <p:spPr>
          <a:xfrm>
            <a:off x="539552" y="1412776"/>
            <a:ext cx="7632848" cy="1728192"/>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rgbClr val="7030A0"/>
                </a:solidFill>
                <a:latin typeface="Times New Roman" panose="02020603050405020304" pitchFamily="18" charset="0"/>
                <a:cs typeface="Times New Roman" panose="02020603050405020304" pitchFamily="18" charset="0"/>
              </a:rPr>
              <a:t>HS </a:t>
            </a:r>
            <a:r>
              <a:rPr lang="en-US" sz="2400" dirty="0" err="1">
                <a:solidFill>
                  <a:srgbClr val="7030A0"/>
                </a:solidFill>
                <a:latin typeface="Times New Roman" panose="02020603050405020304" pitchFamily="18" charset="0"/>
                <a:cs typeface="Times New Roman" panose="02020603050405020304" pitchFamily="18" charset="0"/>
              </a:rPr>
              <a:t>theo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dõi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đọc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thầm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bài</a:t>
            </a:r>
            <a:r>
              <a:rPr lang="en-US" sz="2400" dirty="0">
                <a:solidFill>
                  <a:srgbClr val="7030A0"/>
                </a:solidFill>
                <a:latin typeface="Times New Roman" panose="02020603050405020304" pitchFamily="18" charset="0"/>
                <a:cs typeface="Times New Roman" panose="02020603050405020304" pitchFamily="18" charset="0"/>
              </a:rPr>
              <a:t> 5 </a:t>
            </a:r>
            <a:r>
              <a:rPr lang="en-US" sz="2400" dirty="0" err="1">
                <a:solidFill>
                  <a:srgbClr val="7030A0"/>
                </a:solidFill>
                <a:latin typeface="Times New Roman" panose="02020603050405020304" pitchFamily="18" charset="0"/>
                <a:cs typeface="Times New Roman" panose="02020603050405020304" pitchFamily="18" charset="0"/>
              </a:rPr>
              <a:t>trang</a:t>
            </a:r>
            <a:r>
              <a:rPr lang="en-US" sz="2400" dirty="0">
                <a:solidFill>
                  <a:srgbClr val="7030A0"/>
                </a:solidFill>
                <a:latin typeface="Times New Roman" panose="02020603050405020304" pitchFamily="18" charset="0"/>
                <a:cs typeface="Times New Roman" panose="02020603050405020304" pitchFamily="18" charset="0"/>
              </a:rPr>
              <a:t> 47 </a:t>
            </a:r>
            <a:r>
              <a:rPr lang="en-US" sz="2400" dirty="0" err="1">
                <a:solidFill>
                  <a:srgbClr val="7030A0"/>
                </a:solidFill>
                <a:latin typeface="Times New Roman" panose="02020603050405020304" pitchFamily="18" charset="0"/>
                <a:cs typeface="Times New Roman" panose="02020603050405020304" pitchFamily="18" charset="0"/>
              </a:rPr>
              <a:t>nêu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và</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thực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hiện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yêu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cầu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của</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bài</a:t>
            </a:r>
            <a:r>
              <a:rPr lang="en-US" sz="2400" dirty="0">
                <a:solidFill>
                  <a:srgbClr val="7030A0"/>
                </a:solidFill>
                <a:latin typeface="Times New Roman" panose="02020603050405020304" pitchFamily="18" charset="0"/>
                <a:cs typeface="Times New Roman" panose="02020603050405020304" pitchFamily="18" charset="0"/>
              </a:rPr>
              <a:t>:</a:t>
            </a:r>
          </a:p>
          <a:p>
            <a:r>
              <a:rPr lang="en-US" sz="2400" i="1" dirty="0">
                <a:solidFill>
                  <a:srgbClr val="7030A0"/>
                </a:solidFill>
                <a:latin typeface="Times New Roman" panose="02020603050405020304" pitchFamily="18" charset="0"/>
                <a:cs typeface="Times New Roman" panose="02020603050405020304" pitchFamily="18" charset="0"/>
              </a:rPr>
              <a:t>1) </a:t>
            </a:r>
            <a:r>
              <a:rPr lang="en-US" sz="2400" i="1" dirty="0" err="1">
                <a:solidFill>
                  <a:srgbClr val="7030A0"/>
                </a:solidFill>
                <a:latin typeface="Times New Roman" panose="02020603050405020304" pitchFamily="18" charset="0"/>
                <a:cs typeface="Times New Roman" panose="02020603050405020304" pitchFamily="18" charset="0"/>
              </a:rPr>
              <a:t>Tìm</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phép</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tu</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từ</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được</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sử</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dụng</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trong</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câu</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văn</a:t>
            </a:r>
            <a:r>
              <a:rPr lang="en-US" sz="2400" i="1" dirty="0">
                <a:solidFill>
                  <a:srgbClr val="7030A0"/>
                </a:solidFill>
                <a:latin typeface="Times New Roman" panose="02020603050405020304" pitchFamily="18" charset="0"/>
                <a:cs typeface="Times New Roman" panose="02020603050405020304" pitchFamily="18" charset="0"/>
              </a:rPr>
              <a:t>;</a:t>
            </a:r>
            <a:endParaRPr lang="en-US" sz="2400" dirty="0">
              <a:solidFill>
                <a:srgbClr val="7030A0"/>
              </a:solidFill>
              <a:latin typeface="Times New Roman" panose="02020603050405020304" pitchFamily="18" charset="0"/>
              <a:cs typeface="Times New Roman" panose="02020603050405020304" pitchFamily="18" charset="0"/>
            </a:endParaRPr>
          </a:p>
          <a:p>
            <a:r>
              <a:rPr lang="en-US" sz="2400" i="1" dirty="0">
                <a:solidFill>
                  <a:srgbClr val="7030A0"/>
                </a:solidFill>
                <a:latin typeface="Times New Roman" panose="02020603050405020304" pitchFamily="18" charset="0"/>
                <a:cs typeface="Times New Roman" panose="02020603050405020304" pitchFamily="18" charset="0"/>
              </a:rPr>
              <a:t>2) </a:t>
            </a:r>
            <a:r>
              <a:rPr lang="en-US" sz="2400" i="1" dirty="0" err="1">
                <a:solidFill>
                  <a:srgbClr val="7030A0"/>
                </a:solidFill>
                <a:latin typeface="Times New Roman" panose="02020603050405020304" pitchFamily="18" charset="0"/>
                <a:cs typeface="Times New Roman" panose="02020603050405020304" pitchFamily="18" charset="0"/>
              </a:rPr>
              <a:t>Nêu</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tác</a:t>
            </a:r>
            <a:r>
              <a:rPr lang="en-US" sz="2400" i="1" dirty="0">
                <a:solidFill>
                  <a:srgbClr val="7030A0"/>
                </a:solidFill>
                <a:latin typeface="Times New Roman" panose="02020603050405020304" pitchFamily="18" charset="0"/>
                <a:cs typeface="Times New Roman" panose="02020603050405020304" pitchFamily="18" charset="0"/>
              </a:rPr>
              <a:t> </a:t>
            </a:r>
            <a:r>
              <a:rPr lang="en-US" sz="2400" i="1" dirty="0" err="1">
                <a:solidFill>
                  <a:srgbClr val="7030A0"/>
                </a:solidFill>
                <a:latin typeface="Times New Roman" panose="02020603050405020304" pitchFamily="18" charset="0"/>
                <a:cs typeface="Times New Roman" panose="02020603050405020304" pitchFamily="18" charset="0"/>
              </a:rPr>
              <a:t>dụng</a:t>
            </a:r>
            <a:r>
              <a:rPr lang="en-US" sz="2400" i="1" dirty="0">
                <a:solidFill>
                  <a:srgbClr val="7030A0"/>
                </a:solidFill>
                <a:latin typeface="Times New Roman" panose="02020603050405020304" pitchFamily="18" charset="0"/>
                <a:cs typeface="Times New Roman" panose="02020603050405020304" pitchFamily="18" charset="0"/>
              </a:rPr>
              <a:t>.</a:t>
            </a:r>
            <a:endParaRPr lang="en-US" sz="24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213438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89268455"/>
              </p:ext>
            </p:extLst>
          </p:nvPr>
        </p:nvGraphicFramePr>
        <p:xfrm>
          <a:off x="107504" y="720080"/>
          <a:ext cx="8895730" cy="6309360"/>
        </p:xfrm>
        <a:graphic>
          <a:graphicData uri="http://schemas.openxmlformats.org/drawingml/2006/table">
            <a:tbl>
              <a:tblPr firstRow="1" bandRow="1">
                <a:tableStyleId>{5C22544A-7EE6-4342-B048-85BDC9FD1C3A}</a:tableStyleId>
              </a:tblPr>
              <a:tblGrid>
                <a:gridCol w="3351114">
                  <a:extLst>
                    <a:ext uri="{9D8B030D-6E8A-4147-A177-3AD203B41FA5}">
                      <a16:colId xmlns:a16="http://schemas.microsoft.com/office/drawing/2014/main" val="20000"/>
                    </a:ext>
                  </a:extLst>
                </a:gridCol>
                <a:gridCol w="5544616">
                  <a:extLst>
                    <a:ext uri="{9D8B030D-6E8A-4147-A177-3AD203B41FA5}">
                      <a16:colId xmlns:a16="http://schemas.microsoft.com/office/drawing/2014/main" val="20001"/>
                    </a:ext>
                  </a:extLst>
                </a:gridCol>
              </a:tblGrid>
              <a:tr h="4941168">
                <a:tc>
                  <a:txBody>
                    <a:bodyPr/>
                    <a:lstStyle/>
                    <a:p>
                      <a:r>
                        <a:rPr lang="en-US" sz="2400" b="1" kern="1200" dirty="0">
                          <a:solidFill>
                            <a:srgbClr val="00B050"/>
                          </a:solidFill>
                          <a:effectLst/>
                          <a:latin typeface="Times New Roman" panose="02020603050405020304" pitchFamily="18" charset="0"/>
                          <a:ea typeface="+mn-ea"/>
                          <a:cs typeface="Times New Roman" panose="02020603050405020304" pitchFamily="18" charset="0"/>
                        </a:rPr>
                        <a:t>a)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Điệp</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ngữ</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lặp</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lại</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từ</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không</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gấp</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rãi</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a:t>
                      </a:r>
                    </a:p>
                    <a:p>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Tác</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dụng</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a:t>
                      </a:r>
                    </a:p>
                    <a:p>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Từ </a:t>
                      </a:r>
                      <a:r>
                        <a:rPr lang="vi-VN" sz="2400" b="1" i="1" kern="1200" dirty="0">
                          <a:solidFill>
                            <a:srgbClr val="00B050"/>
                          </a:solidFill>
                          <a:effectLst/>
                          <a:latin typeface="Times New Roman" panose="02020603050405020304" pitchFamily="18" charset="0"/>
                          <a:ea typeface="+mn-ea"/>
                          <a:cs typeface="Times New Roman" panose="02020603050405020304" pitchFamily="18" charset="0"/>
                        </a:rPr>
                        <a:t>không</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 nhấn mạnh cảm xúc buồn, nuối tiếc vì mất mát một cái gì đó - một thứ rất mơ hồ, khó gọi thành tên. </a:t>
                      </a:r>
                      <a:endParaRPr lang="en-US" sz="2400" b="1" kern="1200" dirty="0">
                        <a:solidFill>
                          <a:srgbClr val="00B050"/>
                        </a:solidFill>
                        <a:effectLst/>
                        <a:latin typeface="Times New Roman" panose="02020603050405020304" pitchFamily="18" charset="0"/>
                        <a:ea typeface="+mn-ea"/>
                        <a:cs typeface="Times New Roman" panose="02020603050405020304" pitchFamily="18" charset="0"/>
                      </a:endParaRPr>
                    </a:p>
                    <a:p>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Từ </a:t>
                      </a:r>
                      <a:r>
                        <a:rPr lang="vi-VN" sz="2400" b="1" i="1" kern="1200" dirty="0">
                          <a:solidFill>
                            <a:srgbClr val="00B050"/>
                          </a:solidFill>
                          <a:effectLst/>
                          <a:latin typeface="Times New Roman" panose="02020603050405020304" pitchFamily="18" charset="0"/>
                          <a:ea typeface="+mn-ea"/>
                          <a:cs typeface="Times New Roman" panose="02020603050405020304" pitchFamily="18" charset="0"/>
                        </a:rPr>
                        <a:t>gấp rãi</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nhấn mạnh hành động khẩn trương, gấp gáp của nhân vật “tôi” khi phải chứng kiến bước đi vội vã của thời gian.</a:t>
                      </a:r>
                      <a:endParaRPr lang="en-US" sz="2400" b="1" kern="1200" dirty="0">
                        <a:solidFill>
                          <a:srgbClr val="00B050"/>
                        </a:solidFill>
                        <a:effectLst/>
                        <a:latin typeface="Times New Roman" panose="02020603050405020304" pitchFamily="18" charset="0"/>
                        <a:ea typeface="+mn-ea"/>
                        <a:cs typeface="Times New Roman" panose="02020603050405020304" pitchFamily="18" charset="0"/>
                      </a:endParaRPr>
                    </a:p>
                    <a:p>
                      <a:endParaRPr lang="en-US" sz="24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b="1" kern="1200" dirty="0">
                          <a:solidFill>
                            <a:srgbClr val="00B050"/>
                          </a:solidFill>
                          <a:effectLst/>
                          <a:latin typeface="Times New Roman" panose="02020603050405020304" pitchFamily="18" charset="0"/>
                          <a:ea typeface="+mn-ea"/>
                          <a:cs typeface="Times New Roman" panose="02020603050405020304" pitchFamily="18" charset="0"/>
                        </a:rPr>
                        <a:t>b) So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sánh</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a:t>
                      </a:r>
                    </a:p>
                    <a:p>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vế A: </a:t>
                      </a:r>
                      <a:r>
                        <a:rPr lang="vi-VN" sz="2400" b="1" i="1" kern="1200" dirty="0">
                          <a:solidFill>
                            <a:srgbClr val="00B050"/>
                          </a:solidFill>
                          <a:effectLst/>
                          <a:latin typeface="Times New Roman" panose="02020603050405020304" pitchFamily="18" charset="0"/>
                          <a:ea typeface="+mn-ea"/>
                          <a:cs typeface="Times New Roman" panose="02020603050405020304" pitchFamily="18" charset="0"/>
                        </a:rPr>
                        <a:t>âm thanh ấy sẽ sàng từng giọt tinh tang, thoảng và e dè,</a:t>
                      </a:r>
                      <a:endParaRPr lang="en-US" sz="2400" b="1" kern="1200" dirty="0">
                        <a:solidFill>
                          <a:srgbClr val="00B050"/>
                        </a:solidFill>
                        <a:effectLst/>
                        <a:latin typeface="Times New Roman" panose="02020603050405020304" pitchFamily="18" charset="0"/>
                        <a:ea typeface="+mn-ea"/>
                        <a:cs typeface="Times New Roman" panose="02020603050405020304" pitchFamily="18" charset="0"/>
                      </a:endParaRPr>
                    </a:p>
                    <a:p>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từ so sánh: </a:t>
                      </a:r>
                      <a:r>
                        <a:rPr lang="vi-VN" sz="2400" b="1" i="1" kern="1200" dirty="0">
                          <a:solidFill>
                            <a:srgbClr val="00B050"/>
                          </a:solidFill>
                          <a:effectLst/>
                          <a:latin typeface="Times New Roman" panose="02020603050405020304" pitchFamily="18" charset="0"/>
                          <a:ea typeface="+mn-ea"/>
                          <a:cs typeface="Times New Roman" panose="02020603050405020304" pitchFamily="18" charset="0"/>
                        </a:rPr>
                        <a:t>như;</a:t>
                      </a:r>
                      <a:endParaRPr lang="en-US" sz="2400" b="1" kern="1200" dirty="0">
                        <a:solidFill>
                          <a:srgbClr val="00B050"/>
                        </a:solidFill>
                        <a:effectLst/>
                        <a:latin typeface="Times New Roman" panose="02020603050405020304" pitchFamily="18" charset="0"/>
                        <a:ea typeface="+mn-ea"/>
                        <a:cs typeface="Times New Roman" panose="02020603050405020304" pitchFamily="18" charset="0"/>
                      </a:endParaRPr>
                    </a:p>
                    <a:p>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a:t>
                      </a:r>
                      <a:r>
                        <a:rPr lang="vi-VN" sz="2400" b="1" i="1" kern="1200" dirty="0">
                          <a:solidFill>
                            <a:srgbClr val="00B050"/>
                          </a:solidFill>
                          <a:effectLst/>
                          <a:latin typeface="Times New Roman" panose="02020603050405020304" pitchFamily="18" charset="0"/>
                          <a:ea typeface="+mn-ea"/>
                          <a:cs typeface="Times New Roman" panose="02020603050405020304" pitchFamily="18" charset="0"/>
                        </a:rPr>
                        <a:t> vế</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 B: </a:t>
                      </a:r>
                      <a:r>
                        <a:rPr lang="vi-VN" sz="2400" b="1" i="1" kern="1200" dirty="0">
                          <a:solidFill>
                            <a:srgbClr val="00B050"/>
                          </a:solidFill>
                          <a:effectLst/>
                          <a:latin typeface="Times New Roman" panose="02020603050405020304" pitchFamily="18" charset="0"/>
                          <a:ea typeface="+mn-ea"/>
                          <a:cs typeface="Times New Roman" panose="02020603050405020304" pitchFamily="18" charset="0"/>
                        </a:rPr>
                        <a:t>ai đó đứng đằng xa ngoắc tay nhẹ một cái, như đang ngại ngần không biết người xưa có còn nhớ ta không.</a:t>
                      </a:r>
                      <a:endParaRPr lang="en-US" sz="2400" b="1" kern="1200" dirty="0">
                        <a:solidFill>
                          <a:srgbClr val="00B050"/>
                        </a:solidFill>
                        <a:effectLst/>
                        <a:latin typeface="Times New Roman" panose="02020603050405020304" pitchFamily="18" charset="0"/>
                        <a:ea typeface="+mn-ea"/>
                        <a:cs typeface="Times New Roman" panose="02020603050405020304" pitchFamily="18" charset="0"/>
                      </a:endParaRPr>
                    </a:p>
                    <a:p>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Tác</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dụng</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Giúp cho sự vật hiện lên sinh động, cụ thể, gợi hình, gợi cảm; làm nổi bật tính chất nhẹ nhàng, dịu êm, trong trẻo của thanh âm.</a:t>
                      </a:r>
                      <a:endParaRPr lang="en-US" sz="2400" b="1" kern="1200" dirty="0">
                        <a:solidFill>
                          <a:srgbClr val="00B050"/>
                        </a:solidFill>
                        <a:effectLst/>
                        <a:latin typeface="Times New Roman" panose="02020603050405020304" pitchFamily="18" charset="0"/>
                        <a:ea typeface="+mn-ea"/>
                        <a:cs typeface="Times New Roman" panose="02020603050405020304" pitchFamily="18" charset="0"/>
                      </a:endParaRPr>
                    </a:p>
                    <a:p>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Nhân</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hoá</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gió</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chướng</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bằng</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những</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từ</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e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dè</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ngại</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ngần</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Tác</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dụng</a:t>
                      </a: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Biến gió chướng thành một con người có tâm lí, tính cách có phần nhút nhát, rụt rè. Qua đó, người đọc cảm nhận được tình yêu của nhà văn đối với gió chướng.</a:t>
                      </a:r>
                      <a:endParaRPr lang="en-US" sz="24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6" name="Horizontal Scroll 5"/>
          <p:cNvSpPr/>
          <p:nvPr/>
        </p:nvSpPr>
        <p:spPr>
          <a:xfrm>
            <a:off x="2699792" y="0"/>
            <a:ext cx="2736304" cy="720080"/>
          </a:xfrm>
          <a:prstGeom prst="horizontalScrol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400" b="1" dirty="0">
                <a:solidFill>
                  <a:srgbClr val="FF0000"/>
                </a:solidFill>
                <a:latin typeface="Times New Roman" panose="02020603050405020304" pitchFamily="18" charset="0"/>
                <a:cs typeface="Times New Roman" panose="02020603050405020304" pitchFamily="18" charset="0"/>
              </a:rPr>
              <a:t>Bài tập 5/tr47:</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816365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ntagon 1"/>
          <p:cNvSpPr/>
          <p:nvPr/>
        </p:nvSpPr>
        <p:spPr>
          <a:xfrm>
            <a:off x="362447" y="116632"/>
            <a:ext cx="8097985" cy="792088"/>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7030A0"/>
                </a:solidFill>
                <a:latin typeface="Times New Roman" panose="02020603050405020304" pitchFamily="18" charset="0"/>
                <a:cs typeface="Times New Roman" panose="02020603050405020304" pitchFamily="18" charset="0"/>
              </a:rPr>
              <a:t>GV</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yêu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cầu</a:t>
            </a:r>
            <a:r>
              <a:rPr lang="en-US" sz="2400" dirty="0">
                <a:solidFill>
                  <a:srgbClr val="7030A0"/>
                </a:solidFill>
                <a:latin typeface="Times New Roman" panose="02020603050405020304" pitchFamily="18" charset="0"/>
                <a:cs typeface="Times New Roman" panose="02020603050405020304" pitchFamily="18" charset="0"/>
              </a:rPr>
              <a:t> HS </a:t>
            </a:r>
            <a:r>
              <a:rPr lang="en-US" sz="2400" dirty="0" err="1">
                <a:solidFill>
                  <a:srgbClr val="7030A0"/>
                </a:solidFill>
                <a:latin typeface="Times New Roman" panose="02020603050405020304" pitchFamily="18" charset="0"/>
                <a:cs typeface="Times New Roman" panose="02020603050405020304" pitchFamily="18" charset="0"/>
              </a:rPr>
              <a:t>theo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dõi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đọc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thầm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bài</a:t>
            </a:r>
            <a:r>
              <a:rPr lang="en-US" sz="2400" dirty="0">
                <a:solidFill>
                  <a:srgbClr val="7030A0"/>
                </a:solidFill>
                <a:latin typeface="Times New Roman" panose="02020603050405020304" pitchFamily="18" charset="0"/>
                <a:cs typeface="Times New Roman" panose="02020603050405020304" pitchFamily="18" charset="0"/>
              </a:rPr>
              <a:t> 6 </a:t>
            </a:r>
            <a:r>
              <a:rPr lang="en-US" sz="2400" dirty="0" err="1">
                <a:solidFill>
                  <a:srgbClr val="7030A0"/>
                </a:solidFill>
                <a:latin typeface="Times New Roman" panose="02020603050405020304" pitchFamily="18" charset="0"/>
                <a:cs typeface="Times New Roman" panose="02020603050405020304" pitchFamily="18" charset="0"/>
              </a:rPr>
              <a:t>trang</a:t>
            </a:r>
            <a:r>
              <a:rPr lang="en-US" sz="2400" dirty="0">
                <a:solidFill>
                  <a:srgbClr val="7030A0"/>
                </a:solidFill>
                <a:latin typeface="Times New Roman" panose="02020603050405020304" pitchFamily="18" charset="0"/>
                <a:cs typeface="Times New Roman" panose="02020603050405020304" pitchFamily="18" charset="0"/>
              </a:rPr>
              <a:t> 47, </a:t>
            </a:r>
          </a:p>
          <a:p>
            <a:r>
              <a:rPr lang="en-US" sz="2400" dirty="0" err="1">
                <a:solidFill>
                  <a:srgbClr val="7030A0"/>
                </a:solidFill>
                <a:latin typeface="Times New Roman" panose="02020603050405020304" pitchFamily="18" charset="0"/>
                <a:cs typeface="Times New Roman" panose="02020603050405020304" pitchFamily="18" charset="0"/>
              </a:rPr>
              <a:t>nêu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hiệu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quả</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của</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biện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pháp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tu</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từ</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nhân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hoá</a:t>
            </a:r>
            <a:r>
              <a:rPr lang="en-US" sz="2400" dirty="0">
                <a:solidFill>
                  <a:srgbClr val="7030A0"/>
                </a:solidFill>
                <a:latin typeface="Times New Roman" panose="02020603050405020304" pitchFamily="18" charset="0"/>
                <a:cs typeface="Times New Roman" panose="02020603050405020304" pitchFamily="18" charset="0"/>
              </a:rPr>
              <a:t>.</a:t>
            </a:r>
          </a:p>
        </p:txBody>
      </p:sp>
      <p:sp>
        <p:nvSpPr>
          <p:cNvPr id="3" name="Horizontal Scroll 2"/>
          <p:cNvSpPr/>
          <p:nvPr/>
        </p:nvSpPr>
        <p:spPr>
          <a:xfrm>
            <a:off x="2555776" y="1052736"/>
            <a:ext cx="2736304" cy="720080"/>
          </a:xfrm>
          <a:prstGeom prst="horizontalScrol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400" b="1" dirty="0">
                <a:solidFill>
                  <a:srgbClr val="FF0000"/>
                </a:solidFill>
                <a:latin typeface="Times New Roman" panose="02020603050405020304" pitchFamily="18" charset="0"/>
                <a:cs typeface="Times New Roman" panose="02020603050405020304" pitchFamily="18" charset="0"/>
              </a:rPr>
              <a:t>Bài tập 6/tr47:</a:t>
            </a:r>
            <a:endParaRPr lang="en-US" sz="2400"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45168574"/>
              </p:ext>
            </p:extLst>
          </p:nvPr>
        </p:nvGraphicFramePr>
        <p:xfrm>
          <a:off x="251520" y="1772816"/>
          <a:ext cx="8640960" cy="4206240"/>
        </p:xfrm>
        <a:graphic>
          <a:graphicData uri="http://schemas.openxmlformats.org/drawingml/2006/table">
            <a:tbl>
              <a:tblPr firstRow="1" bandRow="1">
                <a:tableStyleId>{5C22544A-7EE6-4342-B048-85BDC9FD1C3A}</a:tableStyleId>
              </a:tblPr>
              <a:tblGrid>
                <a:gridCol w="4320480">
                  <a:extLst>
                    <a:ext uri="{9D8B030D-6E8A-4147-A177-3AD203B41FA5}">
                      <a16:colId xmlns:a16="http://schemas.microsoft.com/office/drawing/2014/main" val="20000"/>
                    </a:ext>
                  </a:extLst>
                </a:gridCol>
                <a:gridCol w="4320480">
                  <a:extLst>
                    <a:ext uri="{9D8B030D-6E8A-4147-A177-3AD203B41FA5}">
                      <a16:colId xmlns:a16="http://schemas.microsoft.com/office/drawing/2014/main" val="20001"/>
                    </a:ext>
                  </a:extLst>
                </a:gridCol>
              </a:tblGrid>
              <a:tr h="4788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rgbClr val="00B050"/>
                          </a:solidFill>
                          <a:effectLst/>
                          <a:latin typeface="Times New Roman" panose="02020603050405020304" pitchFamily="18" charset="0"/>
                          <a:ea typeface="+mn-ea"/>
                          <a:cs typeface="Times New Roman" panose="02020603050405020304" pitchFamily="18" charset="0"/>
                        </a:rPr>
                        <a:t>- C</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âu a, tác giả đã sử dụng các từ ngữ chỉ trạng thái của con người như </a:t>
                      </a:r>
                      <a:r>
                        <a:rPr lang="vi-VN" sz="2400" b="1" i="1" kern="1200" dirty="0">
                          <a:solidFill>
                            <a:srgbClr val="00B050"/>
                          </a:solidFill>
                          <a:effectLst/>
                          <a:latin typeface="Times New Roman" panose="02020603050405020304" pitchFamily="18" charset="0"/>
                          <a:ea typeface="+mn-ea"/>
                          <a:cs typeface="Times New Roman" panose="02020603050405020304" pitchFamily="18" charset="0"/>
                        </a:rPr>
                        <a:t>thức, ngai ngái</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a:t>
                      </a:r>
                      <a:r>
                        <a:rPr lang="vi-VN" sz="2400" b="1" i="1" kern="1200" dirty="0">
                          <a:solidFill>
                            <a:srgbClr val="00B050"/>
                          </a:solidFill>
                          <a:effectLst/>
                          <a:latin typeface="Times New Roman" panose="02020603050405020304" pitchFamily="18" charset="0"/>
                          <a:ea typeface="+mn-ea"/>
                          <a:cs typeface="Times New Roman" panose="02020603050405020304" pitchFamily="18" charset="0"/>
                        </a:rPr>
                        <a:t> lơi lơi</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 để miêu tả thiên nhiên là nắng, mặt trời.</a:t>
                      </a:r>
                      <a:endParaRPr lang="en-US" sz="2400" b="1" kern="1200" dirty="0">
                        <a:solidFill>
                          <a:srgbClr val="00B050"/>
                        </a:solidFill>
                        <a:effectLst/>
                        <a:latin typeface="Times New Roman" panose="02020603050405020304" pitchFamily="18" charset="0"/>
                        <a:ea typeface="+mn-ea"/>
                        <a:cs typeface="Times New Roman" panose="02020603050405020304" pitchFamily="18" charset="0"/>
                      </a:endParaRPr>
                    </a:p>
                    <a:p>
                      <a:endParaRPr lang="en-US" sz="24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50"/>
                          </a:solidFill>
                          <a:effectLst/>
                          <a:latin typeface="Times New Roman" panose="02020603050405020304" pitchFamily="18" charset="0"/>
                          <a:ea typeface="+mn-ea"/>
                          <a:cs typeface="Times New Roman" panose="02020603050405020304" pitchFamily="18" charset="0"/>
                        </a:rPr>
                        <a:t>Câ</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u b, tác giả đã sử dụng từ </a:t>
                      </a:r>
                      <a:r>
                        <a:rPr lang="vi-VN" sz="2400" b="1" i="1" kern="1200" dirty="0">
                          <a:solidFill>
                            <a:srgbClr val="00B050"/>
                          </a:solidFill>
                          <a:effectLst/>
                          <a:latin typeface="Times New Roman" panose="02020603050405020304" pitchFamily="18" charset="0"/>
                          <a:ea typeface="+mn-ea"/>
                          <a:cs typeface="Times New Roman" panose="02020603050405020304" pitchFamily="18" charset="0"/>
                        </a:rPr>
                        <a:t>hơi thở</a:t>
                      </a:r>
                      <a:r>
                        <a:rPr lang="vi-VN" sz="2400" b="1" kern="1200" dirty="0">
                          <a:solidFill>
                            <a:srgbClr val="00B050"/>
                          </a:solidFill>
                          <a:effectLst/>
                          <a:latin typeface="Times New Roman" panose="02020603050405020304" pitchFamily="18" charset="0"/>
                          <a:ea typeface="+mn-ea"/>
                          <a:cs typeface="Times New Roman" panose="02020603050405020304" pitchFamily="18" charset="0"/>
                        </a:rPr>
                        <a:t> vốn là từ thuộc trường nghĩa con người để miêu tả gió.</a:t>
                      </a:r>
                      <a:endParaRPr lang="en-US" sz="2400" b="1" kern="1200" dirty="0">
                        <a:solidFill>
                          <a:srgbClr val="00B050"/>
                        </a:solidFill>
                        <a:effectLst/>
                        <a:latin typeface="Times New Roman" panose="02020603050405020304" pitchFamily="18" charset="0"/>
                        <a:ea typeface="+mn-ea"/>
                        <a:cs typeface="Times New Roman" panose="02020603050405020304" pitchFamily="18" charset="0"/>
                      </a:endParaRPr>
                    </a:p>
                    <a:p>
                      <a:endParaRPr lang="en-US" sz="24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0"/>
                  </a:ext>
                </a:extLst>
              </a:tr>
              <a:tr h="478852">
                <a:tc gridSpan="2">
                  <a:txBody>
                    <a:bodyPr/>
                    <a:lstStyle/>
                    <a:p>
                      <a:pPr algn="ctr"/>
                      <a:r>
                        <a:rPr lang="en-US" sz="2400" b="1" kern="1200" dirty="0" err="1">
                          <a:solidFill>
                            <a:srgbClr val="C00000"/>
                          </a:solidFill>
                          <a:effectLst/>
                          <a:latin typeface="Times New Roman" panose="02020603050405020304" pitchFamily="18" charset="0"/>
                          <a:ea typeface="+mn-ea"/>
                          <a:cs typeface="Times New Roman" panose="02020603050405020304" pitchFamily="18" charset="0"/>
                        </a:rPr>
                        <a:t>Hiệu</a:t>
                      </a:r>
                      <a:r>
                        <a:rPr lang="en-US" sz="2400" b="1" kern="1200" dirty="0">
                          <a:solidFill>
                            <a:srgbClr val="C0000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C00000"/>
                          </a:solidFill>
                          <a:effectLst/>
                          <a:latin typeface="Times New Roman" panose="02020603050405020304" pitchFamily="18" charset="0"/>
                          <a:ea typeface="+mn-ea"/>
                          <a:cs typeface="Times New Roman" panose="02020603050405020304" pitchFamily="18" charset="0"/>
                        </a:rPr>
                        <a:t>quả</a:t>
                      </a:r>
                      <a:r>
                        <a:rPr lang="en-US" sz="2400" b="1" kern="1200" dirty="0">
                          <a:solidFill>
                            <a:srgbClr val="C00000"/>
                          </a:solidFill>
                          <a:effectLst/>
                          <a:latin typeface="Times New Roman" panose="02020603050405020304" pitchFamily="18" charset="0"/>
                          <a:ea typeface="+mn-ea"/>
                          <a:cs typeface="Times New Roman" panose="02020603050405020304" pitchFamily="18" charset="0"/>
                        </a:rPr>
                        <a:t>:</a:t>
                      </a:r>
                      <a:endParaRPr lang="en-US" sz="2400" kern="1200" dirty="0">
                        <a:solidFill>
                          <a:srgbClr val="C00000"/>
                        </a:solidFill>
                        <a:effectLst/>
                        <a:latin typeface="Times New Roman" panose="02020603050405020304" pitchFamily="18" charset="0"/>
                        <a:ea typeface="+mn-ea"/>
                        <a:cs typeface="Times New Roman" panose="02020603050405020304" pitchFamily="18" charset="0"/>
                      </a:endParaRPr>
                    </a:p>
                    <a:p>
                      <a:r>
                        <a:rPr lang="en-US" sz="2400" b="1" kern="1200" dirty="0">
                          <a:solidFill>
                            <a:srgbClr val="7030A0"/>
                          </a:solidFill>
                          <a:effectLst/>
                          <a:latin typeface="Times New Roman" panose="02020603050405020304" pitchFamily="18" charset="0"/>
                          <a:ea typeface="+mn-ea"/>
                          <a:cs typeface="Times New Roman" panose="02020603050405020304" pitchFamily="18" charset="0"/>
                        </a:rPr>
                        <a:t>+ </a:t>
                      </a:r>
                      <a:r>
                        <a:rPr lang="en-US" sz="2400" kern="1200" dirty="0">
                          <a:solidFill>
                            <a:srgbClr val="7030A0"/>
                          </a:solidFill>
                          <a:effectLst/>
                          <a:latin typeface="Times New Roman" panose="02020603050405020304" pitchFamily="18" charset="0"/>
                          <a:ea typeface="+mn-ea"/>
                          <a:cs typeface="Times New Roman" panose="02020603050405020304" pitchFamily="18" charset="0"/>
                        </a:rPr>
                        <a:t> </a:t>
                      </a:r>
                      <a:r>
                        <a:rPr lang="vi-VN" sz="2400" kern="1200" dirty="0">
                          <a:solidFill>
                            <a:srgbClr val="7030A0"/>
                          </a:solidFill>
                          <a:effectLst/>
                          <a:latin typeface="Times New Roman" panose="02020603050405020304" pitchFamily="18" charset="0"/>
                          <a:ea typeface="+mn-ea"/>
                          <a:cs typeface="Times New Roman" panose="02020603050405020304" pitchFamily="18" charset="0"/>
                        </a:rPr>
                        <a:t>Làm cho sự vật hiện lên sống động, cũng có hành động, tâm trạng như con người.</a:t>
                      </a:r>
                      <a:endParaRPr lang="en-US" sz="2400" kern="1200" dirty="0">
                        <a:solidFill>
                          <a:srgbClr val="7030A0"/>
                        </a:solidFill>
                        <a:effectLst/>
                        <a:latin typeface="Times New Roman" panose="02020603050405020304" pitchFamily="18" charset="0"/>
                        <a:ea typeface="+mn-ea"/>
                        <a:cs typeface="Times New Roman" panose="02020603050405020304" pitchFamily="18" charset="0"/>
                      </a:endParaRPr>
                    </a:p>
                    <a:p>
                      <a:r>
                        <a:rPr lang="en-US" sz="2400" kern="1200" dirty="0">
                          <a:solidFill>
                            <a:srgbClr val="7030A0"/>
                          </a:solidFill>
                          <a:effectLst/>
                          <a:latin typeface="Times New Roman" panose="02020603050405020304" pitchFamily="18" charset="0"/>
                          <a:ea typeface="+mn-ea"/>
                          <a:cs typeface="Times New Roman" panose="02020603050405020304" pitchFamily="18" charset="0"/>
                        </a:rPr>
                        <a:t>+</a:t>
                      </a:r>
                      <a:r>
                        <a:rPr lang="vi-VN" sz="2400" kern="1200" dirty="0">
                          <a:solidFill>
                            <a:srgbClr val="7030A0"/>
                          </a:solidFill>
                          <a:effectLst/>
                          <a:latin typeface="Times New Roman" panose="02020603050405020304" pitchFamily="18" charset="0"/>
                          <a:ea typeface="+mn-ea"/>
                          <a:cs typeface="Times New Roman" panose="02020603050405020304" pitchFamily="18" charset="0"/>
                        </a:rPr>
                        <a:t> Giúp người đọc cảm nhận được tình yêu quê hương, sự gắn bó của tác giả với những cảnh sắc thiên nhiên của quê hương.</a:t>
                      </a:r>
                      <a:endParaRPr lang="en-US" sz="2400" dirty="0">
                        <a:solidFill>
                          <a:srgbClr val="7030A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8772300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2"/>
                                        </p:tgtEl>
                                        <p:attrNameLst>
                                          <p:attrName>ppt_x</p:attrName>
                                        </p:attrNameLst>
                                      </p:cBhvr>
                                      <p:tavLst>
                                        <p:tav tm="0">
                                          <p:val>
                                            <p:strVal val="ppt_x"/>
                                          </p:val>
                                        </p:tav>
                                        <p:tav tm="100000">
                                          <p:val>
                                            <p:strVal val="ppt_x"/>
                                          </p:val>
                                        </p:tav>
                                      </p:tavLst>
                                    </p:anim>
                                    <p:anim calcmode="lin" valueType="num">
                                      <p:cBhvr additive="base">
                                        <p:cTn id="13" dur="500"/>
                                        <p:tgtEl>
                                          <p:spTgt spid="2"/>
                                        </p:tgtEl>
                                        <p:attrNameLst>
                                          <p:attrName>ppt_y</p:attrName>
                                        </p:attrNameLst>
                                      </p:cBhvr>
                                      <p:tavLst>
                                        <p:tav tm="0">
                                          <p:val>
                                            <p:strVal val="ppt_y"/>
                                          </p:val>
                                        </p:tav>
                                        <p:tav tm="100000">
                                          <p:val>
                                            <p:strVal val="1+ppt_h/2"/>
                                          </p:val>
                                        </p:tav>
                                      </p:tavLst>
                                    </p:anim>
                                    <p:set>
                                      <p:cBhvr>
                                        <p:cTn id="14" dur="1" fill="hold">
                                          <p:stCondLst>
                                            <p:cond delay="499"/>
                                          </p:stCondLst>
                                        </p:cTn>
                                        <p:tgtEl>
                                          <p:spTgt spid="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heel(1)">
                                      <p:cBhvr>
                                        <p:cTn id="2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Alternate Process 1"/>
          <p:cNvSpPr/>
          <p:nvPr/>
        </p:nvSpPr>
        <p:spPr>
          <a:xfrm>
            <a:off x="2267744" y="188640"/>
            <a:ext cx="3672408" cy="1152128"/>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HƯỚNG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DẪN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TỰ</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HỌC</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4" name="Flowchart: Process 3"/>
          <p:cNvSpPr/>
          <p:nvPr/>
        </p:nvSpPr>
        <p:spPr>
          <a:xfrm>
            <a:off x="539552" y="1700808"/>
            <a:ext cx="7560840" cy="1368152"/>
          </a:xfrm>
          <a:prstGeom prst="flowChartProcess">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err="1">
                <a:solidFill>
                  <a:srgbClr val="7030A0"/>
                </a:solidFill>
                <a:latin typeface="Times New Roman" panose="02020603050405020304" pitchFamily="18" charset="0"/>
                <a:cs typeface="Times New Roman" panose="02020603050405020304" pitchFamily="18" charset="0"/>
              </a:rPr>
              <a:t>Hoàn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thiện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đầy</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đủ</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các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tập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vào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vở</a:t>
            </a:r>
            <a:r>
              <a:rPr lang="en-US" sz="2400" dirty="0">
                <a:solidFill>
                  <a:srgbClr val="7030A0"/>
                </a:solidFill>
                <a:latin typeface="Times New Roman" panose="02020603050405020304" pitchFamily="18" charset="0"/>
                <a:cs typeface="Times New Roman" panose="02020603050405020304" pitchFamily="18" charset="0"/>
              </a:rPr>
              <a:t>;</a:t>
            </a:r>
          </a:p>
          <a:p>
            <a:pPr lvl="0"/>
            <a:r>
              <a:rPr lang="en-US" sz="2400" dirty="0" err="1">
                <a:solidFill>
                  <a:srgbClr val="7030A0"/>
                </a:solidFill>
                <a:latin typeface="Times New Roman" panose="02020603050405020304" pitchFamily="18" charset="0"/>
                <a:cs typeface="Times New Roman" panose="02020603050405020304" pitchFamily="18" charset="0"/>
              </a:rPr>
              <a:t>Đọc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phần</a:t>
            </a:r>
            <a:r>
              <a:rPr lang="en-US" sz="2400" dirty="0">
                <a:solidFill>
                  <a:srgbClr val="7030A0"/>
                </a:solidFill>
                <a:latin typeface="Times New Roman" panose="02020603050405020304" pitchFamily="18" charset="0"/>
                <a:cs typeface="Times New Roman" panose="02020603050405020304" pitchFamily="18" charset="0"/>
              </a:rPr>
              <a:t> Tri </a:t>
            </a:r>
            <a:r>
              <a:rPr lang="en-US" sz="2400" dirty="0" err="1">
                <a:solidFill>
                  <a:srgbClr val="7030A0"/>
                </a:solidFill>
                <a:latin typeface="Times New Roman" panose="02020603050405020304" pitchFamily="18" charset="0"/>
                <a:cs typeface="Times New Roman" panose="02020603050405020304" pitchFamily="18" charset="0"/>
              </a:rPr>
              <a:t>thức</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ngữ</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văn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về</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thể</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thơ</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bốn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chữ</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và</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năm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chữ</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để</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chuẩn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bị</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cho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tiết</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Tập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làm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thơ</a:t>
            </a:r>
            <a:r>
              <a:rPr lang="en-US" sz="2400" dirty="0">
                <a:solidFill>
                  <a:srgbClr val="7030A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4065143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174427" y="39464"/>
            <a:ext cx="4428492" cy="576064"/>
          </a:xfrm>
          <a:prstGeom prst="flowChartTerminato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Times New Roman" panose="02020603050405020304" pitchFamily="18" charset="0"/>
                <a:cs typeface="Times New Roman" panose="02020603050405020304" pitchFamily="18" charset="0"/>
              </a:rPr>
              <a:t>1. </a:t>
            </a:r>
            <a:r>
              <a:rPr lang="pt-BR" sz="2400" b="1" dirty="0">
                <a:solidFill>
                  <a:schemeClr val="tx1"/>
                </a:solidFill>
              </a:rPr>
              <a:t>Giải thích nghĩa của từ</a:t>
            </a:r>
            <a:r>
              <a:rPr lang="en-US" sz="2400" dirty="0">
                <a:solidFill>
                  <a:schemeClr val="tx1"/>
                </a:solidFill>
                <a:latin typeface="Times New Roman" panose="02020603050405020304" pitchFamily="18" charset="0"/>
                <a:cs typeface="Times New Roman" panose="02020603050405020304" pitchFamily="18" charset="0"/>
              </a:rPr>
              <a:t> </a:t>
            </a:r>
          </a:p>
        </p:txBody>
      </p:sp>
      <p:sp>
        <p:nvSpPr>
          <p:cNvPr id="5" name="Right Arrow Callout 4"/>
          <p:cNvSpPr/>
          <p:nvPr/>
        </p:nvSpPr>
        <p:spPr>
          <a:xfrm>
            <a:off x="174427" y="939031"/>
            <a:ext cx="2376264" cy="1368152"/>
          </a:xfrm>
          <a:prstGeom prst="right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rgbClr val="7030A0"/>
                </a:solidFill>
                <a:latin typeface="Times New Roman" panose="02020603050405020304" pitchFamily="18" charset="0"/>
                <a:cs typeface="Times New Roman" panose="02020603050405020304" pitchFamily="18" charset="0"/>
              </a:rPr>
              <a:t>Thảo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luận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nhóm</a:t>
            </a:r>
            <a:r>
              <a:rPr lang="en-US" sz="2400" dirty="0">
                <a:solidFill>
                  <a:srgbClr val="7030A0"/>
                </a:solidFill>
                <a:latin typeface="Times New Roman" panose="02020603050405020304" pitchFamily="18" charset="0"/>
                <a:cs typeface="Times New Roman" panose="02020603050405020304" pitchFamily="18" charset="0"/>
              </a:rPr>
              <a:t> </a:t>
            </a:r>
          </a:p>
        </p:txBody>
      </p:sp>
      <p:sp>
        <p:nvSpPr>
          <p:cNvPr id="6" name="Pentagon 5"/>
          <p:cNvSpPr/>
          <p:nvPr/>
        </p:nvSpPr>
        <p:spPr>
          <a:xfrm>
            <a:off x="2879812" y="939031"/>
            <a:ext cx="2844316" cy="1998626"/>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rgbClr val="7030A0"/>
                </a:solidFill>
                <a:latin typeface="Times New Roman" panose="02020603050405020304" pitchFamily="18" charset="0"/>
                <a:cs typeface="Times New Roman" panose="02020603050405020304" pitchFamily="18" charset="0"/>
              </a:rPr>
              <a:t>HS </a:t>
            </a:r>
            <a:r>
              <a:rPr lang="en-US" sz="2400" dirty="0" err="1">
                <a:solidFill>
                  <a:srgbClr val="7030A0"/>
                </a:solidFill>
                <a:latin typeface="Times New Roman" panose="02020603050405020304" pitchFamily="18" charset="0"/>
                <a:cs typeface="Times New Roman" panose="02020603050405020304" pitchFamily="18" charset="0"/>
              </a:rPr>
              <a:t>thảo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luận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cặp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đôi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hoàn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thành</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vào</a:t>
            </a:r>
            <a:r>
              <a:rPr lang="en-US" sz="2400" dirty="0">
                <a:solidFill>
                  <a:srgbClr val="7030A0"/>
                </a:solidFill>
                <a:latin typeface="Times New Roman" panose="02020603050405020304" pitchFamily="18" charset="0"/>
                <a:cs typeface="Times New Roman" panose="02020603050405020304" pitchFamily="18" charset="0"/>
              </a:rPr>
              <a:t> </a:t>
            </a:r>
            <a:r>
              <a:rPr lang="en-US" sz="2400" b="1" i="1" dirty="0" err="1">
                <a:solidFill>
                  <a:srgbClr val="7030A0"/>
                </a:solidFill>
                <a:latin typeface="Times New Roman" panose="02020603050405020304" pitchFamily="18" charset="0"/>
                <a:cs typeface="Times New Roman" panose="02020603050405020304" pitchFamily="18" charset="0"/>
              </a:rPr>
              <a:t>Phiếu</a:t>
            </a:r>
            <a:r>
              <a:rPr lang="en-US" sz="2400" b="1" i="1" dirty="0">
                <a:solidFill>
                  <a:srgbClr val="7030A0"/>
                </a:solidFill>
                <a:latin typeface="Times New Roman" panose="02020603050405020304" pitchFamily="18" charset="0"/>
                <a:cs typeface="Times New Roman" panose="02020603050405020304" pitchFamily="18" charset="0"/>
              </a:rPr>
              <a:t> HT </a:t>
            </a:r>
            <a:r>
              <a:rPr lang="en-US" sz="2400" b="1" i="1" dirty="0" err="1">
                <a:solidFill>
                  <a:srgbClr val="7030A0"/>
                </a:solidFill>
                <a:latin typeface="Times New Roman" panose="02020603050405020304" pitchFamily="18" charset="0"/>
                <a:cs typeface="Times New Roman" panose="02020603050405020304" pitchFamily="18" charset="0"/>
              </a:rPr>
              <a:t>số</a:t>
            </a:r>
            <a:r>
              <a:rPr lang="en-US" sz="2400" b="1" i="1" dirty="0">
                <a:solidFill>
                  <a:srgbClr val="7030A0"/>
                </a:solidFill>
                <a:latin typeface="Times New Roman" panose="02020603050405020304" pitchFamily="18" charset="0"/>
                <a:cs typeface="Times New Roman" panose="02020603050405020304" pitchFamily="18" charset="0"/>
              </a:rPr>
              <a:t> 1</a:t>
            </a:r>
            <a:endParaRPr lang="en-US" sz="2400" dirty="0">
              <a:solidFill>
                <a:srgbClr val="7030A0"/>
              </a:solidFill>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0152" y="908720"/>
            <a:ext cx="2143125" cy="2143125"/>
          </a:xfrm>
          <a:prstGeom prst="rect">
            <a:avLst/>
          </a:prstGeom>
        </p:spPr>
      </p:pic>
      <p:sp>
        <p:nvSpPr>
          <p:cNvPr id="9" name="Oval Callout 8"/>
          <p:cNvSpPr/>
          <p:nvPr/>
        </p:nvSpPr>
        <p:spPr>
          <a:xfrm>
            <a:off x="750491" y="2937657"/>
            <a:ext cx="3600400" cy="2669368"/>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rgbClr val="C00000"/>
                </a:solidFill>
              </a:rPr>
              <a:t>Tìm</a:t>
            </a:r>
            <a:r>
              <a:rPr lang="en-US" sz="2400" i="1" dirty="0">
                <a:solidFill>
                  <a:srgbClr val="C00000"/>
                </a:solidFill>
              </a:rPr>
              <a:t> </a:t>
            </a:r>
            <a:r>
              <a:rPr lang="en-US" sz="2400" i="1" dirty="0" err="1">
                <a:solidFill>
                  <a:srgbClr val="C00000"/>
                </a:solidFill>
              </a:rPr>
              <a:t>nghĩa</a:t>
            </a:r>
            <a:r>
              <a:rPr lang="en-US" sz="2400" i="1" dirty="0">
                <a:solidFill>
                  <a:srgbClr val="C00000"/>
                </a:solidFill>
              </a:rPr>
              <a:t> </a:t>
            </a:r>
            <a:r>
              <a:rPr lang="en-US" sz="2400" i="1" dirty="0" err="1">
                <a:solidFill>
                  <a:srgbClr val="C00000"/>
                </a:solidFill>
              </a:rPr>
              <a:t>của</a:t>
            </a:r>
            <a:r>
              <a:rPr lang="en-US" sz="2400" i="1" dirty="0">
                <a:solidFill>
                  <a:srgbClr val="C00000"/>
                </a:solidFill>
              </a:rPr>
              <a:t> </a:t>
            </a:r>
            <a:r>
              <a:rPr lang="en-US" sz="2400" i="1" dirty="0" err="1">
                <a:solidFill>
                  <a:srgbClr val="C00000"/>
                </a:solidFill>
              </a:rPr>
              <a:t>từ</a:t>
            </a:r>
            <a:r>
              <a:rPr lang="en-US" sz="2400" i="1" dirty="0">
                <a:solidFill>
                  <a:srgbClr val="C00000"/>
                </a:solidFill>
              </a:rPr>
              <a:t> “</a:t>
            </a:r>
            <a:r>
              <a:rPr lang="en-US" sz="2400" i="1" dirty="0" err="1">
                <a:solidFill>
                  <a:srgbClr val="C00000"/>
                </a:solidFill>
              </a:rPr>
              <a:t>xuân</a:t>
            </a:r>
            <a:r>
              <a:rPr lang="en-US" sz="2400" i="1" dirty="0">
                <a:solidFill>
                  <a:srgbClr val="C00000"/>
                </a:solidFill>
              </a:rPr>
              <a:t>” </a:t>
            </a:r>
            <a:r>
              <a:rPr lang="en-US" sz="2400" i="1" dirty="0" err="1">
                <a:solidFill>
                  <a:srgbClr val="C00000"/>
                </a:solidFill>
              </a:rPr>
              <a:t>và</a:t>
            </a:r>
            <a:r>
              <a:rPr lang="en-US" sz="2400" i="1" dirty="0">
                <a:solidFill>
                  <a:srgbClr val="C00000"/>
                </a:solidFill>
              </a:rPr>
              <a:t> </a:t>
            </a:r>
            <a:r>
              <a:rPr lang="en-US" sz="2400" i="1" dirty="0" err="1">
                <a:solidFill>
                  <a:srgbClr val="C00000"/>
                </a:solidFill>
              </a:rPr>
              <a:t>phân</a:t>
            </a:r>
            <a:r>
              <a:rPr lang="en-US" sz="2400" i="1" dirty="0">
                <a:solidFill>
                  <a:srgbClr val="C00000"/>
                </a:solidFill>
              </a:rPr>
              <a:t> </a:t>
            </a:r>
            <a:r>
              <a:rPr lang="en-US" sz="2400" i="1" dirty="0" err="1">
                <a:solidFill>
                  <a:srgbClr val="C00000"/>
                </a:solidFill>
              </a:rPr>
              <a:t>biệt</a:t>
            </a:r>
            <a:r>
              <a:rPr lang="en-US" sz="2400" i="1" dirty="0">
                <a:solidFill>
                  <a:srgbClr val="C00000"/>
                </a:solidFill>
              </a:rPr>
              <a:t> </a:t>
            </a:r>
            <a:r>
              <a:rPr lang="en-US" sz="2400" i="1" dirty="0" err="1">
                <a:solidFill>
                  <a:srgbClr val="C00000"/>
                </a:solidFill>
              </a:rPr>
              <a:t>đâu</a:t>
            </a:r>
            <a:r>
              <a:rPr lang="en-US" sz="2400" i="1" dirty="0">
                <a:solidFill>
                  <a:srgbClr val="C00000"/>
                </a:solidFill>
              </a:rPr>
              <a:t> </a:t>
            </a:r>
            <a:r>
              <a:rPr lang="en-US" sz="2400" i="1" dirty="0" err="1">
                <a:solidFill>
                  <a:srgbClr val="C00000"/>
                </a:solidFill>
              </a:rPr>
              <a:t>là</a:t>
            </a:r>
            <a:r>
              <a:rPr lang="en-US" sz="2400" i="1" dirty="0">
                <a:solidFill>
                  <a:srgbClr val="C00000"/>
                </a:solidFill>
              </a:rPr>
              <a:t> </a:t>
            </a:r>
            <a:r>
              <a:rPr lang="en-US" sz="2400" i="1" dirty="0" err="1">
                <a:solidFill>
                  <a:srgbClr val="C00000"/>
                </a:solidFill>
              </a:rPr>
              <a:t>nghĩa</a:t>
            </a:r>
            <a:r>
              <a:rPr lang="en-US" sz="2400" i="1" dirty="0">
                <a:solidFill>
                  <a:srgbClr val="C00000"/>
                </a:solidFill>
              </a:rPr>
              <a:t> </a:t>
            </a:r>
            <a:r>
              <a:rPr lang="en-US" sz="2400" i="1" dirty="0" err="1">
                <a:solidFill>
                  <a:srgbClr val="C00000"/>
                </a:solidFill>
              </a:rPr>
              <a:t>gốc</a:t>
            </a:r>
            <a:r>
              <a:rPr lang="en-US" sz="2400" i="1" dirty="0">
                <a:solidFill>
                  <a:srgbClr val="C00000"/>
                </a:solidFill>
              </a:rPr>
              <a:t>, </a:t>
            </a:r>
            <a:r>
              <a:rPr lang="en-US" sz="2400" i="1" dirty="0" err="1">
                <a:solidFill>
                  <a:srgbClr val="C00000"/>
                </a:solidFill>
              </a:rPr>
              <a:t>đâu</a:t>
            </a:r>
            <a:r>
              <a:rPr lang="en-US" sz="2400" i="1" dirty="0">
                <a:solidFill>
                  <a:srgbClr val="C00000"/>
                </a:solidFill>
              </a:rPr>
              <a:t> </a:t>
            </a:r>
            <a:r>
              <a:rPr lang="en-US" sz="2400" i="1" dirty="0" err="1">
                <a:solidFill>
                  <a:srgbClr val="C00000"/>
                </a:solidFill>
              </a:rPr>
              <a:t>là</a:t>
            </a:r>
            <a:r>
              <a:rPr lang="en-US" sz="2400" i="1" dirty="0">
                <a:solidFill>
                  <a:srgbClr val="C00000"/>
                </a:solidFill>
              </a:rPr>
              <a:t> </a:t>
            </a:r>
            <a:r>
              <a:rPr lang="en-US" sz="2400" i="1" dirty="0" err="1">
                <a:solidFill>
                  <a:srgbClr val="C00000"/>
                </a:solidFill>
              </a:rPr>
              <a:t>nghĩa</a:t>
            </a:r>
            <a:r>
              <a:rPr lang="en-US" sz="2400" i="1" dirty="0">
                <a:solidFill>
                  <a:srgbClr val="C00000"/>
                </a:solidFill>
              </a:rPr>
              <a:t> </a:t>
            </a:r>
            <a:r>
              <a:rPr lang="en-US" sz="2400" i="1" dirty="0" err="1">
                <a:solidFill>
                  <a:srgbClr val="C00000"/>
                </a:solidFill>
              </a:rPr>
              <a:t>chuyển</a:t>
            </a:r>
            <a:r>
              <a:rPr lang="en-US" sz="2400" i="1" dirty="0">
                <a:solidFill>
                  <a:srgbClr val="C00000"/>
                </a:solidFill>
              </a:rPr>
              <a:t>.</a:t>
            </a:r>
            <a:endParaRPr lang="en-US" sz="2400" dirty="0">
              <a:solidFill>
                <a:srgbClr val="C00000"/>
              </a:solidFill>
            </a:endParaRPr>
          </a:p>
        </p:txBody>
      </p:sp>
      <p:sp>
        <p:nvSpPr>
          <p:cNvPr id="10" name="Oval Callout 9"/>
          <p:cNvSpPr/>
          <p:nvPr/>
        </p:nvSpPr>
        <p:spPr>
          <a:xfrm>
            <a:off x="4788024" y="2905063"/>
            <a:ext cx="3600400" cy="2669368"/>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rgbClr val="7030A0"/>
                </a:solidFill>
              </a:rPr>
              <a:t>Nêu</a:t>
            </a:r>
            <a:r>
              <a:rPr lang="en-US" sz="2400" i="1" dirty="0">
                <a:solidFill>
                  <a:srgbClr val="7030A0"/>
                </a:solidFill>
              </a:rPr>
              <a:t> </a:t>
            </a:r>
            <a:r>
              <a:rPr lang="en-US" sz="2400" i="1" dirty="0" err="1">
                <a:solidFill>
                  <a:srgbClr val="7030A0"/>
                </a:solidFill>
              </a:rPr>
              <a:t>cách</a:t>
            </a:r>
            <a:r>
              <a:rPr lang="en-US" sz="2400" i="1" dirty="0">
                <a:solidFill>
                  <a:srgbClr val="7030A0"/>
                </a:solidFill>
              </a:rPr>
              <a:t> </a:t>
            </a:r>
            <a:r>
              <a:rPr lang="en-US" sz="2400" i="1" dirty="0" err="1">
                <a:solidFill>
                  <a:srgbClr val="7030A0"/>
                </a:solidFill>
              </a:rPr>
              <a:t>giải</a:t>
            </a:r>
            <a:r>
              <a:rPr lang="en-US" sz="2400" i="1" dirty="0">
                <a:solidFill>
                  <a:srgbClr val="7030A0"/>
                </a:solidFill>
              </a:rPr>
              <a:t> </a:t>
            </a:r>
            <a:r>
              <a:rPr lang="en-US" sz="2400" i="1" dirty="0" err="1">
                <a:solidFill>
                  <a:srgbClr val="7030A0"/>
                </a:solidFill>
              </a:rPr>
              <a:t>thích</a:t>
            </a:r>
            <a:r>
              <a:rPr lang="en-US" sz="2400" i="1" dirty="0">
                <a:solidFill>
                  <a:srgbClr val="7030A0"/>
                </a:solidFill>
              </a:rPr>
              <a:t> </a:t>
            </a:r>
            <a:r>
              <a:rPr lang="en-US" sz="2400" i="1" dirty="0" err="1">
                <a:solidFill>
                  <a:srgbClr val="7030A0"/>
                </a:solidFill>
              </a:rPr>
              <a:t>nghĩa</a:t>
            </a:r>
            <a:r>
              <a:rPr lang="en-US" sz="2400" i="1" dirty="0">
                <a:solidFill>
                  <a:srgbClr val="7030A0"/>
                </a:solidFill>
              </a:rPr>
              <a:t> </a:t>
            </a:r>
            <a:r>
              <a:rPr lang="en-US" sz="2400" i="1" dirty="0" err="1">
                <a:solidFill>
                  <a:srgbClr val="7030A0"/>
                </a:solidFill>
              </a:rPr>
              <a:t>của</a:t>
            </a:r>
            <a:r>
              <a:rPr lang="en-US" sz="2400" i="1" dirty="0">
                <a:solidFill>
                  <a:srgbClr val="7030A0"/>
                </a:solidFill>
              </a:rPr>
              <a:t> </a:t>
            </a:r>
            <a:r>
              <a:rPr lang="en-US" sz="2400" i="1" dirty="0" err="1">
                <a:solidFill>
                  <a:srgbClr val="7030A0"/>
                </a:solidFill>
              </a:rPr>
              <a:t>từ</a:t>
            </a:r>
            <a:r>
              <a:rPr lang="en-US" sz="2400" i="1" dirty="0">
                <a:solidFill>
                  <a:srgbClr val="7030A0"/>
                </a:solidFill>
              </a:rPr>
              <a:t>.</a:t>
            </a:r>
            <a:endParaRPr lang="en-US" sz="2400" dirty="0">
              <a:solidFill>
                <a:srgbClr val="7030A0"/>
              </a:solidFill>
            </a:endParaRPr>
          </a:p>
        </p:txBody>
      </p:sp>
    </p:spTree>
    <p:extLst>
      <p:ext uri="{BB962C8B-B14F-4D97-AF65-F5344CB8AC3E}">
        <p14:creationId xmlns:p14="http://schemas.microsoft.com/office/powerpoint/2010/main" val="126667918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xit" presetSubtype="4" fill="hold" grpId="1" nodeType="clickEffect">
                                  <p:stCondLst>
                                    <p:cond delay="0"/>
                                  </p:stCondLst>
                                  <p:childTnLst>
                                    <p:anim calcmode="lin" valueType="num">
                                      <p:cBhvr additive="base">
                                        <p:cTn id="32" dur="500"/>
                                        <p:tgtEl>
                                          <p:spTgt spid="9"/>
                                        </p:tgtEl>
                                        <p:attrNameLst>
                                          <p:attrName>ppt_x</p:attrName>
                                        </p:attrNameLst>
                                      </p:cBhvr>
                                      <p:tavLst>
                                        <p:tav tm="0">
                                          <p:val>
                                            <p:strVal val="ppt_x"/>
                                          </p:val>
                                        </p:tav>
                                        <p:tav tm="100000">
                                          <p:val>
                                            <p:strVal val="ppt_x"/>
                                          </p:val>
                                        </p:tav>
                                      </p:tavLst>
                                    </p:anim>
                                    <p:anim calcmode="lin" valueType="num">
                                      <p:cBhvr additive="base">
                                        <p:cTn id="33" dur="500"/>
                                        <p:tgtEl>
                                          <p:spTgt spid="9"/>
                                        </p:tgtEl>
                                        <p:attrNameLst>
                                          <p:attrName>ppt_y</p:attrName>
                                        </p:attrNameLst>
                                      </p:cBhvr>
                                      <p:tavLst>
                                        <p:tav tm="0">
                                          <p:val>
                                            <p:strVal val="ppt_y"/>
                                          </p:val>
                                        </p:tav>
                                        <p:tav tm="100000">
                                          <p:val>
                                            <p:strVal val="1+ppt_h/2"/>
                                          </p:val>
                                        </p:tav>
                                      </p:tavLst>
                                    </p:anim>
                                    <p:set>
                                      <p:cBhvr>
                                        <p:cTn id="34" dur="1" fill="hold">
                                          <p:stCondLst>
                                            <p:cond delay="499"/>
                                          </p:stCondLst>
                                        </p:cTn>
                                        <p:tgtEl>
                                          <p:spTgt spid="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1000"/>
                                        <p:tgtEl>
                                          <p:spTgt spid="10"/>
                                        </p:tgtEl>
                                      </p:cBhvr>
                                    </p:animEffect>
                                    <p:anim calcmode="lin" valueType="num">
                                      <p:cBhvr>
                                        <p:cTn id="40" dur="1000" fill="hold"/>
                                        <p:tgtEl>
                                          <p:spTgt spid="10"/>
                                        </p:tgtEl>
                                        <p:attrNameLst>
                                          <p:attrName>ppt_x</p:attrName>
                                        </p:attrNameLst>
                                      </p:cBhvr>
                                      <p:tavLst>
                                        <p:tav tm="0">
                                          <p:val>
                                            <p:strVal val="#ppt_x"/>
                                          </p:val>
                                        </p:tav>
                                        <p:tav tm="100000">
                                          <p:val>
                                            <p:strVal val="#ppt_x"/>
                                          </p:val>
                                        </p:tav>
                                      </p:tavLst>
                                    </p:anim>
                                    <p:anim calcmode="lin" valueType="num">
                                      <p:cBhvr>
                                        <p:cTn id="4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10"/>
                                        </p:tgtEl>
                                        <p:attrNameLst>
                                          <p:attrName>ppt_x</p:attrName>
                                        </p:attrNameLst>
                                      </p:cBhvr>
                                      <p:tavLst>
                                        <p:tav tm="0">
                                          <p:val>
                                            <p:strVal val="ppt_x"/>
                                          </p:val>
                                        </p:tav>
                                        <p:tav tm="100000">
                                          <p:val>
                                            <p:strVal val="ppt_x"/>
                                          </p:val>
                                        </p:tav>
                                      </p:tavLst>
                                    </p:anim>
                                    <p:anim calcmode="lin" valueType="num">
                                      <p:cBhvr additive="base">
                                        <p:cTn id="46" dur="500"/>
                                        <p:tgtEl>
                                          <p:spTgt spid="10"/>
                                        </p:tgtEl>
                                        <p:attrNameLst>
                                          <p:attrName>ppt_y</p:attrName>
                                        </p:attrNameLst>
                                      </p:cBhvr>
                                      <p:tavLst>
                                        <p:tav tm="0">
                                          <p:val>
                                            <p:strVal val="ppt_y"/>
                                          </p:val>
                                        </p:tav>
                                        <p:tav tm="100000">
                                          <p:val>
                                            <p:strVal val="1+ppt_h/2"/>
                                          </p:val>
                                        </p:tav>
                                      </p:tavLst>
                                    </p:anim>
                                    <p:set>
                                      <p:cBhvr>
                                        <p:cTn id="47"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9" grpId="0" animBg="1"/>
      <p:bldP spid="9" grpId="1" animBg="1"/>
      <p:bldP spid="10" grpId="0" animBg="1"/>
      <p:bldP spid="10"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orizontal Scroll 4"/>
          <p:cNvSpPr/>
          <p:nvPr/>
        </p:nvSpPr>
        <p:spPr>
          <a:xfrm>
            <a:off x="2340344" y="1065920"/>
            <a:ext cx="4535909" cy="1282960"/>
          </a:xfrm>
          <a:prstGeom prst="horizontalScrol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400" b="1" dirty="0">
              <a:solidFill>
                <a:srgbClr val="FF0000"/>
              </a:solidFill>
              <a:latin typeface="Times New Roman" panose="02020603050405020304" pitchFamily="18" charset="0"/>
              <a:cs typeface="Times New Roman" panose="02020603050405020304" pitchFamily="18" charset="0"/>
            </a:endParaRPr>
          </a:p>
          <a:p>
            <a:pPr algn="ctr"/>
            <a:r>
              <a:rPr lang="pt-BR" sz="2400" b="1" dirty="0">
                <a:solidFill>
                  <a:srgbClr val="FF0000"/>
                </a:solidFill>
                <a:latin typeface="Times New Roman" panose="02020603050405020304" pitchFamily="18" charset="0"/>
                <a:cs typeface="Times New Roman" panose="02020603050405020304" pitchFamily="18" charset="0"/>
              </a:rPr>
              <a:t>PHIẾU HỌC TẬP 1</a:t>
            </a:r>
          </a:p>
          <a:p>
            <a:pPr algn="ctr"/>
            <a:r>
              <a:rPr lang="pt-BR" sz="2400" b="1" dirty="0">
                <a:solidFill>
                  <a:srgbClr val="002060"/>
                </a:solidFill>
                <a:latin typeface="Times New Roman" panose="02020603050405020304" pitchFamily="18" charset="0"/>
                <a:cs typeface="Times New Roman" panose="02020603050405020304" pitchFamily="18" charset="0"/>
              </a:rPr>
              <a:t>(Giải thích nghĩa của từ)</a:t>
            </a:r>
            <a:endParaRPr lang="en-US" sz="2400" dirty="0">
              <a:solidFill>
                <a:srgbClr val="002060"/>
              </a:solidFill>
              <a:latin typeface="Times New Roman" panose="02020603050405020304" pitchFamily="18" charset="0"/>
              <a:cs typeface="Times New Roman" panose="02020603050405020304" pitchFamily="18" charset="0"/>
            </a:endParaRPr>
          </a:p>
          <a:p>
            <a:pPr algn="ctr"/>
            <a:endParaRPr lang="en-US" sz="2400" dirty="0">
              <a:solidFill>
                <a:srgbClr val="002060"/>
              </a:solidFill>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30475936"/>
              </p:ext>
            </p:extLst>
          </p:nvPr>
        </p:nvGraphicFramePr>
        <p:xfrm>
          <a:off x="35496" y="2492896"/>
          <a:ext cx="9073008" cy="3449639"/>
        </p:xfrm>
        <a:graphic>
          <a:graphicData uri="http://schemas.openxmlformats.org/drawingml/2006/table">
            <a:tbl>
              <a:tblPr firstRow="1" firstCol="1" bandRow="1">
                <a:tableStyleId>{5C22544A-7EE6-4342-B048-85BDC9FD1C3A}</a:tableStyleId>
              </a:tblPr>
              <a:tblGrid>
                <a:gridCol w="5022716">
                  <a:extLst>
                    <a:ext uri="{9D8B030D-6E8A-4147-A177-3AD203B41FA5}">
                      <a16:colId xmlns:a16="http://schemas.microsoft.com/office/drawing/2014/main" val="20000"/>
                    </a:ext>
                  </a:extLst>
                </a:gridCol>
                <a:gridCol w="2390175">
                  <a:extLst>
                    <a:ext uri="{9D8B030D-6E8A-4147-A177-3AD203B41FA5}">
                      <a16:colId xmlns:a16="http://schemas.microsoft.com/office/drawing/2014/main" val="20001"/>
                    </a:ext>
                  </a:extLst>
                </a:gridCol>
                <a:gridCol w="1660117">
                  <a:extLst>
                    <a:ext uri="{9D8B030D-6E8A-4147-A177-3AD203B41FA5}">
                      <a16:colId xmlns:a16="http://schemas.microsoft.com/office/drawing/2014/main" val="20002"/>
                    </a:ext>
                  </a:extLst>
                </a:gridCol>
              </a:tblGrid>
              <a:tr h="0">
                <a:tc>
                  <a:txBody>
                    <a:bodyPr/>
                    <a:lstStyle/>
                    <a:p>
                      <a:pPr marL="88900" algn="ctr">
                        <a:lnSpc>
                          <a:spcPct val="119000"/>
                        </a:lnSpc>
                        <a:spcAft>
                          <a:spcPts val="0"/>
                        </a:spcAft>
                      </a:pPr>
                      <a:r>
                        <a:rPr lang="pt-BR" sz="2400" dirty="0">
                          <a:solidFill>
                            <a:schemeClr val="tx1"/>
                          </a:solidFill>
                          <a:effectLst/>
                          <a:latin typeface="Times New Roman" panose="02020603050405020304" pitchFamily="18" charset="0"/>
                          <a:cs typeface="Times New Roman" panose="02020603050405020304" pitchFamily="18" charset="0"/>
                        </a:rPr>
                        <a:t>Ví dụ</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88900" algn="ctr">
                        <a:lnSpc>
                          <a:spcPct val="119000"/>
                        </a:lnSpc>
                        <a:spcAft>
                          <a:spcPts val="0"/>
                        </a:spcAft>
                      </a:pPr>
                      <a:r>
                        <a:rPr lang="pt-BR" sz="2400">
                          <a:solidFill>
                            <a:schemeClr val="tx1"/>
                          </a:solidFill>
                          <a:effectLst/>
                          <a:latin typeface="Times New Roman" panose="02020603050405020304" pitchFamily="18" charset="0"/>
                          <a:cs typeface="Times New Roman" panose="02020603050405020304" pitchFamily="18" charset="0"/>
                        </a:rPr>
                        <a:t>Nghĩa</a:t>
                      </a:r>
                      <a:endParaRPr lang="en-US" sz="24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88900" algn="ctr">
                        <a:lnSpc>
                          <a:spcPct val="119000"/>
                        </a:lnSpc>
                        <a:spcAft>
                          <a:spcPts val="0"/>
                        </a:spcAft>
                      </a:pPr>
                      <a:r>
                        <a:rPr lang="pt-BR" sz="2400">
                          <a:solidFill>
                            <a:schemeClr val="tx1"/>
                          </a:solidFill>
                          <a:effectLst/>
                          <a:latin typeface="Times New Roman" panose="02020603050405020304" pitchFamily="18" charset="0"/>
                          <a:cs typeface="Times New Roman" panose="02020603050405020304" pitchFamily="18" charset="0"/>
                        </a:rPr>
                        <a:t>Khái niệm</a:t>
                      </a:r>
                      <a:endParaRPr lang="en-US" sz="24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0">
                <a:tc rowSpan="2">
                  <a:txBody>
                    <a:bodyPr/>
                    <a:lstStyle/>
                    <a:p>
                      <a:pPr algn="ctr">
                        <a:lnSpc>
                          <a:spcPct val="107000"/>
                        </a:lnSpc>
                        <a:spcAft>
                          <a:spcPts val="0"/>
                        </a:spcAft>
                        <a:tabLst>
                          <a:tab pos="1386840" algn="l"/>
                        </a:tabLst>
                      </a:pPr>
                      <a:r>
                        <a:rPr lang="en-US" sz="2400" i="0" dirty="0" err="1">
                          <a:solidFill>
                            <a:schemeClr val="tx1"/>
                          </a:solidFill>
                          <a:effectLst/>
                          <a:latin typeface="Times New Roman" panose="02020603050405020304" pitchFamily="18" charset="0"/>
                          <a:cs typeface="Times New Roman" panose="02020603050405020304" pitchFamily="18" charset="0"/>
                        </a:rPr>
                        <a:t>Mùa</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xuân</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là</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Tết</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trồng</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cây</a:t>
                      </a:r>
                      <a:endParaRPr lang="en-US" sz="2400" i="0" dirty="0">
                        <a:solidFill>
                          <a:schemeClr val="tx1"/>
                        </a:solidFill>
                        <a:effectLst/>
                        <a:latin typeface="Times New Roman" panose="02020603050405020304" pitchFamily="18" charset="0"/>
                        <a:cs typeface="Times New Roman" panose="02020603050405020304" pitchFamily="18" charset="0"/>
                      </a:endParaRPr>
                    </a:p>
                    <a:p>
                      <a:pPr algn="ctr">
                        <a:lnSpc>
                          <a:spcPct val="107000"/>
                        </a:lnSpc>
                        <a:spcAft>
                          <a:spcPts val="0"/>
                        </a:spcAft>
                        <a:tabLst>
                          <a:tab pos="1386840" algn="l"/>
                        </a:tabLst>
                      </a:pPr>
                      <a:r>
                        <a:rPr lang="en-US" sz="2400" i="0" dirty="0" err="1">
                          <a:solidFill>
                            <a:schemeClr val="tx1"/>
                          </a:solidFill>
                          <a:effectLst/>
                          <a:latin typeface="Times New Roman" panose="02020603050405020304" pitchFamily="18" charset="0"/>
                          <a:cs typeface="Times New Roman" panose="02020603050405020304" pitchFamily="18" charset="0"/>
                        </a:rPr>
                        <a:t>Làm</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cho</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đất</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nước</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càng</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ngày</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càng</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xuân</a:t>
                      </a:r>
                      <a:endParaRPr lang="en-US" sz="2400" i="0" dirty="0">
                        <a:solidFill>
                          <a:schemeClr val="tx1"/>
                        </a:solidFill>
                        <a:effectLst/>
                        <a:latin typeface="Times New Roman" panose="02020603050405020304" pitchFamily="18" charset="0"/>
                        <a:cs typeface="Times New Roman" panose="02020603050405020304" pitchFamily="18" charset="0"/>
                      </a:endParaRPr>
                    </a:p>
                    <a:p>
                      <a:pPr algn="r">
                        <a:lnSpc>
                          <a:spcPct val="107000"/>
                        </a:lnSpc>
                        <a:spcAft>
                          <a:spcPts val="0"/>
                        </a:spcAft>
                        <a:tabLst>
                          <a:tab pos="1386840" algn="l"/>
                        </a:tabLst>
                      </a:pPr>
                      <a:r>
                        <a:rPr lang="en-US" sz="2400" i="1" dirty="0">
                          <a:solidFill>
                            <a:schemeClr val="tx1"/>
                          </a:solidFill>
                          <a:effectLst/>
                          <a:latin typeface="Times New Roman" panose="02020603050405020304" pitchFamily="18" charset="0"/>
                          <a:cs typeface="Times New Roman" panose="02020603050405020304" pitchFamily="18" charset="0"/>
                        </a:rPr>
                        <a:t>(</a:t>
                      </a:r>
                      <a:r>
                        <a:rPr lang="en-US" sz="2400" i="1" dirty="0" err="1">
                          <a:solidFill>
                            <a:schemeClr val="tx1"/>
                          </a:solidFill>
                          <a:effectLst/>
                          <a:latin typeface="Times New Roman" panose="02020603050405020304" pitchFamily="18" charset="0"/>
                          <a:cs typeface="Times New Roman" panose="02020603050405020304" pitchFamily="18" charset="0"/>
                        </a:rPr>
                        <a:t>Hồ</a:t>
                      </a:r>
                      <a:r>
                        <a:rPr lang="en-US" sz="2400" i="1" dirty="0">
                          <a:solidFill>
                            <a:schemeClr val="tx1"/>
                          </a:solidFill>
                          <a:effectLst/>
                          <a:latin typeface="Times New Roman" panose="02020603050405020304" pitchFamily="18" charset="0"/>
                          <a:cs typeface="Times New Roman" panose="02020603050405020304" pitchFamily="18" charset="0"/>
                        </a:rPr>
                        <a:t> </a:t>
                      </a:r>
                      <a:r>
                        <a:rPr lang="en-US" sz="2400" i="1" dirty="0" err="1">
                          <a:solidFill>
                            <a:schemeClr val="tx1"/>
                          </a:solidFill>
                          <a:effectLst/>
                          <a:latin typeface="Times New Roman" panose="02020603050405020304" pitchFamily="18" charset="0"/>
                          <a:cs typeface="Times New Roman" panose="02020603050405020304" pitchFamily="18" charset="0"/>
                        </a:rPr>
                        <a:t>Chí</a:t>
                      </a:r>
                      <a:r>
                        <a:rPr lang="en-US" sz="2400" i="1" dirty="0">
                          <a:solidFill>
                            <a:schemeClr val="tx1"/>
                          </a:solidFill>
                          <a:effectLst/>
                          <a:latin typeface="Times New Roman" panose="02020603050405020304" pitchFamily="18" charset="0"/>
                          <a:cs typeface="Times New Roman" panose="02020603050405020304" pitchFamily="18" charset="0"/>
                        </a:rPr>
                        <a:t> Minh)</a:t>
                      </a:r>
                      <a:endParaRPr lang="en-US" sz="2400" i="1"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nSpc>
                          <a:spcPct val="107000"/>
                        </a:lnSpc>
                        <a:spcAft>
                          <a:spcPts val="0"/>
                        </a:spcAft>
                        <a:tabLst>
                          <a:tab pos="1386840" algn="l"/>
                        </a:tabLst>
                      </a:pPr>
                      <a:r>
                        <a:rPr lang="en-US" sz="2400" dirty="0" err="1">
                          <a:solidFill>
                            <a:schemeClr val="tx1"/>
                          </a:solidFill>
                          <a:effectLst/>
                          <a:latin typeface="Times New Roman" panose="02020603050405020304" pitchFamily="18" charset="0"/>
                          <a:cs typeface="Times New Roman" panose="02020603050405020304" pitchFamily="18" charset="0"/>
                        </a:rPr>
                        <a:t>Nghĩa</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gốc</a:t>
                      </a:r>
                      <a:r>
                        <a:rPr lang="en-US" sz="24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0"/>
                        </a:spcAft>
                        <a:tabLst>
                          <a:tab pos="1386840" algn="l"/>
                        </a:tabLst>
                      </a:pPr>
                      <a:r>
                        <a:rPr lang="en-US" sz="2400">
                          <a:solidFill>
                            <a:schemeClr val="tx1"/>
                          </a:solidFill>
                          <a:effectLst/>
                          <a:latin typeface="Times New Roman" panose="02020603050405020304" pitchFamily="18" charset="0"/>
                          <a:cs typeface="Times New Roman" panose="02020603050405020304" pitchFamily="18" charset="0"/>
                        </a:rPr>
                        <a:t>……………</a:t>
                      </a:r>
                      <a:endParaRPr lang="en-US" sz="24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0">
                <a:tc vMerge="1">
                  <a:txBody>
                    <a:bodyPr/>
                    <a:lstStyle/>
                    <a:p>
                      <a:endParaRPr lang="en-US"/>
                    </a:p>
                  </a:txBody>
                  <a:tcPr/>
                </a:tc>
                <a:tc>
                  <a:txBody>
                    <a:bodyPr/>
                    <a:lstStyle/>
                    <a:p>
                      <a:pPr>
                        <a:lnSpc>
                          <a:spcPct val="107000"/>
                        </a:lnSpc>
                        <a:spcAft>
                          <a:spcPts val="0"/>
                        </a:spcAft>
                        <a:tabLst>
                          <a:tab pos="1386840" algn="l"/>
                        </a:tabLst>
                      </a:pPr>
                      <a:r>
                        <a:rPr lang="en-US" sz="2400" dirty="0" err="1">
                          <a:solidFill>
                            <a:schemeClr val="tx1"/>
                          </a:solidFill>
                          <a:effectLst/>
                          <a:latin typeface="Times New Roman" panose="02020603050405020304" pitchFamily="18" charset="0"/>
                          <a:cs typeface="Times New Roman" panose="02020603050405020304" pitchFamily="18" charset="0"/>
                        </a:rPr>
                        <a:t>Nghĩa</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chuyển</a:t>
                      </a:r>
                      <a:r>
                        <a:rPr lang="en-US" sz="24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0"/>
                        </a:spcAft>
                        <a:tabLst>
                          <a:tab pos="1386840" algn="l"/>
                        </a:tabLst>
                      </a:pPr>
                      <a:r>
                        <a:rPr lang="en-US" sz="2400">
                          <a:solidFill>
                            <a:schemeClr val="tx1"/>
                          </a:solidFill>
                          <a:effectLst/>
                          <a:latin typeface="Times New Roman" panose="02020603050405020304" pitchFamily="18" charset="0"/>
                          <a:cs typeface="Times New Roman" panose="02020603050405020304" pitchFamily="18" charset="0"/>
                        </a:rPr>
                        <a:t>……………</a:t>
                      </a:r>
                      <a:endParaRPr lang="en-US" sz="24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0">
                <a:tc rowSpan="2">
                  <a:txBody>
                    <a:bodyPr/>
                    <a:lstStyle/>
                    <a:p>
                      <a:pPr marL="88900" algn="ctr">
                        <a:lnSpc>
                          <a:spcPct val="119000"/>
                        </a:lnSpc>
                        <a:spcAft>
                          <a:spcPts val="0"/>
                        </a:spcAft>
                      </a:pPr>
                      <a:r>
                        <a:rPr lang="pt-BR" sz="2400" dirty="0">
                          <a:solidFill>
                            <a:schemeClr val="tx1"/>
                          </a:solidFill>
                          <a:effectLst/>
                          <a:latin typeface="Times New Roman" panose="02020603050405020304" pitchFamily="18" charset="0"/>
                          <a:cs typeface="Times New Roman" panose="02020603050405020304" pitchFamily="18" charset="0"/>
                        </a:rPr>
                        <a:t>Cách giải thích nghĩa của từ</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gridSpan="2">
                  <a:txBody>
                    <a:bodyPr/>
                    <a:lstStyle/>
                    <a:p>
                      <a:pPr algn="ctr">
                        <a:lnSpc>
                          <a:spcPct val="107000"/>
                        </a:lnSpc>
                        <a:spcAft>
                          <a:spcPts val="0"/>
                        </a:spcAft>
                        <a:tabLst>
                          <a:tab pos="1386840" algn="l"/>
                        </a:tabLst>
                      </a:pPr>
                      <a:r>
                        <a:rPr lang="pt-BR" sz="2400" dirty="0">
                          <a:solidFill>
                            <a:schemeClr val="tx1"/>
                          </a:solidFill>
                          <a:effectLst/>
                          <a:latin typeface="Times New Roman" panose="02020603050405020304" pitchFamily="18" charset="0"/>
                          <a:cs typeface="Times New Roman" panose="02020603050405020304" pitchFamily="18" charset="0"/>
                        </a:rPr>
                        <a:t>Cách 1:…………………………..</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10003"/>
                  </a:ext>
                </a:extLst>
              </a:tr>
              <a:tr h="0">
                <a:tc vMerge="1">
                  <a:txBody>
                    <a:bodyPr/>
                    <a:lstStyle/>
                    <a:p>
                      <a:endParaRPr lang="en-US"/>
                    </a:p>
                  </a:txBody>
                  <a:tcPr/>
                </a:tc>
                <a:tc gridSpan="2">
                  <a:txBody>
                    <a:bodyPr/>
                    <a:lstStyle/>
                    <a:p>
                      <a:pPr algn="ctr">
                        <a:lnSpc>
                          <a:spcPct val="107000"/>
                        </a:lnSpc>
                        <a:spcAft>
                          <a:spcPts val="0"/>
                        </a:spcAft>
                        <a:tabLst>
                          <a:tab pos="1386840" algn="l"/>
                        </a:tabLst>
                      </a:pPr>
                      <a:r>
                        <a:rPr lang="pt-BR" sz="2400" dirty="0">
                          <a:solidFill>
                            <a:schemeClr val="tx1"/>
                          </a:solidFill>
                          <a:effectLst/>
                          <a:latin typeface="Times New Roman" panose="02020603050405020304" pitchFamily="18" charset="0"/>
                          <a:cs typeface="Times New Roman" panose="02020603050405020304" pitchFamily="18" charset="0"/>
                        </a:rPr>
                        <a:t>Cách 2:…………………………..</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70975752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51520" y="1412776"/>
          <a:ext cx="8784974" cy="5256584"/>
        </p:xfrm>
        <a:graphic>
          <a:graphicData uri="http://schemas.openxmlformats.org/drawingml/2006/table">
            <a:tbl>
              <a:tblPr firstRow="1" firstCol="1" bandRow="1">
                <a:tableStyleId>{5C22544A-7EE6-4342-B048-85BDC9FD1C3A}</a:tableStyleId>
              </a:tblPr>
              <a:tblGrid>
                <a:gridCol w="2784876">
                  <a:extLst>
                    <a:ext uri="{9D8B030D-6E8A-4147-A177-3AD203B41FA5}">
                      <a16:colId xmlns:a16="http://schemas.microsoft.com/office/drawing/2014/main" val="20000"/>
                    </a:ext>
                  </a:extLst>
                </a:gridCol>
                <a:gridCol w="3000049">
                  <a:extLst>
                    <a:ext uri="{9D8B030D-6E8A-4147-A177-3AD203B41FA5}">
                      <a16:colId xmlns:a16="http://schemas.microsoft.com/office/drawing/2014/main" val="20001"/>
                    </a:ext>
                  </a:extLst>
                </a:gridCol>
                <a:gridCol w="3000049">
                  <a:extLst>
                    <a:ext uri="{9D8B030D-6E8A-4147-A177-3AD203B41FA5}">
                      <a16:colId xmlns:a16="http://schemas.microsoft.com/office/drawing/2014/main" val="20002"/>
                    </a:ext>
                  </a:extLst>
                </a:gridCol>
              </a:tblGrid>
              <a:tr h="425267">
                <a:tc>
                  <a:txBody>
                    <a:bodyPr/>
                    <a:lstStyle/>
                    <a:p>
                      <a:pPr marL="88900" algn="ctr">
                        <a:lnSpc>
                          <a:spcPct val="119000"/>
                        </a:lnSpc>
                        <a:spcAft>
                          <a:spcPts val="0"/>
                        </a:spcAft>
                      </a:pPr>
                      <a:r>
                        <a:rPr lang="pt-BR" sz="2400" b="1" dirty="0">
                          <a:solidFill>
                            <a:schemeClr val="tx1"/>
                          </a:solidFill>
                          <a:effectLst/>
                          <a:latin typeface="Times New Roman" panose="02020603050405020304" pitchFamily="18" charset="0"/>
                          <a:cs typeface="Times New Roman" panose="02020603050405020304" pitchFamily="18" charset="0"/>
                        </a:rPr>
                        <a:t>Ví dụ</a:t>
                      </a:r>
                      <a:endParaRPr lang="en-US" sz="2400" b="1"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88900" algn="ctr">
                        <a:lnSpc>
                          <a:spcPct val="119000"/>
                        </a:lnSpc>
                        <a:spcAft>
                          <a:spcPts val="0"/>
                        </a:spcAft>
                      </a:pPr>
                      <a:r>
                        <a:rPr lang="pt-BR" sz="2400" dirty="0">
                          <a:solidFill>
                            <a:schemeClr val="tx1"/>
                          </a:solidFill>
                          <a:effectLst/>
                          <a:latin typeface="Times New Roman" panose="02020603050405020304" pitchFamily="18" charset="0"/>
                          <a:cs typeface="Times New Roman" panose="02020603050405020304" pitchFamily="18" charset="0"/>
                        </a:rPr>
                        <a:t>Nghĩa của từ</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88900" algn="ctr">
                        <a:lnSpc>
                          <a:spcPct val="119000"/>
                        </a:lnSpc>
                        <a:spcAft>
                          <a:spcPts val="0"/>
                        </a:spcAft>
                      </a:pPr>
                      <a:r>
                        <a:rPr lang="pt-BR" sz="2400" dirty="0">
                          <a:solidFill>
                            <a:schemeClr val="tx1"/>
                          </a:solidFill>
                          <a:effectLst/>
                          <a:latin typeface="Times New Roman" panose="02020603050405020304" pitchFamily="18" charset="0"/>
                          <a:cs typeface="Times New Roman" panose="02020603050405020304" pitchFamily="18" charset="0"/>
                        </a:rPr>
                        <a:t>Khái niệm</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1767598">
                <a:tc rowSpan="2">
                  <a:txBody>
                    <a:bodyPr/>
                    <a:lstStyle/>
                    <a:p>
                      <a:pPr algn="ctr">
                        <a:lnSpc>
                          <a:spcPct val="107000"/>
                        </a:lnSpc>
                        <a:spcAft>
                          <a:spcPts val="0"/>
                        </a:spcAft>
                        <a:tabLst>
                          <a:tab pos="1386840" algn="l"/>
                        </a:tabLst>
                      </a:pPr>
                      <a:r>
                        <a:rPr lang="en-US" sz="2400" i="0" dirty="0" err="1">
                          <a:solidFill>
                            <a:schemeClr val="tx1"/>
                          </a:solidFill>
                          <a:effectLst/>
                          <a:latin typeface="Times New Roman" panose="02020603050405020304" pitchFamily="18" charset="0"/>
                          <a:cs typeface="Times New Roman" panose="02020603050405020304" pitchFamily="18" charset="0"/>
                        </a:rPr>
                        <a:t>Mùa</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xuân</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là</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Tết</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trồng</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cây</a:t>
                      </a:r>
                      <a:endParaRPr lang="en-US" sz="2400" i="0" dirty="0">
                        <a:solidFill>
                          <a:schemeClr val="tx1"/>
                        </a:solidFill>
                        <a:effectLst/>
                        <a:latin typeface="Times New Roman" panose="02020603050405020304" pitchFamily="18" charset="0"/>
                        <a:cs typeface="Times New Roman" panose="02020603050405020304" pitchFamily="18" charset="0"/>
                      </a:endParaRPr>
                    </a:p>
                    <a:p>
                      <a:pPr algn="ctr">
                        <a:lnSpc>
                          <a:spcPct val="107000"/>
                        </a:lnSpc>
                        <a:spcAft>
                          <a:spcPts val="0"/>
                        </a:spcAft>
                        <a:tabLst>
                          <a:tab pos="1386840" algn="l"/>
                        </a:tabLst>
                      </a:pPr>
                      <a:r>
                        <a:rPr lang="en-US" sz="2400" i="0" dirty="0" err="1">
                          <a:solidFill>
                            <a:schemeClr val="tx1"/>
                          </a:solidFill>
                          <a:effectLst/>
                          <a:latin typeface="Times New Roman" panose="02020603050405020304" pitchFamily="18" charset="0"/>
                          <a:cs typeface="Times New Roman" panose="02020603050405020304" pitchFamily="18" charset="0"/>
                        </a:rPr>
                        <a:t>Làm</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cho</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đất</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nước</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càng</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ngày</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càng</a:t>
                      </a:r>
                      <a:r>
                        <a:rPr lang="en-US" sz="2400" i="0" dirty="0">
                          <a:solidFill>
                            <a:schemeClr val="tx1"/>
                          </a:solidFill>
                          <a:effectLst/>
                          <a:latin typeface="Times New Roman" panose="02020603050405020304" pitchFamily="18" charset="0"/>
                          <a:cs typeface="Times New Roman" panose="02020603050405020304" pitchFamily="18" charset="0"/>
                        </a:rPr>
                        <a:t> </a:t>
                      </a:r>
                      <a:r>
                        <a:rPr lang="en-US" sz="2400" i="0" dirty="0" err="1">
                          <a:solidFill>
                            <a:schemeClr val="tx1"/>
                          </a:solidFill>
                          <a:effectLst/>
                          <a:latin typeface="Times New Roman" panose="02020603050405020304" pitchFamily="18" charset="0"/>
                          <a:cs typeface="Times New Roman" panose="02020603050405020304" pitchFamily="18" charset="0"/>
                        </a:rPr>
                        <a:t>xuân</a:t>
                      </a:r>
                      <a:endParaRPr lang="en-US" sz="2400" i="0" dirty="0">
                        <a:solidFill>
                          <a:schemeClr val="tx1"/>
                        </a:solidFill>
                        <a:effectLst/>
                        <a:latin typeface="Times New Roman" panose="02020603050405020304" pitchFamily="18" charset="0"/>
                        <a:cs typeface="Times New Roman" panose="02020603050405020304" pitchFamily="18" charset="0"/>
                      </a:endParaRPr>
                    </a:p>
                    <a:p>
                      <a:pPr algn="r">
                        <a:lnSpc>
                          <a:spcPct val="150000"/>
                        </a:lnSpc>
                        <a:spcAft>
                          <a:spcPts val="0"/>
                        </a:spcAft>
                        <a:tabLst>
                          <a:tab pos="2110105" algn="l"/>
                        </a:tabLst>
                      </a:pPr>
                      <a:r>
                        <a:rPr lang="en-US" sz="2400" i="1" dirty="0">
                          <a:solidFill>
                            <a:schemeClr val="tx1"/>
                          </a:solidFill>
                          <a:effectLst/>
                          <a:latin typeface="Times New Roman" panose="02020603050405020304" pitchFamily="18" charset="0"/>
                          <a:cs typeface="Times New Roman" panose="02020603050405020304" pitchFamily="18" charset="0"/>
                        </a:rPr>
                        <a:t>(</a:t>
                      </a:r>
                      <a:r>
                        <a:rPr lang="en-US" sz="2400" i="1" dirty="0" err="1">
                          <a:solidFill>
                            <a:schemeClr val="tx1"/>
                          </a:solidFill>
                          <a:effectLst/>
                          <a:latin typeface="Times New Roman" panose="02020603050405020304" pitchFamily="18" charset="0"/>
                          <a:cs typeface="Times New Roman" panose="02020603050405020304" pitchFamily="18" charset="0"/>
                        </a:rPr>
                        <a:t>Hồ</a:t>
                      </a:r>
                      <a:r>
                        <a:rPr lang="en-US" sz="2400" i="1" dirty="0">
                          <a:solidFill>
                            <a:schemeClr val="tx1"/>
                          </a:solidFill>
                          <a:effectLst/>
                          <a:latin typeface="Times New Roman" panose="02020603050405020304" pitchFamily="18" charset="0"/>
                          <a:cs typeface="Times New Roman" panose="02020603050405020304" pitchFamily="18" charset="0"/>
                        </a:rPr>
                        <a:t> </a:t>
                      </a:r>
                      <a:r>
                        <a:rPr lang="en-US" sz="2400" i="1" dirty="0" err="1">
                          <a:solidFill>
                            <a:schemeClr val="tx1"/>
                          </a:solidFill>
                          <a:effectLst/>
                          <a:latin typeface="Times New Roman" panose="02020603050405020304" pitchFamily="18" charset="0"/>
                          <a:cs typeface="Times New Roman" panose="02020603050405020304" pitchFamily="18" charset="0"/>
                        </a:rPr>
                        <a:t>Chí</a:t>
                      </a:r>
                      <a:r>
                        <a:rPr lang="en-US" sz="2400" i="1" dirty="0">
                          <a:solidFill>
                            <a:schemeClr val="tx1"/>
                          </a:solidFill>
                          <a:effectLst/>
                          <a:latin typeface="Times New Roman" panose="02020603050405020304" pitchFamily="18" charset="0"/>
                          <a:cs typeface="Times New Roman" panose="02020603050405020304" pitchFamily="18" charset="0"/>
                        </a:rPr>
                        <a:t> Minh)</a:t>
                      </a:r>
                      <a:endParaRPr lang="en-US" sz="2400" i="1"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just">
                        <a:lnSpc>
                          <a:spcPct val="150000"/>
                        </a:lnSpc>
                        <a:spcAft>
                          <a:spcPts val="0"/>
                        </a:spcAft>
                        <a:tabLst>
                          <a:tab pos="2110105" algn="l"/>
                        </a:tabLst>
                      </a:pPr>
                      <a:r>
                        <a:rPr lang="pt-BR" sz="2400" b="1" dirty="0">
                          <a:solidFill>
                            <a:schemeClr val="tx1"/>
                          </a:solidFill>
                          <a:effectLst/>
                          <a:latin typeface="Times New Roman" panose="02020603050405020304" pitchFamily="18" charset="0"/>
                          <a:cs typeface="Times New Roman" panose="02020603050405020304" pitchFamily="18" charset="0"/>
                        </a:rPr>
                        <a:t>Nghĩa gốc: </a:t>
                      </a:r>
                      <a:r>
                        <a:rPr lang="pt-BR" sz="2400" dirty="0">
                          <a:solidFill>
                            <a:schemeClr val="tx1"/>
                          </a:solidFill>
                          <a:effectLst/>
                          <a:latin typeface="Times New Roman" panose="02020603050405020304" pitchFamily="18" charset="0"/>
                          <a:cs typeface="Times New Roman" panose="02020603050405020304" pitchFamily="18" charset="0"/>
                        </a:rPr>
                        <a:t>“mùa xuân” chỉ thời gian bắt đầu trong năm.</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r>
                        <a:rPr lang="en-US" sz="2400" dirty="0" err="1">
                          <a:solidFill>
                            <a:schemeClr val="tx1"/>
                          </a:solidFill>
                          <a:effectLst/>
                          <a:latin typeface="Times New Roman" panose="02020603050405020304" pitchFamily="18" charset="0"/>
                          <a:cs typeface="Times New Roman" panose="02020603050405020304" pitchFamily="18" charset="0"/>
                        </a:rPr>
                        <a:t>Là</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nghĩa</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xuất</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hiện</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từ</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đầu</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làm</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cơ</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sở</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hình</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thành</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các</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nghĩa</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khác</a:t>
                      </a:r>
                      <a:r>
                        <a:rPr lang="en-US" sz="2400" dirty="0">
                          <a:solidFill>
                            <a:schemeClr val="tx1"/>
                          </a:solidFill>
                          <a:effectLst/>
                          <a:latin typeface="Times New Roman" panose="02020603050405020304" pitchFamily="18" charset="0"/>
                          <a:cs typeface="Times New Roman" panose="02020603050405020304" pitchFamily="18" charset="0"/>
                        </a:rPr>
                        <a:t>.</a:t>
                      </a:r>
                    </a:p>
                    <a:p>
                      <a:pPr algn="just">
                        <a:lnSpc>
                          <a:spcPct val="150000"/>
                        </a:lnSpc>
                        <a:spcAft>
                          <a:spcPts val="0"/>
                        </a:spcAft>
                        <a:tabLst>
                          <a:tab pos="2110105" algn="l"/>
                        </a:tabLst>
                      </a:pPr>
                      <a:r>
                        <a:rPr lang="pt-BR" sz="24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1688921">
                <a:tc vMerge="1">
                  <a:txBody>
                    <a:bodyPr/>
                    <a:lstStyle/>
                    <a:p>
                      <a:endParaRPr lang="en-US"/>
                    </a:p>
                  </a:txBody>
                  <a:tcPr/>
                </a:tc>
                <a:tc>
                  <a:txBody>
                    <a:bodyPr/>
                    <a:lstStyle/>
                    <a:p>
                      <a:pPr algn="just">
                        <a:lnSpc>
                          <a:spcPct val="150000"/>
                        </a:lnSpc>
                        <a:spcAft>
                          <a:spcPts val="0"/>
                        </a:spcAft>
                        <a:tabLst>
                          <a:tab pos="2110105" algn="l"/>
                        </a:tabLst>
                      </a:pPr>
                      <a:r>
                        <a:rPr lang="pt-BR" sz="2400" b="1" dirty="0">
                          <a:solidFill>
                            <a:schemeClr val="tx1"/>
                          </a:solidFill>
                          <a:effectLst/>
                          <a:latin typeface="Times New Roman" panose="02020603050405020304" pitchFamily="18" charset="0"/>
                          <a:cs typeface="Times New Roman" panose="02020603050405020304" pitchFamily="18" charset="0"/>
                        </a:rPr>
                        <a:t>Nghĩa chuyển</a:t>
                      </a:r>
                      <a:r>
                        <a:rPr lang="pt-BR" sz="2400" dirty="0">
                          <a:solidFill>
                            <a:schemeClr val="tx1"/>
                          </a:solidFill>
                          <a:effectLst/>
                          <a:latin typeface="Times New Roman" panose="02020603050405020304" pitchFamily="18" charset="0"/>
                          <a:cs typeface="Times New Roman" panose="02020603050405020304" pitchFamily="18" charset="0"/>
                        </a:rPr>
                        <a:t>: “càng xuân” để chỉ sự tươi trẻ.</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just">
                        <a:lnSpc>
                          <a:spcPct val="150000"/>
                        </a:lnSpc>
                        <a:spcAft>
                          <a:spcPts val="0"/>
                        </a:spcAft>
                        <a:tabLst>
                          <a:tab pos="2110105" algn="l"/>
                        </a:tabLst>
                      </a:pPr>
                      <a:r>
                        <a:rPr lang="en-US" sz="2400" dirty="0" err="1">
                          <a:solidFill>
                            <a:schemeClr val="tx1"/>
                          </a:solidFill>
                          <a:effectLst/>
                          <a:latin typeface="Times New Roman" panose="02020603050405020304" pitchFamily="18" charset="0"/>
                          <a:cs typeface="Times New Roman" panose="02020603050405020304" pitchFamily="18" charset="0"/>
                        </a:rPr>
                        <a:t>Là</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nghĩa</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được</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hình</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thành</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trên</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cơ</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sở</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nghĩa</a:t>
                      </a:r>
                      <a:r>
                        <a:rPr lang="en-US" sz="2400" dirty="0">
                          <a:solidFill>
                            <a:schemeClr val="tx1"/>
                          </a:solidFill>
                          <a:effectLst/>
                          <a:latin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cs typeface="Times New Roman" panose="02020603050405020304" pitchFamily="18" charset="0"/>
                        </a:rPr>
                        <a:t>gốc</a:t>
                      </a:r>
                      <a:r>
                        <a:rPr lang="en-US" sz="2400" dirty="0">
                          <a:solidFill>
                            <a:schemeClr val="tx1"/>
                          </a:solidFill>
                          <a:effectLst/>
                          <a:latin typeface="Times New Roman" panose="02020603050405020304" pitchFamily="18" charset="0"/>
                          <a:cs typeface="Times New Roman" panose="02020603050405020304" pitchFamily="18" charset="0"/>
                        </a:rPr>
                        <a:t>.</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589199">
                <a:tc rowSpan="2">
                  <a:txBody>
                    <a:bodyPr/>
                    <a:lstStyle/>
                    <a:p>
                      <a:pPr algn="just">
                        <a:lnSpc>
                          <a:spcPct val="150000"/>
                        </a:lnSpc>
                        <a:spcAft>
                          <a:spcPts val="0"/>
                        </a:spcAft>
                        <a:tabLst>
                          <a:tab pos="2110105" algn="l"/>
                        </a:tabLst>
                      </a:pPr>
                      <a:r>
                        <a:rPr lang="pt-BR" sz="2400" dirty="0">
                          <a:solidFill>
                            <a:srgbClr val="FF0000"/>
                          </a:solidFill>
                          <a:effectLst/>
                          <a:latin typeface="Times New Roman" panose="02020603050405020304" pitchFamily="18" charset="0"/>
                          <a:cs typeface="Times New Roman" panose="02020603050405020304" pitchFamily="18" charset="0"/>
                        </a:rPr>
                        <a:t>Cách giải thích nghĩa của từ</a:t>
                      </a:r>
                      <a:endParaRPr lang="en-US" sz="24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gridSpan="2">
                  <a:txBody>
                    <a:bodyPr/>
                    <a:lstStyle/>
                    <a:p>
                      <a:pPr algn="just">
                        <a:lnSpc>
                          <a:spcPct val="150000"/>
                        </a:lnSpc>
                        <a:spcAft>
                          <a:spcPts val="0"/>
                        </a:spcAft>
                        <a:tabLst>
                          <a:tab pos="2110105" algn="l"/>
                        </a:tabLst>
                      </a:pPr>
                      <a:r>
                        <a:rPr lang="pt-BR" sz="2400" b="1" dirty="0">
                          <a:solidFill>
                            <a:srgbClr val="FF0000"/>
                          </a:solidFill>
                          <a:effectLst/>
                          <a:latin typeface="Times New Roman" panose="02020603050405020304" pitchFamily="18" charset="0"/>
                          <a:cs typeface="Times New Roman" panose="02020603050405020304" pitchFamily="18" charset="0"/>
                        </a:rPr>
                        <a:t>Cách 1:</a:t>
                      </a:r>
                      <a:r>
                        <a:rPr lang="pt-BR"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Trình</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bày</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khái</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niệm</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mà</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từ</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biểu</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thị</a:t>
                      </a:r>
                      <a:r>
                        <a:rPr lang="en-US" sz="2400" dirty="0">
                          <a:solidFill>
                            <a:srgbClr val="FF0000"/>
                          </a:solidFill>
                          <a:effectLst/>
                          <a:latin typeface="Times New Roman" panose="02020603050405020304" pitchFamily="18" charset="0"/>
                          <a:cs typeface="Times New Roman" panose="02020603050405020304" pitchFamily="18" charset="0"/>
                        </a:rPr>
                        <a:t>.</a:t>
                      </a:r>
                      <a:endParaRPr lang="en-US" sz="24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10003"/>
                  </a:ext>
                </a:extLst>
              </a:tr>
              <a:tr h="785599">
                <a:tc vMerge="1">
                  <a:txBody>
                    <a:bodyPr/>
                    <a:lstStyle/>
                    <a:p>
                      <a:endParaRPr lang="en-US"/>
                    </a:p>
                  </a:txBody>
                  <a:tcPr/>
                </a:tc>
                <a:tc gridSpan="2">
                  <a:txBody>
                    <a:bodyPr/>
                    <a:lstStyle/>
                    <a:p>
                      <a:pPr algn="just">
                        <a:spcAft>
                          <a:spcPts val="0"/>
                        </a:spcAft>
                      </a:pPr>
                      <a:r>
                        <a:rPr lang="pt-BR" sz="2400" b="1" dirty="0">
                          <a:solidFill>
                            <a:srgbClr val="FF0000"/>
                          </a:solidFill>
                          <a:effectLst/>
                          <a:latin typeface="Times New Roman" panose="02020603050405020304" pitchFamily="18" charset="0"/>
                          <a:cs typeface="Times New Roman" panose="02020603050405020304" pitchFamily="18" charset="0"/>
                        </a:rPr>
                        <a:t>Cách 2: </a:t>
                      </a:r>
                      <a:r>
                        <a:rPr lang="en-US" sz="2400" dirty="0" err="1">
                          <a:solidFill>
                            <a:srgbClr val="FF0000"/>
                          </a:solidFill>
                          <a:effectLst/>
                          <a:latin typeface="Times New Roman" panose="02020603050405020304" pitchFamily="18" charset="0"/>
                          <a:cs typeface="Times New Roman" panose="02020603050405020304" pitchFamily="18" charset="0"/>
                        </a:rPr>
                        <a:t>Dùng</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từ</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đồng</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nghĩa</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hoặc</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trái</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nghĩa</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với</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từ</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cần</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giải</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thích</a:t>
                      </a:r>
                      <a:r>
                        <a:rPr lang="en-US" sz="2400" dirty="0">
                          <a:solidFill>
                            <a:srgbClr val="FF0000"/>
                          </a:solidFill>
                          <a:effectLst/>
                          <a:latin typeface="Times New Roman" panose="02020603050405020304" pitchFamily="18" charset="0"/>
                          <a:cs typeface="Times New Roman" panose="02020603050405020304" pitchFamily="18" charset="0"/>
                        </a:rPr>
                        <a:t>.</a:t>
                      </a:r>
                      <a:endParaRPr lang="en-US" sz="24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10004"/>
                  </a:ext>
                </a:extLst>
              </a:tr>
            </a:tbl>
          </a:graphicData>
        </a:graphic>
      </p:graphicFrame>
      <p:sp>
        <p:nvSpPr>
          <p:cNvPr id="3" name="Horizontal Scroll 2"/>
          <p:cNvSpPr/>
          <p:nvPr/>
        </p:nvSpPr>
        <p:spPr>
          <a:xfrm>
            <a:off x="2123728" y="0"/>
            <a:ext cx="4535909" cy="1282960"/>
          </a:xfrm>
          <a:prstGeom prst="horizontalScrol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400" b="1" dirty="0">
              <a:solidFill>
                <a:srgbClr val="FF0000"/>
              </a:solidFill>
              <a:latin typeface="Times New Roman" panose="02020603050405020304" pitchFamily="18" charset="0"/>
              <a:cs typeface="Times New Roman" panose="02020603050405020304" pitchFamily="18" charset="0"/>
            </a:endParaRPr>
          </a:p>
          <a:p>
            <a:pPr algn="ctr"/>
            <a:r>
              <a:rPr lang="pt-BR" sz="2400" b="1" dirty="0">
                <a:solidFill>
                  <a:srgbClr val="FF0000"/>
                </a:solidFill>
                <a:latin typeface="Times New Roman" panose="02020603050405020304" pitchFamily="18" charset="0"/>
                <a:cs typeface="Times New Roman" panose="02020603050405020304" pitchFamily="18" charset="0"/>
              </a:rPr>
              <a:t>PHIẾU HỌC TẬP 1</a:t>
            </a:r>
          </a:p>
          <a:p>
            <a:pPr algn="ctr"/>
            <a:r>
              <a:rPr lang="pt-BR" sz="2400" b="1" dirty="0">
                <a:solidFill>
                  <a:srgbClr val="002060"/>
                </a:solidFill>
                <a:latin typeface="Times New Roman" panose="02020603050405020304" pitchFamily="18" charset="0"/>
                <a:cs typeface="Times New Roman" panose="02020603050405020304" pitchFamily="18" charset="0"/>
              </a:rPr>
              <a:t>(Giải thích nghĩa của từ)</a:t>
            </a:r>
            <a:endParaRPr lang="en-US" sz="2400" dirty="0">
              <a:solidFill>
                <a:srgbClr val="002060"/>
              </a:solidFill>
              <a:latin typeface="Times New Roman" panose="02020603050405020304" pitchFamily="18" charset="0"/>
              <a:cs typeface="Times New Roman" panose="02020603050405020304" pitchFamily="18" charset="0"/>
            </a:endParaRPr>
          </a:p>
          <a:p>
            <a:pPr algn="ctr"/>
            <a:endParaRPr lang="en-US"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584458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174426" y="39464"/>
            <a:ext cx="5621709" cy="576064"/>
          </a:xfrm>
          <a:prstGeom prst="flowChartTerminato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400" b="1" dirty="0">
                <a:solidFill>
                  <a:schemeClr val="tx1"/>
                </a:solidFill>
              </a:rPr>
              <a:t>2. Nhận biết các biện pháp tu từ</a:t>
            </a:r>
            <a:endParaRPr lang="en-US" sz="2400" dirty="0">
              <a:solidFill>
                <a:schemeClr val="tx1"/>
              </a:solidFill>
            </a:endParaRPr>
          </a:p>
        </p:txBody>
      </p:sp>
      <p:sp>
        <p:nvSpPr>
          <p:cNvPr id="5" name="Right Arrow Callout 4"/>
          <p:cNvSpPr/>
          <p:nvPr/>
        </p:nvSpPr>
        <p:spPr>
          <a:xfrm>
            <a:off x="174427" y="939031"/>
            <a:ext cx="2376264" cy="1368152"/>
          </a:xfrm>
          <a:prstGeom prst="right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rgbClr val="7030A0"/>
                </a:solidFill>
                <a:latin typeface="Times New Roman" panose="02020603050405020304" pitchFamily="18" charset="0"/>
                <a:cs typeface="Times New Roman" panose="02020603050405020304" pitchFamily="18" charset="0"/>
              </a:rPr>
              <a:t>Thảo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luận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nhóm</a:t>
            </a:r>
            <a:r>
              <a:rPr lang="en-US" sz="2400" dirty="0">
                <a:solidFill>
                  <a:srgbClr val="7030A0"/>
                </a:solidFill>
                <a:latin typeface="Times New Roman" panose="02020603050405020304" pitchFamily="18" charset="0"/>
                <a:cs typeface="Times New Roman" panose="02020603050405020304" pitchFamily="18" charset="0"/>
              </a:rPr>
              <a:t> </a:t>
            </a:r>
          </a:p>
        </p:txBody>
      </p:sp>
      <p:sp>
        <p:nvSpPr>
          <p:cNvPr id="6" name="Pentagon 5"/>
          <p:cNvSpPr/>
          <p:nvPr/>
        </p:nvSpPr>
        <p:spPr>
          <a:xfrm>
            <a:off x="2879812" y="939031"/>
            <a:ext cx="2844316" cy="1998626"/>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rgbClr val="7030A0"/>
                </a:solidFill>
                <a:latin typeface="Times New Roman" panose="02020603050405020304" pitchFamily="18" charset="0"/>
                <a:cs typeface="Times New Roman" panose="02020603050405020304" pitchFamily="18" charset="0"/>
              </a:rPr>
              <a:t>HS </a:t>
            </a:r>
            <a:r>
              <a:rPr lang="en-US" sz="2400" dirty="0" err="1">
                <a:solidFill>
                  <a:srgbClr val="7030A0"/>
                </a:solidFill>
                <a:latin typeface="Times New Roman" panose="02020603050405020304" pitchFamily="18" charset="0"/>
                <a:cs typeface="Times New Roman" panose="02020603050405020304" pitchFamily="18" charset="0"/>
              </a:rPr>
              <a:t>thảo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luận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cặp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đôi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hoàn</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thành</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vào</a:t>
            </a:r>
            <a:r>
              <a:rPr lang="en-US" sz="2400" dirty="0">
                <a:solidFill>
                  <a:srgbClr val="7030A0"/>
                </a:solidFill>
                <a:latin typeface="Times New Roman" panose="02020603050405020304" pitchFamily="18" charset="0"/>
                <a:cs typeface="Times New Roman" panose="02020603050405020304" pitchFamily="18" charset="0"/>
              </a:rPr>
              <a:t> </a:t>
            </a:r>
            <a:r>
              <a:rPr lang="en-US" sz="2400" b="1" i="1" dirty="0" err="1">
                <a:solidFill>
                  <a:srgbClr val="7030A0"/>
                </a:solidFill>
                <a:latin typeface="Times New Roman" panose="02020603050405020304" pitchFamily="18" charset="0"/>
                <a:cs typeface="Times New Roman" panose="02020603050405020304" pitchFamily="18" charset="0"/>
              </a:rPr>
              <a:t>Phiếu</a:t>
            </a:r>
            <a:r>
              <a:rPr lang="en-US" sz="2400" b="1" i="1" dirty="0">
                <a:solidFill>
                  <a:srgbClr val="7030A0"/>
                </a:solidFill>
                <a:latin typeface="Times New Roman" panose="02020603050405020304" pitchFamily="18" charset="0"/>
                <a:cs typeface="Times New Roman" panose="02020603050405020304" pitchFamily="18" charset="0"/>
              </a:rPr>
              <a:t> HT </a:t>
            </a:r>
            <a:r>
              <a:rPr lang="en-US" sz="2400" b="1" i="1" dirty="0" err="1">
                <a:solidFill>
                  <a:srgbClr val="7030A0"/>
                </a:solidFill>
                <a:latin typeface="Times New Roman" panose="02020603050405020304" pitchFamily="18" charset="0"/>
                <a:cs typeface="Times New Roman" panose="02020603050405020304" pitchFamily="18" charset="0"/>
              </a:rPr>
              <a:t>số</a:t>
            </a:r>
            <a:r>
              <a:rPr lang="en-US" sz="2400" b="1" i="1" dirty="0">
                <a:solidFill>
                  <a:srgbClr val="7030A0"/>
                </a:solidFill>
                <a:latin typeface="Times New Roman" panose="02020603050405020304" pitchFamily="18" charset="0"/>
                <a:cs typeface="Times New Roman" panose="02020603050405020304" pitchFamily="18" charset="0"/>
              </a:rPr>
              <a:t> 14</a:t>
            </a:r>
            <a:endParaRPr lang="en-US" sz="2400" dirty="0">
              <a:solidFill>
                <a:srgbClr val="7030A0"/>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0152" y="908720"/>
            <a:ext cx="2143125" cy="2143125"/>
          </a:xfrm>
          <a:prstGeom prst="rect">
            <a:avLst/>
          </a:prstGeom>
        </p:spPr>
      </p:pic>
      <p:sp>
        <p:nvSpPr>
          <p:cNvPr id="8" name="Oval Callout 7"/>
          <p:cNvSpPr/>
          <p:nvPr/>
        </p:nvSpPr>
        <p:spPr>
          <a:xfrm>
            <a:off x="750491" y="2937657"/>
            <a:ext cx="3600400" cy="2669368"/>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rgbClr val="C00000"/>
                </a:solidFill>
              </a:rPr>
              <a:t>Chỉ</a:t>
            </a:r>
            <a:r>
              <a:rPr lang="en-US" sz="2400" i="1" dirty="0">
                <a:solidFill>
                  <a:srgbClr val="C00000"/>
                </a:solidFill>
              </a:rPr>
              <a:t> </a:t>
            </a:r>
            <a:r>
              <a:rPr lang="en-US" sz="2400" i="1" dirty="0" err="1">
                <a:solidFill>
                  <a:srgbClr val="C00000"/>
                </a:solidFill>
              </a:rPr>
              <a:t>ra</a:t>
            </a:r>
            <a:r>
              <a:rPr lang="en-US" sz="2400" i="1" dirty="0">
                <a:solidFill>
                  <a:srgbClr val="C00000"/>
                </a:solidFill>
              </a:rPr>
              <a:t> </a:t>
            </a:r>
            <a:r>
              <a:rPr lang="en-US" sz="2400" i="1" dirty="0" err="1">
                <a:solidFill>
                  <a:srgbClr val="C00000"/>
                </a:solidFill>
              </a:rPr>
              <a:t>phép</a:t>
            </a:r>
            <a:r>
              <a:rPr lang="en-US" sz="2400" i="1" dirty="0">
                <a:solidFill>
                  <a:srgbClr val="C00000"/>
                </a:solidFill>
              </a:rPr>
              <a:t> </a:t>
            </a:r>
            <a:r>
              <a:rPr lang="en-US" sz="2400" i="1" dirty="0" err="1">
                <a:solidFill>
                  <a:srgbClr val="C00000"/>
                </a:solidFill>
              </a:rPr>
              <a:t>tu</a:t>
            </a:r>
            <a:r>
              <a:rPr lang="en-US" sz="2400" i="1" dirty="0">
                <a:solidFill>
                  <a:srgbClr val="C00000"/>
                </a:solidFill>
              </a:rPr>
              <a:t> </a:t>
            </a:r>
            <a:r>
              <a:rPr lang="en-US" sz="2400" i="1" dirty="0" err="1">
                <a:solidFill>
                  <a:srgbClr val="C00000"/>
                </a:solidFill>
              </a:rPr>
              <a:t>từ</a:t>
            </a:r>
            <a:r>
              <a:rPr lang="en-US" sz="2400" i="1" dirty="0">
                <a:solidFill>
                  <a:srgbClr val="C00000"/>
                </a:solidFill>
              </a:rPr>
              <a:t> </a:t>
            </a:r>
            <a:r>
              <a:rPr lang="en-US" sz="2400" i="1" dirty="0" err="1">
                <a:solidFill>
                  <a:srgbClr val="C00000"/>
                </a:solidFill>
              </a:rPr>
              <a:t>được</a:t>
            </a:r>
            <a:r>
              <a:rPr lang="en-US" sz="2400" i="1" dirty="0">
                <a:solidFill>
                  <a:srgbClr val="C00000"/>
                </a:solidFill>
              </a:rPr>
              <a:t> </a:t>
            </a:r>
            <a:r>
              <a:rPr lang="en-US" sz="2400" i="1" dirty="0" err="1">
                <a:solidFill>
                  <a:srgbClr val="C00000"/>
                </a:solidFill>
              </a:rPr>
              <a:t>sử</a:t>
            </a:r>
            <a:r>
              <a:rPr lang="en-US" sz="2400" i="1" dirty="0">
                <a:solidFill>
                  <a:srgbClr val="C00000"/>
                </a:solidFill>
              </a:rPr>
              <a:t> </a:t>
            </a:r>
            <a:r>
              <a:rPr lang="en-US" sz="2400" i="1" dirty="0" err="1">
                <a:solidFill>
                  <a:srgbClr val="C00000"/>
                </a:solidFill>
              </a:rPr>
              <a:t>dụng</a:t>
            </a:r>
            <a:r>
              <a:rPr lang="en-US" sz="2400" i="1" dirty="0">
                <a:solidFill>
                  <a:srgbClr val="C00000"/>
                </a:solidFill>
              </a:rPr>
              <a:t> </a:t>
            </a:r>
            <a:r>
              <a:rPr lang="en-US" sz="2400" i="1" dirty="0" err="1">
                <a:solidFill>
                  <a:srgbClr val="C00000"/>
                </a:solidFill>
              </a:rPr>
              <a:t>trong</a:t>
            </a:r>
            <a:r>
              <a:rPr lang="en-US" sz="2400" i="1" dirty="0">
                <a:solidFill>
                  <a:srgbClr val="C00000"/>
                </a:solidFill>
              </a:rPr>
              <a:t> </a:t>
            </a:r>
            <a:r>
              <a:rPr lang="en-US" sz="2400" i="1" dirty="0" err="1">
                <a:solidFill>
                  <a:srgbClr val="C00000"/>
                </a:solidFill>
              </a:rPr>
              <a:t>câu</a:t>
            </a:r>
            <a:r>
              <a:rPr lang="en-US" sz="2400" i="1" dirty="0">
                <a:solidFill>
                  <a:srgbClr val="C00000"/>
                </a:solidFill>
              </a:rPr>
              <a:t> </a:t>
            </a:r>
            <a:r>
              <a:rPr lang="en-US" sz="2400" i="1" dirty="0" err="1">
                <a:solidFill>
                  <a:srgbClr val="C00000"/>
                </a:solidFill>
              </a:rPr>
              <a:t>thơ</a:t>
            </a:r>
            <a:r>
              <a:rPr lang="en-US" sz="2400" i="1" dirty="0">
                <a:solidFill>
                  <a:srgbClr val="C00000"/>
                </a:solidFill>
              </a:rPr>
              <a:t>.</a:t>
            </a:r>
            <a:endParaRPr lang="en-US" sz="2400" dirty="0">
              <a:solidFill>
                <a:srgbClr val="C00000"/>
              </a:solidFill>
            </a:endParaRPr>
          </a:p>
        </p:txBody>
      </p:sp>
      <p:sp>
        <p:nvSpPr>
          <p:cNvPr id="9" name="Oval Callout 8"/>
          <p:cNvSpPr/>
          <p:nvPr/>
        </p:nvSpPr>
        <p:spPr>
          <a:xfrm>
            <a:off x="4788024" y="2905063"/>
            <a:ext cx="3600400" cy="2669368"/>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rgbClr val="00B050"/>
                </a:solidFill>
              </a:rPr>
              <a:t>Nêu</a:t>
            </a:r>
            <a:r>
              <a:rPr lang="en-US" sz="2400" i="1" dirty="0">
                <a:solidFill>
                  <a:srgbClr val="00B050"/>
                </a:solidFill>
              </a:rPr>
              <a:t> </a:t>
            </a:r>
            <a:r>
              <a:rPr lang="en-US" sz="2400" i="1" dirty="0" err="1">
                <a:solidFill>
                  <a:srgbClr val="00B050"/>
                </a:solidFill>
              </a:rPr>
              <a:t>khái</a:t>
            </a:r>
            <a:r>
              <a:rPr lang="en-US" sz="2400" i="1" dirty="0">
                <a:solidFill>
                  <a:srgbClr val="00B050"/>
                </a:solidFill>
              </a:rPr>
              <a:t> </a:t>
            </a:r>
            <a:r>
              <a:rPr lang="en-US" sz="2400" i="1" dirty="0" err="1">
                <a:solidFill>
                  <a:srgbClr val="00B050"/>
                </a:solidFill>
              </a:rPr>
              <a:t>niệm</a:t>
            </a:r>
            <a:r>
              <a:rPr lang="en-US" sz="2400" i="1" dirty="0">
                <a:solidFill>
                  <a:srgbClr val="00B050"/>
                </a:solidFill>
              </a:rPr>
              <a:t>, </a:t>
            </a:r>
            <a:r>
              <a:rPr lang="en-US" sz="2400" i="1" dirty="0" err="1">
                <a:solidFill>
                  <a:srgbClr val="00B050"/>
                </a:solidFill>
              </a:rPr>
              <a:t>tác</a:t>
            </a:r>
            <a:r>
              <a:rPr lang="en-US" sz="2400" i="1" dirty="0">
                <a:solidFill>
                  <a:srgbClr val="00B050"/>
                </a:solidFill>
              </a:rPr>
              <a:t> </a:t>
            </a:r>
            <a:r>
              <a:rPr lang="en-US" sz="2400" i="1" dirty="0" err="1">
                <a:solidFill>
                  <a:srgbClr val="00B050"/>
                </a:solidFill>
              </a:rPr>
              <a:t>dụng</a:t>
            </a:r>
            <a:r>
              <a:rPr lang="en-US" sz="2400" i="1" dirty="0">
                <a:solidFill>
                  <a:srgbClr val="00B050"/>
                </a:solidFill>
              </a:rPr>
              <a:t>.</a:t>
            </a:r>
            <a:endParaRPr lang="en-US" sz="2400" dirty="0">
              <a:solidFill>
                <a:srgbClr val="00B050"/>
              </a:solidFill>
            </a:endParaRPr>
          </a:p>
        </p:txBody>
      </p:sp>
    </p:spTree>
    <p:extLst>
      <p:ext uri="{BB962C8B-B14F-4D97-AF65-F5344CB8AC3E}">
        <p14:creationId xmlns:p14="http://schemas.microsoft.com/office/powerpoint/2010/main" val="170256269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xit" presetSubtype="4" fill="hold" grpId="1" nodeType="clickEffect">
                                  <p:stCondLst>
                                    <p:cond delay="0"/>
                                  </p:stCondLst>
                                  <p:childTnLst>
                                    <p:animEffect transition="out" filter="wipe(down)">
                                      <p:cBhvr>
                                        <p:cTn id="32" dur="500"/>
                                        <p:tgtEl>
                                          <p:spTgt spid="8"/>
                                        </p:tgtEl>
                                      </p:cBhvr>
                                    </p:animEffect>
                                    <p:set>
                                      <p:cBhvr>
                                        <p:cTn id="33" dur="1" fill="hold">
                                          <p:stCondLst>
                                            <p:cond delay="499"/>
                                          </p:stCondLst>
                                        </p:cTn>
                                        <p:tgtEl>
                                          <p:spTgt spid="8"/>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circle(in)">
                                      <p:cBhvr>
                                        <p:cTn id="38" dur="20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xit" presetSubtype="32" fill="hold" grpId="1" nodeType="clickEffect">
                                  <p:stCondLst>
                                    <p:cond delay="0"/>
                                  </p:stCondLst>
                                  <p:childTnLst>
                                    <p:animEffect transition="out" filter="circle(out)">
                                      <p:cBhvr>
                                        <p:cTn id="42" dur="2000"/>
                                        <p:tgtEl>
                                          <p:spTgt spid="9"/>
                                        </p:tgtEl>
                                      </p:cBhvr>
                                    </p:animEffect>
                                    <p:set>
                                      <p:cBhvr>
                                        <p:cTn id="43" dur="1" fill="hold">
                                          <p:stCondLst>
                                            <p:cond delay="1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8" grpId="1" animBg="1"/>
      <p:bldP spid="9" grpId="0" animBg="1"/>
      <p:bldP spid="9"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1877516" y="0"/>
            <a:ext cx="4535909" cy="1008112"/>
          </a:xfrm>
          <a:prstGeom prst="horizontalScroll">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400" b="1" dirty="0">
              <a:solidFill>
                <a:srgbClr val="FF0000"/>
              </a:solidFill>
              <a:latin typeface="Times New Roman" panose="02020603050405020304" pitchFamily="18" charset="0"/>
              <a:cs typeface="Times New Roman" panose="02020603050405020304" pitchFamily="18" charset="0"/>
            </a:endParaRPr>
          </a:p>
          <a:p>
            <a:pPr algn="ctr"/>
            <a:r>
              <a:rPr lang="pt-BR" sz="2400" b="1" dirty="0">
                <a:solidFill>
                  <a:srgbClr val="FF0000"/>
                </a:solidFill>
                <a:latin typeface="Times New Roman" panose="02020603050405020304" pitchFamily="18" charset="0"/>
                <a:cs typeface="Times New Roman" panose="02020603050405020304" pitchFamily="18" charset="0"/>
              </a:rPr>
              <a:t>PHIẾU HỌC TẬP 2</a:t>
            </a:r>
          </a:p>
          <a:p>
            <a:pPr algn="ctr"/>
            <a:r>
              <a:rPr lang="pt-BR" sz="2400" b="1" dirty="0">
                <a:solidFill>
                  <a:srgbClr val="002060"/>
                </a:solidFill>
                <a:latin typeface="Times New Roman" panose="02020603050405020304" pitchFamily="18" charset="0"/>
                <a:cs typeface="Times New Roman" panose="02020603050405020304" pitchFamily="18" charset="0"/>
              </a:rPr>
              <a:t>(Nhận biết các biện pháp tu từ)</a:t>
            </a:r>
            <a:endParaRPr lang="en-US" sz="2400" dirty="0">
              <a:solidFill>
                <a:srgbClr val="002060"/>
              </a:solidFill>
              <a:latin typeface="Times New Roman" panose="02020603050405020304" pitchFamily="18" charset="0"/>
              <a:cs typeface="Times New Roman" panose="02020603050405020304" pitchFamily="18" charset="0"/>
            </a:endParaRPr>
          </a:p>
          <a:p>
            <a:pPr algn="ctr"/>
            <a:endParaRPr lang="en-US" sz="2400" dirty="0">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07924614"/>
              </p:ext>
            </p:extLst>
          </p:nvPr>
        </p:nvGraphicFramePr>
        <p:xfrm>
          <a:off x="179511" y="1196752"/>
          <a:ext cx="8640961" cy="5472608"/>
        </p:xfrm>
        <a:graphic>
          <a:graphicData uri="http://schemas.openxmlformats.org/drawingml/2006/table">
            <a:tbl>
              <a:tblPr firstRow="1" firstCol="1" bandRow="1">
                <a:tableStyleId>{5C22544A-7EE6-4342-B048-85BDC9FD1C3A}</a:tableStyleId>
              </a:tblPr>
              <a:tblGrid>
                <a:gridCol w="4783540">
                  <a:extLst>
                    <a:ext uri="{9D8B030D-6E8A-4147-A177-3AD203B41FA5}">
                      <a16:colId xmlns:a16="http://schemas.microsoft.com/office/drawing/2014/main" val="20000"/>
                    </a:ext>
                  </a:extLst>
                </a:gridCol>
                <a:gridCol w="2276357">
                  <a:extLst>
                    <a:ext uri="{9D8B030D-6E8A-4147-A177-3AD203B41FA5}">
                      <a16:colId xmlns:a16="http://schemas.microsoft.com/office/drawing/2014/main" val="20001"/>
                    </a:ext>
                  </a:extLst>
                </a:gridCol>
                <a:gridCol w="1581064">
                  <a:extLst>
                    <a:ext uri="{9D8B030D-6E8A-4147-A177-3AD203B41FA5}">
                      <a16:colId xmlns:a16="http://schemas.microsoft.com/office/drawing/2014/main" val="20002"/>
                    </a:ext>
                  </a:extLst>
                </a:gridCol>
              </a:tblGrid>
              <a:tr h="982358">
                <a:tc>
                  <a:txBody>
                    <a:bodyPr/>
                    <a:lstStyle/>
                    <a:p>
                      <a:pPr marL="88900" algn="ctr">
                        <a:lnSpc>
                          <a:spcPct val="119000"/>
                        </a:lnSpc>
                        <a:spcAft>
                          <a:spcPts val="0"/>
                        </a:spcAft>
                      </a:pPr>
                      <a:r>
                        <a:rPr lang="pt-BR" sz="2400" dirty="0">
                          <a:solidFill>
                            <a:schemeClr val="tx1"/>
                          </a:solidFill>
                          <a:effectLst/>
                          <a:latin typeface="Times New Roman" panose="02020603050405020304" pitchFamily="18" charset="0"/>
                          <a:cs typeface="Times New Roman" panose="02020603050405020304" pitchFamily="18" charset="0"/>
                        </a:rPr>
                        <a:t>Ví dụ</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88900" algn="ctr">
                        <a:lnSpc>
                          <a:spcPct val="119000"/>
                        </a:lnSpc>
                        <a:spcAft>
                          <a:spcPts val="0"/>
                        </a:spcAft>
                      </a:pPr>
                      <a:r>
                        <a:rPr lang="pt-BR" sz="2400" dirty="0">
                          <a:solidFill>
                            <a:schemeClr val="tx1"/>
                          </a:solidFill>
                          <a:effectLst/>
                          <a:latin typeface="Times New Roman" panose="02020603050405020304" pitchFamily="18" charset="0"/>
                          <a:cs typeface="Times New Roman" panose="02020603050405020304" pitchFamily="18" charset="0"/>
                        </a:rPr>
                        <a:t>Biện pháp tu từ</a:t>
                      </a:r>
                      <a:endParaRPr lang="en-US" sz="24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88900" algn="ctr">
                        <a:lnSpc>
                          <a:spcPct val="119000"/>
                        </a:lnSpc>
                        <a:spcAft>
                          <a:spcPts val="0"/>
                        </a:spcAft>
                      </a:pPr>
                      <a:r>
                        <a:rPr lang="pt-BR" sz="2400">
                          <a:solidFill>
                            <a:schemeClr val="tx1"/>
                          </a:solidFill>
                          <a:effectLst/>
                          <a:latin typeface="Times New Roman" panose="02020603050405020304" pitchFamily="18" charset="0"/>
                          <a:cs typeface="Times New Roman" panose="02020603050405020304" pitchFamily="18" charset="0"/>
                        </a:rPr>
                        <a:t>Khái niệm</a:t>
                      </a:r>
                      <a:endParaRPr lang="en-US" sz="24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891836">
                <a:tc>
                  <a:txBody>
                    <a:bodyPr/>
                    <a:lstStyle/>
                    <a:p>
                      <a:pPr algn="just">
                        <a:lnSpc>
                          <a:spcPct val="107000"/>
                        </a:lnSpc>
                        <a:spcAft>
                          <a:spcPts val="0"/>
                        </a:spcAft>
                        <a:tabLst>
                          <a:tab pos="1386840" algn="l"/>
                        </a:tabLst>
                      </a:pPr>
                      <a:r>
                        <a:rPr lang="en-US" sz="2400" b="0" dirty="0">
                          <a:solidFill>
                            <a:schemeClr val="tx1"/>
                          </a:solidFill>
                          <a:effectLst/>
                          <a:latin typeface="Times New Roman" panose="02020603050405020304" pitchFamily="18" charset="0"/>
                          <a:cs typeface="Times New Roman" panose="02020603050405020304" pitchFamily="18" charset="0"/>
                        </a:rPr>
                        <a:t>(1) </a:t>
                      </a:r>
                      <a:r>
                        <a:rPr lang="en-US" sz="2400" b="0" dirty="0" err="1">
                          <a:solidFill>
                            <a:schemeClr val="tx1"/>
                          </a:solidFill>
                          <a:effectLst/>
                          <a:latin typeface="Times New Roman" panose="02020603050405020304" pitchFamily="18" charset="0"/>
                          <a:cs typeface="Times New Roman" panose="02020603050405020304" pitchFamily="18" charset="0"/>
                        </a:rPr>
                        <a:t>Mặt</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trời</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xuống</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biển</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như</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hòn</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lửa</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Huy</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Cận</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Đoàn</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thuyền</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đánh</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cá</a:t>
                      </a:r>
                      <a:r>
                        <a:rPr lang="en-US" sz="2400" b="0" dirty="0">
                          <a:solidFill>
                            <a:schemeClr val="tx1"/>
                          </a:solidFill>
                          <a:effectLst/>
                          <a:latin typeface="Times New Roman" panose="02020603050405020304" pitchFamily="18" charset="0"/>
                          <a:cs typeface="Times New Roman" panose="02020603050405020304" pitchFamily="18" charset="0"/>
                        </a:rPr>
                        <a:t>)</a:t>
                      </a:r>
                      <a:endParaRPr lang="en-US" sz="2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0"/>
                        </a:spcAft>
                        <a:tabLst>
                          <a:tab pos="1386840" algn="l"/>
                        </a:tabLst>
                      </a:pPr>
                      <a:r>
                        <a:rPr lang="en-US" sz="2400" b="0" dirty="0">
                          <a:solidFill>
                            <a:schemeClr val="tx1"/>
                          </a:solidFill>
                          <a:effectLst/>
                          <a:latin typeface="Times New Roman" panose="02020603050405020304" pitchFamily="18" charset="0"/>
                          <a:cs typeface="Times New Roman" panose="02020603050405020304" pitchFamily="18" charset="0"/>
                        </a:rPr>
                        <a:t>…………………</a:t>
                      </a:r>
                      <a:endParaRPr lang="en-US" sz="2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0"/>
                        </a:spcAft>
                        <a:tabLst>
                          <a:tab pos="1386840" algn="l"/>
                        </a:tabLst>
                      </a:pPr>
                      <a:r>
                        <a:rPr lang="en-US" sz="2400" b="0">
                          <a:solidFill>
                            <a:schemeClr val="tx1"/>
                          </a:solidFill>
                          <a:effectLst/>
                          <a:latin typeface="Times New Roman" panose="02020603050405020304" pitchFamily="18" charset="0"/>
                          <a:cs typeface="Times New Roman" panose="02020603050405020304" pitchFamily="18" charset="0"/>
                        </a:rPr>
                        <a:t>……………</a:t>
                      </a:r>
                      <a:endParaRPr lang="en-US" sz="2400" b="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891836">
                <a:tc>
                  <a:txBody>
                    <a:bodyPr/>
                    <a:lstStyle/>
                    <a:p>
                      <a:pPr algn="just">
                        <a:lnSpc>
                          <a:spcPct val="107000"/>
                        </a:lnSpc>
                        <a:spcAft>
                          <a:spcPts val="0"/>
                        </a:spcAft>
                        <a:tabLst>
                          <a:tab pos="1386840" algn="l"/>
                        </a:tabLst>
                      </a:pPr>
                      <a:r>
                        <a:rPr lang="en-US" sz="2400" b="0" dirty="0">
                          <a:solidFill>
                            <a:schemeClr val="tx1"/>
                          </a:solidFill>
                          <a:effectLst/>
                          <a:latin typeface="Times New Roman" panose="02020603050405020304" pitchFamily="18" charset="0"/>
                          <a:cs typeface="Times New Roman" panose="02020603050405020304" pitchFamily="18" charset="0"/>
                        </a:rPr>
                        <a:t>(2) </a:t>
                      </a:r>
                      <a:r>
                        <a:rPr lang="en-US" sz="2400" b="0" dirty="0" err="1">
                          <a:solidFill>
                            <a:schemeClr val="tx1"/>
                          </a:solidFill>
                          <a:effectLst/>
                          <a:latin typeface="Times New Roman" panose="02020603050405020304" pitchFamily="18" charset="0"/>
                          <a:cs typeface="Times New Roman" panose="02020603050405020304" pitchFamily="18" charset="0"/>
                        </a:rPr>
                        <a:t>Kiến</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hành</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quân</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ra</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trận</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Trần</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Đăng</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Khoa</a:t>
                      </a:r>
                      <a:r>
                        <a:rPr lang="en-US" sz="2400" b="0" dirty="0">
                          <a:solidFill>
                            <a:schemeClr val="tx1"/>
                          </a:solidFill>
                          <a:effectLst/>
                          <a:latin typeface="Times New Roman" panose="02020603050405020304" pitchFamily="18" charset="0"/>
                          <a:cs typeface="Times New Roman" panose="02020603050405020304" pitchFamily="18" charset="0"/>
                        </a:rPr>
                        <a:t>)</a:t>
                      </a:r>
                      <a:endParaRPr lang="en-US" sz="2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0"/>
                        </a:spcAft>
                        <a:tabLst>
                          <a:tab pos="1386840" algn="l"/>
                        </a:tabLst>
                      </a:pPr>
                      <a:r>
                        <a:rPr lang="en-US" sz="2400" b="0" dirty="0">
                          <a:solidFill>
                            <a:schemeClr val="tx1"/>
                          </a:solidFill>
                          <a:effectLst/>
                          <a:latin typeface="Times New Roman" panose="02020603050405020304" pitchFamily="18" charset="0"/>
                          <a:cs typeface="Times New Roman" panose="02020603050405020304" pitchFamily="18" charset="0"/>
                        </a:rPr>
                        <a:t>…………………</a:t>
                      </a:r>
                      <a:endParaRPr lang="en-US" sz="2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0"/>
                        </a:spcAft>
                        <a:tabLst>
                          <a:tab pos="1386840" algn="l"/>
                        </a:tabLst>
                      </a:pPr>
                      <a:r>
                        <a:rPr lang="en-US" sz="2400" b="0">
                          <a:solidFill>
                            <a:schemeClr val="tx1"/>
                          </a:solidFill>
                          <a:effectLst/>
                          <a:latin typeface="Times New Roman" panose="02020603050405020304" pitchFamily="18" charset="0"/>
                          <a:cs typeface="Times New Roman" panose="02020603050405020304" pitchFamily="18" charset="0"/>
                        </a:rPr>
                        <a:t>……………</a:t>
                      </a:r>
                      <a:endParaRPr lang="en-US" sz="2400" b="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1353289">
                <a:tc>
                  <a:txBody>
                    <a:bodyPr/>
                    <a:lstStyle/>
                    <a:p>
                      <a:pPr algn="just">
                        <a:lnSpc>
                          <a:spcPct val="107000"/>
                        </a:lnSpc>
                        <a:spcAft>
                          <a:spcPts val="0"/>
                        </a:spcAft>
                        <a:tabLst>
                          <a:tab pos="1386840" algn="l"/>
                        </a:tabLst>
                      </a:pPr>
                      <a:r>
                        <a:rPr lang="en-US" sz="2400" b="0" dirty="0">
                          <a:solidFill>
                            <a:schemeClr val="tx1"/>
                          </a:solidFill>
                          <a:effectLst/>
                          <a:latin typeface="Times New Roman" panose="02020603050405020304" pitchFamily="18" charset="0"/>
                          <a:cs typeface="Times New Roman" panose="02020603050405020304" pitchFamily="18" charset="0"/>
                        </a:rPr>
                        <a:t>(3) Cha </a:t>
                      </a:r>
                      <a:r>
                        <a:rPr lang="en-US" sz="2400" b="0" dirty="0" err="1">
                          <a:solidFill>
                            <a:schemeClr val="tx1"/>
                          </a:solidFill>
                          <a:effectLst/>
                          <a:latin typeface="Times New Roman" panose="02020603050405020304" pitchFamily="18" charset="0"/>
                          <a:cs typeface="Times New Roman" panose="02020603050405020304" pitchFamily="18" charset="0"/>
                        </a:rPr>
                        <a:t>lại</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dắt</a:t>
                      </a:r>
                      <a:r>
                        <a:rPr lang="en-US" sz="2400" b="0" dirty="0">
                          <a:solidFill>
                            <a:schemeClr val="tx1"/>
                          </a:solidFill>
                          <a:effectLst/>
                          <a:latin typeface="Times New Roman" panose="02020603050405020304" pitchFamily="18" charset="0"/>
                          <a:cs typeface="Times New Roman" panose="02020603050405020304" pitchFamily="18" charset="0"/>
                        </a:rPr>
                        <a:t> con </a:t>
                      </a:r>
                      <a:r>
                        <a:rPr lang="en-US" sz="2400" b="0" dirty="0" err="1">
                          <a:solidFill>
                            <a:schemeClr val="tx1"/>
                          </a:solidFill>
                          <a:effectLst/>
                          <a:latin typeface="Times New Roman" panose="02020603050405020304" pitchFamily="18" charset="0"/>
                          <a:cs typeface="Times New Roman" panose="02020603050405020304" pitchFamily="18" charset="0"/>
                        </a:rPr>
                        <a:t>đi</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trên</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cát</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mịn</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ánh</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nắng</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chảy</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đầy</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vai</a:t>
                      </a:r>
                      <a:r>
                        <a:rPr lang="en-US" sz="2400" b="0" dirty="0">
                          <a:solidFill>
                            <a:schemeClr val="tx1"/>
                          </a:solidFill>
                          <a:effectLst/>
                          <a:latin typeface="Times New Roman" panose="02020603050405020304" pitchFamily="18" charset="0"/>
                          <a:cs typeface="Times New Roman" panose="02020603050405020304" pitchFamily="18" charset="0"/>
                        </a:rPr>
                        <a:t> (Hoàng Trung Thông)</a:t>
                      </a:r>
                      <a:endParaRPr lang="en-US" sz="2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0"/>
                        </a:spcAft>
                        <a:tabLst>
                          <a:tab pos="1386840" algn="l"/>
                        </a:tabLst>
                      </a:pPr>
                      <a:r>
                        <a:rPr lang="en-US" sz="2400" b="0" dirty="0">
                          <a:solidFill>
                            <a:schemeClr val="tx1"/>
                          </a:solidFill>
                          <a:effectLst/>
                          <a:latin typeface="Times New Roman" panose="02020603050405020304" pitchFamily="18" charset="0"/>
                          <a:cs typeface="Times New Roman" panose="02020603050405020304" pitchFamily="18" charset="0"/>
                        </a:rPr>
                        <a:t>…………………</a:t>
                      </a:r>
                      <a:endParaRPr lang="en-US" sz="2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0"/>
                        </a:spcAft>
                        <a:tabLst>
                          <a:tab pos="1386840" algn="l"/>
                        </a:tabLst>
                      </a:pPr>
                      <a:r>
                        <a:rPr lang="en-US" sz="2400" b="0" dirty="0">
                          <a:solidFill>
                            <a:schemeClr val="tx1"/>
                          </a:solidFill>
                          <a:effectLst/>
                          <a:latin typeface="Times New Roman" panose="02020603050405020304" pitchFamily="18" charset="0"/>
                          <a:cs typeface="Times New Roman" panose="02020603050405020304" pitchFamily="18" charset="0"/>
                        </a:rPr>
                        <a:t>……………</a:t>
                      </a:r>
                      <a:endParaRPr lang="en-US" sz="2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r h="1353289">
                <a:tc>
                  <a:txBody>
                    <a:bodyPr/>
                    <a:lstStyle/>
                    <a:p>
                      <a:pPr algn="just">
                        <a:lnSpc>
                          <a:spcPct val="107000"/>
                        </a:lnSpc>
                        <a:spcAft>
                          <a:spcPts val="0"/>
                        </a:spcAft>
                        <a:tabLst>
                          <a:tab pos="1386840" algn="l"/>
                        </a:tabLst>
                      </a:pPr>
                      <a:r>
                        <a:rPr lang="en-US" sz="2400" b="0" dirty="0">
                          <a:solidFill>
                            <a:schemeClr val="tx1"/>
                          </a:solidFill>
                          <a:effectLst/>
                          <a:latin typeface="Times New Roman" panose="02020603050405020304" pitchFamily="18" charset="0"/>
                          <a:cs typeface="Times New Roman" panose="02020603050405020304" pitchFamily="18" charset="0"/>
                        </a:rPr>
                        <a:t>(3) </a:t>
                      </a:r>
                      <a:r>
                        <a:rPr lang="en-US" sz="2400" b="0" dirty="0" err="1">
                          <a:solidFill>
                            <a:schemeClr val="tx1"/>
                          </a:solidFill>
                          <a:effectLst/>
                          <a:latin typeface="Times New Roman" panose="02020603050405020304" pitchFamily="18" charset="0"/>
                          <a:cs typeface="Times New Roman" panose="02020603050405020304" pitchFamily="18" charset="0"/>
                        </a:rPr>
                        <a:t>Cảnh</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khuya</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như</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vẽ</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người</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chưa</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ngủ</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Chưa</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ngủ</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vì</a:t>
                      </a:r>
                      <a:r>
                        <a:rPr lang="en-US" sz="2400" b="0" dirty="0">
                          <a:solidFill>
                            <a:schemeClr val="tx1"/>
                          </a:solidFill>
                          <a:effectLst/>
                          <a:latin typeface="Times New Roman" panose="02020603050405020304" pitchFamily="18" charset="0"/>
                          <a:cs typeface="Times New Roman" panose="02020603050405020304" pitchFamily="18" charset="0"/>
                        </a:rPr>
                        <a:t> lo </a:t>
                      </a:r>
                      <a:r>
                        <a:rPr lang="en-US" sz="2400" b="0" dirty="0" err="1">
                          <a:solidFill>
                            <a:schemeClr val="tx1"/>
                          </a:solidFill>
                          <a:effectLst/>
                          <a:latin typeface="Times New Roman" panose="02020603050405020304" pitchFamily="18" charset="0"/>
                          <a:cs typeface="Times New Roman" panose="02020603050405020304" pitchFamily="18" charset="0"/>
                        </a:rPr>
                        <a:t>nỗi</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nước</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nhà</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Hồ</a:t>
                      </a:r>
                      <a:r>
                        <a:rPr lang="en-US" sz="2400" b="0" dirty="0">
                          <a:solidFill>
                            <a:schemeClr val="tx1"/>
                          </a:solidFill>
                          <a:effectLst/>
                          <a:latin typeface="Times New Roman" panose="02020603050405020304" pitchFamily="18" charset="0"/>
                          <a:cs typeface="Times New Roman" panose="02020603050405020304" pitchFamily="18" charset="0"/>
                        </a:rPr>
                        <a:t> Chí Minh, </a:t>
                      </a:r>
                      <a:r>
                        <a:rPr lang="en-US" sz="2400" b="0" dirty="0" err="1">
                          <a:solidFill>
                            <a:schemeClr val="tx1"/>
                          </a:solidFill>
                          <a:effectLst/>
                          <a:latin typeface="Times New Roman" panose="02020603050405020304" pitchFamily="18" charset="0"/>
                          <a:cs typeface="Times New Roman" panose="02020603050405020304" pitchFamily="18" charset="0"/>
                        </a:rPr>
                        <a:t>Cảnh</a:t>
                      </a:r>
                      <a:r>
                        <a:rPr lang="en-US" sz="2400" b="0" dirty="0">
                          <a:solidFill>
                            <a:schemeClr val="tx1"/>
                          </a:solidFill>
                          <a:effectLst/>
                          <a:latin typeface="Times New Roman" panose="02020603050405020304" pitchFamily="18" charset="0"/>
                          <a:cs typeface="Times New Roman" panose="02020603050405020304" pitchFamily="18" charset="0"/>
                        </a:rPr>
                        <a:t> </a:t>
                      </a:r>
                      <a:r>
                        <a:rPr lang="en-US" sz="2400" b="0" dirty="0" err="1">
                          <a:solidFill>
                            <a:schemeClr val="tx1"/>
                          </a:solidFill>
                          <a:effectLst/>
                          <a:latin typeface="Times New Roman" panose="02020603050405020304" pitchFamily="18" charset="0"/>
                          <a:cs typeface="Times New Roman" panose="02020603050405020304" pitchFamily="18" charset="0"/>
                        </a:rPr>
                        <a:t>khuya</a:t>
                      </a:r>
                      <a:r>
                        <a:rPr lang="en-US" sz="2400" b="0" dirty="0">
                          <a:solidFill>
                            <a:schemeClr val="tx1"/>
                          </a:solidFill>
                          <a:effectLst/>
                          <a:latin typeface="Times New Roman" panose="02020603050405020304" pitchFamily="18" charset="0"/>
                          <a:cs typeface="Times New Roman" panose="02020603050405020304" pitchFamily="18" charset="0"/>
                        </a:rPr>
                        <a:t>)</a:t>
                      </a:r>
                      <a:endParaRPr lang="en-US" sz="2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0"/>
                        </a:spcAft>
                        <a:tabLst>
                          <a:tab pos="1386840" algn="l"/>
                        </a:tabLst>
                      </a:pPr>
                      <a:r>
                        <a:rPr lang="en-US" sz="2400" b="0" dirty="0">
                          <a:solidFill>
                            <a:schemeClr val="tx1"/>
                          </a:solidFill>
                          <a:effectLst/>
                          <a:latin typeface="Times New Roman" panose="02020603050405020304" pitchFamily="18" charset="0"/>
                          <a:cs typeface="Times New Roman" panose="02020603050405020304" pitchFamily="18" charset="0"/>
                        </a:rPr>
                        <a:t>…………………</a:t>
                      </a:r>
                      <a:endParaRPr lang="en-US" sz="2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0"/>
                        </a:spcAft>
                        <a:tabLst>
                          <a:tab pos="1386840" algn="l"/>
                        </a:tabLst>
                      </a:pPr>
                      <a:r>
                        <a:rPr lang="en-US" sz="2400" b="0" dirty="0">
                          <a:solidFill>
                            <a:schemeClr val="tx1"/>
                          </a:solidFill>
                          <a:effectLst/>
                          <a:latin typeface="Times New Roman" panose="02020603050405020304" pitchFamily="18" charset="0"/>
                          <a:cs typeface="Times New Roman" panose="02020603050405020304" pitchFamily="18" charset="0"/>
                        </a:rPr>
                        <a:t>……………</a:t>
                      </a:r>
                      <a:endParaRPr lang="en-US" sz="24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87599792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43050294"/>
              </p:ext>
            </p:extLst>
          </p:nvPr>
        </p:nvGraphicFramePr>
        <p:xfrm>
          <a:off x="107504" y="188639"/>
          <a:ext cx="9036497" cy="6133732"/>
        </p:xfrm>
        <a:graphic>
          <a:graphicData uri="http://schemas.openxmlformats.org/drawingml/2006/table">
            <a:tbl>
              <a:tblPr firstRow="1" firstCol="1" bandRow="1">
                <a:tableStyleId>{5C22544A-7EE6-4342-B048-85BDC9FD1C3A}</a:tableStyleId>
              </a:tblPr>
              <a:tblGrid>
                <a:gridCol w="2367137">
                  <a:extLst>
                    <a:ext uri="{9D8B030D-6E8A-4147-A177-3AD203B41FA5}">
                      <a16:colId xmlns:a16="http://schemas.microsoft.com/office/drawing/2014/main" val="20000"/>
                    </a:ext>
                  </a:extLst>
                </a:gridCol>
                <a:gridCol w="2593640">
                  <a:extLst>
                    <a:ext uri="{9D8B030D-6E8A-4147-A177-3AD203B41FA5}">
                      <a16:colId xmlns:a16="http://schemas.microsoft.com/office/drawing/2014/main" val="20001"/>
                    </a:ext>
                  </a:extLst>
                </a:gridCol>
                <a:gridCol w="4075720">
                  <a:extLst>
                    <a:ext uri="{9D8B030D-6E8A-4147-A177-3AD203B41FA5}">
                      <a16:colId xmlns:a16="http://schemas.microsoft.com/office/drawing/2014/main" val="20002"/>
                    </a:ext>
                  </a:extLst>
                </a:gridCol>
              </a:tblGrid>
              <a:tr h="155701">
                <a:tc>
                  <a:txBody>
                    <a:bodyPr/>
                    <a:lstStyle/>
                    <a:p>
                      <a:pPr marL="88900" algn="ctr">
                        <a:lnSpc>
                          <a:spcPct val="119000"/>
                        </a:lnSpc>
                        <a:spcAft>
                          <a:spcPts val="0"/>
                        </a:spcAft>
                      </a:pPr>
                      <a:r>
                        <a:rPr lang="pt-BR" sz="2000" dirty="0">
                          <a:solidFill>
                            <a:srgbClr val="C00000"/>
                          </a:solidFill>
                          <a:effectLst/>
                          <a:latin typeface="Times New Roman" panose="02020603050405020304" pitchFamily="18" charset="0"/>
                          <a:cs typeface="Times New Roman" panose="02020603050405020304" pitchFamily="18" charset="0"/>
                        </a:rPr>
                        <a:t>Ví dụ</a:t>
                      </a:r>
                      <a:endParaRPr lang="en-US" sz="2000" dirty="0">
                        <a:solidFill>
                          <a:srgbClr val="C00000"/>
                        </a:solidFill>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88900" algn="ctr">
                        <a:lnSpc>
                          <a:spcPct val="119000"/>
                        </a:lnSpc>
                        <a:spcAft>
                          <a:spcPts val="0"/>
                        </a:spcAft>
                      </a:pPr>
                      <a:r>
                        <a:rPr lang="pt-BR" sz="2000" dirty="0">
                          <a:solidFill>
                            <a:srgbClr val="C00000"/>
                          </a:solidFill>
                          <a:effectLst/>
                          <a:latin typeface="Times New Roman" panose="02020603050405020304" pitchFamily="18" charset="0"/>
                          <a:cs typeface="Times New Roman" panose="02020603050405020304" pitchFamily="18" charset="0"/>
                        </a:rPr>
                        <a:t>Biện pháp tu từ</a:t>
                      </a:r>
                      <a:endParaRPr lang="en-US" sz="2000" dirty="0">
                        <a:solidFill>
                          <a:srgbClr val="C00000"/>
                        </a:solidFill>
                        <a:effectLst/>
                        <a:latin typeface="Times New Roman" panose="02020603050405020304" pitchFamily="18" charset="0"/>
                        <a:ea typeface="Times New Roman"/>
                        <a:cs typeface="Times New Roman" panose="02020603050405020304" pitchFamily="18" charset="0"/>
                      </a:endParaRPr>
                    </a:p>
                  </a:txBody>
                  <a:tcPr marL="28261" marR="2826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88900" algn="ctr">
                        <a:lnSpc>
                          <a:spcPct val="119000"/>
                        </a:lnSpc>
                        <a:spcAft>
                          <a:spcPts val="0"/>
                        </a:spcAft>
                      </a:pPr>
                      <a:r>
                        <a:rPr lang="pt-BR" sz="2000" dirty="0">
                          <a:solidFill>
                            <a:srgbClr val="C00000"/>
                          </a:solidFill>
                          <a:effectLst/>
                          <a:latin typeface="Times New Roman" panose="02020603050405020304" pitchFamily="18" charset="0"/>
                          <a:cs typeface="Times New Roman" panose="02020603050405020304" pitchFamily="18" charset="0"/>
                        </a:rPr>
                        <a:t>Khái niệm</a:t>
                      </a:r>
                      <a:endParaRPr lang="en-US" sz="2000" dirty="0">
                        <a:solidFill>
                          <a:srgbClr val="C00000"/>
                        </a:solidFill>
                        <a:effectLst/>
                        <a:latin typeface="Times New Roman" panose="02020603050405020304" pitchFamily="18" charset="0"/>
                        <a:ea typeface="Times New Roman"/>
                        <a:cs typeface="Times New Roman" panose="02020603050405020304" pitchFamily="18" charset="0"/>
                      </a:endParaRPr>
                    </a:p>
                  </a:txBody>
                  <a:tcPr marL="28261" marR="2826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1257723">
                <a:tc>
                  <a:txBody>
                    <a:bodyPr/>
                    <a:lstStyle/>
                    <a:p>
                      <a:pPr algn="just">
                        <a:lnSpc>
                          <a:spcPct val="107000"/>
                        </a:lnSpc>
                        <a:spcAft>
                          <a:spcPts val="0"/>
                        </a:spcAft>
                        <a:tabLst>
                          <a:tab pos="1386840" algn="l"/>
                        </a:tabLst>
                      </a:pPr>
                      <a:r>
                        <a:rPr lang="en-US" sz="2000" dirty="0">
                          <a:solidFill>
                            <a:srgbClr val="00B050"/>
                          </a:solidFill>
                          <a:effectLst/>
                          <a:latin typeface="Times New Roman" panose="02020603050405020304" pitchFamily="18" charset="0"/>
                          <a:cs typeface="Times New Roman" panose="02020603050405020304" pitchFamily="18" charset="0"/>
                        </a:rPr>
                        <a:t>(1) </a:t>
                      </a:r>
                      <a:r>
                        <a:rPr lang="en-US" sz="2000" dirty="0" err="1">
                          <a:solidFill>
                            <a:srgbClr val="00B050"/>
                          </a:solidFill>
                          <a:effectLst/>
                          <a:latin typeface="Times New Roman" panose="02020603050405020304" pitchFamily="18" charset="0"/>
                          <a:cs typeface="Times New Roman" panose="02020603050405020304" pitchFamily="18" charset="0"/>
                        </a:rPr>
                        <a:t>Mặt</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trời</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xuống</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biển</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như</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hòn</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lửa</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Huy</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Cận</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Đoàn</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thuyền</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đánh</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cá</a:t>
                      </a:r>
                      <a:r>
                        <a:rPr lang="en-US" sz="2000" dirty="0">
                          <a:solidFill>
                            <a:srgbClr val="00B050"/>
                          </a:solidFill>
                          <a:effectLst/>
                          <a:latin typeface="Times New Roman" panose="02020603050405020304" pitchFamily="18" charset="0"/>
                          <a:cs typeface="Times New Roman" panose="02020603050405020304" pitchFamily="18" charset="0"/>
                        </a:rPr>
                        <a:t>)</a:t>
                      </a:r>
                      <a:endParaRPr lang="en-US" sz="2000" dirty="0">
                        <a:solidFill>
                          <a:srgbClr val="00B050"/>
                        </a:solidFill>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0"/>
                        </a:spcAft>
                        <a:tabLst>
                          <a:tab pos="1386840" algn="l"/>
                        </a:tabLst>
                      </a:pPr>
                      <a:r>
                        <a:rPr lang="en-US" sz="2000">
                          <a:effectLst/>
                          <a:latin typeface="Times New Roman" panose="02020603050405020304" pitchFamily="18" charset="0"/>
                          <a:cs typeface="Times New Roman" panose="02020603050405020304" pitchFamily="18" charset="0"/>
                        </a:rPr>
                        <a:t>So sánh: “mặt trời” được so sánh với “hòn lửa”</a:t>
                      </a:r>
                      <a:endParaRPr lang="en-US" sz="2000">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Aft>
                          <a:spcPts val="0"/>
                        </a:spcAft>
                        <a:tabLst>
                          <a:tab pos="1386840" algn="l"/>
                        </a:tabLst>
                      </a:pPr>
                      <a:r>
                        <a:rPr lang="en-US" sz="2000">
                          <a:effectLst/>
                          <a:latin typeface="Times New Roman" panose="02020603050405020304" pitchFamily="18" charset="0"/>
                          <a:cs typeface="Times New Roman" panose="02020603050405020304" pitchFamily="18" charset="0"/>
                        </a:rPr>
                        <a:t>- So sánh là đối chiếu sự vật, sự việc  này với sự vật, sự việc khác có nét tương đồng nhằm làm tăng sức gợi hình, gợi cảm cho sự diễn đạt.</a:t>
                      </a:r>
                      <a:endParaRPr lang="en-US" sz="2000">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296144">
                <a:tc>
                  <a:txBody>
                    <a:bodyPr/>
                    <a:lstStyle/>
                    <a:p>
                      <a:pPr algn="just">
                        <a:lnSpc>
                          <a:spcPct val="107000"/>
                        </a:lnSpc>
                        <a:spcAft>
                          <a:spcPts val="0"/>
                        </a:spcAft>
                        <a:tabLst>
                          <a:tab pos="1386840" algn="l"/>
                        </a:tabLst>
                      </a:pPr>
                      <a:r>
                        <a:rPr lang="en-US" sz="2000" dirty="0">
                          <a:solidFill>
                            <a:srgbClr val="00B050"/>
                          </a:solidFill>
                          <a:effectLst/>
                          <a:latin typeface="Times New Roman" panose="02020603050405020304" pitchFamily="18" charset="0"/>
                          <a:cs typeface="Times New Roman" panose="02020603050405020304" pitchFamily="18" charset="0"/>
                        </a:rPr>
                        <a:t>(2) </a:t>
                      </a:r>
                      <a:r>
                        <a:rPr lang="en-US" sz="2000" dirty="0" err="1">
                          <a:solidFill>
                            <a:srgbClr val="00B050"/>
                          </a:solidFill>
                          <a:effectLst/>
                          <a:latin typeface="Times New Roman" panose="02020603050405020304" pitchFamily="18" charset="0"/>
                          <a:cs typeface="Times New Roman" panose="02020603050405020304" pitchFamily="18" charset="0"/>
                        </a:rPr>
                        <a:t>Kiến</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hành</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quân</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ra</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trận</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Trần</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Đăng</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Khoa</a:t>
                      </a:r>
                      <a:r>
                        <a:rPr lang="en-US" sz="2000" dirty="0">
                          <a:solidFill>
                            <a:srgbClr val="00B050"/>
                          </a:solidFill>
                          <a:effectLst/>
                          <a:latin typeface="Times New Roman" panose="02020603050405020304" pitchFamily="18" charset="0"/>
                          <a:cs typeface="Times New Roman" panose="02020603050405020304" pitchFamily="18" charset="0"/>
                        </a:rPr>
                        <a:t>)</a:t>
                      </a:r>
                      <a:endParaRPr lang="en-US" sz="2000" dirty="0">
                        <a:solidFill>
                          <a:srgbClr val="00B050"/>
                        </a:solidFill>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0"/>
                        </a:spcAft>
                        <a:tabLst>
                          <a:tab pos="1386840" algn="l"/>
                        </a:tabLst>
                      </a:pPr>
                      <a:r>
                        <a:rPr lang="en-US" sz="2000">
                          <a:effectLst/>
                          <a:latin typeface="Times New Roman" panose="02020603050405020304" pitchFamily="18" charset="0"/>
                          <a:cs typeface="Times New Roman" panose="02020603050405020304" pitchFamily="18" charset="0"/>
                        </a:rPr>
                        <a:t>“hành quân” vốn là hành động của con người được gán sang chỉ hành động của “kiến”</a:t>
                      </a:r>
                      <a:endParaRPr lang="en-US" sz="2000">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Aft>
                          <a:spcPts val="0"/>
                        </a:spcAft>
                        <a:tabLst>
                          <a:tab pos="1386840" algn="l"/>
                        </a:tabLst>
                      </a:pPr>
                      <a:r>
                        <a:rPr lang="en-US" sz="2000">
                          <a:effectLst/>
                          <a:latin typeface="Times New Roman" panose="02020603050405020304" pitchFamily="18" charset="0"/>
                          <a:cs typeface="Times New Roman" panose="02020603050405020304" pitchFamily="18" charset="0"/>
                        </a:rPr>
                        <a:t>- Nhân hoá là sử dụng những từ ngữ vốn có được dùng để gọi, tả người để gọi, tả con vật, cây cối, đồ vật,…nhằm tạo ra sự gần gũi, tình cảm thân thiện.</a:t>
                      </a:r>
                      <a:endParaRPr lang="en-US" sz="2000">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614898">
                <a:tc>
                  <a:txBody>
                    <a:bodyPr/>
                    <a:lstStyle/>
                    <a:p>
                      <a:pPr algn="just">
                        <a:lnSpc>
                          <a:spcPct val="107000"/>
                        </a:lnSpc>
                        <a:spcAft>
                          <a:spcPts val="0"/>
                        </a:spcAft>
                        <a:tabLst>
                          <a:tab pos="1386840" algn="l"/>
                        </a:tabLst>
                      </a:pPr>
                      <a:r>
                        <a:rPr lang="en-US" sz="2000" dirty="0">
                          <a:solidFill>
                            <a:srgbClr val="00B050"/>
                          </a:solidFill>
                          <a:effectLst/>
                          <a:latin typeface="Times New Roman" panose="02020603050405020304" pitchFamily="18" charset="0"/>
                          <a:cs typeface="Times New Roman" panose="02020603050405020304" pitchFamily="18" charset="0"/>
                        </a:rPr>
                        <a:t>(3) Cha </a:t>
                      </a:r>
                      <a:r>
                        <a:rPr lang="en-US" sz="2000" dirty="0" err="1">
                          <a:solidFill>
                            <a:srgbClr val="00B050"/>
                          </a:solidFill>
                          <a:effectLst/>
                          <a:latin typeface="Times New Roman" panose="02020603050405020304" pitchFamily="18" charset="0"/>
                          <a:cs typeface="Times New Roman" panose="02020603050405020304" pitchFamily="18" charset="0"/>
                        </a:rPr>
                        <a:t>lại</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dắt</a:t>
                      </a:r>
                      <a:r>
                        <a:rPr lang="en-US" sz="2000" dirty="0">
                          <a:solidFill>
                            <a:srgbClr val="00B050"/>
                          </a:solidFill>
                          <a:effectLst/>
                          <a:latin typeface="Times New Roman" panose="02020603050405020304" pitchFamily="18" charset="0"/>
                          <a:cs typeface="Times New Roman" panose="02020603050405020304" pitchFamily="18" charset="0"/>
                        </a:rPr>
                        <a:t> con </a:t>
                      </a:r>
                      <a:r>
                        <a:rPr lang="en-US" sz="2000" dirty="0" err="1">
                          <a:solidFill>
                            <a:srgbClr val="00B050"/>
                          </a:solidFill>
                          <a:effectLst/>
                          <a:latin typeface="Times New Roman" panose="02020603050405020304" pitchFamily="18" charset="0"/>
                          <a:cs typeface="Times New Roman" panose="02020603050405020304" pitchFamily="18" charset="0"/>
                        </a:rPr>
                        <a:t>đi</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trên</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cát</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mịn</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ánh</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nắng</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chảy</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đầy</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vai</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Hoàng</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Trung</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Thông</a:t>
                      </a:r>
                      <a:r>
                        <a:rPr lang="en-US" sz="2000" dirty="0">
                          <a:solidFill>
                            <a:srgbClr val="00B050"/>
                          </a:solidFill>
                          <a:effectLst/>
                          <a:latin typeface="Times New Roman" panose="02020603050405020304" pitchFamily="18" charset="0"/>
                          <a:cs typeface="Times New Roman" panose="02020603050405020304" pitchFamily="18" charset="0"/>
                        </a:rPr>
                        <a:t>)</a:t>
                      </a:r>
                      <a:endParaRPr lang="en-US" sz="2000" dirty="0">
                        <a:solidFill>
                          <a:srgbClr val="00B050"/>
                        </a:solidFill>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0"/>
                        </a:spcAft>
                        <a:tabLst>
                          <a:tab pos="1386840" algn="l"/>
                        </a:tabLst>
                      </a:pPr>
                      <a:r>
                        <a:rPr lang="en-US" sz="2000">
                          <a:effectLst/>
                          <a:latin typeface="Times New Roman" panose="02020603050405020304" pitchFamily="18" charset="0"/>
                          <a:cs typeface="Times New Roman" panose="02020603050405020304" pitchFamily="18" charset="0"/>
                        </a:rPr>
                        <a:t>“ánh nắng chảy đầy vai” -&gt; ẩn dụ chuyển đổi cảm giác (“chảy” vốn để chỉ chất lỏng)</a:t>
                      </a:r>
                      <a:endParaRPr lang="en-US" sz="2000">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Aft>
                          <a:spcPts val="0"/>
                        </a:spcAft>
                        <a:tabLst>
                          <a:tab pos="1386840" algn="l"/>
                        </a:tabLst>
                      </a:pP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Ẩn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dụ</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là</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gọi</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tên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sự</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vật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hiện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này</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bằng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tên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sự</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vật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khác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có</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nét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tương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đồng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với</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nó</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nhằm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tăng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sức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gợi</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hình</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gợi</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cảm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cho</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sự</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diễn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đạt</a:t>
                      </a:r>
                      <a:r>
                        <a:rPr lang="en-US" sz="20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76600">
                <a:tc>
                  <a:txBody>
                    <a:bodyPr/>
                    <a:lstStyle/>
                    <a:p>
                      <a:pPr algn="just">
                        <a:lnSpc>
                          <a:spcPct val="107000"/>
                        </a:lnSpc>
                        <a:spcAft>
                          <a:spcPts val="0"/>
                        </a:spcAft>
                        <a:tabLst>
                          <a:tab pos="1386840" algn="l"/>
                        </a:tabLst>
                      </a:pPr>
                      <a:r>
                        <a:rPr lang="en-US" sz="2000" dirty="0">
                          <a:solidFill>
                            <a:srgbClr val="00B050"/>
                          </a:solidFill>
                          <a:effectLst/>
                          <a:latin typeface="Times New Roman" panose="02020603050405020304" pitchFamily="18" charset="0"/>
                          <a:cs typeface="Times New Roman" panose="02020603050405020304" pitchFamily="18" charset="0"/>
                        </a:rPr>
                        <a:t>(3) </a:t>
                      </a:r>
                      <a:r>
                        <a:rPr lang="en-US" sz="2000" dirty="0" err="1">
                          <a:solidFill>
                            <a:srgbClr val="00B050"/>
                          </a:solidFill>
                          <a:effectLst/>
                          <a:latin typeface="Times New Roman" panose="02020603050405020304" pitchFamily="18" charset="0"/>
                          <a:cs typeface="Times New Roman" panose="02020603050405020304" pitchFamily="18" charset="0"/>
                        </a:rPr>
                        <a:t>Cảnh</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khuya</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như</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vẽ</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người</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chưa</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ngủ</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Chưa</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ngủ</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vì</a:t>
                      </a:r>
                      <a:r>
                        <a:rPr lang="en-US" sz="2000" dirty="0">
                          <a:solidFill>
                            <a:srgbClr val="00B050"/>
                          </a:solidFill>
                          <a:effectLst/>
                          <a:latin typeface="Times New Roman" panose="02020603050405020304" pitchFamily="18" charset="0"/>
                          <a:cs typeface="Times New Roman" panose="02020603050405020304" pitchFamily="18" charset="0"/>
                        </a:rPr>
                        <a:t> lo </a:t>
                      </a:r>
                      <a:r>
                        <a:rPr lang="en-US" sz="2000" dirty="0" err="1">
                          <a:solidFill>
                            <a:srgbClr val="00B050"/>
                          </a:solidFill>
                          <a:effectLst/>
                          <a:latin typeface="Times New Roman" panose="02020603050405020304" pitchFamily="18" charset="0"/>
                          <a:cs typeface="Times New Roman" panose="02020603050405020304" pitchFamily="18" charset="0"/>
                        </a:rPr>
                        <a:t>nỗi</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nước</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nhà</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Hồ</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Chí</a:t>
                      </a:r>
                      <a:r>
                        <a:rPr lang="en-US" sz="2000" dirty="0">
                          <a:solidFill>
                            <a:srgbClr val="00B050"/>
                          </a:solidFill>
                          <a:effectLst/>
                          <a:latin typeface="Times New Roman" panose="02020603050405020304" pitchFamily="18" charset="0"/>
                          <a:cs typeface="Times New Roman" panose="02020603050405020304" pitchFamily="18" charset="0"/>
                        </a:rPr>
                        <a:t> Minh, </a:t>
                      </a:r>
                      <a:r>
                        <a:rPr lang="en-US" sz="2000" dirty="0" err="1">
                          <a:solidFill>
                            <a:srgbClr val="00B050"/>
                          </a:solidFill>
                          <a:effectLst/>
                          <a:latin typeface="Times New Roman" panose="02020603050405020304" pitchFamily="18" charset="0"/>
                          <a:cs typeface="Times New Roman" panose="02020603050405020304" pitchFamily="18" charset="0"/>
                        </a:rPr>
                        <a:t>Cảnh</a:t>
                      </a:r>
                      <a:r>
                        <a:rPr lang="en-US" sz="2000" dirty="0">
                          <a:solidFill>
                            <a:srgbClr val="00B050"/>
                          </a:solidFill>
                          <a:effectLst/>
                          <a:latin typeface="Times New Roman" panose="02020603050405020304" pitchFamily="18" charset="0"/>
                          <a:cs typeface="Times New Roman" panose="02020603050405020304" pitchFamily="18" charset="0"/>
                        </a:rPr>
                        <a:t> </a:t>
                      </a:r>
                      <a:r>
                        <a:rPr lang="en-US" sz="2000" dirty="0" err="1">
                          <a:solidFill>
                            <a:srgbClr val="00B050"/>
                          </a:solidFill>
                          <a:effectLst/>
                          <a:latin typeface="Times New Roman" panose="02020603050405020304" pitchFamily="18" charset="0"/>
                          <a:cs typeface="Times New Roman" panose="02020603050405020304" pitchFamily="18" charset="0"/>
                        </a:rPr>
                        <a:t>khuya</a:t>
                      </a:r>
                      <a:r>
                        <a:rPr lang="en-US" sz="2000" dirty="0">
                          <a:solidFill>
                            <a:srgbClr val="00B050"/>
                          </a:solidFill>
                          <a:effectLst/>
                          <a:latin typeface="Times New Roman" panose="02020603050405020304" pitchFamily="18" charset="0"/>
                          <a:cs typeface="Times New Roman" panose="02020603050405020304" pitchFamily="18" charset="0"/>
                        </a:rPr>
                        <a:t>)</a:t>
                      </a:r>
                      <a:endParaRPr lang="en-US" sz="2000" dirty="0">
                        <a:solidFill>
                          <a:srgbClr val="00B050"/>
                        </a:solidFill>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0"/>
                        </a:spcAft>
                        <a:tabLst>
                          <a:tab pos="1386840" algn="l"/>
                        </a:tabLst>
                      </a:pPr>
                      <a:r>
                        <a:rPr lang="en-US" sz="2000">
                          <a:effectLst/>
                          <a:latin typeface="Times New Roman" panose="02020603050405020304" pitchFamily="18" charset="0"/>
                          <a:cs typeface="Times New Roman" panose="02020603050405020304" pitchFamily="18" charset="0"/>
                        </a:rPr>
                        <a:t>Điệp ngữ: lặp lại từ “chưa ngủ”</a:t>
                      </a:r>
                      <a:endParaRPr lang="en-US" sz="2000">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Aft>
                          <a:spcPts val="0"/>
                        </a:spcAft>
                        <a:tabLst>
                          <a:tab pos="1386840" algn="l"/>
                        </a:tabLst>
                      </a:pP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Điệp</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ngữ</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là</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biện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pháp</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lặp</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lại</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từ</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ngữ</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để</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nhằm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làm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nổi</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bật</a:t>
                      </a:r>
                      <a:r>
                        <a:rPr lang="en-US" sz="2000" dirty="0">
                          <a:effectLst/>
                          <a:latin typeface="Times New Roman" panose="02020603050405020304" pitchFamily="18" charset="0"/>
                          <a:cs typeface="Times New Roman" panose="02020603050405020304" pitchFamily="18" charset="0"/>
                        </a:rPr>
                        <a:t> ý, </a:t>
                      </a:r>
                      <a:r>
                        <a:rPr lang="en-US" sz="2000" dirty="0" err="1">
                          <a:effectLst/>
                          <a:latin typeface="Times New Roman" panose="02020603050405020304" pitchFamily="18" charset="0"/>
                          <a:cs typeface="Times New Roman" panose="02020603050405020304" pitchFamily="18" charset="0"/>
                        </a:rPr>
                        <a:t>gây</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cảm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xúc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mạnh</a:t>
                      </a:r>
                      <a:r>
                        <a:rPr lang="en-US" sz="20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a:cs typeface="Times New Roman" panose="02020603050405020304" pitchFamily="18" charset="0"/>
                      </a:endParaRPr>
                    </a:p>
                  </a:txBody>
                  <a:tcPr marL="28261" marR="2826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5398872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otched Right Arrow 3"/>
          <p:cNvSpPr/>
          <p:nvPr/>
        </p:nvSpPr>
        <p:spPr>
          <a:xfrm>
            <a:off x="251520" y="116632"/>
            <a:ext cx="5563988" cy="1052736"/>
          </a:xfrm>
          <a:prstGeom prst="notch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3: THỰC HÀNH</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6" name="Right Arrow Callout 5"/>
          <p:cNvSpPr/>
          <p:nvPr/>
        </p:nvSpPr>
        <p:spPr>
          <a:xfrm>
            <a:off x="503548" y="2132856"/>
            <a:ext cx="2376264" cy="1368152"/>
          </a:xfrm>
          <a:prstGeom prst="right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7030A0"/>
                </a:solidFill>
                <a:latin typeface="Times New Roman" panose="02020603050405020304" pitchFamily="18" charset="0"/>
                <a:cs typeface="Times New Roman" panose="02020603050405020304" pitchFamily="18" charset="0"/>
              </a:rPr>
              <a:t>HS </a:t>
            </a:r>
            <a:r>
              <a:rPr lang="en-US" sz="2400" dirty="0" err="1">
                <a:solidFill>
                  <a:srgbClr val="7030A0"/>
                </a:solidFill>
                <a:latin typeface="Times New Roman" panose="02020603050405020304" pitchFamily="18" charset="0"/>
                <a:cs typeface="Times New Roman" panose="02020603050405020304" pitchFamily="18" charset="0"/>
              </a:rPr>
              <a:t>làm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theo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cặp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bàn</a:t>
            </a:r>
            <a:endParaRPr lang="en-US" sz="2400" dirty="0">
              <a:solidFill>
                <a:srgbClr val="7030A0"/>
              </a:solidFill>
              <a:latin typeface="Times New Roman" panose="02020603050405020304" pitchFamily="18" charset="0"/>
              <a:cs typeface="Times New Roman" panose="02020603050405020304" pitchFamily="18" charset="0"/>
            </a:endParaRPr>
          </a:p>
        </p:txBody>
      </p:sp>
      <p:sp>
        <p:nvSpPr>
          <p:cNvPr id="7" name="Pentagon 6"/>
          <p:cNvSpPr/>
          <p:nvPr/>
        </p:nvSpPr>
        <p:spPr>
          <a:xfrm>
            <a:off x="3208931" y="1817619"/>
            <a:ext cx="5611539" cy="1998626"/>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B050"/>
                </a:solidFill>
                <a:latin typeface="Times New Roman" panose="02020603050405020304" pitchFamily="18" charset="0"/>
                <a:cs typeface="Times New Roman" panose="02020603050405020304" pitchFamily="18" charset="0"/>
              </a:rPr>
              <a:t>Đọc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thầm</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bài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tập</a:t>
            </a:r>
            <a:r>
              <a:rPr lang="en-US" sz="2400" dirty="0">
                <a:solidFill>
                  <a:srgbClr val="00B050"/>
                </a:solidFill>
                <a:latin typeface="Times New Roman" panose="02020603050405020304" pitchFamily="18" charset="0"/>
                <a:cs typeface="Times New Roman" panose="02020603050405020304" pitchFamily="18" charset="0"/>
              </a:rPr>
              <a:t> 1, </a:t>
            </a:r>
            <a:r>
              <a:rPr lang="en-US" sz="2400" dirty="0" err="1">
                <a:solidFill>
                  <a:srgbClr val="00B050"/>
                </a:solidFill>
                <a:latin typeface="Times New Roman" panose="02020603050405020304" pitchFamily="18" charset="0"/>
                <a:cs typeface="Times New Roman" panose="02020603050405020304" pitchFamily="18" charset="0"/>
              </a:rPr>
              <a:t>trang</a:t>
            </a:r>
            <a:r>
              <a:rPr lang="en-US" sz="2400" dirty="0">
                <a:solidFill>
                  <a:srgbClr val="00B050"/>
                </a:solidFill>
                <a:latin typeface="Times New Roman" panose="02020603050405020304" pitchFamily="18" charset="0"/>
                <a:cs typeface="Times New Roman" panose="02020603050405020304" pitchFamily="18" charset="0"/>
              </a:rPr>
              <a:t> 47, </a:t>
            </a:r>
            <a:r>
              <a:rPr lang="en-US" sz="2400" dirty="0" err="1">
                <a:solidFill>
                  <a:srgbClr val="00B050"/>
                </a:solidFill>
                <a:latin typeface="Times New Roman" panose="02020603050405020304" pitchFamily="18" charset="0"/>
                <a:cs typeface="Times New Roman" panose="02020603050405020304" pitchFamily="18" charset="0"/>
              </a:rPr>
              <a:t>xác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định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yêu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cầu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của</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bài</a:t>
            </a:r>
            <a:r>
              <a:rPr lang="en-US" sz="2400" dirty="0">
                <a:solidFill>
                  <a:srgbClr val="00B050"/>
                </a:solidFill>
                <a:latin typeface="Times New Roman" panose="02020603050405020304" pitchFamily="18" charset="0"/>
                <a:cs typeface="Times New Roman" panose="02020603050405020304" pitchFamily="18" charset="0"/>
              </a:rPr>
              <a:t>:</a:t>
            </a:r>
          </a:p>
          <a:p>
            <a:r>
              <a:rPr lang="en-US" sz="2400" dirty="0" err="1">
                <a:solidFill>
                  <a:srgbClr val="00B050"/>
                </a:solidFill>
                <a:latin typeface="Times New Roman" panose="02020603050405020304" pitchFamily="18" charset="0"/>
                <a:cs typeface="Times New Roman" panose="02020603050405020304" pitchFamily="18" charset="0"/>
              </a:rPr>
              <a:t>Nhận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xét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về</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cách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dùng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từ</a:t>
            </a:r>
            <a:r>
              <a:rPr lang="en-US" sz="2400"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gặp</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trong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nhan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đề</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bài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thơ</a:t>
            </a:r>
            <a:r>
              <a:rPr lang="en-US" sz="2400"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Gặp</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lá</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cơm</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nếp</a:t>
            </a:r>
            <a:r>
              <a:rPr lang="en-US" sz="2400" dirty="0">
                <a:solidFill>
                  <a:srgbClr val="00B050"/>
                </a:solidFill>
                <a:latin typeface="Times New Roman" panose="02020603050405020304" pitchFamily="18" charset="0"/>
                <a:cs typeface="Times New Roman" panose="02020603050405020304" pitchFamily="18" charset="0"/>
              </a:rPr>
              <a:t>”?</a:t>
            </a:r>
          </a:p>
        </p:txBody>
      </p:sp>
      <p:sp>
        <p:nvSpPr>
          <p:cNvPr id="8" name="Horizontal Scroll 7"/>
          <p:cNvSpPr/>
          <p:nvPr/>
        </p:nvSpPr>
        <p:spPr>
          <a:xfrm>
            <a:off x="251520" y="3645024"/>
            <a:ext cx="8568951" cy="2952328"/>
          </a:xfrm>
          <a:prstGeom prst="horizontalScroll">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solidFill>
                  <a:srgbClr val="FFFF00"/>
                </a:solidFill>
                <a:latin typeface="Times New Roman" panose="02020603050405020304" pitchFamily="18" charset="0"/>
                <a:cs typeface="Times New Roman" panose="02020603050405020304" pitchFamily="18" charset="0"/>
              </a:rPr>
              <a:t>Bài tập 1/tr.47:</a:t>
            </a:r>
            <a:endParaRPr lang="en-US" sz="2400" dirty="0">
              <a:solidFill>
                <a:srgbClr val="FFFF00"/>
              </a:solidFill>
              <a:latin typeface="Times New Roman" panose="02020603050405020304" pitchFamily="18" charset="0"/>
              <a:cs typeface="Times New Roman" panose="02020603050405020304" pitchFamily="18" charset="0"/>
            </a:endParaRPr>
          </a:p>
          <a:p>
            <a:r>
              <a:rPr lang="en-US" sz="2400" dirty="0">
                <a:solidFill>
                  <a:srgbClr val="FFFF00"/>
                </a:solidFill>
                <a:latin typeface="Times New Roman" panose="02020603050405020304" pitchFamily="18" charset="0"/>
                <a:cs typeface="Times New Roman" panose="02020603050405020304" pitchFamily="18" charset="0"/>
              </a:rPr>
              <a:t>+ </a:t>
            </a:r>
            <a:r>
              <a:rPr lang="vi-VN" sz="2400" i="1" dirty="0">
                <a:solidFill>
                  <a:srgbClr val="FFFF00"/>
                </a:solidFill>
                <a:latin typeface="Times New Roman" panose="02020603050405020304" pitchFamily="18" charset="0"/>
                <a:cs typeface="Times New Roman" panose="02020603050405020304" pitchFamily="18" charset="0"/>
              </a:rPr>
              <a:t>Gặp</a:t>
            </a:r>
            <a:r>
              <a:rPr lang="vi-VN" sz="2400" dirty="0">
                <a:solidFill>
                  <a:srgbClr val="FFFF00"/>
                </a:solidFill>
                <a:latin typeface="Times New Roman" panose="02020603050405020304" pitchFamily="18" charset="0"/>
                <a:cs typeface="Times New Roman" panose="02020603050405020304" pitchFamily="18" charset="0"/>
              </a:rPr>
              <a:t> có nghĩa là giáp mặt, tiếp xúc với nhau. </a:t>
            </a:r>
            <a:endParaRPr lang="en-US" sz="2400" dirty="0">
              <a:solidFill>
                <a:srgbClr val="FFFF00"/>
              </a:solidFill>
              <a:latin typeface="Times New Roman" panose="02020603050405020304" pitchFamily="18" charset="0"/>
              <a:cs typeface="Times New Roman" panose="02020603050405020304" pitchFamily="18" charset="0"/>
            </a:endParaRPr>
          </a:p>
          <a:p>
            <a:r>
              <a:rPr lang="vi-VN" sz="2400" dirty="0">
                <a:solidFill>
                  <a:srgbClr val="FFFF00"/>
                </a:solidFill>
                <a:latin typeface="Times New Roman" panose="02020603050405020304" pitchFamily="18" charset="0"/>
                <a:cs typeface="Times New Roman" panose="02020603050405020304" pitchFamily="18" charset="0"/>
              </a:rPr>
              <a:t>Tác giả dùng từ “</a:t>
            </a:r>
            <a:r>
              <a:rPr lang="en-US" sz="2400" dirty="0" err="1">
                <a:solidFill>
                  <a:srgbClr val="FFFF00"/>
                </a:solidFill>
                <a:latin typeface="Times New Roman" panose="02020603050405020304" pitchFamily="18" charset="0"/>
                <a:cs typeface="Times New Roman" panose="02020603050405020304" pitchFamily="18" charset="0"/>
              </a:rPr>
              <a:t>gặp</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để</a:t>
            </a:r>
            <a:r>
              <a:rPr lang="vi-VN" sz="2400" dirty="0">
                <a:solidFill>
                  <a:srgbClr val="FFFF00"/>
                </a:solidFill>
                <a:latin typeface="Times New Roman" panose="02020603050405020304" pitchFamily="18" charset="0"/>
                <a:cs typeface="Times New Roman" panose="02020603050405020304" pitchFamily="18" charset="0"/>
              </a:rPr>
              <a:t> thể hiện tình cảm, thái độ </a:t>
            </a:r>
            <a:r>
              <a:rPr lang="en-US" sz="2400" dirty="0" err="1">
                <a:solidFill>
                  <a:srgbClr val="FFFF00"/>
                </a:solidFill>
                <a:latin typeface="Times New Roman" panose="02020603050405020304" pitchFamily="18" charset="0"/>
                <a:cs typeface="Times New Roman" panose="02020603050405020304" pitchFamily="18" charset="0"/>
              </a:rPr>
              <a:t>vui</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mừng</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trìu</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mến</a:t>
            </a:r>
            <a:r>
              <a:rPr lang="en-US" sz="2400" dirty="0">
                <a:solidFill>
                  <a:srgbClr val="FFFF00"/>
                </a:solidFill>
                <a:latin typeface="Times New Roman" panose="02020603050405020304" pitchFamily="18" charset="0"/>
                <a:cs typeface="Times New Roman" panose="02020603050405020304" pitchFamily="18" charset="0"/>
              </a:rPr>
              <a:t> </a:t>
            </a:r>
            <a:r>
              <a:rPr lang="vi-VN" sz="2400" dirty="0">
                <a:solidFill>
                  <a:srgbClr val="FFFF00"/>
                </a:solidFill>
                <a:latin typeface="Times New Roman" panose="02020603050405020304" pitchFamily="18" charset="0"/>
                <a:cs typeface="Times New Roman" panose="02020603050405020304" pitchFamily="18" charset="0"/>
              </a:rPr>
              <a:t>của người lính</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Gặp</a:t>
            </a:r>
            <a:r>
              <a:rPr lang="en-US" sz="2400" dirty="0">
                <a:solidFill>
                  <a:srgbClr val="FFFF00"/>
                </a:solidFill>
                <a:latin typeface="Times New Roman" panose="02020603050405020304" pitchFamily="18" charset="0"/>
                <a:cs typeface="Times New Roman" panose="02020603050405020304" pitchFamily="18" charset="0"/>
              </a:rPr>
              <a:t> </a:t>
            </a:r>
            <a:r>
              <a:rPr lang="vi-VN" sz="2400" dirty="0">
                <a:solidFill>
                  <a:srgbClr val="FFFF00"/>
                </a:solidFill>
                <a:latin typeface="Times New Roman" panose="02020603050405020304" pitchFamily="18" charset="0"/>
                <a:cs typeface="Times New Roman" panose="02020603050405020304" pitchFamily="18" charset="0"/>
              </a:rPr>
              <a:t>  lá cây cơm nếp</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như</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gặp</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lại</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người</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bạn</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cũ</a:t>
            </a:r>
            <a:r>
              <a:rPr lang="en-US" sz="2400" dirty="0">
                <a:solidFill>
                  <a:srgbClr val="FFFF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9361789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xit" presetSubtype="4" fill="hold" grpId="1" nodeType="clickEffect">
                                  <p:stCondLst>
                                    <p:cond delay="0"/>
                                  </p:stCondLst>
                                  <p:childTnLst>
                                    <p:anim calcmode="lin" valueType="num">
                                      <p:cBhvr additive="base">
                                        <p:cTn id="21" dur="500"/>
                                        <p:tgtEl>
                                          <p:spTgt spid="7"/>
                                        </p:tgtEl>
                                        <p:attrNameLst>
                                          <p:attrName>ppt_x</p:attrName>
                                        </p:attrNameLst>
                                      </p:cBhvr>
                                      <p:tavLst>
                                        <p:tav tm="0">
                                          <p:val>
                                            <p:strVal val="ppt_x"/>
                                          </p:val>
                                        </p:tav>
                                        <p:tav tm="100000">
                                          <p:val>
                                            <p:strVal val="ppt_x"/>
                                          </p:val>
                                        </p:tav>
                                      </p:tavLst>
                                    </p:anim>
                                    <p:anim calcmode="lin" valueType="num">
                                      <p:cBhvr additive="base">
                                        <p:cTn id="22" dur="500"/>
                                        <p:tgtEl>
                                          <p:spTgt spid="7"/>
                                        </p:tgtEl>
                                        <p:attrNameLst>
                                          <p:attrName>ppt_y</p:attrName>
                                        </p:attrNameLst>
                                      </p:cBhvr>
                                      <p:tavLst>
                                        <p:tav tm="0">
                                          <p:val>
                                            <p:strVal val="ppt_y"/>
                                          </p:val>
                                        </p:tav>
                                        <p:tav tm="100000">
                                          <p:val>
                                            <p:strVal val="1+ppt_h/2"/>
                                          </p:val>
                                        </p:tav>
                                      </p:tavLst>
                                    </p:anim>
                                    <p:set>
                                      <p:cBhvr>
                                        <p:cTn id="23" dur="1" fill="hold">
                                          <p:stCondLst>
                                            <p:cond delay="499"/>
                                          </p:stCondLst>
                                        </p:cTn>
                                        <p:tgtEl>
                                          <p:spTgt spid="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heel(1)">
                                      <p:cBhvr>
                                        <p:cTn id="2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7" grpId="1"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Callout 3"/>
          <p:cNvSpPr/>
          <p:nvPr/>
        </p:nvSpPr>
        <p:spPr>
          <a:xfrm>
            <a:off x="323528" y="446119"/>
            <a:ext cx="2376264" cy="1368152"/>
          </a:xfrm>
          <a:prstGeom prst="right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7030A0"/>
                </a:solidFill>
                <a:latin typeface="Times New Roman" panose="02020603050405020304" pitchFamily="18" charset="0"/>
                <a:cs typeface="Times New Roman" panose="02020603050405020304" pitchFamily="18" charset="0"/>
              </a:rPr>
              <a:t>HS </a:t>
            </a:r>
            <a:r>
              <a:rPr lang="en-US" sz="2400" dirty="0" err="1">
                <a:solidFill>
                  <a:srgbClr val="7030A0"/>
                </a:solidFill>
                <a:latin typeface="Times New Roman" panose="02020603050405020304" pitchFamily="18" charset="0"/>
                <a:cs typeface="Times New Roman" panose="02020603050405020304" pitchFamily="18" charset="0"/>
              </a:rPr>
              <a:t>làm</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bài</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theo</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cặp</a:t>
            </a:r>
            <a:r>
              <a:rPr lang="en-US" sz="2400" dirty="0">
                <a:solidFill>
                  <a:srgbClr val="7030A0"/>
                </a:solidFill>
                <a:latin typeface="Times New Roman" panose="02020603050405020304" pitchFamily="18" charset="0"/>
                <a:cs typeface="Times New Roman" panose="02020603050405020304" pitchFamily="18" charset="0"/>
              </a:rPr>
              <a:t> </a:t>
            </a:r>
            <a:r>
              <a:rPr lang="en-US" sz="2400" dirty="0" err="1">
                <a:solidFill>
                  <a:srgbClr val="7030A0"/>
                </a:solidFill>
                <a:latin typeface="Times New Roman" panose="02020603050405020304" pitchFamily="18" charset="0"/>
                <a:cs typeface="Times New Roman" panose="02020603050405020304" pitchFamily="18" charset="0"/>
              </a:rPr>
              <a:t>bàn</a:t>
            </a:r>
            <a:endParaRPr lang="en-US" sz="2400" dirty="0">
              <a:solidFill>
                <a:srgbClr val="7030A0"/>
              </a:solidFill>
              <a:latin typeface="Times New Roman" panose="02020603050405020304" pitchFamily="18" charset="0"/>
              <a:cs typeface="Times New Roman" panose="02020603050405020304" pitchFamily="18" charset="0"/>
            </a:endParaRPr>
          </a:p>
        </p:txBody>
      </p:sp>
      <p:sp>
        <p:nvSpPr>
          <p:cNvPr id="5" name="Pentagon 4"/>
          <p:cNvSpPr/>
          <p:nvPr/>
        </p:nvSpPr>
        <p:spPr>
          <a:xfrm>
            <a:off x="3028912" y="42919"/>
            <a:ext cx="5611539" cy="1998626"/>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C00000"/>
                </a:solidFill>
                <a:latin typeface="Times New Roman" panose="02020603050405020304" pitchFamily="18" charset="0"/>
                <a:cs typeface="Times New Roman" panose="02020603050405020304" pitchFamily="18" charset="0"/>
              </a:rPr>
              <a:t>Đọc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thầm</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bài</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tập</a:t>
            </a:r>
            <a:r>
              <a:rPr lang="en-US" sz="2400" dirty="0">
                <a:solidFill>
                  <a:srgbClr val="C00000"/>
                </a:solidFill>
                <a:latin typeface="Times New Roman" panose="02020603050405020304" pitchFamily="18" charset="0"/>
                <a:cs typeface="Times New Roman" panose="02020603050405020304" pitchFamily="18" charset="0"/>
              </a:rPr>
              <a:t> 2, </a:t>
            </a:r>
            <a:r>
              <a:rPr lang="en-US" sz="2400" dirty="0" err="1">
                <a:solidFill>
                  <a:srgbClr val="C00000"/>
                </a:solidFill>
                <a:latin typeface="Times New Roman" panose="02020603050405020304" pitchFamily="18" charset="0"/>
                <a:cs typeface="Times New Roman" panose="02020603050405020304" pitchFamily="18" charset="0"/>
              </a:rPr>
              <a:t>trang</a:t>
            </a:r>
            <a:r>
              <a:rPr lang="en-US" sz="2400" dirty="0">
                <a:solidFill>
                  <a:srgbClr val="C00000"/>
                </a:solidFill>
                <a:latin typeface="Times New Roman" panose="02020603050405020304" pitchFamily="18" charset="0"/>
                <a:cs typeface="Times New Roman" panose="02020603050405020304" pitchFamily="18" charset="0"/>
              </a:rPr>
              <a:t> 47, </a:t>
            </a:r>
            <a:r>
              <a:rPr lang="en-US" sz="2400" dirty="0" err="1">
                <a:solidFill>
                  <a:srgbClr val="C00000"/>
                </a:solidFill>
                <a:latin typeface="Times New Roman" panose="02020603050405020304" pitchFamily="18" charset="0"/>
                <a:cs typeface="Times New Roman" panose="02020603050405020304" pitchFamily="18" charset="0"/>
              </a:rPr>
              <a:t>xác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định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yêu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cầu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của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bài</a:t>
            </a:r>
            <a:r>
              <a:rPr lang="en-US" sz="2400" dirty="0">
                <a:solidFill>
                  <a:srgbClr val="C00000"/>
                </a:solidFill>
                <a:latin typeface="Times New Roman" panose="02020603050405020304" pitchFamily="18" charset="0"/>
                <a:cs typeface="Times New Roman" panose="02020603050405020304" pitchFamily="18" charset="0"/>
              </a:rPr>
              <a:t>:</a:t>
            </a:r>
          </a:p>
          <a:p>
            <a:r>
              <a:rPr lang="en-US" sz="2400" dirty="0" err="1">
                <a:solidFill>
                  <a:srgbClr val="C00000"/>
                </a:solidFill>
                <a:latin typeface="Times New Roman" panose="02020603050405020304" pitchFamily="18" charset="0"/>
                <a:cs typeface="Times New Roman" panose="02020603050405020304" pitchFamily="18" charset="0"/>
              </a:rPr>
              <a:t>Nêu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cách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hiểu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về</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cụm</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từ</a:t>
            </a:r>
            <a:r>
              <a:rPr lang="en-US" sz="2400" dirty="0">
                <a:solidFill>
                  <a:srgbClr val="C00000"/>
                </a:solidFill>
                <a:latin typeface="Times New Roman" panose="02020603050405020304" pitchFamily="18" charset="0"/>
                <a:cs typeface="Times New Roman" panose="02020603050405020304" pitchFamily="18" charset="0"/>
              </a:rPr>
              <a:t> “</a:t>
            </a:r>
            <a:r>
              <a:rPr lang="en-US" sz="2400" i="1" dirty="0" err="1">
                <a:solidFill>
                  <a:srgbClr val="C00000"/>
                </a:solidFill>
                <a:latin typeface="Times New Roman" panose="02020603050405020304" pitchFamily="18" charset="0"/>
                <a:cs typeface="Times New Roman" panose="02020603050405020304" pitchFamily="18" charset="0"/>
              </a:rPr>
              <a:t>thơm</a:t>
            </a:r>
            <a:r>
              <a:rPr lang="en-US" sz="2400" i="1" dirty="0">
                <a:solidFill>
                  <a:srgbClr val="C00000"/>
                </a:solidFill>
                <a:latin typeface="Times New Roman" panose="02020603050405020304" pitchFamily="18" charset="0"/>
                <a:cs typeface="Times New Roman" panose="02020603050405020304" pitchFamily="18" charset="0"/>
              </a:rPr>
              <a:t> </a:t>
            </a:r>
            <a:r>
              <a:rPr lang="en-US" sz="2400" i="1" dirty="0" err="1">
                <a:solidFill>
                  <a:srgbClr val="C00000"/>
                </a:solidFill>
                <a:latin typeface="Times New Roman" panose="02020603050405020304" pitchFamily="18" charset="0"/>
                <a:cs typeface="Times New Roman" panose="02020603050405020304" pitchFamily="18" charset="0"/>
              </a:rPr>
              <a:t>suốt</a:t>
            </a:r>
            <a:r>
              <a:rPr lang="en-US" sz="2400" i="1" dirty="0">
                <a:solidFill>
                  <a:srgbClr val="C00000"/>
                </a:solidFill>
                <a:latin typeface="Times New Roman" panose="02020603050405020304" pitchFamily="18" charset="0"/>
                <a:cs typeface="Times New Roman" panose="02020603050405020304" pitchFamily="18" charset="0"/>
              </a:rPr>
              <a:t> </a:t>
            </a:r>
            <a:r>
              <a:rPr lang="en-US" sz="2400" i="1" dirty="0" err="1">
                <a:solidFill>
                  <a:srgbClr val="C00000"/>
                </a:solidFill>
                <a:latin typeface="Times New Roman" panose="02020603050405020304" pitchFamily="18" charset="0"/>
                <a:cs typeface="Times New Roman" panose="02020603050405020304" pitchFamily="18" charset="0"/>
              </a:rPr>
              <a:t>đường</a:t>
            </a:r>
            <a:r>
              <a:rPr lang="en-US" sz="2400" i="1" dirty="0">
                <a:solidFill>
                  <a:srgbClr val="C00000"/>
                </a:solidFill>
                <a:latin typeface="Times New Roman" panose="02020603050405020304" pitchFamily="18" charset="0"/>
                <a:cs typeface="Times New Roman" panose="02020603050405020304" pitchFamily="18" charset="0"/>
              </a:rPr>
              <a:t> con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trong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khổ</a:t>
            </a:r>
            <a:r>
              <a:rPr lang="en-US" sz="2400" dirty="0">
                <a:solidFill>
                  <a:srgbClr val="C00000"/>
                </a:solidFill>
                <a:latin typeface="Times New Roman" panose="02020603050405020304" pitchFamily="18" charset="0"/>
                <a:cs typeface="Times New Roman" panose="02020603050405020304" pitchFamily="18" charset="0"/>
              </a:rPr>
              <a:t> 2 </a:t>
            </a:r>
            <a:r>
              <a:rPr lang="en-US" sz="2400" dirty="0" err="1">
                <a:solidFill>
                  <a:srgbClr val="C00000"/>
                </a:solidFill>
                <a:latin typeface="Times New Roman" panose="02020603050405020304" pitchFamily="18" charset="0"/>
                <a:cs typeface="Times New Roman" panose="02020603050405020304" pitchFamily="18" charset="0"/>
              </a:rPr>
              <a:t>bài</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thơ</a:t>
            </a:r>
            <a:r>
              <a:rPr lang="en-US" sz="2400" dirty="0">
                <a:solidFill>
                  <a:srgbClr val="C00000"/>
                </a:solidFill>
                <a:latin typeface="Times New Roman" panose="02020603050405020304" pitchFamily="18" charset="0"/>
                <a:cs typeface="Times New Roman" panose="02020603050405020304" pitchFamily="18" charset="0"/>
              </a:rPr>
              <a:t> “</a:t>
            </a:r>
            <a:r>
              <a:rPr lang="en-US" sz="2400" i="1" dirty="0" err="1">
                <a:solidFill>
                  <a:srgbClr val="C00000"/>
                </a:solidFill>
                <a:latin typeface="Times New Roman" panose="02020603050405020304" pitchFamily="18" charset="0"/>
                <a:cs typeface="Times New Roman" panose="02020603050405020304" pitchFamily="18" charset="0"/>
              </a:rPr>
              <a:t>Gặp</a:t>
            </a:r>
            <a:r>
              <a:rPr lang="en-US" sz="2400" i="1" dirty="0">
                <a:solidFill>
                  <a:srgbClr val="C00000"/>
                </a:solidFill>
                <a:latin typeface="Times New Roman" panose="02020603050405020304" pitchFamily="18" charset="0"/>
                <a:cs typeface="Times New Roman" panose="02020603050405020304" pitchFamily="18" charset="0"/>
              </a:rPr>
              <a:t> </a:t>
            </a:r>
            <a:r>
              <a:rPr lang="en-US" sz="2400" i="1" dirty="0" err="1">
                <a:solidFill>
                  <a:srgbClr val="C00000"/>
                </a:solidFill>
                <a:latin typeface="Times New Roman" panose="02020603050405020304" pitchFamily="18" charset="0"/>
                <a:cs typeface="Times New Roman" panose="02020603050405020304" pitchFamily="18" charset="0"/>
              </a:rPr>
              <a:t>lá</a:t>
            </a:r>
            <a:r>
              <a:rPr lang="en-US" sz="2400" i="1" dirty="0">
                <a:solidFill>
                  <a:srgbClr val="C00000"/>
                </a:solidFill>
                <a:latin typeface="Times New Roman" panose="02020603050405020304" pitchFamily="18" charset="0"/>
                <a:cs typeface="Times New Roman" panose="02020603050405020304" pitchFamily="18" charset="0"/>
              </a:rPr>
              <a:t> </a:t>
            </a:r>
            <a:r>
              <a:rPr lang="en-US" sz="2400" i="1" dirty="0" err="1">
                <a:solidFill>
                  <a:srgbClr val="C00000"/>
                </a:solidFill>
                <a:latin typeface="Times New Roman" panose="02020603050405020304" pitchFamily="18" charset="0"/>
                <a:cs typeface="Times New Roman" panose="02020603050405020304" pitchFamily="18" charset="0"/>
              </a:rPr>
              <a:t>cơm</a:t>
            </a:r>
            <a:r>
              <a:rPr lang="en-US" sz="2400" i="1" dirty="0">
                <a:solidFill>
                  <a:srgbClr val="C00000"/>
                </a:solidFill>
                <a:latin typeface="Times New Roman" panose="02020603050405020304" pitchFamily="18" charset="0"/>
                <a:cs typeface="Times New Roman" panose="02020603050405020304" pitchFamily="18" charset="0"/>
              </a:rPr>
              <a:t> </a:t>
            </a:r>
            <a:r>
              <a:rPr lang="en-US" sz="2400" i="1" dirty="0" err="1">
                <a:solidFill>
                  <a:srgbClr val="C00000"/>
                </a:solidFill>
                <a:latin typeface="Times New Roman" panose="02020603050405020304" pitchFamily="18" charset="0"/>
                <a:cs typeface="Times New Roman" panose="02020603050405020304" pitchFamily="18" charset="0"/>
              </a:rPr>
              <a:t>nếp</a:t>
            </a:r>
            <a:r>
              <a:rPr lang="en-US" sz="2400" dirty="0">
                <a:solidFill>
                  <a:srgbClr val="C00000"/>
                </a:solidFill>
                <a:latin typeface="Times New Roman" panose="02020603050405020304" pitchFamily="18" charset="0"/>
                <a:cs typeface="Times New Roman" panose="02020603050405020304" pitchFamily="18" charset="0"/>
              </a:rPr>
              <a:t>”</a:t>
            </a:r>
          </a:p>
        </p:txBody>
      </p:sp>
      <p:sp>
        <p:nvSpPr>
          <p:cNvPr id="6" name="Oval Callout 5"/>
          <p:cNvSpPr/>
          <p:nvPr/>
        </p:nvSpPr>
        <p:spPr>
          <a:xfrm>
            <a:off x="323007" y="1948614"/>
            <a:ext cx="4261619" cy="2311343"/>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C00000"/>
                </a:solidFill>
                <a:latin typeface="Times New Roman" panose="02020603050405020304" pitchFamily="18" charset="0"/>
                <a:cs typeface="Times New Roman" panose="02020603050405020304" pitchFamily="18" charset="0"/>
              </a:rPr>
              <a:t>Nêu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nghĩa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phổ</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biến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của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từ</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thơm</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vẫn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thường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dùng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trong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giao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tiếp</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hằng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ngày</a:t>
            </a:r>
            <a:r>
              <a:rPr lang="en-US" sz="2400" dirty="0">
                <a:solidFill>
                  <a:srgbClr val="C00000"/>
                </a:solidFill>
                <a:latin typeface="Times New Roman" panose="02020603050405020304" pitchFamily="18" charset="0"/>
                <a:cs typeface="Times New Roman" panose="02020603050405020304" pitchFamily="18" charset="0"/>
              </a:rPr>
              <a:t>;</a:t>
            </a:r>
          </a:p>
        </p:txBody>
      </p:sp>
      <p:sp>
        <p:nvSpPr>
          <p:cNvPr id="7" name="Oval Callout 6"/>
          <p:cNvSpPr/>
          <p:nvPr/>
        </p:nvSpPr>
        <p:spPr>
          <a:xfrm>
            <a:off x="4961704" y="1901246"/>
            <a:ext cx="3600400" cy="2251551"/>
          </a:xfrm>
          <a:prstGeom prst="wedgeEllipse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0070C0"/>
                </a:solidFill>
                <a:latin typeface="Times New Roman" panose="02020603050405020304" pitchFamily="18" charset="0"/>
                <a:cs typeface="Times New Roman" panose="02020603050405020304" pitchFamily="18" charset="0"/>
              </a:rPr>
              <a:t>Tìm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nghĩa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được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thơ</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sử</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dụng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trong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dòng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cuối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của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khổ</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thơ</a:t>
            </a:r>
            <a:r>
              <a:rPr lang="en-US" sz="2400" dirty="0">
                <a:solidFill>
                  <a:srgbClr val="0070C0"/>
                </a:solidFill>
                <a:latin typeface="Times New Roman" panose="02020603050405020304" pitchFamily="18" charset="0"/>
                <a:cs typeface="Times New Roman" panose="02020603050405020304" pitchFamily="18" charset="0"/>
              </a:rPr>
              <a:t>.</a:t>
            </a:r>
          </a:p>
        </p:txBody>
      </p:sp>
      <p:sp>
        <p:nvSpPr>
          <p:cNvPr id="9" name="Flowchart: Terminator 8"/>
          <p:cNvSpPr/>
          <p:nvPr/>
        </p:nvSpPr>
        <p:spPr>
          <a:xfrm>
            <a:off x="0" y="3104285"/>
            <a:ext cx="9144000" cy="3753715"/>
          </a:xfrm>
          <a:prstGeom prst="flowChartTerminator">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solidFill>
                  <a:srgbClr val="C00000"/>
                </a:solidFill>
                <a:latin typeface="Times New Roman" panose="02020603050405020304" pitchFamily="18" charset="0"/>
                <a:cs typeface="Times New Roman" panose="02020603050405020304" pitchFamily="18" charset="0"/>
              </a:rPr>
              <a:t>Bài tập 2/tr.47:</a:t>
            </a:r>
            <a:endParaRPr lang="en-US" sz="2400" dirty="0">
              <a:solidFill>
                <a:srgbClr val="C00000"/>
              </a:solidFill>
              <a:latin typeface="Times New Roman" panose="02020603050405020304" pitchFamily="18" charset="0"/>
              <a:cs typeface="Times New Roman" panose="02020603050405020304" pitchFamily="18" charset="0"/>
            </a:endParaRPr>
          </a:p>
          <a:p>
            <a:r>
              <a:rPr lang="pt-BR" sz="2400" b="1" dirty="0">
                <a:solidFill>
                  <a:srgbClr val="C00000"/>
                </a:solidFill>
                <a:latin typeface="Times New Roman" panose="02020603050405020304" pitchFamily="18" charset="0"/>
                <a:cs typeface="Times New Roman" panose="02020603050405020304" pitchFamily="18" charset="0"/>
              </a:rPr>
              <a:t>- Từ “thơm”:</a:t>
            </a:r>
            <a:endParaRPr lang="en-US" sz="2400" dirty="0">
              <a:solidFill>
                <a:srgbClr val="C00000"/>
              </a:solidFill>
              <a:latin typeface="Times New Roman" panose="02020603050405020304" pitchFamily="18" charset="0"/>
              <a:cs typeface="Times New Roman" panose="02020603050405020304" pitchFamily="18" charset="0"/>
            </a:endParaRPr>
          </a:p>
          <a:p>
            <a:r>
              <a:rPr lang="pt-BR" sz="2400" b="1" dirty="0">
                <a:solidFill>
                  <a:srgbClr val="C00000"/>
                </a:solidFill>
                <a:latin typeface="Times New Roman" panose="02020603050405020304" pitchFamily="18" charset="0"/>
                <a:cs typeface="Times New Roman" panose="02020603050405020304" pitchFamily="18" charset="0"/>
              </a:rPr>
              <a:t>+ </a:t>
            </a:r>
            <a:r>
              <a:rPr lang="vi-VN" sz="2400" dirty="0">
                <a:solidFill>
                  <a:srgbClr val="C00000"/>
                </a:solidFill>
                <a:latin typeface="Times New Roman" panose="02020603050405020304" pitchFamily="18" charset="0"/>
                <a:cs typeface="Times New Roman" panose="02020603050405020304" pitchFamily="18" charset="0"/>
              </a:rPr>
              <a:t>Trong </a:t>
            </a:r>
            <a:r>
              <a:rPr lang="vi-VN" sz="2400" i="1" dirty="0">
                <a:solidFill>
                  <a:srgbClr val="C00000"/>
                </a:solidFill>
                <a:latin typeface="Times New Roman" panose="02020603050405020304" pitchFamily="18" charset="0"/>
                <a:cs typeface="Times New Roman" panose="02020603050405020304" pitchFamily="18" charset="0"/>
              </a:rPr>
              <a:t>Từ điển tiếng Việt</a:t>
            </a:r>
            <a:r>
              <a:rPr lang="vi-VN" sz="2400" dirty="0">
                <a:solidFill>
                  <a:srgbClr val="C00000"/>
                </a:solidFill>
                <a:latin typeface="Times New Roman" panose="02020603050405020304" pitchFamily="18" charset="0"/>
                <a:cs typeface="Times New Roman" panose="02020603050405020304" pitchFamily="18" charset="0"/>
              </a:rPr>
              <a:t> (Hoàng Phê </a:t>
            </a:r>
            <a:r>
              <a:rPr lang="vi-VN" sz="2400" i="1" dirty="0">
                <a:solidFill>
                  <a:srgbClr val="C00000"/>
                </a:solidFill>
                <a:latin typeface="Times New Roman" panose="02020603050405020304" pitchFamily="18" charset="0"/>
                <a:cs typeface="Times New Roman" panose="02020603050405020304" pitchFamily="18" charset="0"/>
              </a:rPr>
              <a:t>Chủ biên), thơm</a:t>
            </a:r>
            <a:r>
              <a:rPr lang="vi-VN" sz="2400" dirty="0">
                <a:solidFill>
                  <a:srgbClr val="C00000"/>
                </a:solidFill>
                <a:latin typeface="Times New Roman" panose="02020603050405020304" pitchFamily="18" charset="0"/>
                <a:cs typeface="Times New Roman" panose="02020603050405020304" pitchFamily="18" charset="0"/>
              </a:rPr>
              <a:t> có nghĩa là có mùi như hương của hoa, dễ chịu, làm cho thích ngửi.</a:t>
            </a:r>
            <a:endParaRPr lang="en-US" sz="2400" dirty="0">
              <a:solidFill>
                <a:srgbClr val="C00000"/>
              </a:solidFill>
              <a:latin typeface="Times New Roman" panose="02020603050405020304" pitchFamily="18" charset="0"/>
              <a:cs typeface="Times New Roman" panose="02020603050405020304" pitchFamily="18" charset="0"/>
            </a:endParaRPr>
          </a:p>
          <a:p>
            <a:r>
              <a:rPr lang="en-US" sz="2400" dirty="0">
                <a:solidFill>
                  <a:srgbClr val="C00000"/>
                </a:solidFill>
                <a:latin typeface="Times New Roman" panose="02020603050405020304" pitchFamily="18" charset="0"/>
                <a:cs typeface="Times New Roman" panose="02020603050405020304" pitchFamily="18" charset="0"/>
              </a:rPr>
              <a:t>+</a:t>
            </a:r>
            <a:r>
              <a:rPr lang="vi-VN" sz="2400" dirty="0">
                <a:solidFill>
                  <a:srgbClr val="C00000"/>
                </a:solidFill>
                <a:latin typeface="Times New Roman" panose="02020603050405020304" pitchFamily="18" charset="0"/>
                <a:cs typeface="Times New Roman" panose="02020603050405020304" pitchFamily="18" charset="0"/>
              </a:rPr>
              <a:t> Trong dòng cuối của khổ thơ, từ</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thơm</a:t>
            </a:r>
            <a:r>
              <a:rPr lang="en-US" sz="2400" dirty="0">
                <a:solidFill>
                  <a:srgbClr val="C00000"/>
                </a:solidFill>
                <a:latin typeface="Times New Roman" panose="02020603050405020304" pitchFamily="18" charset="0"/>
                <a:cs typeface="Times New Roman" panose="02020603050405020304" pitchFamily="18" charset="0"/>
              </a:rPr>
              <a:t>”</a:t>
            </a:r>
            <a:r>
              <a:rPr lang="vi-VN" sz="2400" dirty="0">
                <a:solidFill>
                  <a:srgbClr val="C00000"/>
                </a:solidFill>
                <a:latin typeface="Times New Roman" panose="02020603050405020304" pitchFamily="18" charset="0"/>
                <a:cs typeface="Times New Roman" panose="02020603050405020304" pitchFamily="18" charset="0"/>
              </a:rPr>
              <a:t> không còn đơn thuần chỉ mùi hương dễ chịu - đối tượng cảm nhận của khứu giác nữa – mà đã trở thành một biểu tượng cho hương vị quê nhà, tình cảm gia đình trìu mến, thần thương theo mỗi bước chân của người </a:t>
            </a:r>
            <a:r>
              <a:rPr lang="en-US" sz="2400" dirty="0">
                <a:solidFill>
                  <a:srgbClr val="C00000"/>
                </a:solidFill>
                <a:latin typeface="Times New Roman" panose="02020603050405020304" pitchFamily="18" charset="0"/>
                <a:cs typeface="Times New Roman" panose="02020603050405020304" pitchFamily="18" charset="0"/>
              </a:rPr>
              <a:t>	</a:t>
            </a:r>
            <a:r>
              <a:rPr lang="vi-VN" sz="2400" dirty="0">
                <a:solidFill>
                  <a:srgbClr val="C00000"/>
                </a:solidFill>
                <a:latin typeface="Times New Roman" panose="02020603050405020304" pitchFamily="18" charset="0"/>
                <a:cs typeface="Times New Roman" panose="02020603050405020304" pitchFamily="18" charset="0"/>
              </a:rPr>
              <a:t>lính.</a:t>
            </a:r>
            <a:endParaRPr lang="en-US" sz="24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542742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xit" presetSubtype="0" fill="hold" grpId="1" nodeType="clickEffect">
                                  <p:stCondLst>
                                    <p:cond delay="0"/>
                                  </p:stCondLst>
                                  <p:childTnLst>
                                    <p:animEffect transition="out" filter="fade">
                                      <p:cBhvr>
                                        <p:cTn id="23" dur="1000"/>
                                        <p:tgtEl>
                                          <p:spTgt spid="6"/>
                                        </p:tgtEl>
                                      </p:cBhvr>
                                    </p:animEffect>
                                    <p:anim calcmode="lin" valueType="num">
                                      <p:cBhvr>
                                        <p:cTn id="24" dur="1000"/>
                                        <p:tgtEl>
                                          <p:spTgt spid="6"/>
                                        </p:tgtEl>
                                        <p:attrNameLst>
                                          <p:attrName>ppt_x</p:attrName>
                                        </p:attrNameLst>
                                      </p:cBhvr>
                                      <p:tavLst>
                                        <p:tav tm="0">
                                          <p:val>
                                            <p:strVal val="ppt_x"/>
                                          </p:val>
                                        </p:tav>
                                        <p:tav tm="100000">
                                          <p:val>
                                            <p:strVal val="ppt_x"/>
                                          </p:val>
                                        </p:tav>
                                      </p:tavLst>
                                    </p:anim>
                                    <p:anim calcmode="lin" valueType="num">
                                      <p:cBhvr>
                                        <p:cTn id="25" dur="1000"/>
                                        <p:tgtEl>
                                          <p:spTgt spid="6"/>
                                        </p:tgtEl>
                                        <p:attrNameLst>
                                          <p:attrName>ppt_y</p:attrName>
                                        </p:attrNameLst>
                                      </p:cBhvr>
                                      <p:tavLst>
                                        <p:tav tm="0">
                                          <p:val>
                                            <p:strVal val="ppt_y"/>
                                          </p:val>
                                        </p:tav>
                                        <p:tav tm="100000">
                                          <p:val>
                                            <p:strVal val="ppt_y+.1"/>
                                          </p:val>
                                        </p:tav>
                                      </p:tavLst>
                                    </p:anim>
                                    <p:set>
                                      <p:cBhvr>
                                        <p:cTn id="26" dur="1" fill="hold">
                                          <p:stCondLst>
                                            <p:cond delay="999"/>
                                          </p:stCondLst>
                                        </p:cTn>
                                        <p:tgtEl>
                                          <p:spTgt spid="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anim calcmode="lin" valueType="num">
                                      <p:cBhvr>
                                        <p:cTn id="32" dur="1000" fill="hold"/>
                                        <p:tgtEl>
                                          <p:spTgt spid="7"/>
                                        </p:tgtEl>
                                        <p:attrNameLst>
                                          <p:attrName>ppt_x</p:attrName>
                                        </p:attrNameLst>
                                      </p:cBhvr>
                                      <p:tavLst>
                                        <p:tav tm="0">
                                          <p:val>
                                            <p:strVal val="#ppt_x"/>
                                          </p:val>
                                        </p:tav>
                                        <p:tav tm="100000">
                                          <p:val>
                                            <p:strVal val="#ppt_x"/>
                                          </p:val>
                                        </p:tav>
                                      </p:tavLst>
                                    </p:anim>
                                    <p:anim calcmode="lin" valueType="num">
                                      <p:cBhvr>
                                        <p:cTn id="3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6" presetClass="exit" presetSubtype="32" fill="hold" grpId="1" nodeType="clickEffect">
                                  <p:stCondLst>
                                    <p:cond delay="0"/>
                                  </p:stCondLst>
                                  <p:childTnLst>
                                    <p:animEffect transition="out" filter="circle(out)">
                                      <p:cBhvr>
                                        <p:cTn id="37" dur="2000"/>
                                        <p:tgtEl>
                                          <p:spTgt spid="7"/>
                                        </p:tgtEl>
                                      </p:cBhvr>
                                    </p:animEffect>
                                    <p:set>
                                      <p:cBhvr>
                                        <p:cTn id="38" dur="1" fill="hold">
                                          <p:stCondLst>
                                            <p:cond delay="1999"/>
                                          </p:stCondLst>
                                        </p:cTn>
                                        <p:tgtEl>
                                          <p:spTgt spid="7"/>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p:cTn id="43" dur="1000" fill="hold"/>
                                        <p:tgtEl>
                                          <p:spTgt spid="9"/>
                                        </p:tgtEl>
                                        <p:attrNameLst>
                                          <p:attrName>ppt_w</p:attrName>
                                        </p:attrNameLst>
                                      </p:cBhvr>
                                      <p:tavLst>
                                        <p:tav tm="0">
                                          <p:val>
                                            <p:fltVal val="0"/>
                                          </p:val>
                                        </p:tav>
                                        <p:tav tm="100000">
                                          <p:val>
                                            <p:strVal val="#ppt_w"/>
                                          </p:val>
                                        </p:tav>
                                      </p:tavLst>
                                    </p:anim>
                                    <p:anim calcmode="lin" valueType="num">
                                      <p:cBhvr>
                                        <p:cTn id="44" dur="1000" fill="hold"/>
                                        <p:tgtEl>
                                          <p:spTgt spid="9"/>
                                        </p:tgtEl>
                                        <p:attrNameLst>
                                          <p:attrName>ppt_h</p:attrName>
                                        </p:attrNameLst>
                                      </p:cBhvr>
                                      <p:tavLst>
                                        <p:tav tm="0">
                                          <p:val>
                                            <p:fltVal val="0"/>
                                          </p:val>
                                        </p:tav>
                                        <p:tav tm="100000">
                                          <p:val>
                                            <p:strVal val="#ppt_h"/>
                                          </p:val>
                                        </p:tav>
                                      </p:tavLst>
                                    </p:anim>
                                    <p:anim calcmode="lin" valueType="num">
                                      <p:cBhvr>
                                        <p:cTn id="45" dur="1000" fill="hold"/>
                                        <p:tgtEl>
                                          <p:spTgt spid="9"/>
                                        </p:tgtEl>
                                        <p:attrNameLst>
                                          <p:attrName>style.rotation</p:attrName>
                                        </p:attrNameLst>
                                      </p:cBhvr>
                                      <p:tavLst>
                                        <p:tav tm="0">
                                          <p:val>
                                            <p:fltVal val="90"/>
                                          </p:val>
                                        </p:tav>
                                        <p:tav tm="100000">
                                          <p:val>
                                            <p:fltVal val="0"/>
                                          </p:val>
                                        </p:tav>
                                      </p:tavLst>
                                    </p:anim>
                                    <p:animEffect transition="in" filter="fade">
                                      <p:cBhvr>
                                        <p:cTn id="4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6" grpId="1" animBg="1"/>
      <p:bldP spid="7" grpId="0" animBg="1"/>
      <p:bldP spid="7" grpId="1" animBg="1"/>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2030</Words>
  <Application>Microsoft Office PowerPoint</Application>
  <PresentationFormat>On-screen Show (4:3)</PresentationFormat>
  <Paragraphs>143</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Administrator</cp:lastModifiedBy>
  <cp:revision>15</cp:revision>
  <dcterms:created xsi:type="dcterms:W3CDTF">2022-06-21T02:23:56Z</dcterms:created>
  <dcterms:modified xsi:type="dcterms:W3CDTF">2024-10-08T01:56:58Z</dcterms:modified>
</cp:coreProperties>
</file>