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99" y="6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51E801-F37F-483D-91CD-63F6D4515FC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7C3144A-15AA-412C-8624-E2EA2F5897BF}">
      <dgm:prSet custT="1"/>
      <dgm:spPr>
        <a:solidFill>
          <a:srgbClr val="FFC000"/>
        </a:solidFill>
      </dgm:spPr>
      <dgm:t>
        <a:bodyPr/>
        <a:lstStyle/>
        <a:p>
          <a:r>
            <a:rPr lang="en-US" sz="2400" dirty="0" err="1">
              <a:solidFill>
                <a:srgbClr val="7030A0"/>
              </a:solidFill>
              <a:latin typeface="Times New Roman" panose="02020603050405020304" pitchFamily="18" charset="0"/>
              <a:cs typeface="Times New Roman" panose="02020603050405020304" pitchFamily="18" charset="0"/>
            </a:rPr>
            <a:t>Nguyễn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Tư</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sinh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năm</a:t>
          </a:r>
          <a:r>
            <a:rPr lang="en-US" sz="2400" dirty="0">
              <a:solidFill>
                <a:srgbClr val="7030A0"/>
              </a:solidFill>
              <a:latin typeface="Times New Roman" panose="02020603050405020304" pitchFamily="18" charset="0"/>
              <a:cs typeface="Times New Roman" panose="02020603050405020304" pitchFamily="18" charset="0"/>
            </a:rPr>
            <a:t> 1976, </a:t>
          </a:r>
          <a:r>
            <a:rPr lang="en-US" sz="2400" dirty="0" err="1">
              <a:solidFill>
                <a:srgbClr val="7030A0"/>
              </a:solidFill>
              <a:latin typeface="Times New Roman" panose="02020603050405020304" pitchFamily="18" charset="0"/>
              <a:cs typeface="Times New Roman" panose="02020603050405020304" pitchFamily="18" charset="0"/>
            </a:rPr>
            <a:t>quê</a:t>
          </a:r>
          <a:r>
            <a:rPr lang="en-US" sz="2400" dirty="0">
              <a:solidFill>
                <a:srgbClr val="7030A0"/>
              </a:solidFill>
              <a:latin typeface="Times New Roman" panose="02020603050405020304" pitchFamily="18" charset="0"/>
              <a:cs typeface="Times New Roman" panose="02020603050405020304" pitchFamily="18" charset="0"/>
            </a:rPr>
            <a:t> ở </a:t>
          </a:r>
          <a:r>
            <a:rPr lang="en-US" sz="2400" dirty="0" err="1">
              <a:solidFill>
                <a:srgbClr val="7030A0"/>
              </a:solidFill>
              <a:latin typeface="Times New Roman" panose="02020603050405020304" pitchFamily="18" charset="0"/>
              <a:cs typeface="Times New Roman" panose="02020603050405020304" pitchFamily="18" charset="0"/>
            </a:rPr>
            <a:t>Cà</a:t>
          </a:r>
          <a:r>
            <a:rPr lang="en-US" sz="2400" dirty="0">
              <a:solidFill>
                <a:srgbClr val="7030A0"/>
              </a:solidFill>
              <a:latin typeface="Times New Roman" panose="02020603050405020304" pitchFamily="18" charset="0"/>
              <a:cs typeface="Times New Roman" panose="02020603050405020304" pitchFamily="18" charset="0"/>
            </a:rPr>
            <a:t> Mau.</a:t>
          </a:r>
        </a:p>
      </dgm:t>
    </dgm:pt>
    <dgm:pt modelId="{9BBAC21A-76E1-4940-9DBD-6643894B1CBC}" type="parTrans" cxnId="{A96EBB4E-C178-426D-A11A-6D72A9FA9ECB}">
      <dgm:prSet/>
      <dgm:spPr/>
      <dgm:t>
        <a:bodyPr/>
        <a:lstStyle/>
        <a:p>
          <a:endParaRPr lang="en-US" sz="2000">
            <a:latin typeface="Times New Roman" panose="02020603050405020304" pitchFamily="18" charset="0"/>
            <a:cs typeface="Times New Roman" panose="02020603050405020304" pitchFamily="18" charset="0"/>
          </a:endParaRPr>
        </a:p>
      </dgm:t>
    </dgm:pt>
    <dgm:pt modelId="{B2FCA136-419F-4503-8747-19DB100A4B93}" type="sibTrans" cxnId="{A96EBB4E-C178-426D-A11A-6D72A9FA9ECB}">
      <dgm:prSet/>
      <dgm:spPr/>
      <dgm:t>
        <a:bodyPr/>
        <a:lstStyle/>
        <a:p>
          <a:endParaRPr lang="en-US" sz="2000">
            <a:latin typeface="Times New Roman" panose="02020603050405020304" pitchFamily="18" charset="0"/>
            <a:cs typeface="Times New Roman" panose="02020603050405020304" pitchFamily="18" charset="0"/>
          </a:endParaRPr>
        </a:p>
      </dgm:t>
    </dgm:pt>
    <dgm:pt modelId="{7B15DBB1-020A-415D-9A49-B71E2BDC189F}">
      <dgm:prSet custT="1"/>
      <dgm:spPr>
        <a:solidFill>
          <a:srgbClr val="92D050"/>
        </a:solidFill>
      </dgm:spPr>
      <dgm:t>
        <a:bodyPr/>
        <a:lstStyle/>
        <a:p>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chị</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thường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trong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sáng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mộc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mạc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thể</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hiện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một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tâm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hồn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tinh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tế</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nhạy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cảm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giàu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yêu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thương</a:t>
          </a:r>
          <a:r>
            <a:rPr lang="en-US" sz="2400" dirty="0">
              <a:solidFill>
                <a:srgbClr val="C00000"/>
              </a:solidFill>
              <a:latin typeface="Times New Roman" panose="02020603050405020304" pitchFamily="18" charset="0"/>
              <a:cs typeface="Times New Roman" panose="02020603050405020304" pitchFamily="18" charset="0"/>
            </a:rPr>
            <a:t>.</a:t>
          </a:r>
        </a:p>
      </dgm:t>
    </dgm:pt>
    <dgm:pt modelId="{DF0C5466-9998-43A0-9DE7-1D788D00D8FB}" type="parTrans" cxnId="{FC3CC9F4-B7F0-4FD2-A107-395BC0E7279C}">
      <dgm:prSet/>
      <dgm:spPr/>
      <dgm:t>
        <a:bodyPr/>
        <a:lstStyle/>
        <a:p>
          <a:endParaRPr lang="en-US" sz="2000">
            <a:latin typeface="Times New Roman" panose="02020603050405020304" pitchFamily="18" charset="0"/>
            <a:cs typeface="Times New Roman" panose="02020603050405020304" pitchFamily="18" charset="0"/>
          </a:endParaRPr>
        </a:p>
      </dgm:t>
    </dgm:pt>
    <dgm:pt modelId="{C13A46ED-3FDE-4CE6-BA32-92E117E1045C}" type="sibTrans" cxnId="{FC3CC9F4-B7F0-4FD2-A107-395BC0E7279C}">
      <dgm:prSet/>
      <dgm:spPr/>
      <dgm:t>
        <a:bodyPr/>
        <a:lstStyle/>
        <a:p>
          <a:endParaRPr lang="en-US" sz="2000">
            <a:latin typeface="Times New Roman" panose="02020603050405020304" pitchFamily="18" charset="0"/>
            <a:cs typeface="Times New Roman" panose="02020603050405020304" pitchFamily="18" charset="0"/>
          </a:endParaRPr>
        </a:p>
      </dgm:t>
    </dgm:pt>
    <dgm:pt modelId="{20830D48-482C-4AEA-B093-482D7E42F2DF}">
      <dgm:prSet custT="1"/>
      <dgm:spPr>
        <a:solidFill>
          <a:srgbClr val="00B0F0"/>
        </a:solidFill>
      </dgm:spPr>
      <dgm:t>
        <a:bodyPr/>
        <a:lstStyle/>
        <a:p>
          <a:r>
            <a:rPr lang="en-US" sz="2400" dirty="0" err="1">
              <a:solidFill>
                <a:srgbClr val="002060"/>
              </a:solidFill>
              <a:latin typeface="Times New Roman" panose="02020603050405020304" pitchFamily="18" charset="0"/>
              <a:cs typeface="Times New Roman" panose="02020603050405020304" pitchFamily="18" charset="0"/>
            </a:rPr>
            <a:t>Tác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phẩm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tiểu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biểu</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Truyện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ngắn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Nguyễn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Ngọc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Tư</a:t>
          </a:r>
          <a:r>
            <a:rPr lang="en-US" sz="2400" i="1" dirty="0">
              <a:solidFill>
                <a:srgbClr val="002060"/>
              </a:solidFill>
              <a:latin typeface="Times New Roman" panose="02020603050405020304" pitchFamily="18" charset="0"/>
              <a:cs typeface="Times New Roman" panose="02020603050405020304" pitchFamily="18" charset="0"/>
            </a:rPr>
            <a:t> (2005), </a:t>
          </a:r>
          <a:r>
            <a:rPr lang="en-US" sz="2400" i="1" dirty="0" err="1">
              <a:solidFill>
                <a:srgbClr val="002060"/>
              </a:solidFill>
              <a:latin typeface="Times New Roman" panose="02020603050405020304" pitchFamily="18" charset="0"/>
              <a:cs typeface="Times New Roman" panose="02020603050405020304" pitchFamily="18" charset="0"/>
            </a:rPr>
            <a:t>Tạp</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Nguyễn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Ngọc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Tư</a:t>
          </a:r>
          <a:r>
            <a:rPr lang="en-US" sz="2400" i="1" dirty="0">
              <a:solidFill>
                <a:srgbClr val="002060"/>
              </a:solidFill>
              <a:latin typeface="Times New Roman" panose="02020603050405020304" pitchFamily="18" charset="0"/>
              <a:cs typeface="Times New Roman" panose="02020603050405020304" pitchFamily="18" charset="0"/>
            </a:rPr>
            <a:t> (2005), </a:t>
          </a:r>
          <a:r>
            <a:rPr lang="en-US" sz="2400" i="1" dirty="0" err="1">
              <a:solidFill>
                <a:srgbClr val="002060"/>
              </a:solidFill>
              <a:latin typeface="Times New Roman" panose="02020603050405020304" pitchFamily="18" charset="0"/>
              <a:cs typeface="Times New Roman" panose="02020603050405020304" pitchFamily="18" charset="0"/>
            </a:rPr>
            <a:t>Không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ai</a:t>
          </a:r>
          <a:r>
            <a:rPr lang="en-US" sz="2400" i="1" dirty="0">
              <a:solidFill>
                <a:srgbClr val="002060"/>
              </a:solidFill>
              <a:latin typeface="Times New Roman" panose="02020603050405020304" pitchFamily="18" charset="0"/>
              <a:cs typeface="Times New Roman" panose="02020603050405020304" pitchFamily="18" charset="0"/>
            </a:rPr>
            <a:t> qua </a:t>
          </a:r>
          <a:r>
            <a:rPr lang="en-US" sz="2400" i="1" dirty="0" err="1">
              <a:solidFill>
                <a:srgbClr val="002060"/>
              </a:solidFill>
              <a:latin typeface="Times New Roman" panose="02020603050405020304" pitchFamily="18" charset="0"/>
              <a:cs typeface="Times New Roman" panose="02020603050405020304" pitchFamily="18" charset="0"/>
            </a:rPr>
            <a:t>sông</a:t>
          </a:r>
          <a:r>
            <a:rPr lang="en-US" sz="2400" i="1" dirty="0">
              <a:solidFill>
                <a:srgbClr val="002060"/>
              </a:solidFill>
              <a:latin typeface="Times New Roman" panose="02020603050405020304" pitchFamily="18" charset="0"/>
              <a:cs typeface="Times New Roman" panose="02020603050405020304" pitchFamily="18" charset="0"/>
            </a:rPr>
            <a:t> (2016),…</a:t>
          </a:r>
          <a:endParaRPr lang="en-US" sz="2400" dirty="0">
            <a:solidFill>
              <a:srgbClr val="002060"/>
            </a:solidFill>
            <a:latin typeface="Times New Roman" panose="02020603050405020304" pitchFamily="18" charset="0"/>
            <a:cs typeface="Times New Roman" panose="02020603050405020304" pitchFamily="18" charset="0"/>
          </a:endParaRPr>
        </a:p>
      </dgm:t>
    </dgm:pt>
    <dgm:pt modelId="{E909EC14-730D-487E-9DB3-9820B2CE7726}" type="parTrans" cxnId="{8484742B-2CC9-4C4B-BF51-9E05CF9F69DF}">
      <dgm:prSet/>
      <dgm:spPr/>
      <dgm:t>
        <a:bodyPr/>
        <a:lstStyle/>
        <a:p>
          <a:endParaRPr lang="en-US" sz="2000">
            <a:latin typeface="Times New Roman" panose="02020603050405020304" pitchFamily="18" charset="0"/>
            <a:cs typeface="Times New Roman" panose="02020603050405020304" pitchFamily="18" charset="0"/>
          </a:endParaRPr>
        </a:p>
      </dgm:t>
    </dgm:pt>
    <dgm:pt modelId="{E366EEEE-CE10-4E6B-A131-0A86F0C6A781}" type="sibTrans" cxnId="{8484742B-2CC9-4C4B-BF51-9E05CF9F69DF}">
      <dgm:prSet/>
      <dgm:spPr/>
      <dgm:t>
        <a:bodyPr/>
        <a:lstStyle/>
        <a:p>
          <a:endParaRPr lang="en-US" sz="2000">
            <a:latin typeface="Times New Roman" panose="02020603050405020304" pitchFamily="18" charset="0"/>
            <a:cs typeface="Times New Roman" panose="02020603050405020304" pitchFamily="18" charset="0"/>
          </a:endParaRPr>
        </a:p>
      </dgm:t>
    </dgm:pt>
    <dgm:pt modelId="{F671D7DD-6F34-4FAE-8DB8-217C3CD52E08}" type="pres">
      <dgm:prSet presAssocID="{6351E801-F37F-483D-91CD-63F6D4515FC8}" presName="linear" presStyleCnt="0">
        <dgm:presLayoutVars>
          <dgm:dir/>
          <dgm:animLvl val="lvl"/>
          <dgm:resizeHandles val="exact"/>
        </dgm:presLayoutVars>
      </dgm:prSet>
      <dgm:spPr/>
    </dgm:pt>
    <dgm:pt modelId="{FF79554C-4CC7-4D97-910B-260E310EE320}" type="pres">
      <dgm:prSet presAssocID="{77C3144A-15AA-412C-8624-E2EA2F5897BF}" presName="parentLin" presStyleCnt="0"/>
      <dgm:spPr/>
    </dgm:pt>
    <dgm:pt modelId="{EE368EB0-9507-4AD3-978E-630017E578B1}" type="pres">
      <dgm:prSet presAssocID="{77C3144A-15AA-412C-8624-E2EA2F5897BF}" presName="parentLeftMargin" presStyleLbl="node1" presStyleIdx="0" presStyleCnt="3"/>
      <dgm:spPr/>
    </dgm:pt>
    <dgm:pt modelId="{1F4864A6-EAAB-4AC5-B8B0-72F30EF7F342}" type="pres">
      <dgm:prSet presAssocID="{77C3144A-15AA-412C-8624-E2EA2F5897BF}" presName="parentText" presStyleLbl="node1" presStyleIdx="0" presStyleCnt="3" custScaleX="122016" custScaleY="168188">
        <dgm:presLayoutVars>
          <dgm:chMax val="0"/>
          <dgm:bulletEnabled val="1"/>
        </dgm:presLayoutVars>
      </dgm:prSet>
      <dgm:spPr/>
    </dgm:pt>
    <dgm:pt modelId="{70BE53C9-C8E0-4B2E-A1B0-B44A7FB2EDFB}" type="pres">
      <dgm:prSet presAssocID="{77C3144A-15AA-412C-8624-E2EA2F5897BF}" presName="negativeSpace" presStyleCnt="0"/>
      <dgm:spPr/>
    </dgm:pt>
    <dgm:pt modelId="{0A0C2DCF-F779-46D3-BB59-0D31A6C7121B}" type="pres">
      <dgm:prSet presAssocID="{77C3144A-15AA-412C-8624-E2EA2F5897BF}" presName="childText" presStyleLbl="conFgAcc1" presStyleIdx="0" presStyleCnt="3">
        <dgm:presLayoutVars>
          <dgm:bulletEnabled val="1"/>
        </dgm:presLayoutVars>
      </dgm:prSet>
      <dgm:spPr/>
    </dgm:pt>
    <dgm:pt modelId="{4DE58098-E3EB-46DA-8B79-32BA6311FAE9}" type="pres">
      <dgm:prSet presAssocID="{B2FCA136-419F-4503-8747-19DB100A4B93}" presName="spaceBetweenRectangles" presStyleCnt="0"/>
      <dgm:spPr/>
    </dgm:pt>
    <dgm:pt modelId="{5233E671-0FC9-4F46-A771-01AFE5C9E756}" type="pres">
      <dgm:prSet presAssocID="{7B15DBB1-020A-415D-9A49-B71E2BDC189F}" presName="parentLin" presStyleCnt="0"/>
      <dgm:spPr/>
    </dgm:pt>
    <dgm:pt modelId="{F812DE31-8736-473A-A2E3-1E53275DD1A8}" type="pres">
      <dgm:prSet presAssocID="{7B15DBB1-020A-415D-9A49-B71E2BDC189F}" presName="parentLeftMargin" presStyleLbl="node1" presStyleIdx="0" presStyleCnt="3"/>
      <dgm:spPr/>
    </dgm:pt>
    <dgm:pt modelId="{E8188966-ECBD-44B3-B77F-2149BFC8BD32}" type="pres">
      <dgm:prSet presAssocID="{7B15DBB1-020A-415D-9A49-B71E2BDC189F}" presName="parentText" presStyleLbl="node1" presStyleIdx="1" presStyleCnt="3" custScaleX="125000" custScaleY="172210">
        <dgm:presLayoutVars>
          <dgm:chMax val="0"/>
          <dgm:bulletEnabled val="1"/>
        </dgm:presLayoutVars>
      </dgm:prSet>
      <dgm:spPr/>
    </dgm:pt>
    <dgm:pt modelId="{590148BD-45CA-40ED-9FC1-A50DD7B05B89}" type="pres">
      <dgm:prSet presAssocID="{7B15DBB1-020A-415D-9A49-B71E2BDC189F}" presName="negativeSpace" presStyleCnt="0"/>
      <dgm:spPr/>
    </dgm:pt>
    <dgm:pt modelId="{FFE107DE-1DA9-46CC-A79E-AF4DDFC7FC9F}" type="pres">
      <dgm:prSet presAssocID="{7B15DBB1-020A-415D-9A49-B71E2BDC189F}" presName="childText" presStyleLbl="conFgAcc1" presStyleIdx="1" presStyleCnt="3">
        <dgm:presLayoutVars>
          <dgm:bulletEnabled val="1"/>
        </dgm:presLayoutVars>
      </dgm:prSet>
      <dgm:spPr/>
    </dgm:pt>
    <dgm:pt modelId="{0C5B0625-AE0C-403C-B32B-36D2C2149589}" type="pres">
      <dgm:prSet presAssocID="{C13A46ED-3FDE-4CE6-BA32-92E117E1045C}" presName="spaceBetweenRectangles" presStyleCnt="0"/>
      <dgm:spPr/>
    </dgm:pt>
    <dgm:pt modelId="{935B306C-CEC7-4955-B551-FF4E55C9BBEF}" type="pres">
      <dgm:prSet presAssocID="{20830D48-482C-4AEA-B093-482D7E42F2DF}" presName="parentLin" presStyleCnt="0"/>
      <dgm:spPr/>
    </dgm:pt>
    <dgm:pt modelId="{6A72C72F-5911-4D2F-B703-1C67837450C5}" type="pres">
      <dgm:prSet presAssocID="{20830D48-482C-4AEA-B093-482D7E42F2DF}" presName="parentLeftMargin" presStyleLbl="node1" presStyleIdx="1" presStyleCnt="3"/>
      <dgm:spPr/>
    </dgm:pt>
    <dgm:pt modelId="{80F9C286-53C1-4B7C-A288-A215AE67EAF2}" type="pres">
      <dgm:prSet presAssocID="{20830D48-482C-4AEA-B093-482D7E42F2DF}" presName="parentText" presStyleLbl="node1" presStyleIdx="2" presStyleCnt="3" custScaleX="145588" custScaleY="198910">
        <dgm:presLayoutVars>
          <dgm:chMax val="0"/>
          <dgm:bulletEnabled val="1"/>
        </dgm:presLayoutVars>
      </dgm:prSet>
      <dgm:spPr/>
    </dgm:pt>
    <dgm:pt modelId="{CCD5CEDA-FD28-4D87-A0A0-F1BE9849B3EE}" type="pres">
      <dgm:prSet presAssocID="{20830D48-482C-4AEA-B093-482D7E42F2DF}" presName="negativeSpace" presStyleCnt="0"/>
      <dgm:spPr/>
    </dgm:pt>
    <dgm:pt modelId="{13584078-DF84-4F5E-9C04-783811EDF184}" type="pres">
      <dgm:prSet presAssocID="{20830D48-482C-4AEA-B093-482D7E42F2DF}" presName="childText" presStyleLbl="conFgAcc1" presStyleIdx="2" presStyleCnt="3">
        <dgm:presLayoutVars>
          <dgm:bulletEnabled val="1"/>
        </dgm:presLayoutVars>
      </dgm:prSet>
      <dgm:spPr/>
    </dgm:pt>
  </dgm:ptLst>
  <dgm:cxnLst>
    <dgm:cxn modelId="{1D1A4D2A-45D9-4951-B5D5-CEBDC54FF60C}" type="presOf" srcId="{77C3144A-15AA-412C-8624-E2EA2F5897BF}" destId="{1F4864A6-EAAB-4AC5-B8B0-72F30EF7F342}" srcOrd="1" destOrd="0" presId="urn:microsoft.com/office/officeart/2005/8/layout/list1"/>
    <dgm:cxn modelId="{8484742B-2CC9-4C4B-BF51-9E05CF9F69DF}" srcId="{6351E801-F37F-483D-91CD-63F6D4515FC8}" destId="{20830D48-482C-4AEA-B093-482D7E42F2DF}" srcOrd="2" destOrd="0" parTransId="{E909EC14-730D-487E-9DB3-9820B2CE7726}" sibTransId="{E366EEEE-CE10-4E6B-A131-0A86F0C6A781}"/>
    <dgm:cxn modelId="{9F72243D-97CA-47A4-B0CC-C3729BB73975}" type="presOf" srcId="{20830D48-482C-4AEA-B093-482D7E42F2DF}" destId="{80F9C286-53C1-4B7C-A288-A215AE67EAF2}" srcOrd="1" destOrd="0" presId="urn:microsoft.com/office/officeart/2005/8/layout/list1"/>
    <dgm:cxn modelId="{A96EBB4E-C178-426D-A11A-6D72A9FA9ECB}" srcId="{6351E801-F37F-483D-91CD-63F6D4515FC8}" destId="{77C3144A-15AA-412C-8624-E2EA2F5897BF}" srcOrd="0" destOrd="0" parTransId="{9BBAC21A-76E1-4940-9DBD-6643894B1CBC}" sibTransId="{B2FCA136-419F-4503-8747-19DB100A4B93}"/>
    <dgm:cxn modelId="{E48B5D71-A1E4-4C28-A414-4B9753969E26}" type="presOf" srcId="{77C3144A-15AA-412C-8624-E2EA2F5897BF}" destId="{EE368EB0-9507-4AD3-978E-630017E578B1}" srcOrd="0" destOrd="0" presId="urn:microsoft.com/office/officeart/2005/8/layout/list1"/>
    <dgm:cxn modelId="{74155571-AE7B-4F19-93B7-EB70661447EC}" type="presOf" srcId="{6351E801-F37F-483D-91CD-63F6D4515FC8}" destId="{F671D7DD-6F34-4FAE-8DB8-217C3CD52E08}" srcOrd="0" destOrd="0" presId="urn:microsoft.com/office/officeart/2005/8/layout/list1"/>
    <dgm:cxn modelId="{578F6980-7C0B-49E7-AF22-DF295324C0C3}" type="presOf" srcId="{7B15DBB1-020A-415D-9A49-B71E2BDC189F}" destId="{F812DE31-8736-473A-A2E3-1E53275DD1A8}" srcOrd="0" destOrd="0" presId="urn:microsoft.com/office/officeart/2005/8/layout/list1"/>
    <dgm:cxn modelId="{1A887B86-AAD3-41C2-A09B-870F10F439FD}" type="presOf" srcId="{20830D48-482C-4AEA-B093-482D7E42F2DF}" destId="{6A72C72F-5911-4D2F-B703-1C67837450C5}" srcOrd="0" destOrd="0" presId="urn:microsoft.com/office/officeart/2005/8/layout/list1"/>
    <dgm:cxn modelId="{B2A87DAA-6127-4C47-8C56-6F6397292E6F}" type="presOf" srcId="{7B15DBB1-020A-415D-9A49-B71E2BDC189F}" destId="{E8188966-ECBD-44B3-B77F-2149BFC8BD32}" srcOrd="1" destOrd="0" presId="urn:microsoft.com/office/officeart/2005/8/layout/list1"/>
    <dgm:cxn modelId="{FC3CC9F4-B7F0-4FD2-A107-395BC0E7279C}" srcId="{6351E801-F37F-483D-91CD-63F6D4515FC8}" destId="{7B15DBB1-020A-415D-9A49-B71E2BDC189F}" srcOrd="1" destOrd="0" parTransId="{DF0C5466-9998-43A0-9DE7-1D788D00D8FB}" sibTransId="{C13A46ED-3FDE-4CE6-BA32-92E117E1045C}"/>
    <dgm:cxn modelId="{7CDEF6B2-ADAB-4A8E-8013-320329AD90A6}" type="presParOf" srcId="{F671D7DD-6F34-4FAE-8DB8-217C3CD52E08}" destId="{FF79554C-4CC7-4D97-910B-260E310EE320}" srcOrd="0" destOrd="0" presId="urn:microsoft.com/office/officeart/2005/8/layout/list1"/>
    <dgm:cxn modelId="{93F0A826-92AF-47A7-A52B-0803D78586E8}" type="presParOf" srcId="{FF79554C-4CC7-4D97-910B-260E310EE320}" destId="{EE368EB0-9507-4AD3-978E-630017E578B1}" srcOrd="0" destOrd="0" presId="urn:microsoft.com/office/officeart/2005/8/layout/list1"/>
    <dgm:cxn modelId="{FFB1B84F-0F70-4B5D-9326-4A20DC648F33}" type="presParOf" srcId="{FF79554C-4CC7-4D97-910B-260E310EE320}" destId="{1F4864A6-EAAB-4AC5-B8B0-72F30EF7F342}" srcOrd="1" destOrd="0" presId="urn:microsoft.com/office/officeart/2005/8/layout/list1"/>
    <dgm:cxn modelId="{598C1C18-44FB-4457-A9B6-B82C11E2D0EC}" type="presParOf" srcId="{F671D7DD-6F34-4FAE-8DB8-217C3CD52E08}" destId="{70BE53C9-C8E0-4B2E-A1B0-B44A7FB2EDFB}" srcOrd="1" destOrd="0" presId="urn:microsoft.com/office/officeart/2005/8/layout/list1"/>
    <dgm:cxn modelId="{079B728B-6BCE-454E-96A6-40DC54DA2F63}" type="presParOf" srcId="{F671D7DD-6F34-4FAE-8DB8-217C3CD52E08}" destId="{0A0C2DCF-F779-46D3-BB59-0D31A6C7121B}" srcOrd="2" destOrd="0" presId="urn:microsoft.com/office/officeart/2005/8/layout/list1"/>
    <dgm:cxn modelId="{ADD4800C-E09C-4883-87B8-4B3979159850}" type="presParOf" srcId="{F671D7DD-6F34-4FAE-8DB8-217C3CD52E08}" destId="{4DE58098-E3EB-46DA-8B79-32BA6311FAE9}" srcOrd="3" destOrd="0" presId="urn:microsoft.com/office/officeart/2005/8/layout/list1"/>
    <dgm:cxn modelId="{CC88106E-EBEF-4A9D-B230-B7F532AA7A1D}" type="presParOf" srcId="{F671D7DD-6F34-4FAE-8DB8-217C3CD52E08}" destId="{5233E671-0FC9-4F46-A771-01AFE5C9E756}" srcOrd="4" destOrd="0" presId="urn:microsoft.com/office/officeart/2005/8/layout/list1"/>
    <dgm:cxn modelId="{4CB09D82-0D8D-45FB-A4F6-A4511F2780AA}" type="presParOf" srcId="{5233E671-0FC9-4F46-A771-01AFE5C9E756}" destId="{F812DE31-8736-473A-A2E3-1E53275DD1A8}" srcOrd="0" destOrd="0" presId="urn:microsoft.com/office/officeart/2005/8/layout/list1"/>
    <dgm:cxn modelId="{8B1D88D6-618D-451F-9FBF-3CE41FA6BA39}" type="presParOf" srcId="{5233E671-0FC9-4F46-A771-01AFE5C9E756}" destId="{E8188966-ECBD-44B3-B77F-2149BFC8BD32}" srcOrd="1" destOrd="0" presId="urn:microsoft.com/office/officeart/2005/8/layout/list1"/>
    <dgm:cxn modelId="{1610C7E5-1526-4468-9B90-80FCFC3E7705}" type="presParOf" srcId="{F671D7DD-6F34-4FAE-8DB8-217C3CD52E08}" destId="{590148BD-45CA-40ED-9FC1-A50DD7B05B89}" srcOrd="5" destOrd="0" presId="urn:microsoft.com/office/officeart/2005/8/layout/list1"/>
    <dgm:cxn modelId="{E590EDBD-C644-421E-A807-C7B73D74BEDB}" type="presParOf" srcId="{F671D7DD-6F34-4FAE-8DB8-217C3CD52E08}" destId="{FFE107DE-1DA9-46CC-A79E-AF4DDFC7FC9F}" srcOrd="6" destOrd="0" presId="urn:microsoft.com/office/officeart/2005/8/layout/list1"/>
    <dgm:cxn modelId="{E9276779-922B-4096-BAC2-E6C9FDC998D4}" type="presParOf" srcId="{F671D7DD-6F34-4FAE-8DB8-217C3CD52E08}" destId="{0C5B0625-AE0C-403C-B32B-36D2C2149589}" srcOrd="7" destOrd="0" presId="urn:microsoft.com/office/officeart/2005/8/layout/list1"/>
    <dgm:cxn modelId="{0D1FD103-1C82-470A-9F85-DEB08D449C49}" type="presParOf" srcId="{F671D7DD-6F34-4FAE-8DB8-217C3CD52E08}" destId="{935B306C-CEC7-4955-B551-FF4E55C9BBEF}" srcOrd="8" destOrd="0" presId="urn:microsoft.com/office/officeart/2005/8/layout/list1"/>
    <dgm:cxn modelId="{D9E95372-22C4-49F9-AB47-521E354AAF64}" type="presParOf" srcId="{935B306C-CEC7-4955-B551-FF4E55C9BBEF}" destId="{6A72C72F-5911-4D2F-B703-1C67837450C5}" srcOrd="0" destOrd="0" presId="urn:microsoft.com/office/officeart/2005/8/layout/list1"/>
    <dgm:cxn modelId="{AA3D8831-63D6-4A8B-9EA8-61FD84619924}" type="presParOf" srcId="{935B306C-CEC7-4955-B551-FF4E55C9BBEF}" destId="{80F9C286-53C1-4B7C-A288-A215AE67EAF2}" srcOrd="1" destOrd="0" presId="urn:microsoft.com/office/officeart/2005/8/layout/list1"/>
    <dgm:cxn modelId="{E9D40D0A-677E-4874-905A-E48AAE441928}" type="presParOf" srcId="{F671D7DD-6F34-4FAE-8DB8-217C3CD52E08}" destId="{CCD5CEDA-FD28-4D87-A0A0-F1BE9849B3EE}" srcOrd="9" destOrd="0" presId="urn:microsoft.com/office/officeart/2005/8/layout/list1"/>
    <dgm:cxn modelId="{10F7D5F4-618B-4027-9D02-7B67F095C837}" type="presParOf" srcId="{F671D7DD-6F34-4FAE-8DB8-217C3CD52E08}" destId="{13584078-DF84-4F5E-9C04-783811EDF18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C2DCF-F779-46D3-BB59-0D31A6C7121B}">
      <dsp:nvSpPr>
        <dsp:cNvPr id="0" name=""/>
        <dsp:cNvSpPr/>
      </dsp:nvSpPr>
      <dsp:spPr>
        <a:xfrm>
          <a:off x="0" y="610055"/>
          <a:ext cx="8541443"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4864A6-EAAB-4AC5-B8B0-72F30EF7F342}">
      <dsp:nvSpPr>
        <dsp:cNvPr id="0" name=""/>
        <dsp:cNvSpPr/>
      </dsp:nvSpPr>
      <dsp:spPr>
        <a:xfrm>
          <a:off x="427072" y="16940"/>
          <a:ext cx="7295348" cy="844034"/>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992" tIns="0" rIns="225992" bIns="0" numCol="1" spcCol="1270" anchor="ctr" anchorCtr="0">
          <a:noAutofit/>
        </a:bodyPr>
        <a:lstStyle/>
        <a:p>
          <a:pPr marL="0" lvl="0" indent="0" algn="l" defTabSz="1066800">
            <a:lnSpc>
              <a:spcPct val="90000"/>
            </a:lnSpc>
            <a:spcBef>
              <a:spcPct val="0"/>
            </a:spcBef>
            <a:spcAft>
              <a:spcPct val="35000"/>
            </a:spcAft>
            <a:buNone/>
          </a:pPr>
          <a:r>
            <a:rPr lang="en-US" sz="2400" kern="1200" dirty="0" err="1">
              <a:solidFill>
                <a:srgbClr val="7030A0"/>
              </a:solidFill>
              <a:latin typeface="Times New Roman" panose="02020603050405020304" pitchFamily="18" charset="0"/>
              <a:cs typeface="Times New Roman" panose="02020603050405020304" pitchFamily="18" charset="0"/>
            </a:rPr>
            <a:t>Nguyễn</a:t>
          </a:r>
          <a:r>
            <a:rPr lang="en-US" sz="2400" kern="1200" dirty="0">
              <a:solidFill>
                <a:srgbClr val="7030A0"/>
              </a:solidFill>
              <a:latin typeface="Times New Roman" panose="02020603050405020304" pitchFamily="18" charset="0"/>
              <a:cs typeface="Times New Roman" panose="02020603050405020304" pitchFamily="18" charset="0"/>
            </a:rPr>
            <a:t> </a:t>
          </a:r>
          <a:r>
            <a:rPr lang="en-US" sz="2400" kern="1200" dirty="0" err="1">
              <a:solidFill>
                <a:srgbClr val="7030A0"/>
              </a:solidFill>
              <a:latin typeface="Times New Roman" panose="02020603050405020304" pitchFamily="18" charset="0"/>
              <a:cs typeface="Times New Roman" panose="02020603050405020304" pitchFamily="18" charset="0"/>
            </a:rPr>
            <a:t>Ngọc</a:t>
          </a:r>
          <a:r>
            <a:rPr lang="en-US" sz="2400" kern="1200" dirty="0">
              <a:solidFill>
                <a:srgbClr val="7030A0"/>
              </a:solidFill>
              <a:latin typeface="Times New Roman" panose="02020603050405020304" pitchFamily="18" charset="0"/>
              <a:cs typeface="Times New Roman" panose="02020603050405020304" pitchFamily="18" charset="0"/>
            </a:rPr>
            <a:t> </a:t>
          </a:r>
          <a:r>
            <a:rPr lang="en-US" sz="2400" kern="1200" dirty="0" err="1">
              <a:solidFill>
                <a:srgbClr val="7030A0"/>
              </a:solidFill>
              <a:latin typeface="Times New Roman" panose="02020603050405020304" pitchFamily="18" charset="0"/>
              <a:cs typeface="Times New Roman" panose="02020603050405020304" pitchFamily="18" charset="0"/>
            </a:rPr>
            <a:t>Tư</a:t>
          </a:r>
          <a:r>
            <a:rPr lang="en-US" sz="2400" kern="1200" dirty="0">
              <a:solidFill>
                <a:srgbClr val="7030A0"/>
              </a:solidFill>
              <a:latin typeface="Times New Roman" panose="02020603050405020304" pitchFamily="18" charset="0"/>
              <a:cs typeface="Times New Roman" panose="02020603050405020304" pitchFamily="18" charset="0"/>
            </a:rPr>
            <a:t>, </a:t>
          </a:r>
          <a:r>
            <a:rPr lang="en-US" sz="2400" kern="1200" dirty="0" err="1">
              <a:solidFill>
                <a:srgbClr val="7030A0"/>
              </a:solidFill>
              <a:latin typeface="Times New Roman" panose="02020603050405020304" pitchFamily="18" charset="0"/>
              <a:cs typeface="Times New Roman" panose="02020603050405020304" pitchFamily="18" charset="0"/>
            </a:rPr>
            <a:t>sinh</a:t>
          </a:r>
          <a:r>
            <a:rPr lang="en-US" sz="2400" kern="1200" dirty="0">
              <a:solidFill>
                <a:srgbClr val="7030A0"/>
              </a:solidFill>
              <a:latin typeface="Times New Roman" panose="02020603050405020304" pitchFamily="18" charset="0"/>
              <a:cs typeface="Times New Roman" panose="02020603050405020304" pitchFamily="18" charset="0"/>
            </a:rPr>
            <a:t> </a:t>
          </a:r>
          <a:r>
            <a:rPr lang="en-US" sz="2400" kern="1200" dirty="0" err="1">
              <a:solidFill>
                <a:srgbClr val="7030A0"/>
              </a:solidFill>
              <a:latin typeface="Times New Roman" panose="02020603050405020304" pitchFamily="18" charset="0"/>
              <a:cs typeface="Times New Roman" panose="02020603050405020304" pitchFamily="18" charset="0"/>
            </a:rPr>
            <a:t>năm</a:t>
          </a:r>
          <a:r>
            <a:rPr lang="en-US" sz="2400" kern="1200" dirty="0">
              <a:solidFill>
                <a:srgbClr val="7030A0"/>
              </a:solidFill>
              <a:latin typeface="Times New Roman" panose="02020603050405020304" pitchFamily="18" charset="0"/>
              <a:cs typeface="Times New Roman" panose="02020603050405020304" pitchFamily="18" charset="0"/>
            </a:rPr>
            <a:t> 1976, </a:t>
          </a:r>
          <a:r>
            <a:rPr lang="en-US" sz="2400" kern="1200" dirty="0" err="1">
              <a:solidFill>
                <a:srgbClr val="7030A0"/>
              </a:solidFill>
              <a:latin typeface="Times New Roman" panose="02020603050405020304" pitchFamily="18" charset="0"/>
              <a:cs typeface="Times New Roman" panose="02020603050405020304" pitchFamily="18" charset="0"/>
            </a:rPr>
            <a:t>quê</a:t>
          </a:r>
          <a:r>
            <a:rPr lang="en-US" sz="2400" kern="1200" dirty="0">
              <a:solidFill>
                <a:srgbClr val="7030A0"/>
              </a:solidFill>
              <a:latin typeface="Times New Roman" panose="02020603050405020304" pitchFamily="18" charset="0"/>
              <a:cs typeface="Times New Roman" panose="02020603050405020304" pitchFamily="18" charset="0"/>
            </a:rPr>
            <a:t> ở </a:t>
          </a:r>
          <a:r>
            <a:rPr lang="en-US" sz="2400" kern="1200" dirty="0" err="1">
              <a:solidFill>
                <a:srgbClr val="7030A0"/>
              </a:solidFill>
              <a:latin typeface="Times New Roman" panose="02020603050405020304" pitchFamily="18" charset="0"/>
              <a:cs typeface="Times New Roman" panose="02020603050405020304" pitchFamily="18" charset="0"/>
            </a:rPr>
            <a:t>Cà</a:t>
          </a:r>
          <a:r>
            <a:rPr lang="en-US" sz="2400" kern="1200" dirty="0">
              <a:solidFill>
                <a:srgbClr val="7030A0"/>
              </a:solidFill>
              <a:latin typeface="Times New Roman" panose="02020603050405020304" pitchFamily="18" charset="0"/>
              <a:cs typeface="Times New Roman" panose="02020603050405020304" pitchFamily="18" charset="0"/>
            </a:rPr>
            <a:t> Mau.</a:t>
          </a:r>
        </a:p>
      </dsp:txBody>
      <dsp:txXfrm>
        <a:off x="468274" y="58142"/>
        <a:ext cx="7212944" cy="761630"/>
      </dsp:txXfrm>
    </dsp:sp>
    <dsp:sp modelId="{FFE107DE-1DA9-46CC-A79E-AF4DDFC7FC9F}">
      <dsp:nvSpPr>
        <dsp:cNvPr id="0" name=""/>
        <dsp:cNvSpPr/>
      </dsp:nvSpPr>
      <dsp:spPr>
        <a:xfrm>
          <a:off x="0" y="1743553"/>
          <a:ext cx="8541443"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188966-ECBD-44B3-B77F-2149BFC8BD32}">
      <dsp:nvSpPr>
        <dsp:cNvPr id="0" name=""/>
        <dsp:cNvSpPr/>
      </dsp:nvSpPr>
      <dsp:spPr>
        <a:xfrm>
          <a:off x="427072" y="1130255"/>
          <a:ext cx="7473762" cy="864218"/>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992" tIns="0" rIns="225992" bIns="0" numCol="1" spcCol="1270" anchor="ctr" anchorCtr="0">
          <a:noAutofit/>
        </a:bodyPr>
        <a:lstStyle/>
        <a:p>
          <a:pPr marL="0" lvl="0" indent="0" algn="l" defTabSz="1066800">
            <a:lnSpc>
              <a:spcPct val="90000"/>
            </a:lnSpc>
            <a:spcBef>
              <a:spcPct val="0"/>
            </a:spcBef>
            <a:spcAft>
              <a:spcPct val="35000"/>
            </a:spcAft>
            <a:buNone/>
          </a:pPr>
          <a:r>
            <a:rPr lang="en-US" sz="2400" kern="1200" dirty="0" err="1">
              <a:solidFill>
                <a:srgbClr val="C00000"/>
              </a:solidFill>
              <a:latin typeface="Times New Roman" panose="02020603050405020304" pitchFamily="18" charset="0"/>
              <a:cs typeface="Times New Roman" panose="02020603050405020304" pitchFamily="18" charset="0"/>
            </a:rPr>
            <a:t>Văn</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của</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chị</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thường</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trong</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sáng</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mộc</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mạc</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thể</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hiện</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một</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tâm</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hồn</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tinh</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tế</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nhạy</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cảm</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giàu</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yêu</a:t>
          </a:r>
          <a:r>
            <a:rPr lang="en-US" sz="2400" kern="1200" dirty="0">
              <a:solidFill>
                <a:srgbClr val="C00000"/>
              </a:solidFill>
              <a:latin typeface="Times New Roman" panose="02020603050405020304" pitchFamily="18" charset="0"/>
              <a:cs typeface="Times New Roman" panose="02020603050405020304" pitchFamily="18" charset="0"/>
            </a:rPr>
            <a:t> </a:t>
          </a:r>
          <a:r>
            <a:rPr lang="en-US" sz="2400" kern="1200" dirty="0" err="1">
              <a:solidFill>
                <a:srgbClr val="C00000"/>
              </a:solidFill>
              <a:latin typeface="Times New Roman" panose="02020603050405020304" pitchFamily="18" charset="0"/>
              <a:cs typeface="Times New Roman" panose="02020603050405020304" pitchFamily="18" charset="0"/>
            </a:rPr>
            <a:t>thương</a:t>
          </a:r>
          <a:r>
            <a:rPr lang="en-US" sz="2400" kern="1200" dirty="0">
              <a:solidFill>
                <a:srgbClr val="C00000"/>
              </a:solidFill>
              <a:latin typeface="Times New Roman" panose="02020603050405020304" pitchFamily="18" charset="0"/>
              <a:cs typeface="Times New Roman" panose="02020603050405020304" pitchFamily="18" charset="0"/>
            </a:rPr>
            <a:t>.</a:t>
          </a:r>
        </a:p>
      </dsp:txBody>
      <dsp:txXfrm>
        <a:off x="469260" y="1172443"/>
        <a:ext cx="7389386" cy="779842"/>
      </dsp:txXfrm>
    </dsp:sp>
    <dsp:sp modelId="{13584078-DF84-4F5E-9C04-783811EDF184}">
      <dsp:nvSpPr>
        <dsp:cNvPr id="0" name=""/>
        <dsp:cNvSpPr/>
      </dsp:nvSpPr>
      <dsp:spPr>
        <a:xfrm>
          <a:off x="0" y="3011043"/>
          <a:ext cx="8541443"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F9C286-53C1-4B7C-A288-A215AE67EAF2}">
      <dsp:nvSpPr>
        <dsp:cNvPr id="0" name=""/>
        <dsp:cNvSpPr/>
      </dsp:nvSpPr>
      <dsp:spPr>
        <a:xfrm>
          <a:off x="399128" y="2263753"/>
          <a:ext cx="8135174" cy="998209"/>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5992" tIns="0" rIns="225992" bIns="0" numCol="1" spcCol="1270" anchor="ctr" anchorCtr="0">
          <a:noAutofit/>
        </a:bodyPr>
        <a:lstStyle/>
        <a:p>
          <a:pPr marL="0" lvl="0" indent="0" algn="l" defTabSz="1066800">
            <a:lnSpc>
              <a:spcPct val="90000"/>
            </a:lnSpc>
            <a:spcBef>
              <a:spcPct val="0"/>
            </a:spcBef>
            <a:spcAft>
              <a:spcPct val="35000"/>
            </a:spcAft>
            <a:buNone/>
          </a:pPr>
          <a:r>
            <a:rPr lang="en-US" sz="2400" kern="1200" dirty="0" err="1">
              <a:solidFill>
                <a:srgbClr val="002060"/>
              </a:solidFill>
              <a:latin typeface="Times New Roman" panose="02020603050405020304" pitchFamily="18" charset="0"/>
              <a:cs typeface="Times New Roman" panose="02020603050405020304" pitchFamily="18" charset="0"/>
            </a:rPr>
            <a:t>Tác</a:t>
          </a:r>
          <a:r>
            <a:rPr lang="en-US" sz="2400" kern="1200" dirty="0">
              <a:solidFill>
                <a:srgbClr val="002060"/>
              </a:solidFill>
              <a:latin typeface="Times New Roman" panose="02020603050405020304" pitchFamily="18" charset="0"/>
              <a:cs typeface="Times New Roman" panose="02020603050405020304" pitchFamily="18" charset="0"/>
            </a:rPr>
            <a:t> </a:t>
          </a:r>
          <a:r>
            <a:rPr lang="en-US" sz="2400" kern="1200" dirty="0" err="1">
              <a:solidFill>
                <a:srgbClr val="002060"/>
              </a:solidFill>
              <a:latin typeface="Times New Roman" panose="02020603050405020304" pitchFamily="18" charset="0"/>
              <a:cs typeface="Times New Roman" panose="02020603050405020304" pitchFamily="18" charset="0"/>
            </a:rPr>
            <a:t>phẩm</a:t>
          </a:r>
          <a:r>
            <a:rPr lang="en-US" sz="2400" kern="1200" dirty="0">
              <a:solidFill>
                <a:srgbClr val="002060"/>
              </a:solidFill>
              <a:latin typeface="Times New Roman" panose="02020603050405020304" pitchFamily="18" charset="0"/>
              <a:cs typeface="Times New Roman" panose="02020603050405020304" pitchFamily="18" charset="0"/>
            </a:rPr>
            <a:t> </a:t>
          </a:r>
          <a:r>
            <a:rPr lang="en-US" sz="2400" kern="1200" dirty="0" err="1">
              <a:solidFill>
                <a:srgbClr val="002060"/>
              </a:solidFill>
              <a:latin typeface="Times New Roman" panose="02020603050405020304" pitchFamily="18" charset="0"/>
              <a:cs typeface="Times New Roman" panose="02020603050405020304" pitchFamily="18" charset="0"/>
            </a:rPr>
            <a:t>tiểu</a:t>
          </a:r>
          <a:r>
            <a:rPr lang="en-US" sz="2400" kern="1200" dirty="0">
              <a:solidFill>
                <a:srgbClr val="002060"/>
              </a:solidFill>
              <a:latin typeface="Times New Roman" panose="02020603050405020304" pitchFamily="18" charset="0"/>
              <a:cs typeface="Times New Roman" panose="02020603050405020304" pitchFamily="18" charset="0"/>
            </a:rPr>
            <a:t> </a:t>
          </a:r>
          <a:r>
            <a:rPr lang="en-US" sz="2400" kern="1200" dirty="0" err="1">
              <a:solidFill>
                <a:srgbClr val="002060"/>
              </a:solidFill>
              <a:latin typeface="Times New Roman" panose="02020603050405020304" pitchFamily="18" charset="0"/>
              <a:cs typeface="Times New Roman" panose="02020603050405020304" pitchFamily="18" charset="0"/>
            </a:rPr>
            <a:t>biểu</a:t>
          </a:r>
          <a:r>
            <a:rPr lang="en-US" sz="2400"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Truyện</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ngắn</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Nguyễn</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Ngọc</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Tư</a:t>
          </a:r>
          <a:r>
            <a:rPr lang="en-US" sz="2400" i="1" kern="1200" dirty="0">
              <a:solidFill>
                <a:srgbClr val="002060"/>
              </a:solidFill>
              <a:latin typeface="Times New Roman" panose="02020603050405020304" pitchFamily="18" charset="0"/>
              <a:cs typeface="Times New Roman" panose="02020603050405020304" pitchFamily="18" charset="0"/>
            </a:rPr>
            <a:t> (2005), </a:t>
          </a:r>
          <a:r>
            <a:rPr lang="en-US" sz="2400" i="1" kern="1200" dirty="0" err="1">
              <a:solidFill>
                <a:srgbClr val="002060"/>
              </a:solidFill>
              <a:latin typeface="Times New Roman" panose="02020603050405020304" pitchFamily="18" charset="0"/>
              <a:cs typeface="Times New Roman" panose="02020603050405020304" pitchFamily="18" charset="0"/>
            </a:rPr>
            <a:t>Tạp</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văn</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Nguyễn</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Ngọc</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Tư</a:t>
          </a:r>
          <a:r>
            <a:rPr lang="en-US" sz="2400" i="1" kern="1200" dirty="0">
              <a:solidFill>
                <a:srgbClr val="002060"/>
              </a:solidFill>
              <a:latin typeface="Times New Roman" panose="02020603050405020304" pitchFamily="18" charset="0"/>
              <a:cs typeface="Times New Roman" panose="02020603050405020304" pitchFamily="18" charset="0"/>
            </a:rPr>
            <a:t> (2005), </a:t>
          </a:r>
          <a:r>
            <a:rPr lang="en-US" sz="2400" i="1" kern="1200" dirty="0" err="1">
              <a:solidFill>
                <a:srgbClr val="002060"/>
              </a:solidFill>
              <a:latin typeface="Times New Roman" panose="02020603050405020304" pitchFamily="18" charset="0"/>
              <a:cs typeface="Times New Roman" panose="02020603050405020304" pitchFamily="18" charset="0"/>
            </a:rPr>
            <a:t>Không</a:t>
          </a:r>
          <a:r>
            <a:rPr lang="en-US" sz="2400" i="1" kern="1200" dirty="0">
              <a:solidFill>
                <a:srgbClr val="002060"/>
              </a:solidFill>
              <a:latin typeface="Times New Roman" panose="02020603050405020304" pitchFamily="18" charset="0"/>
              <a:cs typeface="Times New Roman" panose="02020603050405020304" pitchFamily="18" charset="0"/>
            </a:rPr>
            <a:t> </a:t>
          </a:r>
          <a:r>
            <a:rPr lang="en-US" sz="2400" i="1" kern="1200" dirty="0" err="1">
              <a:solidFill>
                <a:srgbClr val="002060"/>
              </a:solidFill>
              <a:latin typeface="Times New Roman" panose="02020603050405020304" pitchFamily="18" charset="0"/>
              <a:cs typeface="Times New Roman" panose="02020603050405020304" pitchFamily="18" charset="0"/>
            </a:rPr>
            <a:t>ai</a:t>
          </a:r>
          <a:r>
            <a:rPr lang="en-US" sz="2400" i="1" kern="1200" dirty="0">
              <a:solidFill>
                <a:srgbClr val="002060"/>
              </a:solidFill>
              <a:latin typeface="Times New Roman" panose="02020603050405020304" pitchFamily="18" charset="0"/>
              <a:cs typeface="Times New Roman" panose="02020603050405020304" pitchFamily="18" charset="0"/>
            </a:rPr>
            <a:t> qua </a:t>
          </a:r>
          <a:r>
            <a:rPr lang="en-US" sz="2400" i="1" kern="1200" dirty="0" err="1">
              <a:solidFill>
                <a:srgbClr val="002060"/>
              </a:solidFill>
              <a:latin typeface="Times New Roman" panose="02020603050405020304" pitchFamily="18" charset="0"/>
              <a:cs typeface="Times New Roman" panose="02020603050405020304" pitchFamily="18" charset="0"/>
            </a:rPr>
            <a:t>sông</a:t>
          </a:r>
          <a:r>
            <a:rPr lang="en-US" sz="2400" i="1" kern="1200" dirty="0">
              <a:solidFill>
                <a:srgbClr val="002060"/>
              </a:solidFill>
              <a:latin typeface="Times New Roman" panose="02020603050405020304" pitchFamily="18" charset="0"/>
              <a:cs typeface="Times New Roman" panose="02020603050405020304" pitchFamily="18" charset="0"/>
            </a:rPr>
            <a:t> (2016),…</a:t>
          </a:r>
          <a:endParaRPr lang="en-US" sz="2400" kern="1200" dirty="0">
            <a:solidFill>
              <a:srgbClr val="002060"/>
            </a:solidFill>
            <a:latin typeface="Times New Roman" panose="02020603050405020304" pitchFamily="18" charset="0"/>
            <a:cs typeface="Times New Roman" panose="02020603050405020304" pitchFamily="18" charset="0"/>
          </a:endParaRPr>
        </a:p>
      </dsp:txBody>
      <dsp:txXfrm>
        <a:off x="447857" y="2312482"/>
        <a:ext cx="8037716" cy="90075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1AB7C3-866B-4F5E-BB54-C619891DF809}" type="datetimeFigureOut">
              <a:rPr lang="en-US" smtClean="0"/>
              <a:t>10/10/2024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626288-73D1-458A-981E-9B35E68595CC}" type="slidenum">
              <a:rPr lang="en-US" smtClean="0"/>
              <a:t>‹#›</a:t>
            </a:fld>
            <a:endParaRPr lang="en-US"/>
          </a:p>
        </p:txBody>
      </p:sp>
    </p:spTree>
    <p:extLst>
      <p:ext uri="{BB962C8B-B14F-4D97-AF65-F5344CB8AC3E}">
        <p14:creationId xmlns:p14="http://schemas.microsoft.com/office/powerpoint/2010/main" val="1370478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626288-73D1-458A-981E-9B35E68595CC}" type="slidenum">
              <a:rPr lang="en-US" smtClean="0"/>
              <a:t>5</a:t>
            </a:fld>
            <a:endParaRPr lang="en-US"/>
          </a:p>
        </p:txBody>
      </p:sp>
    </p:spTree>
    <p:extLst>
      <p:ext uri="{BB962C8B-B14F-4D97-AF65-F5344CB8AC3E}">
        <p14:creationId xmlns:p14="http://schemas.microsoft.com/office/powerpoint/2010/main" val="2962910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3F0B841-BE01-4232-A4A0-18DDAD7AE14A}"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157773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F0B841-BE01-4232-A4A0-18DDAD7AE14A}"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395716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F0B841-BE01-4232-A4A0-18DDAD7AE14A}"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67877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F0B841-BE01-4232-A4A0-18DDAD7AE14A}"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1815860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F0B841-BE01-4232-A4A0-18DDAD7AE14A}"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394750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F0B841-BE01-4232-A4A0-18DDAD7AE14A}"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1039081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F0B841-BE01-4232-A4A0-18DDAD7AE14A}"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126134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F0B841-BE01-4232-A4A0-18DDAD7AE14A}"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76317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F0B841-BE01-4232-A4A0-18DDAD7AE14A}"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223138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F0B841-BE01-4232-A4A0-18DDAD7AE14A}"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4150952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F0B841-BE01-4232-A4A0-18DDAD7AE14A}"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416301-AC9B-4491-BE6F-0AB230A52765}" type="slidenum">
              <a:rPr lang="en-US" smtClean="0"/>
              <a:t>‹#›</a:t>
            </a:fld>
            <a:endParaRPr lang="en-US"/>
          </a:p>
        </p:txBody>
      </p:sp>
    </p:spTree>
    <p:extLst>
      <p:ext uri="{BB962C8B-B14F-4D97-AF65-F5344CB8AC3E}">
        <p14:creationId xmlns:p14="http://schemas.microsoft.com/office/powerpoint/2010/main" val="1481345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0B841-BE01-4232-A4A0-18DDAD7AE14A}" type="datetimeFigureOut">
              <a:rPr lang="en-US" smtClean="0"/>
              <a:t>10/10/2024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416301-AC9B-4491-BE6F-0AB230A52765}" type="slidenum">
              <a:rPr lang="en-US" smtClean="0"/>
              <a:t>‹#›</a:t>
            </a:fld>
            <a:endParaRPr lang="en-US"/>
          </a:p>
        </p:txBody>
      </p:sp>
    </p:spTree>
    <p:extLst>
      <p:ext uri="{BB962C8B-B14F-4D97-AF65-F5344CB8AC3E}">
        <p14:creationId xmlns:p14="http://schemas.microsoft.com/office/powerpoint/2010/main" val="1892808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Ribbon 3"/>
          <p:cNvSpPr/>
          <p:nvPr/>
        </p:nvSpPr>
        <p:spPr>
          <a:xfrm>
            <a:off x="395536" y="0"/>
            <a:ext cx="8568952" cy="2299184"/>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rgbClr val="FF0000"/>
                </a:solidFill>
                <a:latin typeface="Times New Roman" panose="02020603050405020304" pitchFamily="18" charset="0"/>
                <a:cs typeface="Times New Roman" panose="02020603050405020304" pitchFamily="18" charset="0"/>
              </a:rPr>
              <a:t>Tiết</a:t>
            </a:r>
            <a:r>
              <a:rPr lang="en-US" sz="3200" b="1" dirty="0">
                <a:solidFill>
                  <a:srgbClr val="FF0000"/>
                </a:solidFill>
                <a:latin typeface="Times New Roman" panose="02020603050405020304" pitchFamily="18" charset="0"/>
                <a:cs typeface="Times New Roman" panose="02020603050405020304" pitchFamily="18" charset="0"/>
              </a:rPr>
              <a:t> 19: </a:t>
            </a:r>
            <a:r>
              <a:rPr lang="en-US" sz="3200" b="1" i="1" dirty="0">
                <a:solidFill>
                  <a:srgbClr val="FF0000"/>
                </a:solidFill>
                <a:latin typeface="Times New Roman" panose="02020603050405020304" pitchFamily="18" charset="0"/>
                <a:cs typeface="Times New Roman" panose="02020603050405020304" pitchFamily="18" charset="0"/>
              </a:rPr>
              <a:t>TRỞ GIÓ</a:t>
            </a:r>
            <a:endParaRPr lang="en-US" sz="3200" i="1"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             </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err="1">
                <a:solidFill>
                  <a:srgbClr val="FF0000"/>
                </a:solidFill>
                <a:latin typeface="Times New Roman" panose="02020603050405020304" pitchFamily="18" charset="0"/>
                <a:cs typeface="Times New Roman" panose="02020603050405020304" pitchFamily="18" charset="0"/>
              </a:rPr>
              <a:t>Nguyễn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Ngọc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Tư</a:t>
            </a:r>
            <a:r>
              <a:rPr lang="en-US" sz="2800" dirty="0">
                <a:solidFill>
                  <a:srgbClr val="FF0000"/>
                </a:solidFill>
                <a:latin typeface="Times New Roman" panose="02020603050405020304" pitchFamily="18" charset="0"/>
                <a:cs typeface="Times New Roman" panose="02020603050405020304" pitchFamily="18" charset="0"/>
              </a:rPr>
              <a:t>)</a:t>
            </a:r>
          </a:p>
        </p:txBody>
      </p:sp>
      <p:sp>
        <p:nvSpPr>
          <p:cNvPr id="5" name="Notched Right Arrow 4"/>
          <p:cNvSpPr/>
          <p:nvPr/>
        </p:nvSpPr>
        <p:spPr>
          <a:xfrm>
            <a:off x="395536" y="2517753"/>
            <a:ext cx="4896544" cy="1052736"/>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1: </a:t>
            </a:r>
            <a:r>
              <a:rPr lang="en-US" sz="2400" b="1" dirty="0" err="1">
                <a:solidFill>
                  <a:srgbClr val="FF0000"/>
                </a:solidFill>
                <a:latin typeface="Times New Roman" panose="02020603050405020304" pitchFamily="18" charset="0"/>
                <a:cs typeface="Times New Roman" panose="02020603050405020304" pitchFamily="18" charset="0"/>
              </a:rPr>
              <a:t>KHỞI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5082356" y="2924944"/>
            <a:ext cx="3600400" cy="132352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i="1" dirty="0" err="1">
                <a:solidFill>
                  <a:srgbClr val="7030A0"/>
                </a:solidFill>
                <a:latin typeface="Times New Roman" panose="02020603050405020304" pitchFamily="18" charset="0"/>
                <a:cs typeface="Times New Roman" panose="02020603050405020304" pitchFamily="18" charset="0"/>
              </a:rPr>
              <a:t>Em</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đã</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đến</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tỉnh</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nào</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của</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miền</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Tây</a:t>
            </a:r>
            <a:r>
              <a:rPr lang="en-US" sz="2400" i="1" dirty="0">
                <a:solidFill>
                  <a:srgbClr val="7030A0"/>
                </a:solidFill>
                <a:latin typeface="Times New Roman" panose="02020603050405020304" pitchFamily="18" charset="0"/>
                <a:cs typeface="Times New Roman" panose="02020603050405020304" pitchFamily="18" charset="0"/>
              </a:rPr>
              <a:t> Nam </a:t>
            </a:r>
            <a:r>
              <a:rPr lang="en-US" sz="2400" i="1" dirty="0" err="1">
                <a:solidFill>
                  <a:srgbClr val="7030A0"/>
                </a:solidFill>
                <a:latin typeface="Times New Roman" panose="02020603050405020304" pitchFamily="18" charset="0"/>
                <a:cs typeface="Times New Roman" panose="02020603050405020304" pitchFamily="18" charset="0"/>
              </a:rPr>
              <a:t>Bộ</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chưa</a:t>
            </a:r>
            <a:r>
              <a:rPr lang="en-US" sz="2400" i="1" dirty="0">
                <a:solidFill>
                  <a:srgbClr val="7030A0"/>
                </a:solidFill>
                <a:latin typeface="Times New Roman" panose="02020603050405020304" pitchFamily="18" charset="0"/>
                <a:cs typeface="Times New Roman" panose="02020603050405020304" pitchFamily="18" charset="0"/>
              </a:rPr>
              <a:t>?</a:t>
            </a:r>
            <a:endParaRPr lang="en-US"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9448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edefined Process 1"/>
          <p:cNvSpPr/>
          <p:nvPr/>
        </p:nvSpPr>
        <p:spPr>
          <a:xfrm>
            <a:off x="611560" y="332656"/>
            <a:ext cx="8208912" cy="2808312"/>
          </a:xfrm>
          <a:prstGeom prst="flowChartPredefined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a:solidFill>
                  <a:srgbClr val="FF0000"/>
                </a:solidFill>
                <a:latin typeface="Times New Roman" panose="02020603050405020304" pitchFamily="18" charset="0"/>
                <a:cs typeface="Times New Roman" panose="02020603050405020304" pitchFamily="18" charset="0"/>
              </a:rPr>
              <a:t>Mùa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gió</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chướng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cũng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là</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mùa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hoạch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vì</a:t>
            </a:r>
            <a:r>
              <a:rPr lang="en-US" sz="2400" dirty="0">
                <a:solidFill>
                  <a:srgbClr val="FF0000"/>
                </a:solidFill>
                <a:latin typeface="Times New Roman" panose="02020603050405020304" pitchFamily="18" charset="0"/>
                <a:cs typeface="Times New Roman" panose="02020603050405020304" pitchFamily="18" charset="0"/>
              </a:rPr>
              <a:t>: con </a:t>
            </a:r>
            <a:r>
              <a:rPr lang="en-US" sz="2400" dirty="0" err="1">
                <a:solidFill>
                  <a:srgbClr val="FF0000"/>
                </a:solidFill>
                <a:latin typeface="Times New Roman" panose="02020603050405020304" pitchFamily="18" charset="0"/>
                <a:cs typeface="Times New Roman" panose="02020603050405020304" pitchFamily="18" charset="0"/>
              </a:rPr>
              <a:t>người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đón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niềm</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vui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khi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mùa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màng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bội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cây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trái</a:t>
            </a:r>
            <a:r>
              <a:rPr lang="en-US" sz="2400" dirty="0">
                <a:solidFill>
                  <a:srgbClr val="FF0000"/>
                </a:solidFill>
                <a:latin typeface="Times New Roman" panose="02020603050405020304" pitchFamily="18" charset="0"/>
                <a:cs typeface="Times New Roman" panose="02020603050405020304" pitchFamily="18" charset="0"/>
              </a:rPr>
              <a:t> sum </a:t>
            </a:r>
            <a:r>
              <a:rPr lang="en-US" sz="2400" dirty="0" err="1">
                <a:solidFill>
                  <a:srgbClr val="FF0000"/>
                </a:solidFill>
                <a:latin typeface="Times New Roman" panose="02020603050405020304" pitchFamily="18" charset="0"/>
                <a:cs typeface="Times New Roman" panose="02020603050405020304" pitchFamily="18" charset="0"/>
              </a:rPr>
              <a:t>suê</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quả</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ngọt</a:t>
            </a:r>
            <a:r>
              <a:rPr lang="en-US" sz="2400" dirty="0">
                <a:solidFill>
                  <a:srgbClr val="FF0000"/>
                </a:solidFill>
                <a:latin typeface="Times New Roman" panose="02020603050405020304" pitchFamily="18" charset="0"/>
                <a:cs typeface="Times New Roman" panose="02020603050405020304" pitchFamily="18" charset="0"/>
              </a:rPr>
              <a:t> (</a:t>
            </a:r>
            <a:r>
              <a:rPr lang="vi-VN" sz="2400" i="1" dirty="0">
                <a:solidFill>
                  <a:srgbClr val="FF0000"/>
                </a:solidFill>
                <a:latin typeface="Times New Roman" panose="02020603050405020304" pitchFamily="18" charset="0"/>
                <a:cs typeface="Times New Roman" panose="02020603050405020304" pitchFamily="18" charset="0"/>
              </a:rPr>
              <a:t>gió chướng vào mùa thì lúa cũng vừa chín tới;</a:t>
            </a:r>
            <a:r>
              <a:rPr lang="vi-VN" sz="2400" dirty="0">
                <a:solidFill>
                  <a:srgbClr val="FF0000"/>
                </a:solidFill>
                <a:latin typeface="Times New Roman" panose="02020603050405020304" pitchFamily="18" charset="0"/>
                <a:cs typeface="Times New Roman" panose="02020603050405020304" pitchFamily="18" charset="0"/>
              </a:rPr>
              <a:t> </a:t>
            </a:r>
            <a:r>
              <a:rPr lang="vi-VN" sz="2400" i="1" dirty="0">
                <a:solidFill>
                  <a:srgbClr val="FF0000"/>
                </a:solidFill>
                <a:latin typeface="Times New Roman" panose="02020603050405020304" pitchFamily="18" charset="0"/>
                <a:cs typeface="Times New Roman" panose="02020603050405020304" pitchFamily="18" charset="0"/>
              </a:rPr>
              <a:t>liếp mía</a:t>
            </a:r>
            <a:r>
              <a:rPr lang="vi-VN" sz="2400" dirty="0">
                <a:solidFill>
                  <a:srgbClr val="FF0000"/>
                </a:solidFill>
                <a:latin typeface="Times New Roman" panose="02020603050405020304" pitchFamily="18" charset="0"/>
                <a:cs typeface="Times New Roman" panose="02020603050405020304" pitchFamily="18" charset="0"/>
              </a:rPr>
              <a:t> </a:t>
            </a:r>
            <a:r>
              <a:rPr lang="vi-VN" sz="2400" i="1" dirty="0">
                <a:solidFill>
                  <a:srgbClr val="FF0000"/>
                </a:solidFill>
                <a:latin typeface="Times New Roman" panose="02020603050405020304" pitchFamily="18" charset="0"/>
                <a:cs typeface="Times New Roman" panose="02020603050405020304" pitchFamily="18" charset="0"/>
              </a:rPr>
              <a:t>đợi gió mới chịu già, nước ngọt và trĩu; vú sữa chín cây lúc lỉu, căng bóng;...</a:t>
            </a:r>
            <a:r>
              <a:rPr lang="en-US" sz="24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8438264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323527" y="260648"/>
            <a:ext cx="8452915" cy="1008112"/>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Tình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xúc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nhân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tôi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với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gió</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chướng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Right Arrow Callout 2"/>
          <p:cNvSpPr/>
          <p:nvPr/>
        </p:nvSpPr>
        <p:spPr>
          <a:xfrm>
            <a:off x="2483768" y="1196752"/>
            <a:ext cx="2376264" cy="1692188"/>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rgbClr val="7030A0"/>
                </a:solidFill>
                <a:latin typeface="Times New Roman" panose="02020603050405020304" pitchFamily="18" charset="0"/>
                <a:cs typeface="Times New Roman" panose="02020603050405020304" pitchFamily="18" charset="0"/>
              </a:rPr>
              <a:t>Thảo</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luận</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nhóm</a:t>
            </a:r>
            <a:r>
              <a:rPr lang="en-US" sz="3200" dirty="0">
                <a:solidFill>
                  <a:srgbClr val="7030A0"/>
                </a:solidFill>
                <a:latin typeface="Times New Roman" panose="02020603050405020304" pitchFamily="18" charset="0"/>
                <a:cs typeface="Times New Roman" panose="02020603050405020304" pitchFamily="18" charset="0"/>
              </a:rPr>
              <a:t> </a:t>
            </a:r>
          </a:p>
        </p:txBody>
      </p:sp>
      <p:sp>
        <p:nvSpPr>
          <p:cNvPr id="4" name="Pentagon 3"/>
          <p:cNvSpPr/>
          <p:nvPr/>
        </p:nvSpPr>
        <p:spPr>
          <a:xfrm>
            <a:off x="683568" y="3255489"/>
            <a:ext cx="3924436" cy="199862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7030A0"/>
                </a:solidFill>
                <a:latin typeface="Times New Roman" panose="02020603050405020304" pitchFamily="18" charset="0"/>
                <a:cs typeface="Times New Roman" panose="02020603050405020304" pitchFamily="18" charset="0"/>
              </a:rPr>
              <a:t>HS </a:t>
            </a:r>
            <a:r>
              <a:rPr lang="en-US" sz="2800" dirty="0" err="1">
                <a:solidFill>
                  <a:srgbClr val="7030A0"/>
                </a:solidFill>
                <a:latin typeface="Times New Roman" panose="02020603050405020304" pitchFamily="18" charset="0"/>
                <a:cs typeface="Times New Roman" panose="02020603050405020304" pitchFamily="18" charset="0"/>
              </a:rPr>
              <a:t>thảo</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luận</a:t>
            </a:r>
            <a:r>
              <a:rPr lang="en-US" sz="2800" dirty="0">
                <a:solidFill>
                  <a:srgbClr val="7030A0"/>
                </a:solidFill>
                <a:latin typeface="Times New Roman" panose="02020603050405020304" pitchFamily="18" charset="0"/>
                <a:cs typeface="Times New Roman" panose="02020603050405020304" pitchFamily="18" charset="0"/>
              </a:rPr>
              <a:t> </a:t>
            </a:r>
          </a:p>
          <a:p>
            <a:r>
              <a:rPr lang="en-US" sz="2800" dirty="0">
                <a:solidFill>
                  <a:srgbClr val="7030A0"/>
                </a:solidFill>
                <a:latin typeface="Times New Roman" panose="02020603050405020304" pitchFamily="18" charset="0"/>
                <a:cs typeface="Times New Roman" panose="02020603050405020304" pitchFamily="18" charset="0"/>
              </a:rPr>
              <a:t>(5 </a:t>
            </a:r>
            <a:r>
              <a:rPr lang="en-US" sz="2800" dirty="0" err="1">
                <a:solidFill>
                  <a:srgbClr val="7030A0"/>
                </a:solidFill>
                <a:latin typeface="Times New Roman" panose="02020603050405020304" pitchFamily="18" charset="0"/>
                <a:cs typeface="Times New Roman" panose="02020603050405020304" pitchFamily="18" charset="0"/>
              </a:rPr>
              <a:t>phút</a:t>
            </a:r>
            <a:r>
              <a:rPr lang="en-US" sz="2800" dirty="0">
                <a:solidFill>
                  <a:srgbClr val="7030A0"/>
                </a:solidFill>
                <a:latin typeface="Times New Roman" panose="02020603050405020304" pitchFamily="18" charset="0"/>
                <a:cs typeface="Times New Roman" panose="02020603050405020304" pitchFamily="18" charset="0"/>
              </a:rPr>
              <a:t>), </a:t>
            </a:r>
          </a:p>
          <a:p>
            <a:r>
              <a:rPr lang="en-US" sz="2800" dirty="0" err="1">
                <a:solidFill>
                  <a:srgbClr val="7030A0"/>
                </a:solidFill>
                <a:latin typeface="Times New Roman" panose="02020603050405020304" pitchFamily="18" charset="0"/>
                <a:cs typeface="Times New Roman" panose="02020603050405020304" pitchFamily="18" charset="0"/>
              </a:rPr>
              <a:t>hoàn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thành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vào</a:t>
            </a:r>
            <a:r>
              <a:rPr lang="en-US" sz="2800" dirty="0">
                <a:solidFill>
                  <a:srgbClr val="7030A0"/>
                </a:solidFill>
                <a:latin typeface="Times New Roman" panose="02020603050405020304" pitchFamily="18" charset="0"/>
                <a:cs typeface="Times New Roman" panose="02020603050405020304" pitchFamily="18" charset="0"/>
              </a:rPr>
              <a:t> </a:t>
            </a:r>
            <a:r>
              <a:rPr lang="en-US" sz="2800" b="1" i="1" dirty="0" err="1">
                <a:solidFill>
                  <a:srgbClr val="7030A0"/>
                </a:solidFill>
                <a:latin typeface="Times New Roman" panose="02020603050405020304" pitchFamily="18" charset="0"/>
                <a:cs typeface="Times New Roman" panose="02020603050405020304" pitchFamily="18" charset="0"/>
              </a:rPr>
              <a:t>Phiếu</a:t>
            </a:r>
            <a:r>
              <a:rPr lang="en-US" sz="2800" b="1" i="1" dirty="0">
                <a:solidFill>
                  <a:srgbClr val="7030A0"/>
                </a:solidFill>
                <a:latin typeface="Times New Roman" panose="02020603050405020304" pitchFamily="18" charset="0"/>
                <a:cs typeface="Times New Roman" panose="02020603050405020304" pitchFamily="18" charset="0"/>
              </a:rPr>
              <a:t> HT </a:t>
            </a:r>
            <a:r>
              <a:rPr lang="en-US" sz="2800" b="1" i="1" dirty="0" err="1">
                <a:solidFill>
                  <a:srgbClr val="7030A0"/>
                </a:solidFill>
                <a:latin typeface="Times New Roman" panose="02020603050405020304" pitchFamily="18" charset="0"/>
                <a:cs typeface="Times New Roman" panose="02020603050405020304" pitchFamily="18" charset="0"/>
              </a:rPr>
              <a:t>số</a:t>
            </a:r>
            <a:r>
              <a:rPr lang="en-US" sz="2800" b="1" i="1" dirty="0">
                <a:solidFill>
                  <a:srgbClr val="7030A0"/>
                </a:solidFill>
                <a:latin typeface="Times New Roman" panose="02020603050405020304" pitchFamily="18" charset="0"/>
                <a:cs typeface="Times New Roman" panose="02020603050405020304" pitchFamily="18" charset="0"/>
              </a:rPr>
              <a:t> 2</a:t>
            </a:r>
            <a:endParaRPr lang="en-US" sz="2800" dirty="0">
              <a:solidFill>
                <a:srgbClr val="7030A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3110990"/>
            <a:ext cx="2592288" cy="2143125"/>
          </a:xfrm>
          <a:prstGeom prst="rect">
            <a:avLst/>
          </a:prstGeom>
        </p:spPr>
      </p:pic>
    </p:spTree>
    <p:extLst>
      <p:ext uri="{BB962C8B-B14F-4D97-AF65-F5344CB8AC3E}">
        <p14:creationId xmlns:p14="http://schemas.microsoft.com/office/powerpoint/2010/main" val="13042348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8640"/>
            <a:ext cx="2423083" cy="54006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B050"/>
                </a:solidFill>
                <a:latin typeface="Times New Roman" panose="02020603050405020304" pitchFamily="18" charset="0"/>
                <a:cs typeface="Times New Roman" panose="02020603050405020304" pitchFamily="18" charset="0"/>
              </a:rPr>
              <a:t>Nhóm</a:t>
            </a:r>
            <a:r>
              <a:rPr lang="en-US" sz="2400" b="1" dirty="0">
                <a:solidFill>
                  <a:srgbClr val="00B050"/>
                </a:solidFill>
                <a:latin typeface="Times New Roman" panose="02020603050405020304" pitchFamily="18" charset="0"/>
                <a:cs typeface="Times New Roman" panose="02020603050405020304" pitchFamily="18" charset="0"/>
              </a:rPr>
              <a:t> 1: </a:t>
            </a:r>
            <a:r>
              <a:rPr lang="en-US" sz="2400" dirty="0" err="1">
                <a:solidFill>
                  <a:srgbClr val="00B050"/>
                </a:solidFill>
                <a:latin typeface="Times New Roman" panose="02020603050405020304" pitchFamily="18" charset="0"/>
                <a:cs typeface="Times New Roman" panose="02020603050405020304" pitchFamily="18" charset="0"/>
              </a:rPr>
              <a:t>Khi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đón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gió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chướng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về</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đoạn</a:t>
            </a:r>
            <a:r>
              <a:rPr lang="en-US" sz="2400" dirty="0">
                <a:solidFill>
                  <a:srgbClr val="00B050"/>
                </a:solidFill>
                <a:latin typeface="Times New Roman" panose="02020603050405020304" pitchFamily="18" charset="0"/>
                <a:cs typeface="Times New Roman" panose="02020603050405020304" pitchFamily="18" charset="0"/>
              </a:rPr>
              <a:t> 2)</a:t>
            </a:r>
          </a:p>
          <a:p>
            <a:pPr algn="just"/>
            <a:r>
              <a:rPr lang="en-US" sz="2400" dirty="0">
                <a:solidFill>
                  <a:srgbClr val="00B050"/>
                </a:solidFill>
                <a:latin typeface="Times New Roman" panose="02020603050405020304" pitchFamily="18" charset="0"/>
                <a:cs typeface="Times New Roman" panose="02020603050405020304" pitchFamily="18" charset="0"/>
              </a:rPr>
              <a:t>1) </a:t>
            </a:r>
            <a:r>
              <a:rPr lang="vi-VN" sz="2400" i="1" dirty="0">
                <a:solidFill>
                  <a:srgbClr val="00B050"/>
                </a:solidFill>
                <a:latin typeface="Times New Roman" panose="02020603050405020304" pitchFamily="18" charset="0"/>
                <a:cs typeface="Times New Roman" panose="02020603050405020304" pitchFamily="18" charset="0"/>
              </a:rPr>
              <a:t>Em hãy chỉ ra những biểu hiện của tâm trạng “lộn xộn, ngổn ngang” của nhân vật “tôi” khi đón gió chướng về.</a:t>
            </a:r>
            <a:endParaRPr lang="en-US" sz="2400" dirty="0">
              <a:solidFill>
                <a:srgbClr val="00B050"/>
              </a:solidFill>
              <a:latin typeface="Times New Roman" panose="02020603050405020304" pitchFamily="18" charset="0"/>
              <a:cs typeface="Times New Roman" panose="02020603050405020304" pitchFamily="18" charset="0"/>
            </a:endParaRPr>
          </a:p>
          <a:p>
            <a:pPr algn="just"/>
            <a:r>
              <a:rPr lang="en-US" sz="2400" dirty="0">
                <a:solidFill>
                  <a:srgbClr val="00B050"/>
                </a:solidFill>
                <a:latin typeface="Times New Roman" panose="02020603050405020304" pitchFamily="18" charset="0"/>
                <a:cs typeface="Times New Roman" panose="02020603050405020304" pitchFamily="18" charset="0"/>
              </a:rPr>
              <a:t>2) </a:t>
            </a:r>
            <a:r>
              <a:rPr lang="vi-VN" sz="2400" i="1" dirty="0">
                <a:solidFill>
                  <a:srgbClr val="00B050"/>
                </a:solidFill>
                <a:latin typeface="Times New Roman" panose="02020603050405020304" pitchFamily="18" charset="0"/>
                <a:cs typeface="Times New Roman" panose="02020603050405020304" pitchFamily="18" charset="0"/>
              </a:rPr>
              <a:t>Lí do nào khiến nhân vật “tôi” luôn mong ngóng, chờ đợi gió chướng? </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046363" y="188640"/>
            <a:ext cx="1422158" cy="27003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Nhóm</a:t>
            </a:r>
            <a:r>
              <a:rPr lang="en-US" sz="2400" b="1" dirty="0">
                <a:solidFill>
                  <a:srgbClr val="FF0000"/>
                </a:solidFill>
                <a:latin typeface="Times New Roman" panose="02020603050405020304" pitchFamily="18" charset="0"/>
                <a:cs typeface="Times New Roman" panose="02020603050405020304" pitchFamily="18" charset="0"/>
              </a:rPr>
              <a:t> 2: </a:t>
            </a:r>
          </a:p>
          <a:p>
            <a:r>
              <a:rPr lang="en-US" sz="2400" dirty="0" err="1">
                <a:solidFill>
                  <a:srgbClr val="FF0000"/>
                </a:solidFill>
                <a:latin typeface="Times New Roman" panose="02020603050405020304" pitchFamily="18" charset="0"/>
                <a:cs typeface="Times New Roman" panose="02020603050405020304" pitchFamily="18" charset="0"/>
              </a:rPr>
              <a:t>Khi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còn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nhỏ</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đoạn</a:t>
            </a:r>
            <a:r>
              <a:rPr lang="en-US" sz="2400" dirty="0">
                <a:solidFill>
                  <a:srgbClr val="FF0000"/>
                </a:solidFill>
                <a:latin typeface="Times New Roman" panose="02020603050405020304" pitchFamily="18" charset="0"/>
                <a:cs typeface="Times New Roman" panose="02020603050405020304" pitchFamily="18" charset="0"/>
              </a:rPr>
              <a:t> 3)</a:t>
            </a:r>
          </a:p>
        </p:txBody>
      </p:sp>
      <p:sp>
        <p:nvSpPr>
          <p:cNvPr id="4" name="Rectangle 3"/>
          <p:cNvSpPr/>
          <p:nvPr/>
        </p:nvSpPr>
        <p:spPr>
          <a:xfrm>
            <a:off x="4716016" y="188640"/>
            <a:ext cx="1468139" cy="27003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7030A0"/>
                </a:solidFill>
                <a:latin typeface="Times New Roman" panose="02020603050405020304" pitchFamily="18" charset="0"/>
                <a:cs typeface="Times New Roman" panose="02020603050405020304" pitchFamily="18" charset="0"/>
              </a:rPr>
              <a:t>Nhóm</a:t>
            </a:r>
            <a:r>
              <a:rPr lang="en-US" sz="2400" b="1" dirty="0">
                <a:solidFill>
                  <a:srgbClr val="7030A0"/>
                </a:solidFill>
                <a:latin typeface="Times New Roman" panose="02020603050405020304" pitchFamily="18" charset="0"/>
                <a:cs typeface="Times New Roman" panose="02020603050405020304" pitchFamily="18" charset="0"/>
              </a:rPr>
              <a:t> 3: </a:t>
            </a:r>
          </a:p>
          <a:p>
            <a:pPr algn="ctr"/>
            <a:r>
              <a:rPr lang="en-US" sz="2400" dirty="0" err="1">
                <a:solidFill>
                  <a:srgbClr val="7030A0"/>
                </a:solidFill>
                <a:latin typeface="Times New Roman" panose="02020603050405020304" pitchFamily="18" charset="0"/>
                <a:cs typeface="Times New Roman" panose="02020603050405020304" pitchFamily="18" charset="0"/>
              </a:rPr>
              <a:t>Khi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lớn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lên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văn</a:t>
            </a:r>
            <a:r>
              <a:rPr lang="en-US" sz="2400" dirty="0">
                <a:solidFill>
                  <a:srgbClr val="7030A0"/>
                </a:solidFill>
                <a:latin typeface="Times New Roman" panose="02020603050405020304" pitchFamily="18" charset="0"/>
                <a:cs typeface="Times New Roman" panose="02020603050405020304" pitchFamily="18" charset="0"/>
              </a:rPr>
              <a:t> </a:t>
            </a:r>
          </a:p>
          <a:p>
            <a:pPr algn="ctr"/>
            <a:r>
              <a:rPr lang="en-US" sz="2400" dirty="0">
                <a:solidFill>
                  <a:srgbClr val="7030A0"/>
                </a:solidFill>
                <a:latin typeface="Times New Roman" panose="02020603050405020304" pitchFamily="18" charset="0"/>
                <a:cs typeface="Times New Roman" panose="02020603050405020304" pitchFamily="18" charset="0"/>
              </a:rPr>
              <a:t>(</a:t>
            </a:r>
            <a:r>
              <a:rPr lang="en-US" sz="2400" dirty="0" err="1">
                <a:solidFill>
                  <a:srgbClr val="7030A0"/>
                </a:solidFill>
                <a:latin typeface="Times New Roman" panose="02020603050405020304" pitchFamily="18" charset="0"/>
                <a:cs typeface="Times New Roman" panose="02020603050405020304" pitchFamily="18" charset="0"/>
              </a:rPr>
              <a:t>đoạn</a:t>
            </a:r>
            <a:r>
              <a:rPr lang="en-US" sz="2400" dirty="0">
                <a:solidFill>
                  <a:srgbClr val="7030A0"/>
                </a:solidFill>
                <a:latin typeface="Times New Roman" panose="02020603050405020304" pitchFamily="18" charset="0"/>
                <a:cs typeface="Times New Roman" panose="02020603050405020304" pitchFamily="18" charset="0"/>
              </a:rPr>
              <a:t> 5)</a:t>
            </a:r>
          </a:p>
        </p:txBody>
      </p:sp>
      <p:sp>
        <p:nvSpPr>
          <p:cNvPr id="5" name="Rectangle 4"/>
          <p:cNvSpPr/>
          <p:nvPr/>
        </p:nvSpPr>
        <p:spPr>
          <a:xfrm>
            <a:off x="6435600" y="188640"/>
            <a:ext cx="2520280" cy="60486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C00000"/>
                </a:solidFill>
                <a:latin typeface="Times New Roman" panose="02020603050405020304" pitchFamily="18" charset="0"/>
                <a:cs typeface="Times New Roman" panose="02020603050405020304" pitchFamily="18" charset="0"/>
              </a:rPr>
              <a:t>Nhóm</a:t>
            </a:r>
            <a:r>
              <a:rPr lang="en-US" sz="2400" b="1" dirty="0">
                <a:solidFill>
                  <a:srgbClr val="C00000"/>
                </a:solidFill>
                <a:latin typeface="Times New Roman" panose="02020603050405020304" pitchFamily="18" charset="0"/>
                <a:cs typeface="Times New Roman" panose="02020603050405020304" pitchFamily="18" charset="0"/>
              </a:rPr>
              <a:t> 4: </a:t>
            </a:r>
            <a:r>
              <a:rPr lang="en-US" sz="2400" dirty="0" err="1">
                <a:solidFill>
                  <a:srgbClr val="C00000"/>
                </a:solidFill>
                <a:latin typeface="Times New Roman" panose="02020603050405020304" pitchFamily="18" charset="0"/>
                <a:cs typeface="Times New Roman" panose="02020603050405020304" pitchFamily="18" charset="0"/>
              </a:rPr>
              <a:t>Khi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quê</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đoạn</a:t>
            </a:r>
            <a:r>
              <a:rPr lang="en-US" sz="2400" dirty="0">
                <a:solidFill>
                  <a:srgbClr val="C00000"/>
                </a:solidFill>
                <a:latin typeface="Times New Roman" panose="02020603050405020304" pitchFamily="18" charset="0"/>
                <a:cs typeface="Times New Roman" panose="02020603050405020304" pitchFamily="18" charset="0"/>
              </a:rPr>
              <a:t> 6)</a:t>
            </a:r>
          </a:p>
          <a:p>
            <a:pPr algn="just"/>
            <a:r>
              <a:rPr lang="en-US" sz="2400" dirty="0">
                <a:solidFill>
                  <a:srgbClr val="C00000"/>
                </a:solidFill>
                <a:latin typeface="Times New Roman" panose="02020603050405020304" pitchFamily="18" charset="0"/>
                <a:cs typeface="Times New Roman" panose="02020603050405020304" pitchFamily="18" charset="0"/>
              </a:rPr>
              <a:t>1)</a:t>
            </a:r>
            <a:r>
              <a:rPr lang="en-US" sz="2400" b="1" dirty="0">
                <a:solidFill>
                  <a:srgbClr val="C00000"/>
                </a:solidFill>
                <a:latin typeface="Times New Roman" panose="02020603050405020304" pitchFamily="18" charset="0"/>
                <a:cs typeface="Times New Roman" panose="02020603050405020304" pitchFamily="18" charset="0"/>
              </a:rPr>
              <a:t> </a:t>
            </a:r>
            <a:r>
              <a:rPr lang="vi-VN" sz="2400" i="1" dirty="0">
                <a:solidFill>
                  <a:srgbClr val="C00000"/>
                </a:solidFill>
                <a:latin typeface="Times New Roman" panose="02020603050405020304" pitchFamily="18" charset="0"/>
                <a:cs typeface="Times New Roman" panose="02020603050405020304" pitchFamily="18" charset="0"/>
              </a:rPr>
              <a:t>Khi đi xa, tác giả thấy trong siêu thị có những gì?</a:t>
            </a:r>
            <a:endParaRPr lang="en-US" sz="2400" dirty="0">
              <a:solidFill>
                <a:srgbClr val="C00000"/>
              </a:solidFill>
              <a:latin typeface="Times New Roman" panose="02020603050405020304" pitchFamily="18" charset="0"/>
              <a:cs typeface="Times New Roman" panose="02020603050405020304" pitchFamily="18" charset="0"/>
            </a:endParaRPr>
          </a:p>
          <a:p>
            <a:pPr algn="just"/>
            <a:r>
              <a:rPr lang="en-US" sz="2400" dirty="0">
                <a:solidFill>
                  <a:srgbClr val="C00000"/>
                </a:solidFill>
                <a:latin typeface="Times New Roman" panose="02020603050405020304" pitchFamily="18" charset="0"/>
                <a:cs typeface="Times New Roman" panose="02020603050405020304" pitchFamily="18" charset="0"/>
              </a:rPr>
              <a:t>2)</a:t>
            </a:r>
            <a:r>
              <a:rPr lang="vi-VN" sz="2400" i="1" dirty="0">
                <a:solidFill>
                  <a:srgbClr val="C00000"/>
                </a:solidFill>
                <a:latin typeface="Times New Roman" panose="02020603050405020304" pitchFamily="18" charset="0"/>
                <a:cs typeface="Times New Roman" panose="02020603050405020304" pitchFamily="18" charset="0"/>
              </a:rPr>
              <a:t> Khi nhìn thấy ở siêu thị chất đầy những món ăn đó, tác giả vẫn cảm thấy thiếu điều gì?</a:t>
            </a:r>
            <a:endParaRPr lang="en-US" sz="2400" i="1" dirty="0">
              <a:solidFill>
                <a:srgbClr val="C00000"/>
              </a:solidFill>
              <a:latin typeface="Times New Roman" panose="02020603050405020304" pitchFamily="18" charset="0"/>
              <a:cs typeface="Times New Roman" panose="02020603050405020304" pitchFamily="18" charset="0"/>
            </a:endParaRPr>
          </a:p>
          <a:p>
            <a:pPr algn="just"/>
            <a:r>
              <a:rPr lang="en-US" sz="2400" dirty="0">
                <a:solidFill>
                  <a:srgbClr val="C00000"/>
                </a:solidFill>
                <a:latin typeface="Times New Roman" panose="02020603050405020304" pitchFamily="18" charset="0"/>
                <a:cs typeface="Times New Roman" panose="02020603050405020304" pitchFamily="18" charset="0"/>
              </a:rPr>
              <a:t>3)</a:t>
            </a:r>
            <a:r>
              <a:rPr lang="vi-VN" sz="2400" i="1" dirty="0">
                <a:solidFill>
                  <a:srgbClr val="C00000"/>
                </a:solidFill>
                <a:latin typeface="Times New Roman" panose="02020603050405020304" pitchFamily="18" charset="0"/>
                <a:cs typeface="Times New Roman" panose="02020603050405020304" pitchFamily="18" charset="0"/>
              </a:rPr>
              <a:t> Qua câu hỏi “có ai bán một mùa gió cho tôi?”, em cảm nhận được tình cảm gì của tác giả? </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7" name="Rounded Rectangular Callout 6"/>
          <p:cNvSpPr/>
          <p:nvPr/>
        </p:nvSpPr>
        <p:spPr>
          <a:xfrm>
            <a:off x="3203847" y="3717032"/>
            <a:ext cx="2808313" cy="2520280"/>
          </a:xfrm>
          <a:prstGeom prst="wedgeRoundRect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Nhiệm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vụ</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chung</a:t>
            </a:r>
            <a:r>
              <a:rPr lang="en-US" sz="2400" b="1" dirty="0">
                <a:solidFill>
                  <a:srgbClr val="FF0000"/>
                </a:solidFill>
                <a:latin typeface="Times New Roman" panose="02020603050405020304" pitchFamily="18" charset="0"/>
                <a:cs typeface="Times New Roman" panose="02020603050405020304" pitchFamily="18" charset="0"/>
              </a:rPr>
              <a:t>:</a:t>
            </a:r>
            <a:r>
              <a:rPr lang="pt-BR" sz="2400" dirty="0">
                <a:solidFill>
                  <a:srgbClr val="FF0000"/>
                </a:solidFill>
                <a:latin typeface="Times New Roman" panose="02020603050405020304" pitchFamily="18" charset="0"/>
                <a:cs typeface="Times New Roman" panose="02020603050405020304" pitchFamily="18" charset="0"/>
              </a:rPr>
              <a:t> Nhận xét tình cảm của tác giả với gió chướng.</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6838927"/>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31901692"/>
              </p:ext>
            </p:extLst>
          </p:nvPr>
        </p:nvGraphicFramePr>
        <p:xfrm>
          <a:off x="107504" y="116633"/>
          <a:ext cx="9036497" cy="6847693"/>
        </p:xfrm>
        <a:graphic>
          <a:graphicData uri="http://schemas.openxmlformats.org/drawingml/2006/table">
            <a:tbl>
              <a:tblPr firstRow="1" firstCol="1" bandRow="1">
                <a:tableStyleId>{5C22544A-7EE6-4342-B048-85BDC9FD1C3A}</a:tableStyleId>
              </a:tblPr>
              <a:tblGrid>
                <a:gridCol w="1028544">
                  <a:extLst>
                    <a:ext uri="{9D8B030D-6E8A-4147-A177-3AD203B41FA5}">
                      <a16:colId xmlns:a16="http://schemas.microsoft.com/office/drawing/2014/main" val="20000"/>
                    </a:ext>
                  </a:extLst>
                </a:gridCol>
                <a:gridCol w="1910153">
                  <a:extLst>
                    <a:ext uri="{9D8B030D-6E8A-4147-A177-3AD203B41FA5}">
                      <a16:colId xmlns:a16="http://schemas.microsoft.com/office/drawing/2014/main" val="20001"/>
                    </a:ext>
                  </a:extLst>
                </a:gridCol>
                <a:gridCol w="6097800">
                  <a:extLst>
                    <a:ext uri="{9D8B030D-6E8A-4147-A177-3AD203B41FA5}">
                      <a16:colId xmlns:a16="http://schemas.microsoft.com/office/drawing/2014/main" val="20002"/>
                    </a:ext>
                  </a:extLst>
                </a:gridCol>
              </a:tblGrid>
              <a:tr h="664534">
                <a:tc>
                  <a:txBody>
                    <a:bodyPr/>
                    <a:lstStyle/>
                    <a:p>
                      <a:pPr marL="88900" algn="ctr">
                        <a:lnSpc>
                          <a:spcPct val="119000"/>
                        </a:lnSpc>
                        <a:spcAft>
                          <a:spcPts val="0"/>
                        </a:spcAft>
                      </a:pPr>
                      <a:r>
                        <a:rPr lang="en-US" sz="1900" dirty="0" err="1">
                          <a:solidFill>
                            <a:srgbClr val="FF0000"/>
                          </a:solidFill>
                          <a:effectLst/>
                          <a:latin typeface="Times New Roman" panose="02020603050405020304" pitchFamily="18" charset="0"/>
                          <a:cs typeface="Times New Roman" panose="02020603050405020304" pitchFamily="18" charset="0"/>
                        </a:rPr>
                        <a:t>Nhiệm</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vụ</a:t>
                      </a:r>
                      <a:endParaRPr lang="en-US" sz="19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19000"/>
                        </a:lnSpc>
                        <a:spcAft>
                          <a:spcPts val="0"/>
                        </a:spcAft>
                      </a:pPr>
                      <a:r>
                        <a:rPr lang="en-US" sz="1900" dirty="0" err="1">
                          <a:solidFill>
                            <a:srgbClr val="FF0000"/>
                          </a:solidFill>
                          <a:effectLst/>
                          <a:latin typeface="Times New Roman" panose="02020603050405020304" pitchFamily="18" charset="0"/>
                          <a:cs typeface="Times New Roman" panose="02020603050405020304" pitchFamily="18" charset="0"/>
                        </a:rPr>
                        <a:t>Tâm</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trạng</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của</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nhân</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vật</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tôi</a:t>
                      </a:r>
                      <a:r>
                        <a:rPr lang="en-US" sz="1900" dirty="0">
                          <a:solidFill>
                            <a:srgbClr val="FF0000"/>
                          </a:solidFill>
                          <a:effectLst/>
                          <a:latin typeface="Times New Roman" panose="02020603050405020304" pitchFamily="18" charset="0"/>
                          <a:cs typeface="Times New Roman" panose="02020603050405020304" pitchFamily="18" charset="0"/>
                        </a:rPr>
                        <a:t>”</a:t>
                      </a:r>
                      <a:endParaRPr lang="en-US" sz="19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21473" marR="21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101600" algn="ctr">
                        <a:lnSpc>
                          <a:spcPct val="119000"/>
                        </a:lnSpc>
                        <a:spcAft>
                          <a:spcPts val="0"/>
                        </a:spcAft>
                      </a:pPr>
                      <a:r>
                        <a:rPr lang="en-US" sz="1900" dirty="0" err="1">
                          <a:solidFill>
                            <a:srgbClr val="FF0000"/>
                          </a:solidFill>
                          <a:effectLst/>
                          <a:latin typeface="Times New Roman" panose="02020603050405020304" pitchFamily="18" charset="0"/>
                          <a:cs typeface="Times New Roman" panose="02020603050405020304" pitchFamily="18" charset="0"/>
                        </a:rPr>
                        <a:t>Biểu</a:t>
                      </a:r>
                      <a:r>
                        <a:rPr lang="en-US" sz="1900" dirty="0">
                          <a:solidFill>
                            <a:srgbClr val="FF0000"/>
                          </a:solidFill>
                          <a:effectLst/>
                          <a:latin typeface="Times New Roman" panose="02020603050405020304" pitchFamily="18" charset="0"/>
                          <a:cs typeface="Times New Roman" panose="02020603050405020304" pitchFamily="18" charset="0"/>
                        </a:rPr>
                        <a:t> </a:t>
                      </a:r>
                      <a:r>
                        <a:rPr lang="en-US" sz="1900" dirty="0" err="1">
                          <a:solidFill>
                            <a:srgbClr val="FF0000"/>
                          </a:solidFill>
                          <a:effectLst/>
                          <a:latin typeface="Times New Roman" panose="02020603050405020304" pitchFamily="18" charset="0"/>
                          <a:cs typeface="Times New Roman" panose="02020603050405020304" pitchFamily="18" charset="0"/>
                        </a:rPr>
                        <a:t>hiện</a:t>
                      </a:r>
                      <a:endParaRPr lang="en-US" sz="19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21473" marR="21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1526812">
                <a:tc>
                  <a:txBody>
                    <a:bodyPr/>
                    <a:lstStyle/>
                    <a:p>
                      <a:pPr>
                        <a:lnSpc>
                          <a:spcPct val="115000"/>
                        </a:lnSpc>
                        <a:spcAft>
                          <a:spcPts val="0"/>
                        </a:spcAft>
                      </a:pPr>
                      <a:r>
                        <a:rPr lang="pt-BR" sz="1900" dirty="0">
                          <a:solidFill>
                            <a:srgbClr val="C00000"/>
                          </a:solidFill>
                          <a:effectLst/>
                          <a:latin typeface="Times New Roman" panose="02020603050405020304" pitchFamily="18" charset="0"/>
                          <a:cs typeface="Times New Roman" panose="02020603050405020304" pitchFamily="18" charset="0"/>
                        </a:rPr>
                        <a:t>Nhóm 1</a:t>
                      </a:r>
                      <a:endParaRPr lang="en-US" sz="19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Khi đón gió chướng về </a:t>
                      </a:r>
                    </a:p>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(đoạn 2)</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a:lnSpc>
                          <a:spcPct val="135000"/>
                        </a:lnSpc>
                        <a:spcAft>
                          <a:spcPts val="0"/>
                        </a:spcAft>
                      </a:pPr>
                      <a:r>
                        <a:rPr lang="vi-VN" sz="1900">
                          <a:effectLst/>
                          <a:latin typeface="Times New Roman" panose="02020603050405020304" pitchFamily="18" charset="0"/>
                          <a:cs typeface="Times New Roman" panose="02020603050405020304" pitchFamily="18" charset="0"/>
                        </a:rPr>
                        <a:t>mừng đó rồi bực đó, chờ đợi gió về nhưng khi gió về lại buồn vì gió về có nghĩa là sắp hết năm, sắp già thêm một tuổi, mỗi lần gió về lại cảm giác mình mất một cái gì đó không rõ ràng, không giải thích được,...</a:t>
                      </a:r>
                      <a:endParaRPr lang="en-US" sz="190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1121385">
                <a:tc>
                  <a:txBody>
                    <a:bodyPr/>
                    <a:lstStyle/>
                    <a:p>
                      <a:pPr>
                        <a:lnSpc>
                          <a:spcPct val="115000"/>
                        </a:lnSpc>
                        <a:spcAft>
                          <a:spcPts val="0"/>
                        </a:spcAft>
                      </a:pPr>
                      <a:r>
                        <a:rPr lang="pt-BR" sz="1900" dirty="0">
                          <a:solidFill>
                            <a:srgbClr val="C00000"/>
                          </a:solidFill>
                          <a:effectLst/>
                          <a:latin typeface="Times New Roman" panose="02020603050405020304" pitchFamily="18" charset="0"/>
                          <a:cs typeface="Times New Roman" panose="02020603050405020304" pitchFamily="18" charset="0"/>
                        </a:rPr>
                        <a:t>Nhóm 2</a:t>
                      </a:r>
                      <a:endParaRPr lang="en-US" sz="19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Khi còn nhỏ </a:t>
                      </a:r>
                    </a:p>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(đoạn 3)</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a:lnSpc>
                          <a:spcPct val="137000"/>
                        </a:lnSpc>
                        <a:spcAft>
                          <a:spcPts val="0"/>
                        </a:spcAft>
                        <a:tabLst>
                          <a:tab pos="492760" algn="l"/>
                        </a:tabLst>
                      </a:pPr>
                      <a:r>
                        <a:rPr lang="vi-VN" sz="1900">
                          <a:effectLst/>
                          <a:latin typeface="Times New Roman" panose="02020603050405020304" pitchFamily="18" charset="0"/>
                          <a:cs typeface="Times New Roman" panose="02020603050405020304" pitchFamily="18" charset="0"/>
                        </a:rPr>
                        <a:t>Sao tôi lại chờ đợi nó, chẳng phải năm nào cũng vậy [...] Nhưng tôi vẫn mong gió chướng về. Sự chờ đợi đã thành thói quen của thời thơ dại.</a:t>
                      </a:r>
                      <a:endParaRPr lang="en-US" sz="190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2"/>
                  </a:ext>
                </a:extLst>
              </a:tr>
              <a:tr h="1019492">
                <a:tc>
                  <a:txBody>
                    <a:bodyPr/>
                    <a:lstStyle/>
                    <a:p>
                      <a:pPr>
                        <a:lnSpc>
                          <a:spcPct val="115000"/>
                        </a:lnSpc>
                        <a:spcAft>
                          <a:spcPts val="0"/>
                        </a:spcAft>
                      </a:pPr>
                      <a:r>
                        <a:rPr lang="pt-BR" sz="1900" dirty="0">
                          <a:solidFill>
                            <a:srgbClr val="C00000"/>
                          </a:solidFill>
                          <a:effectLst/>
                          <a:latin typeface="Times New Roman" panose="02020603050405020304" pitchFamily="18" charset="0"/>
                          <a:cs typeface="Times New Roman" panose="02020603050405020304" pitchFamily="18" charset="0"/>
                        </a:rPr>
                        <a:t>Nhóm 3</a:t>
                      </a:r>
                      <a:endParaRPr lang="en-US" sz="19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Khi lớn lên, bắt đầu viết văn </a:t>
                      </a:r>
                    </a:p>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(đoạn 5)</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a:lnSpc>
                          <a:spcPct val="137000"/>
                        </a:lnSpc>
                        <a:spcAft>
                          <a:spcPts val="0"/>
                        </a:spcAft>
                        <a:tabLst>
                          <a:tab pos="499110" algn="l"/>
                        </a:tabLst>
                      </a:pPr>
                      <a:r>
                        <a:rPr lang="vi-VN" sz="1900" dirty="0">
                          <a:effectLst/>
                          <a:latin typeface="Times New Roman" panose="02020603050405020304" pitchFamily="18" charset="0"/>
                          <a:cs typeface="Times New Roman" panose="02020603050405020304" pitchFamily="18" charset="0"/>
                        </a:rPr>
                        <a:t>Gió chướng với tôi, một đứa bấp bỏm văn chương nó “gợi” khủng khiếp.</a:t>
                      </a:r>
                      <a:endParaRPr lang="en-US" sz="19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pt-BR" sz="1900" dirty="0">
                          <a:effectLst/>
                          <a:latin typeface="Times New Roman" panose="02020603050405020304" pitchFamily="18" charset="0"/>
                          <a:cs typeface="Times New Roman" panose="02020603050405020304" pitchFamily="18" charset="0"/>
                        </a:rPr>
                        <a:t> </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3"/>
                  </a:ext>
                </a:extLst>
              </a:tr>
              <a:tr h="2409145">
                <a:tc>
                  <a:txBody>
                    <a:bodyPr/>
                    <a:lstStyle/>
                    <a:p>
                      <a:pPr>
                        <a:lnSpc>
                          <a:spcPct val="115000"/>
                        </a:lnSpc>
                        <a:spcAft>
                          <a:spcPts val="0"/>
                        </a:spcAft>
                      </a:pPr>
                      <a:r>
                        <a:rPr lang="pt-BR" sz="1900" dirty="0">
                          <a:solidFill>
                            <a:srgbClr val="C00000"/>
                          </a:solidFill>
                          <a:effectLst/>
                          <a:latin typeface="Times New Roman" panose="02020603050405020304" pitchFamily="18" charset="0"/>
                          <a:cs typeface="Times New Roman" panose="02020603050405020304" pitchFamily="18" charset="0"/>
                        </a:rPr>
                        <a:t>Nhóm 4</a:t>
                      </a:r>
                      <a:endParaRPr lang="en-US" sz="19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Khi xa quê </a:t>
                      </a:r>
                    </a:p>
                    <a:p>
                      <a:pPr>
                        <a:lnSpc>
                          <a:spcPct val="115000"/>
                        </a:lnSpc>
                        <a:spcAft>
                          <a:spcPts val="0"/>
                        </a:spcAft>
                      </a:pPr>
                      <a:r>
                        <a:rPr lang="pt-BR" sz="1900" dirty="0">
                          <a:effectLst/>
                          <a:latin typeface="Times New Roman" panose="02020603050405020304" pitchFamily="18" charset="0"/>
                          <a:cs typeface="Times New Roman" panose="02020603050405020304" pitchFamily="18" charset="0"/>
                        </a:rPr>
                        <a:t>(đoạn 6)</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a:lnSpc>
                          <a:spcPct val="135000"/>
                        </a:lnSpc>
                        <a:spcAft>
                          <a:spcPts val="0"/>
                        </a:spcAft>
                        <a:tabLst>
                          <a:tab pos="499110" algn="l"/>
                        </a:tabLst>
                      </a:pPr>
                      <a:r>
                        <a:rPr lang="vi-VN" sz="1900" dirty="0">
                          <a:effectLst/>
                          <a:latin typeface="Times New Roman" panose="02020603050405020304" pitchFamily="18" charset="0"/>
                          <a:cs typeface="Times New Roman" panose="02020603050405020304" pitchFamily="18" charset="0"/>
                        </a:rPr>
                        <a:t>Tôi vẫn thường hình dung một mai mình đi xa, xa lắm, xa cả những mùa gió, hoặc đọc, hoặc ai đó nhắc chỉ gọn lỏn hai từ “gió chướng”, ngay lập tức tôi sẽ chết giấc trong nỗi nhớ quê nhà. [... ] Ở đó, siêu thị chất đầy những dưa hấu, dưa kiệu, dưa hành, bánh chưng, bánh tét, liệu ở đó, có ai bán một mùa gió cho tôi?</a:t>
                      </a:r>
                      <a:endParaRPr lang="en-US" sz="1900" dirty="0">
                        <a:effectLst/>
                        <a:latin typeface="Times New Roman" panose="02020603050405020304" pitchFamily="18" charset="0"/>
                        <a:ea typeface="Times New Roman"/>
                        <a:cs typeface="Times New Roman" panose="02020603050405020304" pitchFamily="18" charset="0"/>
                      </a:endParaRPr>
                    </a:p>
                  </a:txBody>
                  <a:tcPr marL="21473" marR="21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1273811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tical Scroll 1"/>
          <p:cNvSpPr/>
          <p:nvPr/>
        </p:nvSpPr>
        <p:spPr>
          <a:xfrm>
            <a:off x="755576" y="404664"/>
            <a:ext cx="7776864" cy="3168352"/>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pt-BR" sz="2400" b="1" dirty="0">
              <a:solidFill>
                <a:srgbClr val="FF0000"/>
              </a:solidFill>
              <a:latin typeface="Times New Roman" panose="02020603050405020304" pitchFamily="18" charset="0"/>
              <a:cs typeface="Times New Roman" panose="02020603050405020304" pitchFamily="18" charset="0"/>
            </a:endParaRPr>
          </a:p>
          <a:p>
            <a:pPr algn="just"/>
            <a:r>
              <a:rPr lang="pt-BR" sz="2400" b="1" dirty="0">
                <a:solidFill>
                  <a:srgbClr val="FF0000"/>
                </a:solidFill>
                <a:latin typeface="Times New Roman" panose="02020603050405020304" pitchFamily="18" charset="0"/>
                <a:cs typeface="Times New Roman" panose="02020603050405020304" pitchFamily="18" charset="0"/>
              </a:rPr>
              <a:t>Tình cảm của tác giả với gió chướng</a:t>
            </a:r>
            <a:r>
              <a:rPr lang="pt-BR" sz="2400" dirty="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a:p>
            <a:pPr algn="just"/>
            <a:r>
              <a:rPr lang="en-US" sz="2400" i="1" dirty="0">
                <a:solidFill>
                  <a:srgbClr val="FF0000"/>
                </a:solidFill>
                <a:latin typeface="Times New Roman" panose="02020603050405020304" pitchFamily="18" charset="0"/>
                <a:cs typeface="Times New Roman" panose="02020603050405020304" pitchFamily="18" charset="0"/>
              </a:rPr>
              <a:t>+ </a:t>
            </a:r>
            <a:r>
              <a:rPr lang="vi-VN" sz="2400" i="1" dirty="0">
                <a:solidFill>
                  <a:srgbClr val="FF0000"/>
                </a:solidFill>
                <a:latin typeface="Times New Roman" panose="02020603050405020304" pitchFamily="18" charset="0"/>
                <a:cs typeface="Times New Roman" panose="02020603050405020304" pitchFamily="18" charset="0"/>
              </a:rPr>
              <a:t>Đó là tình yêu, sự gắn bó tha thiết với con người, cảnh sắc quê hương</a:t>
            </a:r>
            <a:r>
              <a:rPr lang="en-US" sz="2400" i="1" dirty="0">
                <a:solidFill>
                  <a:srgbClr val="FF0000"/>
                </a:solidFill>
                <a:latin typeface="Times New Roman" panose="02020603050405020304" pitchFamily="18" charset="0"/>
                <a:cs typeface="Times New Roman" panose="02020603050405020304" pitchFamily="18" charset="0"/>
              </a:rPr>
              <a:t>;</a:t>
            </a:r>
          </a:p>
          <a:p>
            <a:pPr algn="just"/>
            <a:r>
              <a:rPr lang="vi-VN" sz="2400" i="1" dirty="0">
                <a:solidFill>
                  <a:srgbClr val="FF0000"/>
                </a:solidFill>
                <a:latin typeface="Times New Roman" panose="02020603050405020304" pitchFamily="18" charset="0"/>
                <a:cs typeface="Times New Roman" panose="02020603050405020304" pitchFamily="18" charset="0"/>
              </a:rPr>
              <a:t> + Tác giả là người có tâm hồn tinh tế, nhạy cảm, có khả năng cảm nhận được những thay đổi rất nhỏ, rất khẽ khàng của tạo vật cũng như của tâm trạng con người mỗi khi gió chướng về.</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214025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
          <p:cNvSpPr/>
          <p:nvPr/>
        </p:nvSpPr>
        <p:spPr>
          <a:xfrm>
            <a:off x="179512" y="188640"/>
            <a:ext cx="3456384" cy="504056"/>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III. </a:t>
            </a:r>
            <a:r>
              <a:rPr lang="en-US" sz="2400" b="1" dirty="0" err="1">
                <a:solidFill>
                  <a:srgbClr val="FF0000"/>
                </a:solidFill>
                <a:latin typeface="Times New Roman" panose="02020603050405020304" pitchFamily="18" charset="0"/>
                <a:cs typeface="Times New Roman" panose="02020603050405020304" pitchFamily="18" charset="0"/>
              </a:rPr>
              <a:t>TỔNG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KẾT</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4" name="Cloud Callout 3"/>
          <p:cNvSpPr/>
          <p:nvPr/>
        </p:nvSpPr>
        <p:spPr>
          <a:xfrm>
            <a:off x="5820147" y="188640"/>
            <a:ext cx="3312368" cy="1980220"/>
          </a:xfrm>
          <a:prstGeom prst="cloud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70C0"/>
              </a:solidFill>
              <a:latin typeface="Times New Roman" panose="02020603050405020304" pitchFamily="18" charset="0"/>
              <a:cs typeface="Times New Roman" panose="02020603050405020304" pitchFamily="18" charset="0"/>
            </a:endParaRPr>
          </a:p>
        </p:txBody>
      </p:sp>
      <p:sp>
        <p:nvSpPr>
          <p:cNvPr id="5" name="Right Arrow Callout 4"/>
          <p:cNvSpPr/>
          <p:nvPr/>
        </p:nvSpPr>
        <p:spPr>
          <a:xfrm>
            <a:off x="179512" y="764704"/>
            <a:ext cx="5544616" cy="1800200"/>
          </a:xfrm>
          <a:prstGeom prst="rightArrow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7030A0"/>
                </a:solidFill>
                <a:latin typeface="Times New Roman" panose="02020603050405020304" pitchFamily="18" charset="0"/>
                <a:cs typeface="Times New Roman" panose="02020603050405020304" pitchFamily="18" charset="0"/>
              </a:rPr>
              <a:t>Kĩ</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thuật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viết</a:t>
            </a:r>
            <a:r>
              <a:rPr lang="en-US" sz="2400" dirty="0">
                <a:solidFill>
                  <a:srgbClr val="7030A0"/>
                </a:solidFill>
                <a:latin typeface="Times New Roman" panose="02020603050405020304" pitchFamily="18" charset="0"/>
                <a:cs typeface="Times New Roman" panose="02020603050405020304" pitchFamily="18" charset="0"/>
              </a:rPr>
              <a:t> 01 </a:t>
            </a:r>
            <a:r>
              <a:rPr lang="en-US" sz="2400" dirty="0" err="1">
                <a:solidFill>
                  <a:srgbClr val="7030A0"/>
                </a:solidFill>
                <a:latin typeface="Times New Roman" panose="02020603050405020304" pitchFamily="18" charset="0"/>
                <a:cs typeface="Times New Roman" panose="02020603050405020304" pitchFamily="18" charset="0"/>
              </a:rPr>
              <a:t>phút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để</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yêu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cầu</a:t>
            </a:r>
            <a:r>
              <a:rPr lang="en-US" sz="2400" dirty="0">
                <a:solidFill>
                  <a:srgbClr val="7030A0"/>
                </a:solidFill>
                <a:latin typeface="Times New Roman" panose="02020603050405020304" pitchFamily="18" charset="0"/>
                <a:cs typeface="Times New Roman" panose="02020603050405020304" pitchFamily="18" charset="0"/>
              </a:rPr>
              <a:t> HS </a:t>
            </a:r>
            <a:r>
              <a:rPr lang="en-US" sz="2400" dirty="0" err="1">
                <a:solidFill>
                  <a:srgbClr val="7030A0"/>
                </a:solidFill>
                <a:latin typeface="Times New Roman" panose="02020603050405020304" pitchFamily="18" charset="0"/>
                <a:cs typeface="Times New Roman" panose="02020603050405020304" pitchFamily="18" charset="0"/>
              </a:rPr>
              <a:t>hoạt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động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cá</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nhân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tóm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tắt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những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đặc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sắc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về</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nghệ</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thuật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nội</a:t>
            </a:r>
            <a:r>
              <a:rPr lang="en-US" sz="2400" dirty="0">
                <a:solidFill>
                  <a:srgbClr val="7030A0"/>
                </a:solidFill>
                <a:latin typeface="Times New Roman" panose="02020603050405020304" pitchFamily="18" charset="0"/>
                <a:cs typeface="Times New Roman" panose="02020603050405020304" pitchFamily="18" charset="0"/>
              </a:rPr>
              <a:t> dung, ý </a:t>
            </a:r>
            <a:r>
              <a:rPr lang="en-US" sz="2400" dirty="0" err="1">
                <a:solidFill>
                  <a:srgbClr val="7030A0"/>
                </a:solidFill>
                <a:latin typeface="Times New Roman" panose="02020603050405020304" pitchFamily="18" charset="0"/>
                <a:cs typeface="Times New Roman" panose="02020603050405020304" pitchFamily="18" charset="0"/>
              </a:rPr>
              <a:t>nghĩa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văn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bản</a:t>
            </a:r>
            <a:r>
              <a:rPr lang="en-US" sz="2400" dirty="0">
                <a:solidFill>
                  <a:srgbClr val="7030A0"/>
                </a:solidFill>
                <a:latin typeface="Times New Roman" panose="02020603050405020304" pitchFamily="18" charset="0"/>
                <a:cs typeface="Times New Roman" panose="02020603050405020304" pitchFamily="18" charset="0"/>
              </a:rPr>
              <a:t>.</a:t>
            </a:r>
          </a:p>
        </p:txBody>
      </p:sp>
      <p:graphicFrame>
        <p:nvGraphicFramePr>
          <p:cNvPr id="6" name="Table 5"/>
          <p:cNvGraphicFramePr>
            <a:graphicFrameLocks noGrp="1"/>
          </p:cNvGraphicFramePr>
          <p:nvPr>
            <p:extLst>
              <p:ext uri="{D42A27DB-BD31-4B8C-83A1-F6EECF244321}">
                <p14:modId xmlns:p14="http://schemas.microsoft.com/office/powerpoint/2010/main" val="1459019709"/>
              </p:ext>
            </p:extLst>
          </p:nvPr>
        </p:nvGraphicFramePr>
        <p:xfrm>
          <a:off x="65212" y="2651760"/>
          <a:ext cx="8712970" cy="4206240"/>
        </p:xfrm>
        <a:graphic>
          <a:graphicData uri="http://schemas.openxmlformats.org/drawingml/2006/table">
            <a:tbl>
              <a:tblPr firstRow="1" bandRow="1">
                <a:tableStyleId>{5C22544A-7EE6-4342-B048-85BDC9FD1C3A}</a:tableStyleId>
              </a:tblPr>
              <a:tblGrid>
                <a:gridCol w="5112568">
                  <a:extLst>
                    <a:ext uri="{9D8B030D-6E8A-4147-A177-3AD203B41FA5}">
                      <a16:colId xmlns:a16="http://schemas.microsoft.com/office/drawing/2014/main" val="20000"/>
                    </a:ext>
                  </a:extLst>
                </a:gridCol>
                <a:gridCol w="3600402">
                  <a:extLst>
                    <a:ext uri="{9D8B030D-6E8A-4147-A177-3AD203B41FA5}">
                      <a16:colId xmlns:a16="http://schemas.microsoft.com/office/drawing/2014/main" val="20001"/>
                    </a:ext>
                  </a:extLst>
                </a:gridCol>
              </a:tblGrid>
              <a:tr h="8033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1.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Nghệ</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thuật</a:t>
                      </a:r>
                      <a:endParaRPr lang="en-US" sz="2400" b="1" kern="1200" dirty="0">
                        <a:solidFill>
                          <a:srgbClr val="FF0000"/>
                        </a:solidFill>
                        <a:effectLst/>
                        <a:latin typeface="Times New Roman" panose="02020603050405020304" pitchFamily="18" charset="0"/>
                        <a:ea typeface="+mn-ea"/>
                        <a:cs typeface="Times New Roman" panose="02020603050405020304" pitchFamily="18" charset="0"/>
                      </a:endParaRPr>
                    </a:p>
                    <a:p>
                      <a:pPr algn="ctr"/>
                      <a:endParaRPr lang="en-US"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2.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Nội</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dung </a:t>
                      </a:r>
                    </a:p>
                    <a:p>
                      <a:pPr algn="ctr"/>
                      <a:endParaRPr lang="en-US"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2869069">
                <a:tc>
                  <a:txBody>
                    <a:bodyPr/>
                    <a:lstStyle/>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Giọng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điệu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giãi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bày</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tâm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tình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chia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sẻ</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Ngôn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ngữ</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gợi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xúc</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suy</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tư</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mang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đậm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chất</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Nam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Bộ</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Chi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tiết</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hình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ảnh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sinh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động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hấp</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dẫn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Miêu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tả</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tinh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tế</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nhạy</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Kết</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hợp</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giữa</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biểu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miêu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tả</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tự</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Sử</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dụng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thành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công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phép</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từ</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so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sánh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nhân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hoá</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i="1" kern="1200" dirty="0" err="1">
                          <a:solidFill>
                            <a:schemeClr val="dk1"/>
                          </a:solidFill>
                          <a:effectLst/>
                          <a:latin typeface="Times New Roman" panose="02020603050405020304" pitchFamily="18" charset="0"/>
                          <a:ea typeface="+mn-ea"/>
                          <a:cs typeface="Times New Roman" panose="02020603050405020304" pitchFamily="18" charset="0"/>
                        </a:rPr>
                        <a:t>Trở</a:t>
                      </a:r>
                      <a:r>
                        <a:rPr lang="en-US" sz="24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i="1" kern="1200" dirty="0" err="1">
                          <a:solidFill>
                            <a:schemeClr val="dk1"/>
                          </a:solidFill>
                          <a:effectLst/>
                          <a:latin typeface="Times New Roman" panose="02020603050405020304" pitchFamily="18" charset="0"/>
                          <a:ea typeface="+mn-ea"/>
                          <a:cs typeface="Times New Roman" panose="02020603050405020304" pitchFamily="18" charset="0"/>
                        </a:rPr>
                        <a:t>gió</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thể</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hiện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tình</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yêu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gắn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bó</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tha</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thiết</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với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con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người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với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quê</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hương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361884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xit" presetSubtype="32" fill="hold" grpId="1" nodeType="clickEffect">
                                  <p:stCondLst>
                                    <p:cond delay="0"/>
                                  </p:stCondLst>
                                  <p:childTnLst>
                                    <p:animEffect transition="out" filter="circle(out)">
                                      <p:cBhvr>
                                        <p:cTn id="17" dur="2000"/>
                                        <p:tgtEl>
                                          <p:spTgt spid="5"/>
                                        </p:tgtEl>
                                      </p:cBhvr>
                                    </p:animEffect>
                                    <p:set>
                                      <p:cBhvr>
                                        <p:cTn id="18" dur="1" fill="hold">
                                          <p:stCondLst>
                                            <p:cond delay="1999"/>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xit" presetSubtype="1" fill="hold" grpId="1" nodeType="clickEffect">
                                  <p:stCondLst>
                                    <p:cond delay="0"/>
                                  </p:stCondLst>
                                  <p:childTnLst>
                                    <p:animEffect transition="out" filter="wheel(1)">
                                      <p:cBhvr>
                                        <p:cTn id="27" dur="2000"/>
                                        <p:tgtEl>
                                          <p:spTgt spid="4"/>
                                        </p:tgtEl>
                                      </p:cBhvr>
                                    </p:animEffect>
                                    <p:set>
                                      <p:cBhvr>
                                        <p:cTn id="28" dur="1" fill="hold">
                                          <p:stCondLst>
                                            <p:cond delay="1999"/>
                                          </p:stCondLst>
                                        </p:cTn>
                                        <p:tgtEl>
                                          <p:spTgt spid="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heel(1)">
                                      <p:cBhvr>
                                        <p:cTn id="3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4" grpId="1" animBg="1"/>
      <p:bldP spid="5" grpId="0" animBg="1"/>
      <p:bldP spid="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ched Right Arrow 1"/>
          <p:cNvSpPr/>
          <p:nvPr/>
        </p:nvSpPr>
        <p:spPr>
          <a:xfrm>
            <a:off x="251520" y="116632"/>
            <a:ext cx="5563988" cy="1052736"/>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err="1">
                <a:solidFill>
                  <a:srgbClr val="FF0000"/>
                </a:solidFill>
                <a:latin typeface="Times New Roman" panose="02020603050405020304" pitchFamily="18" charset="0"/>
                <a:cs typeface="Times New Roman" panose="02020603050405020304" pitchFamily="18" charset="0"/>
              </a:rPr>
              <a:t>HOẠT</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ĐỘNG</a:t>
            </a:r>
            <a:r>
              <a:rPr lang="en-US" sz="2000" b="1" dirty="0">
                <a:solidFill>
                  <a:srgbClr val="FF0000"/>
                </a:solidFill>
                <a:latin typeface="Times New Roman" panose="02020603050405020304" pitchFamily="18" charset="0"/>
                <a:cs typeface="Times New Roman" panose="02020603050405020304" pitchFamily="18" charset="0"/>
              </a:rPr>
              <a:t> 3: </a:t>
            </a:r>
            <a:r>
              <a:rPr lang="en-US" sz="2000" b="1" dirty="0" err="1">
                <a:solidFill>
                  <a:srgbClr val="FF0000"/>
                </a:solidFill>
                <a:latin typeface="Times New Roman" panose="02020603050405020304" pitchFamily="18" charset="0"/>
                <a:cs typeface="Times New Roman" panose="02020603050405020304" pitchFamily="18" charset="0"/>
              </a:rPr>
              <a:t>LUYỆN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TẬP</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3" name="Cloud Callout 2"/>
          <p:cNvSpPr/>
          <p:nvPr/>
        </p:nvSpPr>
        <p:spPr>
          <a:xfrm>
            <a:off x="232098" y="1166514"/>
            <a:ext cx="3403798" cy="4638750"/>
          </a:xfrm>
          <a:prstGeom prst="cloud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2060"/>
                </a:solidFill>
                <a:latin typeface="Times New Roman" panose="02020603050405020304" pitchFamily="18" charset="0"/>
                <a:cs typeface="Times New Roman" panose="02020603050405020304" pitchFamily="18" charset="0"/>
              </a:rPr>
              <a:t>Đề</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bài</a:t>
            </a:r>
            <a:r>
              <a:rPr lang="en-US" sz="2400" b="1" dirty="0">
                <a:solidFill>
                  <a:srgbClr val="002060"/>
                </a:solidFill>
                <a:latin typeface="Times New Roman" panose="02020603050405020304" pitchFamily="18" charset="0"/>
                <a:cs typeface="Times New Roman" panose="02020603050405020304" pitchFamily="18" charset="0"/>
              </a:rPr>
              <a:t> 2</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Viết</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đoạn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từ</a:t>
            </a:r>
            <a:r>
              <a:rPr lang="en-US" sz="2400" i="1" dirty="0">
                <a:solidFill>
                  <a:srgbClr val="002060"/>
                </a:solidFill>
                <a:latin typeface="Times New Roman" panose="02020603050405020304" pitchFamily="18" charset="0"/>
                <a:cs typeface="Times New Roman" panose="02020603050405020304" pitchFamily="18" charset="0"/>
              </a:rPr>
              <a:t> 5 </a:t>
            </a:r>
            <a:r>
              <a:rPr lang="en-US" sz="2400" i="1" dirty="0" err="1">
                <a:solidFill>
                  <a:srgbClr val="002060"/>
                </a:solidFill>
                <a:latin typeface="Times New Roman" panose="02020603050405020304" pitchFamily="18" charset="0"/>
                <a:cs typeface="Times New Roman" panose="02020603050405020304" pitchFamily="18" charset="0"/>
              </a:rPr>
              <a:t>đến</a:t>
            </a:r>
            <a:r>
              <a:rPr lang="en-US" sz="2400" i="1" dirty="0">
                <a:solidFill>
                  <a:srgbClr val="002060"/>
                </a:solidFill>
                <a:latin typeface="Times New Roman" panose="02020603050405020304" pitchFamily="18" charset="0"/>
                <a:cs typeface="Times New Roman" panose="02020603050405020304" pitchFamily="18" charset="0"/>
              </a:rPr>
              <a:t> 7 </a:t>
            </a:r>
            <a:r>
              <a:rPr lang="en-US" sz="2400" i="1" dirty="0" err="1">
                <a:solidFill>
                  <a:srgbClr val="002060"/>
                </a:solidFill>
                <a:latin typeface="Times New Roman" panose="02020603050405020304" pitchFamily="18" charset="0"/>
                <a:cs typeface="Times New Roman" panose="02020603050405020304" pitchFamily="18" charset="0"/>
              </a:rPr>
              <a:t>câu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nêu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cảm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nhận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của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em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về</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tình</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cảm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cảm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xúc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của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tác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giả</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được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thể</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hiện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trong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bản</a:t>
            </a:r>
            <a:r>
              <a:rPr lang="en-US" sz="2400" i="1" dirty="0">
                <a:solidFill>
                  <a:srgbClr val="002060"/>
                </a:solidFill>
                <a:latin typeface="Times New Roman" panose="02020603050405020304" pitchFamily="18" charset="0"/>
                <a:cs typeface="Times New Roman" panose="02020603050405020304" pitchFamily="18" charset="0"/>
              </a:rPr>
              <a:t>. </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4" name="Rectangular Callout 3"/>
          <p:cNvSpPr/>
          <p:nvPr/>
        </p:nvSpPr>
        <p:spPr>
          <a:xfrm>
            <a:off x="3995936" y="1268760"/>
            <a:ext cx="4824536" cy="5040560"/>
          </a:xfrm>
          <a:prstGeom prst="wedgeRectCallou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2060"/>
                </a:solidFill>
                <a:latin typeface="Times New Roman" panose="02020603050405020304" pitchFamily="18" charset="0"/>
                <a:cs typeface="Times New Roman" panose="02020603050405020304" pitchFamily="18" charset="0"/>
              </a:rPr>
              <a:t>Gợi</a:t>
            </a:r>
            <a:r>
              <a:rPr lang="en-US" sz="2400" b="1" dirty="0">
                <a:solidFill>
                  <a:srgbClr val="002060"/>
                </a:solidFill>
                <a:latin typeface="Times New Roman" panose="02020603050405020304" pitchFamily="18" charset="0"/>
                <a:cs typeface="Times New Roman" panose="02020603050405020304" pitchFamily="18" charset="0"/>
              </a:rPr>
              <a:t> ý:</a:t>
            </a:r>
            <a:r>
              <a:rPr lang="en-US" sz="2400" dirty="0">
                <a:solidFill>
                  <a:srgbClr val="002060"/>
                </a:solidFill>
                <a:latin typeface="Times New Roman" panose="02020603050405020304" pitchFamily="18" charset="0"/>
                <a:cs typeface="Times New Roman" panose="02020603050405020304" pitchFamily="18" charset="0"/>
              </a:rPr>
              <a:t> </a:t>
            </a:r>
          </a:p>
          <a:p>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Bước</a:t>
            </a:r>
            <a:r>
              <a:rPr lang="en-US" sz="2400" b="1" dirty="0">
                <a:solidFill>
                  <a:srgbClr val="002060"/>
                </a:solidFill>
                <a:latin typeface="Times New Roman" panose="02020603050405020304" pitchFamily="18" charset="0"/>
                <a:cs typeface="Times New Roman" panose="02020603050405020304" pitchFamily="18" charset="0"/>
              </a:rPr>
              <a:t> 1:</a:t>
            </a:r>
            <a:r>
              <a:rPr lang="en-US" sz="2400" dirty="0">
                <a:solidFill>
                  <a:srgbClr val="002060"/>
                </a:solidFill>
                <a:latin typeface="Times New Roman" panose="02020603050405020304" pitchFamily="18" charset="0"/>
                <a:cs typeface="Times New Roman" panose="02020603050405020304" pitchFamily="18" charset="0"/>
              </a:rPr>
              <a:t> HS </a:t>
            </a:r>
            <a:r>
              <a:rPr lang="en-US" sz="2400" dirty="0" err="1">
                <a:solidFill>
                  <a:srgbClr val="002060"/>
                </a:solidFill>
                <a:latin typeface="Times New Roman" panose="02020603050405020304" pitchFamily="18" charset="0"/>
                <a:cs typeface="Times New Roman" panose="02020603050405020304" pitchFamily="18" charset="0"/>
              </a:rPr>
              <a:t>chọn</a:t>
            </a:r>
            <a:r>
              <a:rPr lang="en-US" sz="2400" dirty="0">
                <a:solidFill>
                  <a:srgbClr val="002060"/>
                </a:solidFill>
                <a:latin typeface="Times New Roman" panose="02020603050405020304" pitchFamily="18" charset="0"/>
                <a:cs typeface="Times New Roman" panose="02020603050405020304" pitchFamily="18" charset="0"/>
              </a:rPr>
              <a:t> chi </a:t>
            </a:r>
            <a:r>
              <a:rPr lang="en-US" sz="2400" dirty="0" err="1">
                <a:solidFill>
                  <a:srgbClr val="002060"/>
                </a:solidFill>
                <a:latin typeface="Times New Roman" panose="02020603050405020304" pitchFamily="18" charset="0"/>
                <a:cs typeface="Times New Roman" panose="02020603050405020304" pitchFamily="18" charset="0"/>
              </a:rPr>
              <a:t>tiết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hiện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cảm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giả</a:t>
            </a:r>
            <a:r>
              <a:rPr lang="en-US" sz="2400" dirty="0">
                <a:solidFill>
                  <a:srgbClr val="002060"/>
                </a:solidFill>
                <a:latin typeface="Times New Roman" panose="02020603050405020304" pitchFamily="18" charset="0"/>
                <a:cs typeface="Times New Roman" panose="02020603050405020304" pitchFamily="18" charset="0"/>
              </a:rPr>
              <a:t> ở </a:t>
            </a:r>
            <a:r>
              <a:rPr lang="en-US" sz="2400" dirty="0" err="1">
                <a:solidFill>
                  <a:srgbClr val="002060"/>
                </a:solidFill>
                <a:latin typeface="Times New Roman" panose="02020603050405020304" pitchFamily="18" charset="0"/>
                <a:cs typeface="Times New Roman" panose="02020603050405020304" pitchFamily="18" charset="0"/>
              </a:rPr>
              <a:t>các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điểm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nhau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cuộc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đón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chướng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về</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còn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nhỏ</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xa</a:t>
            </a:r>
            <a:r>
              <a:rPr lang="en-US" sz="2400" dirty="0">
                <a:solidFill>
                  <a:srgbClr val="002060"/>
                </a:solidFill>
                <a:latin typeface="Times New Roman" panose="02020603050405020304" pitchFamily="18" charset="0"/>
                <a:cs typeface="Times New Roman" panose="02020603050405020304" pitchFamily="18" charset="0"/>
              </a:rPr>
              <a:t>);</a:t>
            </a:r>
          </a:p>
          <a:p>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Bước</a:t>
            </a:r>
            <a:r>
              <a:rPr lang="en-US" sz="2400" b="1" dirty="0">
                <a:solidFill>
                  <a:srgbClr val="002060"/>
                </a:solidFill>
                <a:latin typeface="Times New Roman" panose="02020603050405020304" pitchFamily="18" charset="0"/>
                <a:cs typeface="Times New Roman" panose="02020603050405020304" pitchFamily="18" charset="0"/>
              </a:rPr>
              <a:t> 2:</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Lập</a:t>
            </a:r>
            <a:r>
              <a:rPr lang="en-US" sz="2400" dirty="0">
                <a:solidFill>
                  <a:srgbClr val="002060"/>
                </a:solidFill>
                <a:latin typeface="Times New Roman" panose="02020603050405020304" pitchFamily="18" charset="0"/>
                <a:cs typeface="Times New Roman" panose="02020603050405020304" pitchFamily="18" charset="0"/>
              </a:rPr>
              <a:t> ý </a:t>
            </a:r>
            <a:r>
              <a:rPr lang="en-US" sz="2400" dirty="0" err="1">
                <a:solidFill>
                  <a:srgbClr val="002060"/>
                </a:solidFill>
                <a:latin typeface="Times New Roman" panose="02020603050405020304" pitchFamily="18" charset="0"/>
                <a:cs typeface="Times New Roman" panose="02020603050405020304" pitchFamily="18" charset="0"/>
              </a:rPr>
              <a:t>cho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đoạn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Lần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lượt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bày</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Giới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thiệu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chung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về</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tác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giả</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tác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phẩm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nêu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cảm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nhận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về</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các</a:t>
            </a:r>
            <a:r>
              <a:rPr lang="en-US" sz="2400" i="1" dirty="0">
                <a:solidFill>
                  <a:srgbClr val="002060"/>
                </a:solidFill>
                <a:latin typeface="Times New Roman" panose="02020603050405020304" pitchFamily="18" charset="0"/>
                <a:cs typeface="Times New Roman" panose="02020603050405020304" pitchFamily="18" charset="0"/>
              </a:rPr>
              <a:t> chi </a:t>
            </a:r>
            <a:r>
              <a:rPr lang="en-US" sz="2400" i="1" dirty="0" err="1">
                <a:solidFill>
                  <a:srgbClr val="002060"/>
                </a:solidFill>
                <a:latin typeface="Times New Roman" panose="02020603050405020304" pitchFamily="18" charset="0"/>
                <a:cs typeface="Times New Roman" panose="02020603050405020304" pitchFamily="18" charset="0"/>
              </a:rPr>
              <a:t>tiết</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câu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thể</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hiện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tình</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cảm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của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tác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giả</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đánh</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giá</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khái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quát</a:t>
            </a:r>
            <a:r>
              <a:rPr lang="en-US" sz="2400" dirty="0">
                <a:solidFill>
                  <a:srgbClr val="002060"/>
                </a:solidFill>
                <a:latin typeface="Times New Roman" panose="02020603050405020304" pitchFamily="18" charset="0"/>
                <a:cs typeface="Times New Roman" panose="02020603050405020304" pitchFamily="18" charset="0"/>
              </a:rPr>
              <a:t>);</a:t>
            </a:r>
          </a:p>
          <a:p>
            <a:pPr lvl="0"/>
            <a:r>
              <a:rPr lang="en-US" sz="2400" b="1" dirty="0" err="1">
                <a:solidFill>
                  <a:srgbClr val="002060"/>
                </a:solidFill>
                <a:latin typeface="Times New Roman" panose="02020603050405020304" pitchFamily="18" charset="0"/>
                <a:cs typeface="Times New Roman" panose="02020603050405020304" pitchFamily="18" charset="0"/>
              </a:rPr>
              <a:t>Bước</a:t>
            </a:r>
            <a:r>
              <a:rPr lang="en-US" sz="2400" b="1" dirty="0">
                <a:solidFill>
                  <a:srgbClr val="002060"/>
                </a:solidFill>
                <a:latin typeface="Times New Roman" panose="02020603050405020304" pitchFamily="18" charset="0"/>
                <a:cs typeface="Times New Roman" panose="02020603050405020304" pitchFamily="18" charset="0"/>
              </a:rPr>
              <a:t> 3:</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a:t>
            </a:r>
          </a:p>
          <a:p>
            <a:pPr lvl="0"/>
            <a:r>
              <a:rPr lang="en-US" sz="2400" b="1" dirty="0" err="1">
                <a:solidFill>
                  <a:srgbClr val="002060"/>
                </a:solidFill>
                <a:latin typeface="Times New Roman" panose="02020603050405020304" pitchFamily="18" charset="0"/>
                <a:cs typeface="Times New Roman" panose="02020603050405020304" pitchFamily="18" charset="0"/>
              </a:rPr>
              <a:t>Bước</a:t>
            </a:r>
            <a:r>
              <a:rPr lang="en-US" sz="2400" b="1" dirty="0">
                <a:solidFill>
                  <a:srgbClr val="002060"/>
                </a:solidFill>
                <a:latin typeface="Times New Roman" panose="02020603050405020304" pitchFamily="18" charset="0"/>
                <a:cs typeface="Times New Roman" panose="02020603050405020304" pitchFamily="18" charset="0"/>
              </a:rPr>
              <a:t> 4:</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Chỉnh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sửa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hoàn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thiện</a:t>
            </a:r>
            <a:r>
              <a:rPr lang="en-US" sz="24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279475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1" nodeType="clickEffect">
                                  <p:stCondLst>
                                    <p:cond delay="0"/>
                                  </p:stCondLst>
                                  <p:childTnLst>
                                    <p:anim calcmode="lin" valueType="num">
                                      <p:cBhvr additive="base">
                                        <p:cTn id="16" dur="500"/>
                                        <p:tgtEl>
                                          <p:spTgt spid="3"/>
                                        </p:tgtEl>
                                        <p:attrNameLst>
                                          <p:attrName>ppt_x</p:attrName>
                                        </p:attrNameLst>
                                      </p:cBhvr>
                                      <p:tavLst>
                                        <p:tav tm="0">
                                          <p:val>
                                            <p:strVal val="ppt_x"/>
                                          </p:val>
                                        </p:tav>
                                        <p:tav tm="100000">
                                          <p:val>
                                            <p:strVal val="ppt_x"/>
                                          </p:val>
                                        </p:tav>
                                      </p:tavLst>
                                    </p:anim>
                                    <p:anim calcmode="lin" valueType="num">
                                      <p:cBhvr additive="base">
                                        <p:cTn id="17" dur="500"/>
                                        <p:tgtEl>
                                          <p:spTgt spid="3"/>
                                        </p:tgtEl>
                                        <p:attrNameLst>
                                          <p:attrName>ppt_y</p:attrName>
                                        </p:attrNameLst>
                                      </p:cBhvr>
                                      <p:tavLst>
                                        <p:tav tm="0">
                                          <p:val>
                                            <p:strVal val="ppt_y"/>
                                          </p:val>
                                        </p:tav>
                                        <p:tav tm="100000">
                                          <p:val>
                                            <p:strVal val="1+ppt_h/2"/>
                                          </p:val>
                                        </p:tav>
                                      </p:tavLst>
                                    </p:anim>
                                    <p:set>
                                      <p:cBhvr>
                                        <p:cTn id="18" dur="1" fill="hold">
                                          <p:stCondLst>
                                            <p:cond delay="499"/>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500" fill="hold"/>
                                        <p:tgtEl>
                                          <p:spTgt spid="4"/>
                                        </p:tgtEl>
                                        <p:attrNameLst>
                                          <p:attrName>ppt_w</p:attrName>
                                        </p:attrNameLst>
                                      </p:cBhvr>
                                      <p:tavLst>
                                        <p:tav tm="0">
                                          <p:val>
                                            <p:fltVal val="0"/>
                                          </p:val>
                                        </p:tav>
                                        <p:tav tm="100000">
                                          <p:val>
                                            <p:strVal val="#ppt_w"/>
                                          </p:val>
                                        </p:tav>
                                      </p:tavLst>
                                    </p:anim>
                                    <p:anim calcmode="lin" valueType="num">
                                      <p:cBhvr>
                                        <p:cTn id="24" dur="500" fill="hold"/>
                                        <p:tgtEl>
                                          <p:spTgt spid="4"/>
                                        </p:tgtEl>
                                        <p:attrNameLst>
                                          <p:attrName>ppt_h</p:attrName>
                                        </p:attrNameLst>
                                      </p:cBhvr>
                                      <p:tavLst>
                                        <p:tav tm="0">
                                          <p:val>
                                            <p:fltVal val="0"/>
                                          </p:val>
                                        </p:tav>
                                        <p:tav tm="100000">
                                          <p:val>
                                            <p:strVal val="#ppt_h"/>
                                          </p:val>
                                        </p:tav>
                                      </p:tavLst>
                                    </p:anim>
                                    <p:animEffect transition="in" filter="fade">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ched Right Arrow 1"/>
          <p:cNvSpPr/>
          <p:nvPr/>
        </p:nvSpPr>
        <p:spPr>
          <a:xfrm>
            <a:off x="251520" y="0"/>
            <a:ext cx="5112568" cy="1340768"/>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4: </a:t>
            </a:r>
            <a:r>
              <a:rPr lang="en-US" sz="2400" b="1" dirty="0" err="1">
                <a:solidFill>
                  <a:srgbClr val="FF0000"/>
                </a:solidFill>
                <a:latin typeface="Times New Roman" panose="02020603050405020304" pitchFamily="18" charset="0"/>
                <a:cs typeface="Times New Roman" panose="02020603050405020304" pitchFamily="18" charset="0"/>
              </a:rPr>
              <a:t>VẬN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DỤNG</a:t>
            </a:r>
            <a:endParaRPr lang="en-US" sz="2400" dirty="0">
              <a:solidFill>
                <a:srgbClr val="FF0000"/>
              </a:solidFill>
              <a:latin typeface="Times New Roman" panose="02020603050405020304" pitchFamily="18" charset="0"/>
              <a:cs typeface="Times New Roman" panose="02020603050405020304" pitchFamily="18" charset="0"/>
            </a:endParaRPr>
          </a:p>
          <a:p>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3" name="Cloud Callout 2"/>
          <p:cNvSpPr/>
          <p:nvPr/>
        </p:nvSpPr>
        <p:spPr>
          <a:xfrm>
            <a:off x="232098" y="1166514"/>
            <a:ext cx="3907854" cy="5070798"/>
          </a:xfrm>
          <a:prstGeom prst="cloud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rgbClr val="0070C0"/>
                </a:solidFill>
                <a:latin typeface="Times New Roman" panose="02020603050405020304" pitchFamily="18" charset="0"/>
                <a:cs typeface="Times New Roman" panose="02020603050405020304" pitchFamily="18" charset="0"/>
              </a:rPr>
              <a:t>Đề</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bài</a:t>
            </a:r>
            <a:r>
              <a:rPr lang="en-US" sz="2000" b="1" dirty="0">
                <a:solidFill>
                  <a:srgbClr val="0070C0"/>
                </a:solidFill>
                <a:latin typeface="Times New Roman" panose="02020603050405020304" pitchFamily="18" charset="0"/>
                <a:cs typeface="Times New Roman" panose="02020603050405020304" pitchFamily="18" charset="0"/>
              </a:rPr>
              <a:t> 2:</a:t>
            </a:r>
          </a:p>
          <a:p>
            <a:r>
              <a:rPr lang="en-US" sz="2000" dirty="0" err="1">
                <a:solidFill>
                  <a:srgbClr val="0070C0"/>
                </a:solidFill>
                <a:latin typeface="Times New Roman" panose="02020603050405020304" pitchFamily="18" charset="0"/>
                <a:cs typeface="Times New Roman" panose="02020603050405020304" pitchFamily="18" charset="0"/>
              </a:rPr>
              <a:t>Với</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nhà</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văn</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Nguyễn</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Ngọc</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Tư</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tình</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yêu</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quê</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hương</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là</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sự</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gắn</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bó</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tha</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thiết</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với</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gió</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chướng</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Nếu</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một</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mai</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xa</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quê</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hương</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hình</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ảnh</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nào</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của</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quê</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hương</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khiến</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em</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nhớ</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mãi</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Vì</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sao</a:t>
            </a:r>
            <a:r>
              <a:rPr lang="en-US" sz="2000"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Hãy</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viết</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một</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đoạn</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văn</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từ</a:t>
            </a:r>
            <a:r>
              <a:rPr lang="en-US" sz="2000" i="1" dirty="0">
                <a:solidFill>
                  <a:srgbClr val="0070C0"/>
                </a:solidFill>
                <a:latin typeface="Times New Roman" panose="02020603050405020304" pitchFamily="18" charset="0"/>
                <a:cs typeface="Times New Roman" panose="02020603050405020304" pitchFamily="18" charset="0"/>
              </a:rPr>
              <a:t> 5 </a:t>
            </a:r>
            <a:r>
              <a:rPr lang="en-US" sz="2000" i="1" dirty="0" err="1">
                <a:solidFill>
                  <a:srgbClr val="0070C0"/>
                </a:solidFill>
                <a:latin typeface="Times New Roman" panose="02020603050405020304" pitchFamily="18" charset="0"/>
                <a:cs typeface="Times New Roman" panose="02020603050405020304" pitchFamily="18" charset="0"/>
              </a:rPr>
              <a:t>đến</a:t>
            </a:r>
            <a:r>
              <a:rPr lang="en-US" sz="2000" i="1" dirty="0">
                <a:solidFill>
                  <a:srgbClr val="0070C0"/>
                </a:solidFill>
                <a:latin typeface="Times New Roman" panose="02020603050405020304" pitchFamily="18" charset="0"/>
                <a:cs typeface="Times New Roman" panose="02020603050405020304" pitchFamily="18" charset="0"/>
              </a:rPr>
              <a:t> 7 </a:t>
            </a:r>
            <a:r>
              <a:rPr lang="en-US" sz="2000" i="1" dirty="0" err="1">
                <a:solidFill>
                  <a:srgbClr val="0070C0"/>
                </a:solidFill>
                <a:latin typeface="Times New Roman" panose="02020603050405020304" pitchFamily="18" charset="0"/>
                <a:cs typeface="Times New Roman" panose="02020603050405020304" pitchFamily="18" charset="0"/>
              </a:rPr>
              <a:t>câu</a:t>
            </a:r>
            <a:r>
              <a:rPr lang="en-US" sz="2000" i="1" dirty="0">
                <a:solidFill>
                  <a:srgbClr val="0070C0"/>
                </a:solidFill>
                <a:latin typeface="Times New Roman" panose="02020603050405020304" pitchFamily="18" charset="0"/>
                <a:cs typeface="Times New Roman" panose="02020603050405020304" pitchFamily="18" charset="0"/>
              </a:rPr>
              <a:t> chia </a:t>
            </a:r>
            <a:r>
              <a:rPr lang="en-US" sz="2000" i="1" dirty="0" err="1">
                <a:solidFill>
                  <a:srgbClr val="0070C0"/>
                </a:solidFill>
                <a:latin typeface="Times New Roman" panose="02020603050405020304" pitchFamily="18" charset="0"/>
                <a:cs typeface="Times New Roman" panose="02020603050405020304" pitchFamily="18" charset="0"/>
              </a:rPr>
              <a:t>sẻ</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về</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điều</a:t>
            </a:r>
            <a:r>
              <a:rPr lang="en-US" sz="2000" i="1" dirty="0">
                <a:solidFill>
                  <a:srgbClr val="0070C0"/>
                </a:solidFill>
                <a:latin typeface="Times New Roman" panose="02020603050405020304" pitchFamily="18" charset="0"/>
                <a:cs typeface="Times New Roman" panose="02020603050405020304" pitchFamily="18" charset="0"/>
              </a:rPr>
              <a:t> </a:t>
            </a:r>
            <a:r>
              <a:rPr lang="en-US" sz="2000" i="1" dirty="0" err="1">
                <a:solidFill>
                  <a:srgbClr val="0070C0"/>
                </a:solidFill>
                <a:latin typeface="Times New Roman" panose="02020603050405020304" pitchFamily="18" charset="0"/>
                <a:cs typeface="Times New Roman" panose="02020603050405020304" pitchFamily="18" charset="0"/>
              </a:rPr>
              <a:t>đó</a:t>
            </a:r>
            <a:r>
              <a:rPr lang="en-US" sz="2000" i="1" dirty="0">
                <a:solidFill>
                  <a:srgbClr val="0070C0"/>
                </a:solidFill>
                <a:latin typeface="Times New Roman" panose="02020603050405020304" pitchFamily="18" charset="0"/>
                <a:cs typeface="Times New Roman" panose="02020603050405020304" pitchFamily="18" charset="0"/>
              </a:rPr>
              <a:t>). </a:t>
            </a:r>
            <a:endParaRPr lang="en-US" sz="2000" dirty="0">
              <a:solidFill>
                <a:srgbClr val="0070C0"/>
              </a:solidFill>
              <a:latin typeface="Times New Roman" panose="02020603050405020304" pitchFamily="18" charset="0"/>
              <a:cs typeface="Times New Roman" panose="02020603050405020304" pitchFamily="18" charset="0"/>
            </a:endParaRPr>
          </a:p>
        </p:txBody>
      </p:sp>
      <p:sp>
        <p:nvSpPr>
          <p:cNvPr id="4" name="Rounded Rectangular Callout 3"/>
          <p:cNvSpPr/>
          <p:nvPr/>
        </p:nvSpPr>
        <p:spPr>
          <a:xfrm>
            <a:off x="4170238" y="1340768"/>
            <a:ext cx="4320480" cy="4896544"/>
          </a:xfrm>
          <a:prstGeom prst="wedgeRoundRectCallou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002060"/>
                </a:solidFill>
                <a:latin typeface="Times New Roman" panose="02020603050405020304" pitchFamily="18" charset="0"/>
                <a:cs typeface="Times New Roman" panose="02020603050405020304" pitchFamily="18" charset="0"/>
              </a:rPr>
              <a:t>Gợị</a:t>
            </a:r>
            <a:r>
              <a:rPr lang="en-US" sz="2400" b="1" dirty="0">
                <a:solidFill>
                  <a:srgbClr val="002060"/>
                </a:solidFill>
                <a:latin typeface="Times New Roman" panose="02020603050405020304" pitchFamily="18" charset="0"/>
                <a:cs typeface="Times New Roman" panose="02020603050405020304" pitchFamily="18" charset="0"/>
              </a:rPr>
              <a:t> ý</a:t>
            </a:r>
          </a:p>
          <a:p>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Bước</a:t>
            </a:r>
            <a:r>
              <a:rPr lang="en-US" sz="2400" dirty="0">
                <a:solidFill>
                  <a:srgbClr val="002060"/>
                </a:solidFill>
                <a:latin typeface="Times New Roman" panose="02020603050405020304" pitchFamily="18" charset="0"/>
                <a:cs typeface="Times New Roman" panose="02020603050405020304" pitchFamily="18" charset="0"/>
              </a:rPr>
              <a:t> 1: HS </a:t>
            </a:r>
            <a:r>
              <a:rPr lang="en-US" sz="2400" dirty="0" err="1">
                <a:solidFill>
                  <a:srgbClr val="002060"/>
                </a:solidFill>
                <a:latin typeface="Times New Roman" panose="02020603050405020304" pitchFamily="18" charset="0"/>
                <a:cs typeface="Times New Roman" panose="02020603050405020304" pitchFamily="18" charset="0"/>
              </a:rPr>
              <a:t>tự</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lựa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chọn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ảnh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gắn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ấn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nhất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quê</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hương</a:t>
            </a:r>
            <a:r>
              <a:rPr lang="en-US" sz="2400" dirty="0">
                <a:solidFill>
                  <a:srgbClr val="002060"/>
                </a:solidFill>
                <a:latin typeface="Times New Roman" panose="02020603050405020304" pitchFamily="18" charset="0"/>
                <a:cs typeface="Times New Roman" panose="02020603050405020304" pitchFamily="18" charset="0"/>
              </a:rPr>
              <a:t>.</a:t>
            </a:r>
          </a:p>
          <a:p>
            <a:pPr lvl="0"/>
            <a:r>
              <a:rPr lang="en-US" sz="2400" dirty="0" err="1">
                <a:solidFill>
                  <a:srgbClr val="002060"/>
                </a:solidFill>
                <a:latin typeface="Times New Roman" panose="02020603050405020304" pitchFamily="18" charset="0"/>
                <a:cs typeface="Times New Roman" panose="02020603050405020304" pitchFamily="18" charset="0"/>
              </a:rPr>
              <a:t>Bước</a:t>
            </a:r>
            <a:r>
              <a:rPr lang="en-US" sz="2400" dirty="0">
                <a:solidFill>
                  <a:srgbClr val="002060"/>
                </a:solidFill>
                <a:latin typeface="Times New Roman" panose="02020603050405020304" pitchFamily="18" charset="0"/>
                <a:cs typeface="Times New Roman" panose="02020603050405020304" pitchFamily="18" charset="0"/>
              </a:rPr>
              <a:t> 2: </a:t>
            </a:r>
            <a:r>
              <a:rPr lang="en-US" sz="2400" dirty="0" err="1">
                <a:solidFill>
                  <a:srgbClr val="002060"/>
                </a:solidFill>
                <a:latin typeface="Times New Roman" panose="02020603050405020304" pitchFamily="18" charset="0"/>
                <a:cs typeface="Times New Roman" panose="02020603050405020304" pitchFamily="18" charset="0"/>
              </a:rPr>
              <a:t>Lập</a:t>
            </a:r>
            <a:r>
              <a:rPr lang="en-US" sz="2400" dirty="0">
                <a:solidFill>
                  <a:srgbClr val="002060"/>
                </a:solidFill>
                <a:latin typeface="Times New Roman" panose="02020603050405020304" pitchFamily="18" charset="0"/>
                <a:cs typeface="Times New Roman" panose="02020603050405020304" pitchFamily="18" charset="0"/>
              </a:rPr>
              <a:t> ý </a:t>
            </a:r>
            <a:r>
              <a:rPr lang="en-US" sz="2400" dirty="0" err="1">
                <a:solidFill>
                  <a:srgbClr val="002060"/>
                </a:solidFill>
                <a:latin typeface="Times New Roman" panose="02020603050405020304" pitchFamily="18" charset="0"/>
                <a:cs typeface="Times New Roman" panose="02020603050405020304" pitchFamily="18" charset="0"/>
              </a:rPr>
              <a:t>cho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đoạn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bằng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trả</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Vì</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sao</a:t>
            </a:r>
            <a:r>
              <a:rPr lang="en-US" sz="2400" i="1"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gắn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với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em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như</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thế</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nào</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mang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đến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cho</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em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những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điều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thú</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vị</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gì</a:t>
            </a:r>
            <a:r>
              <a:rPr lang="en-US" sz="2400" i="1"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a:t>
            </a:r>
          </a:p>
          <a:p>
            <a:pPr lvl="0"/>
            <a:r>
              <a:rPr lang="en-US" sz="2400" dirty="0" err="1">
                <a:solidFill>
                  <a:srgbClr val="002060"/>
                </a:solidFill>
                <a:latin typeface="Times New Roman" panose="02020603050405020304" pitchFamily="18" charset="0"/>
                <a:cs typeface="Times New Roman" panose="02020603050405020304" pitchFamily="18" charset="0"/>
              </a:rPr>
              <a:t>Bước</a:t>
            </a:r>
            <a:r>
              <a:rPr lang="en-US" sz="2400" dirty="0">
                <a:solidFill>
                  <a:srgbClr val="002060"/>
                </a:solidFill>
                <a:latin typeface="Times New Roman" panose="02020603050405020304" pitchFamily="18" charset="0"/>
                <a:cs typeface="Times New Roman" panose="02020603050405020304" pitchFamily="18" charset="0"/>
              </a:rPr>
              <a:t> 3: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a:t>
            </a:r>
          </a:p>
          <a:p>
            <a:pPr lvl="0"/>
            <a:r>
              <a:rPr lang="en-US" sz="2400" dirty="0" err="1">
                <a:solidFill>
                  <a:srgbClr val="002060"/>
                </a:solidFill>
                <a:latin typeface="Times New Roman" panose="02020603050405020304" pitchFamily="18" charset="0"/>
                <a:cs typeface="Times New Roman" panose="02020603050405020304" pitchFamily="18" charset="0"/>
              </a:rPr>
              <a:t>Bước</a:t>
            </a:r>
            <a:r>
              <a:rPr lang="en-US" sz="2400" dirty="0">
                <a:solidFill>
                  <a:srgbClr val="002060"/>
                </a:solidFill>
                <a:latin typeface="Times New Roman" panose="02020603050405020304" pitchFamily="18" charset="0"/>
                <a:cs typeface="Times New Roman" panose="02020603050405020304" pitchFamily="18" charset="0"/>
              </a:rPr>
              <a:t> 4: </a:t>
            </a:r>
            <a:r>
              <a:rPr lang="en-US" sz="2400" dirty="0" err="1">
                <a:solidFill>
                  <a:srgbClr val="002060"/>
                </a:solidFill>
                <a:latin typeface="Times New Roman" panose="02020603050405020304" pitchFamily="18" charset="0"/>
                <a:cs typeface="Times New Roman" panose="02020603050405020304" pitchFamily="18" charset="0"/>
              </a:rPr>
              <a:t>Chỉnh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sửa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hoàn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thiện</a:t>
            </a:r>
            <a:r>
              <a:rPr lang="en-US" sz="24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1625989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3"/>
                                        </p:tgtEl>
                                      </p:cBhvr>
                                    </p:animEffect>
                                    <p:set>
                                      <p:cBhvr>
                                        <p:cTn id="19" dur="1" fill="hold">
                                          <p:stCondLst>
                                            <p:cond delay="499"/>
                                          </p:stCondLst>
                                        </p:cTn>
                                        <p:tgtEl>
                                          <p:spTgt spid="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1000" fill="hold"/>
                                        <p:tgtEl>
                                          <p:spTgt spid="4"/>
                                        </p:tgtEl>
                                        <p:attrNameLst>
                                          <p:attrName>ppt_w</p:attrName>
                                        </p:attrNameLst>
                                      </p:cBhvr>
                                      <p:tavLst>
                                        <p:tav tm="0">
                                          <p:val>
                                            <p:fltVal val="0"/>
                                          </p:val>
                                        </p:tav>
                                        <p:tav tm="100000">
                                          <p:val>
                                            <p:strVal val="#ppt_w"/>
                                          </p:val>
                                        </p:tav>
                                      </p:tavLst>
                                    </p:anim>
                                    <p:anim calcmode="lin" valueType="num">
                                      <p:cBhvr>
                                        <p:cTn id="25" dur="1000" fill="hold"/>
                                        <p:tgtEl>
                                          <p:spTgt spid="4"/>
                                        </p:tgtEl>
                                        <p:attrNameLst>
                                          <p:attrName>ppt_h</p:attrName>
                                        </p:attrNameLst>
                                      </p:cBhvr>
                                      <p:tavLst>
                                        <p:tav tm="0">
                                          <p:val>
                                            <p:fltVal val="0"/>
                                          </p:val>
                                        </p:tav>
                                        <p:tav tm="100000">
                                          <p:val>
                                            <p:strVal val="#ppt_h"/>
                                          </p:val>
                                        </p:tav>
                                      </p:tavLst>
                                    </p:anim>
                                    <p:anim calcmode="lin" valueType="num">
                                      <p:cBhvr>
                                        <p:cTn id="26" dur="1000" fill="hold"/>
                                        <p:tgtEl>
                                          <p:spTgt spid="4"/>
                                        </p:tgtEl>
                                        <p:attrNameLst>
                                          <p:attrName>style.rotation</p:attrName>
                                        </p:attrNameLst>
                                      </p:cBhvr>
                                      <p:tavLst>
                                        <p:tav tm="0">
                                          <p:val>
                                            <p:fltVal val="90"/>
                                          </p:val>
                                        </p:tav>
                                        <p:tav tm="100000">
                                          <p:val>
                                            <p:fltVal val="0"/>
                                          </p:val>
                                        </p:tav>
                                      </p:tavLst>
                                    </p:anim>
                                    <p:animEffect transition="in" filter="fade">
                                      <p:cBhvr>
                                        <p:cTn id="2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ular Callout 1"/>
          <p:cNvSpPr/>
          <p:nvPr/>
        </p:nvSpPr>
        <p:spPr>
          <a:xfrm>
            <a:off x="323528" y="260648"/>
            <a:ext cx="8568952" cy="5904656"/>
          </a:xfrm>
          <a:prstGeom prst="wedgeRect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00B050"/>
                </a:solidFill>
                <a:latin typeface="Times New Roman" panose="02020603050405020304" pitchFamily="18" charset="0"/>
                <a:cs typeface="Times New Roman" panose="02020603050405020304" pitchFamily="18" charset="0"/>
              </a:rPr>
              <a:t>ĐOẠN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VĂN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THAM</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KHẢO</a:t>
            </a:r>
            <a:endParaRPr lang="en-US" sz="2400" dirty="0">
              <a:solidFill>
                <a:srgbClr val="00B050"/>
              </a:solidFill>
              <a:latin typeface="Times New Roman" panose="02020603050405020304" pitchFamily="18" charset="0"/>
              <a:cs typeface="Times New Roman" panose="02020603050405020304" pitchFamily="18" charset="0"/>
            </a:endParaRPr>
          </a:p>
          <a:p>
            <a:r>
              <a:rPr lang="en-US" sz="2400" b="1" dirty="0" err="1">
                <a:solidFill>
                  <a:srgbClr val="00B050"/>
                </a:solidFill>
                <a:latin typeface="Times New Roman" panose="02020603050405020304" pitchFamily="18" charset="0"/>
                <a:cs typeface="Times New Roman" panose="02020603050405020304" pitchFamily="18" charset="0"/>
              </a:rPr>
              <a:t>Đề</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bài</a:t>
            </a:r>
            <a:r>
              <a:rPr lang="en-US" sz="2400" b="1" dirty="0">
                <a:solidFill>
                  <a:srgbClr val="00B050"/>
                </a:solidFill>
                <a:latin typeface="Times New Roman" panose="02020603050405020304" pitchFamily="18" charset="0"/>
                <a:cs typeface="Times New Roman" panose="02020603050405020304" pitchFamily="18" charset="0"/>
              </a:rPr>
              <a:t> 1: </a:t>
            </a:r>
            <a:r>
              <a:rPr lang="en-US" sz="2400" b="1" dirty="0" err="1">
                <a:solidFill>
                  <a:srgbClr val="00B050"/>
                </a:solidFill>
                <a:latin typeface="Times New Roman" panose="02020603050405020304" pitchFamily="18" charset="0"/>
                <a:cs typeface="Times New Roman" panose="02020603050405020304" pitchFamily="18" charset="0"/>
              </a:rPr>
              <a:t>Cảm</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nhận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tình</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cảm</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cảm</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xúc</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của</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tác</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giả</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được</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thể</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hiện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trong</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văn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bản</a:t>
            </a:r>
            <a:endParaRPr lang="en-US" sz="2400" dirty="0">
              <a:solidFill>
                <a:srgbClr val="00B050"/>
              </a:solidFill>
              <a:latin typeface="Times New Roman" panose="02020603050405020304" pitchFamily="18" charset="0"/>
              <a:cs typeface="Times New Roman" panose="02020603050405020304" pitchFamily="18" charset="0"/>
            </a:endParaRPr>
          </a:p>
          <a:p>
            <a:pPr algn="just"/>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mỗi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sinh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sống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gắn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biết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nhiêu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kỉ</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niệm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vui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buồn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Nguyễn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Ngọc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Tư</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mỗi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lần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lần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nhớ</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mang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đến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giả</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nhiêu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cung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bậc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cảm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xúc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nghĩa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sắp</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năm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sắp</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thêm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tuổi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lúc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vào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mùa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hoạch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đến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đón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nhận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nhiêu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niềm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vui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hoa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ngọt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viết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như</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giả</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còn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gợi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nhiêu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cảm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xúc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viết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Cả</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lúc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dẫu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đủ</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đầy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vị</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ngày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vẫn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nôn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nhớ</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Bằng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giọng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gợi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cảm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giàu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hình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ảnh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giàu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suy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tư</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ngôn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đậm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chất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Nam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Bộ</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Nguyễn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Ngọc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Tư</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truyền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mỗi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chúng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ta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tình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yêu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thiết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con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cảnh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sắc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019078"/>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ular Callout 1"/>
          <p:cNvSpPr/>
          <p:nvPr/>
        </p:nvSpPr>
        <p:spPr>
          <a:xfrm>
            <a:off x="251520" y="548680"/>
            <a:ext cx="8568952" cy="4320480"/>
          </a:xfrm>
          <a:prstGeom prst="wedgeRect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7030A0"/>
                </a:solidFill>
                <a:latin typeface="Times New Roman" panose="02020603050405020304" pitchFamily="18" charset="0"/>
                <a:cs typeface="Times New Roman" panose="02020603050405020304" pitchFamily="18" charset="0"/>
              </a:rPr>
              <a:t>Đề</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bài</a:t>
            </a:r>
            <a:r>
              <a:rPr lang="en-US" sz="2400" b="1" dirty="0">
                <a:solidFill>
                  <a:srgbClr val="7030A0"/>
                </a:solidFill>
                <a:latin typeface="Times New Roman" panose="02020603050405020304" pitchFamily="18" charset="0"/>
                <a:cs typeface="Times New Roman" panose="02020603050405020304" pitchFamily="18" charset="0"/>
              </a:rPr>
              <a:t> 2: </a:t>
            </a:r>
            <a:r>
              <a:rPr lang="en-US" sz="2400" b="1" dirty="0" err="1">
                <a:solidFill>
                  <a:srgbClr val="7030A0"/>
                </a:solidFill>
                <a:latin typeface="Times New Roman" panose="02020603050405020304" pitchFamily="18" charset="0"/>
                <a:cs typeface="Times New Roman" panose="02020603050405020304" pitchFamily="18" charset="0"/>
              </a:rPr>
              <a:t>Hình</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ảnh</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quê</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hương</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khiến</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em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nhớ</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mãi</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khi</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đi</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xa</a:t>
            </a:r>
            <a:endParaRPr lang="en-US" sz="2400" dirty="0">
              <a:solidFill>
                <a:srgbClr val="7030A0"/>
              </a:solidFill>
              <a:latin typeface="Times New Roman" panose="02020603050405020304" pitchFamily="18" charset="0"/>
              <a:cs typeface="Times New Roman" panose="02020603050405020304" pitchFamily="18" charset="0"/>
            </a:endParaRPr>
          </a:p>
          <a:p>
            <a:pPr algn="just"/>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hai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tiếng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gọi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thân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bền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chặt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mỗi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phải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luôn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mong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ngóng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nhớ</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Hình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ảnh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nhớ</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nhất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chính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dãy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đồi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trập</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trùng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biếc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dãy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đồi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ấy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rừng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cây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rì</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rào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khe</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suối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ngày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đêm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chảy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róc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rách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Dưới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chân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đồi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ngôi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sàn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e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ấp</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vòm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lá</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biếc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xanh</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Chiều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chiều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chúng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rong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trên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đồi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mát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rượi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ấy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còn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con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đường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dẫn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trường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biết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nhiêu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kỉ</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niệm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đẹp</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tuổi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trò</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bởi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vậy</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xa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làm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sao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không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nhớ</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cho</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234584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Terminator 6"/>
          <p:cNvSpPr/>
          <p:nvPr/>
        </p:nvSpPr>
        <p:spPr>
          <a:xfrm>
            <a:off x="251520" y="44624"/>
            <a:ext cx="8496944" cy="792088"/>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i="1" dirty="0" err="1">
                <a:solidFill>
                  <a:srgbClr val="FF0000"/>
                </a:solidFill>
                <a:latin typeface="Times New Roman" panose="02020603050405020304" pitchFamily="18" charset="0"/>
                <a:cs typeface="Times New Roman" panose="02020603050405020304" pitchFamily="18" charset="0"/>
              </a:rPr>
              <a:t>Đọc</a:t>
            </a:r>
            <a:r>
              <a:rPr lang="en-US" sz="2400" i="1" dirty="0">
                <a:solidFill>
                  <a:srgbClr val="FF0000"/>
                </a:solidFill>
                <a:latin typeface="Times New Roman" panose="02020603050405020304" pitchFamily="18" charset="0"/>
                <a:cs typeface="Times New Roman" panose="02020603050405020304" pitchFamily="18" charset="0"/>
              </a:rPr>
              <a:t> 3 </a:t>
            </a:r>
            <a:r>
              <a:rPr lang="en-US" sz="2400" i="1" dirty="0" err="1">
                <a:solidFill>
                  <a:srgbClr val="FF0000"/>
                </a:solidFill>
                <a:latin typeface="Times New Roman" panose="02020603050405020304" pitchFamily="18" charset="0"/>
                <a:cs typeface="Times New Roman" panose="02020603050405020304" pitchFamily="18" charset="0"/>
              </a:rPr>
              <a:t>đoạn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thơ</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sau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và</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cho</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biết</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hình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ảnh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nào</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xuất</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hiện</a:t>
            </a:r>
            <a:r>
              <a:rPr lang="en-US" sz="2400" i="1" dirty="0">
                <a:solidFill>
                  <a:srgbClr val="FF0000"/>
                </a:solidFill>
                <a:latin typeface="Times New Roman" panose="02020603050405020304" pitchFamily="18" charset="0"/>
                <a:cs typeface="Times New Roman" panose="02020603050405020304" pitchFamily="18" charset="0"/>
              </a:rPr>
              <a:t> ở </a:t>
            </a:r>
            <a:r>
              <a:rPr lang="en-US" sz="2400" i="1" dirty="0" err="1">
                <a:solidFill>
                  <a:srgbClr val="FF0000"/>
                </a:solidFill>
                <a:latin typeface="Times New Roman" panose="02020603050405020304" pitchFamily="18" charset="0"/>
                <a:cs typeface="Times New Roman" panose="02020603050405020304" pitchFamily="18" charset="0"/>
              </a:rPr>
              <a:t>cả</a:t>
            </a:r>
            <a:r>
              <a:rPr lang="en-US" sz="2400" i="1" dirty="0">
                <a:solidFill>
                  <a:srgbClr val="FF0000"/>
                </a:solidFill>
                <a:latin typeface="Times New Roman" panose="02020603050405020304" pitchFamily="18" charset="0"/>
                <a:cs typeface="Times New Roman" panose="02020603050405020304" pitchFamily="18" charset="0"/>
              </a:rPr>
              <a:t> 3 </a:t>
            </a:r>
            <a:r>
              <a:rPr lang="en-US" sz="2400" i="1" dirty="0" err="1">
                <a:solidFill>
                  <a:srgbClr val="FF0000"/>
                </a:solidFill>
                <a:latin typeface="Times New Roman" panose="02020603050405020304" pitchFamily="18" charset="0"/>
                <a:cs typeface="Times New Roman" panose="02020603050405020304" pitchFamily="18" charset="0"/>
              </a:rPr>
              <a:t>đoạn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thơ</a:t>
            </a:r>
            <a:r>
              <a:rPr lang="en-US" sz="2400" i="1" dirty="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3635896" y="1109315"/>
            <a:ext cx="2664295" cy="547260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nhận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ra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dòng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sông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quen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thuộc</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quá</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phù</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sa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châu</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thổ</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quê</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mình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Mùa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hoa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lục</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bình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nở</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rộ</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Chuyến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đò</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chiều</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chở</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tím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cả</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hoàng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hôn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p>
          <a:p>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cs typeface="Times New Roman" panose="02020603050405020304" pitchFamily="18" charset="0"/>
              </a:rPr>
              <a:t>Ngọc</a:t>
            </a:r>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cs typeface="Times New Roman" panose="02020603050405020304" pitchFamily="18" charset="0"/>
              </a:rPr>
              <a:t>Hiệp</a:t>
            </a:r>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a:t>
            </a:r>
          </a:p>
        </p:txBody>
      </p:sp>
      <p:sp>
        <p:nvSpPr>
          <p:cNvPr id="10" name="Rectangle 9"/>
          <p:cNvSpPr/>
          <p:nvPr/>
        </p:nvSpPr>
        <p:spPr>
          <a:xfrm>
            <a:off x="6516216" y="1124745"/>
            <a:ext cx="2627784" cy="547260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dirty="0">
              <a:solidFill>
                <a:srgbClr val="0070C0"/>
              </a:solidFill>
              <a:latin typeface="Times New Roman" panose="02020603050405020304" pitchFamily="18" charset="0"/>
              <a:cs typeface="Times New Roman" panose="02020603050405020304" pitchFamily="18" charset="0"/>
            </a:endParaRPr>
          </a:p>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Con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thăm</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Mẹ</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mùa</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tự</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đồng</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xa</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thổi</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mát</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lòng</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Nghe</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ngọn</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mùi</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rơm</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rạ</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chút</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mùi</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hương</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tóc</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Mẹ</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a:solidFill>
                  <a:schemeClr val="tx1">
                    <a:lumMod val="95000"/>
                    <a:lumOff val="5000"/>
                  </a:schemeClr>
                </a:solidFill>
                <a:latin typeface="Times New Roman" panose="02020603050405020304" pitchFamily="18" charset="0"/>
                <a:cs typeface="Times New Roman" panose="02020603050405020304" pitchFamily="18" charset="0"/>
              </a:rPr>
              <a:t>già</a:t>
            </a:r>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Phùng</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QuangThuận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a:t>
            </a:r>
          </a:p>
        </p:txBody>
      </p:sp>
      <p:sp>
        <p:nvSpPr>
          <p:cNvPr id="11" name="Rectangle 10"/>
          <p:cNvSpPr/>
          <p:nvPr/>
        </p:nvSpPr>
        <p:spPr>
          <a:xfrm>
            <a:off x="107504" y="1124744"/>
            <a:ext cx="3312368" cy="5472607"/>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Đèn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lồng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treo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cột</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phướng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thổi</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hao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dầu</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thương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thì</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để</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dạ</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Chớ</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rầu</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mà</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hư</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thân</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Hoa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thơm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trồng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dựa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cành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rào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nam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nào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cũng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thơm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lạnh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lùng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mưa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rung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lá</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hẹ</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Cảm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thương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nàng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mẹ</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không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cha.</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Gió</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chướng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lao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xao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khúc</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sông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nào</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sóng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nấy</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Xuồng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bơi</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giữa</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dòng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anh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thấy</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anh</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cs typeface="Times New Roman" panose="02020603050405020304" pitchFamily="18" charset="0"/>
              </a:rPr>
              <a:t>thương</a:t>
            </a:r>
            <a:r>
              <a:rPr lang="en-US" sz="20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lvl="0"/>
            <a:r>
              <a:rPr lang="en-US" sz="2000" dirty="0">
                <a:solidFill>
                  <a:prstClr val="black">
                    <a:lumMod val="95000"/>
                    <a:lumOff val="5000"/>
                  </a:prstClr>
                </a:solidFill>
                <a:latin typeface="Times New Roman" panose="02020603050405020304" pitchFamily="18" charset="0"/>
                <a:cs typeface="Times New Roman" panose="02020603050405020304" pitchFamily="18" charset="0"/>
              </a:rPr>
              <a:t>                                 (Ca </a:t>
            </a:r>
            <a:r>
              <a:rPr lang="en-US" sz="2000" dirty="0" err="1">
                <a:solidFill>
                  <a:prstClr val="black">
                    <a:lumMod val="95000"/>
                    <a:lumOff val="5000"/>
                  </a:prstClr>
                </a:solidFill>
                <a:latin typeface="Times New Roman" panose="02020603050405020304" pitchFamily="18" charset="0"/>
                <a:cs typeface="Times New Roman" panose="02020603050405020304" pitchFamily="18" charset="0"/>
              </a:rPr>
              <a:t>dao</a:t>
            </a:r>
            <a:r>
              <a:rPr lang="en-US" sz="2000" dirty="0">
                <a:solidFill>
                  <a:prstClr val="black">
                    <a:lumMod val="95000"/>
                    <a:lumOff val="5000"/>
                  </a:prstClr>
                </a:solidFill>
                <a:latin typeface="Times New Roman" panose="02020603050405020304" pitchFamily="18" charset="0"/>
                <a:cs typeface="Times New Roman" panose="02020603050405020304" pitchFamily="18" charset="0"/>
              </a:rPr>
              <a:t>)</a:t>
            </a:r>
          </a:p>
          <a:p>
            <a:endParaRPr lang="en-US" sz="20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111637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2000"/>
                                        <p:tgtEl>
                                          <p:spTgt spid="9"/>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ircle(in)">
                                      <p:cBhvr>
                                        <p:cTn id="16" dur="2000"/>
                                        <p:tgtEl>
                                          <p:spTgt spid="10"/>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ircle(in)">
                                      <p:cBhvr>
                                        <p:cTn id="1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188640"/>
            <a:ext cx="7920880" cy="86409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C00000"/>
                </a:solidFill>
                <a:latin typeface="Times New Roman" panose="02020603050405020304" pitchFamily="18" charset="0"/>
                <a:cs typeface="Times New Roman" panose="02020603050405020304" pitchFamily="18" charset="0"/>
              </a:rPr>
              <a:t>BẢNG</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KIỂM</a:t>
            </a:r>
            <a:endParaRPr lang="en-US" sz="2400" dirty="0">
              <a:solidFill>
                <a:srgbClr val="C00000"/>
              </a:solidFill>
              <a:latin typeface="Times New Roman" panose="02020603050405020304" pitchFamily="18" charset="0"/>
              <a:cs typeface="Times New Roman" panose="02020603050405020304" pitchFamily="18" charset="0"/>
            </a:endParaRPr>
          </a:p>
          <a:p>
            <a:pPr algn="ct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Đánh</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giá</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kĩ</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năng</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viết</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đoạn</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văn</a:t>
            </a:r>
            <a:endParaRPr lang="en-US" sz="2400" dirty="0">
              <a:solidFill>
                <a:srgbClr val="00B05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01758341"/>
              </p:ext>
            </p:extLst>
          </p:nvPr>
        </p:nvGraphicFramePr>
        <p:xfrm>
          <a:off x="323527" y="1916832"/>
          <a:ext cx="8352929" cy="3785616"/>
        </p:xfrm>
        <a:graphic>
          <a:graphicData uri="http://schemas.openxmlformats.org/drawingml/2006/table">
            <a:tbl>
              <a:tblPr firstRow="1" firstCol="1" bandRow="1">
                <a:tableStyleId>{5C22544A-7EE6-4342-B048-85BDC9FD1C3A}</a:tableStyleId>
              </a:tblPr>
              <a:tblGrid>
                <a:gridCol w="720081">
                  <a:extLst>
                    <a:ext uri="{9D8B030D-6E8A-4147-A177-3AD203B41FA5}">
                      <a16:colId xmlns:a16="http://schemas.microsoft.com/office/drawing/2014/main" val="20000"/>
                    </a:ext>
                  </a:extLst>
                </a:gridCol>
                <a:gridCol w="5484544">
                  <a:extLst>
                    <a:ext uri="{9D8B030D-6E8A-4147-A177-3AD203B41FA5}">
                      <a16:colId xmlns:a16="http://schemas.microsoft.com/office/drawing/2014/main" val="20001"/>
                    </a:ext>
                  </a:extLst>
                </a:gridCol>
                <a:gridCol w="884333">
                  <a:extLst>
                    <a:ext uri="{9D8B030D-6E8A-4147-A177-3AD203B41FA5}">
                      <a16:colId xmlns:a16="http://schemas.microsoft.com/office/drawing/2014/main" val="20002"/>
                    </a:ext>
                  </a:extLst>
                </a:gridCol>
                <a:gridCol w="1263971">
                  <a:extLst>
                    <a:ext uri="{9D8B030D-6E8A-4147-A177-3AD203B41FA5}">
                      <a16:colId xmlns:a16="http://schemas.microsoft.com/office/drawing/2014/main" val="20003"/>
                    </a:ext>
                  </a:extLst>
                </a:gridCol>
              </a:tblGrid>
              <a:tr h="347433">
                <a:tc>
                  <a:txBody>
                    <a:bodyPr/>
                    <a:lstStyle/>
                    <a:p>
                      <a:pPr algn="ctr">
                        <a:lnSpc>
                          <a:spcPct val="115000"/>
                        </a:lnSpc>
                        <a:spcAft>
                          <a:spcPts val="1200"/>
                        </a:spcAft>
                        <a:tabLst>
                          <a:tab pos="2703195" algn="l"/>
                        </a:tabLst>
                      </a:pPr>
                      <a:r>
                        <a:rPr lang="en-US" sz="2400" dirty="0" err="1">
                          <a:effectLst/>
                          <a:latin typeface="Times New Roman" panose="02020603050405020304" pitchFamily="18" charset="0"/>
                          <a:cs typeface="Times New Roman" panose="02020603050405020304" pitchFamily="18" charset="0"/>
                        </a:rPr>
                        <a:t>STT</a:t>
                      </a:r>
                      <a:endParaRPr lang="en-US" sz="24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Tiêu chí</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Đạt</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Chưa đạt</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8385">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Đảm bảo hình thức đoạn văn với dung lượng khoảng 5 - 7 dòng.</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47433">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Đoạn văn đúng chủ đề.</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8385">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Đoạn văn đảm bảo tính liên kết giữa các câu trong đoạn văn.</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18385">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Đoạn văn đảm bảo về yêu cầu về chính tả, cách sử dụng từ ngữ, ngữ pháp.</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1200"/>
                        </a:spcAft>
                        <a:tabLst>
                          <a:tab pos="2703195" algn="l"/>
                        </a:tabLs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4493355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188640"/>
            <a:ext cx="7920880" cy="86409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anose="02020603050405020304" pitchFamily="18" charset="0"/>
                <a:cs typeface="Times New Roman" panose="02020603050405020304" pitchFamily="18" charset="0"/>
              </a:rPr>
              <a:t>HƯỚNG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DẪN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TỰ</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endParaRPr lang="en-US" sz="2400" dirty="0">
              <a:solidFill>
                <a:srgbClr val="FF0000"/>
              </a:solidFill>
              <a:latin typeface="Times New Roman" panose="02020603050405020304" pitchFamily="18" charset="0"/>
              <a:cs typeface="Times New Roman" panose="02020603050405020304" pitchFamily="18" charset="0"/>
            </a:endParaRPr>
          </a:p>
          <a:p>
            <a:pPr algn="ct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611560" y="1556792"/>
            <a:ext cx="8208912" cy="2736304"/>
          </a:xfrm>
          <a:prstGeom prst="horizontalScroll">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dirty="0">
                <a:solidFill>
                  <a:srgbClr val="00B050"/>
                </a:solidFill>
                <a:latin typeface="Times New Roman" panose="02020603050405020304" pitchFamily="18" charset="0"/>
                <a:cs typeface="Times New Roman" panose="02020603050405020304" pitchFamily="18" charset="0"/>
              </a:rPr>
              <a:t>- Vẽ sơ đồ tư duy về các đơn vị kiến thức của bài học hoặc vẽ tranh, sưu tầm hình ảnh ấn tượng về bài học.</a:t>
            </a:r>
            <a:endParaRPr lang="en-US" sz="2400" dirty="0">
              <a:solidFill>
                <a:srgbClr val="00B050"/>
              </a:solidFill>
              <a:latin typeface="Times New Roman" panose="02020603050405020304" pitchFamily="18" charset="0"/>
              <a:cs typeface="Times New Roman" panose="02020603050405020304" pitchFamily="18" charset="0"/>
            </a:endParaRPr>
          </a:p>
          <a:p>
            <a:r>
              <a:rPr lang="pt-BR" sz="2400" dirty="0">
                <a:solidFill>
                  <a:srgbClr val="00B050"/>
                </a:solidFill>
                <a:latin typeface="Times New Roman" panose="02020603050405020304" pitchFamily="18" charset="0"/>
                <a:cs typeface="Times New Roman" panose="02020603050405020304" pitchFamily="18" charset="0"/>
              </a:rPr>
              <a:t>- Tìm đọc thêm các tản văn khác của Nguyễn Ngọc Tư.</a:t>
            </a:r>
            <a:endParaRPr lang="en-US" sz="2400" dirty="0">
              <a:solidFill>
                <a:srgbClr val="00B050"/>
              </a:solidFill>
              <a:latin typeface="Times New Roman" panose="02020603050405020304" pitchFamily="18" charset="0"/>
              <a:cs typeface="Times New Roman" panose="02020603050405020304" pitchFamily="18" charset="0"/>
            </a:endParaRPr>
          </a:p>
          <a:p>
            <a:r>
              <a:rPr lang="pt-BR" sz="2400" dirty="0">
                <a:solidFill>
                  <a:srgbClr val="00B050"/>
                </a:solidFill>
                <a:latin typeface="Times New Roman" panose="02020603050405020304" pitchFamily="18" charset="0"/>
                <a:cs typeface="Times New Roman" panose="02020603050405020304" pitchFamily="18" charset="0"/>
              </a:rPr>
              <a:t>- Chuẩn bị soạn bài thực hành tiếng Việt: “</a:t>
            </a:r>
            <a:r>
              <a:rPr lang="pt-BR" sz="2400" i="1" dirty="0">
                <a:solidFill>
                  <a:srgbClr val="00B050"/>
                </a:solidFill>
                <a:latin typeface="Times New Roman" panose="02020603050405020304" pitchFamily="18" charset="0"/>
                <a:cs typeface="Times New Roman" panose="02020603050405020304" pitchFamily="18" charset="0"/>
              </a:rPr>
              <a:t>Nghĩa của từ, các biện pháp tu từ</a:t>
            </a:r>
            <a:r>
              <a:rPr lang="pt-BR" sz="2400" dirty="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353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Callout 3"/>
          <p:cNvSpPr/>
          <p:nvPr/>
        </p:nvSpPr>
        <p:spPr>
          <a:xfrm>
            <a:off x="1115616" y="18306"/>
            <a:ext cx="7416824" cy="1610494"/>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7030A0"/>
                </a:solidFill>
                <a:latin typeface="Times New Roman" panose="02020603050405020304" pitchFamily="18" charset="0"/>
                <a:cs typeface="Times New Roman" panose="02020603050405020304" pitchFamily="18" charset="0"/>
              </a:rPr>
              <a:t>Em</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đã</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bao</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giờ</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được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trực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tiếp</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đón</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gió</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chướng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về</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hoặc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được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nghe</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nói</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đến</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gió</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chướng</a:t>
            </a:r>
            <a:r>
              <a:rPr lang="en-US" sz="2400" i="1" dirty="0">
                <a:solidFill>
                  <a:srgbClr val="7030A0"/>
                </a:solidFill>
                <a:latin typeface="Times New Roman" panose="02020603050405020304" pitchFamily="18" charset="0"/>
                <a:cs typeface="Times New Roman" panose="02020603050405020304" pitchFamily="18" charset="0"/>
              </a:rPr>
              <a:t>?</a:t>
            </a:r>
            <a:endParaRPr lang="en-US" sz="2400" dirty="0">
              <a:solidFill>
                <a:srgbClr val="7030A0"/>
              </a:solidFill>
              <a:latin typeface="Times New Roman" panose="02020603050405020304" pitchFamily="18" charset="0"/>
              <a:cs typeface="Times New Roman" panose="02020603050405020304" pitchFamily="18" charset="0"/>
            </a:endParaRPr>
          </a:p>
          <a:p>
            <a:pPr lvl="0"/>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6" name="Pentagon 5"/>
          <p:cNvSpPr/>
          <p:nvPr/>
        </p:nvSpPr>
        <p:spPr>
          <a:xfrm>
            <a:off x="319164" y="1868202"/>
            <a:ext cx="5184576" cy="504056"/>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00B050"/>
                </a:solidFill>
                <a:latin typeface="Times New Roman" panose="02020603050405020304" pitchFamily="18" charset="0"/>
                <a:cs typeface="Times New Roman" panose="02020603050405020304" pitchFamily="18" charset="0"/>
              </a:rPr>
              <a:t>I. KHÁM PHÁ CHUNG VĂN BẢN</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5492255" y="1341834"/>
            <a:ext cx="3544241" cy="2303190"/>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dirty="0">
                <a:solidFill>
                  <a:srgbClr val="002060"/>
                </a:solidFill>
                <a:latin typeface="Times New Roman" panose="02020603050405020304" pitchFamily="18" charset="0"/>
                <a:cs typeface="Times New Roman" panose="02020603050405020304" pitchFamily="18" charset="0"/>
              </a:rPr>
              <a:t>Nêu những hiểu biết của em về tác giả </a:t>
            </a:r>
            <a:r>
              <a:rPr lang="en-US" sz="2400" dirty="0" err="1">
                <a:solidFill>
                  <a:srgbClr val="002060"/>
                </a:solidFill>
                <a:latin typeface="Times New Roman" panose="02020603050405020304" pitchFamily="18" charset="0"/>
                <a:cs typeface="Times New Roman" panose="02020603050405020304" pitchFamily="18" charset="0"/>
              </a:rPr>
              <a:t>Nguyễn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Tư</a:t>
            </a:r>
            <a:r>
              <a:rPr lang="en-US" sz="2400" dirty="0">
                <a:solidFill>
                  <a:srgbClr val="002060"/>
                </a:solidFill>
                <a:latin typeface="Times New Roman" panose="02020603050405020304" pitchFamily="18" charset="0"/>
                <a:cs typeface="Times New Roman" panose="02020603050405020304" pitchFamily="18" charset="0"/>
              </a:rPr>
              <a:t> </a:t>
            </a:r>
            <a:r>
              <a:rPr lang="pt-BR" sz="2400" dirty="0">
                <a:solidFill>
                  <a:srgbClr val="002060"/>
                </a:solidFill>
                <a:latin typeface="Times New Roman" panose="02020603050405020304" pitchFamily="18" charset="0"/>
                <a:cs typeface="Times New Roman" panose="02020603050405020304" pitchFamily="18" charset="0"/>
              </a:rPr>
              <a:t>(tiểu sử cuộc đời, sự nghiệp)</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8" name="Flowchart: Terminator 7"/>
          <p:cNvSpPr/>
          <p:nvPr/>
        </p:nvSpPr>
        <p:spPr>
          <a:xfrm>
            <a:off x="2555776" y="2496826"/>
            <a:ext cx="1844699" cy="576064"/>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Tác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giả</a:t>
            </a:r>
            <a:r>
              <a:rPr lang="en-US" sz="2400" b="1" dirty="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9" name="Diagram 8"/>
          <p:cNvGraphicFramePr/>
          <p:nvPr>
            <p:extLst>
              <p:ext uri="{D42A27DB-BD31-4B8C-83A1-F6EECF244321}">
                <p14:modId xmlns:p14="http://schemas.microsoft.com/office/powerpoint/2010/main" val="3046549421"/>
              </p:ext>
            </p:extLst>
          </p:nvPr>
        </p:nvGraphicFramePr>
        <p:xfrm>
          <a:off x="207021" y="3212976"/>
          <a:ext cx="8541443" cy="3456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673259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xit" presetSubtype="32" fill="hold" grpId="1" nodeType="clickEffect">
                                  <p:stCondLst>
                                    <p:cond delay="0"/>
                                  </p:stCondLst>
                                  <p:childTnLst>
                                    <p:anim calcmode="lin" valueType="num">
                                      <p:cBhvr>
                                        <p:cTn id="34" dur="500"/>
                                        <p:tgtEl>
                                          <p:spTgt spid="7"/>
                                        </p:tgtEl>
                                        <p:attrNameLst>
                                          <p:attrName>ppt_w</p:attrName>
                                        </p:attrNameLst>
                                      </p:cBhvr>
                                      <p:tavLst>
                                        <p:tav tm="0">
                                          <p:val>
                                            <p:strVal val="ppt_w"/>
                                          </p:val>
                                        </p:tav>
                                        <p:tav tm="100000">
                                          <p:val>
                                            <p:fltVal val="0"/>
                                          </p:val>
                                        </p:tav>
                                      </p:tavLst>
                                    </p:anim>
                                    <p:anim calcmode="lin" valueType="num">
                                      <p:cBhvr>
                                        <p:cTn id="35" dur="500"/>
                                        <p:tgtEl>
                                          <p:spTgt spid="7"/>
                                        </p:tgtEl>
                                        <p:attrNameLst>
                                          <p:attrName>ppt_h</p:attrName>
                                        </p:attrNameLst>
                                      </p:cBhvr>
                                      <p:tavLst>
                                        <p:tav tm="0">
                                          <p:val>
                                            <p:strVal val="ppt_h"/>
                                          </p:val>
                                        </p:tav>
                                        <p:tav tm="100000">
                                          <p:val>
                                            <p:fltVal val="0"/>
                                          </p:val>
                                        </p:tav>
                                      </p:tavLst>
                                    </p:anim>
                                    <p:animEffect transition="out" filter="fade">
                                      <p:cBhvr>
                                        <p:cTn id="36" dur="500"/>
                                        <p:tgtEl>
                                          <p:spTgt spid="7"/>
                                        </p:tgtEl>
                                      </p:cBhvr>
                                    </p:animEffect>
                                    <p:set>
                                      <p:cBhvr>
                                        <p:cTn id="37" dur="1" fill="hold">
                                          <p:stCondLst>
                                            <p:cond delay="499"/>
                                          </p:stCondLst>
                                        </p:cTn>
                                        <p:tgtEl>
                                          <p:spTgt spid="7"/>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heel(1)">
                                      <p:cBhvr>
                                        <p:cTn id="4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7" grpId="0" animBg="1"/>
      <p:bldP spid="7" grpId="1" animBg="1"/>
      <p:bldP spid="8" grpId="0" animBg="1"/>
      <p:bldGraphic spid="9"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5 cuốn sách hay của Nguyễn Ngọc Tư cho những tâm hồn đa cảm - BlogAnChoi"/>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32656"/>
            <a:ext cx="8640960" cy="6264696"/>
          </a:xfrm>
          <a:prstGeom prst="rect">
            <a:avLst/>
          </a:prstGeom>
          <a:noFill/>
          <a:ln>
            <a:noFill/>
          </a:ln>
        </p:spPr>
      </p:pic>
    </p:spTree>
    <p:extLst>
      <p:ext uri="{BB962C8B-B14F-4D97-AF65-F5344CB8AC3E}">
        <p14:creationId xmlns:p14="http://schemas.microsoft.com/office/powerpoint/2010/main" val="269297631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987824" y="116632"/>
            <a:ext cx="2376264" cy="576064"/>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phẩm</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395536" y="692696"/>
            <a:ext cx="4824536" cy="2160240"/>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bản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Trở</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thuộc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thể</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loại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nào</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Tại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sao</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bản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lại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được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xếp</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vào</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cùng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một</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bài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với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hai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bài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thơ</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bốn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chữ</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và</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năm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chữ</a:t>
            </a:r>
            <a:r>
              <a:rPr lang="en-US" sz="2400" i="1" dirty="0">
                <a:solidFill>
                  <a:srgbClr val="002060"/>
                </a:solidFill>
                <a:latin typeface="Times New Roman" panose="02020603050405020304" pitchFamily="18" charset="0"/>
                <a:cs typeface="Times New Roman" panose="02020603050405020304" pitchFamily="18" charset="0"/>
              </a:rPr>
              <a:t>?</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6" name="Oval Callout 5"/>
          <p:cNvSpPr/>
          <p:nvPr/>
        </p:nvSpPr>
        <p:spPr>
          <a:xfrm>
            <a:off x="5364087" y="260648"/>
            <a:ext cx="3604431" cy="1899592"/>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002060"/>
                </a:solidFill>
                <a:latin typeface="Times New Roman" panose="02020603050405020304" pitchFamily="18" charset="0"/>
                <a:cs typeface="Times New Roman" panose="02020603050405020304" pitchFamily="18" charset="0"/>
              </a:rPr>
              <a:t>Văn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bản</a:t>
            </a:r>
            <a:r>
              <a:rPr lang="en-US" sz="2400" i="1" dirty="0">
                <a:solidFill>
                  <a:srgbClr val="002060"/>
                </a:solidFill>
                <a:latin typeface="Times New Roman" panose="02020603050405020304" pitchFamily="18" charset="0"/>
                <a:cs typeface="Times New Roman" panose="02020603050405020304" pitchFamily="18" charset="0"/>
              </a:rPr>
              <a:t> chia </a:t>
            </a:r>
            <a:r>
              <a:rPr lang="en-US" sz="2400" i="1" dirty="0" err="1">
                <a:solidFill>
                  <a:srgbClr val="002060"/>
                </a:solidFill>
                <a:latin typeface="Times New Roman" panose="02020603050405020304" pitchFamily="18" charset="0"/>
                <a:cs typeface="Times New Roman" panose="02020603050405020304" pitchFamily="18" charset="0"/>
              </a:rPr>
              <a:t>làm</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mấy</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phần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Nêu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nội</a:t>
            </a:r>
            <a:r>
              <a:rPr lang="en-US" sz="2400" i="1" dirty="0">
                <a:solidFill>
                  <a:srgbClr val="002060"/>
                </a:solidFill>
                <a:latin typeface="Times New Roman" panose="02020603050405020304" pitchFamily="18" charset="0"/>
                <a:cs typeface="Times New Roman" panose="02020603050405020304" pitchFamily="18" charset="0"/>
              </a:rPr>
              <a:t> dung </a:t>
            </a:r>
            <a:r>
              <a:rPr lang="en-US" sz="2400" i="1" dirty="0" err="1">
                <a:solidFill>
                  <a:srgbClr val="002060"/>
                </a:solidFill>
                <a:latin typeface="Times New Roman" panose="02020603050405020304" pitchFamily="18" charset="0"/>
                <a:cs typeface="Times New Roman" panose="02020603050405020304" pitchFamily="18" charset="0"/>
              </a:rPr>
              <a:t>của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từng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phần</a:t>
            </a:r>
            <a:r>
              <a:rPr lang="en-US" sz="2400" i="1" dirty="0">
                <a:solidFill>
                  <a:srgbClr val="002060"/>
                </a:solidFill>
                <a:latin typeface="Times New Roman" panose="02020603050405020304" pitchFamily="18" charset="0"/>
                <a:cs typeface="Times New Roman" panose="02020603050405020304" pitchFamily="18" charset="0"/>
              </a:rPr>
              <a:t>?</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7" name="Flowchart: Terminator 6"/>
          <p:cNvSpPr/>
          <p:nvPr/>
        </p:nvSpPr>
        <p:spPr>
          <a:xfrm>
            <a:off x="539552" y="1772816"/>
            <a:ext cx="8280920" cy="936104"/>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FF0000"/>
                </a:solidFill>
                <a:latin typeface="Times New Roman" panose="02020603050405020304" pitchFamily="18" charset="0"/>
                <a:cs typeface="Times New Roman" panose="02020603050405020304" pitchFamily="18" charset="0"/>
              </a:rPr>
              <a:t>Văn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bản</a:t>
            </a:r>
            <a:r>
              <a:rPr lang="en-US" sz="2400"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Trở</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gió</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trích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trong</a:t>
            </a:r>
            <a:r>
              <a:rPr lang="en-US" sz="2400"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Tạp</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văn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Nguyễn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Ngọc</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Tư</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NXB</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Trẻ</a:t>
            </a:r>
            <a:r>
              <a:rPr lang="en-US" sz="2400" dirty="0">
                <a:solidFill>
                  <a:srgbClr val="FF0000"/>
                </a:solidFill>
                <a:latin typeface="Times New Roman" panose="02020603050405020304" pitchFamily="18" charset="0"/>
                <a:cs typeface="Times New Roman" panose="02020603050405020304" pitchFamily="18" charset="0"/>
              </a:rPr>
              <a:t>, Tp. </a:t>
            </a:r>
            <a:r>
              <a:rPr lang="en-US" sz="2400" dirty="0" err="1">
                <a:solidFill>
                  <a:srgbClr val="FF0000"/>
                </a:solidFill>
                <a:latin typeface="Times New Roman" panose="02020603050405020304" pitchFamily="18" charset="0"/>
                <a:cs typeface="Times New Roman" panose="02020603050405020304" pitchFamily="18" charset="0"/>
              </a:rPr>
              <a:t>HCM</a:t>
            </a:r>
            <a:r>
              <a:rPr lang="en-US" sz="2400" dirty="0">
                <a:solidFill>
                  <a:srgbClr val="FF0000"/>
                </a:solidFill>
                <a:latin typeface="Times New Roman" panose="02020603050405020304" pitchFamily="18" charset="0"/>
                <a:cs typeface="Times New Roman" panose="02020603050405020304" pitchFamily="18" charset="0"/>
              </a:rPr>
              <a:t>, 2015, </a:t>
            </a:r>
            <a:r>
              <a:rPr lang="en-US" sz="2400" dirty="0" err="1">
                <a:solidFill>
                  <a:srgbClr val="FF0000"/>
                </a:solidFill>
                <a:latin typeface="Times New Roman" panose="02020603050405020304" pitchFamily="18" charset="0"/>
                <a:cs typeface="Times New Roman" panose="02020603050405020304" pitchFamily="18" charset="0"/>
              </a:rPr>
              <a:t>tr.7</a:t>
            </a:r>
            <a:r>
              <a:rPr lang="en-US" sz="2400" dirty="0">
                <a:solidFill>
                  <a:srgbClr val="FF0000"/>
                </a:solidFill>
                <a:latin typeface="Times New Roman" panose="02020603050405020304" pitchFamily="18" charset="0"/>
                <a:cs typeface="Times New Roman" panose="02020603050405020304" pitchFamily="18" charset="0"/>
              </a:rPr>
              <a:t>-10).</a:t>
            </a:r>
          </a:p>
        </p:txBody>
      </p:sp>
      <p:sp>
        <p:nvSpPr>
          <p:cNvPr id="8" name="Flowchart: Terminator 7"/>
          <p:cNvSpPr/>
          <p:nvPr/>
        </p:nvSpPr>
        <p:spPr>
          <a:xfrm>
            <a:off x="251520" y="3429000"/>
            <a:ext cx="4428492" cy="576064"/>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002060"/>
                </a:solidFill>
                <a:latin typeface="Times New Roman" panose="02020603050405020304" pitchFamily="18" charset="0"/>
                <a:cs typeface="Times New Roman" panose="02020603050405020304" pitchFamily="18" charset="0"/>
              </a:rPr>
              <a:t>a. </a:t>
            </a:r>
            <a:r>
              <a:rPr lang="en-US" sz="2400" b="1" dirty="0" err="1">
                <a:solidFill>
                  <a:srgbClr val="002060"/>
                </a:solidFill>
                <a:latin typeface="Times New Roman" panose="02020603050405020304" pitchFamily="18" charset="0"/>
                <a:cs typeface="Times New Roman" panose="02020603050405020304" pitchFamily="18" charset="0"/>
              </a:rPr>
              <a:t>Đọc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và</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tìm</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hiểu</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chú</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thích</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9" name="Down Arrow Callout 8"/>
          <p:cNvSpPr/>
          <p:nvPr/>
        </p:nvSpPr>
        <p:spPr>
          <a:xfrm>
            <a:off x="1187624" y="4293096"/>
            <a:ext cx="6912768" cy="1512168"/>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7030A0"/>
                </a:solidFill>
                <a:latin typeface="Times New Roman" panose="02020603050405020304" pitchFamily="18" charset="0"/>
                <a:cs typeface="Times New Roman" panose="02020603050405020304" pitchFamily="18" charset="0"/>
              </a:rPr>
              <a:t>Chú</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thích</a:t>
            </a:r>
            <a:r>
              <a:rPr lang="en-US" sz="2400" dirty="0">
                <a:solidFill>
                  <a:srgbClr val="7030A0"/>
                </a:solidFill>
                <a:latin typeface="Times New Roman" panose="02020603050405020304" pitchFamily="18" charset="0"/>
                <a:cs typeface="Times New Roman" panose="02020603050405020304" pitchFamily="18" charset="0"/>
              </a:rPr>
              <a:t>:</a:t>
            </a:r>
            <a:r>
              <a:rPr lang="en-US" sz="2400" i="1" dirty="0">
                <a:solidFill>
                  <a:srgbClr val="7030A0"/>
                </a:solidFill>
                <a:latin typeface="Times New Roman" panose="02020603050405020304" pitchFamily="18" charset="0"/>
                <a:cs typeface="Times New Roman" panose="02020603050405020304" pitchFamily="18" charset="0"/>
              </a:rPr>
              <a:t> </a:t>
            </a:r>
            <a:r>
              <a:rPr lang="vi-VN" sz="2400" i="1" dirty="0">
                <a:solidFill>
                  <a:srgbClr val="7030A0"/>
                </a:solidFill>
                <a:latin typeface="Times New Roman" panose="02020603050405020304" pitchFamily="18" charset="0"/>
                <a:cs typeface="Times New Roman" panose="02020603050405020304" pitchFamily="18" charset="0"/>
              </a:rPr>
              <a:t>mừng húm, gấp rãi, linh đinh, xà quần,...</a:t>
            </a:r>
            <a:endParaRPr lang="en-US"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54002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xit" presetSubtype="21" fill="hold" grpId="1" nodeType="clickEffect">
                                  <p:stCondLst>
                                    <p:cond delay="0"/>
                                  </p:stCondLst>
                                  <p:childTnLst>
                                    <p:animEffect transition="out" filter="barn(inVertical)">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xit" presetSubtype="4" fill="hold" grpId="1" nodeType="clickEffect">
                                  <p:stCondLst>
                                    <p:cond delay="0"/>
                                  </p:stCondLst>
                                  <p:childTnLst>
                                    <p:animEffect transition="out" filter="wipe(down)">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in)">
                                      <p:cBhvr>
                                        <p:cTn id="34" dur="2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heel(1)">
                                      <p:cBhvr>
                                        <p:cTn id="4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51520" y="188640"/>
            <a:ext cx="4428492" cy="576064"/>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002060"/>
                </a:solidFill>
                <a:latin typeface="Times New Roman" panose="02020603050405020304" pitchFamily="18" charset="0"/>
                <a:cs typeface="Times New Roman" panose="02020603050405020304" pitchFamily="18" charset="0"/>
              </a:rPr>
              <a:t>b. </a:t>
            </a:r>
            <a:r>
              <a:rPr lang="en-US" sz="2400" b="1" dirty="0" err="1">
                <a:solidFill>
                  <a:srgbClr val="002060"/>
                </a:solidFill>
                <a:latin typeface="Times New Roman" panose="02020603050405020304" pitchFamily="18" charset="0"/>
                <a:cs typeface="Times New Roman" panose="02020603050405020304" pitchFamily="18" charset="0"/>
              </a:rPr>
              <a:t>Hình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thức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văn</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bản</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6" name="Vertical Scroll 5"/>
          <p:cNvSpPr/>
          <p:nvPr/>
        </p:nvSpPr>
        <p:spPr>
          <a:xfrm>
            <a:off x="264716" y="1149325"/>
            <a:ext cx="3312368" cy="4752528"/>
          </a:xfrm>
          <a:prstGeom prst="vertic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Thể</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loại</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Tản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văn</a:t>
            </a:r>
            <a:endParaRPr lang="en-US" sz="24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bản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xếp</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vì</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hướng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đến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chủ</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đề</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Khúc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nhạc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tâm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hồn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tình</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yêu</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con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thiên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nhiên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a:t>
            </a:r>
          </a:p>
        </p:txBody>
      </p:sp>
      <p:sp>
        <p:nvSpPr>
          <p:cNvPr id="8" name="Vertical Scroll 7"/>
          <p:cNvSpPr/>
          <p:nvPr/>
        </p:nvSpPr>
        <p:spPr>
          <a:xfrm>
            <a:off x="3851920" y="764704"/>
            <a:ext cx="5040559" cy="5328592"/>
          </a:xfrm>
          <a:prstGeom prst="vertic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002060"/>
                </a:solidFill>
                <a:latin typeface="Times New Roman" panose="02020603050405020304" pitchFamily="18" charset="0"/>
                <a:cs typeface="Times New Roman" panose="02020603050405020304" pitchFamily="18" charset="0"/>
              </a:rPr>
              <a:t>*</a:t>
            </a:r>
            <a:r>
              <a:rPr lang="en-US" sz="2400" b="1" dirty="0" err="1">
                <a:solidFill>
                  <a:srgbClr val="002060"/>
                </a:solidFill>
                <a:latin typeface="Times New Roman" panose="02020603050405020304" pitchFamily="18" charset="0"/>
                <a:cs typeface="Times New Roman" panose="02020603050405020304" pitchFamily="18" charset="0"/>
              </a:rPr>
              <a:t>Bố</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cục</a:t>
            </a:r>
            <a:r>
              <a:rPr lang="en-US" sz="2400" b="1" dirty="0">
                <a:solidFill>
                  <a:srgbClr val="002060"/>
                </a:solidFill>
                <a:latin typeface="Times New Roman" panose="02020603050405020304" pitchFamily="18" charset="0"/>
                <a:cs typeface="Times New Roman" panose="02020603050405020304" pitchFamily="18" charset="0"/>
              </a:rPr>
              <a:t>:</a:t>
            </a:r>
            <a:endParaRPr lang="en-US"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P1</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Từ</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đầu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đến</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Ôi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chướng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Cuộc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hẹn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với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chướng</a:t>
            </a:r>
            <a:r>
              <a:rPr lang="en-US" sz="2400" dirty="0">
                <a:solidFill>
                  <a:srgbClr val="002060"/>
                </a:solidFill>
                <a:latin typeface="Times New Roman" panose="02020603050405020304" pitchFamily="18" charset="0"/>
                <a:cs typeface="Times New Roman" panose="02020603050405020304" pitchFamily="18" charset="0"/>
              </a:rPr>
              <a:t>.</a:t>
            </a:r>
          </a:p>
          <a:p>
            <a:r>
              <a:rPr lang="en-US" sz="2400" dirty="0">
                <a:solidFill>
                  <a:srgbClr val="002060"/>
                </a:solidFill>
                <a:latin typeface="Times New Roman" panose="02020603050405020304" pitchFamily="18" charset="0"/>
                <a:cs typeface="Times New Roman" panose="02020603050405020304" pitchFamily="18" charset="0"/>
              </a:rPr>
              <a:t> - </a:t>
            </a:r>
            <a:r>
              <a:rPr lang="en-US" sz="2400" dirty="0" err="1">
                <a:solidFill>
                  <a:srgbClr val="002060"/>
                </a:solidFill>
                <a:latin typeface="Times New Roman" panose="02020603050405020304" pitchFamily="18" charset="0"/>
                <a:cs typeface="Times New Roman" panose="02020603050405020304" pitchFamily="18" charset="0"/>
              </a:rPr>
              <a:t>P2</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Từ</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Tôi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thường</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đón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gió</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chướng</a:t>
            </a:r>
            <a:r>
              <a:rPr lang="en-US" sz="2400" i="1"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đến</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Còn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dưa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hấu</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nữa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ui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chao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Tâm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nhân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vật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tôi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đón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chướng</a:t>
            </a:r>
            <a:r>
              <a:rPr lang="en-US" sz="2400" dirty="0">
                <a:solidFill>
                  <a:srgbClr val="002060"/>
                </a:solidFill>
                <a:latin typeface="Times New Roman" panose="02020603050405020304" pitchFamily="18" charset="0"/>
                <a:cs typeface="Times New Roman" panose="02020603050405020304" pitchFamily="18" charset="0"/>
              </a:rPr>
              <a:t>;</a:t>
            </a:r>
          </a:p>
          <a:p>
            <a:r>
              <a:rPr lang="en-US" sz="2400" dirty="0">
                <a:solidFill>
                  <a:srgbClr val="002060"/>
                </a:solidFill>
                <a:latin typeface="Times New Roman" panose="02020603050405020304" pitchFamily="18" charset="0"/>
                <a:cs typeface="Times New Roman" panose="02020603050405020304" pitchFamily="18" charset="0"/>
              </a:rPr>
              <a:t> - </a:t>
            </a:r>
            <a:r>
              <a:rPr lang="en-US" sz="2400" dirty="0" err="1">
                <a:solidFill>
                  <a:srgbClr val="002060"/>
                </a:solidFill>
                <a:latin typeface="Times New Roman" panose="02020603050405020304" pitchFamily="18" charset="0"/>
                <a:cs typeface="Times New Roman" panose="02020603050405020304" pitchFamily="18" charset="0"/>
              </a:rPr>
              <a:t>P3</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Phần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còn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lại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Những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hình</a:t>
            </a:r>
            <a:r>
              <a:rPr lang="en-US" sz="2400" dirty="0">
                <a:solidFill>
                  <a:srgbClr val="002060"/>
                </a:solidFill>
                <a:latin typeface="Times New Roman" panose="02020603050405020304" pitchFamily="18" charset="0"/>
                <a:cs typeface="Times New Roman" panose="02020603050405020304" pitchFamily="18" charset="0"/>
              </a:rPr>
              <a:t> dung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tôi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xa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chướng</a:t>
            </a:r>
            <a:r>
              <a:rPr lang="en-US" sz="24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961588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107504" y="178396"/>
            <a:ext cx="5184576" cy="504056"/>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00B050"/>
                </a:solidFill>
                <a:latin typeface="Times New Roman" panose="02020603050405020304" pitchFamily="18" charset="0"/>
                <a:cs typeface="Times New Roman" panose="02020603050405020304" pitchFamily="18" charset="0"/>
              </a:rPr>
              <a:t>I. KHÁM PHÁ CHI TIẾT VĂN BẢN</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2340346" y="682452"/>
            <a:ext cx="4535909" cy="864096"/>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FF0000"/>
                </a:solidFill>
                <a:latin typeface="Times New Roman" panose="02020603050405020304" pitchFamily="18" charset="0"/>
                <a:cs typeface="Times New Roman" panose="02020603050405020304" pitchFamily="18" charset="0"/>
              </a:rPr>
              <a:t>PHIẾU HỌC TẬP 1</a:t>
            </a:r>
            <a:endParaRPr lang="en-US" sz="2000" dirty="0">
              <a:solidFill>
                <a:srgbClr val="FF0000"/>
              </a:solidFill>
              <a:latin typeface="Times New Roman" panose="02020603050405020304" pitchFamily="18" charset="0"/>
              <a:cs typeface="Times New Roman" panose="02020603050405020304" pitchFamily="18" charset="0"/>
            </a:endParaRPr>
          </a:p>
          <a:p>
            <a:pPr algn="ctr"/>
            <a:r>
              <a:rPr lang="en-US" sz="2000" b="1" dirty="0" err="1">
                <a:solidFill>
                  <a:srgbClr val="0070C0"/>
                </a:solidFill>
                <a:latin typeface="Times New Roman" panose="02020603050405020304" pitchFamily="18" charset="0"/>
                <a:cs typeface="Times New Roman" panose="02020603050405020304" pitchFamily="18" charset="0"/>
              </a:rPr>
              <a:t>Tìm</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hiểu</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hình</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ảnh</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gió</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chướng</a:t>
            </a:r>
            <a:endParaRPr lang="en-US" sz="2000"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046492606"/>
              </p:ext>
            </p:extLst>
          </p:nvPr>
        </p:nvGraphicFramePr>
        <p:xfrm>
          <a:off x="393354" y="1546548"/>
          <a:ext cx="8573316" cy="653924"/>
        </p:xfrm>
        <a:graphic>
          <a:graphicData uri="http://schemas.openxmlformats.org/drawingml/2006/table">
            <a:tbl>
              <a:tblPr firstRow="1" firstCol="1" bandRow="1">
                <a:tableStyleId>{5C22544A-7EE6-4342-B048-85BDC9FD1C3A}</a:tableStyleId>
              </a:tblPr>
              <a:tblGrid>
                <a:gridCol w="3836049">
                  <a:extLst>
                    <a:ext uri="{9D8B030D-6E8A-4147-A177-3AD203B41FA5}">
                      <a16:colId xmlns:a16="http://schemas.microsoft.com/office/drawing/2014/main" val="20000"/>
                    </a:ext>
                  </a:extLst>
                </a:gridCol>
                <a:gridCol w="2772285">
                  <a:extLst>
                    <a:ext uri="{9D8B030D-6E8A-4147-A177-3AD203B41FA5}">
                      <a16:colId xmlns:a16="http://schemas.microsoft.com/office/drawing/2014/main" val="20001"/>
                    </a:ext>
                  </a:extLst>
                </a:gridCol>
                <a:gridCol w="1964982">
                  <a:extLst>
                    <a:ext uri="{9D8B030D-6E8A-4147-A177-3AD203B41FA5}">
                      <a16:colId xmlns:a16="http://schemas.microsoft.com/office/drawing/2014/main" val="20002"/>
                    </a:ext>
                  </a:extLst>
                </a:gridCol>
              </a:tblGrid>
              <a:tr h="0">
                <a:tc>
                  <a:txBody>
                    <a:bodyPr/>
                    <a:lstStyle/>
                    <a:p>
                      <a:pPr marL="88900">
                        <a:lnSpc>
                          <a:spcPct val="119000"/>
                        </a:lnSpc>
                        <a:spcAft>
                          <a:spcPts val="0"/>
                        </a:spcAft>
                      </a:pPr>
                      <a:r>
                        <a:rPr lang="en-US" sz="2000" dirty="0" err="1">
                          <a:effectLst/>
                          <a:latin typeface="Times New Roman" panose="02020603050405020304" pitchFamily="18" charset="0"/>
                          <a:cs typeface="Times New Roman" panose="02020603050405020304" pitchFamily="18" charset="0"/>
                        </a:rPr>
                        <a:t>Những</a:t>
                      </a:r>
                      <a:r>
                        <a:rPr lang="en-US" sz="2000" dirty="0">
                          <a:effectLst/>
                          <a:latin typeface="Times New Roman" panose="02020603050405020304" pitchFamily="18" charset="0"/>
                          <a:cs typeface="Times New Roman" panose="02020603050405020304" pitchFamily="18" charset="0"/>
                        </a:rPr>
                        <a:t> chi </a:t>
                      </a:r>
                      <a:r>
                        <a:rPr lang="en-US" sz="2000" dirty="0" err="1">
                          <a:effectLst/>
                          <a:latin typeface="Times New Roman" panose="02020603050405020304" pitchFamily="18" charset="0"/>
                          <a:cs typeface="Times New Roman" panose="02020603050405020304" pitchFamily="18" charset="0"/>
                        </a:rPr>
                        <a:t>tiết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hình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ảnh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miêu</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tả</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9000"/>
                        </a:lnSpc>
                        <a:spcAft>
                          <a:spcPts val="0"/>
                        </a:spcAft>
                      </a:pPr>
                      <a:r>
                        <a:rPr lang="en-US" sz="2000">
                          <a:effectLst/>
                          <a:latin typeface="Times New Roman" panose="02020603050405020304" pitchFamily="18" charset="0"/>
                          <a:cs typeface="Times New Roman" panose="02020603050405020304" pitchFamily="18" charset="0"/>
                        </a:rPr>
                        <a:t>Đặc sắc nghệ thuật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marL="101600">
                        <a:lnSpc>
                          <a:spcPct val="119000"/>
                        </a:lnSpc>
                        <a:spcAft>
                          <a:spcPts val="0"/>
                        </a:spcAft>
                      </a:pPr>
                      <a:r>
                        <a:rPr lang="en-US" sz="2000">
                          <a:effectLst/>
                          <a:latin typeface="Times New Roman" panose="02020603050405020304" pitchFamily="18" charset="0"/>
                          <a:cs typeface="Times New Roman" panose="02020603050405020304" pitchFamily="18" charset="0"/>
                        </a:rPr>
                        <a:t>Tác dụng</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0">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Horizontal Scroll 6"/>
          <p:cNvSpPr/>
          <p:nvPr/>
        </p:nvSpPr>
        <p:spPr>
          <a:xfrm>
            <a:off x="1465412" y="2403772"/>
            <a:ext cx="6408712" cy="864096"/>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FF0000"/>
                </a:solidFill>
                <a:latin typeface="Times New Roman" panose="02020603050405020304" pitchFamily="18" charset="0"/>
                <a:cs typeface="Times New Roman" panose="02020603050405020304" pitchFamily="18" charset="0"/>
              </a:rPr>
              <a:t>PHIẾU HỌC TẬP 2</a:t>
            </a:r>
            <a:endParaRPr lang="en-US" sz="2000" dirty="0">
              <a:solidFill>
                <a:srgbClr val="FF0000"/>
              </a:solidFill>
              <a:latin typeface="Times New Roman" panose="02020603050405020304" pitchFamily="18" charset="0"/>
              <a:cs typeface="Times New Roman" panose="02020603050405020304" pitchFamily="18" charset="0"/>
            </a:endParaRPr>
          </a:p>
          <a:p>
            <a:pPr algn="ctr"/>
            <a:r>
              <a:rPr lang="en-US" sz="2000" b="1" dirty="0" err="1">
                <a:solidFill>
                  <a:srgbClr val="0070C0"/>
                </a:solidFill>
                <a:latin typeface="Times New Roman" panose="02020603050405020304" pitchFamily="18" charset="0"/>
                <a:cs typeface="Times New Roman" panose="02020603050405020304" pitchFamily="18" charset="0"/>
              </a:rPr>
              <a:t>Tìm</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hiểu</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tình</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cảm</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cảm</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xúc</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của</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nhân</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vật</a:t>
            </a:r>
            <a:r>
              <a:rPr lang="en-US" sz="2000" b="1" dirty="0">
                <a:solidFill>
                  <a:srgbClr val="0070C0"/>
                </a:solidFill>
                <a:latin typeface="Times New Roman" panose="02020603050405020304" pitchFamily="18" charset="0"/>
                <a:cs typeface="Times New Roman" panose="02020603050405020304" pitchFamily="18" charset="0"/>
              </a:rPr>
              <a:t> “</a:t>
            </a:r>
            <a:r>
              <a:rPr lang="en-US" sz="2000" b="1" dirty="0" err="1">
                <a:solidFill>
                  <a:srgbClr val="0070C0"/>
                </a:solidFill>
                <a:latin typeface="Times New Roman" panose="02020603050405020304" pitchFamily="18" charset="0"/>
                <a:cs typeface="Times New Roman" panose="02020603050405020304" pitchFamily="18" charset="0"/>
              </a:rPr>
              <a:t>tôi</a:t>
            </a:r>
            <a:r>
              <a:rPr lang="en-US" sz="2000" b="1" dirty="0">
                <a:solidFill>
                  <a:srgbClr val="0070C0"/>
                </a:solidFill>
                <a:latin typeface="Times New Roman" panose="02020603050405020304" pitchFamily="18" charset="0"/>
                <a:cs typeface="Times New Roman" panose="02020603050405020304" pitchFamily="18" charset="0"/>
              </a:rPr>
              <a:t>”</a:t>
            </a:r>
            <a:endParaRPr lang="en-US" sz="2000" dirty="0">
              <a:solidFill>
                <a:srgbClr val="0070C0"/>
              </a:solidFill>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4284212438"/>
              </p:ext>
            </p:extLst>
          </p:nvPr>
        </p:nvGraphicFramePr>
        <p:xfrm>
          <a:off x="157858" y="3257598"/>
          <a:ext cx="8712968" cy="3600402"/>
        </p:xfrm>
        <a:graphic>
          <a:graphicData uri="http://schemas.openxmlformats.org/drawingml/2006/table">
            <a:tbl>
              <a:tblPr firstRow="1" firstCol="1" bandRow="1">
                <a:tableStyleId>{5C22544A-7EE6-4342-B048-85BDC9FD1C3A}</a:tableStyleId>
              </a:tblPr>
              <a:tblGrid>
                <a:gridCol w="1580279">
                  <a:extLst>
                    <a:ext uri="{9D8B030D-6E8A-4147-A177-3AD203B41FA5}">
                      <a16:colId xmlns:a16="http://schemas.microsoft.com/office/drawing/2014/main" val="20000"/>
                    </a:ext>
                  </a:extLst>
                </a:gridCol>
                <a:gridCol w="4491125">
                  <a:extLst>
                    <a:ext uri="{9D8B030D-6E8A-4147-A177-3AD203B41FA5}">
                      <a16:colId xmlns:a16="http://schemas.microsoft.com/office/drawing/2014/main" val="20001"/>
                    </a:ext>
                  </a:extLst>
                </a:gridCol>
                <a:gridCol w="2641564">
                  <a:extLst>
                    <a:ext uri="{9D8B030D-6E8A-4147-A177-3AD203B41FA5}">
                      <a16:colId xmlns:a16="http://schemas.microsoft.com/office/drawing/2014/main" val="20002"/>
                    </a:ext>
                  </a:extLst>
                </a:gridCol>
              </a:tblGrid>
              <a:tr h="463648">
                <a:tc>
                  <a:txBody>
                    <a:bodyPr/>
                    <a:lstStyle/>
                    <a:p>
                      <a:pPr marL="88900">
                        <a:lnSpc>
                          <a:spcPct val="119000"/>
                        </a:lnSpc>
                        <a:spcAft>
                          <a:spcPts val="0"/>
                        </a:spcAft>
                      </a:pPr>
                      <a:r>
                        <a:rPr lang="en-US" sz="2000" dirty="0" err="1">
                          <a:effectLst/>
                          <a:latin typeface="Times New Roman" panose="02020603050405020304" pitchFamily="18" charset="0"/>
                          <a:cs typeface="Times New Roman" panose="02020603050405020304" pitchFamily="18" charset="0"/>
                        </a:rPr>
                        <a:t>Nhiệm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vụ</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9000"/>
                        </a:lnSpc>
                        <a:spcAft>
                          <a:spcPts val="0"/>
                        </a:spcAft>
                      </a:pPr>
                      <a:r>
                        <a:rPr lang="en-US" sz="2000">
                          <a:effectLst/>
                          <a:latin typeface="Times New Roman" panose="02020603050405020304" pitchFamily="18" charset="0"/>
                          <a:cs typeface="Times New Roman" panose="02020603050405020304" pitchFamily="18" charset="0"/>
                        </a:rPr>
                        <a:t>Tâm trạng của nhân vật “tôi”</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marL="101600">
                        <a:lnSpc>
                          <a:spcPct val="119000"/>
                        </a:lnSpc>
                        <a:spcAft>
                          <a:spcPts val="0"/>
                        </a:spcAft>
                      </a:pPr>
                      <a:r>
                        <a:rPr lang="en-US" sz="2000">
                          <a:effectLst/>
                          <a:latin typeface="Times New Roman" panose="02020603050405020304" pitchFamily="18" charset="0"/>
                          <a:cs typeface="Times New Roman" panose="02020603050405020304" pitchFamily="18" charset="0"/>
                        </a:rPr>
                        <a:t>Biểu hiện</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48108">
                <a:tc>
                  <a:txBody>
                    <a:bodyPr/>
                    <a:lstStyle/>
                    <a:p>
                      <a:pPr>
                        <a:lnSpc>
                          <a:spcPct val="115000"/>
                        </a:lnSpc>
                        <a:spcAft>
                          <a:spcPts val="0"/>
                        </a:spcAft>
                      </a:pPr>
                      <a:r>
                        <a:rPr lang="pt-BR" sz="2000" dirty="0">
                          <a:effectLst/>
                          <a:latin typeface="Times New Roman" panose="02020603050405020304" pitchFamily="18" charset="0"/>
                          <a:cs typeface="Times New Roman" panose="02020603050405020304" pitchFamily="18" charset="0"/>
                        </a:rPr>
                        <a:t>Nhóm 1</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Khi đón gió chướng về (đoạn 2)</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48108">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Nhóm 2</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Khi còn nhỏ (đoạn 3)</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48108">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Nhóm 3</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Khi lớn lên, bắt đầu viết văn (đoạn 5)</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48108">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Nhóm 4</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Khi xa quê (đoạn 6)</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pt-BR"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1344322">
                <a:tc>
                  <a:txBody>
                    <a:bodyPr/>
                    <a:lstStyle/>
                    <a:p>
                      <a:pPr>
                        <a:lnSpc>
                          <a:spcPct val="115000"/>
                        </a:lnSpc>
                        <a:spcAft>
                          <a:spcPts val="0"/>
                        </a:spcAft>
                      </a:pPr>
                      <a:r>
                        <a:rPr lang="pt-BR" sz="2000">
                          <a:effectLst/>
                          <a:latin typeface="Times New Roman" panose="02020603050405020304" pitchFamily="18" charset="0"/>
                          <a:cs typeface="Times New Roman" panose="02020603050405020304" pitchFamily="18" charset="0"/>
                        </a:rPr>
                        <a:t>Nhiệm vụ chung</a:t>
                      </a:r>
                      <a:endParaRPr lang="en-US" sz="2000">
                        <a:effectLst/>
                        <a:latin typeface="Times New Roman" panose="02020603050405020304" pitchFamily="18" charset="0"/>
                        <a:ea typeface="Times New Roman"/>
                        <a:cs typeface="Times New Roman" panose="02020603050405020304" pitchFamily="18" charset="0"/>
                      </a:endParaRPr>
                    </a:p>
                  </a:txBody>
                  <a:tcPr marL="68580" marR="68580" marT="0" marB="0"/>
                </a:tc>
                <a:tc gridSpan="2">
                  <a:txBody>
                    <a:bodyPr/>
                    <a:lstStyle/>
                    <a:p>
                      <a:pPr algn="ctr">
                        <a:lnSpc>
                          <a:spcPct val="115000"/>
                        </a:lnSpc>
                        <a:spcAft>
                          <a:spcPts val="0"/>
                        </a:spcAft>
                      </a:pPr>
                      <a:r>
                        <a:rPr lang="pt-BR" sz="2000" dirty="0">
                          <a:effectLst/>
                          <a:latin typeface="Times New Roman" panose="02020603050405020304" pitchFamily="18" charset="0"/>
                          <a:cs typeface="Times New Roman" panose="02020603050405020304" pitchFamily="18" charset="0"/>
                        </a:rPr>
                        <a:t>Nhận xét tình cảm của tác giả với gió chướng:</a:t>
                      </a:r>
                      <a:endParaRPr lang="en-US" sz="20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pt-BR"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8338320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ntagon 4"/>
          <p:cNvSpPr/>
          <p:nvPr/>
        </p:nvSpPr>
        <p:spPr>
          <a:xfrm>
            <a:off x="107504" y="178396"/>
            <a:ext cx="5184576" cy="504056"/>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00B050"/>
                </a:solidFill>
                <a:latin typeface="Times New Roman" panose="02020603050405020304" pitchFamily="18" charset="0"/>
                <a:cs typeface="Times New Roman" panose="02020603050405020304" pitchFamily="18" charset="0"/>
              </a:rPr>
              <a:t>I. KHÁM PHÁ CHI TIẾT VĂN BẢN</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6" name="Flowchart: Terminator 5"/>
          <p:cNvSpPr/>
          <p:nvPr/>
        </p:nvSpPr>
        <p:spPr>
          <a:xfrm>
            <a:off x="251520" y="908720"/>
            <a:ext cx="4428492" cy="57606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Hình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ảnh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gió</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chướng</a:t>
            </a:r>
            <a:r>
              <a:rPr lang="en-US" sz="2400" dirty="0">
                <a:solidFill>
                  <a:srgbClr val="FF0000"/>
                </a:solidFill>
                <a:latin typeface="Times New Roman" panose="02020603050405020304" pitchFamily="18" charset="0"/>
                <a:cs typeface="Times New Roman" panose="02020603050405020304" pitchFamily="18" charset="0"/>
              </a:rPr>
              <a:t> </a:t>
            </a:r>
          </a:p>
        </p:txBody>
      </p:sp>
      <p:sp>
        <p:nvSpPr>
          <p:cNvPr id="7" name="Oval Callout 6"/>
          <p:cNvSpPr/>
          <p:nvPr/>
        </p:nvSpPr>
        <p:spPr>
          <a:xfrm>
            <a:off x="287511" y="1628800"/>
            <a:ext cx="4140473" cy="1750614"/>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00B050"/>
                </a:solidFill>
                <a:latin typeface="Times New Roman" panose="02020603050405020304" pitchFamily="18" charset="0"/>
                <a:cs typeface="Times New Roman" panose="02020603050405020304" pitchFamily="18" charset="0"/>
              </a:rPr>
              <a:t>Âm</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thanh</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của</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gió</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chướng</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được</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tác</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giả</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miêu</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tả</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như</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thế</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nào</a:t>
            </a:r>
            <a:r>
              <a:rPr lang="en-US" sz="2400" i="1" dirty="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8" name="Oval Callout 7"/>
          <p:cNvSpPr/>
          <p:nvPr/>
        </p:nvSpPr>
        <p:spPr>
          <a:xfrm>
            <a:off x="2259861" y="3379414"/>
            <a:ext cx="5408483" cy="2281834"/>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7030A0"/>
                </a:solidFill>
                <a:latin typeface="Times New Roman" panose="02020603050405020304" pitchFamily="18" charset="0"/>
                <a:cs typeface="Times New Roman" panose="02020603050405020304" pitchFamily="18" charset="0"/>
              </a:rPr>
              <a:t>Vì</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sao</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tác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giả</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khẳng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định</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mùa</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gió</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chướng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cũng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là</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mùa</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thu</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hoạch</a:t>
            </a:r>
            <a:r>
              <a:rPr lang="en-US" sz="2400" i="1" dirty="0">
                <a:solidFill>
                  <a:srgbClr val="7030A0"/>
                </a:solidFill>
                <a:latin typeface="Times New Roman" panose="02020603050405020304" pitchFamily="18" charset="0"/>
                <a:cs typeface="Times New Roman" panose="02020603050405020304" pitchFamily="18" charset="0"/>
              </a:rPr>
              <a:t>”? </a:t>
            </a:r>
            <a:r>
              <a:rPr lang="en-US" sz="2400" dirty="0">
                <a:solidFill>
                  <a:srgbClr val="7030A0"/>
                </a:solidFill>
                <a:latin typeface="Times New Roman" panose="02020603050405020304" pitchFamily="18" charset="0"/>
                <a:cs typeface="Times New Roman" panose="02020603050405020304" pitchFamily="18" charset="0"/>
              </a:rPr>
              <a:t>(Chi </a:t>
            </a:r>
            <a:r>
              <a:rPr lang="en-US" sz="2400" dirty="0" err="1">
                <a:solidFill>
                  <a:srgbClr val="7030A0"/>
                </a:solidFill>
                <a:latin typeface="Times New Roman" panose="02020603050405020304" pitchFamily="18" charset="0"/>
                <a:cs typeface="Times New Roman" panose="02020603050405020304" pitchFamily="18" charset="0"/>
              </a:rPr>
              <a:t>tiết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nào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trong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văn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bản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cho</a:t>
            </a:r>
            <a:r>
              <a:rPr lang="en-US" sz="2400" dirty="0">
                <a:solidFill>
                  <a:srgbClr val="7030A0"/>
                </a:solidFill>
                <a:latin typeface="Times New Roman" panose="02020603050405020304" pitchFamily="18" charset="0"/>
                <a:cs typeface="Times New Roman" panose="02020603050405020304" pitchFamily="18" charset="0"/>
              </a:rPr>
              <a:t> ta </a:t>
            </a:r>
            <a:r>
              <a:rPr lang="en-US" sz="2400" dirty="0" err="1">
                <a:solidFill>
                  <a:srgbClr val="7030A0"/>
                </a:solidFill>
                <a:latin typeface="Times New Roman" panose="02020603050405020304" pitchFamily="18" charset="0"/>
                <a:cs typeface="Times New Roman" panose="02020603050405020304" pitchFamily="18" charset="0"/>
              </a:rPr>
              <a:t>biết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điều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đó</a:t>
            </a:r>
            <a:r>
              <a:rPr lang="en-US" sz="2400" dirty="0">
                <a:solidFill>
                  <a:srgbClr val="7030A0"/>
                </a:solidFill>
                <a:latin typeface="Times New Roman" panose="02020603050405020304" pitchFamily="18" charset="0"/>
                <a:cs typeface="Times New Roman" panose="02020603050405020304" pitchFamily="18" charset="0"/>
              </a:rPr>
              <a:t>?)</a:t>
            </a:r>
          </a:p>
        </p:txBody>
      </p:sp>
      <p:sp>
        <p:nvSpPr>
          <p:cNvPr id="9" name="Oval Callout 8"/>
          <p:cNvSpPr/>
          <p:nvPr/>
        </p:nvSpPr>
        <p:spPr>
          <a:xfrm>
            <a:off x="4788024" y="430424"/>
            <a:ext cx="3960440" cy="273792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0070C0"/>
                </a:solidFill>
                <a:latin typeface="Times New Roman" panose="02020603050405020304" pitchFamily="18" charset="0"/>
                <a:cs typeface="Times New Roman" panose="02020603050405020304" pitchFamily="18" charset="0"/>
              </a:rPr>
              <a:t>Tác</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giả</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đã</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sử</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dụng</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biện</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pháp</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nghệ</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thuật</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nào</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để</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làm</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nổi</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bật</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tính</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cách</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tâm</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trạng</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cảm</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xúc</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của</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gió</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chướng</a:t>
            </a:r>
            <a:r>
              <a:rPr lang="en-US" sz="2400" i="1" dirty="0">
                <a:solidFill>
                  <a:srgbClr val="0070C0"/>
                </a:solidFill>
                <a:latin typeface="Times New Roman" panose="02020603050405020304" pitchFamily="18" charset="0"/>
                <a:cs typeface="Times New Roman" panose="02020603050405020304" pitchFamily="18" charset="0"/>
              </a:rPr>
              <a:t>?</a:t>
            </a:r>
            <a:endParaRPr lang="en-US" sz="2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058830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xit" presetSubtype="4" fill="hold" grpId="1" nodeType="clickEffect">
                                  <p:stCondLst>
                                    <p:cond delay="0"/>
                                  </p:stCondLst>
                                  <p:childTnLst>
                                    <p:anim calcmode="lin" valueType="num">
                                      <p:cBhvr additive="base">
                                        <p:cTn id="23" dur="500"/>
                                        <p:tgtEl>
                                          <p:spTgt spid="7"/>
                                        </p:tgtEl>
                                        <p:attrNameLst>
                                          <p:attrName>ppt_x</p:attrName>
                                        </p:attrNameLst>
                                      </p:cBhvr>
                                      <p:tavLst>
                                        <p:tav tm="0">
                                          <p:val>
                                            <p:strVal val="ppt_x"/>
                                          </p:val>
                                        </p:tav>
                                        <p:tav tm="100000">
                                          <p:val>
                                            <p:strVal val="ppt_x"/>
                                          </p:val>
                                        </p:tav>
                                      </p:tavLst>
                                    </p:anim>
                                    <p:anim calcmode="lin" valueType="num">
                                      <p:cBhvr additive="base">
                                        <p:cTn id="24" dur="500"/>
                                        <p:tgtEl>
                                          <p:spTgt spid="7"/>
                                        </p:tgtEl>
                                        <p:attrNameLst>
                                          <p:attrName>ppt_y</p:attrName>
                                        </p:attrNameLst>
                                      </p:cBhvr>
                                      <p:tavLst>
                                        <p:tav tm="0">
                                          <p:val>
                                            <p:strVal val="ppt_y"/>
                                          </p:val>
                                        </p:tav>
                                        <p:tav tm="100000">
                                          <p:val>
                                            <p:strVal val="1+ppt_h/2"/>
                                          </p:val>
                                        </p:tav>
                                      </p:tavLst>
                                    </p:anim>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1000"/>
                                        <p:tgtEl>
                                          <p:spTgt spid="9"/>
                                        </p:tgtEl>
                                      </p:cBhvr>
                                    </p:animEffect>
                                    <p:anim calcmode="lin" valueType="num">
                                      <p:cBhvr>
                                        <p:cTn id="31" dur="1000" fill="hold"/>
                                        <p:tgtEl>
                                          <p:spTgt spid="9"/>
                                        </p:tgtEl>
                                        <p:attrNameLst>
                                          <p:attrName>ppt_x</p:attrName>
                                        </p:attrNameLst>
                                      </p:cBhvr>
                                      <p:tavLst>
                                        <p:tav tm="0">
                                          <p:val>
                                            <p:strVal val="#ppt_x"/>
                                          </p:val>
                                        </p:tav>
                                        <p:tav tm="100000">
                                          <p:val>
                                            <p:strVal val="#ppt_x"/>
                                          </p:val>
                                        </p:tav>
                                      </p:tavLst>
                                    </p:anim>
                                    <p:anim calcmode="lin" valueType="num">
                                      <p:cBhvr>
                                        <p:cTn id="3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4" presetClass="exit" presetSubtype="10" fill="hold" grpId="1" nodeType="clickEffect">
                                  <p:stCondLst>
                                    <p:cond delay="0"/>
                                  </p:stCondLst>
                                  <p:childTnLst>
                                    <p:animEffect transition="out" filter="randombar(horizontal)">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xit" presetSubtype="32" fill="hold" grpId="1" nodeType="clickEffect">
                                  <p:stCondLst>
                                    <p:cond delay="0"/>
                                  </p:stCondLst>
                                  <p:childTnLst>
                                    <p:anim calcmode="lin" valueType="num">
                                      <p:cBhvr>
                                        <p:cTn id="46" dur="500"/>
                                        <p:tgtEl>
                                          <p:spTgt spid="8"/>
                                        </p:tgtEl>
                                        <p:attrNameLst>
                                          <p:attrName>ppt_w</p:attrName>
                                        </p:attrNameLst>
                                      </p:cBhvr>
                                      <p:tavLst>
                                        <p:tav tm="0">
                                          <p:val>
                                            <p:strVal val="ppt_w"/>
                                          </p:val>
                                        </p:tav>
                                        <p:tav tm="100000">
                                          <p:val>
                                            <p:fltVal val="0"/>
                                          </p:val>
                                        </p:tav>
                                      </p:tavLst>
                                    </p:anim>
                                    <p:anim calcmode="lin" valueType="num">
                                      <p:cBhvr>
                                        <p:cTn id="47" dur="500"/>
                                        <p:tgtEl>
                                          <p:spTgt spid="8"/>
                                        </p:tgtEl>
                                        <p:attrNameLst>
                                          <p:attrName>ppt_h</p:attrName>
                                        </p:attrNameLst>
                                      </p:cBhvr>
                                      <p:tavLst>
                                        <p:tav tm="0">
                                          <p:val>
                                            <p:strVal val="ppt_h"/>
                                          </p:val>
                                        </p:tav>
                                        <p:tav tm="100000">
                                          <p:val>
                                            <p:fltVal val="0"/>
                                          </p:val>
                                        </p:tav>
                                      </p:tavLst>
                                    </p:anim>
                                    <p:animEffect transition="out" filter="fade">
                                      <p:cBhvr>
                                        <p:cTn id="48" dur="500"/>
                                        <p:tgtEl>
                                          <p:spTgt spid="8"/>
                                        </p:tgtEl>
                                      </p:cBhvr>
                                    </p:animEffect>
                                    <p:set>
                                      <p:cBhvr>
                                        <p:cTn id="4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7" grpId="1" animBg="1"/>
      <p:bldP spid="8" grpId="0" animBg="1"/>
      <p:bldP spid="8" grpId="1" animBg="1"/>
      <p:bldP spid="9" grpId="0" animBg="1"/>
      <p:bldP spid="9"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8196841"/>
              </p:ext>
            </p:extLst>
          </p:nvPr>
        </p:nvGraphicFramePr>
        <p:xfrm>
          <a:off x="395536" y="260648"/>
          <a:ext cx="8352930" cy="6045750"/>
        </p:xfrm>
        <a:graphic>
          <a:graphicData uri="http://schemas.openxmlformats.org/drawingml/2006/table">
            <a:tbl>
              <a:tblPr firstRow="1" firstCol="1" bandRow="1">
                <a:tableStyleId>{5C22544A-7EE6-4342-B048-85BDC9FD1C3A}</a:tableStyleId>
              </a:tblPr>
              <a:tblGrid>
                <a:gridCol w="4320480">
                  <a:extLst>
                    <a:ext uri="{9D8B030D-6E8A-4147-A177-3AD203B41FA5}">
                      <a16:colId xmlns:a16="http://schemas.microsoft.com/office/drawing/2014/main" val="20000"/>
                    </a:ext>
                  </a:extLst>
                </a:gridCol>
                <a:gridCol w="2016225">
                  <a:extLst>
                    <a:ext uri="{9D8B030D-6E8A-4147-A177-3AD203B41FA5}">
                      <a16:colId xmlns:a16="http://schemas.microsoft.com/office/drawing/2014/main" val="20001"/>
                    </a:ext>
                  </a:extLst>
                </a:gridCol>
                <a:gridCol w="2016225">
                  <a:extLst>
                    <a:ext uri="{9D8B030D-6E8A-4147-A177-3AD203B41FA5}">
                      <a16:colId xmlns:a16="http://schemas.microsoft.com/office/drawing/2014/main" val="20002"/>
                    </a:ext>
                  </a:extLst>
                </a:gridCol>
              </a:tblGrid>
              <a:tr h="652885">
                <a:tc>
                  <a:txBody>
                    <a:bodyPr/>
                    <a:lstStyle/>
                    <a:p>
                      <a:pPr marL="88900">
                        <a:lnSpc>
                          <a:spcPct val="119000"/>
                        </a:lnSpc>
                        <a:spcAft>
                          <a:spcPts val="0"/>
                        </a:spcAft>
                      </a:pPr>
                      <a:r>
                        <a:rPr lang="en-US" sz="2400" dirty="0" err="1">
                          <a:solidFill>
                            <a:srgbClr val="002060"/>
                          </a:solidFill>
                          <a:effectLst/>
                          <a:latin typeface="Times New Roman" panose="02020603050405020304" pitchFamily="18" charset="0"/>
                          <a:cs typeface="Times New Roman" panose="02020603050405020304" pitchFamily="18" charset="0"/>
                        </a:rPr>
                        <a:t>Những</a:t>
                      </a:r>
                      <a:r>
                        <a:rPr lang="en-US" sz="2400" dirty="0">
                          <a:solidFill>
                            <a:srgbClr val="002060"/>
                          </a:solidFill>
                          <a:effectLst/>
                          <a:latin typeface="Times New Roman" panose="02020603050405020304" pitchFamily="18" charset="0"/>
                          <a:cs typeface="Times New Roman" panose="02020603050405020304" pitchFamily="18" charset="0"/>
                        </a:rPr>
                        <a:t> chi </a:t>
                      </a:r>
                      <a:r>
                        <a:rPr lang="en-US" sz="2400" dirty="0" err="1">
                          <a:solidFill>
                            <a:srgbClr val="002060"/>
                          </a:solidFill>
                          <a:effectLst/>
                          <a:latin typeface="Times New Roman" panose="02020603050405020304" pitchFamily="18" charset="0"/>
                          <a:cs typeface="Times New Roman" panose="02020603050405020304" pitchFamily="18" charset="0"/>
                        </a:rPr>
                        <a:t>tiết</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hình</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ảnh</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miêu</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tả</a:t>
                      </a:r>
                      <a:endParaRPr lang="en-US" sz="2400" dirty="0">
                        <a:solidFill>
                          <a:srgbClr val="002060"/>
                        </a:solidFill>
                        <a:effectLst/>
                        <a:latin typeface="Times New Roman" panose="02020603050405020304" pitchFamily="18" charset="0"/>
                        <a:ea typeface="Times New Roman"/>
                        <a:cs typeface="Times New Roman" panose="02020603050405020304" pitchFamily="18" charset="0"/>
                      </a:endParaRPr>
                    </a:p>
                  </a:txBody>
                  <a:tcPr marL="45363" marR="453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19000"/>
                        </a:lnSpc>
                        <a:spcAft>
                          <a:spcPts val="0"/>
                        </a:spcAft>
                      </a:pPr>
                      <a:r>
                        <a:rPr lang="en-US" sz="2400" dirty="0" err="1">
                          <a:solidFill>
                            <a:srgbClr val="002060"/>
                          </a:solidFill>
                          <a:effectLst/>
                          <a:latin typeface="Times New Roman" panose="02020603050405020304" pitchFamily="18" charset="0"/>
                          <a:cs typeface="Times New Roman" panose="02020603050405020304" pitchFamily="18" charset="0"/>
                        </a:rPr>
                        <a:t>Đặc</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sắc</a:t>
                      </a:r>
                      <a:r>
                        <a:rPr lang="en-US" sz="2400" dirty="0">
                          <a:solidFill>
                            <a:srgbClr val="002060"/>
                          </a:solidFill>
                          <a:effectLst/>
                          <a:latin typeface="Times New Roman" panose="02020603050405020304" pitchFamily="18" charset="0"/>
                          <a:cs typeface="Times New Roman" panose="02020603050405020304" pitchFamily="18" charset="0"/>
                        </a:rPr>
                        <a:t> </a:t>
                      </a:r>
                    </a:p>
                    <a:p>
                      <a:pPr>
                        <a:lnSpc>
                          <a:spcPct val="119000"/>
                        </a:lnSpc>
                        <a:spcAft>
                          <a:spcPts val="0"/>
                        </a:spcAft>
                      </a:pPr>
                      <a:r>
                        <a:rPr lang="en-US" sz="2400" dirty="0" err="1">
                          <a:solidFill>
                            <a:srgbClr val="002060"/>
                          </a:solidFill>
                          <a:effectLst/>
                          <a:latin typeface="Times New Roman" panose="02020603050405020304" pitchFamily="18" charset="0"/>
                          <a:cs typeface="Times New Roman" panose="02020603050405020304" pitchFamily="18" charset="0"/>
                        </a:rPr>
                        <a:t>nghệ</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thuật</a:t>
                      </a:r>
                      <a:endParaRPr lang="en-US" sz="2400" dirty="0">
                        <a:solidFill>
                          <a:srgbClr val="002060"/>
                        </a:solidFill>
                        <a:effectLst/>
                        <a:latin typeface="Times New Roman" panose="02020603050405020304" pitchFamily="18" charset="0"/>
                        <a:ea typeface="Times New Roman"/>
                        <a:cs typeface="Times New Roman" panose="02020603050405020304" pitchFamily="18" charset="0"/>
                      </a:endParaRPr>
                    </a:p>
                  </a:txBody>
                  <a:tcPr marL="45363" marR="4536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101600">
                        <a:lnSpc>
                          <a:spcPct val="119000"/>
                        </a:lnSpc>
                        <a:spcAft>
                          <a:spcPts val="0"/>
                        </a:spcAft>
                      </a:pPr>
                      <a:r>
                        <a:rPr lang="en-US" sz="2400" dirty="0" err="1">
                          <a:solidFill>
                            <a:srgbClr val="002060"/>
                          </a:solidFill>
                          <a:effectLst/>
                          <a:latin typeface="Times New Roman" panose="02020603050405020304" pitchFamily="18" charset="0"/>
                          <a:cs typeface="Times New Roman" panose="02020603050405020304" pitchFamily="18" charset="0"/>
                        </a:rPr>
                        <a:t>Tác</a:t>
                      </a:r>
                      <a:r>
                        <a:rPr lang="en-US" sz="2400" dirty="0">
                          <a:solidFill>
                            <a:srgbClr val="002060"/>
                          </a:solidFill>
                          <a:effectLst/>
                          <a:latin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cs typeface="Times New Roman" panose="02020603050405020304" pitchFamily="18" charset="0"/>
                        </a:rPr>
                        <a:t>dụng</a:t>
                      </a:r>
                      <a:endParaRPr lang="en-US" sz="2400" dirty="0">
                        <a:solidFill>
                          <a:srgbClr val="002060"/>
                        </a:solidFill>
                        <a:effectLst/>
                        <a:latin typeface="Times New Roman" panose="02020603050405020304" pitchFamily="18" charset="0"/>
                        <a:ea typeface="Times New Roman"/>
                        <a:cs typeface="Times New Roman" panose="02020603050405020304" pitchFamily="18" charset="0"/>
                      </a:endParaRPr>
                    </a:p>
                  </a:txBody>
                  <a:tcPr marL="45363" marR="4536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0"/>
                  </a:ext>
                </a:extLst>
              </a:tr>
              <a:tr h="5212630">
                <a:tc>
                  <a:txBody>
                    <a:bodyPr/>
                    <a:lstStyle/>
                    <a:p>
                      <a:pPr algn="just">
                        <a:lnSpc>
                          <a:spcPct val="150000"/>
                        </a:lnSpc>
                        <a:spcAft>
                          <a:spcPts val="0"/>
                        </a:spcAft>
                        <a:tabLst>
                          <a:tab pos="90170" algn="l"/>
                          <a:tab pos="180340" algn="l"/>
                        </a:tabLst>
                      </a:pP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Âm</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thanh</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của</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gió</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chướng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hơi</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thở</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gió</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rất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gần</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âm</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thanh</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ấy</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sẽ</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sang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từng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giọt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tình</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tang;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thoảng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và</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e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dè</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như</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ai</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đó</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đứng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đằng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xa</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ngoắc</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tay</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nhẹ</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một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cái</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như</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đang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ngại</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ngần</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không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biết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người</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xưa</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có</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nhớ</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ta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không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mừng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húm</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hừng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hực</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dạt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dào</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cồn</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cào</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nồng</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nhiệt</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dịu</a:t>
                      </a:r>
                      <a:r>
                        <a:rPr lang="en-US" sz="2400" b="0" dirty="0">
                          <a:solidFill>
                            <a:schemeClr val="tx1">
                              <a:lumMod val="95000"/>
                              <a:lumOff val="5000"/>
                            </a:schemeClr>
                          </a:solidFill>
                          <a:effectLst/>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effectLst/>
                          <a:latin typeface="Times New Roman" panose="02020603050405020304" pitchFamily="18" charset="0"/>
                          <a:cs typeface="Times New Roman" panose="02020603050405020304" pitchFamily="18" charset="0"/>
                        </a:rPr>
                        <a:t>dàng</a:t>
                      </a:r>
                      <a:endParaRPr lang="en-US" sz="2400" b="0" dirty="0">
                        <a:solidFill>
                          <a:schemeClr val="tx1">
                            <a:lumMod val="95000"/>
                            <a:lumOff val="5000"/>
                          </a:schemeClr>
                        </a:solidFill>
                        <a:effectLst/>
                        <a:latin typeface="Times New Roman" panose="02020603050405020304" pitchFamily="18" charset="0"/>
                        <a:ea typeface="Times New Roman"/>
                        <a:cs typeface="Times New Roman" panose="02020603050405020304" pitchFamily="18" charset="0"/>
                      </a:endParaRPr>
                    </a:p>
                  </a:txBody>
                  <a:tcPr marL="45363" marR="453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lnSpc>
                          <a:spcPct val="150000"/>
                        </a:lnSpc>
                        <a:spcAft>
                          <a:spcPts val="0"/>
                        </a:spcAft>
                        <a:tabLst>
                          <a:tab pos="90170" algn="l"/>
                          <a:tab pos="180340" algn="l"/>
                        </a:tabLst>
                      </a:pPr>
                      <a:r>
                        <a:rPr lang="en-US" sz="2400" dirty="0" err="1">
                          <a:solidFill>
                            <a:srgbClr val="0070C0"/>
                          </a:solidFill>
                          <a:effectLst/>
                          <a:latin typeface="Times New Roman" panose="02020603050405020304" pitchFamily="18" charset="0"/>
                          <a:cs typeface="Times New Roman" panose="02020603050405020304" pitchFamily="18" charset="0"/>
                        </a:rPr>
                        <a:t>Sử</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dụng</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biện</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pháp</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tu</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từ</a:t>
                      </a:r>
                      <a:r>
                        <a:rPr lang="en-US" sz="2400" dirty="0">
                          <a:solidFill>
                            <a:srgbClr val="0070C0"/>
                          </a:solidFill>
                          <a:effectLst/>
                          <a:latin typeface="Times New Roman" panose="02020603050405020304" pitchFamily="18" charset="0"/>
                          <a:cs typeface="Times New Roman" panose="02020603050405020304" pitchFamily="18" charset="0"/>
                        </a:rPr>
                        <a:t>: so </a:t>
                      </a:r>
                      <a:r>
                        <a:rPr lang="en-US" sz="2400" dirty="0" err="1">
                          <a:solidFill>
                            <a:srgbClr val="0070C0"/>
                          </a:solidFill>
                          <a:effectLst/>
                          <a:latin typeface="Times New Roman" panose="02020603050405020304" pitchFamily="18" charset="0"/>
                          <a:cs typeface="Times New Roman" panose="02020603050405020304" pitchFamily="18" charset="0"/>
                        </a:rPr>
                        <a:t>sánh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nhân</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hoá</a:t>
                      </a:r>
                      <a:r>
                        <a:rPr lang="en-US" sz="2400" dirty="0">
                          <a:solidFill>
                            <a:srgbClr val="0070C0"/>
                          </a:solidFill>
                          <a:effectLst/>
                          <a:latin typeface="Times New Roman" panose="02020603050405020304" pitchFamily="18" charset="0"/>
                          <a:cs typeface="Times New Roman" panose="02020603050405020304" pitchFamily="18" charset="0"/>
                        </a:rPr>
                        <a:t>.</a:t>
                      </a:r>
                      <a:endParaRPr lang="en-US" sz="2400" dirty="0">
                        <a:solidFill>
                          <a:srgbClr val="0070C0"/>
                        </a:solidFill>
                        <a:effectLst/>
                        <a:latin typeface="Times New Roman" panose="02020603050405020304" pitchFamily="18" charset="0"/>
                        <a:ea typeface="Times New Roman"/>
                        <a:cs typeface="Times New Roman" panose="02020603050405020304" pitchFamily="18" charset="0"/>
                      </a:endParaRPr>
                    </a:p>
                  </a:txBody>
                  <a:tcPr marL="45363" marR="453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tabLst>
                          <a:tab pos="90170" algn="l"/>
                          <a:tab pos="180340" algn="l"/>
                        </a:tabLst>
                      </a:pPr>
                      <a:r>
                        <a:rPr lang="en-US" sz="2400" dirty="0" err="1">
                          <a:solidFill>
                            <a:srgbClr val="0070C0"/>
                          </a:solidFill>
                          <a:effectLst/>
                          <a:latin typeface="Times New Roman" panose="02020603050405020304" pitchFamily="18" charset="0"/>
                          <a:cs typeface="Times New Roman" panose="02020603050405020304" pitchFamily="18" charset="0"/>
                        </a:rPr>
                        <a:t>Khiến</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hình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ảnh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gió</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chướng</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hiện</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lên</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sống</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động</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như</a:t>
                      </a:r>
                      <a:r>
                        <a:rPr lang="en-US" sz="2400" dirty="0">
                          <a:solidFill>
                            <a:srgbClr val="0070C0"/>
                          </a:solidFill>
                          <a:effectLst/>
                          <a:latin typeface="Times New Roman" panose="02020603050405020304" pitchFamily="18" charset="0"/>
                          <a:cs typeface="Times New Roman" panose="02020603050405020304" pitchFamily="18" charset="0"/>
                        </a:rPr>
                        <a:t> con </a:t>
                      </a:r>
                      <a:r>
                        <a:rPr lang="en-US" sz="2400" dirty="0" err="1">
                          <a:solidFill>
                            <a:srgbClr val="0070C0"/>
                          </a:solidFill>
                          <a:effectLst/>
                          <a:latin typeface="Times New Roman" panose="02020603050405020304" pitchFamily="18" charset="0"/>
                          <a:cs typeface="Times New Roman" panose="02020603050405020304" pitchFamily="18" charset="0"/>
                        </a:rPr>
                        <a:t>người</a:t>
                      </a:r>
                      <a:r>
                        <a:rPr lang="en-US" sz="2400" dirty="0">
                          <a:solidFill>
                            <a:srgbClr val="0070C0"/>
                          </a:solidFill>
                          <a:effectLst/>
                          <a:latin typeface="Times New Roman" panose="02020603050405020304" pitchFamily="18" charset="0"/>
                          <a:cs typeface="Times New Roman" panose="02020603050405020304" pitchFamily="18" charset="0"/>
                        </a:rPr>
                        <a:t>.</a:t>
                      </a:r>
                      <a:endParaRPr lang="en-US" sz="2400" dirty="0">
                        <a:solidFill>
                          <a:srgbClr val="0070C0"/>
                        </a:solidFill>
                        <a:effectLst/>
                        <a:latin typeface="Times New Roman" panose="02020603050405020304" pitchFamily="18" charset="0"/>
                        <a:ea typeface="Times New Roman"/>
                        <a:cs typeface="Times New Roman" panose="02020603050405020304" pitchFamily="18" charset="0"/>
                      </a:endParaRPr>
                    </a:p>
                  </a:txBody>
                  <a:tcPr marL="45363" marR="453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75067961"/>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2444</Words>
  <Application>Microsoft Office PowerPoint</Application>
  <PresentationFormat>On-screen Show (4:3)</PresentationFormat>
  <Paragraphs>198</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Administrator</cp:lastModifiedBy>
  <cp:revision>159</cp:revision>
  <dcterms:created xsi:type="dcterms:W3CDTF">2022-06-20T13:23:50Z</dcterms:created>
  <dcterms:modified xsi:type="dcterms:W3CDTF">2024-10-10T02:05:54Z</dcterms:modified>
</cp:coreProperties>
</file>