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51" d="100"/>
          <a:sy n="51"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oleObject" Target="../embeddings/oleObject9.bin"/><Relationship Id="rId7"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5.xml"/><Relationship Id="rId5" Type="http://schemas.openxmlformats.org/officeDocument/2006/relationships/image" Target="../media/image20.png"/><Relationship Id="rId10" Type="http://schemas.openxmlformats.org/officeDocument/2006/relationships/slide" Target="slide19.xml"/><Relationship Id="rId4" Type="http://schemas.openxmlformats.org/officeDocument/2006/relationships/oleObject" Target="../embeddings/Microsoft_Excel_97-2003_Worksheet1.xls"/><Relationship Id="rId9"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Arial" pitchFamily="34" charset="0"/>
                <a:ea typeface="Tahoma" panose="020B0604030504040204" pitchFamily="34" charset="0"/>
                <a:cs typeface="Arial" pitchFamily="34" charset="0"/>
              </a:rPr>
              <a:t>Giáo viên:……………………………</a:t>
            </a:r>
            <a:endParaRPr lang="en-US" sz="2800" dirty="0">
              <a:solidFill>
                <a:schemeClr val="bg1"/>
              </a:solidFill>
              <a:latin typeface="Arial" pitchFamily="34" charset="0"/>
              <a:ea typeface="Tahoma" panose="020B0604030504040204" pitchFamily="34" charset="0"/>
              <a:cs typeface="Arial" pitchFamily="34"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Arial" pitchFamily="34" charset="0"/>
                <a:ea typeface="Tahoma" panose="020B0604030504040204" pitchFamily="34" charset="0"/>
                <a:cs typeface="Arial" pitchFamily="34" charset="0"/>
              </a:rPr>
              <a:t>    PHÒNG GD&amp;ĐT………..</a:t>
            </a:r>
          </a:p>
          <a:p>
            <a:pPr algn="l"/>
            <a:r>
              <a:rPr lang="en-US" sz="2800">
                <a:solidFill>
                  <a:schemeClr val="bg1"/>
                </a:solidFill>
                <a:latin typeface="Arial" pitchFamily="34" charset="0"/>
                <a:ea typeface="Tahoma" panose="020B0604030504040204" pitchFamily="34" charset="0"/>
                <a:cs typeface="Arial" pitchFamily="34" charset="0"/>
              </a:rPr>
              <a:t>TRƯỜNG THCS ………….……</a:t>
            </a:r>
            <a:endParaRPr lang="en-US" sz="2800" dirty="0">
              <a:solidFill>
                <a:schemeClr val="bg1"/>
              </a:solidFill>
              <a:latin typeface="Arial" pitchFamily="34" charset="0"/>
              <a:ea typeface="Tahoma" panose="020B0604030504040204" pitchFamily="34" charset="0"/>
              <a:cs typeface="Arial" pitchFamily="34" charset="0"/>
            </a:endParaRPr>
          </a:p>
        </p:txBody>
      </p:sp>
      <p:sp>
        <p:nvSpPr>
          <p:cNvPr id="14" name="!!1">
            <a:extLst>
              <a:ext uri="{FF2B5EF4-FFF2-40B4-BE49-F238E27FC236}">
                <a16:creationId xmlns=""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a:t>
            </a:r>
            <a:r>
              <a:rPr lang="nl-NL" sz="4800" b="1" smtClean="0">
                <a:solidFill>
                  <a:srgbClr val="FFFF00"/>
                </a:solidFill>
                <a:latin typeface="Arial" pitchFamily="34" charset="0"/>
                <a:cs typeface="Arial" pitchFamily="34" charset="0"/>
              </a:rPr>
              <a:t>NHIÊN (tiết 1)</a:t>
            </a:r>
            <a:endParaRPr lang="en-US" sz="4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a:t>
            </a:r>
            <a:r>
              <a:rPr lang="en-US" sz="2800" smtClean="0">
                <a:latin typeface="Arial" pitchFamily="34" charset="0"/>
                <a:ea typeface="Times New Roman" panose="02020603050405020304" pitchFamily="18" charset="0"/>
                <a:cs typeface="Arial" pitchFamily="34" charset="0"/>
              </a:rPr>
              <a:t>bị trừ    Số trừ    </a:t>
            </a:r>
            <a:r>
              <a:rPr lang="en-US" sz="2800" smtClean="0">
                <a:latin typeface="Arial" pitchFamily="34" charset="0"/>
                <a:cs typeface="Arial" pitchFamily="34" charset="0"/>
              </a:rPr>
              <a:t>Hiệu</a:t>
            </a:r>
            <a:endParaRPr lang="en-US" sz="2800">
              <a:latin typeface="Arial" pitchFamily="34" charset="0"/>
              <a:cs typeface="Arial" pitchFamily="34" charset="0"/>
            </a:endParaRPr>
          </a:p>
        </p:txBody>
      </p:sp>
      <p:sp>
        <p:nvSpPr>
          <p:cNvPr id="17" name="Content Placeholder 2">
            <a:extLst>
              <a:ext uri="{FF2B5EF4-FFF2-40B4-BE49-F238E27FC236}">
                <a16:creationId xmlns=""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smtClean="0">
                <a:latin typeface="Arial" pitchFamily="34" charset="0"/>
                <a:cs typeface="Arial" pitchFamily="34" charset="0"/>
              </a:rPr>
              <a:t>Lưu ý:</a:t>
            </a:r>
          </a:p>
          <a:p>
            <a:pPr algn="just">
              <a:lnSpc>
                <a:spcPct val="150000"/>
              </a:lnSpc>
            </a:pPr>
            <a:r>
              <a:rPr lang="en-US" sz="2800" i="1" smtClean="0">
                <a:latin typeface="Arial" pitchFamily="34" charset="0"/>
                <a:cs typeface="Arial" pitchFamily="34" charset="0"/>
              </a:rPr>
              <a:t>a – b = c thì a = b + c</a:t>
            </a:r>
          </a:p>
          <a:p>
            <a:pPr algn="just">
              <a:lnSpc>
                <a:spcPct val="150000"/>
              </a:lnSpc>
            </a:pPr>
            <a:r>
              <a:rPr lang="en-US" sz="2800" i="1" smtClean="0">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 xmlns:a16="http://schemas.microsoft.com/office/drawing/2014/main"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08"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spid="_x0000_s7209"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x + 2015 = </a:t>
            </a:r>
            <a:r>
              <a:rPr lang="en-US" sz="2800" smtClean="0">
                <a:latin typeface="Arial" pitchFamily="34" charset="0"/>
                <a:ea typeface="Times New Roman" panose="02020603050405020304" pitchFamily="18" charset="0"/>
                <a:cs typeface="Arial" pitchFamily="34" charset="0"/>
              </a:rPr>
              <a:t>2021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x = 6</a:t>
            </a:r>
          </a:p>
          <a:p>
            <a:r>
              <a:rPr lang="en-US" sz="2800" smtClean="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x + 2015 = 2021</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124 + (118 – x) = </a:t>
            </a:r>
            <a:r>
              <a:rPr lang="en-US" sz="2800" smtClean="0">
                <a:latin typeface="Arial" pitchFamily="34" charset="0"/>
                <a:ea typeface="Times New Roman" panose="02020603050405020304" pitchFamily="18" charset="0"/>
                <a:cs typeface="Arial" pitchFamily="34" charset="0"/>
              </a:rPr>
              <a:t>217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118 </a:t>
            </a:r>
            <a:r>
              <a:rPr lang="en-US" sz="2800">
                <a:latin typeface="Arial" pitchFamily="34" charset="0"/>
                <a:ea typeface="Times New Roman" panose="02020603050405020304" pitchFamily="18" charset="0"/>
                <a:cs typeface="Arial" pitchFamily="34" charset="0"/>
              </a:rPr>
              <a:t>– x</a:t>
            </a:r>
            <a:r>
              <a:rPr lang="en-US" sz="2800" smtClean="0">
                <a:latin typeface="Arial" pitchFamily="34" charset="0"/>
                <a:ea typeface="Times New Roman" panose="02020603050405020304" pitchFamily="18" charset="0"/>
                <a:cs typeface="Arial" pitchFamily="34" charset="0"/>
              </a:rPr>
              <a:t> = 217 – 124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118 </a:t>
            </a:r>
            <a:r>
              <a:rPr lang="en-US" sz="2800">
                <a:latin typeface="Arial" pitchFamily="34" charset="0"/>
                <a:ea typeface="Times New Roman" panose="02020603050405020304" pitchFamily="18" charset="0"/>
                <a:cs typeface="Arial" pitchFamily="34" charset="0"/>
              </a:rPr>
              <a:t>– x = </a:t>
            </a:r>
            <a:r>
              <a:rPr lang="en-US" sz="2800" smtClean="0">
                <a:latin typeface="Arial" pitchFamily="34" charset="0"/>
                <a:ea typeface="Times New Roman" panose="02020603050405020304" pitchFamily="18" charset="0"/>
                <a:cs typeface="Arial" pitchFamily="34" charset="0"/>
              </a:rPr>
              <a:t>93</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25</a:t>
            </a:r>
          </a:p>
          <a:p>
            <a:r>
              <a:rPr lang="en-US" sz="2800" smtClean="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124 + (118 – x) = 217</a:t>
            </a:r>
            <a:endParaRPr lang="en-US" sz="2800" smtClean="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0" r:id="rId4" imgW="6200169" imgH="5523455" progId="Excel.Chart.8">
                    <p:embed/>
                  </p:oleObj>
                </mc:Choice>
                <mc:Fallback>
                  <p:oleObj r:id="rId4" imgW="6200169" imgH="552345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6"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7"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8"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9"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10"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1: </a:t>
            </a:r>
            <a:r>
              <a:rPr lang="en-US" sz="2800" b="0" smtClean="0">
                <a:solidFill>
                  <a:srgbClr val="FF0000"/>
                </a:solidFill>
                <a:latin typeface="Arial" pitchFamily="34" charset="0"/>
                <a:cs typeface="Arial" pitchFamily="34" charset="0"/>
              </a:rPr>
              <a:t>Tính nhanh  127 + 39 + 73</a:t>
            </a:r>
            <a:endParaRPr lang="en-US" sz="2800" b="0">
              <a:solidFill>
                <a:srgbClr val="FF0000"/>
              </a:solidFill>
              <a:latin typeface="Arial" pitchFamily="34" charset="0"/>
              <a:cs typeface="Arial" pitchFamily="34" charset="0"/>
            </a:endParaRP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230</a:t>
            </a:r>
            <a:endParaRPr lang="en-US" sz="2800">
              <a:latin typeface="Arial" pitchFamily="34" charset="0"/>
              <a:cs typeface="Arial" pitchFamily="34" charset="0"/>
            </a:endParaRP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smtClean="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239</a:t>
            </a:r>
            <a:endParaRPr lang="en-US" sz="2800">
              <a:latin typeface="Arial" pitchFamily="34" charset="0"/>
              <a:cs typeface="Arial" pitchFamily="34" charset="0"/>
            </a:endParaRP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600</a:t>
            </a:r>
            <a:endParaRPr lang="en-US" sz="2800">
              <a:latin typeface="Arial" pitchFamily="34" charset="0"/>
              <a:cs typeface="Arial" pitchFamily="34" charset="0"/>
            </a:endParaRP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400</a:t>
            </a:r>
            <a:endParaRPr lang="en-US" sz="2800">
              <a:latin typeface="Arial" pitchFamily="34" charset="0"/>
              <a:cs typeface="Arial" pitchFamily="34" charset="0"/>
            </a:endParaRP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2: </a:t>
            </a:r>
            <a:r>
              <a:rPr lang="en-US" sz="2800" b="0" smtClean="0">
                <a:solidFill>
                  <a:srgbClr val="FF0000"/>
                </a:solidFill>
                <a:latin typeface="Arial" pitchFamily="34" charset="0"/>
                <a:cs typeface="Arial" pitchFamily="34" charset="0"/>
              </a:rPr>
              <a:t>Tính nhanh  135 + 360 + 65 + 40</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a:rPr>
                          </m:ctrlPr>
                        </m:dPr>
                        <m:e>
                          <m:r>
                            <a:rPr lang="en-US" sz="2800" b="0" i="1" smtClean="0">
                              <a:latin typeface="Cambria Math"/>
                            </a:rPr>
                            <m:t>360+40</m:t>
                          </m:r>
                        </m:e>
                      </m:d>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370</a:t>
            </a:r>
            <a:endParaRPr lang="en-US" sz="2800">
              <a:latin typeface="Arial" pitchFamily="34" charset="0"/>
              <a:cs typeface="Arial" pitchFamily="34" charset="0"/>
            </a:endParaRP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254</a:t>
            </a:r>
            <a:endParaRPr lang="en-US" sz="2800">
              <a:latin typeface="Arial" pitchFamily="34" charset="0"/>
              <a:cs typeface="Arial" pitchFamily="34" charset="0"/>
            </a:endParaRP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360</a:t>
            </a:r>
            <a:endParaRPr lang="en-US" sz="2800">
              <a:latin typeface="Arial" pitchFamily="34" charset="0"/>
              <a:cs typeface="Arial" pitchFamily="34" charset="0"/>
            </a:endParaRP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3: </a:t>
            </a:r>
            <a:r>
              <a:rPr lang="en-US" sz="2800" b="0" smtClean="0">
                <a:solidFill>
                  <a:srgbClr val="FF0000"/>
                </a:solidFill>
                <a:latin typeface="Arial" pitchFamily="34" charset="0"/>
                <a:cs typeface="Arial" pitchFamily="34" charset="0"/>
              </a:rPr>
              <a:t>Tìm số tự nhiên x biết x – 312 = 58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smtClean="0">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a:t>
            </a:r>
            <a:r>
              <a:rPr lang="en-US" sz="2800" smtClean="0">
                <a:latin typeface="Arial" pitchFamily="34" charset="0"/>
                <a:cs typeface="Arial" pitchFamily="34" charset="0"/>
              </a:rPr>
              <a:t>0</a:t>
            </a:r>
            <a:endParaRPr lang="en-US" sz="2800">
              <a:latin typeface="Arial" pitchFamily="34" charset="0"/>
              <a:cs typeface="Arial" pitchFamily="34" charset="0"/>
            </a:endParaRP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56</a:t>
            </a:r>
            <a:endParaRPr lang="en-US" sz="2800">
              <a:latin typeface="Arial" pitchFamily="34" charset="0"/>
              <a:cs typeface="Arial" pitchFamily="34" charset="0"/>
            </a:endParaRP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30</a:t>
            </a:r>
            <a:endParaRPr lang="en-US" sz="2800">
              <a:latin typeface="Arial" pitchFamily="34" charset="0"/>
              <a:cs typeface="Arial" pitchFamily="34" charset="0"/>
            </a:endParaRP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4: </a:t>
            </a:r>
            <a:r>
              <a:rPr lang="en-US" sz="2800" b="0" smtClean="0">
                <a:solidFill>
                  <a:srgbClr val="FF0000"/>
                </a:solidFill>
                <a:latin typeface="Arial" pitchFamily="34" charset="0"/>
                <a:cs typeface="Arial" pitchFamily="34" charset="0"/>
              </a:rPr>
              <a:t>Tìm số tự nhiên x biết x + 18 = 38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 xmlns:a16="http://schemas.microsoft.com/office/drawing/2014/main" xmlns:a14="http://schemas.microsoft.com/office/drawing/2010/main" xmlns:mc="http://schemas.openxmlformats.org/markup-compatibility/2006"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smtClean="0">
                <a:latin typeface="Arial" pitchFamily="34" charset="0"/>
                <a:cs typeface="Arial" pitchFamily="34" charset="0"/>
              </a:rPr>
              <a:t>2; </a:t>
            </a:r>
            <a:r>
              <a:rPr lang="en-US" sz="2800">
                <a:latin typeface="Arial" pitchFamily="34" charset="0"/>
                <a:cs typeface="Arial" pitchFamily="34" charset="0"/>
              </a:rPr>
              <a:t>3 </a:t>
            </a:r>
            <a:r>
              <a:rPr lang="fr-FR" sz="2800" smtClean="0">
                <a:latin typeface="Arial" pitchFamily="34" charset="0"/>
                <a:cs typeface="Arial" pitchFamily="34" charset="0"/>
              </a:rPr>
              <a:t>SGK </a:t>
            </a:r>
            <a:r>
              <a:rPr lang="fr-FR" sz="2800">
                <a:latin typeface="Arial" pitchFamily="34" charset="0"/>
                <a:cs typeface="Arial" pitchFamily="34" charset="0"/>
              </a:rPr>
              <a:t>trang 15,16</a:t>
            </a:r>
            <a:r>
              <a:rPr lang="fr-FR" sz="2800" smtClean="0">
                <a:latin typeface="Arial" pitchFamily="34" charset="0"/>
                <a:cs typeface="Arial" pitchFamily="34" charset="0"/>
              </a:rPr>
              <a:t>.</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latin typeface="Arial" pitchFamily="34" charset="0"/>
                <a:cs typeface="Arial" pitchFamily="34" charset="0"/>
              </a:rPr>
              <a:t>? Hãy </a:t>
            </a:r>
            <a:r>
              <a:rPr lang="en-US">
                <a:latin typeface="Arial" pitchFamily="34" charset="0"/>
                <a:cs typeface="Arial" pitchFamily="34" charset="0"/>
              </a:rPr>
              <a:t>nêu cách tính quãng đường từ Huế đến TP.Hồ Chí Minh và  quãng đường từ Hà Nội đến TP. Hồ Chí </a:t>
            </a:r>
            <a:r>
              <a:rPr lang="en-US" smtClean="0">
                <a:latin typeface="Arial" pitchFamily="34" charset="0"/>
                <a:cs typeface="Arial" pitchFamily="34" charset="0"/>
              </a:rPr>
              <a:t>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Huế đến TP. Hồ Chí Minh là:</a:t>
            </a:r>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83"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Hà Nội đến TP. Hồ Chí Minh </a:t>
            </a:r>
            <a:r>
              <a:rPr lang="en-US" smtClean="0">
                <a:latin typeface="Arial" pitchFamily="34" charset="0"/>
                <a:cs typeface="Arial" pitchFamily="34" charset="0"/>
              </a:rPr>
              <a:t>là:</a:t>
            </a:r>
            <a:endParaRPr lang="en-US">
              <a:latin typeface="Arial" pitchFamily="34" charset="0"/>
              <a:cs typeface="Arial" pitchFamily="34" charset="0"/>
            </a:endParaRP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84"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smtClean="0">
                  <a:latin typeface="Arial" pitchFamily="34" charset="0"/>
                  <a:cs typeface="Arial" pitchFamily="34" charset="0"/>
                </a:rPr>
                <a:t>HN</a:t>
              </a:r>
              <a:endParaRPr lang="en-US" sz="2800">
                <a:latin typeface="Arial" pitchFamily="34" charset="0"/>
                <a:cs typeface="Arial" pitchFamily="34" charset="0"/>
              </a:endParaRP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smtClean="0">
                  <a:latin typeface="Arial" pitchFamily="34" charset="0"/>
                  <a:cs typeface="Arial" pitchFamily="34" charset="0"/>
                </a:rPr>
                <a:t>Huế</a:t>
              </a:r>
              <a:endParaRPr lang="en-US" sz="2800">
                <a:latin typeface="Arial" pitchFamily="34" charset="0"/>
                <a:cs typeface="Arial" pitchFamily="34" charset="0"/>
              </a:endParaRP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smtClean="0">
                  <a:latin typeface="Arial" pitchFamily="34" charset="0"/>
                  <a:cs typeface="Arial" pitchFamily="34" charset="0"/>
                </a:rPr>
                <a:t>HCM</a:t>
              </a:r>
              <a:endParaRPr lang="en-US" sz="2800">
                <a:latin typeface="Arial" pitchFamily="34" charset="0"/>
                <a:cs typeface="Arial" pitchFamily="34" charset="0"/>
              </a:endParaRPr>
            </a:p>
          </p:txBody>
        </p:sp>
      </p:grpSp>
      <p:pic>
        <p:nvPicPr>
          <p:cNvPr id="37" name="!!3">
            <a:extLst>
              <a:ext uri="{FF2B5EF4-FFF2-40B4-BE49-F238E27FC236}">
                <a16:creationId xmlns=""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a:t>
            </a:r>
            <a:r>
              <a:rPr lang="en-US" sz="2800" i="1" smtClean="0">
                <a:latin typeface="Arial" pitchFamily="34" charset="0"/>
                <a:cs typeface="Arial" pitchFamily="34" charset="0"/>
              </a:rPr>
              <a:t>trên </a:t>
            </a:r>
            <a:r>
              <a:rPr lang="en-US" sz="2800" i="1">
                <a:latin typeface="Arial" pitchFamily="34" charset="0"/>
                <a:cs typeface="Arial" pitchFamily="34" charset="0"/>
              </a:rPr>
              <a:t>cũng như hiểu rõ hơn về các tính chất của phép cộng, phép trừ, chúng ta sẽ tìm hiểu trong bài ngày hôm nay</a:t>
            </a:r>
            <a:r>
              <a:rPr lang="en-US" sz="2800" i="1" smtClean="0">
                <a:latin typeface="Arial" pitchFamily="34" charset="0"/>
                <a:cs typeface="Arial" pitchFamily="34" charset="0"/>
              </a:rPr>
              <a:t>?”</a:t>
            </a:r>
            <a:endParaRPr lang="en-US" sz="2800">
              <a:latin typeface="Arial" pitchFamily="34" charset="0"/>
              <a:cs typeface="Arial" pitchFamily="34" charset="0"/>
            </a:endParaRPr>
          </a:p>
        </p:txBody>
      </p:sp>
      <p:sp>
        <p:nvSpPr>
          <p:cNvPr id="13" name="TextBox 12">
            <a:extLst>
              <a:ext uri="{FF2B5EF4-FFF2-40B4-BE49-F238E27FC236}">
                <a16:creationId xmlns=""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smtClean="0">
                <a:solidFill>
                  <a:srgbClr val="FF0000"/>
                </a:solidFill>
                <a:latin typeface="Arial" pitchFamily="34" charset="0"/>
                <a:cs typeface="Arial" pitchFamily="34" charset="0"/>
              </a:rPr>
              <a:t>Bài </a:t>
            </a:r>
            <a:r>
              <a:rPr lang="en-US" sz="3600" b="1" i="1">
                <a:solidFill>
                  <a:srgbClr val="FF0000"/>
                </a:solidFill>
                <a:latin typeface="Arial" pitchFamily="34" charset="0"/>
                <a:cs typeface="Arial" pitchFamily="34" charset="0"/>
              </a:rPr>
              <a:t>3: Phép cộng, phép trừ các số tự </a:t>
            </a:r>
            <a:r>
              <a:rPr lang="en-US" sz="3600" b="1" i="1" smtClean="0">
                <a:solidFill>
                  <a:srgbClr val="FF0000"/>
                </a:solidFill>
                <a:latin typeface="Arial" pitchFamily="34" charset="0"/>
                <a:cs typeface="Arial" pitchFamily="34" charset="0"/>
              </a:rPr>
              <a:t>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63"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a:t>
            </a:r>
            <a:r>
              <a:rPr lang="en-US" sz="2800" smtClean="0">
                <a:latin typeface="Arial" pitchFamily="34" charset="0"/>
                <a:ea typeface="Times New Roman" panose="02020603050405020304" pitchFamily="18" charset="0"/>
                <a:cs typeface="Arial" pitchFamily="34" charset="0"/>
              </a:rPr>
              <a:t> Số </a:t>
            </a:r>
            <a:r>
              <a:rPr lang="en-US" sz="2800">
                <a:latin typeface="Arial" pitchFamily="34" charset="0"/>
                <a:ea typeface="Times New Roman" panose="02020603050405020304" pitchFamily="18" charset="0"/>
                <a:cs typeface="Arial" pitchFamily="34" charset="0"/>
              </a:rPr>
              <a:t>hạng  </a:t>
            </a:r>
            <a:r>
              <a:rPr lang="en-US" sz="2800" smtClean="0">
                <a:latin typeface="Arial" pitchFamily="34" charset="0"/>
                <a:ea typeface="Times New Roman" panose="02020603050405020304" pitchFamily="18" charset="0"/>
                <a:cs typeface="Arial" pitchFamily="34" charset="0"/>
              </a:rPr>
              <a:t>  </a:t>
            </a:r>
            <a:r>
              <a:rPr lang="en-US" sz="2800" smtClean="0">
                <a:latin typeface="Arial" pitchFamily="34" charset="0"/>
                <a:cs typeface="Arial" pitchFamily="34" charset="0"/>
              </a:rPr>
              <a:t>Tổng</a:t>
            </a:r>
            <a:endParaRPr lang="en-US" sz="2800">
              <a:latin typeface="Arial" pitchFamily="34" charset="0"/>
              <a:cs typeface="Arial" pitchFamily="34" charset="0"/>
            </a:endParaRPr>
          </a:p>
        </p:txBody>
      </p:sp>
      <p:sp>
        <p:nvSpPr>
          <p:cNvPr id="16" name="Content Placeholder 2">
            <a:extLst>
              <a:ext uri="{FF2B5EF4-FFF2-40B4-BE49-F238E27FC236}">
                <a16:creationId xmlns=""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rgbClr val="FF0000"/>
                </a:solidFill>
                <a:latin typeface="Arial" pitchFamily="34" charset="0"/>
                <a:cs typeface="Arial" pitchFamily="34" charset="0"/>
              </a:rPr>
              <a:t>? Hãy </a:t>
            </a:r>
            <a:r>
              <a:rPr lang="en-US">
                <a:solidFill>
                  <a:srgbClr val="FF0000"/>
                </a:solidFill>
                <a:latin typeface="Arial" pitchFamily="34" charset="0"/>
                <a:cs typeface="Arial" pitchFamily="34" charset="0"/>
              </a:rPr>
              <a:t>nêu </a:t>
            </a:r>
            <a:r>
              <a:rPr lang="en-US" smtClean="0">
                <a:solidFill>
                  <a:srgbClr val="FF0000"/>
                </a:solidFill>
                <a:latin typeface="Arial" pitchFamily="34" charset="0"/>
                <a:cs typeface="Arial" pitchFamily="34" charset="0"/>
              </a:rPr>
              <a:t>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a:t>
            </a:r>
            <a:r>
              <a:rPr lang="en-US" sz="2800" smtClean="0">
                <a:latin typeface="Arial" pitchFamily="34" charset="0"/>
                <a:cs typeface="Arial" pitchFamily="34" charset="0"/>
              </a:rPr>
              <a:t>đổi</a:t>
            </a:r>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164"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165"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166"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 xmlns:a16="http://schemas.microsoft.com/office/drawing/2014/main"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smtClean="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89 + 76 + 24</a:t>
            </a:r>
          </a:p>
          <a:p>
            <a:r>
              <a:rPr lang="en-US" sz="2800" smtClean="0">
                <a:latin typeface="Arial" pitchFamily="34" charset="0"/>
                <a:ea typeface="Times New Roman" panose="02020603050405020304" pitchFamily="18" charset="0"/>
                <a:cs typeface="Arial" pitchFamily="34" charset="0"/>
              </a:rPr>
              <a:t>  = 89 + (</a:t>
            </a:r>
            <a:r>
              <a:rPr lang="en-US" sz="2800">
                <a:latin typeface="Arial" pitchFamily="34" charset="0"/>
                <a:ea typeface="Times New Roman" panose="02020603050405020304" pitchFamily="18" charset="0"/>
                <a:cs typeface="Arial" pitchFamily="34" charset="0"/>
              </a:rPr>
              <a:t>76 + 24</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189</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65 + 97 + 35</a:t>
            </a:r>
          </a:p>
          <a:p>
            <a:r>
              <a:rPr lang="en-US" sz="2800" smtClean="0">
                <a:latin typeface="Arial" pitchFamily="34" charset="0"/>
                <a:ea typeface="Times New Roman" panose="02020603050405020304" pitchFamily="18" charset="0"/>
                <a:cs typeface="Arial" pitchFamily="34" charset="0"/>
              </a:rPr>
              <a:t>  = </a:t>
            </a:r>
            <a:r>
              <a:rPr lang="en-US" sz="2800">
                <a:latin typeface="Arial" pitchFamily="34" charset="0"/>
                <a:ea typeface="Times New Roman" panose="02020603050405020304" pitchFamily="18" charset="0"/>
                <a:cs typeface="Arial" pitchFamily="34" charset="0"/>
              </a:rPr>
              <a:t>65 + </a:t>
            </a:r>
            <a:r>
              <a:rPr lang="en-US" sz="2800" smtClean="0">
                <a:latin typeface="Arial" pitchFamily="34" charset="0"/>
                <a:ea typeface="Times New Roman" panose="02020603050405020304" pitchFamily="18" charset="0"/>
                <a:cs typeface="Arial" pitchFamily="34" charset="0"/>
              </a:rPr>
              <a:t>35 + </a:t>
            </a:r>
            <a:r>
              <a:rPr lang="en-US" sz="2800">
                <a:latin typeface="Arial" pitchFamily="34" charset="0"/>
                <a:ea typeface="Times New Roman" panose="02020603050405020304" pitchFamily="18" charset="0"/>
                <a:cs typeface="Arial" pitchFamily="34" charset="0"/>
              </a:rPr>
              <a:t>97 (tính chất </a:t>
            </a:r>
            <a:r>
              <a:rPr lang="en-US" sz="2800" smtClean="0">
                <a:latin typeface="Arial" pitchFamily="34" charset="0"/>
                <a:ea typeface="Times New Roman" panose="02020603050405020304" pitchFamily="18" charset="0"/>
                <a:cs typeface="Arial" pitchFamily="34" charset="0"/>
              </a:rPr>
              <a:t>giao hoán)</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(65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97 (tính chất kết hợp)</a:t>
            </a:r>
          </a:p>
          <a:p>
            <a:r>
              <a:rPr lang="en-US" sz="2800" smtClean="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197</a:t>
            </a:r>
            <a:endParaRPr lang="en-US" sz="2800">
              <a:effectLst/>
              <a:latin typeface="Arial" pitchFamily="34" charset="0"/>
              <a:ea typeface="Times New Roman" panose="02020603050405020304" pitchFamily="18" charset="0"/>
              <a:cs typeface="Arial" pitchFamily="34" charset="0"/>
            </a:endParaRP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Quan sát VD 1 SGK</a:t>
            </a:r>
            <a:endParaRPr lang="en-US" sz="280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58 + 42 + 76 (tính chất giao hoán)</a:t>
            </a:r>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(58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42) </a:t>
            </a:r>
            <a:r>
              <a:rPr lang="en-US" sz="2800">
                <a:latin typeface="Arial" pitchFamily="34" charset="0"/>
                <a:ea typeface="Times New Roman" panose="02020603050405020304" pitchFamily="18" charset="0"/>
                <a:cs typeface="Arial" pitchFamily="34" charset="0"/>
              </a:rPr>
              <a:t>+ 76</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100 + 76</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176</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smtClean="0">
                <a:latin typeface="Arial" pitchFamily="34" charset="0"/>
                <a:ea typeface="Times New Roman" panose="02020603050405020304" pitchFamily="18" charset="0"/>
                <a:cs typeface="Arial" pitchFamily="34" charset="0"/>
              </a:rPr>
              <a:t>  = (66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34)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27 (tính chất kết hợp)</a:t>
            </a:r>
          </a:p>
          <a:p>
            <a:r>
              <a:rPr lang="en-US" sz="2800" smtClean="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127</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b) 66 + 34 + 27</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a:t>
            </a:r>
            <a:r>
              <a:rPr lang="en-US" sz="2800" i="1" smtClean="0">
                <a:latin typeface="Arial" pitchFamily="34" charset="0"/>
                <a:cs typeface="Arial" pitchFamily="34" charset="0"/>
              </a:rPr>
              <a:t>giá 125 000 đồng</a:t>
            </a:r>
            <a:r>
              <a:rPr lang="en-US" sz="2800" i="1">
                <a:latin typeface="Arial" pitchFamily="34" charset="0"/>
                <a:cs typeface="Arial" pitchFamily="34" charset="0"/>
              </a:rPr>
              <a:t>, áo khoác giá </a:t>
            </a:r>
            <a:r>
              <a:rPr lang="en-US" sz="2800" i="1" smtClean="0">
                <a:latin typeface="Arial" pitchFamily="34" charset="0"/>
                <a:cs typeface="Arial" pitchFamily="34" charset="0"/>
              </a:rPr>
              <a:t>140 000 đồng</a:t>
            </a:r>
            <a:r>
              <a:rPr lang="en-US" sz="2800" i="1">
                <a:latin typeface="Arial" pitchFamily="34" charset="0"/>
                <a:cs typeface="Arial" pitchFamily="34" charset="0"/>
              </a:rPr>
              <a:t>, quần âu giá </a:t>
            </a:r>
            <a:r>
              <a:rPr lang="en-US" sz="2800" i="1" smtClean="0">
                <a:latin typeface="Arial" pitchFamily="34" charset="0"/>
                <a:cs typeface="Arial" pitchFamily="34" charset="0"/>
              </a:rPr>
              <a:t>160 000 </a:t>
            </a:r>
            <a:r>
              <a:rPr lang="en-US" sz="2800" i="1">
                <a:latin typeface="Arial" pitchFamily="34" charset="0"/>
                <a:cs typeface="Arial" pitchFamily="34" charset="0"/>
              </a:rPr>
              <a:t>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smtClean="0">
                <a:solidFill>
                  <a:srgbClr val="1F4E79"/>
                </a:solidFill>
                <a:latin typeface="Arial" pitchFamily="34" charset="0"/>
                <a:cs typeface="Arial" pitchFamily="34" charset="0"/>
              </a:rPr>
              <a:t>Giải:</a:t>
            </a:r>
            <a:r>
              <a:rPr lang="en-US" sz="2800" smtClean="0">
                <a:solidFill>
                  <a:srgbClr val="1F4E79"/>
                </a:solidFill>
                <a:latin typeface="Arial" pitchFamily="34" charset="0"/>
                <a:cs typeface="Arial" pitchFamily="34" charset="0"/>
              </a:rPr>
              <a:t> </a:t>
            </a:r>
            <a:r>
              <a:rPr lang="en-US" sz="2800" smtClean="0">
                <a:latin typeface="Arial" pitchFamily="34" charset="0"/>
                <a:cs typeface="Arial" pitchFamily="34" charset="0"/>
              </a:rPr>
              <a:t>Số </a:t>
            </a:r>
            <a:r>
              <a:rPr lang="en-US" sz="2800">
                <a:latin typeface="Arial" pitchFamily="34" charset="0"/>
                <a:cs typeface="Arial" pitchFamily="34" charset="0"/>
              </a:rPr>
              <a:t>tiền mẹ An đã mua đồng phục cho An là:</a:t>
            </a:r>
          </a:p>
          <a:p>
            <a:r>
              <a:rPr lang="en-US" sz="2800" smtClean="0">
                <a:effectLst/>
                <a:latin typeface="Arial" pitchFamily="34" charset="0"/>
                <a:ea typeface="Times New Roman" panose="02020603050405020304" pitchFamily="18" charset="0"/>
                <a:cs typeface="Arial" pitchFamily="34" charset="0"/>
              </a:rPr>
              <a:t>125 000 + 140 000 + 160 000</a:t>
            </a: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125 000 + </a:t>
            </a:r>
            <a:r>
              <a:rPr lang="en-US" sz="2800" smtClean="0">
                <a:latin typeface="Arial" pitchFamily="34" charset="0"/>
                <a:ea typeface="Times New Roman" panose="02020603050405020304" pitchFamily="18" charset="0"/>
                <a:cs typeface="Arial" pitchFamily="34" charset="0"/>
              </a:rPr>
              <a:t>(140 </a:t>
            </a:r>
            <a:r>
              <a:rPr lang="en-US" sz="2800">
                <a:latin typeface="Arial" pitchFamily="34" charset="0"/>
                <a:ea typeface="Times New Roman" panose="02020603050405020304" pitchFamily="18" charset="0"/>
                <a:cs typeface="Arial" pitchFamily="34" charset="0"/>
              </a:rPr>
              <a:t>000 + 160 </a:t>
            </a:r>
            <a:r>
              <a:rPr lang="en-US" sz="2800" smtClean="0">
                <a:latin typeface="Arial" pitchFamily="34" charset="0"/>
                <a:ea typeface="Times New Roman" panose="02020603050405020304" pitchFamily="18" charset="0"/>
                <a:cs typeface="Arial" pitchFamily="34" charset="0"/>
              </a:rPr>
              <a:t>000)</a:t>
            </a:r>
          </a:p>
          <a:p>
            <a:r>
              <a:rPr lang="en-US" sz="2800" smtClean="0">
                <a:effectLst/>
                <a:latin typeface="Arial" pitchFamily="34" charset="0"/>
                <a:ea typeface="Times New Roman" panose="02020603050405020304" pitchFamily="18" charset="0"/>
                <a:cs typeface="Arial" pitchFamily="34" charset="0"/>
              </a:rPr>
              <a:t>= 125 000 + 300 000</a:t>
            </a:r>
          </a:p>
          <a:p>
            <a:r>
              <a:rPr lang="en-US" sz="2800" smtClean="0">
                <a:effectLst/>
                <a:latin typeface="Arial" pitchFamily="34" charset="0"/>
                <a:ea typeface="Times New Roman" panose="02020603050405020304" pitchFamily="18" charset="0"/>
                <a:cs typeface="Arial" pitchFamily="34" charset="0"/>
              </a:rPr>
              <a:t>= 425 000 (đồng)</a:t>
            </a:r>
            <a:endParaRPr lang="en-US" sz="2800">
              <a:effectLst/>
              <a:latin typeface="Arial" pitchFamily="34" charset="0"/>
              <a:ea typeface="Times New Roman" panose="02020603050405020304" pitchFamily="18" charset="0"/>
              <a:cs typeface="Arial" pitchFamily="34" charset="0"/>
            </a:endParaRPr>
          </a:p>
        </p:txBody>
      </p:sp>
      <p:pic>
        <p:nvPicPr>
          <p:cNvPr id="1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701</TotalTime>
  <Words>1159</Words>
  <Application>Microsoft Office PowerPoint</Application>
  <PresentationFormat>Custom</PresentationFormat>
  <Paragraphs>151</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49</cp:revision>
  <dcterms:created xsi:type="dcterms:W3CDTF">2021-06-07T13:44:30Z</dcterms:created>
  <dcterms:modified xsi:type="dcterms:W3CDTF">2021-08-19T11:25:50Z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