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570" r:id="rId3"/>
    <p:sldId id="281" r:id="rId4"/>
    <p:sldId id="282" r:id="rId5"/>
    <p:sldId id="497" r:id="rId6"/>
    <p:sldId id="456" r:id="rId7"/>
    <p:sldId id="294" r:id="rId8"/>
    <p:sldId id="295" r:id="rId9"/>
    <p:sldId id="594" r:id="rId10"/>
    <p:sldId id="257" r:id="rId11"/>
    <p:sldId id="595" r:id="rId12"/>
    <p:sldId id="596" r:id="rId13"/>
    <p:sldId id="290" r:id="rId14"/>
    <p:sldId id="291" r:id="rId15"/>
    <p:sldId id="292" r:id="rId16"/>
    <p:sldId id="293" r:id="rId17"/>
    <p:sldId id="326" r:id="rId18"/>
    <p:sldId id="574" r:id="rId19"/>
    <p:sldId id="484" r:id="rId20"/>
    <p:sldId id="578" r:id="rId21"/>
    <p:sldId id="590" r:id="rId22"/>
    <p:sldId id="586" r:id="rId23"/>
    <p:sldId id="591" r:id="rId24"/>
    <p:sldId id="589" r:id="rId25"/>
    <p:sldId id="592" r:id="rId26"/>
    <p:sldId id="587" r:id="rId27"/>
    <p:sldId id="588" r:id="rId28"/>
    <p:sldId id="593" r:id="rId29"/>
    <p:sldId id="584" r:id="rId30"/>
    <p:sldId id="585" r:id="rId31"/>
    <p:sldId id="353"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p:cViewPr varScale="1">
        <p:scale>
          <a:sx n="56" d="100"/>
          <a:sy n="56" d="100"/>
        </p:scale>
        <p:origin x="330"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nl-NL" sz="3200" dirty="0">
              <a:latin typeface="Times New Roman" panose="02020603050405020304" pitchFamily="18" charset="0"/>
              <a:cs typeface="Times New Roman" panose="02020603050405020304" pitchFamily="18" charset="0"/>
            </a:rPr>
            <a:t>Thước thẳng có chia khoảng, eke</a:t>
          </a:r>
          <a:endParaRPr lang="en-US" sz="3200" dirty="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nl-NL" sz="3200" dirty="0">
              <a:latin typeface="Times New Roman" panose="02020603050405020304" pitchFamily="18" charset="0"/>
              <a:cs typeface="Times New Roman" panose="02020603050405020304" pitchFamily="18" charset="0"/>
            </a:rPr>
            <a:t>Cọc, dây, thước thẳng đo độ dài</a:t>
          </a:r>
          <a:endParaRPr lang="en-US" sz="3200"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56E09EC8-C924-400D-8A3C-896A8768285F}">
      <dgm:prSet phldrT="[Text]" custT="1"/>
      <dgm:spPr/>
      <dgm:t>
        <a:bodyPr/>
        <a:lstStyle/>
        <a:p>
          <a:r>
            <a:rPr lang="nl-NL" sz="3200" dirty="0">
              <a:latin typeface="Times New Roman" panose="02020603050405020304" pitchFamily="18" charset="0"/>
              <a:cs typeface="Times New Roman" panose="02020603050405020304" pitchFamily="18" charset="0"/>
            </a:rPr>
            <a:t>Máy chiếu, sách giáo khoa, bài soạn.</a:t>
          </a:r>
          <a:endParaRPr lang="en-US" sz="3200" dirty="0">
            <a:latin typeface="Times New Roman" panose="02020603050405020304" pitchFamily="18" charset="0"/>
            <a:cs typeface="Times New Roman" panose="02020603050405020304" pitchFamily="18" charset="0"/>
          </a:endParaRPr>
        </a:p>
      </dgm:t>
    </dgm:pt>
    <dgm:pt modelId="{33E6D256-12BC-4497-BAC8-8372C37FCFF7}" type="parTrans" cxnId="{71DE60AA-128E-4E21-9C7C-6A2ADE32EDE6}">
      <dgm:prSet/>
      <dgm:spPr/>
      <dgm:t>
        <a:bodyPr/>
        <a:lstStyle/>
        <a:p>
          <a:endParaRPr lang="vi-VN"/>
        </a:p>
      </dgm:t>
    </dgm:pt>
    <dgm:pt modelId="{BF6D8FEE-E363-4414-B57C-2EC28F8B79AA}" type="sibTrans" cxnId="{71DE60AA-128E-4E21-9C7C-6A2ADE32EDE6}">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1DE60AA-128E-4E21-9C7C-6A2ADE32EDE6}" srcId="{8E595FF9-7F13-4589-ADB1-A98CFA417FE8}" destId="{56E09EC8-C924-400D-8A3C-896A8768285F}" srcOrd="1" destOrd="0" parTransId="{33E6D256-12BC-4497-BAC8-8372C37FCFF7}" sibTransId="{BF6D8FEE-E363-4414-B57C-2EC28F8B79AA}"/>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F19EA7E5-7E3A-43D8-BCF8-2B725321D5EF}" type="presOf" srcId="{56E09EC8-C924-400D-8A3C-896A8768285F}" destId="{0DFB8EA2-E9F4-4E7D-B5BF-ABC527E44C63}" srcOrd="0" destOrd="1"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36638"/>
          <a:ext cx="6096000" cy="84240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41123" y="77761"/>
        <a:ext cx="6013754" cy="760154"/>
      </dsp:txXfrm>
    </dsp:sp>
    <dsp:sp modelId="{0DFB8EA2-E9F4-4E7D-B5BF-ABC527E44C63}">
      <dsp:nvSpPr>
        <dsp:cNvPr id="0" name=""/>
        <dsp:cNvSpPr/>
      </dsp:nvSpPr>
      <dsp:spPr>
        <a:xfrm>
          <a:off x="0" y="867600"/>
          <a:ext cx="6096000" cy="186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nl-NL" sz="3200" kern="1200" dirty="0">
              <a:latin typeface="Times New Roman" panose="02020603050405020304" pitchFamily="18" charset="0"/>
              <a:cs typeface="Times New Roman" panose="02020603050405020304" pitchFamily="18" charset="0"/>
            </a:rPr>
            <a:t>Thước thẳng có chia khoảng, eke</a:t>
          </a:r>
          <a:endParaRPr lang="en-US" sz="3200" kern="1200" dirty="0">
            <a:latin typeface="Times New Roman" panose="02020603050405020304" pitchFamily="18" charset="0"/>
            <a:cs typeface="Times New Roman" panose="02020603050405020304" pitchFamily="18" charset="0"/>
          </a:endParaRPr>
        </a:p>
        <a:p>
          <a:pPr marL="285750" lvl="1" indent="-285750" algn="l" defTabSz="1422400">
            <a:lnSpc>
              <a:spcPct val="90000"/>
            </a:lnSpc>
            <a:spcBef>
              <a:spcPct val="0"/>
            </a:spcBef>
            <a:spcAft>
              <a:spcPct val="20000"/>
            </a:spcAft>
            <a:buChar char="•"/>
          </a:pPr>
          <a:r>
            <a:rPr lang="nl-NL" sz="3200" kern="1200" dirty="0">
              <a:latin typeface="Times New Roman" panose="02020603050405020304" pitchFamily="18" charset="0"/>
              <a:cs typeface="Times New Roman" panose="02020603050405020304" pitchFamily="18" charset="0"/>
            </a:rPr>
            <a:t>Máy chiếu, sách giáo khoa, bài soạn.</a:t>
          </a:r>
          <a:endParaRPr lang="en-US" sz="3200" kern="1200" dirty="0">
            <a:latin typeface="Times New Roman" panose="02020603050405020304" pitchFamily="18" charset="0"/>
            <a:cs typeface="Times New Roman" panose="02020603050405020304" pitchFamily="18" charset="0"/>
          </a:endParaRPr>
        </a:p>
      </dsp:txBody>
      <dsp:txXfrm>
        <a:off x="0" y="867600"/>
        <a:ext cx="6096000" cy="1862999"/>
      </dsp:txXfrm>
    </dsp:sp>
    <dsp:sp modelId="{D2408717-B530-41AC-B5CE-E14FAEC5B062}">
      <dsp:nvSpPr>
        <dsp:cNvPr id="0" name=""/>
        <dsp:cNvSpPr/>
      </dsp:nvSpPr>
      <dsp:spPr>
        <a:xfrm>
          <a:off x="0" y="2653516"/>
          <a:ext cx="6096000" cy="84240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p>
      </dsp:txBody>
      <dsp:txXfrm>
        <a:off x="41123" y="2694639"/>
        <a:ext cx="6013754" cy="760154"/>
      </dsp:txXfrm>
    </dsp:sp>
    <dsp:sp modelId="{8F3B6D51-6576-4847-95F8-097004C88A78}">
      <dsp:nvSpPr>
        <dsp:cNvPr id="0" name=""/>
        <dsp:cNvSpPr/>
      </dsp:nvSpPr>
      <dsp:spPr>
        <a:xfrm>
          <a:off x="0" y="3573000"/>
          <a:ext cx="6096000"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nl-NL" sz="3200" kern="1200" dirty="0">
              <a:latin typeface="Times New Roman" panose="02020603050405020304" pitchFamily="18" charset="0"/>
              <a:cs typeface="Times New Roman" panose="02020603050405020304" pitchFamily="18" charset="0"/>
            </a:rPr>
            <a:t>Cọc, dây, thước thẳng đo độ dài</a:t>
          </a:r>
          <a:endParaRPr lang="en-US" sz="3200" kern="1200" dirty="0">
            <a:latin typeface="+mj-lt"/>
          </a:endParaRPr>
        </a:p>
      </dsp:txBody>
      <dsp:txXfrm>
        <a:off x="0" y="3573000"/>
        <a:ext cx="6096000" cy="745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Nhấp vào mũi tên trở về side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123266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Nhấp vào mũi tên trở về side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1887962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Nhấp vào mũi tên trở về side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186776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Bảng 1,2,3,4 nhấp vào hiện các câu hỏi tương ứng, số 1,2,3,4 nhấp vào làm mất bảng, Chữ cái A,B, C, D nháp vào hiện phần thưởng tương ứng . Mũi tên bỏ qua trò chơi </a:t>
            </a:r>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30291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Nhấp vào mũi tên trở về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126548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Nhấp vào mũi tên trở về side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152902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Nhấp vào mũi tên trở về side trò chơi</a:t>
            </a:r>
          </a:p>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69995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Nhấp vào mũi tên trở về side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16876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Nhấp vào mũi tên trở về side trò chơi</a:t>
            </a:r>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141420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8/18/2023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8/18/2023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18" Type="http://schemas.openxmlformats.org/officeDocument/2006/relationships/image" Target="../media/image2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7.xml"/><Relationship Id="rId17" Type="http://schemas.openxmlformats.org/officeDocument/2006/relationships/image" Target="../media/image25.emf"/><Relationship Id="rId2" Type="http://schemas.openxmlformats.org/officeDocument/2006/relationships/audio" Target="../media/media1.mp3"/><Relationship Id="rId16" Type="http://schemas.openxmlformats.org/officeDocument/2006/relationships/slide" Target="slide14.xml"/><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slide" Target="slide6.xml"/><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18" Type="http://schemas.openxmlformats.org/officeDocument/2006/relationships/image" Target="../media/image2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8.xml"/><Relationship Id="rId17" Type="http://schemas.openxmlformats.org/officeDocument/2006/relationships/image" Target="../media/image26.emf"/><Relationship Id="rId2" Type="http://schemas.openxmlformats.org/officeDocument/2006/relationships/audio" Target="../media/media1.mp3"/><Relationship Id="rId16" Type="http://schemas.openxmlformats.org/officeDocument/2006/relationships/slide" Target="slide14.xml"/><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slide" Target="slide6.xml"/><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5.e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oleObject" Target="../embeddings/oleObject2.bin"/><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0.wmf"/><Relationship Id="rId5" Type="http://schemas.openxmlformats.org/officeDocument/2006/relationships/oleObject" Target="../embeddings/oleObject5.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image" Target="../media/image43.emf"/><Relationship Id="rId1" Type="http://schemas.openxmlformats.org/officeDocument/2006/relationships/slideLayout" Target="../slideLayouts/slideLayout7.xml"/><Relationship Id="rId6" Type="http://schemas.openxmlformats.org/officeDocument/2006/relationships/image" Target="../media/image47.wmf"/><Relationship Id="rId5" Type="http://schemas.openxmlformats.org/officeDocument/2006/relationships/oleObject" Target="../embeddings/oleObject9.bin"/><Relationship Id="rId4" Type="http://schemas.openxmlformats.org/officeDocument/2006/relationships/image" Target="../media/image46.w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0.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6.wmf"/><Relationship Id="rId7" Type="http://schemas.openxmlformats.org/officeDocument/2006/relationships/image" Target="../media/image53.e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oleObject" Target="../embeddings/oleObject12.bin"/><Relationship Id="rId5" Type="http://schemas.openxmlformats.org/officeDocument/2006/relationships/image" Target="../media/image52.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slide" Target="slide11.xml"/><Relationship Id="rId3" Type="http://schemas.openxmlformats.org/officeDocument/2006/relationships/slide" Target="slide12.xml"/><Relationship Id="rId7" Type="http://schemas.openxmlformats.org/officeDocument/2006/relationships/slide" Target="slide16.xml"/><Relationship Id="rId12"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8.xml"/><Relationship Id="rId5" Type="http://schemas.openxmlformats.org/officeDocument/2006/relationships/slide" Target="slide14.xml"/><Relationship Id="rId10" Type="http://schemas.openxmlformats.org/officeDocument/2006/relationships/image" Target="../media/image19.emf"/><Relationship Id="rId4" Type="http://schemas.openxmlformats.org/officeDocument/2006/relationships/slide" Target="slide13.xml"/><Relationship Id="rId9" Type="http://schemas.openxmlformats.org/officeDocument/2006/relationships/image" Target="../media/image18.emf"/><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18" Type="http://schemas.openxmlformats.org/officeDocument/2006/relationships/image" Target="../media/image2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6.xml"/><Relationship Id="rId17" Type="http://schemas.openxmlformats.org/officeDocument/2006/relationships/slide" Target="slide14.xml"/><Relationship Id="rId2" Type="http://schemas.openxmlformats.org/officeDocument/2006/relationships/audio" Target="../media/media1.mp3"/><Relationship Id="rId16" Type="http://schemas.openxmlformats.org/officeDocument/2006/relationships/slide" Target="slide6.xml"/><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22.emf"/><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jpe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slide" Target="slide14.xml"/><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24.emf"/><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1605568"/>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 </a:t>
            </a:r>
            <a:r>
              <a:rPr lang="en-US" sz="3000" b="1" dirty="0" err="1">
                <a:solidFill>
                  <a:srgbClr val="002060"/>
                </a:solidFill>
                <a:latin typeface="Times New Roman" panose="02020603050405020304" pitchFamily="18" charset="0"/>
                <a:cs typeface="Times New Roman" panose="02020603050405020304" pitchFamily="18" charset="0"/>
              </a:rPr>
              <a:t>Thảo</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Trần</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1:………………………</a:t>
            </a: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2………………………</a:t>
            </a:r>
          </a:p>
        </p:txBody>
      </p:sp>
      <p:sp>
        <p:nvSpPr>
          <p:cNvPr id="10" name="Hộp Văn bản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OPL20U25GSXzBJYl68kk8uQGfFKzs7yb1M4KJWUiLk6ZEvGF+qCIPSnY57AbBFCvTW2023.15.85+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645635" y="-2865331"/>
            <a:ext cx="1852732" cy="8763002"/>
          </a:xfrm>
          <a:prstGeom prst="rect">
            <a:avLst/>
          </a:prstGeom>
        </p:spPr>
      </p:pic>
      <p:sp>
        <p:nvSpPr>
          <p:cNvPr id="36" name="TextBox 35" descr="OPL20U25GSXzBJYl68kk8uQGfFKzs7yb1M4KJWUiLk6ZEvGF+qCIPSnY57AbBFCvTW2023.15.85+K4lPs7H94VUqPe2XwIsfPRnrXQE//QTEXxb8/8N4CNc6FpgZahzpTjFhMzSA7T/nHJa11DE8Ng2TP3iAmRczFlmslSuUNOgUeb6yRvs0="/>
          <p:cNvSpPr txBox="1"/>
          <p:nvPr/>
        </p:nvSpPr>
        <p:spPr>
          <a:xfrm>
            <a:off x="761248" y="589804"/>
            <a:ext cx="7962900" cy="1815882"/>
          </a:xfrm>
          <a:prstGeom prst="rect">
            <a:avLst/>
          </a:prstGeom>
          <a:noFill/>
        </p:spPr>
        <p:txBody>
          <a:bodyPr wrap="square" rtlCol="0">
            <a:spAutoFit/>
          </a:bodyPr>
          <a:lstStyle/>
          <a:p>
            <a:pPr>
              <a:defRPr/>
            </a:pPr>
            <a:r>
              <a:rPr lang="vi-VN" sz="2800" dirty="0">
                <a:solidFill>
                  <a:srgbClr val="0000FF"/>
                </a:solidFill>
                <a:latin typeface="+mj-lt"/>
                <a:ea typeface="Times New Roman" panose="02020603050405020304" pitchFamily="18" charset="0"/>
              </a:rPr>
              <a:t>Một cột điện </a:t>
            </a:r>
            <a:r>
              <a:rPr lang="vi-VN" sz="2800" i="1" dirty="0">
                <a:solidFill>
                  <a:srgbClr val="0000FF"/>
                </a:solidFill>
                <a:latin typeface="+mj-lt"/>
                <a:ea typeface="Times New Roman" panose="02020603050405020304" pitchFamily="18" charset="0"/>
              </a:rPr>
              <a:t>AB</a:t>
            </a:r>
            <a:r>
              <a:rPr lang="vi-VN" sz="2800" dirty="0">
                <a:solidFill>
                  <a:srgbClr val="0000FF"/>
                </a:solidFill>
                <a:latin typeface="+mj-lt"/>
                <a:ea typeface="Times New Roman" panose="02020603050405020304" pitchFamily="18" charset="0"/>
              </a:rPr>
              <a:t> có bóng trên mặt đất dài 5 m, </a:t>
            </a:r>
            <a:r>
              <a:rPr lang="vi-VN" sz="2800" dirty="0">
                <a:solidFill>
                  <a:srgbClr val="0000FF"/>
                </a:solidFill>
                <a:latin typeface="+mj-lt"/>
                <a:ea typeface="Times New Roman" panose="02020603050405020304" pitchFamily="18" charset="0"/>
                <a:cs typeface="Times New Roman" panose="02020603050405020304" pitchFamily="18" charset="0"/>
              </a:rPr>
              <a:t>cùng lúc đó một cây cọc </a:t>
            </a:r>
            <a:r>
              <a:rPr lang="vi-VN" sz="2800" i="1" dirty="0">
                <a:solidFill>
                  <a:srgbClr val="0000FF"/>
                </a:solidFill>
                <a:latin typeface="+mj-lt"/>
                <a:ea typeface="Times New Roman" panose="02020603050405020304" pitchFamily="18" charset="0"/>
                <a:cs typeface="Times New Roman" panose="02020603050405020304" pitchFamily="18" charset="0"/>
              </a:rPr>
              <a:t>DE</a:t>
            </a:r>
            <a:r>
              <a:rPr lang="vi-VN" sz="2800" dirty="0">
                <a:solidFill>
                  <a:srgbClr val="0000FF"/>
                </a:solidFill>
                <a:latin typeface="+mj-lt"/>
                <a:ea typeface="Times New Roman" panose="02020603050405020304" pitchFamily="18" charset="0"/>
                <a:cs typeface="Times New Roman" panose="02020603050405020304" pitchFamily="18" charset="0"/>
              </a:rPr>
              <a:t> cao 1 m thì có bóng trên mặt đất là </a:t>
            </a:r>
            <a:r>
              <a:rPr lang="vi-VN" sz="2800" i="1" dirty="0">
                <a:solidFill>
                  <a:srgbClr val="0000FF"/>
                </a:solidFill>
                <a:latin typeface="+mj-lt"/>
                <a:ea typeface="Times New Roman" panose="02020603050405020304" pitchFamily="18" charset="0"/>
                <a:cs typeface="Times New Roman" panose="02020603050405020304" pitchFamily="18" charset="0"/>
              </a:rPr>
              <a:t>DF</a:t>
            </a:r>
            <a:r>
              <a:rPr lang="vi-VN" sz="2800" dirty="0">
                <a:solidFill>
                  <a:srgbClr val="0000FF"/>
                </a:solidFill>
                <a:latin typeface="+mj-lt"/>
                <a:ea typeface="Times New Roman" panose="02020603050405020304" pitchFamily="18" charset="0"/>
                <a:cs typeface="Times New Roman" panose="02020603050405020304" pitchFamily="18" charset="0"/>
              </a:rPr>
              <a:t> dài 0,7 m. Chiều cao của cột điện (làm tròn đến chữ số thập phân thứ hai) là: </a:t>
            </a:r>
          </a:p>
        </p:txBody>
      </p:sp>
      <p:pic>
        <p:nvPicPr>
          <p:cNvPr id="45" name="Het gio-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61024" y="-60611"/>
            <a:ext cx="457200" cy="457200"/>
          </a:xfrm>
          <a:prstGeom prst="rect">
            <a:avLst/>
          </a:prstGeom>
        </p:spPr>
      </p:pic>
      <p:sp>
        <p:nvSpPr>
          <p:cNvPr id="46" name="Rounded Rectangle 45" descr="OPL20U25GSXzBJYl68kk8uQGfFKzs7yb1M4KJWUiLk6ZEvGF+qCIPSnY57AbBFCvTW2023.15.85+K4lPs7H94VUqPe2XwIsfPRnrXQE//QTEXxb8/8N4CNc6FpgZahzpTjFhMzSA7T/nHJa11DE8Ng2TP3iAmRczFlmslSuUNOgUeb6yRvs0="/>
          <p:cNvSpPr/>
          <p:nvPr/>
        </p:nvSpPr>
        <p:spPr>
          <a:xfrm>
            <a:off x="2315792" y="3287000"/>
            <a:ext cx="1619007"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D.</a:t>
            </a:r>
            <a:r>
              <a:rPr lang="en-US" sz="2400" dirty="0">
                <a:solidFill>
                  <a:schemeClr val="tx1"/>
                </a:solidFill>
                <a:latin typeface="Times New Roman" pitchFamily="18" charset="0"/>
                <a:cs typeface="Times New Roman" pitchFamily="18" charset="0"/>
              </a:rPr>
              <a:t> 3,05 m  </a:t>
            </a:r>
          </a:p>
        </p:txBody>
      </p:sp>
      <p:sp>
        <p:nvSpPr>
          <p:cNvPr id="47" name="Rounded Rectangle 46" descr="OPL20U25GSXzBJYl68kk8uQGfFKzs7yb1M4KJWUiLk6ZEvGF+qCIPSnY57AbBFCvTW2023.15.85+K4lPs7H94VUqPe2XwIsfPRnrXQE//QTEXxb8/8N4CNc6FpgZahzpTjFhMzSA7T/nHJa11DE8Ng2TP3iAmRczFlmslSuUNOgUeb6yRvs0="/>
          <p:cNvSpPr/>
          <p:nvPr/>
        </p:nvSpPr>
        <p:spPr>
          <a:xfrm>
            <a:off x="332806" y="2492966"/>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A</a:t>
            </a:r>
            <a:r>
              <a:rPr lang="en-US" sz="2400" dirty="0">
                <a:solidFill>
                  <a:schemeClr val="tx1"/>
                </a:solidFill>
                <a:latin typeface="Times New Roman" pitchFamily="18" charset="0"/>
                <a:cs typeface="Times New Roman" pitchFamily="18" charset="0"/>
              </a:rPr>
              <a:t>. 7,14 m  </a:t>
            </a:r>
          </a:p>
        </p:txBody>
      </p:sp>
      <p:sp>
        <p:nvSpPr>
          <p:cNvPr id="48" name="Rounded Rectangle 47" descr="OPL20U25GSXzBJYl68kk8uQGfFKzs7yb1M4KJWUiLk6ZEvGF+qCIPSnY57AbBFCvTW2023.15.85+K4lPs7H94VUqPe2XwIsfPRnrXQE//QTEXxb8/8N4CNc6FpgZahzpTjFhMzSA7T/nHJa11DE8Ng2TP3iAmRczFlmslSuUNOgUeb6yRvs0="/>
          <p:cNvSpPr/>
          <p:nvPr/>
        </p:nvSpPr>
        <p:spPr>
          <a:xfrm>
            <a:off x="280277" y="3319275"/>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C.</a:t>
            </a:r>
            <a:r>
              <a:rPr lang="en-US" sz="2400" dirty="0">
                <a:solidFill>
                  <a:schemeClr val="tx1"/>
                </a:solidFill>
                <a:latin typeface="Times New Roman" pitchFamily="18" charset="0"/>
                <a:cs typeface="Times New Roman" pitchFamily="18" charset="0"/>
              </a:rPr>
              <a:t>  3,5 m</a:t>
            </a:r>
          </a:p>
        </p:txBody>
      </p:sp>
      <p:sp>
        <p:nvSpPr>
          <p:cNvPr id="49" name="Rounded Rectangle 48" descr="OPL20U25GSXzBJYl68kk8uQGfFKzs7yb1M4KJWUiLk6ZEvGF+qCIPSnY57AbBFCvTW2023.15.85+K4lPs7H94VUqPe2XwIsfPRnrXQE//QTEXxb8/8N4CNc6FpgZahzpTjFhMzSA7T/nHJa11DE8Ng2TP3iAmRczFlmslSuUNOgUeb6yRvs0="/>
          <p:cNvSpPr/>
          <p:nvPr/>
        </p:nvSpPr>
        <p:spPr>
          <a:xfrm>
            <a:off x="2314131" y="2442534"/>
            <a:ext cx="153923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B. </a:t>
            </a:r>
            <a:r>
              <a:rPr lang="en-US" sz="2400" dirty="0">
                <a:solidFill>
                  <a:schemeClr val="tx1"/>
                </a:solidFill>
                <a:latin typeface="Times New Roman" pitchFamily="18" charset="0"/>
                <a:cs typeface="Times New Roman" pitchFamily="18" charset="0"/>
              </a:rPr>
              <a:t>7,15 m  </a:t>
            </a:r>
          </a:p>
        </p:txBody>
      </p:sp>
      <p:pic>
        <p:nvPicPr>
          <p:cNvPr id="50" name="Dung-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572625" y="2342522"/>
            <a:ext cx="457200" cy="457200"/>
          </a:xfrm>
          <a:prstGeom prst="rect">
            <a:avLst/>
          </a:prstGeom>
        </p:spPr>
      </p:pic>
      <p:pic>
        <p:nvPicPr>
          <p:cNvPr id="51"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26671" y="3298594"/>
            <a:ext cx="457200" cy="457200"/>
          </a:xfrm>
          <a:prstGeom prst="rect">
            <a:avLst/>
          </a:prstGeom>
        </p:spPr>
      </p:pic>
      <p:pic>
        <p:nvPicPr>
          <p:cNvPr id="52"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572625" y="3954174"/>
            <a:ext cx="457200" cy="457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32519" y="4609754"/>
            <a:ext cx="457200" cy="457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629900" y="2350724"/>
            <a:ext cx="457200" cy="457200"/>
          </a:xfrm>
          <a:prstGeom prst="rect">
            <a:avLst/>
          </a:prstGeom>
        </p:spPr>
      </p:pic>
      <p:sp>
        <p:nvSpPr>
          <p:cNvPr id="6" name="Left Arrow 1">
            <a:hlinkClick r:id="rId15" action="ppaction://hlinksldjump"/>
            <a:extLst>
              <a:ext uri="{FF2B5EF4-FFF2-40B4-BE49-F238E27FC236}">
                <a16:creationId xmlns:a16="http://schemas.microsoft.com/office/drawing/2014/main" id="{8B5CD8FA-E22C-E3E1-ED66-4AD46B87C737}"/>
              </a:ext>
            </a:extLst>
          </p:cNvPr>
          <p:cNvSpPr/>
          <p:nvPr/>
        </p:nvSpPr>
        <p:spPr>
          <a:xfrm>
            <a:off x="8061414" y="4656327"/>
            <a:ext cx="8001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err="1"/>
              <a:t>Trở</a:t>
            </a:r>
            <a:r>
              <a:rPr lang="en-US" sz="1350" dirty="0"/>
              <a:t> </a:t>
            </a:r>
            <a:r>
              <a:rPr lang="en-US" sz="1350" dirty="0" err="1"/>
              <a:t>về</a:t>
            </a:r>
            <a:endParaRPr lang="en-US" sz="1350" dirty="0"/>
          </a:p>
        </p:txBody>
      </p:sp>
      <p:sp>
        <p:nvSpPr>
          <p:cNvPr id="35" name="Rectangle: Rounded Corners 34">
            <a:hlinkClick r:id="rId16" action="ppaction://hlinksldjump"/>
            <a:extLst>
              <a:ext uri="{FF2B5EF4-FFF2-40B4-BE49-F238E27FC236}">
                <a16:creationId xmlns:a16="http://schemas.microsoft.com/office/drawing/2014/main" id="{F0CEACC3-74C1-AB7E-7676-8A200528D36B}"/>
              </a:ext>
            </a:extLst>
          </p:cNvPr>
          <p:cNvSpPr/>
          <p:nvPr/>
        </p:nvSpPr>
        <p:spPr>
          <a:xfrm>
            <a:off x="190499" y="76207"/>
            <a:ext cx="1577339" cy="536555"/>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err="1">
                <a:latin typeface="Times New Roman" pitchFamily="18" charset="0"/>
                <a:cs typeface="Times New Roman" pitchFamily="18" charset="0"/>
              </a:rPr>
              <a:t>Câu</a:t>
            </a:r>
            <a:r>
              <a:rPr lang="en-US" sz="2100" dirty="0">
                <a:latin typeface="Times New Roman" pitchFamily="18" charset="0"/>
                <a:cs typeface="Times New Roman" pitchFamily="18" charset="0"/>
              </a:rPr>
              <a:t> 3:</a:t>
            </a:r>
          </a:p>
        </p:txBody>
      </p:sp>
      <p:pic>
        <p:nvPicPr>
          <p:cNvPr id="2" name="Picture 1">
            <a:extLst>
              <a:ext uri="{FF2B5EF4-FFF2-40B4-BE49-F238E27FC236}">
                <a16:creationId xmlns:a16="http://schemas.microsoft.com/office/drawing/2014/main" id="{CBDFBD80-4F7E-B836-CA27-7FC10A05528A}"/>
              </a:ext>
            </a:extLst>
          </p:cNvPr>
          <p:cNvPicPr>
            <a:picLocks noChangeAspect="1"/>
          </p:cNvPicPr>
          <p:nvPr/>
        </p:nvPicPr>
        <p:blipFill>
          <a:blip r:embed="rId17"/>
          <a:stretch>
            <a:fillRect/>
          </a:stretch>
        </p:blipFill>
        <p:spPr>
          <a:xfrm>
            <a:off x="4697050" y="2520665"/>
            <a:ext cx="2745241" cy="2641885"/>
          </a:xfrm>
          <a:prstGeom prst="rect">
            <a:avLst/>
          </a:prstGeom>
        </p:spPr>
      </p:pic>
      <p:pic>
        <p:nvPicPr>
          <p:cNvPr id="3" name="Video-dong-ho-dem-nguoc-30-giay-www_tiengdong_com">
            <a:hlinkClick r:id="" action="ppaction://media"/>
            <a:extLst>
              <a:ext uri="{FF2B5EF4-FFF2-40B4-BE49-F238E27FC236}">
                <a16:creationId xmlns:a16="http://schemas.microsoft.com/office/drawing/2014/main" id="{74088616-5941-20B2-D5B2-784C351B9969}"/>
              </a:ext>
            </a:extLst>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1673841" y="4188572"/>
            <a:ext cx="1246152" cy="714376"/>
          </a:xfrm>
          <a:prstGeom prst="rect">
            <a:avLst/>
          </a:prstGeom>
        </p:spPr>
      </p:pic>
    </p:spTree>
    <p:extLst>
      <p:ext uri="{BB962C8B-B14F-4D97-AF65-F5344CB8AC3E}">
        <p14:creationId xmlns:p14="http://schemas.microsoft.com/office/powerpoint/2010/main" val="14202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33000"/>
                                  </p:stCondLst>
                                  <p:childTnLst>
                                    <p:cmd type="call" cmd="playFrom(0.0)">
                                      <p:cBhvr>
                                        <p:cTn id="40" dur="177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5"/>
                </p:tgtEl>
              </p:cMediaNode>
            </p:audio>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47"/>
                                        </p:tgtEl>
                                        <p:attrNameLst>
                                          <p:attrName>style.color</p:attrName>
                                        </p:attrNameLst>
                                      </p:cBhvr>
                                      <p:by>
                                        <p:hsl h="7200000" s="0" l="0"/>
                                      </p:by>
                                    </p:animClr>
                                    <p:animClr clrSpc="hsl" dir="cw">
                                      <p:cBhvr>
                                        <p:cTn id="47" dur="500" fill="hold"/>
                                        <p:tgtEl>
                                          <p:spTgt spid="47"/>
                                        </p:tgtEl>
                                        <p:attrNameLst>
                                          <p:attrName>fillcolor</p:attrName>
                                        </p:attrNameLst>
                                      </p:cBhvr>
                                      <p:by>
                                        <p:hsl h="7200000" s="0" l="0"/>
                                      </p:by>
                                    </p:animClr>
                                    <p:animClr clrSpc="hsl" dir="cw">
                                      <p:cBhvr>
                                        <p:cTn id="48" dur="500" fill="hold"/>
                                        <p:tgtEl>
                                          <p:spTgt spid="47"/>
                                        </p:tgtEl>
                                        <p:attrNameLst>
                                          <p:attrName>stroke.color</p:attrName>
                                        </p:attrNameLst>
                                      </p:cBhvr>
                                      <p:by>
                                        <p:hsl h="7200000" s="0" l="0"/>
                                      </p:by>
                                    </p:animClr>
                                    <p:set>
                                      <p:cBhvr>
                                        <p:cTn id="49" dur="500" fill="hold"/>
                                        <p:tgtEl>
                                          <p:spTgt spid="47"/>
                                        </p:tgtEl>
                                        <p:attrNameLst>
                                          <p:attrName>fill.type</p:attrName>
                                        </p:attrNameLst>
                                      </p:cBhvr>
                                      <p:to>
                                        <p:strVal val="solid"/>
                                      </p:to>
                                    </p:set>
                                  </p:childTnLst>
                                </p:cTn>
                              </p:par>
                              <p:par>
                                <p:cTn id="50" presetID="1" presetClass="mediacall" presetSubtype="0" fill="hold" nodeType="withEffect">
                                  <p:stCondLst>
                                    <p:cond delay="0"/>
                                  </p:stCondLst>
                                  <p:childTnLst>
                                    <p:cmd type="call" cmd="playFrom(0.0)">
                                      <p:cBhvr>
                                        <p:cTn id="51" dur="1252" fill="hold"/>
                                        <p:tgtEl>
                                          <p:spTgt spid="50"/>
                                        </p:tgtEl>
                                      </p:cBhvr>
                                    </p:cmd>
                                  </p:childTnLst>
                                </p:cTn>
                              </p:par>
                              <p:par>
                                <p:cTn id="52" presetID="1" presetClass="mediacall" presetSubtype="0" fill="hold" nodeType="withEffect">
                                  <p:stCondLst>
                                    <p:cond delay="500"/>
                                  </p:stCondLst>
                                  <p:childTnLst>
                                    <p:cmd type="call" cmd="playFrom(0.0)">
                                      <p:cBhvr>
                                        <p:cTn id="53" dur="5042" fill="hold"/>
                                        <p:tgtEl>
                                          <p:spTgt spid="54"/>
                                        </p:tgtEl>
                                      </p:cBhvr>
                                    </p:cmd>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8"/>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2060" fill="hold"/>
                                        <p:tgtEl>
                                          <p:spTgt spid="51"/>
                                        </p:tgtEl>
                                      </p:cBhvr>
                                    </p:cmd>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2060" fill="hold"/>
                                        <p:tgtEl>
                                          <p:spTgt spid="52"/>
                                        </p:tgtEl>
                                      </p:cBhvr>
                                    </p:cmd>
                                  </p:childTnLst>
                                </p:cTn>
                              </p:par>
                            </p:childTnLst>
                          </p:cTn>
                        </p:par>
                      </p:childTnLst>
                    </p:cTn>
                  </p:par>
                </p:childTnLst>
              </p:cTn>
              <p:nextCondLst>
                <p:cond evt="onClick" delay="0">
                  <p:tgtEl>
                    <p:spTgt spid="49"/>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46"/>
                                        </p:tgtEl>
                                      </p:cBhvr>
                                    </p:animEffect>
                                    <p:set>
                                      <p:cBhvr>
                                        <p:cTn id="75" dur="1" fill="hold">
                                          <p:stCondLst>
                                            <p:cond delay="499"/>
                                          </p:stCondLst>
                                        </p:cTn>
                                        <p:tgtEl>
                                          <p:spTgt spid="46"/>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2060" fill="hold"/>
                                        <p:tgtEl>
                                          <p:spTgt spid="53"/>
                                        </p:tgtEl>
                                      </p:cBhvr>
                                    </p:cmd>
                                  </p:childTnLst>
                                </p:cTn>
                              </p:par>
                            </p:childTnLst>
                          </p:cTn>
                        </p:par>
                      </p:childTnLst>
                    </p:cTn>
                  </p:par>
                </p:childTnLst>
              </p:cTn>
              <p:nextCondLst>
                <p:cond evt="onClick" delay="0">
                  <p:tgtEl>
                    <p:spTgt spid="46"/>
                  </p:tgtEl>
                </p:cond>
              </p:nextCondLst>
            </p:seq>
            <p:audio>
              <p:cMediaNode vol="100000">
                <p:cTn id="78" fill="hold" display="0">
                  <p:stCondLst>
                    <p:cond delay="indefinite"/>
                  </p:stCondLst>
                  <p:endCondLst>
                    <p:cond evt="onStopAudio" delay="0">
                      <p:tgtEl>
                        <p:sldTgt/>
                      </p:tgtEl>
                    </p:cond>
                  </p:endCondLst>
                </p:cTn>
                <p:tgtEl>
                  <p:spTgt spid="50"/>
                </p:tgtEl>
              </p:cMediaNode>
            </p:audio>
            <p:audio>
              <p:cMediaNode vol="80000">
                <p:cTn id="79" fill="hold" display="0">
                  <p:stCondLst>
                    <p:cond delay="indefinite"/>
                  </p:stCondLst>
                  <p:endCondLst>
                    <p:cond evt="onStopAudio" delay="0">
                      <p:tgtEl>
                        <p:sldTgt/>
                      </p:tgtEl>
                    </p:cond>
                  </p:endCondLst>
                </p:cTn>
                <p:tgtEl>
                  <p:spTgt spid="51"/>
                </p:tgtEl>
              </p:cMediaNode>
            </p:audio>
            <p:audio>
              <p:cMediaNode vol="80000">
                <p:cTn id="80" fill="hold" display="0">
                  <p:stCondLst>
                    <p:cond delay="indefinite"/>
                  </p:stCondLst>
                  <p:endCondLst>
                    <p:cond evt="onStopAudio" delay="0">
                      <p:tgtEl>
                        <p:sldTgt/>
                      </p:tgtEl>
                    </p:cond>
                  </p:endCondLst>
                </p:cTn>
                <p:tgtEl>
                  <p:spTgt spid="52"/>
                </p:tgtEl>
              </p:cMediaNode>
            </p:audio>
            <p:audio>
              <p:cMediaNode vol="80000">
                <p:cTn id="81" fill="hold" display="0">
                  <p:stCondLst>
                    <p:cond delay="indefinite"/>
                  </p:stCondLst>
                  <p:endCondLst>
                    <p:cond evt="onStopAudio" delay="0">
                      <p:tgtEl>
                        <p:sldTgt/>
                      </p:tgtEl>
                    </p:cond>
                  </p:endCondLst>
                </p:cTn>
                <p:tgtEl>
                  <p:spTgt spid="53"/>
                </p:tgtEl>
              </p:cMediaNode>
            </p:audio>
            <p:audio>
              <p:cMediaNode vol="42424">
                <p:cTn id="82" fill="hold" display="0">
                  <p:stCondLst>
                    <p:cond delay="indefinite"/>
                  </p:stCondLst>
                  <p:endCondLst>
                    <p:cond evt="onStopAudio" delay="0">
                      <p:tgtEl>
                        <p:sldTgt/>
                      </p:tgtEl>
                    </p:cond>
                  </p:endCondLst>
                </p:cTn>
                <p:tgtEl>
                  <p:spTgt spid="54"/>
                </p:tgtEl>
              </p:cMediaNode>
            </p:audio>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3"/>
                                        </p:tgtEl>
                                      </p:cBhvr>
                                    </p:cmd>
                                  </p:childTnLst>
                                </p:cTn>
                              </p:par>
                            </p:childTnLst>
                          </p:cTn>
                        </p:par>
                      </p:childTnLst>
                    </p:cTn>
                  </p:par>
                </p:childTnLst>
              </p:cTn>
              <p:nextCondLst>
                <p:cond evt="onClick" delay="0">
                  <p:tgtEl>
                    <p:spTgt spid="3"/>
                  </p:tgtEl>
                </p:cond>
              </p:nextCondLst>
            </p:seq>
            <p:video>
              <p:cMediaNode vol="80000">
                <p:cTn id="88" fill="hold" display="0">
                  <p:stCondLst>
                    <p:cond delay="indefinite"/>
                  </p:stCondLst>
                </p:cTn>
                <p:tgtEl>
                  <p:spTgt spid="3"/>
                </p:tgtEl>
              </p:cMediaNode>
            </p:video>
          </p:childTnLst>
        </p:cTn>
      </p:par>
    </p:tnLst>
    <p:bldLst>
      <p:bldP spid="36" grpId="0"/>
      <p:bldP spid="46" grpId="0" animBg="1"/>
      <p:bldP spid="46" grpId="1" animBg="1"/>
      <p:bldP spid="47" grpId="0" animBg="1"/>
      <p:bldP spid="47" grpId="1" animBg="1"/>
      <p:bldP spid="48" grpId="0" animBg="1"/>
      <p:bldP spid="48" grpId="1" animBg="1"/>
      <p:bldP spid="49" grpId="0" animBg="1"/>
      <p:bldP spid="4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OPL20U25GSXzBJYl68kk8uQGfFKzs7yb1M4KJWUiLk6ZEvGF+qCIPSnY57AbBFCvTW2023.15.85+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808192" y="-3027889"/>
            <a:ext cx="1527617" cy="8763002"/>
          </a:xfrm>
          <a:prstGeom prst="rect">
            <a:avLst/>
          </a:prstGeom>
        </p:spPr>
      </p:pic>
      <p:sp>
        <p:nvSpPr>
          <p:cNvPr id="36" name="TextBox 35" descr="OPL20U25GSXzBJYl68kk8uQGfFKzs7yb1M4KJWUiLk6ZEvGF+qCIPSnY57AbBFCvTW2023.15.85+K4lPs7H94VUqPe2XwIsfPRnrXQE//QTEXxb8/8N4CNc6FpgZahzpTjFhMzSA7T/nHJa11DE8Ng2TP3iAmRczFlmslSuUNOgUeb6yRvs0="/>
          <p:cNvSpPr txBox="1"/>
          <p:nvPr/>
        </p:nvSpPr>
        <p:spPr>
          <a:xfrm>
            <a:off x="723900" y="661114"/>
            <a:ext cx="7696200" cy="1384995"/>
          </a:xfrm>
          <a:prstGeom prst="rect">
            <a:avLst/>
          </a:prstGeom>
          <a:noFill/>
        </p:spPr>
        <p:txBody>
          <a:bodyPr wrap="square" rtlCol="0">
            <a:spAutoFit/>
          </a:bodyPr>
          <a:lstStyle/>
          <a:p>
            <a:pPr>
              <a:defRPr/>
            </a:pPr>
            <a:r>
              <a:rPr lang="vi-VN" sz="2800" dirty="0">
                <a:solidFill>
                  <a:srgbClr val="0000FF"/>
                </a:solidFill>
                <a:latin typeface="Times New Roman" panose="02020603050405020304" pitchFamily="18" charset="0"/>
                <a:ea typeface="Times New Roman" panose="02020603050405020304" pitchFamily="18" charset="0"/>
              </a:rPr>
              <a:t>Một người cao 1,6 m đứng cách một gốc cây 4,75 m. Bóng của người đó trên mặt đất dài 1,25 m trùng với bóng của cây (hình vẽ). Chiều cao của cây là:   </a:t>
            </a:r>
            <a:endParaRPr lang="en-US" sz="2800" b="1" dirty="0">
              <a:solidFill>
                <a:srgbClr val="0000FF"/>
              </a:solidFill>
              <a:cs typeface="Times New Roman" pitchFamily="18" charset="0"/>
            </a:endParaRPr>
          </a:p>
        </p:txBody>
      </p:sp>
      <p:pic>
        <p:nvPicPr>
          <p:cNvPr id="45" name="Het gio-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61024" y="-60611"/>
            <a:ext cx="457200" cy="457200"/>
          </a:xfrm>
          <a:prstGeom prst="rect">
            <a:avLst/>
          </a:prstGeom>
        </p:spPr>
      </p:pic>
      <p:sp>
        <p:nvSpPr>
          <p:cNvPr id="46" name="Rounded Rectangle 45" descr="OPL20U25GSXzBJYl68kk8uQGfFKzs7yb1M4KJWUiLk6ZEvGF+qCIPSnY57AbBFCvTW2023.15.85+K4lPs7H94VUqPe2XwIsfPRnrXQE//QTEXxb8/8N4CNc6FpgZahzpTjFhMzSA7T/nHJa11DE8Ng2TP3iAmRczFlmslSuUNOgUeb6yRvs0="/>
          <p:cNvSpPr/>
          <p:nvPr/>
        </p:nvSpPr>
        <p:spPr>
          <a:xfrm>
            <a:off x="228732" y="3263897"/>
            <a:ext cx="1619007"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B. </a:t>
            </a:r>
            <a:r>
              <a:rPr lang="en-US" sz="2400" dirty="0">
                <a:solidFill>
                  <a:schemeClr val="tx1"/>
                </a:solidFill>
                <a:latin typeface="Times New Roman" pitchFamily="18" charset="0"/>
                <a:cs typeface="Times New Roman" pitchFamily="18" charset="0"/>
              </a:rPr>
              <a:t>6,08 m  </a:t>
            </a:r>
          </a:p>
        </p:txBody>
      </p:sp>
      <p:sp>
        <p:nvSpPr>
          <p:cNvPr id="47" name="Rounded Rectangle 46" descr="OPL20U25GSXzBJYl68kk8uQGfFKzs7yb1M4KJWUiLk6ZEvGF+qCIPSnY57AbBFCvTW2023.15.85+K4lPs7H94VUqPe2XwIsfPRnrXQE//QTEXxb8/8N4CNc6FpgZahzpTjFhMzSA7T/nHJa11DE8Ng2TP3iAmRczFlmslSuUNOgUeb6yRvs0="/>
          <p:cNvSpPr/>
          <p:nvPr/>
        </p:nvSpPr>
        <p:spPr>
          <a:xfrm>
            <a:off x="2251908" y="3338652"/>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D</a:t>
            </a:r>
            <a:r>
              <a:rPr lang="en-US" sz="2400" dirty="0">
                <a:solidFill>
                  <a:schemeClr val="tx1"/>
                </a:solidFill>
                <a:latin typeface="Times New Roman" pitchFamily="18" charset="0"/>
                <a:cs typeface="Times New Roman" pitchFamily="18" charset="0"/>
              </a:rPr>
              <a:t>. 7,68 m  </a:t>
            </a:r>
          </a:p>
        </p:txBody>
      </p:sp>
      <p:sp>
        <p:nvSpPr>
          <p:cNvPr id="48" name="Rounded Rectangle 47" descr="OPL20U25GSXzBJYl68kk8uQGfFKzs7yb1M4KJWUiLk6ZEvGF+qCIPSnY57AbBFCvTW2023.15.85+K4lPs7H94VUqPe2XwIsfPRnrXQE//QTEXxb8/8N4CNc6FpgZahzpTjFhMzSA7T/nHJa11DE8Ng2TP3iAmRczFlmslSuUNOgUeb6yRvs0="/>
          <p:cNvSpPr/>
          <p:nvPr/>
        </p:nvSpPr>
        <p:spPr>
          <a:xfrm>
            <a:off x="265175" y="2366797"/>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A.</a:t>
            </a:r>
            <a:r>
              <a:rPr lang="en-US" sz="2400" dirty="0">
                <a:solidFill>
                  <a:schemeClr val="tx1"/>
                </a:solidFill>
                <a:latin typeface="Times New Roman" pitchFamily="18" charset="0"/>
                <a:cs typeface="Times New Roman" pitchFamily="18" charset="0"/>
              </a:rPr>
              <a:t>  6 m</a:t>
            </a:r>
          </a:p>
        </p:txBody>
      </p:sp>
      <p:sp>
        <p:nvSpPr>
          <p:cNvPr id="49" name="Rounded Rectangle 48" descr="OPL20U25GSXzBJYl68kk8uQGfFKzs7yb1M4KJWUiLk6ZEvGF+qCIPSnY57AbBFCvTW2023.15.85+K4lPs7H94VUqPe2XwIsfPRnrXQE//QTEXxb8/8N4CNc6FpgZahzpTjFhMzSA7T/nHJa11DE8Ng2TP3iAmRczFlmslSuUNOgUeb6yRvs0="/>
          <p:cNvSpPr/>
          <p:nvPr/>
        </p:nvSpPr>
        <p:spPr>
          <a:xfrm>
            <a:off x="2314131" y="2442534"/>
            <a:ext cx="153923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C. </a:t>
            </a:r>
            <a:r>
              <a:rPr lang="en-US" sz="2400" dirty="0">
                <a:solidFill>
                  <a:schemeClr val="tx1"/>
                </a:solidFill>
                <a:latin typeface="Times New Roman" pitchFamily="18" charset="0"/>
                <a:cs typeface="Times New Roman" pitchFamily="18" charset="0"/>
              </a:rPr>
              <a:t>6 m  </a:t>
            </a:r>
          </a:p>
        </p:txBody>
      </p:sp>
      <p:pic>
        <p:nvPicPr>
          <p:cNvPr id="50" name="Dung-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572625" y="2342522"/>
            <a:ext cx="457200" cy="457200"/>
          </a:xfrm>
          <a:prstGeom prst="rect">
            <a:avLst/>
          </a:prstGeom>
        </p:spPr>
      </p:pic>
      <p:pic>
        <p:nvPicPr>
          <p:cNvPr id="51"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26671" y="3298594"/>
            <a:ext cx="457200" cy="457200"/>
          </a:xfrm>
          <a:prstGeom prst="rect">
            <a:avLst/>
          </a:prstGeom>
        </p:spPr>
      </p:pic>
      <p:pic>
        <p:nvPicPr>
          <p:cNvPr id="52"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572625" y="3954174"/>
            <a:ext cx="457200" cy="457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32519" y="4609754"/>
            <a:ext cx="457200" cy="457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629900" y="2350724"/>
            <a:ext cx="457200" cy="457200"/>
          </a:xfrm>
          <a:prstGeom prst="rect">
            <a:avLst/>
          </a:prstGeom>
        </p:spPr>
      </p:pic>
      <p:sp>
        <p:nvSpPr>
          <p:cNvPr id="6" name="Left Arrow 1">
            <a:hlinkClick r:id="rId15" action="ppaction://hlinksldjump"/>
            <a:extLst>
              <a:ext uri="{FF2B5EF4-FFF2-40B4-BE49-F238E27FC236}">
                <a16:creationId xmlns:a16="http://schemas.microsoft.com/office/drawing/2014/main" id="{8B5CD8FA-E22C-E3E1-ED66-4AD46B87C737}"/>
              </a:ext>
            </a:extLst>
          </p:cNvPr>
          <p:cNvSpPr/>
          <p:nvPr/>
        </p:nvSpPr>
        <p:spPr>
          <a:xfrm>
            <a:off x="8061414" y="4656327"/>
            <a:ext cx="8001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err="1"/>
              <a:t>Trở</a:t>
            </a:r>
            <a:r>
              <a:rPr lang="en-US" sz="1350" dirty="0"/>
              <a:t> </a:t>
            </a:r>
            <a:r>
              <a:rPr lang="en-US" sz="1350" dirty="0" err="1"/>
              <a:t>về</a:t>
            </a:r>
            <a:endParaRPr lang="en-US" sz="1350" dirty="0"/>
          </a:p>
        </p:txBody>
      </p:sp>
      <p:sp>
        <p:nvSpPr>
          <p:cNvPr id="35" name="Rectangle: Rounded Corners 34">
            <a:hlinkClick r:id="rId16" action="ppaction://hlinksldjump"/>
            <a:extLst>
              <a:ext uri="{FF2B5EF4-FFF2-40B4-BE49-F238E27FC236}">
                <a16:creationId xmlns:a16="http://schemas.microsoft.com/office/drawing/2014/main" id="{F0CEACC3-74C1-AB7E-7676-8A200528D36B}"/>
              </a:ext>
            </a:extLst>
          </p:cNvPr>
          <p:cNvSpPr/>
          <p:nvPr/>
        </p:nvSpPr>
        <p:spPr>
          <a:xfrm>
            <a:off x="190499" y="76207"/>
            <a:ext cx="1577339" cy="536555"/>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err="1">
                <a:latin typeface="Times New Roman" pitchFamily="18" charset="0"/>
                <a:cs typeface="Times New Roman" pitchFamily="18" charset="0"/>
              </a:rPr>
              <a:t>Câu</a:t>
            </a:r>
            <a:r>
              <a:rPr lang="en-US" sz="2100" dirty="0">
                <a:latin typeface="Times New Roman" pitchFamily="18" charset="0"/>
                <a:cs typeface="Times New Roman" pitchFamily="18" charset="0"/>
              </a:rPr>
              <a:t> 4:</a:t>
            </a:r>
          </a:p>
        </p:txBody>
      </p:sp>
      <p:pic>
        <p:nvPicPr>
          <p:cNvPr id="2" name="Picture 1">
            <a:extLst>
              <a:ext uri="{FF2B5EF4-FFF2-40B4-BE49-F238E27FC236}">
                <a16:creationId xmlns:a16="http://schemas.microsoft.com/office/drawing/2014/main" id="{DF5E7B33-18D0-6C36-5359-9548B311C911}"/>
              </a:ext>
            </a:extLst>
          </p:cNvPr>
          <p:cNvPicPr>
            <a:picLocks noChangeAspect="1"/>
          </p:cNvPicPr>
          <p:nvPr/>
        </p:nvPicPr>
        <p:blipFill>
          <a:blip r:embed="rId17"/>
          <a:stretch>
            <a:fillRect/>
          </a:stretch>
        </p:blipFill>
        <p:spPr>
          <a:xfrm>
            <a:off x="4416071" y="1643735"/>
            <a:ext cx="2932560" cy="3688276"/>
          </a:xfrm>
          <a:prstGeom prst="rect">
            <a:avLst/>
          </a:prstGeom>
        </p:spPr>
      </p:pic>
      <p:pic>
        <p:nvPicPr>
          <p:cNvPr id="3" name="Video-dong-ho-dem-nguoc-30-giay-www_tiengdong_com">
            <a:hlinkClick r:id="" action="ppaction://media"/>
            <a:extLst>
              <a:ext uri="{FF2B5EF4-FFF2-40B4-BE49-F238E27FC236}">
                <a16:creationId xmlns:a16="http://schemas.microsoft.com/office/drawing/2014/main" id="{5F3A8306-E123-2FED-C597-C2172BC57A4B}"/>
              </a:ext>
            </a:extLst>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1673841" y="4188572"/>
            <a:ext cx="1246152" cy="714376"/>
          </a:xfrm>
          <a:prstGeom prst="rect">
            <a:avLst/>
          </a:prstGeom>
        </p:spPr>
      </p:pic>
    </p:spTree>
    <p:extLst>
      <p:ext uri="{BB962C8B-B14F-4D97-AF65-F5344CB8AC3E}">
        <p14:creationId xmlns:p14="http://schemas.microsoft.com/office/powerpoint/2010/main" val="6524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33000"/>
                                  </p:stCondLst>
                                  <p:childTnLst>
                                    <p:cmd type="call" cmd="playFrom(0.0)">
                                      <p:cBhvr>
                                        <p:cTn id="40" dur="177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5"/>
                </p:tgtEl>
              </p:cMediaNode>
            </p:audio>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47"/>
                                        </p:tgtEl>
                                        <p:attrNameLst>
                                          <p:attrName>style.color</p:attrName>
                                        </p:attrNameLst>
                                      </p:cBhvr>
                                      <p:by>
                                        <p:hsl h="7200000" s="0" l="0"/>
                                      </p:by>
                                    </p:animClr>
                                    <p:animClr clrSpc="hsl" dir="cw">
                                      <p:cBhvr>
                                        <p:cTn id="47" dur="500" fill="hold"/>
                                        <p:tgtEl>
                                          <p:spTgt spid="47"/>
                                        </p:tgtEl>
                                        <p:attrNameLst>
                                          <p:attrName>fillcolor</p:attrName>
                                        </p:attrNameLst>
                                      </p:cBhvr>
                                      <p:by>
                                        <p:hsl h="7200000" s="0" l="0"/>
                                      </p:by>
                                    </p:animClr>
                                    <p:animClr clrSpc="hsl" dir="cw">
                                      <p:cBhvr>
                                        <p:cTn id="48" dur="500" fill="hold"/>
                                        <p:tgtEl>
                                          <p:spTgt spid="47"/>
                                        </p:tgtEl>
                                        <p:attrNameLst>
                                          <p:attrName>stroke.color</p:attrName>
                                        </p:attrNameLst>
                                      </p:cBhvr>
                                      <p:by>
                                        <p:hsl h="7200000" s="0" l="0"/>
                                      </p:by>
                                    </p:animClr>
                                    <p:set>
                                      <p:cBhvr>
                                        <p:cTn id="49" dur="500" fill="hold"/>
                                        <p:tgtEl>
                                          <p:spTgt spid="47"/>
                                        </p:tgtEl>
                                        <p:attrNameLst>
                                          <p:attrName>fill.type</p:attrName>
                                        </p:attrNameLst>
                                      </p:cBhvr>
                                      <p:to>
                                        <p:strVal val="solid"/>
                                      </p:to>
                                    </p:set>
                                  </p:childTnLst>
                                </p:cTn>
                              </p:par>
                              <p:par>
                                <p:cTn id="50" presetID="1" presetClass="mediacall" presetSubtype="0" fill="hold" nodeType="withEffect">
                                  <p:stCondLst>
                                    <p:cond delay="0"/>
                                  </p:stCondLst>
                                  <p:childTnLst>
                                    <p:cmd type="call" cmd="playFrom(0.0)">
                                      <p:cBhvr>
                                        <p:cTn id="51" dur="1252" fill="hold"/>
                                        <p:tgtEl>
                                          <p:spTgt spid="50"/>
                                        </p:tgtEl>
                                      </p:cBhvr>
                                    </p:cmd>
                                  </p:childTnLst>
                                </p:cTn>
                              </p:par>
                              <p:par>
                                <p:cTn id="52" presetID="1" presetClass="mediacall" presetSubtype="0" fill="hold" nodeType="withEffect">
                                  <p:stCondLst>
                                    <p:cond delay="500"/>
                                  </p:stCondLst>
                                  <p:childTnLst>
                                    <p:cmd type="call" cmd="playFrom(0.0)">
                                      <p:cBhvr>
                                        <p:cTn id="53" dur="5042" fill="hold"/>
                                        <p:tgtEl>
                                          <p:spTgt spid="54"/>
                                        </p:tgtEl>
                                      </p:cBhvr>
                                    </p:cmd>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8"/>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2060" fill="hold"/>
                                        <p:tgtEl>
                                          <p:spTgt spid="51"/>
                                        </p:tgtEl>
                                      </p:cBhvr>
                                    </p:cmd>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2060" fill="hold"/>
                                        <p:tgtEl>
                                          <p:spTgt spid="52"/>
                                        </p:tgtEl>
                                      </p:cBhvr>
                                    </p:cmd>
                                  </p:childTnLst>
                                </p:cTn>
                              </p:par>
                            </p:childTnLst>
                          </p:cTn>
                        </p:par>
                      </p:childTnLst>
                    </p:cTn>
                  </p:par>
                </p:childTnLst>
              </p:cTn>
              <p:nextCondLst>
                <p:cond evt="onClick" delay="0">
                  <p:tgtEl>
                    <p:spTgt spid="49"/>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46"/>
                                        </p:tgtEl>
                                      </p:cBhvr>
                                    </p:animEffect>
                                    <p:set>
                                      <p:cBhvr>
                                        <p:cTn id="75" dur="1" fill="hold">
                                          <p:stCondLst>
                                            <p:cond delay="499"/>
                                          </p:stCondLst>
                                        </p:cTn>
                                        <p:tgtEl>
                                          <p:spTgt spid="46"/>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2060" fill="hold"/>
                                        <p:tgtEl>
                                          <p:spTgt spid="53"/>
                                        </p:tgtEl>
                                      </p:cBhvr>
                                    </p:cmd>
                                  </p:childTnLst>
                                </p:cTn>
                              </p:par>
                            </p:childTnLst>
                          </p:cTn>
                        </p:par>
                      </p:childTnLst>
                    </p:cTn>
                  </p:par>
                </p:childTnLst>
              </p:cTn>
              <p:nextCondLst>
                <p:cond evt="onClick" delay="0">
                  <p:tgtEl>
                    <p:spTgt spid="46"/>
                  </p:tgtEl>
                </p:cond>
              </p:nextCondLst>
            </p:seq>
            <p:audio>
              <p:cMediaNode vol="100000">
                <p:cTn id="78" fill="hold" display="0">
                  <p:stCondLst>
                    <p:cond delay="indefinite"/>
                  </p:stCondLst>
                  <p:endCondLst>
                    <p:cond evt="onStopAudio" delay="0">
                      <p:tgtEl>
                        <p:sldTgt/>
                      </p:tgtEl>
                    </p:cond>
                  </p:endCondLst>
                </p:cTn>
                <p:tgtEl>
                  <p:spTgt spid="50"/>
                </p:tgtEl>
              </p:cMediaNode>
            </p:audio>
            <p:audio>
              <p:cMediaNode vol="80000">
                <p:cTn id="79" fill="hold" display="0">
                  <p:stCondLst>
                    <p:cond delay="indefinite"/>
                  </p:stCondLst>
                  <p:endCondLst>
                    <p:cond evt="onStopAudio" delay="0">
                      <p:tgtEl>
                        <p:sldTgt/>
                      </p:tgtEl>
                    </p:cond>
                  </p:endCondLst>
                </p:cTn>
                <p:tgtEl>
                  <p:spTgt spid="51"/>
                </p:tgtEl>
              </p:cMediaNode>
            </p:audio>
            <p:audio>
              <p:cMediaNode vol="80000">
                <p:cTn id="80" fill="hold" display="0">
                  <p:stCondLst>
                    <p:cond delay="indefinite"/>
                  </p:stCondLst>
                  <p:endCondLst>
                    <p:cond evt="onStopAudio" delay="0">
                      <p:tgtEl>
                        <p:sldTgt/>
                      </p:tgtEl>
                    </p:cond>
                  </p:endCondLst>
                </p:cTn>
                <p:tgtEl>
                  <p:spTgt spid="52"/>
                </p:tgtEl>
              </p:cMediaNode>
            </p:audio>
            <p:audio>
              <p:cMediaNode vol="80000">
                <p:cTn id="81" fill="hold" display="0">
                  <p:stCondLst>
                    <p:cond delay="indefinite"/>
                  </p:stCondLst>
                  <p:endCondLst>
                    <p:cond evt="onStopAudio" delay="0">
                      <p:tgtEl>
                        <p:sldTgt/>
                      </p:tgtEl>
                    </p:cond>
                  </p:endCondLst>
                </p:cTn>
                <p:tgtEl>
                  <p:spTgt spid="53"/>
                </p:tgtEl>
              </p:cMediaNode>
            </p:audio>
            <p:audio>
              <p:cMediaNode vol="42424">
                <p:cTn id="82" fill="hold" display="0">
                  <p:stCondLst>
                    <p:cond delay="indefinite"/>
                  </p:stCondLst>
                  <p:endCondLst>
                    <p:cond evt="onStopAudio" delay="0">
                      <p:tgtEl>
                        <p:sldTgt/>
                      </p:tgtEl>
                    </p:cond>
                  </p:endCondLst>
                </p:cTn>
                <p:tgtEl>
                  <p:spTgt spid="54"/>
                </p:tgtEl>
              </p:cMediaNode>
            </p:audio>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3"/>
                                        </p:tgtEl>
                                      </p:cBhvr>
                                    </p:cmd>
                                  </p:childTnLst>
                                </p:cTn>
                              </p:par>
                            </p:childTnLst>
                          </p:cTn>
                        </p:par>
                      </p:childTnLst>
                    </p:cTn>
                  </p:par>
                </p:childTnLst>
              </p:cTn>
              <p:nextCondLst>
                <p:cond evt="onClick" delay="0">
                  <p:tgtEl>
                    <p:spTgt spid="3"/>
                  </p:tgtEl>
                </p:cond>
              </p:nextCondLst>
            </p:seq>
            <p:video>
              <p:cMediaNode vol="80000">
                <p:cTn id="88" fill="hold" display="0">
                  <p:stCondLst>
                    <p:cond delay="indefinite"/>
                  </p:stCondLst>
                </p:cTn>
                <p:tgtEl>
                  <p:spTgt spid="3"/>
                </p:tgtEl>
              </p:cMediaNode>
            </p:video>
          </p:childTnLst>
        </p:cTn>
      </p:par>
    </p:tnLst>
    <p:bldLst>
      <p:bldP spid="36" grpId="0"/>
      <p:bldP spid="46" grpId="0" animBg="1"/>
      <p:bldP spid="46" grpId="1" animBg="1"/>
      <p:bldP spid="47" grpId="0" animBg="1"/>
      <p:bldP spid="47" grpId="1" animBg="1"/>
      <p:bldP spid="48" grpId="0" animBg="1"/>
      <p:bldP spid="48" grpId="1" animBg="1"/>
      <p:bldP spid="49" grpId="0" animBg="1"/>
      <p:bldP spid="4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Left 4" descr="OPL20U25GSXzBJYl68kk8uQGfFKzs7yb1M4KJWUiLk6ZEvGF+qCIPSnY57AbBFCvTW2023.15.85+K4lPs7H94VUqPe2XwIsfPRnrXQE//QTEXxb8/8N4CNc6FpgZahzpTjFhMzSA7T/nHJa11DE8Ng2TP3iAmRczFlmslSuUNOgUeb6yRvs0=">
            <a:hlinkClick r:id="rId3" action="ppaction://hlinksldjump"/>
          </p:cNvPr>
          <p:cNvSpPr/>
          <p:nvPr/>
        </p:nvSpPr>
        <p:spPr>
          <a:xfrm>
            <a:off x="6766322" y="4473178"/>
            <a:ext cx="1076325" cy="6703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descr="OPL20U25GSXzBJYl68kk8uQGfFKzs7yb1M4KJWUiLk6ZEvGF+qCIPSnY57AbBFCvTW2023.15.85+K4lPs7H94VUqPe2XwIsfPRnrXQE//QTEXxb8/8N4CNc6FpgZahzpTjFhMzSA7T/nHJa11DE8Ng2TP3iAmRczFlmslSuUNOgUeb6yRvs0="/>
          <p:cNvSpPr/>
          <p:nvPr/>
        </p:nvSpPr>
        <p:spPr>
          <a:xfrm>
            <a:off x="2096005" y="358016"/>
            <a:ext cx="4951998" cy="1338828"/>
          </a:xfrm>
          <a:prstGeom prst="rect">
            <a:avLst/>
          </a:prstGeom>
          <a:noFill/>
        </p:spPr>
        <p:txBody>
          <a:bodyPr wrap="none">
            <a:spAutoFit/>
          </a:bodyPr>
          <a:lstStyle/>
          <a:p>
            <a:pPr algn="ctr">
              <a:defRPr/>
            </a:pPr>
            <a:r>
              <a:rPr lang="en-US" sz="4050" b="1" dirty="0" err="1">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Phần</a:t>
            </a:r>
            <a:r>
              <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 </a:t>
            </a:r>
            <a:r>
              <a:rPr lang="en-US" sz="4050" b="1" dirty="0" err="1">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thưởng</a:t>
            </a:r>
            <a:r>
              <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 </a:t>
            </a:r>
            <a:r>
              <a:rPr lang="en-US" sz="4050" b="1" dirty="0" err="1">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của</a:t>
            </a:r>
            <a:r>
              <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 </a:t>
            </a:r>
            <a:r>
              <a:rPr lang="en-US" sz="4050" b="1" dirty="0" err="1">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bạn</a:t>
            </a:r>
            <a:endPar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endParaRPr>
          </a:p>
          <a:p>
            <a:pPr algn="ctr">
              <a:defRPr/>
            </a:pPr>
            <a:r>
              <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 1 </a:t>
            </a:r>
            <a:r>
              <a:rPr lang="en-US" sz="4050" b="1" dirty="0" err="1">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chiếc</a:t>
            </a:r>
            <a:r>
              <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 </a:t>
            </a:r>
            <a:r>
              <a:rPr lang="en-US" sz="4050" b="1" dirty="0" err="1">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rPr>
              <a:t>bút</a:t>
            </a:r>
            <a:endParaRPr lang="en-US" sz="4050" b="1" dirty="0">
              <a:ln w="6600">
                <a:solidFill>
                  <a:schemeClr val="accent2"/>
                </a:solidFill>
                <a:prstDash val="solid"/>
              </a:ln>
              <a:solidFill>
                <a:srgbClr val="0033CC"/>
              </a:solidFill>
              <a:effectLst>
                <a:outerShdw dist="38100" dir="2700000" algn="tl" rotWithShape="0">
                  <a:schemeClr val="accent2"/>
                </a:outerShdw>
              </a:effectLst>
              <a:latin typeface="Times New Roman" pitchFamily="18" charset="0"/>
              <a:cs typeface="Times New Roman" pitchFamily="18" charset="0"/>
            </a:endParaRPr>
          </a:p>
        </p:txBody>
      </p:sp>
      <p:pic>
        <p:nvPicPr>
          <p:cNvPr id="72708" name="Picture 2" descr="OPL20U25GSXzBJYl68kk8uQGfFKzs7yb1M4KJWUiLk6ZEvGF+qCIPSnY57AbBFCvTW2023.15.85+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475" y="1943101"/>
            <a:ext cx="3943350" cy="24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5630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5.85+K4lPs7H94VUqPe2XwIsfPRnrXQE//QTEXxb8/8N4CNc6FpgZahzpTjFhMzSA7T/nHJa11DE8Ng2TP3iAmRczFlmslSuUNOgUeb6yRvs0="/>
          <p:cNvSpPr/>
          <p:nvPr/>
        </p:nvSpPr>
        <p:spPr>
          <a:xfrm>
            <a:off x="2150508" y="358016"/>
            <a:ext cx="4842993" cy="1338828"/>
          </a:xfrm>
          <a:prstGeom prst="rect">
            <a:avLst/>
          </a:prstGeom>
          <a:noFill/>
        </p:spPr>
        <p:txBody>
          <a:bodyPr wrap="none">
            <a:spAutoFit/>
          </a:bodyPr>
          <a:lstStyle/>
          <a:p>
            <a:pPr algn="ctr">
              <a:defRPr/>
            </a:pPr>
            <a:r>
              <a:rPr lang="en-US" sz="4050" b="1" dirty="0" err="1">
                <a:ln w="6600">
                  <a:solidFill>
                    <a:schemeClr val="accent2"/>
                  </a:solidFill>
                  <a:prstDash val="solid"/>
                </a:ln>
                <a:solidFill>
                  <a:srgbClr val="C00000"/>
                </a:solidFill>
                <a:effectLst>
                  <a:outerShdw dist="38100" dir="2700000" algn="tl" rotWithShape="0">
                    <a:schemeClr val="accent2"/>
                  </a:outerShdw>
                </a:effectLst>
              </a:rPr>
              <a:t>Phần</a:t>
            </a:r>
            <a:r>
              <a:rPr lang="en-US" sz="4050" b="1" dirty="0">
                <a:ln w="6600">
                  <a:solidFill>
                    <a:schemeClr val="accent2"/>
                  </a:solidFill>
                  <a:prstDash val="solid"/>
                </a:ln>
                <a:solidFill>
                  <a:srgbClr val="C00000"/>
                </a:solidFill>
                <a:effectLst>
                  <a:outerShdw dist="38100" dir="2700000" algn="tl" rotWithShape="0">
                    <a:schemeClr val="accent2"/>
                  </a:outerShdw>
                </a:effectLst>
              </a:rPr>
              <a:t> </a:t>
            </a:r>
            <a:r>
              <a:rPr lang="en-US" sz="4050" b="1" dirty="0" err="1">
                <a:ln w="6600">
                  <a:solidFill>
                    <a:schemeClr val="accent2"/>
                  </a:solidFill>
                  <a:prstDash val="solid"/>
                </a:ln>
                <a:solidFill>
                  <a:srgbClr val="C00000"/>
                </a:solidFill>
                <a:effectLst>
                  <a:outerShdw dist="38100" dir="2700000" algn="tl" rotWithShape="0">
                    <a:schemeClr val="accent2"/>
                  </a:outerShdw>
                </a:effectLst>
              </a:rPr>
              <a:t>thưởng</a:t>
            </a:r>
            <a:r>
              <a:rPr lang="en-US" sz="4050" b="1" dirty="0">
                <a:ln w="6600">
                  <a:solidFill>
                    <a:schemeClr val="accent2"/>
                  </a:solidFill>
                  <a:prstDash val="solid"/>
                </a:ln>
                <a:solidFill>
                  <a:srgbClr val="C00000"/>
                </a:solidFill>
                <a:effectLst>
                  <a:outerShdw dist="38100" dir="2700000" algn="tl" rotWithShape="0">
                    <a:schemeClr val="accent2"/>
                  </a:outerShdw>
                </a:effectLst>
              </a:rPr>
              <a:t> </a:t>
            </a:r>
            <a:r>
              <a:rPr lang="en-US" sz="4050" b="1" dirty="0" err="1">
                <a:ln w="6600">
                  <a:solidFill>
                    <a:schemeClr val="accent2"/>
                  </a:solidFill>
                  <a:prstDash val="solid"/>
                </a:ln>
                <a:solidFill>
                  <a:srgbClr val="C00000"/>
                </a:solidFill>
                <a:effectLst>
                  <a:outerShdw dist="38100" dir="2700000" algn="tl" rotWithShape="0">
                    <a:schemeClr val="accent2"/>
                  </a:outerShdw>
                </a:effectLst>
              </a:rPr>
              <a:t>của</a:t>
            </a:r>
            <a:r>
              <a:rPr lang="en-US" sz="4050" b="1" dirty="0">
                <a:ln w="6600">
                  <a:solidFill>
                    <a:schemeClr val="accent2"/>
                  </a:solidFill>
                  <a:prstDash val="solid"/>
                </a:ln>
                <a:solidFill>
                  <a:srgbClr val="C00000"/>
                </a:solidFill>
                <a:effectLst>
                  <a:outerShdw dist="38100" dir="2700000" algn="tl" rotWithShape="0">
                    <a:schemeClr val="accent2"/>
                  </a:outerShdw>
                </a:effectLst>
              </a:rPr>
              <a:t> </a:t>
            </a:r>
            <a:r>
              <a:rPr lang="en-US" sz="4050" b="1" dirty="0" err="1">
                <a:ln w="6600">
                  <a:solidFill>
                    <a:schemeClr val="accent2"/>
                  </a:solidFill>
                  <a:prstDash val="solid"/>
                </a:ln>
                <a:solidFill>
                  <a:srgbClr val="C00000"/>
                </a:solidFill>
                <a:effectLst>
                  <a:outerShdw dist="38100" dir="2700000" algn="tl" rotWithShape="0">
                    <a:schemeClr val="accent2"/>
                  </a:outerShdw>
                </a:effectLst>
              </a:rPr>
              <a:t>bạn</a:t>
            </a:r>
            <a:endParaRPr lang="en-US" sz="4050" b="1" dirty="0">
              <a:ln w="6600">
                <a:solidFill>
                  <a:schemeClr val="accent2"/>
                </a:solidFill>
                <a:prstDash val="solid"/>
              </a:ln>
              <a:solidFill>
                <a:srgbClr val="C00000"/>
              </a:solidFill>
              <a:effectLst>
                <a:outerShdw dist="38100" dir="2700000" algn="tl" rotWithShape="0">
                  <a:schemeClr val="accent2"/>
                </a:outerShdw>
              </a:effectLst>
            </a:endParaRPr>
          </a:p>
          <a:p>
            <a:pPr algn="ctr">
              <a:defRPr/>
            </a:pPr>
            <a:r>
              <a:rPr lang="en-US" sz="4050" b="1" dirty="0">
                <a:ln w="6600">
                  <a:solidFill>
                    <a:schemeClr val="accent2"/>
                  </a:solidFill>
                  <a:prstDash val="solid"/>
                </a:ln>
                <a:solidFill>
                  <a:srgbClr val="C00000"/>
                </a:solidFill>
                <a:effectLst>
                  <a:outerShdw dist="38100" dir="2700000" algn="tl" rotWithShape="0">
                    <a:schemeClr val="accent2"/>
                  </a:outerShdw>
                </a:effectLst>
              </a:rPr>
              <a:t> </a:t>
            </a:r>
            <a:r>
              <a:rPr lang="en-US" sz="4050" b="1" dirty="0" err="1">
                <a:ln w="6600">
                  <a:solidFill>
                    <a:schemeClr val="accent2"/>
                  </a:solidFill>
                  <a:prstDash val="solid"/>
                </a:ln>
                <a:solidFill>
                  <a:srgbClr val="C00000"/>
                </a:solidFill>
                <a:effectLst>
                  <a:outerShdw dist="38100" dir="2700000" algn="tl" rotWithShape="0">
                    <a:schemeClr val="accent2"/>
                  </a:outerShdw>
                </a:effectLst>
              </a:rPr>
              <a:t>là</a:t>
            </a:r>
            <a:r>
              <a:rPr lang="en-US" sz="4050" b="1" dirty="0">
                <a:ln w="6600">
                  <a:solidFill>
                    <a:schemeClr val="accent2"/>
                  </a:solidFill>
                  <a:prstDash val="solid"/>
                </a:ln>
                <a:solidFill>
                  <a:srgbClr val="C00000"/>
                </a:solidFill>
                <a:effectLst>
                  <a:outerShdw dist="38100" dir="2700000" algn="tl" rotWithShape="0">
                    <a:schemeClr val="accent2"/>
                  </a:outerShdw>
                </a:effectLst>
              </a:rPr>
              <a:t> 1 </a:t>
            </a:r>
            <a:r>
              <a:rPr lang="en-US" sz="4050" b="1" dirty="0" err="1">
                <a:ln w="6600">
                  <a:solidFill>
                    <a:schemeClr val="accent2"/>
                  </a:solidFill>
                  <a:prstDash val="solid"/>
                </a:ln>
                <a:solidFill>
                  <a:srgbClr val="C00000"/>
                </a:solidFill>
                <a:effectLst>
                  <a:outerShdw dist="38100" dir="2700000" algn="tl" rotWithShape="0">
                    <a:schemeClr val="accent2"/>
                  </a:outerShdw>
                </a:effectLst>
              </a:rPr>
              <a:t>tràng</a:t>
            </a:r>
            <a:r>
              <a:rPr lang="en-US" sz="4050" b="1" dirty="0">
                <a:ln w="6600">
                  <a:solidFill>
                    <a:schemeClr val="accent2"/>
                  </a:solidFill>
                  <a:prstDash val="solid"/>
                </a:ln>
                <a:solidFill>
                  <a:srgbClr val="C00000"/>
                </a:solidFill>
                <a:effectLst>
                  <a:outerShdw dist="38100" dir="2700000" algn="tl" rotWithShape="0">
                    <a:schemeClr val="accent2"/>
                  </a:outerShdw>
                </a:effectLst>
              </a:rPr>
              <a:t> </a:t>
            </a:r>
            <a:r>
              <a:rPr lang="en-US" sz="4050" b="1" dirty="0" err="1">
                <a:ln w="6600">
                  <a:solidFill>
                    <a:schemeClr val="accent2"/>
                  </a:solidFill>
                  <a:prstDash val="solid"/>
                </a:ln>
                <a:solidFill>
                  <a:srgbClr val="C00000"/>
                </a:solidFill>
                <a:effectLst>
                  <a:outerShdw dist="38100" dir="2700000" algn="tl" rotWithShape="0">
                    <a:schemeClr val="accent2"/>
                  </a:outerShdw>
                </a:effectLst>
              </a:rPr>
              <a:t>pháo</a:t>
            </a:r>
            <a:r>
              <a:rPr lang="en-US" sz="4050" b="1" dirty="0">
                <a:ln w="6600">
                  <a:solidFill>
                    <a:schemeClr val="accent2"/>
                  </a:solidFill>
                  <a:prstDash val="solid"/>
                </a:ln>
                <a:solidFill>
                  <a:srgbClr val="C00000"/>
                </a:solidFill>
                <a:effectLst>
                  <a:outerShdw dist="38100" dir="2700000" algn="tl" rotWithShape="0">
                    <a:schemeClr val="accent2"/>
                  </a:outerShdw>
                </a:effectLst>
              </a:rPr>
              <a:t> </a:t>
            </a:r>
            <a:r>
              <a:rPr lang="en-US" sz="4050" b="1" dirty="0" err="1">
                <a:ln w="6600">
                  <a:solidFill>
                    <a:schemeClr val="accent2"/>
                  </a:solidFill>
                  <a:prstDash val="solid"/>
                </a:ln>
                <a:solidFill>
                  <a:srgbClr val="C00000"/>
                </a:solidFill>
                <a:effectLst>
                  <a:outerShdw dist="38100" dir="2700000" algn="tl" rotWithShape="0">
                    <a:schemeClr val="accent2"/>
                  </a:outerShdw>
                </a:effectLst>
              </a:rPr>
              <a:t>tay</a:t>
            </a:r>
            <a:endParaRPr lang="en-US" sz="4050" b="1" dirty="0">
              <a:ln w="6600">
                <a:solidFill>
                  <a:schemeClr val="accent2"/>
                </a:solidFill>
                <a:prstDash val="solid"/>
              </a:ln>
              <a:solidFill>
                <a:srgbClr val="C00000"/>
              </a:solidFill>
              <a:effectLst>
                <a:outerShdw dist="38100" dir="2700000" algn="tl" rotWithShape="0">
                  <a:schemeClr val="accent2"/>
                </a:outerShdw>
              </a:effectLst>
            </a:endParaRPr>
          </a:p>
        </p:txBody>
      </p:sp>
      <p:sp>
        <p:nvSpPr>
          <p:cNvPr id="6" name="Arrow: Left 5" descr="OPL20U25GSXzBJYl68kk8uQGfFKzs7yb1M4KJWUiLk6ZEvGF+qCIPSnY57AbBFCvTW2023.15.85+K4lPs7H94VUqPe2XwIsfPRnrXQE//QTEXxb8/8N4CNc6FpgZahzpTjFhMzSA7T/nHJa11DE8Ng2TP3iAmRczFlmslSuUNOgUeb6yRvs0=">
            <a:hlinkClick r:id="rId3" action="ppaction://hlinksldjump"/>
          </p:cNvPr>
          <p:cNvSpPr/>
          <p:nvPr/>
        </p:nvSpPr>
        <p:spPr>
          <a:xfrm>
            <a:off x="6913960" y="4579144"/>
            <a:ext cx="991790" cy="5453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73732" name="Picture 2" descr="OPL20U25GSXzBJYl68kk8uQGfFKzs7yb1M4KJWUiLk6ZEvGF+qCIPSnY57AbBFCvTW2023.15.85+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572" y="1966913"/>
            <a:ext cx="3189684" cy="28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9135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5.85+K4lPs7H94VUqPe2XwIsfPRnrXQE//QTEXxb8/8N4CNc6FpgZahzpTjFhMzSA7T/nHJa11DE8Ng2TP3iAmRczFlmslSuUNOgUeb6yRvs0="/>
          <p:cNvSpPr/>
          <p:nvPr/>
        </p:nvSpPr>
        <p:spPr>
          <a:xfrm>
            <a:off x="2150508" y="358016"/>
            <a:ext cx="4842993" cy="1338828"/>
          </a:xfrm>
          <a:prstGeom prst="rect">
            <a:avLst/>
          </a:prstGeom>
          <a:noFill/>
        </p:spPr>
        <p:txBody>
          <a:bodyPr wrap="none">
            <a:spAutoFit/>
          </a:bodyPr>
          <a:lstStyle/>
          <a:p>
            <a:pPr algn="ctr">
              <a:defRPr/>
            </a:pPr>
            <a:r>
              <a:rPr lang="en-US" sz="4050" b="1" dirty="0" err="1">
                <a:ln w="6600">
                  <a:solidFill>
                    <a:schemeClr val="accent2"/>
                  </a:solidFill>
                  <a:prstDash val="solid"/>
                </a:ln>
                <a:solidFill>
                  <a:srgbClr val="7030A0"/>
                </a:solidFill>
                <a:effectLst>
                  <a:outerShdw dist="38100" dir="2700000" algn="tl" rotWithShape="0">
                    <a:schemeClr val="accent2"/>
                  </a:outerShdw>
                </a:effectLst>
              </a:rPr>
              <a:t>Phần</a:t>
            </a:r>
            <a:r>
              <a:rPr lang="en-US" sz="4050" b="1" dirty="0">
                <a:ln w="6600">
                  <a:solidFill>
                    <a:schemeClr val="accent2"/>
                  </a:solidFill>
                  <a:prstDash val="solid"/>
                </a:ln>
                <a:solidFill>
                  <a:srgbClr val="7030A0"/>
                </a:solidFill>
                <a:effectLst>
                  <a:outerShdw dist="38100" dir="2700000" algn="tl" rotWithShape="0">
                    <a:schemeClr val="accent2"/>
                  </a:outerShdw>
                </a:effectLst>
              </a:rPr>
              <a:t> </a:t>
            </a:r>
            <a:r>
              <a:rPr lang="en-US" sz="4050" b="1" dirty="0" err="1">
                <a:ln w="6600">
                  <a:solidFill>
                    <a:schemeClr val="accent2"/>
                  </a:solidFill>
                  <a:prstDash val="solid"/>
                </a:ln>
                <a:solidFill>
                  <a:srgbClr val="7030A0"/>
                </a:solidFill>
                <a:effectLst>
                  <a:outerShdw dist="38100" dir="2700000" algn="tl" rotWithShape="0">
                    <a:schemeClr val="accent2"/>
                  </a:outerShdw>
                </a:effectLst>
              </a:rPr>
              <a:t>thưởng</a:t>
            </a:r>
            <a:r>
              <a:rPr lang="en-US" sz="4050" b="1" dirty="0">
                <a:ln w="6600">
                  <a:solidFill>
                    <a:schemeClr val="accent2"/>
                  </a:solidFill>
                  <a:prstDash val="solid"/>
                </a:ln>
                <a:solidFill>
                  <a:srgbClr val="7030A0"/>
                </a:solidFill>
                <a:effectLst>
                  <a:outerShdw dist="38100" dir="2700000" algn="tl" rotWithShape="0">
                    <a:schemeClr val="accent2"/>
                  </a:outerShdw>
                </a:effectLst>
              </a:rPr>
              <a:t> </a:t>
            </a:r>
            <a:r>
              <a:rPr lang="en-US" sz="4050" b="1" dirty="0" err="1">
                <a:ln w="6600">
                  <a:solidFill>
                    <a:schemeClr val="accent2"/>
                  </a:solidFill>
                  <a:prstDash val="solid"/>
                </a:ln>
                <a:solidFill>
                  <a:srgbClr val="7030A0"/>
                </a:solidFill>
                <a:effectLst>
                  <a:outerShdw dist="38100" dir="2700000" algn="tl" rotWithShape="0">
                    <a:schemeClr val="accent2"/>
                  </a:outerShdw>
                </a:effectLst>
              </a:rPr>
              <a:t>của</a:t>
            </a:r>
            <a:r>
              <a:rPr lang="en-US" sz="4050" b="1" dirty="0">
                <a:ln w="6600">
                  <a:solidFill>
                    <a:schemeClr val="accent2"/>
                  </a:solidFill>
                  <a:prstDash val="solid"/>
                </a:ln>
                <a:solidFill>
                  <a:srgbClr val="7030A0"/>
                </a:solidFill>
                <a:effectLst>
                  <a:outerShdw dist="38100" dir="2700000" algn="tl" rotWithShape="0">
                    <a:schemeClr val="accent2"/>
                  </a:outerShdw>
                </a:effectLst>
              </a:rPr>
              <a:t> </a:t>
            </a:r>
            <a:r>
              <a:rPr lang="en-US" sz="4050" b="1" dirty="0" err="1">
                <a:ln w="6600">
                  <a:solidFill>
                    <a:schemeClr val="accent2"/>
                  </a:solidFill>
                  <a:prstDash val="solid"/>
                </a:ln>
                <a:solidFill>
                  <a:srgbClr val="7030A0"/>
                </a:solidFill>
                <a:effectLst>
                  <a:outerShdw dist="38100" dir="2700000" algn="tl" rotWithShape="0">
                    <a:schemeClr val="accent2"/>
                  </a:outerShdw>
                </a:effectLst>
              </a:rPr>
              <a:t>bạn</a:t>
            </a:r>
            <a:endParaRPr lang="en-US" sz="4050" b="1" dirty="0">
              <a:ln w="6600">
                <a:solidFill>
                  <a:schemeClr val="accent2"/>
                </a:solidFill>
                <a:prstDash val="solid"/>
              </a:ln>
              <a:solidFill>
                <a:srgbClr val="7030A0"/>
              </a:solidFill>
              <a:effectLst>
                <a:outerShdw dist="38100" dir="2700000" algn="tl" rotWithShape="0">
                  <a:schemeClr val="accent2"/>
                </a:outerShdw>
              </a:effectLst>
            </a:endParaRPr>
          </a:p>
          <a:p>
            <a:pPr algn="ctr">
              <a:defRPr/>
            </a:pPr>
            <a:r>
              <a:rPr lang="en-US" sz="4050" b="1" dirty="0">
                <a:ln w="6600">
                  <a:solidFill>
                    <a:schemeClr val="accent2"/>
                  </a:solidFill>
                  <a:prstDash val="solid"/>
                </a:ln>
                <a:solidFill>
                  <a:srgbClr val="7030A0"/>
                </a:solidFill>
                <a:effectLst>
                  <a:outerShdw dist="38100" dir="2700000" algn="tl" rotWithShape="0">
                    <a:schemeClr val="accent2"/>
                  </a:outerShdw>
                </a:effectLst>
              </a:rPr>
              <a:t> </a:t>
            </a:r>
            <a:r>
              <a:rPr lang="en-US" sz="4050" b="1" dirty="0" err="1">
                <a:ln w="6600">
                  <a:solidFill>
                    <a:schemeClr val="accent2"/>
                  </a:solidFill>
                  <a:prstDash val="solid"/>
                </a:ln>
                <a:solidFill>
                  <a:srgbClr val="7030A0"/>
                </a:solidFill>
                <a:effectLst>
                  <a:outerShdw dist="38100" dir="2700000" algn="tl" rotWithShape="0">
                    <a:schemeClr val="accent2"/>
                  </a:outerShdw>
                </a:effectLst>
              </a:rPr>
              <a:t>là</a:t>
            </a:r>
            <a:r>
              <a:rPr lang="en-US" sz="4050" b="1" dirty="0">
                <a:ln w="6600">
                  <a:solidFill>
                    <a:schemeClr val="accent2"/>
                  </a:solidFill>
                  <a:prstDash val="solid"/>
                </a:ln>
                <a:solidFill>
                  <a:srgbClr val="7030A0"/>
                </a:solidFill>
                <a:effectLst>
                  <a:outerShdw dist="38100" dir="2700000" algn="tl" rotWithShape="0">
                    <a:schemeClr val="accent2"/>
                  </a:outerShdw>
                </a:effectLst>
              </a:rPr>
              <a:t> 1 </a:t>
            </a:r>
            <a:r>
              <a:rPr lang="en-US" sz="4050" b="1" dirty="0" err="1">
                <a:ln w="6600">
                  <a:solidFill>
                    <a:schemeClr val="accent2"/>
                  </a:solidFill>
                  <a:prstDash val="solid"/>
                </a:ln>
                <a:solidFill>
                  <a:srgbClr val="7030A0"/>
                </a:solidFill>
                <a:effectLst>
                  <a:outerShdw dist="38100" dir="2700000" algn="tl" rotWithShape="0">
                    <a:schemeClr val="accent2"/>
                  </a:outerShdw>
                </a:effectLst>
              </a:rPr>
              <a:t>quyển</a:t>
            </a:r>
            <a:r>
              <a:rPr lang="en-US" sz="4050" b="1" dirty="0">
                <a:ln w="6600">
                  <a:solidFill>
                    <a:schemeClr val="accent2"/>
                  </a:solidFill>
                  <a:prstDash val="solid"/>
                </a:ln>
                <a:solidFill>
                  <a:srgbClr val="7030A0"/>
                </a:solidFill>
                <a:effectLst>
                  <a:outerShdw dist="38100" dir="2700000" algn="tl" rotWithShape="0">
                    <a:schemeClr val="accent2"/>
                  </a:outerShdw>
                </a:effectLst>
              </a:rPr>
              <a:t> </a:t>
            </a:r>
            <a:r>
              <a:rPr lang="en-US" sz="4050" b="1" dirty="0" err="1">
                <a:ln w="6600">
                  <a:solidFill>
                    <a:schemeClr val="accent2"/>
                  </a:solidFill>
                  <a:prstDash val="solid"/>
                </a:ln>
                <a:solidFill>
                  <a:srgbClr val="7030A0"/>
                </a:solidFill>
                <a:effectLst>
                  <a:outerShdw dist="38100" dir="2700000" algn="tl" rotWithShape="0">
                    <a:schemeClr val="accent2"/>
                  </a:outerShdw>
                </a:effectLst>
              </a:rPr>
              <a:t>vở</a:t>
            </a:r>
            <a:endParaRPr lang="en-US" sz="4050" b="1" dirty="0">
              <a:ln w="6600">
                <a:solidFill>
                  <a:schemeClr val="accent2"/>
                </a:solidFill>
                <a:prstDash val="solid"/>
              </a:ln>
              <a:solidFill>
                <a:srgbClr val="7030A0"/>
              </a:solidFill>
              <a:effectLst>
                <a:outerShdw dist="38100" dir="2700000" algn="tl" rotWithShape="0">
                  <a:schemeClr val="accent2"/>
                </a:outerShdw>
              </a:effectLst>
            </a:endParaRPr>
          </a:p>
        </p:txBody>
      </p:sp>
      <p:sp>
        <p:nvSpPr>
          <p:cNvPr id="6" name="Arrow: Left 5" descr="OPL20U25GSXzBJYl68kk8uQGfFKzs7yb1M4KJWUiLk6ZEvGF+qCIPSnY57AbBFCvTW2023.15.85+K4lPs7H94VUqPe2XwIsfPRnrXQE//QTEXxb8/8N4CNc6FpgZahzpTjFhMzSA7T/nHJa11DE8Ng2TP3iAmRczFlmslSuUNOgUeb6yRvs0=">
            <a:hlinkClick r:id="rId3" action="ppaction://hlinksldjump"/>
          </p:cNvPr>
          <p:cNvSpPr/>
          <p:nvPr/>
        </p:nvSpPr>
        <p:spPr>
          <a:xfrm>
            <a:off x="6913960" y="4579144"/>
            <a:ext cx="991790" cy="5453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74756" name="Picture 2" descr="OPL20U25GSXzBJYl68kk8uQGfFKzs7yb1M4KJWUiLk6ZEvGF+qCIPSnY57AbBFCvTW2023.15.85+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712" y="1832372"/>
            <a:ext cx="21859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42302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5.85+K4lPs7H94VUqPe2XwIsfPRnrXQE//QTEXxb8/8N4CNc6FpgZahzpTjFhMzSA7T/nHJa11DE8Ng2TP3iAmRczFlmslSuUNOgUeb6yRvs0="/>
          <p:cNvSpPr/>
          <p:nvPr/>
        </p:nvSpPr>
        <p:spPr>
          <a:xfrm>
            <a:off x="2150508" y="358016"/>
            <a:ext cx="4842993" cy="1338828"/>
          </a:xfrm>
          <a:prstGeom prst="rect">
            <a:avLst/>
          </a:prstGeom>
          <a:noFill/>
        </p:spPr>
        <p:txBody>
          <a:bodyPr wrap="none">
            <a:spAutoFit/>
          </a:bodyPr>
          <a:lstStyle/>
          <a:p>
            <a:pPr algn="ctr">
              <a:defRPr/>
            </a:pPr>
            <a:r>
              <a:rPr lang="en-US" sz="4050" b="1" dirty="0" err="1">
                <a:ln w="6600">
                  <a:solidFill>
                    <a:schemeClr val="accent2"/>
                  </a:solidFill>
                  <a:prstDash val="solid"/>
                </a:ln>
                <a:solidFill>
                  <a:srgbClr val="0000FF"/>
                </a:solidFill>
                <a:effectLst>
                  <a:outerShdw dist="38100" dir="2700000" algn="tl" rotWithShape="0">
                    <a:schemeClr val="accent2"/>
                  </a:outerShdw>
                </a:effectLst>
              </a:rPr>
              <a:t>Phần</a:t>
            </a:r>
            <a:r>
              <a:rPr lang="en-US" sz="4050" b="1" dirty="0">
                <a:ln w="6600">
                  <a:solidFill>
                    <a:schemeClr val="accent2"/>
                  </a:solidFill>
                  <a:prstDash val="solid"/>
                </a:ln>
                <a:solidFill>
                  <a:srgbClr val="0000FF"/>
                </a:solidFill>
                <a:effectLst>
                  <a:outerShdw dist="38100" dir="2700000" algn="tl" rotWithShape="0">
                    <a:schemeClr val="accent2"/>
                  </a:outerShdw>
                </a:effectLst>
              </a:rPr>
              <a:t> </a:t>
            </a:r>
            <a:r>
              <a:rPr lang="en-US" sz="4050" b="1" dirty="0" err="1">
                <a:ln w="6600">
                  <a:solidFill>
                    <a:schemeClr val="accent2"/>
                  </a:solidFill>
                  <a:prstDash val="solid"/>
                </a:ln>
                <a:solidFill>
                  <a:srgbClr val="0000FF"/>
                </a:solidFill>
                <a:effectLst>
                  <a:outerShdw dist="38100" dir="2700000" algn="tl" rotWithShape="0">
                    <a:schemeClr val="accent2"/>
                  </a:outerShdw>
                </a:effectLst>
              </a:rPr>
              <a:t>thưởng</a:t>
            </a:r>
            <a:r>
              <a:rPr lang="en-US" sz="4050" b="1" dirty="0">
                <a:ln w="6600">
                  <a:solidFill>
                    <a:schemeClr val="accent2"/>
                  </a:solidFill>
                  <a:prstDash val="solid"/>
                </a:ln>
                <a:solidFill>
                  <a:srgbClr val="0000FF"/>
                </a:solidFill>
                <a:effectLst>
                  <a:outerShdw dist="38100" dir="2700000" algn="tl" rotWithShape="0">
                    <a:schemeClr val="accent2"/>
                  </a:outerShdw>
                </a:effectLst>
              </a:rPr>
              <a:t> </a:t>
            </a:r>
            <a:r>
              <a:rPr lang="en-US" sz="4050" b="1" dirty="0" err="1">
                <a:ln w="6600">
                  <a:solidFill>
                    <a:schemeClr val="accent2"/>
                  </a:solidFill>
                  <a:prstDash val="solid"/>
                </a:ln>
                <a:solidFill>
                  <a:srgbClr val="0000FF"/>
                </a:solidFill>
                <a:effectLst>
                  <a:outerShdw dist="38100" dir="2700000" algn="tl" rotWithShape="0">
                    <a:schemeClr val="accent2"/>
                  </a:outerShdw>
                </a:effectLst>
              </a:rPr>
              <a:t>của</a:t>
            </a:r>
            <a:r>
              <a:rPr lang="en-US" sz="4050" b="1" dirty="0">
                <a:ln w="6600">
                  <a:solidFill>
                    <a:schemeClr val="accent2"/>
                  </a:solidFill>
                  <a:prstDash val="solid"/>
                </a:ln>
                <a:solidFill>
                  <a:srgbClr val="0000FF"/>
                </a:solidFill>
                <a:effectLst>
                  <a:outerShdw dist="38100" dir="2700000" algn="tl" rotWithShape="0">
                    <a:schemeClr val="accent2"/>
                  </a:outerShdw>
                </a:effectLst>
              </a:rPr>
              <a:t> </a:t>
            </a:r>
            <a:r>
              <a:rPr lang="en-US" sz="4050" b="1" dirty="0" err="1">
                <a:ln w="6600">
                  <a:solidFill>
                    <a:schemeClr val="accent2"/>
                  </a:solidFill>
                  <a:prstDash val="solid"/>
                </a:ln>
                <a:solidFill>
                  <a:srgbClr val="0000FF"/>
                </a:solidFill>
                <a:effectLst>
                  <a:outerShdw dist="38100" dir="2700000" algn="tl" rotWithShape="0">
                    <a:schemeClr val="accent2"/>
                  </a:outerShdw>
                </a:effectLst>
              </a:rPr>
              <a:t>bạn</a:t>
            </a:r>
            <a:endParaRPr lang="en-US" sz="4050" b="1" dirty="0">
              <a:ln w="6600">
                <a:solidFill>
                  <a:schemeClr val="accent2"/>
                </a:solidFill>
                <a:prstDash val="solid"/>
              </a:ln>
              <a:solidFill>
                <a:srgbClr val="0000FF"/>
              </a:solidFill>
              <a:effectLst>
                <a:outerShdw dist="38100" dir="2700000" algn="tl" rotWithShape="0">
                  <a:schemeClr val="accent2"/>
                </a:outerShdw>
              </a:effectLst>
            </a:endParaRPr>
          </a:p>
          <a:p>
            <a:pPr algn="ctr">
              <a:defRPr/>
            </a:pPr>
            <a:r>
              <a:rPr lang="en-US" sz="4050" b="1" dirty="0">
                <a:ln w="6600">
                  <a:solidFill>
                    <a:schemeClr val="accent2"/>
                  </a:solidFill>
                  <a:prstDash val="solid"/>
                </a:ln>
                <a:solidFill>
                  <a:srgbClr val="0000FF"/>
                </a:solidFill>
                <a:effectLst>
                  <a:outerShdw dist="38100" dir="2700000" algn="tl" rotWithShape="0">
                    <a:schemeClr val="accent2"/>
                  </a:outerShdw>
                </a:effectLst>
              </a:rPr>
              <a:t> </a:t>
            </a:r>
            <a:r>
              <a:rPr lang="en-US" sz="4050" b="1" dirty="0" err="1">
                <a:ln w="6600">
                  <a:solidFill>
                    <a:schemeClr val="accent2"/>
                  </a:solidFill>
                  <a:prstDash val="solid"/>
                </a:ln>
                <a:solidFill>
                  <a:srgbClr val="0000FF"/>
                </a:solidFill>
                <a:effectLst>
                  <a:outerShdw dist="38100" dir="2700000" algn="tl" rotWithShape="0">
                    <a:schemeClr val="accent2"/>
                  </a:outerShdw>
                </a:effectLst>
              </a:rPr>
              <a:t>là</a:t>
            </a:r>
            <a:r>
              <a:rPr lang="en-US" sz="4050" b="1" dirty="0">
                <a:ln w="6600">
                  <a:solidFill>
                    <a:schemeClr val="accent2"/>
                  </a:solidFill>
                  <a:prstDash val="solid"/>
                </a:ln>
                <a:solidFill>
                  <a:srgbClr val="0000FF"/>
                </a:solidFill>
                <a:effectLst>
                  <a:outerShdw dist="38100" dir="2700000" algn="tl" rotWithShape="0">
                    <a:schemeClr val="accent2"/>
                  </a:outerShdw>
                </a:effectLst>
              </a:rPr>
              <a:t> 1 </a:t>
            </a:r>
            <a:r>
              <a:rPr lang="en-US" sz="4050" b="1" dirty="0" err="1">
                <a:ln w="6600">
                  <a:solidFill>
                    <a:schemeClr val="accent2"/>
                  </a:solidFill>
                  <a:prstDash val="solid"/>
                </a:ln>
                <a:solidFill>
                  <a:srgbClr val="0000FF"/>
                </a:solidFill>
                <a:effectLst>
                  <a:outerShdw dist="38100" dir="2700000" algn="tl" rotWithShape="0">
                    <a:schemeClr val="accent2"/>
                  </a:outerShdw>
                </a:effectLst>
              </a:rPr>
              <a:t>hộp</a:t>
            </a:r>
            <a:r>
              <a:rPr lang="en-US" sz="4050" b="1" dirty="0">
                <a:ln w="6600">
                  <a:solidFill>
                    <a:schemeClr val="accent2"/>
                  </a:solidFill>
                  <a:prstDash val="solid"/>
                </a:ln>
                <a:solidFill>
                  <a:srgbClr val="0000FF"/>
                </a:solidFill>
                <a:effectLst>
                  <a:outerShdw dist="38100" dir="2700000" algn="tl" rotWithShape="0">
                    <a:schemeClr val="accent2"/>
                  </a:outerShdw>
                </a:effectLst>
              </a:rPr>
              <a:t> </a:t>
            </a:r>
            <a:r>
              <a:rPr lang="en-US" sz="4050" b="1" dirty="0" err="1">
                <a:ln w="6600">
                  <a:solidFill>
                    <a:schemeClr val="accent2"/>
                  </a:solidFill>
                  <a:prstDash val="solid"/>
                </a:ln>
                <a:solidFill>
                  <a:srgbClr val="0000FF"/>
                </a:solidFill>
                <a:effectLst>
                  <a:outerShdw dist="38100" dir="2700000" algn="tl" rotWithShape="0">
                    <a:schemeClr val="accent2"/>
                  </a:outerShdw>
                </a:effectLst>
              </a:rPr>
              <a:t>quà</a:t>
            </a:r>
            <a:endParaRPr lang="en-US" sz="4050" b="1" dirty="0">
              <a:ln w="6600">
                <a:solidFill>
                  <a:schemeClr val="accent2"/>
                </a:solidFill>
                <a:prstDash val="solid"/>
              </a:ln>
              <a:solidFill>
                <a:srgbClr val="0000FF"/>
              </a:solidFill>
              <a:effectLst>
                <a:outerShdw dist="38100" dir="2700000" algn="tl" rotWithShape="0">
                  <a:schemeClr val="accent2"/>
                </a:outerShdw>
              </a:effectLst>
            </a:endParaRPr>
          </a:p>
        </p:txBody>
      </p:sp>
      <p:sp>
        <p:nvSpPr>
          <p:cNvPr id="6" name="Arrow: Left 5" descr="OPL20U25GSXzBJYl68kk8uQGfFKzs7yb1M4KJWUiLk6ZEvGF+qCIPSnY57AbBFCvTW2023.15.85+K4lPs7H94VUqPe2XwIsfPRnrXQE//QTEXxb8/8N4CNc6FpgZahzpTjFhMzSA7T/nHJa11DE8Ng2TP3iAmRczFlmslSuUNOgUeb6yRvs0=">
            <a:hlinkClick r:id="rId3" action="ppaction://hlinksldjump"/>
          </p:cNvPr>
          <p:cNvSpPr/>
          <p:nvPr/>
        </p:nvSpPr>
        <p:spPr>
          <a:xfrm>
            <a:off x="6913960" y="4579144"/>
            <a:ext cx="991790" cy="5453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75780" name="Picture 2" descr="OPL20U25GSXzBJYl68kk8uQGfFKzs7yb1M4KJWUiLk6ZEvGF+qCIPSnY57AbBFCvTW2023.15.85+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8288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12020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85+K4lPs7H94VUqPe2XwIsfPRnrXQE//QTEXxb8/8N4CNc6FpgZahzpTjFhMzSA7T/nHJa11DE8Ng2TP3iAmRczFlmslSuUNOgUeb6yRvs0="/>
          <p:cNvGrpSpPr/>
          <p:nvPr/>
        </p:nvGrpSpPr>
        <p:grpSpPr>
          <a:xfrm>
            <a:off x="27992"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152400" y="2042513"/>
            <a:ext cx="5867943" cy="1754326"/>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THỰC HÀNH ĐO CHIỀU CAO</a:t>
            </a:r>
          </a:p>
        </p:txBody>
      </p:sp>
      <p:sp>
        <p:nvSpPr>
          <p:cNvPr id="6" name="Rectangl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72616" y="1216768"/>
            <a:ext cx="1954382"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Chủ </a:t>
            </a: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đê</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3</a:t>
            </a:r>
          </a:p>
        </p:txBody>
      </p:sp>
      <p:sp>
        <p:nvSpPr>
          <p:cNvPr id="7" name="Rectang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789992" y="-16198"/>
            <a:ext cx="7896808" cy="1315745"/>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HOẠT ĐỘNG TRẢI NGHIỆM VÀ THỰC HÀNH</a:t>
            </a:r>
          </a:p>
        </p:txBody>
      </p:sp>
      <p:sp>
        <p:nvSpPr>
          <p:cNvPr id="9" name="Hình chữ nhật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1838784" y="4277612"/>
            <a:ext cx="214892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285750"/>
            <a:ext cx="4678136"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Mục</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tiêu</a:t>
            </a:r>
            <a:r>
              <a:rPr lang="en-US" sz="3600" b="1" dirty="0">
                <a:solidFill>
                  <a:srgbClr val="FF0000"/>
                </a:solidFill>
                <a:latin typeface="Times New Roman" panose="02020603050405020304" pitchFamily="18" charset="0"/>
                <a:ea typeface="Calibri" panose="020F0502020204030204" pitchFamily="34" charset="0"/>
              </a:rPr>
              <a:t>.</a:t>
            </a:r>
            <a:endParaRPr lang="en-US" sz="3600" dirty="0">
              <a:solidFill>
                <a:prstClr val="black"/>
              </a:solidFill>
            </a:endParaRPr>
          </a:p>
        </p:txBody>
      </p:sp>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5971F92-6C93-C736-A96E-A30C5C2544D7}"/>
              </a:ext>
            </a:extLst>
          </p:cNvPr>
          <p:cNvSpPr txBox="1"/>
          <p:nvPr/>
        </p:nvSpPr>
        <p:spPr>
          <a:xfrm>
            <a:off x="156713" y="1008010"/>
            <a:ext cx="5634487" cy="530594"/>
          </a:xfrm>
          <a:prstGeom prst="rect">
            <a:avLst/>
          </a:prstGeom>
          <a:noFill/>
        </p:spPr>
        <p:txBody>
          <a:bodyPr wrap="square">
            <a:spAutoFit/>
          </a:bodyPr>
          <a:lstStyle/>
          <a:p>
            <a:pPr marL="228600" algn="just">
              <a:lnSpc>
                <a:spcPct val="110000"/>
              </a:lnSpc>
              <a:spcBef>
                <a:spcPts val="300"/>
              </a:spcBef>
              <a:spcAft>
                <a:spcPts val="3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Giúp HS biết đo chiều cao của cây.</a:t>
            </a:r>
            <a:endParaRPr lang="vi-VN" sz="2800" dirty="0">
              <a:effectLst/>
              <a:latin typeface="VNI-Times" pitchFamily="2" charset="0"/>
              <a:ea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42D8AC1-B725-F6B5-9EAC-1B91DBB3D277}"/>
              </a:ext>
            </a:extLst>
          </p:cNvPr>
          <p:cNvSpPr txBox="1"/>
          <p:nvPr/>
        </p:nvSpPr>
        <p:spPr>
          <a:xfrm>
            <a:off x="381000" y="1649359"/>
            <a:ext cx="8458200" cy="1479892"/>
          </a:xfrm>
          <a:prstGeom prst="rect">
            <a:avLst/>
          </a:prstGeom>
          <a:noFill/>
        </p:spPr>
        <p:txBody>
          <a:bodyPr wrap="square">
            <a:spAutoFit/>
          </a:bodyPr>
          <a:lstStyle/>
          <a:p>
            <a:pPr algn="just">
              <a:lnSpc>
                <a:spcPct val="110000"/>
              </a:lnSpc>
              <a:spcBef>
                <a:spcPts val="300"/>
              </a:spcBef>
              <a:spcAft>
                <a:spcPts val="3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Hs biết thực hiện các thao tác cần thiết để đo đạc tính toán tiến đến giải quyết yêu cầu đặt ra của thực tế, kỹ năng đo đạc, tính toán, khả năng làm việc theo tổ nhóm.</a:t>
            </a:r>
            <a:endParaRPr lang="vi-VN" sz="2800" dirty="0">
              <a:effectLst/>
              <a:latin typeface="Times New Roman" panose="02020603050405020304" pitchFamily="18" charset="0"/>
              <a:ea typeface="Times New Roman" panose="02020603050405020304" pitchFamily="18" charset="0"/>
            </a:endParaRPr>
          </a:p>
        </p:txBody>
      </p:sp>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ED67133-6161-943A-0572-39680E80D08B}"/>
              </a:ext>
            </a:extLst>
          </p:cNvPr>
          <p:cNvSpPr txBox="1"/>
          <p:nvPr/>
        </p:nvSpPr>
        <p:spPr>
          <a:xfrm>
            <a:off x="552450" y="3251148"/>
            <a:ext cx="8039100" cy="1479892"/>
          </a:xfrm>
          <a:prstGeom prst="rect">
            <a:avLst/>
          </a:prstGeom>
          <a:noFill/>
        </p:spPr>
        <p:txBody>
          <a:bodyPr wrap="square">
            <a:spAutoFit/>
          </a:bodyPr>
          <a:lstStyle/>
          <a:p>
            <a:pPr algn="just">
              <a:lnSpc>
                <a:spcPct val="110000"/>
              </a:lnSpc>
              <a:spcBef>
                <a:spcPts val="300"/>
              </a:spcBef>
              <a:spcAft>
                <a:spcPts val="3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Giải quyết được một số vấn đề thực tiễn </a:t>
            </a:r>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(đơn giản, quen thuộc)</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gắn với việc vận dụng kiến thức về hai tam giác đồng dạng (đo gián tiếp chiều cao của vật).</a:t>
            </a: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6907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CDD1FD9-2960-AC22-D8AD-5C6675024E43}"/>
              </a:ext>
            </a:extLst>
          </p:cNvPr>
          <p:cNvSpPr txBox="1"/>
          <p:nvPr/>
        </p:nvSpPr>
        <p:spPr>
          <a:xfrm>
            <a:off x="118551" y="275685"/>
            <a:ext cx="8034849" cy="2529731"/>
          </a:xfrm>
          <a:prstGeom prst="rect">
            <a:avLst/>
          </a:prstGeom>
          <a:noFill/>
        </p:spPr>
        <p:txBody>
          <a:bodyPr wrap="square">
            <a:spAutoFit/>
          </a:bodyPr>
          <a:lstStyle/>
          <a:p>
            <a:pPr>
              <a:lnSpc>
                <a:spcPct val="115000"/>
              </a:lnSpc>
            </a:pPr>
            <a:r>
              <a:rPr lang="vi-VN" sz="2800" b="1" dirty="0">
                <a:effectLst/>
                <a:latin typeface="Times New Roman" panose="02020603050405020304" pitchFamily="18" charset="0"/>
                <a:ea typeface="Times New Roman" panose="02020603050405020304" pitchFamily="18" charset="0"/>
              </a:rPr>
              <a:t> </a:t>
            </a:r>
            <a:r>
              <a:rPr lang="vi-VN" sz="2800" b="1" dirty="0">
                <a:solidFill>
                  <a:srgbClr val="0000FF"/>
                </a:solidFill>
                <a:effectLst/>
                <a:latin typeface="Times New Roman" panose="02020603050405020304" pitchFamily="18" charset="0"/>
                <a:ea typeface="Times New Roman" panose="02020603050405020304" pitchFamily="18" charset="0"/>
              </a:rPr>
              <a:t>Bài 1. </a:t>
            </a:r>
            <a:r>
              <a:rPr lang="nl-NL" sz="2800" dirty="0">
                <a:effectLst/>
                <a:latin typeface="Times New Roman" panose="02020603050405020304" pitchFamily="18" charset="0"/>
                <a:ea typeface="Times New Roman" panose="02020603050405020304" pitchFamily="18" charset="0"/>
              </a:rPr>
              <a:t>Bóng của một cột điện trên mặt đất có độ dài là</a:t>
            </a:r>
            <a:r>
              <a:rPr lang="vi-VN" sz="2800" dirty="0">
                <a:effectLst/>
                <a:latin typeface="Times New Roman" panose="02020603050405020304" pitchFamily="18" charset="0"/>
                <a:ea typeface="Times New Roman" panose="02020603050405020304" pitchFamily="18" charset="0"/>
              </a:rPr>
              <a:t> 3,5 m</a:t>
            </a:r>
            <a:r>
              <a:rPr lang="nl-NL" sz="2800" dirty="0">
                <a:effectLst/>
                <a:latin typeface="Times New Roman" panose="02020603050405020304" pitchFamily="18" charset="0"/>
                <a:ea typeface="Times New Roman" panose="02020603050405020304" pitchFamily="18" charset="0"/>
              </a:rPr>
              <a:t>. Cùng thời điểm đó, một thanh sắt cắm vuông góc với mặt đất có chiều cao so với mặt đất là </a:t>
            </a:r>
            <a:r>
              <a:rPr lang="vi-VN" sz="2800" dirty="0">
                <a:effectLst/>
                <a:latin typeface="Times New Roman" panose="02020603050405020304" pitchFamily="18" charset="0"/>
                <a:ea typeface="Times New Roman" panose="02020603050405020304" pitchFamily="18" charset="0"/>
              </a:rPr>
              <a:t>1,8 m</a:t>
            </a:r>
            <a:r>
              <a:rPr lang="nl-NL" sz="2800" dirty="0">
                <a:effectLst/>
                <a:latin typeface="Times New Roman" panose="02020603050405020304" pitchFamily="18" charset="0"/>
                <a:ea typeface="Times New Roman" panose="02020603050405020304" pitchFamily="18" charset="0"/>
              </a:rPr>
              <a:t> và có bóng trên mặt đất dài</a:t>
            </a:r>
            <a:r>
              <a:rPr lang="vi-VN" sz="2800" dirty="0">
                <a:effectLst/>
                <a:latin typeface="Times New Roman" panose="02020603050405020304" pitchFamily="18" charset="0"/>
                <a:ea typeface="Times New Roman" panose="02020603050405020304" pitchFamily="18" charset="0"/>
              </a:rPr>
              <a:t> 0,6 m</a:t>
            </a:r>
            <a:r>
              <a:rPr lang="nl-NL" sz="2800" dirty="0">
                <a:effectLst/>
                <a:latin typeface="Times New Roman" panose="02020603050405020304" pitchFamily="18" charset="0"/>
                <a:ea typeface="Times New Roman" panose="02020603050405020304" pitchFamily="18" charset="0"/>
              </a:rPr>
              <a:t>. Tính chiều cao của cột điện.</a:t>
            </a:r>
            <a:endParaRPr lang="vi-VN" sz="2800" dirty="0"/>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0B0A46A-9CCF-B4A9-596D-27237F6D1674}"/>
              </a:ext>
            </a:extLst>
          </p:cNvPr>
          <p:cNvPicPr>
            <a:picLocks noChangeAspect="1"/>
          </p:cNvPicPr>
          <p:nvPr/>
        </p:nvPicPr>
        <p:blipFill>
          <a:blip r:embed="rId2"/>
          <a:stretch>
            <a:fillRect/>
          </a:stretch>
        </p:blipFill>
        <p:spPr>
          <a:xfrm>
            <a:off x="6290753" y="2396161"/>
            <a:ext cx="2548447" cy="2438400"/>
          </a:xfrm>
          <a:prstGeom prst="rect">
            <a:avLst/>
          </a:prstGeom>
        </p:spPr>
      </p:pic>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3F9580A-FE67-61C9-2DD5-55D5C6F9088D}"/>
              </a:ext>
            </a:extLst>
          </p:cNvPr>
          <p:cNvSpPr txBox="1"/>
          <p:nvPr/>
        </p:nvSpPr>
        <p:spPr>
          <a:xfrm>
            <a:off x="3810000" y="2505398"/>
            <a:ext cx="914400" cy="523220"/>
          </a:xfrm>
          <a:prstGeom prst="rect">
            <a:avLst/>
          </a:prstGeom>
          <a:noFill/>
        </p:spPr>
        <p:txBody>
          <a:bodyPr wrap="square">
            <a:spAutoFit/>
          </a:bodyPr>
          <a:lstStyle/>
          <a:p>
            <a:r>
              <a:rPr lang="vi-VN" sz="2800" b="1" dirty="0">
                <a:solidFill>
                  <a:srgbClr val="0000FF"/>
                </a:solidFill>
                <a:effectLst/>
                <a:latin typeface="Times New Roman" panose="02020603050405020304" pitchFamily="18" charset="0"/>
                <a:ea typeface="Times New Roman" panose="02020603050405020304" pitchFamily="18" charset="0"/>
              </a:rPr>
              <a:t>Giải</a:t>
            </a:r>
            <a:endParaRPr lang="vi-VN" sz="2800" dirty="0"/>
          </a:p>
        </p:txBody>
      </p:sp>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C1601A0-AE44-8C71-CA1D-9069B81D4B89}"/>
              </a:ext>
            </a:extLst>
          </p:cNvPr>
          <p:cNvSpPr txBox="1"/>
          <p:nvPr/>
        </p:nvSpPr>
        <p:spPr>
          <a:xfrm>
            <a:off x="423353" y="3028618"/>
            <a:ext cx="5867400" cy="1508105"/>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Giả</a:t>
            </a:r>
            <a:r>
              <a:rPr lang="vi-VN" sz="2800" dirty="0">
                <a:effectLst/>
                <a:latin typeface="Times New Roman" panose="02020603050405020304" pitchFamily="18" charset="0"/>
                <a:ea typeface="Times New Roman" panose="02020603050405020304" pitchFamily="18" charset="0"/>
              </a:rPr>
              <a:t> sử chiều cao cột điện là AB, có bóng trên mặt đất </a:t>
            </a:r>
            <a:r>
              <a:rPr lang="vi-VN" sz="3200" dirty="0">
                <a:effectLst/>
                <a:latin typeface="Times New Roman" panose="02020603050405020304" pitchFamily="18" charset="0"/>
                <a:ea typeface="Times New Roman" panose="02020603050405020304" pitchFamily="18" charset="0"/>
              </a:rPr>
              <a:t>dài là AC. Chiều cao thanh sắt là DE, co</a:t>
            </a:r>
            <a:r>
              <a:rPr lang="vi-VN" sz="2800" dirty="0">
                <a:effectLst/>
                <a:latin typeface="Times New Roman" panose="02020603050405020304" pitchFamily="18" charset="0"/>
                <a:ea typeface="Times New Roman" panose="02020603050405020304" pitchFamily="18" charset="0"/>
              </a:rPr>
              <a:t>́ bóng là DF. </a:t>
            </a:r>
            <a:endParaRPr lang="vi-VN" sz="2800" dirty="0"/>
          </a:p>
        </p:txBody>
      </p:sp>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0907506-479E-365B-670B-95FA557DDF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910002" y="-11101"/>
            <a:ext cx="1485899" cy="1485899"/>
          </a:xfrm>
          <a:prstGeom prst="rect">
            <a:avLst/>
          </a:prstGeom>
        </p:spPr>
      </p:pic>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90B96DC-E98E-1821-5009-3DF234ED2ADE}"/>
              </a:ext>
            </a:extLst>
          </p:cNvPr>
          <p:cNvSpPr txBox="1"/>
          <p:nvPr/>
        </p:nvSpPr>
        <p:spPr>
          <a:xfrm>
            <a:off x="8317450" y="1474798"/>
            <a:ext cx="914400" cy="646331"/>
          </a:xfrm>
          <a:prstGeom prst="rect">
            <a:avLst/>
          </a:prstGeom>
          <a:noFill/>
        </p:spPr>
        <p:txBody>
          <a:bodyPr wrap="square">
            <a:spAutoFit/>
          </a:bodyPr>
          <a:lstStyle/>
          <a:p>
            <a:pPr algn="ctr"/>
            <a:r>
              <a:rPr lang="vi-VN" dirty="0">
                <a:solidFill>
                  <a:srgbClr val="0000FF"/>
                </a:solidFill>
                <a:latin typeface="Times New Roman" panose="02020603050405020304" pitchFamily="18" charset="0"/>
              </a:rPr>
              <a:t>TG: </a:t>
            </a:r>
          </a:p>
          <a:p>
            <a:pPr algn="ctr"/>
            <a:r>
              <a:rPr lang="vi-VN" dirty="0">
                <a:solidFill>
                  <a:srgbClr val="0000FF"/>
                </a:solidFill>
                <a:latin typeface="Times New Roman" panose="02020603050405020304" pitchFamily="18" charset="0"/>
              </a:rPr>
              <a:t>7 phút</a:t>
            </a:r>
          </a:p>
        </p:txBody>
      </p:sp>
    </p:spTree>
    <p:extLst>
      <p:ext uri="{BB962C8B-B14F-4D97-AF65-F5344CB8AC3E}">
        <p14:creationId xmlns:p14="http://schemas.microsoft.com/office/powerpoint/2010/main" val="3140349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descr="OPL20U25GSXzBJYl68kk8uQGfFKzs7yb1M4KJWUiLk6ZEvGF+qCIPSnY57AbBFCvTW2023.15.85+K4lPs7H94VUqPe2XwIsfPRnrXQE//QTEXxb8/8N4CNc6FpgZahzpTjFhMzSA7T/nHJa11DE8Ng2TP3iAmRczFlmslSuUNOgUeb6yRvs0="/>
          <p:cNvGraphicFramePr/>
          <p:nvPr>
            <p:extLst>
              <p:ext uri="{D42A27DB-BD31-4B8C-83A1-F6EECF244321}">
                <p14:modId xmlns:p14="http://schemas.microsoft.com/office/powerpoint/2010/main" val="3692451942"/>
              </p:ext>
            </p:extLst>
          </p:nvPr>
        </p:nvGraphicFramePr>
        <p:xfrm>
          <a:off x="2590800" y="666750"/>
          <a:ext cx="6096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620604F-8297-7360-B86A-E912EBDB7E40}"/>
              </a:ext>
            </a:extLst>
          </p:cNvPr>
          <p:cNvGrpSpPr/>
          <p:nvPr/>
        </p:nvGrpSpPr>
        <p:grpSpPr>
          <a:xfrm>
            <a:off x="609600" y="438150"/>
            <a:ext cx="5715000" cy="954107"/>
            <a:chOff x="609600" y="438150"/>
            <a:chExt cx="5715000" cy="954107"/>
          </a:xfrm>
        </p:grpSpPr>
        <p:sp>
          <p:nvSpPr>
            <p:cNvPr id="2" name="TextBox 1">
              <a:extLst>
                <a:ext uri="{FF2B5EF4-FFF2-40B4-BE49-F238E27FC236}">
                  <a16:creationId xmlns:a16="http://schemas.microsoft.com/office/drawing/2014/main" id="{51ABF924-A89F-2BFE-81D5-C7DAEDD37D23}"/>
                </a:ext>
              </a:extLst>
            </p:cNvPr>
            <p:cNvSpPr txBox="1"/>
            <p:nvPr/>
          </p:nvSpPr>
          <p:spPr>
            <a:xfrm>
              <a:off x="609600" y="438150"/>
              <a:ext cx="5715000" cy="954107"/>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Vì các tia nắng được coi là song song nên </a:t>
              </a:r>
              <a:r>
                <a:rPr lang="vi-VN" sz="2800" i="1" dirty="0">
                  <a:latin typeface="Times New Roman" panose="02020603050405020304" pitchFamily="18" charset="0"/>
                  <a:ea typeface="Times New Roman" panose="02020603050405020304" pitchFamily="18" charset="0"/>
                </a:rPr>
                <a:t>BC</a:t>
              </a:r>
              <a:r>
                <a:rPr lang="vi-VN" sz="2800" dirty="0">
                  <a:latin typeface="Times New Roman" panose="02020603050405020304" pitchFamily="18" charset="0"/>
                  <a:ea typeface="Times New Roman" panose="02020603050405020304" pitchFamily="18" charset="0"/>
                </a:rPr>
                <a:t> // </a:t>
              </a:r>
              <a:r>
                <a:rPr lang="vi-VN" sz="2800" i="1" dirty="0">
                  <a:latin typeface="Times New Roman" panose="02020603050405020304" pitchFamily="18" charset="0"/>
                  <a:ea typeface="Times New Roman" panose="02020603050405020304" pitchFamily="18" charset="0"/>
                </a:rPr>
                <a:t>EF</a:t>
              </a:r>
              <a:r>
                <a:rPr lang="vi-VN" sz="2800" dirty="0">
                  <a:latin typeface="Times New Roman" panose="02020603050405020304" pitchFamily="18" charset="0"/>
                  <a:ea typeface="Times New Roman" panose="02020603050405020304" pitchFamily="18" charset="0"/>
                </a:rPr>
                <a:t>. Do đó                          </a:t>
              </a:r>
              <a:endParaRPr lang="vi-VN" sz="2800" dirty="0"/>
            </a:p>
          </p:txBody>
        </p:sp>
        <p:graphicFrame>
          <p:nvGraphicFramePr>
            <p:cNvPr id="3" name="Object 2">
              <a:extLst>
                <a:ext uri="{FF2B5EF4-FFF2-40B4-BE49-F238E27FC236}">
                  <a16:creationId xmlns:a16="http://schemas.microsoft.com/office/drawing/2014/main" id="{964240CD-9A70-EE54-5763-DD0BBDC4349D}"/>
                </a:ext>
              </a:extLst>
            </p:cNvPr>
            <p:cNvGraphicFramePr>
              <a:graphicFrameLocks noChangeAspect="1"/>
            </p:cNvGraphicFramePr>
            <p:nvPr>
              <p:extLst>
                <p:ext uri="{D42A27DB-BD31-4B8C-83A1-F6EECF244321}">
                  <p14:modId xmlns:p14="http://schemas.microsoft.com/office/powerpoint/2010/main" val="3785172957"/>
                </p:ext>
              </p:extLst>
            </p:nvPr>
          </p:nvGraphicFramePr>
          <p:xfrm>
            <a:off x="3716790" y="949973"/>
            <a:ext cx="2112983" cy="390525"/>
          </p:xfrm>
          <a:graphic>
            <a:graphicData uri="http://schemas.openxmlformats.org/presentationml/2006/ole">
              <mc:AlternateContent xmlns:mc="http://schemas.openxmlformats.org/markup-compatibility/2006">
                <mc:Choice xmlns:v="urn:schemas-microsoft-com:vml" Requires="v">
                  <p:oleObj name="Equation" r:id="rId2" imgW="2226001" imgH="390992" progId="Equation.DSMT4">
                    <p:embed/>
                  </p:oleObj>
                </mc:Choice>
                <mc:Fallback>
                  <p:oleObj name="Equation" r:id="rId2" imgW="2226001" imgH="390992" progId="Equation.DSMT4">
                    <p:embed/>
                    <p:pic>
                      <p:nvPicPr>
                        <p:cNvPr id="8" name="Object 7">
                          <a:extLst>
                            <a:ext uri="{FF2B5EF4-FFF2-40B4-BE49-F238E27FC236}">
                              <a16:creationId xmlns:a16="http://schemas.microsoft.com/office/drawing/2014/main" id="{8C0B1A9D-CB9C-BF38-FF8C-1FD4CD17C290}"/>
                            </a:ext>
                          </a:extLst>
                        </p:cNvPr>
                        <p:cNvPicPr/>
                        <p:nvPr/>
                      </p:nvPicPr>
                      <p:blipFill>
                        <a:blip r:embed="rId3"/>
                        <a:stretch>
                          <a:fillRect/>
                        </a:stretch>
                      </p:blipFill>
                      <p:spPr>
                        <a:xfrm>
                          <a:off x="3716790" y="949973"/>
                          <a:ext cx="2112983" cy="390525"/>
                        </a:xfrm>
                        <a:prstGeom prst="rect">
                          <a:avLst/>
                        </a:prstGeom>
                      </p:spPr>
                    </p:pic>
                  </p:oleObj>
                </mc:Fallback>
              </mc:AlternateContent>
            </a:graphicData>
          </a:graphic>
        </p:graphicFrame>
      </p:gr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A2E3DFF-0FD2-4391-4E2B-DD296694734C}"/>
              </a:ext>
            </a:extLst>
          </p:cNvPr>
          <p:cNvPicPr>
            <a:picLocks noChangeAspect="1"/>
          </p:cNvPicPr>
          <p:nvPr/>
        </p:nvPicPr>
        <p:blipFill>
          <a:blip r:embed="rId4"/>
          <a:stretch>
            <a:fillRect/>
          </a:stretch>
        </p:blipFill>
        <p:spPr>
          <a:xfrm>
            <a:off x="6477000" y="1809750"/>
            <a:ext cx="2548447" cy="2438400"/>
          </a:xfrm>
          <a:prstGeom prst="rect">
            <a:avLst/>
          </a:prstGeom>
        </p:spPr>
      </p:pic>
      <p:grpSp>
        <p:nvGrpSpPr>
          <p:cNvPr id="5" name="Group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4F159F-CB27-57DC-6936-7B2A71818D93}"/>
              </a:ext>
            </a:extLst>
          </p:cNvPr>
          <p:cNvGrpSpPr/>
          <p:nvPr/>
        </p:nvGrpSpPr>
        <p:grpSpPr>
          <a:xfrm>
            <a:off x="609600" y="1581150"/>
            <a:ext cx="5715000" cy="825500"/>
            <a:chOff x="304800" y="357512"/>
            <a:chExt cx="5715000" cy="825500"/>
          </a:xfrm>
        </p:grpSpPr>
        <p:sp>
          <p:nvSpPr>
            <p:cNvPr id="6" name="TextBox 5">
              <a:extLst>
                <a:ext uri="{FF2B5EF4-FFF2-40B4-BE49-F238E27FC236}">
                  <a16:creationId xmlns:a16="http://schemas.microsoft.com/office/drawing/2014/main" id="{AFDDF0B8-0871-448D-E894-A9A2A2CB8116}"/>
                </a:ext>
              </a:extLst>
            </p:cNvPr>
            <p:cNvSpPr txBox="1"/>
            <p:nvPr/>
          </p:nvSpPr>
          <p:spPr>
            <a:xfrm>
              <a:off x="304800" y="508652"/>
              <a:ext cx="5715000" cy="52322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Suy ra</a:t>
              </a:r>
              <a:endParaRPr lang="vi-VN" sz="2800" dirty="0"/>
            </a:p>
          </p:txBody>
        </p:sp>
        <p:graphicFrame>
          <p:nvGraphicFramePr>
            <p:cNvPr id="7" name="Object 6">
              <a:extLst>
                <a:ext uri="{FF2B5EF4-FFF2-40B4-BE49-F238E27FC236}">
                  <a16:creationId xmlns:a16="http://schemas.microsoft.com/office/drawing/2014/main" id="{961C91C6-7FA3-EDC3-9136-9F8A11BFC2C8}"/>
                </a:ext>
              </a:extLst>
            </p:cNvPr>
            <p:cNvGraphicFramePr>
              <a:graphicFrameLocks noChangeAspect="1"/>
            </p:cNvGraphicFramePr>
            <p:nvPr>
              <p:extLst>
                <p:ext uri="{D42A27DB-BD31-4B8C-83A1-F6EECF244321}">
                  <p14:modId xmlns:p14="http://schemas.microsoft.com/office/powerpoint/2010/main" val="1335213495"/>
                </p:ext>
              </p:extLst>
            </p:nvPr>
          </p:nvGraphicFramePr>
          <p:xfrm>
            <a:off x="1551471" y="357512"/>
            <a:ext cx="1536700" cy="825500"/>
          </p:xfrm>
          <a:graphic>
            <a:graphicData uri="http://schemas.openxmlformats.org/presentationml/2006/ole">
              <mc:AlternateContent xmlns:mc="http://schemas.openxmlformats.org/markup-compatibility/2006">
                <mc:Choice xmlns:v="urn:schemas-microsoft-com:vml" Requires="v">
                  <p:oleObj name="Equation" r:id="rId5" imgW="1536480" imgH="825480" progId="Equation.DSMT4">
                    <p:embed/>
                  </p:oleObj>
                </mc:Choice>
                <mc:Fallback>
                  <p:oleObj name="Equation" r:id="rId5" imgW="1536480" imgH="825480" progId="Equation.DSMT4">
                    <p:embed/>
                    <p:pic>
                      <p:nvPicPr>
                        <p:cNvPr id="7" name="Object 6">
                          <a:extLst>
                            <a:ext uri="{FF2B5EF4-FFF2-40B4-BE49-F238E27FC236}">
                              <a16:creationId xmlns:a16="http://schemas.microsoft.com/office/drawing/2014/main" id="{1B501E26-AC0C-1209-F93C-E19A19C93FD0}"/>
                            </a:ext>
                          </a:extLst>
                        </p:cNvPr>
                        <p:cNvPicPr/>
                        <p:nvPr/>
                      </p:nvPicPr>
                      <p:blipFill>
                        <a:blip r:embed="rId6"/>
                        <a:stretch>
                          <a:fillRect/>
                        </a:stretch>
                      </p:blipFill>
                      <p:spPr>
                        <a:xfrm>
                          <a:off x="1551471" y="357512"/>
                          <a:ext cx="1536700" cy="825500"/>
                        </a:xfrm>
                        <a:prstGeom prst="rect">
                          <a:avLst/>
                        </a:prstGeom>
                      </p:spPr>
                    </p:pic>
                  </p:oleObj>
                </mc:Fallback>
              </mc:AlternateContent>
            </a:graphicData>
          </a:graphic>
        </p:graphicFrame>
      </p:grpSp>
      <p:grpSp>
        <p:nvGrpSpPr>
          <p:cNvPr id="8" name="Group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FB0645B-3047-345D-CAD7-73F44103EB92}"/>
              </a:ext>
            </a:extLst>
          </p:cNvPr>
          <p:cNvGrpSpPr/>
          <p:nvPr/>
        </p:nvGrpSpPr>
        <p:grpSpPr>
          <a:xfrm>
            <a:off x="535471" y="2657392"/>
            <a:ext cx="5789129" cy="889000"/>
            <a:chOff x="312621" y="217740"/>
            <a:chExt cx="5789129" cy="889000"/>
          </a:xfrm>
        </p:grpSpPr>
        <p:sp>
          <p:nvSpPr>
            <p:cNvPr id="9" name="TextBox 8">
              <a:extLst>
                <a:ext uri="{FF2B5EF4-FFF2-40B4-BE49-F238E27FC236}">
                  <a16:creationId xmlns:a16="http://schemas.microsoft.com/office/drawing/2014/main" id="{C1353B35-D7B1-947F-2300-81667A8B12EC}"/>
                </a:ext>
              </a:extLst>
            </p:cNvPr>
            <p:cNvSpPr txBox="1"/>
            <p:nvPr/>
          </p:nvSpPr>
          <p:spPr>
            <a:xfrm>
              <a:off x="312621" y="368880"/>
              <a:ext cx="5715000" cy="523220"/>
            </a:xfrm>
            <a:prstGeom prst="rect">
              <a:avLst/>
            </a:prstGeom>
            <a:noFill/>
          </p:spPr>
          <p:txBody>
            <a:bodyPr wrap="square">
              <a:spAutoFit/>
            </a:bodyPr>
            <a:lstStyle/>
            <a:p>
              <a:r>
                <a:rPr lang="vi-VN" sz="2800" dirty="0">
                  <a:latin typeface="+mj-lt"/>
                </a:rPr>
                <a:t>Do đó </a:t>
              </a:r>
            </a:p>
          </p:txBody>
        </p:sp>
        <p:graphicFrame>
          <p:nvGraphicFramePr>
            <p:cNvPr id="10" name="Object 9">
              <a:extLst>
                <a:ext uri="{FF2B5EF4-FFF2-40B4-BE49-F238E27FC236}">
                  <a16:creationId xmlns:a16="http://schemas.microsoft.com/office/drawing/2014/main" id="{6E158CC0-40CD-2AD9-270C-F2F3CD4E1428}"/>
                </a:ext>
              </a:extLst>
            </p:cNvPr>
            <p:cNvGraphicFramePr>
              <a:graphicFrameLocks noChangeAspect="1"/>
            </p:cNvGraphicFramePr>
            <p:nvPr>
              <p:extLst>
                <p:ext uri="{D42A27DB-BD31-4B8C-83A1-F6EECF244321}">
                  <p14:modId xmlns:p14="http://schemas.microsoft.com/office/powerpoint/2010/main" val="1634657677"/>
                </p:ext>
              </p:extLst>
            </p:nvPr>
          </p:nvGraphicFramePr>
          <p:xfrm>
            <a:off x="1478950" y="217740"/>
            <a:ext cx="4622800" cy="889000"/>
          </p:xfrm>
          <a:graphic>
            <a:graphicData uri="http://schemas.openxmlformats.org/presentationml/2006/ole">
              <mc:AlternateContent xmlns:mc="http://schemas.openxmlformats.org/markup-compatibility/2006">
                <mc:Choice xmlns:v="urn:schemas-microsoft-com:vml" Requires="v">
                  <p:oleObj name="Equation" r:id="rId7" imgW="4622760" imgH="888840" progId="Equation.DSMT4">
                    <p:embed/>
                  </p:oleObj>
                </mc:Choice>
                <mc:Fallback>
                  <p:oleObj name="Equation" r:id="rId7" imgW="4622760" imgH="888840" progId="Equation.DSMT4">
                    <p:embed/>
                    <p:pic>
                      <p:nvPicPr>
                        <p:cNvPr id="11" name="Object 10">
                          <a:extLst>
                            <a:ext uri="{FF2B5EF4-FFF2-40B4-BE49-F238E27FC236}">
                              <a16:creationId xmlns:a16="http://schemas.microsoft.com/office/drawing/2014/main" id="{8C6A5276-4474-8CA0-0E0E-78049814E81C}"/>
                            </a:ext>
                          </a:extLst>
                        </p:cNvPr>
                        <p:cNvPicPr/>
                        <p:nvPr/>
                      </p:nvPicPr>
                      <p:blipFill>
                        <a:blip r:embed="rId8"/>
                        <a:stretch>
                          <a:fillRect/>
                        </a:stretch>
                      </p:blipFill>
                      <p:spPr>
                        <a:xfrm>
                          <a:off x="1478950" y="217740"/>
                          <a:ext cx="4622800" cy="889000"/>
                        </a:xfrm>
                        <a:prstGeom prst="rect">
                          <a:avLst/>
                        </a:prstGeom>
                      </p:spPr>
                    </p:pic>
                  </p:oleObj>
                </mc:Fallback>
              </mc:AlternateContent>
            </a:graphicData>
          </a:graphic>
        </p:graphicFrame>
      </p:grpSp>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B7F2746-B39F-70C6-6D27-BAB66BD1B624}"/>
              </a:ext>
            </a:extLst>
          </p:cNvPr>
          <p:cNvSpPr txBox="1"/>
          <p:nvPr/>
        </p:nvSpPr>
        <p:spPr>
          <a:xfrm>
            <a:off x="1057275" y="3884774"/>
            <a:ext cx="5143500" cy="523220"/>
          </a:xfrm>
          <a:prstGeom prst="rect">
            <a:avLst/>
          </a:prstGeom>
          <a:noFill/>
        </p:spPr>
        <p:txBody>
          <a:bodyPr wrap="square">
            <a:spAutoFit/>
          </a:bodyPr>
          <a:lstStyle/>
          <a:p>
            <a:r>
              <a:rPr lang="vi-VN" sz="2800" dirty="0">
                <a:latin typeface="+mj-lt"/>
              </a:rPr>
              <a:t>Vậy chiều cao cột điện là 10,5 m</a:t>
            </a:r>
          </a:p>
        </p:txBody>
      </p:sp>
    </p:spTree>
    <p:extLst>
      <p:ext uri="{BB962C8B-B14F-4D97-AF65-F5344CB8AC3E}">
        <p14:creationId xmlns:p14="http://schemas.microsoft.com/office/powerpoint/2010/main" val="211970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A46434A-8ECC-F3DD-D74F-4D4898433EAA}"/>
              </a:ext>
            </a:extLst>
          </p:cNvPr>
          <p:cNvSpPr txBox="1"/>
          <p:nvPr/>
        </p:nvSpPr>
        <p:spPr>
          <a:xfrm>
            <a:off x="304800" y="1473343"/>
            <a:ext cx="4876800" cy="3025700"/>
          </a:xfrm>
          <a:prstGeom prst="rect">
            <a:avLst/>
          </a:prstGeom>
          <a:noFill/>
        </p:spPr>
        <p:txBody>
          <a:bodyPr wrap="square">
            <a:spAutoFit/>
          </a:bodyPr>
          <a:lstStyle/>
          <a:p>
            <a:pPr algn="just">
              <a:lnSpc>
                <a:spcPct val="115000"/>
              </a:lnSpc>
            </a:pPr>
            <a:r>
              <a:rPr lang="vi-VN" sz="2800" dirty="0">
                <a:effectLst/>
                <a:latin typeface="Times New Roman" panose="02020603050405020304" pitchFamily="18" charset="0"/>
                <a:ea typeface="Times New Roman" panose="02020603050405020304" pitchFamily="18" charset="0"/>
              </a:rPr>
              <a:t>0,5 m thì người ấy nhìn thấy đầu cọc và đỉnh cây cùng nằm trên một đường thẳng (như hình vẽ). Hỏi cây cao bao nhiêu? biết rằng khoảng cách từ chân đến mắt người ấy là 1,5 m.</a:t>
            </a:r>
            <a:endParaRPr lang="vi-VN" sz="2800" dirty="0">
              <a:effectLst/>
              <a:latin typeface="Times New Roman" panose="02020603050405020304" pitchFamily="18" charset="0"/>
              <a:ea typeface="Calibri" panose="020F0502020204030204" pitchFamily="34" charset="0"/>
            </a:endParaRPr>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67BEABA-35D9-D7E8-3CA4-0021EE3DE9D5}"/>
              </a:ext>
            </a:extLst>
          </p:cNvPr>
          <p:cNvPicPr>
            <a:picLocks noChangeAspect="1"/>
          </p:cNvPicPr>
          <p:nvPr/>
        </p:nvPicPr>
        <p:blipFill>
          <a:blip r:embed="rId2"/>
          <a:stretch>
            <a:fillRect/>
          </a:stretch>
        </p:blipFill>
        <p:spPr>
          <a:xfrm>
            <a:off x="4894546" y="857819"/>
            <a:ext cx="4337304" cy="4256748"/>
          </a:xfrm>
          <a:prstGeom prst="rect">
            <a:avLst/>
          </a:prstGeom>
        </p:spPr>
      </p:pic>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E522BBE-992D-69C7-FC32-5CAE1DFBAE03}"/>
              </a:ext>
            </a:extLst>
          </p:cNvPr>
          <p:cNvSpPr txBox="1"/>
          <p:nvPr/>
        </p:nvSpPr>
        <p:spPr>
          <a:xfrm>
            <a:off x="304800" y="88348"/>
            <a:ext cx="7467600" cy="1384995"/>
          </a:xfrm>
          <a:prstGeom prst="rect">
            <a:avLst/>
          </a:prstGeom>
          <a:noFill/>
        </p:spPr>
        <p:txBody>
          <a:bodyPr wrap="square">
            <a:spAutoFit/>
          </a:bodyPr>
          <a:lstStyle/>
          <a:p>
            <a:r>
              <a:rPr lang="vi-VN" sz="2800" b="1" dirty="0">
                <a:solidFill>
                  <a:srgbClr val="0000FF"/>
                </a:solidFill>
                <a:effectLst/>
                <a:latin typeface="Times New Roman" panose="02020603050405020304" pitchFamily="18" charset="0"/>
                <a:ea typeface="Times New Roman" panose="02020603050405020304" pitchFamily="18" charset="0"/>
              </a:rPr>
              <a:t>Bài 2. </a:t>
            </a:r>
            <a:r>
              <a:rPr lang="vi-VN" sz="2800" dirty="0">
                <a:effectLst/>
                <a:latin typeface="Times New Roman" panose="02020603050405020304" pitchFamily="18" charset="0"/>
                <a:ea typeface="Times New Roman" panose="02020603050405020304" pitchFamily="18" charset="0"/>
              </a:rPr>
              <a:t>Một người đo chiều cao của một cái cây nhờ cọc chôn xuống đất, cọc </a:t>
            </a:r>
            <a:r>
              <a:rPr lang="vi-VN" sz="2800" i="1" dirty="0">
                <a:effectLst/>
                <a:latin typeface="Times New Roman" panose="02020603050405020304" pitchFamily="18" charset="0"/>
                <a:ea typeface="Times New Roman" panose="02020603050405020304" pitchFamily="18" charset="0"/>
              </a:rPr>
              <a:t>NE</a:t>
            </a:r>
            <a:r>
              <a:rPr lang="vi-VN" sz="2800" dirty="0">
                <a:effectLst/>
                <a:latin typeface="Times New Roman" panose="02020603050405020304" pitchFamily="18" charset="0"/>
                <a:ea typeface="Times New Roman" panose="02020603050405020304" pitchFamily="18" charset="0"/>
              </a:rPr>
              <a:t> cao 2 m và đặt cách xa cây 4,5 m. Sau khi người đó lùi ra xa cọc</a:t>
            </a:r>
            <a:endParaRPr lang="vi-VN" sz="2800" dirty="0"/>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B49E30B-84C5-11A1-7A72-B0F6FC9E2B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910002" y="-11101"/>
            <a:ext cx="1485899" cy="1485899"/>
          </a:xfrm>
          <a:prstGeom prst="rect">
            <a:avLst/>
          </a:prstGeom>
        </p:spPr>
      </p:pic>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30DB45-5462-125F-D5FA-DBD5103AFC88}"/>
              </a:ext>
            </a:extLst>
          </p:cNvPr>
          <p:cNvSpPr txBox="1"/>
          <p:nvPr/>
        </p:nvSpPr>
        <p:spPr>
          <a:xfrm>
            <a:off x="7452802" y="285750"/>
            <a:ext cx="914400" cy="646331"/>
          </a:xfrm>
          <a:prstGeom prst="rect">
            <a:avLst/>
          </a:prstGeom>
          <a:noFill/>
        </p:spPr>
        <p:txBody>
          <a:bodyPr wrap="square">
            <a:spAutoFit/>
          </a:bodyPr>
          <a:lstStyle/>
          <a:p>
            <a:pPr algn="ctr"/>
            <a:r>
              <a:rPr lang="vi-VN" dirty="0">
                <a:solidFill>
                  <a:srgbClr val="0000FF"/>
                </a:solidFill>
                <a:latin typeface="Times New Roman" panose="02020603050405020304" pitchFamily="18" charset="0"/>
              </a:rPr>
              <a:t>TG: </a:t>
            </a:r>
          </a:p>
          <a:p>
            <a:pPr algn="ctr"/>
            <a:r>
              <a:rPr lang="vi-VN" dirty="0">
                <a:solidFill>
                  <a:srgbClr val="0000FF"/>
                </a:solidFill>
                <a:latin typeface="Times New Roman" panose="02020603050405020304" pitchFamily="18" charset="0"/>
              </a:rPr>
              <a:t>7 phút</a:t>
            </a:r>
          </a:p>
        </p:txBody>
      </p:sp>
    </p:spTree>
    <p:extLst>
      <p:ext uri="{BB962C8B-B14F-4D97-AF65-F5344CB8AC3E}">
        <p14:creationId xmlns:p14="http://schemas.microsoft.com/office/powerpoint/2010/main" val="98870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09D0D20-081D-C14C-FC96-F84572DCDBBB}"/>
              </a:ext>
            </a:extLst>
          </p:cNvPr>
          <p:cNvPicPr>
            <a:picLocks noChangeAspect="1"/>
          </p:cNvPicPr>
          <p:nvPr/>
        </p:nvPicPr>
        <p:blipFill>
          <a:blip r:embed="rId2"/>
          <a:stretch>
            <a:fillRect/>
          </a:stretch>
        </p:blipFill>
        <p:spPr>
          <a:xfrm>
            <a:off x="5181600" y="666750"/>
            <a:ext cx="4337304" cy="4256748"/>
          </a:xfrm>
          <a:prstGeom prst="rect">
            <a:avLst/>
          </a:prstGeom>
        </p:spPr>
      </p:pic>
      <p:grpSp>
        <p:nvGrpSpPr>
          <p:cNvPr id="7" name="Group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3CBDE4D-1AC4-FD0A-1859-F747C7DD17FB}"/>
              </a:ext>
            </a:extLst>
          </p:cNvPr>
          <p:cNvGrpSpPr/>
          <p:nvPr/>
        </p:nvGrpSpPr>
        <p:grpSpPr>
          <a:xfrm>
            <a:off x="208309" y="484906"/>
            <a:ext cx="7797138" cy="869699"/>
            <a:chOff x="318162" y="254000"/>
            <a:chExt cx="7797138" cy="869699"/>
          </a:xfrm>
        </p:grpSpPr>
        <p:sp>
          <p:nvSpPr>
            <p:cNvPr id="3" name="TextBox 2">
              <a:extLst>
                <a:ext uri="{FF2B5EF4-FFF2-40B4-BE49-F238E27FC236}">
                  <a16:creationId xmlns:a16="http://schemas.microsoft.com/office/drawing/2014/main" id="{38282F51-AB94-99A0-D953-83C257CBCBC9}"/>
                </a:ext>
              </a:extLst>
            </p:cNvPr>
            <p:cNvSpPr txBox="1"/>
            <p:nvPr/>
          </p:nvSpPr>
          <p:spPr>
            <a:xfrm>
              <a:off x="318162" y="405140"/>
              <a:ext cx="5715000" cy="52322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Áp dụng công thức                thì    </a:t>
              </a:r>
              <a:endParaRPr lang="vi-VN" sz="2800" dirty="0"/>
            </a:p>
          </p:txBody>
        </p:sp>
        <p:graphicFrame>
          <p:nvGraphicFramePr>
            <p:cNvPr id="4" name="Object 3">
              <a:extLst>
                <a:ext uri="{FF2B5EF4-FFF2-40B4-BE49-F238E27FC236}">
                  <a16:creationId xmlns:a16="http://schemas.microsoft.com/office/drawing/2014/main" id="{A0A3414F-6601-EB6C-97DF-A1F84F37601B}"/>
                </a:ext>
              </a:extLst>
            </p:cNvPr>
            <p:cNvGraphicFramePr>
              <a:graphicFrameLocks noChangeAspect="1"/>
            </p:cNvGraphicFramePr>
            <p:nvPr>
              <p:extLst>
                <p:ext uri="{D42A27DB-BD31-4B8C-83A1-F6EECF244321}">
                  <p14:modId xmlns:p14="http://schemas.microsoft.com/office/powerpoint/2010/main" val="1344595279"/>
                </p:ext>
              </p:extLst>
            </p:nvPr>
          </p:nvGraphicFramePr>
          <p:xfrm>
            <a:off x="3276600" y="254000"/>
            <a:ext cx="1143000" cy="825500"/>
          </p:xfrm>
          <a:graphic>
            <a:graphicData uri="http://schemas.openxmlformats.org/presentationml/2006/ole">
              <mc:AlternateContent xmlns:mc="http://schemas.openxmlformats.org/markup-compatibility/2006">
                <mc:Choice xmlns:v="urn:schemas-microsoft-com:vml" Requires="v">
                  <p:oleObj name="Equation" r:id="rId3" imgW="1143000" imgH="825480" progId="Equation.DSMT4">
                    <p:embed/>
                  </p:oleObj>
                </mc:Choice>
                <mc:Fallback>
                  <p:oleObj name="Equation" r:id="rId3" imgW="1143000" imgH="825480" progId="Equation.DSMT4">
                    <p:embed/>
                    <p:pic>
                      <p:nvPicPr>
                        <p:cNvPr id="0" name=""/>
                        <p:cNvPicPr/>
                        <p:nvPr/>
                      </p:nvPicPr>
                      <p:blipFill>
                        <a:blip r:embed="rId4"/>
                        <a:stretch>
                          <a:fillRect/>
                        </a:stretch>
                      </p:blipFill>
                      <p:spPr>
                        <a:xfrm>
                          <a:off x="3276600" y="254000"/>
                          <a:ext cx="11430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D6A6F45-A3A7-72A1-1B3F-F974784A4ABF}"/>
                </a:ext>
              </a:extLst>
            </p:cNvPr>
            <p:cNvGraphicFramePr>
              <a:graphicFrameLocks noChangeAspect="1"/>
            </p:cNvGraphicFramePr>
            <p:nvPr>
              <p:extLst>
                <p:ext uri="{D42A27DB-BD31-4B8C-83A1-F6EECF244321}">
                  <p14:modId xmlns:p14="http://schemas.microsoft.com/office/powerpoint/2010/main" val="805262305"/>
                </p:ext>
              </p:extLst>
            </p:nvPr>
          </p:nvGraphicFramePr>
          <p:xfrm>
            <a:off x="5029200" y="285499"/>
            <a:ext cx="3086100" cy="838200"/>
          </p:xfrm>
          <a:graphic>
            <a:graphicData uri="http://schemas.openxmlformats.org/presentationml/2006/ole">
              <mc:AlternateContent xmlns:mc="http://schemas.openxmlformats.org/markup-compatibility/2006">
                <mc:Choice xmlns:v="urn:schemas-microsoft-com:vml" Requires="v">
                  <p:oleObj name="Equation" r:id="rId5" imgW="3085920" imgH="838080" progId="Equation.DSMT4">
                    <p:embed/>
                  </p:oleObj>
                </mc:Choice>
                <mc:Fallback>
                  <p:oleObj name="Equation" r:id="rId5" imgW="3085920" imgH="838080" progId="Equation.DSMT4">
                    <p:embed/>
                    <p:pic>
                      <p:nvPicPr>
                        <p:cNvPr id="0" name=""/>
                        <p:cNvPicPr/>
                        <p:nvPr/>
                      </p:nvPicPr>
                      <p:blipFill>
                        <a:blip r:embed="rId6"/>
                        <a:stretch>
                          <a:fillRect/>
                        </a:stretch>
                      </p:blipFill>
                      <p:spPr>
                        <a:xfrm>
                          <a:off x="5029200" y="285499"/>
                          <a:ext cx="3086100" cy="838200"/>
                        </a:xfrm>
                        <a:prstGeom prst="rect">
                          <a:avLst/>
                        </a:prstGeom>
                      </p:spPr>
                    </p:pic>
                  </p:oleObj>
                </mc:Fallback>
              </mc:AlternateContent>
            </a:graphicData>
          </a:graphic>
        </p:graphicFrame>
      </p:grpSp>
      <p:grpSp>
        <p:nvGrpSpPr>
          <p:cNvPr id="9" name="Group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A049493-FCC9-AAA3-D997-4199FD34BDA2}"/>
              </a:ext>
            </a:extLst>
          </p:cNvPr>
          <p:cNvGrpSpPr/>
          <p:nvPr/>
        </p:nvGrpSpPr>
        <p:grpSpPr>
          <a:xfrm>
            <a:off x="118747" y="1478710"/>
            <a:ext cx="5715000" cy="889000"/>
            <a:chOff x="228600" y="1247804"/>
            <a:chExt cx="5715000" cy="889000"/>
          </a:xfrm>
        </p:grpSpPr>
        <p:sp>
          <p:nvSpPr>
            <p:cNvPr id="6" name="TextBox 5">
              <a:extLst>
                <a:ext uri="{FF2B5EF4-FFF2-40B4-BE49-F238E27FC236}">
                  <a16:creationId xmlns:a16="http://schemas.microsoft.com/office/drawing/2014/main" id="{987C0D96-7390-02E5-22A2-CBFA39E31AE3}"/>
                </a:ext>
              </a:extLst>
            </p:cNvPr>
            <p:cNvSpPr txBox="1"/>
            <p:nvPr/>
          </p:nvSpPr>
          <p:spPr>
            <a:xfrm>
              <a:off x="228600" y="1385309"/>
              <a:ext cx="5715000" cy="523220"/>
            </a:xfrm>
            <a:prstGeom prst="rect">
              <a:avLst/>
            </a:prstGeom>
            <a:noFill/>
          </p:spPr>
          <p:txBody>
            <a:bodyPr wrap="square">
              <a:spAutoFit/>
            </a:bodyPr>
            <a:lstStyle/>
            <a:p>
              <a:r>
                <a:rPr lang="vi-VN" sz="2800" dirty="0">
                  <a:latin typeface="+mj-lt"/>
                </a:rPr>
                <a:t>Ta có </a:t>
              </a:r>
            </a:p>
          </p:txBody>
        </p:sp>
        <p:graphicFrame>
          <p:nvGraphicFramePr>
            <p:cNvPr id="8" name="Object 7">
              <a:extLst>
                <a:ext uri="{FF2B5EF4-FFF2-40B4-BE49-F238E27FC236}">
                  <a16:creationId xmlns:a16="http://schemas.microsoft.com/office/drawing/2014/main" id="{2F21D73D-36ED-47BE-0E35-3FAB3A258B14}"/>
                </a:ext>
              </a:extLst>
            </p:cNvPr>
            <p:cNvGraphicFramePr>
              <a:graphicFrameLocks noChangeAspect="1"/>
            </p:cNvGraphicFramePr>
            <p:nvPr>
              <p:extLst>
                <p:ext uri="{D42A27DB-BD31-4B8C-83A1-F6EECF244321}">
                  <p14:modId xmlns:p14="http://schemas.microsoft.com/office/powerpoint/2010/main" val="1327787002"/>
                </p:ext>
              </p:extLst>
            </p:nvPr>
          </p:nvGraphicFramePr>
          <p:xfrm>
            <a:off x="1146806" y="1247804"/>
            <a:ext cx="2044700" cy="889000"/>
          </p:xfrm>
          <a:graphic>
            <a:graphicData uri="http://schemas.openxmlformats.org/presentationml/2006/ole">
              <mc:AlternateContent xmlns:mc="http://schemas.openxmlformats.org/markup-compatibility/2006">
                <mc:Choice xmlns:v="urn:schemas-microsoft-com:vml" Requires="v">
                  <p:oleObj name="Equation" r:id="rId7" imgW="2044440" imgH="888840" progId="Equation.DSMT4">
                    <p:embed/>
                  </p:oleObj>
                </mc:Choice>
                <mc:Fallback>
                  <p:oleObj name="Equation" r:id="rId7" imgW="2044440" imgH="888840" progId="Equation.DSMT4">
                    <p:embed/>
                    <p:pic>
                      <p:nvPicPr>
                        <p:cNvPr id="0" name=""/>
                        <p:cNvPicPr/>
                        <p:nvPr/>
                      </p:nvPicPr>
                      <p:blipFill>
                        <a:blip r:embed="rId8"/>
                        <a:stretch>
                          <a:fillRect/>
                        </a:stretch>
                      </p:blipFill>
                      <p:spPr>
                        <a:xfrm>
                          <a:off x="1146806" y="1247804"/>
                          <a:ext cx="2044700" cy="889000"/>
                        </a:xfrm>
                        <a:prstGeom prst="rect">
                          <a:avLst/>
                        </a:prstGeom>
                      </p:spPr>
                    </p:pic>
                  </p:oleObj>
                </mc:Fallback>
              </mc:AlternateContent>
            </a:graphicData>
          </a:graphic>
        </p:graphicFrame>
      </p:grpSp>
      <p:grpSp>
        <p:nvGrpSpPr>
          <p:cNvPr id="12" name="Group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FF3BAD1-9417-198D-F83E-5F2845B2C646}"/>
              </a:ext>
            </a:extLst>
          </p:cNvPr>
          <p:cNvGrpSpPr/>
          <p:nvPr/>
        </p:nvGrpSpPr>
        <p:grpSpPr>
          <a:xfrm>
            <a:off x="122519" y="2367710"/>
            <a:ext cx="5715000" cy="1676400"/>
            <a:chOff x="232372" y="2136804"/>
            <a:chExt cx="5715000" cy="1676400"/>
          </a:xfrm>
        </p:grpSpPr>
        <p:sp>
          <p:nvSpPr>
            <p:cNvPr id="10" name="TextBox 9">
              <a:extLst>
                <a:ext uri="{FF2B5EF4-FFF2-40B4-BE49-F238E27FC236}">
                  <a16:creationId xmlns:a16="http://schemas.microsoft.com/office/drawing/2014/main" id="{B7F5DB6E-750E-BBF1-1B3C-20939DF0A80A}"/>
                </a:ext>
              </a:extLst>
            </p:cNvPr>
            <p:cNvSpPr txBox="1"/>
            <p:nvPr/>
          </p:nvSpPr>
          <p:spPr>
            <a:xfrm>
              <a:off x="232372" y="2631183"/>
              <a:ext cx="5715000" cy="523220"/>
            </a:xfrm>
            <a:prstGeom prst="rect">
              <a:avLst/>
            </a:prstGeom>
            <a:noFill/>
          </p:spPr>
          <p:txBody>
            <a:bodyPr wrap="square">
              <a:spAutoFit/>
            </a:bodyPr>
            <a:lstStyle/>
            <a:p>
              <a:r>
                <a:rPr lang="vi-VN" sz="2800" dirty="0">
                  <a:latin typeface="+mj-lt"/>
                </a:rPr>
                <a:t>Suy ra  </a:t>
              </a:r>
            </a:p>
          </p:txBody>
        </p:sp>
        <p:graphicFrame>
          <p:nvGraphicFramePr>
            <p:cNvPr id="11" name="Object 10">
              <a:extLst>
                <a:ext uri="{FF2B5EF4-FFF2-40B4-BE49-F238E27FC236}">
                  <a16:creationId xmlns:a16="http://schemas.microsoft.com/office/drawing/2014/main" id="{4A7BA7C0-9E39-2AB2-597F-20704042C4AB}"/>
                </a:ext>
              </a:extLst>
            </p:cNvPr>
            <p:cNvGraphicFramePr>
              <a:graphicFrameLocks noChangeAspect="1"/>
            </p:cNvGraphicFramePr>
            <p:nvPr>
              <p:extLst>
                <p:ext uri="{D42A27DB-BD31-4B8C-83A1-F6EECF244321}">
                  <p14:modId xmlns:p14="http://schemas.microsoft.com/office/powerpoint/2010/main" val="1844302427"/>
                </p:ext>
              </p:extLst>
            </p:nvPr>
          </p:nvGraphicFramePr>
          <p:xfrm>
            <a:off x="1362706" y="2136804"/>
            <a:ext cx="3962400" cy="1676400"/>
          </p:xfrm>
          <a:graphic>
            <a:graphicData uri="http://schemas.openxmlformats.org/presentationml/2006/ole">
              <mc:AlternateContent xmlns:mc="http://schemas.openxmlformats.org/markup-compatibility/2006">
                <mc:Choice xmlns:v="urn:schemas-microsoft-com:vml" Requires="v">
                  <p:oleObj name="Equation" r:id="rId9" imgW="3962160" imgH="1676160" progId="Equation.DSMT4">
                    <p:embed/>
                  </p:oleObj>
                </mc:Choice>
                <mc:Fallback>
                  <p:oleObj name="Equation" r:id="rId9" imgW="3962160" imgH="1676160" progId="Equation.DSMT4">
                    <p:embed/>
                    <p:pic>
                      <p:nvPicPr>
                        <p:cNvPr id="0" name=""/>
                        <p:cNvPicPr/>
                        <p:nvPr/>
                      </p:nvPicPr>
                      <p:blipFill>
                        <a:blip r:embed="rId10"/>
                        <a:stretch>
                          <a:fillRect/>
                        </a:stretch>
                      </p:blipFill>
                      <p:spPr>
                        <a:xfrm>
                          <a:off x="1362706" y="2136804"/>
                          <a:ext cx="3962400" cy="1676400"/>
                        </a:xfrm>
                        <a:prstGeom prst="rect">
                          <a:avLst/>
                        </a:prstGeom>
                      </p:spPr>
                    </p:pic>
                  </p:oleObj>
                </mc:Fallback>
              </mc:AlternateContent>
            </a:graphicData>
          </a:graphic>
        </p:graphicFrame>
      </p:grpSp>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30DA3F7-B060-B25D-57B0-E64FABC87032}"/>
              </a:ext>
            </a:extLst>
          </p:cNvPr>
          <p:cNvSpPr txBox="1"/>
          <p:nvPr/>
        </p:nvSpPr>
        <p:spPr>
          <a:xfrm>
            <a:off x="304800" y="3902141"/>
            <a:ext cx="5715000" cy="523220"/>
          </a:xfrm>
          <a:prstGeom prst="rect">
            <a:avLst/>
          </a:prstGeom>
          <a:noFill/>
        </p:spPr>
        <p:txBody>
          <a:bodyPr wrap="square">
            <a:spAutoFit/>
          </a:bodyPr>
          <a:lstStyle/>
          <a:p>
            <a:r>
              <a:rPr lang="vi-VN" sz="2800" dirty="0">
                <a:latin typeface="+mj-lt"/>
              </a:rPr>
              <a:t>Vậy chiều cao của cây là 6,5 m</a:t>
            </a:r>
          </a:p>
        </p:txBody>
      </p:sp>
      <p:sp>
        <p:nvSpPr>
          <p:cNvPr id="15" name="TextBox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0610334-B729-106F-42C8-635500C1B38D}"/>
              </a:ext>
            </a:extLst>
          </p:cNvPr>
          <p:cNvSpPr txBox="1"/>
          <p:nvPr/>
        </p:nvSpPr>
        <p:spPr>
          <a:xfrm>
            <a:off x="4207002" y="-19264"/>
            <a:ext cx="914400" cy="523220"/>
          </a:xfrm>
          <a:prstGeom prst="rect">
            <a:avLst/>
          </a:prstGeom>
          <a:noFill/>
        </p:spPr>
        <p:txBody>
          <a:bodyPr wrap="square">
            <a:spAutoFit/>
          </a:bodyPr>
          <a:lstStyle/>
          <a:p>
            <a:r>
              <a:rPr lang="vi-VN" sz="2800" b="1" dirty="0">
                <a:solidFill>
                  <a:srgbClr val="0000FF"/>
                </a:solidFill>
                <a:effectLst/>
                <a:latin typeface="Times New Roman" panose="02020603050405020304" pitchFamily="18" charset="0"/>
                <a:ea typeface="Times New Roman" panose="02020603050405020304" pitchFamily="18" charset="0"/>
              </a:rPr>
              <a:t>Giải</a:t>
            </a:r>
            <a:endParaRPr lang="vi-VN" sz="2800" dirty="0"/>
          </a:p>
        </p:txBody>
      </p:sp>
    </p:spTree>
    <p:extLst>
      <p:ext uri="{BB962C8B-B14F-4D97-AF65-F5344CB8AC3E}">
        <p14:creationId xmlns:p14="http://schemas.microsoft.com/office/powerpoint/2010/main" val="243754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CDD1FD9-2960-AC22-D8AD-5C6675024E43}"/>
              </a:ext>
            </a:extLst>
          </p:cNvPr>
          <p:cNvSpPr txBox="1"/>
          <p:nvPr/>
        </p:nvSpPr>
        <p:spPr>
          <a:xfrm>
            <a:off x="304799" y="361950"/>
            <a:ext cx="7696201" cy="2530180"/>
          </a:xfrm>
          <a:prstGeom prst="rect">
            <a:avLst/>
          </a:prstGeom>
          <a:noFill/>
        </p:spPr>
        <p:txBody>
          <a:bodyPr wrap="square">
            <a:spAutoFit/>
          </a:bodyPr>
          <a:lstStyle/>
          <a:p>
            <a:pPr>
              <a:lnSpc>
                <a:spcPct val="115000"/>
              </a:lnSpc>
            </a:pPr>
            <a:r>
              <a:rPr lang="vi-VN" sz="2800" b="1" dirty="0">
                <a:effectLst/>
                <a:latin typeface="Times New Roman" panose="02020603050405020304" pitchFamily="18" charset="0"/>
                <a:ea typeface="Times New Roman" panose="02020603050405020304" pitchFamily="18" charset="0"/>
              </a:rPr>
              <a:t> </a:t>
            </a:r>
            <a:r>
              <a:rPr lang="vi-VN" sz="2800" b="1" dirty="0">
                <a:solidFill>
                  <a:srgbClr val="0000FF"/>
                </a:solidFill>
                <a:effectLst/>
                <a:latin typeface="Times New Roman" panose="02020603050405020304" pitchFamily="18" charset="0"/>
                <a:ea typeface="Times New Roman" panose="02020603050405020304" pitchFamily="18" charset="0"/>
              </a:rPr>
              <a:t>Bài 3. </a:t>
            </a:r>
            <a:r>
              <a:rPr lang="vi-VN" sz="2800" kern="100" dirty="0">
                <a:solidFill>
                  <a:srgbClr val="000000"/>
                </a:solidFill>
                <a:effectLst/>
                <a:latin typeface="+mj-lt"/>
                <a:ea typeface="Calibri" panose="020F0502020204030204" pitchFamily="34" charset="0"/>
                <a:cs typeface="Times New Roman" panose="02020603050405020304" pitchFamily="18" charset="0"/>
              </a:rPr>
              <a:t>M</a:t>
            </a:r>
            <a:r>
              <a:rPr lang="vi-VN" sz="2800" kern="100" dirty="0">
                <a:solidFill>
                  <a:srgbClr val="000000"/>
                </a:solidFill>
                <a:effectLst/>
                <a:latin typeface="+mj-lt"/>
                <a:ea typeface="Calibri" panose="020F0502020204030204" pitchFamily="34" charset="0"/>
                <a:cs typeface="Cambria" panose="02040503050406030204" pitchFamily="18" charset="0"/>
              </a:rPr>
              <a:t>ộ</a:t>
            </a:r>
            <a:r>
              <a:rPr lang="vi-VN" sz="2800" kern="100" dirty="0">
                <a:solidFill>
                  <a:srgbClr val="000000"/>
                </a:solidFill>
                <a:effectLst/>
                <a:latin typeface="+mj-lt"/>
                <a:ea typeface="Calibri" panose="020F0502020204030204" pitchFamily="34" charset="0"/>
                <a:cs typeface="Times New Roman" panose="02020603050405020304" pitchFamily="18" charset="0"/>
              </a:rPr>
              <a:t>t t</a:t>
            </a:r>
            <a:r>
              <a:rPr lang="vi-VN" sz="2800" kern="100" dirty="0">
                <a:solidFill>
                  <a:srgbClr val="000000"/>
                </a:solidFill>
                <a:effectLst/>
                <a:latin typeface="+mj-lt"/>
                <a:ea typeface="Calibri" panose="020F0502020204030204" pitchFamily="34" charset="0"/>
                <a:cs typeface="Cambria" panose="02040503050406030204" pitchFamily="18" charset="0"/>
              </a:rPr>
              <a:t>ấ</a:t>
            </a:r>
            <a:r>
              <a:rPr lang="vi-VN" sz="2800" kern="100" dirty="0">
                <a:solidFill>
                  <a:srgbClr val="000000"/>
                </a:solidFill>
                <a:effectLst/>
                <a:latin typeface="+mj-lt"/>
                <a:ea typeface="Calibri" panose="020F0502020204030204" pitchFamily="34" charset="0"/>
                <a:cs typeface="Times New Roman" panose="02020603050405020304" pitchFamily="18" charset="0"/>
              </a:rPr>
              <a:t>m b</a:t>
            </a:r>
            <a:r>
              <a:rPr lang="vi-VN" sz="2800" kern="100" dirty="0">
                <a:solidFill>
                  <a:srgbClr val="000000"/>
                </a:solidFill>
                <a:effectLst/>
                <a:latin typeface="+mj-lt"/>
                <a:ea typeface="Calibri" panose="020F0502020204030204" pitchFamily="34" charset="0"/>
                <a:cs typeface="Cambria" panose="02040503050406030204" pitchFamily="18" charset="0"/>
              </a:rPr>
              <a:t>ả</a:t>
            </a:r>
            <a:r>
              <a:rPr lang="vi-VN" sz="2800" kern="100" dirty="0">
                <a:solidFill>
                  <a:srgbClr val="000000"/>
                </a:solidFill>
                <a:effectLst/>
                <a:latin typeface="+mj-lt"/>
                <a:ea typeface="Calibri" panose="020F0502020204030204" pitchFamily="34" charset="0"/>
                <a:cs typeface="Times New Roman" panose="02020603050405020304" pitchFamily="18" charset="0"/>
              </a:rPr>
              <a:t>ng hình vuông có c</a:t>
            </a:r>
            <a:r>
              <a:rPr lang="vi-VN" sz="2800" kern="100" dirty="0">
                <a:solidFill>
                  <a:srgbClr val="000000"/>
                </a:solidFill>
                <a:effectLst/>
                <a:latin typeface="+mj-lt"/>
                <a:ea typeface="Calibri" panose="020F0502020204030204" pitchFamily="34" charset="0"/>
                <a:cs typeface="Cambria" panose="02040503050406030204" pitchFamily="18" charset="0"/>
              </a:rPr>
              <a:t>ạ</a:t>
            </a:r>
            <a:r>
              <a:rPr lang="vi-VN" sz="2800" kern="100" dirty="0">
                <a:solidFill>
                  <a:srgbClr val="000000"/>
                </a:solidFill>
                <a:effectLst/>
                <a:latin typeface="+mj-lt"/>
                <a:ea typeface="Calibri" panose="020F0502020204030204" pitchFamily="34" charset="0"/>
                <a:cs typeface="Times New Roman" panose="02020603050405020304" pitchFamily="18" charset="0"/>
              </a:rPr>
              <a:t>nh 20 cm </a:t>
            </a:r>
            <a:r>
              <a:rPr lang="vi-VN" sz="2800" kern="100" dirty="0">
                <a:solidFill>
                  <a:srgbClr val="000000"/>
                </a:solidFill>
                <a:effectLst/>
                <a:latin typeface="+mj-lt"/>
                <a:ea typeface="Calibri" panose="020F0502020204030204" pitchFamily="34" charset="0"/>
                <a:cs typeface="Cambria" panose="02040503050406030204" pitchFamily="18" charset="0"/>
              </a:rPr>
              <a:t>để</a:t>
            </a:r>
            <a:r>
              <a:rPr lang="vi-VN" sz="2800" kern="100" dirty="0">
                <a:solidFill>
                  <a:srgbClr val="000000"/>
                </a:solidFill>
                <a:effectLst/>
                <a:latin typeface="+mj-lt"/>
                <a:ea typeface="Calibri" panose="020F0502020204030204" pitchFamily="34" charset="0"/>
                <a:cs typeface="Times New Roman" panose="02020603050405020304" pitchFamily="18" charset="0"/>
              </a:rPr>
              <a:t> tr</a:t>
            </a:r>
            <a:r>
              <a:rPr lang="vi-VN" sz="2800" kern="100" dirty="0">
                <a:solidFill>
                  <a:srgbClr val="000000"/>
                </a:solidFill>
                <a:effectLst/>
                <a:latin typeface="+mj-lt"/>
                <a:ea typeface="Calibri" panose="020F0502020204030204" pitchFamily="34" charset="0"/>
                <a:cs typeface="Cambria" panose="02040503050406030204" pitchFamily="18" charset="0"/>
              </a:rPr>
              <a:t>ướ</a:t>
            </a:r>
            <a:r>
              <a:rPr lang="vi-VN" sz="2800" kern="100" dirty="0">
                <a:solidFill>
                  <a:srgbClr val="000000"/>
                </a:solidFill>
                <a:effectLst/>
                <a:latin typeface="+mj-lt"/>
                <a:ea typeface="Calibri" panose="020F0502020204030204" pitchFamily="34" charset="0"/>
                <a:cs typeface="Times New Roman" panose="02020603050405020304" pitchFamily="18" charset="0"/>
              </a:rPr>
              <a:t>c máy chi</a:t>
            </a:r>
            <a:r>
              <a:rPr lang="vi-VN" sz="2800" kern="100" dirty="0">
                <a:solidFill>
                  <a:srgbClr val="000000"/>
                </a:solidFill>
                <a:effectLst/>
                <a:latin typeface="+mj-lt"/>
                <a:ea typeface="Calibri" panose="020F0502020204030204" pitchFamily="34" charset="0"/>
                <a:cs typeface="Cambria" panose="02040503050406030204" pitchFamily="18" charset="0"/>
              </a:rPr>
              <a:t>ế</a:t>
            </a:r>
            <a:r>
              <a:rPr lang="vi-VN" sz="2800" kern="100" dirty="0">
                <a:solidFill>
                  <a:srgbClr val="000000"/>
                </a:solidFill>
                <a:effectLst/>
                <a:latin typeface="+mj-lt"/>
                <a:ea typeface="Calibri" panose="020F0502020204030204" pitchFamily="34" charset="0"/>
                <a:cs typeface="Times New Roman" panose="02020603050405020304" pitchFamily="18" charset="0"/>
              </a:rPr>
              <a:t>u và th</a:t>
            </a:r>
            <a:r>
              <a:rPr lang="vi-VN" sz="2800" kern="100" dirty="0">
                <a:solidFill>
                  <a:srgbClr val="000000"/>
                </a:solidFill>
                <a:effectLst/>
                <a:latin typeface="+mj-lt"/>
                <a:ea typeface="Calibri" panose="020F0502020204030204" pitchFamily="34" charset="0"/>
                <a:cs typeface="Cambria" panose="02040503050406030204" pitchFamily="18" charset="0"/>
              </a:rPr>
              <a:t>ấ</a:t>
            </a:r>
            <a:r>
              <a:rPr lang="vi-VN" sz="2800" kern="100" dirty="0">
                <a:solidFill>
                  <a:srgbClr val="000000"/>
                </a:solidFill>
                <a:effectLst/>
                <a:latin typeface="+mj-lt"/>
                <a:ea typeface="Calibri" panose="020F0502020204030204" pitchFamily="34" charset="0"/>
                <a:cs typeface="Times New Roman" panose="02020603050405020304" pitchFamily="18" charset="0"/>
              </a:rPr>
              <a:t>y </a:t>
            </a:r>
            <a:r>
              <a:rPr lang="vi-VN" sz="2800" kern="100" dirty="0">
                <a:solidFill>
                  <a:srgbClr val="000000"/>
                </a:solidFill>
                <a:effectLst/>
                <a:latin typeface="+mj-lt"/>
                <a:ea typeface="Calibri" panose="020F0502020204030204" pitchFamily="34" charset="0"/>
                <a:cs typeface="Cambria" panose="02040503050406030204" pitchFamily="18" charset="0"/>
              </a:rPr>
              <a:t>đượ</a:t>
            </a:r>
            <a:r>
              <a:rPr lang="vi-VN" sz="2800" kern="100" dirty="0">
                <a:solidFill>
                  <a:srgbClr val="000000"/>
                </a:solidFill>
                <a:effectLst/>
                <a:latin typeface="+mj-lt"/>
                <a:ea typeface="Calibri" panose="020F0502020204030204" pitchFamily="34" charset="0"/>
                <a:cs typeface="Times New Roman" panose="02020603050405020304" pitchFamily="18" charset="0"/>
              </a:rPr>
              <a:t>c bóng trên t</a:t>
            </a:r>
            <a:r>
              <a:rPr lang="vi-VN" sz="2800" kern="100" dirty="0">
                <a:solidFill>
                  <a:srgbClr val="000000"/>
                </a:solidFill>
                <a:effectLst/>
                <a:latin typeface="+mj-lt"/>
                <a:ea typeface="Calibri" panose="020F0502020204030204" pitchFamily="34" charset="0"/>
                <a:cs typeface="Cambria" panose="02040503050406030204" pitchFamily="18" charset="0"/>
              </a:rPr>
              <a:t>ườ</a:t>
            </a:r>
            <a:r>
              <a:rPr lang="vi-VN" sz="2800" kern="100" dirty="0">
                <a:solidFill>
                  <a:srgbClr val="000000"/>
                </a:solidFill>
                <a:effectLst/>
                <a:latin typeface="+mj-lt"/>
                <a:ea typeface="Calibri" panose="020F0502020204030204" pitchFamily="34" charset="0"/>
                <a:cs typeface="Times New Roman" panose="02020603050405020304" pitchFamily="18" charset="0"/>
              </a:rPr>
              <a:t>ng có di</a:t>
            </a:r>
            <a:r>
              <a:rPr lang="vi-VN" sz="2800" kern="100" dirty="0">
                <a:solidFill>
                  <a:srgbClr val="000000"/>
                </a:solidFill>
                <a:effectLst/>
                <a:latin typeface="+mj-lt"/>
                <a:ea typeface="Calibri" panose="020F0502020204030204" pitchFamily="34" charset="0"/>
                <a:cs typeface="Cambria" panose="02040503050406030204" pitchFamily="18" charset="0"/>
              </a:rPr>
              <a:t>ệ</a:t>
            </a:r>
            <a:r>
              <a:rPr lang="vi-VN" sz="2800" kern="100" dirty="0">
                <a:solidFill>
                  <a:srgbClr val="000000"/>
                </a:solidFill>
                <a:effectLst/>
                <a:latin typeface="+mj-lt"/>
                <a:ea typeface="Calibri" panose="020F0502020204030204" pitchFamily="34" charset="0"/>
                <a:cs typeface="Times New Roman" panose="02020603050405020304" pitchFamily="18" charset="0"/>
              </a:rPr>
              <a:t>n tích 4 m</a:t>
            </a:r>
            <a:r>
              <a:rPr lang="vi-VN" sz="2800" kern="100" baseline="30000" dirty="0">
                <a:solidFill>
                  <a:srgbClr val="000000"/>
                </a:solidFill>
                <a:effectLst/>
                <a:latin typeface="+mj-lt"/>
                <a:ea typeface="Calibri" panose="020F0502020204030204" pitchFamily="34" charset="0"/>
                <a:cs typeface="Times New Roman" panose="02020603050405020304" pitchFamily="18" charset="0"/>
              </a:rPr>
              <a:t>2</a:t>
            </a:r>
            <a:r>
              <a:rPr lang="vi-VN" sz="2800" kern="100" dirty="0">
                <a:solidFill>
                  <a:srgbClr val="000000"/>
                </a:solidFill>
                <a:effectLst/>
                <a:latin typeface="+mj-lt"/>
                <a:ea typeface="Calibri" panose="020F0502020204030204" pitchFamily="34" charset="0"/>
                <a:cs typeface="Times New Roman" panose="02020603050405020304" pitchFamily="18" charset="0"/>
              </a:rPr>
              <a:t>. H</a:t>
            </a:r>
            <a:r>
              <a:rPr lang="vi-VN" sz="2800" kern="100" dirty="0">
                <a:solidFill>
                  <a:srgbClr val="000000"/>
                </a:solidFill>
                <a:effectLst/>
                <a:latin typeface="+mj-lt"/>
                <a:ea typeface="Calibri" panose="020F0502020204030204" pitchFamily="34" charset="0"/>
                <a:cs typeface="Cambria" panose="02040503050406030204" pitchFamily="18" charset="0"/>
              </a:rPr>
              <a:t>ỏ</a:t>
            </a:r>
            <a:r>
              <a:rPr lang="vi-VN" sz="2800" kern="100" dirty="0">
                <a:solidFill>
                  <a:srgbClr val="000000"/>
                </a:solidFill>
                <a:effectLst/>
                <a:latin typeface="+mj-lt"/>
                <a:ea typeface="Calibri" panose="020F0502020204030204" pitchFamily="34" charset="0"/>
                <a:cs typeface="Times New Roman" panose="02020603050405020304" pitchFamily="18" charset="0"/>
              </a:rPr>
              <a:t>i máy chi</a:t>
            </a:r>
            <a:r>
              <a:rPr lang="vi-VN" sz="2800" kern="100" dirty="0">
                <a:solidFill>
                  <a:srgbClr val="000000"/>
                </a:solidFill>
                <a:effectLst/>
                <a:latin typeface="+mj-lt"/>
                <a:ea typeface="Calibri" panose="020F0502020204030204" pitchFamily="34" charset="0"/>
                <a:cs typeface="Cambria" panose="02040503050406030204" pitchFamily="18" charset="0"/>
              </a:rPr>
              <a:t>ế</a:t>
            </a:r>
            <a:r>
              <a:rPr lang="vi-VN" sz="2800" kern="100" dirty="0">
                <a:solidFill>
                  <a:srgbClr val="000000"/>
                </a:solidFill>
                <a:effectLst/>
                <a:latin typeface="+mj-lt"/>
                <a:ea typeface="Calibri" panose="020F0502020204030204" pitchFamily="34" charset="0"/>
                <a:cs typeface="Times New Roman" panose="02020603050405020304" pitchFamily="18" charset="0"/>
              </a:rPr>
              <a:t>u </a:t>
            </a:r>
            <a:r>
              <a:rPr lang="vi-VN" sz="2800" kern="100" dirty="0">
                <a:solidFill>
                  <a:srgbClr val="000000"/>
                </a:solidFill>
                <a:effectLst/>
                <a:latin typeface="+mj-lt"/>
                <a:ea typeface="Calibri" panose="020F0502020204030204" pitchFamily="34" charset="0"/>
                <a:cs typeface="Cambria" panose="02040503050406030204" pitchFamily="18" charset="0"/>
              </a:rPr>
              <a:t>để</a:t>
            </a:r>
            <a:r>
              <a:rPr lang="vi-VN" sz="2800" kern="100" dirty="0">
                <a:solidFill>
                  <a:srgbClr val="000000"/>
                </a:solidFill>
                <a:effectLst/>
                <a:latin typeface="+mj-lt"/>
                <a:ea typeface="Calibri" panose="020F0502020204030204" pitchFamily="34" charset="0"/>
                <a:cs typeface="Times New Roman" panose="02020603050405020304" pitchFamily="18" charset="0"/>
              </a:rPr>
              <a:t> cách b</a:t>
            </a:r>
            <a:r>
              <a:rPr lang="vi-VN" sz="2800" kern="100" dirty="0">
                <a:solidFill>
                  <a:srgbClr val="000000"/>
                </a:solidFill>
                <a:effectLst/>
                <a:latin typeface="+mj-lt"/>
                <a:ea typeface="Calibri" panose="020F0502020204030204" pitchFamily="34" charset="0"/>
                <a:cs typeface="Cambria" panose="02040503050406030204" pitchFamily="18" charset="0"/>
              </a:rPr>
              <a:t>ứ</a:t>
            </a:r>
            <a:r>
              <a:rPr lang="vi-VN" sz="2800" kern="100" dirty="0">
                <a:solidFill>
                  <a:srgbClr val="000000"/>
                </a:solidFill>
                <a:effectLst/>
                <a:latin typeface="+mj-lt"/>
                <a:ea typeface="Calibri" panose="020F0502020204030204" pitchFamily="34" charset="0"/>
                <a:cs typeface="Times New Roman" panose="02020603050405020304" pitchFamily="18" charset="0"/>
              </a:rPr>
              <a:t>c t</a:t>
            </a:r>
            <a:r>
              <a:rPr lang="vi-VN" sz="2800" kern="100" dirty="0">
                <a:solidFill>
                  <a:srgbClr val="000000"/>
                </a:solidFill>
                <a:effectLst/>
                <a:latin typeface="+mj-lt"/>
                <a:ea typeface="Calibri" panose="020F0502020204030204" pitchFamily="34" charset="0"/>
                <a:cs typeface="Cambria" panose="02040503050406030204" pitchFamily="18" charset="0"/>
              </a:rPr>
              <a:t>ườ</a:t>
            </a:r>
            <a:r>
              <a:rPr lang="vi-VN" sz="2800" kern="100" dirty="0">
                <a:solidFill>
                  <a:srgbClr val="000000"/>
                </a:solidFill>
                <a:effectLst/>
                <a:latin typeface="+mj-lt"/>
                <a:ea typeface="Calibri" panose="020F0502020204030204" pitchFamily="34" charset="0"/>
                <a:cs typeface="Times New Roman" panose="02020603050405020304" pitchFamily="18" charset="0"/>
              </a:rPr>
              <a:t>ng bao xa? Bi</a:t>
            </a:r>
            <a:r>
              <a:rPr lang="vi-VN" sz="2800" kern="100" dirty="0">
                <a:solidFill>
                  <a:srgbClr val="000000"/>
                </a:solidFill>
                <a:effectLst/>
                <a:latin typeface="+mj-lt"/>
                <a:ea typeface="Calibri" panose="020F0502020204030204" pitchFamily="34" charset="0"/>
                <a:cs typeface="Cambria" panose="02040503050406030204" pitchFamily="18" charset="0"/>
              </a:rPr>
              <a:t>ế</a:t>
            </a:r>
            <a:r>
              <a:rPr lang="vi-VN" sz="2800" kern="100" dirty="0">
                <a:solidFill>
                  <a:srgbClr val="000000"/>
                </a:solidFill>
                <a:effectLst/>
                <a:latin typeface="+mj-lt"/>
                <a:ea typeface="Calibri" panose="020F0502020204030204" pitchFamily="34" charset="0"/>
                <a:cs typeface="Times New Roman" panose="02020603050405020304" pitchFamily="18" charset="0"/>
              </a:rPr>
              <a:t>t r</a:t>
            </a:r>
            <a:r>
              <a:rPr lang="vi-VN" sz="2800" kern="100" dirty="0">
                <a:solidFill>
                  <a:srgbClr val="000000"/>
                </a:solidFill>
                <a:effectLst/>
                <a:latin typeface="+mj-lt"/>
                <a:ea typeface="Calibri" panose="020F0502020204030204" pitchFamily="34" charset="0"/>
                <a:cs typeface="Cambria" panose="02040503050406030204" pitchFamily="18" charset="0"/>
              </a:rPr>
              <a:t>ằ</a:t>
            </a:r>
            <a:r>
              <a:rPr lang="vi-VN" sz="2800" kern="100" dirty="0">
                <a:solidFill>
                  <a:srgbClr val="000000"/>
                </a:solidFill>
                <a:effectLst/>
                <a:latin typeface="+mj-lt"/>
                <a:ea typeface="Calibri" panose="020F0502020204030204" pitchFamily="34" charset="0"/>
                <a:cs typeface="Times New Roman" panose="02020603050405020304" pitchFamily="18" charset="0"/>
              </a:rPr>
              <a:t>ng t</a:t>
            </a:r>
            <a:r>
              <a:rPr lang="vi-VN" sz="2800" kern="100" dirty="0">
                <a:solidFill>
                  <a:srgbClr val="000000"/>
                </a:solidFill>
                <a:effectLst/>
                <a:latin typeface="+mj-lt"/>
                <a:ea typeface="Calibri" panose="020F0502020204030204" pitchFamily="34" charset="0"/>
                <a:cs typeface="Cambria" panose="02040503050406030204" pitchFamily="18" charset="0"/>
              </a:rPr>
              <a:t>ấ</a:t>
            </a:r>
            <a:r>
              <a:rPr lang="vi-VN" sz="2800" kern="100" dirty="0">
                <a:solidFill>
                  <a:srgbClr val="000000"/>
                </a:solidFill>
                <a:effectLst/>
                <a:latin typeface="+mj-lt"/>
                <a:ea typeface="Calibri" panose="020F0502020204030204" pitchFamily="34" charset="0"/>
                <a:cs typeface="Times New Roman" panose="02020603050405020304" pitchFamily="18" charset="0"/>
              </a:rPr>
              <a:t>m b</a:t>
            </a:r>
            <a:r>
              <a:rPr lang="vi-VN" sz="2800" kern="100" dirty="0">
                <a:solidFill>
                  <a:srgbClr val="000000"/>
                </a:solidFill>
                <a:effectLst/>
                <a:latin typeface="+mj-lt"/>
                <a:ea typeface="Calibri" panose="020F0502020204030204" pitchFamily="34" charset="0"/>
                <a:cs typeface="Cambria" panose="02040503050406030204" pitchFamily="18" charset="0"/>
              </a:rPr>
              <a:t>ả</a:t>
            </a:r>
            <a:r>
              <a:rPr lang="vi-VN" sz="2800" kern="100" dirty="0">
                <a:solidFill>
                  <a:srgbClr val="000000"/>
                </a:solidFill>
                <a:effectLst/>
                <a:latin typeface="+mj-lt"/>
                <a:ea typeface="Calibri" panose="020F0502020204030204" pitchFamily="34" charset="0"/>
                <a:cs typeface="Times New Roman" panose="02020603050405020304" pitchFamily="18" charset="0"/>
              </a:rPr>
              <a:t>ng </a:t>
            </a:r>
            <a:r>
              <a:rPr lang="vi-VN" sz="2800" kern="100" dirty="0">
                <a:solidFill>
                  <a:srgbClr val="000000"/>
                </a:solidFill>
                <a:effectLst/>
                <a:latin typeface="+mj-lt"/>
                <a:ea typeface="Calibri" panose="020F0502020204030204" pitchFamily="34" charset="0"/>
                <a:cs typeface="Cambria" panose="02040503050406030204" pitchFamily="18" charset="0"/>
              </a:rPr>
              <a:t>để</a:t>
            </a:r>
            <a:r>
              <a:rPr lang="vi-VN" sz="2800" kern="100" dirty="0">
                <a:solidFill>
                  <a:srgbClr val="000000"/>
                </a:solidFill>
                <a:effectLst/>
                <a:latin typeface="+mj-lt"/>
                <a:ea typeface="Calibri" panose="020F0502020204030204" pitchFamily="34" charset="0"/>
                <a:cs typeface="Times New Roman" panose="02020603050405020304" pitchFamily="18" charset="0"/>
              </a:rPr>
              <a:t> cách máy chi</a:t>
            </a:r>
            <a:r>
              <a:rPr lang="vi-VN" sz="2800" kern="100" dirty="0">
                <a:solidFill>
                  <a:srgbClr val="000000"/>
                </a:solidFill>
                <a:effectLst/>
                <a:latin typeface="+mj-lt"/>
                <a:ea typeface="Calibri" panose="020F0502020204030204" pitchFamily="34" charset="0"/>
                <a:cs typeface="Cambria" panose="02040503050406030204" pitchFamily="18" charset="0"/>
              </a:rPr>
              <a:t>ế</a:t>
            </a:r>
            <a:r>
              <a:rPr lang="vi-VN" sz="2800" kern="100" dirty="0">
                <a:solidFill>
                  <a:srgbClr val="000000"/>
                </a:solidFill>
                <a:effectLst/>
                <a:latin typeface="+mj-lt"/>
                <a:ea typeface="Calibri" panose="020F0502020204030204" pitchFamily="34" charset="0"/>
                <a:cs typeface="Times New Roman" panose="02020603050405020304" pitchFamily="18" charset="0"/>
              </a:rPr>
              <a:t>u 30 cm?</a:t>
            </a:r>
            <a:endParaRPr lang="vi-VN" sz="2800" kern="100" dirty="0">
              <a:effectLst/>
              <a:latin typeface="+mj-lt"/>
              <a:ea typeface="Calibri" panose="020F0502020204030204" pitchFamily="34" charset="0"/>
              <a:cs typeface="Times New Roman" panose="02020603050405020304" pitchFamily="18" charset="0"/>
            </a:endParaRPr>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C84E42-1FCE-0358-D960-1B737031EFD6}"/>
              </a:ext>
            </a:extLst>
          </p:cNvPr>
          <p:cNvPicPr>
            <a:picLocks noChangeAspect="1"/>
          </p:cNvPicPr>
          <p:nvPr/>
        </p:nvPicPr>
        <p:blipFill>
          <a:blip r:embed="rId4"/>
          <a:stretch>
            <a:fillRect/>
          </a:stretch>
        </p:blipFill>
        <p:spPr>
          <a:xfrm>
            <a:off x="5234925" y="2292392"/>
            <a:ext cx="3586924" cy="1905000"/>
          </a:xfrm>
          <a:prstGeom prst="rect">
            <a:avLst/>
          </a:prstGeom>
        </p:spPr>
      </p:pic>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4351433-945D-15C5-3A4F-C4F1D0773B72}"/>
              </a:ext>
            </a:extLst>
          </p:cNvPr>
          <p:cNvSpPr txBox="1"/>
          <p:nvPr/>
        </p:nvSpPr>
        <p:spPr>
          <a:xfrm>
            <a:off x="3048001" y="2327888"/>
            <a:ext cx="914400" cy="523220"/>
          </a:xfrm>
          <a:prstGeom prst="rect">
            <a:avLst/>
          </a:prstGeom>
          <a:noFill/>
        </p:spPr>
        <p:txBody>
          <a:bodyPr wrap="square">
            <a:spAutoFit/>
          </a:bodyPr>
          <a:lstStyle/>
          <a:p>
            <a:r>
              <a:rPr lang="vi-VN" sz="2800" b="1" dirty="0">
                <a:solidFill>
                  <a:srgbClr val="0000FF"/>
                </a:solidFill>
                <a:effectLst/>
                <a:latin typeface="Times New Roman" panose="02020603050405020304" pitchFamily="18" charset="0"/>
                <a:ea typeface="Times New Roman" panose="02020603050405020304" pitchFamily="18" charset="0"/>
              </a:rPr>
              <a:t>Giải</a:t>
            </a:r>
            <a:endParaRPr lang="vi-VN" sz="2800" dirty="0"/>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1AF4ED4-9935-C40B-80DB-80B1020138EF}"/>
              </a:ext>
            </a:extLst>
          </p:cNvPr>
          <p:cNvSpPr txBox="1"/>
          <p:nvPr/>
        </p:nvSpPr>
        <p:spPr>
          <a:xfrm>
            <a:off x="330450" y="2851108"/>
            <a:ext cx="5003550" cy="144655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Giả</a:t>
            </a:r>
            <a:r>
              <a:rPr lang="vi-VN" sz="2800" dirty="0">
                <a:effectLst/>
                <a:latin typeface="Times New Roman" panose="02020603050405020304" pitchFamily="18" charset="0"/>
                <a:ea typeface="Times New Roman" panose="02020603050405020304" pitchFamily="18" charset="0"/>
              </a:rPr>
              <a:t> sử </a:t>
            </a:r>
            <a:r>
              <a:rPr lang="vi-VN" sz="2800" dirty="0">
                <a:latin typeface="Times New Roman" panose="02020603050405020304" pitchFamily="18" charset="0"/>
                <a:ea typeface="Times New Roman" panose="02020603050405020304" pitchFamily="18" charset="0"/>
              </a:rPr>
              <a:t>chiều</a:t>
            </a:r>
            <a:r>
              <a:rPr lang="vi-VN" sz="2800" dirty="0">
                <a:effectLst/>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dài 1cạnh của tấm bảng là  DE</a:t>
            </a:r>
            <a:r>
              <a:rPr lang="vi-VN" sz="2800" dirty="0">
                <a:effectLst/>
                <a:latin typeface="Times New Roman" panose="02020603050405020304" pitchFamily="18" charset="0"/>
                <a:ea typeface="Times New Roman" panose="02020603050405020304" pitchFamily="18" charset="0"/>
              </a:rPr>
              <a:t>, có bóng trên bức tường </a:t>
            </a:r>
            <a:r>
              <a:rPr lang="vi-VN" sz="3200" dirty="0">
                <a:effectLst/>
                <a:latin typeface="Times New Roman" panose="02020603050405020304" pitchFamily="18" charset="0"/>
                <a:ea typeface="Times New Roman" panose="02020603050405020304" pitchFamily="18" charset="0"/>
              </a:rPr>
              <a:t>dài là AB.</a:t>
            </a:r>
            <a:r>
              <a:rPr lang="vi-VN" sz="2800" dirty="0">
                <a:effectLst/>
                <a:latin typeface="Times New Roman" panose="02020603050405020304" pitchFamily="18" charset="0"/>
                <a:ea typeface="Times New Roman" panose="02020603050405020304" pitchFamily="18" charset="0"/>
              </a:rPr>
              <a:t> </a:t>
            </a:r>
            <a:endParaRPr lang="vi-VN" sz="2800" dirty="0"/>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011DA78-9134-0EEC-34F8-CDAE55472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629" y="-98796"/>
            <a:ext cx="1276349" cy="1276349"/>
          </a:xfrm>
          <a:prstGeom prst="rect">
            <a:avLst/>
          </a:prstGeom>
        </p:spPr>
      </p:pic>
      <p:pic>
        <p:nvPicPr>
          <p:cNvPr id="8" name="Đồng hồ đếm ngược 7 phút -- 7 Minutes Countdown Timer"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840A65AA-07F0-57B9-BFF3-AEF769FDA1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96200" y="4271063"/>
            <a:ext cx="1220236" cy="686383"/>
          </a:xfrm>
          <a:prstGeom prst="rect">
            <a:avLst/>
          </a:prstGeom>
        </p:spPr>
      </p:pic>
    </p:spTree>
    <p:extLst>
      <p:ext uri="{BB962C8B-B14F-4D97-AF65-F5344CB8AC3E}">
        <p14:creationId xmlns:p14="http://schemas.microsoft.com/office/powerpoint/2010/main" val="488593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F63611B-9B4F-0F09-51A6-5FB0B4B3E9B3}"/>
              </a:ext>
            </a:extLst>
          </p:cNvPr>
          <p:cNvPicPr>
            <a:picLocks noChangeAspect="1"/>
          </p:cNvPicPr>
          <p:nvPr/>
        </p:nvPicPr>
        <p:blipFill>
          <a:blip r:embed="rId2"/>
          <a:stretch>
            <a:fillRect/>
          </a:stretch>
        </p:blipFill>
        <p:spPr>
          <a:xfrm>
            <a:off x="5234925" y="2292392"/>
            <a:ext cx="3586924" cy="1905000"/>
          </a:xfrm>
          <a:prstGeom prst="rect">
            <a:avLst/>
          </a:prstGeom>
        </p:spPr>
      </p:pic>
      <p:grpSp>
        <p:nvGrpSpPr>
          <p:cNvPr id="5" name="Group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04E143-7FCE-BB26-0343-EC1D1AD7611F}"/>
              </a:ext>
            </a:extLst>
          </p:cNvPr>
          <p:cNvGrpSpPr/>
          <p:nvPr/>
        </p:nvGrpSpPr>
        <p:grpSpPr>
          <a:xfrm>
            <a:off x="304800" y="995508"/>
            <a:ext cx="8001000" cy="1077218"/>
            <a:chOff x="304800" y="514350"/>
            <a:chExt cx="8001000" cy="1077218"/>
          </a:xfrm>
        </p:grpSpPr>
        <p:sp>
          <p:nvSpPr>
            <p:cNvPr id="3" name="TextBox 2">
              <a:extLst>
                <a:ext uri="{FF2B5EF4-FFF2-40B4-BE49-F238E27FC236}">
                  <a16:creationId xmlns:a16="http://schemas.microsoft.com/office/drawing/2014/main" id="{840F3754-988E-3C18-0E47-A9D19C41A897}"/>
                </a:ext>
              </a:extLst>
            </p:cNvPr>
            <p:cNvSpPr txBox="1"/>
            <p:nvPr/>
          </p:nvSpPr>
          <p:spPr>
            <a:xfrm>
              <a:off x="304800" y="514350"/>
              <a:ext cx="8001000" cy="1077218"/>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Vì tấm bảng và bức tường là song song với nhau</a:t>
              </a:r>
              <a:r>
                <a:rPr lang="vi-VN" sz="3200" dirty="0">
                  <a:latin typeface="Times New Roman" panose="02020603050405020304" pitchFamily="18" charset="0"/>
                  <a:ea typeface="Times New Roman" panose="02020603050405020304" pitchFamily="18" charset="0"/>
                </a:rPr>
                <a:t> nên </a:t>
              </a:r>
              <a:r>
                <a:rPr lang="vi-VN" sz="3200" i="1" dirty="0">
                  <a:latin typeface="Times New Roman" panose="02020603050405020304" pitchFamily="18" charset="0"/>
                  <a:ea typeface="Times New Roman" panose="02020603050405020304" pitchFamily="18" charset="0"/>
                </a:rPr>
                <a:t>DE</a:t>
              </a:r>
              <a:r>
                <a:rPr lang="vi-VN" sz="3200" dirty="0">
                  <a:latin typeface="Times New Roman" panose="02020603050405020304" pitchFamily="18" charset="0"/>
                  <a:ea typeface="Times New Roman" panose="02020603050405020304" pitchFamily="18" charset="0"/>
                </a:rPr>
                <a:t> // </a:t>
              </a:r>
              <a:r>
                <a:rPr lang="vi-VN" sz="3200" i="1" dirty="0">
                  <a:latin typeface="Times New Roman" panose="02020603050405020304" pitchFamily="18" charset="0"/>
                  <a:ea typeface="Times New Roman" panose="02020603050405020304" pitchFamily="18" charset="0"/>
                </a:rPr>
                <a:t>AB</a:t>
              </a:r>
              <a:r>
                <a:rPr lang="vi-VN" sz="32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Do đó </a:t>
              </a:r>
              <a:endParaRPr lang="vi-VN" sz="2800" dirty="0"/>
            </a:p>
          </p:txBody>
        </p:sp>
        <p:graphicFrame>
          <p:nvGraphicFramePr>
            <p:cNvPr id="4" name="Object 3">
              <a:extLst>
                <a:ext uri="{FF2B5EF4-FFF2-40B4-BE49-F238E27FC236}">
                  <a16:creationId xmlns:a16="http://schemas.microsoft.com/office/drawing/2014/main" id="{68F3AD34-6240-FABE-94FD-A4EFC3E13772}"/>
                </a:ext>
              </a:extLst>
            </p:cNvPr>
            <p:cNvGraphicFramePr>
              <a:graphicFrameLocks noChangeAspect="1"/>
            </p:cNvGraphicFramePr>
            <p:nvPr>
              <p:extLst>
                <p:ext uri="{D42A27DB-BD31-4B8C-83A1-F6EECF244321}">
                  <p14:modId xmlns:p14="http://schemas.microsoft.com/office/powerpoint/2010/main" val="3702308820"/>
                </p:ext>
              </p:extLst>
            </p:nvPr>
          </p:nvGraphicFramePr>
          <p:xfrm>
            <a:off x="3203275" y="1122363"/>
            <a:ext cx="2084387" cy="393700"/>
          </p:xfrm>
          <a:graphic>
            <a:graphicData uri="http://schemas.openxmlformats.org/presentationml/2006/ole">
              <mc:AlternateContent xmlns:mc="http://schemas.openxmlformats.org/markup-compatibility/2006">
                <mc:Choice xmlns:v="urn:schemas-microsoft-com:vml" Requires="v">
                  <p:oleObj name="Equation" r:id="rId3" imgW="2197080" imgH="393480" progId="Equation.DSMT4">
                    <p:embed/>
                  </p:oleObj>
                </mc:Choice>
                <mc:Fallback>
                  <p:oleObj name="Equation" r:id="rId3" imgW="2197080" imgH="393480" progId="Equation.DSMT4">
                    <p:embed/>
                    <p:pic>
                      <p:nvPicPr>
                        <p:cNvPr id="3" name="Object 2">
                          <a:extLst>
                            <a:ext uri="{FF2B5EF4-FFF2-40B4-BE49-F238E27FC236}">
                              <a16:creationId xmlns:a16="http://schemas.microsoft.com/office/drawing/2014/main" id="{964240CD-9A70-EE54-5763-DD0BBDC4349D}"/>
                            </a:ext>
                          </a:extLst>
                        </p:cNvPr>
                        <p:cNvPicPr/>
                        <p:nvPr/>
                      </p:nvPicPr>
                      <p:blipFill>
                        <a:blip r:embed="rId4"/>
                        <a:stretch>
                          <a:fillRect/>
                        </a:stretch>
                      </p:blipFill>
                      <p:spPr>
                        <a:xfrm>
                          <a:off x="3203275" y="1122363"/>
                          <a:ext cx="2084387" cy="393700"/>
                        </a:xfrm>
                        <a:prstGeom prst="rect">
                          <a:avLst/>
                        </a:prstGeom>
                      </p:spPr>
                    </p:pic>
                  </p:oleObj>
                </mc:Fallback>
              </mc:AlternateContent>
            </a:graphicData>
          </a:graphic>
        </p:graphicFrame>
      </p:grpSp>
      <p:grpSp>
        <p:nvGrpSpPr>
          <p:cNvPr id="10" name="Group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B6C3EBD-E80B-1EAF-E628-1544397F45ED}"/>
              </a:ext>
            </a:extLst>
          </p:cNvPr>
          <p:cNvGrpSpPr/>
          <p:nvPr/>
        </p:nvGrpSpPr>
        <p:grpSpPr>
          <a:xfrm>
            <a:off x="322151" y="2152650"/>
            <a:ext cx="8001000" cy="1640663"/>
            <a:chOff x="450249" y="1454192"/>
            <a:chExt cx="8001000" cy="1640663"/>
          </a:xfrm>
        </p:grpSpPr>
        <p:grpSp>
          <p:nvGrpSpPr>
            <p:cNvPr id="6" name="Group 5">
              <a:extLst>
                <a:ext uri="{FF2B5EF4-FFF2-40B4-BE49-F238E27FC236}">
                  <a16:creationId xmlns:a16="http://schemas.microsoft.com/office/drawing/2014/main" id="{28483A84-B0AA-8D6C-5CAD-2D0BBB68A429}"/>
                </a:ext>
              </a:extLst>
            </p:cNvPr>
            <p:cNvGrpSpPr/>
            <p:nvPr/>
          </p:nvGrpSpPr>
          <p:grpSpPr>
            <a:xfrm>
              <a:off x="450249" y="1454192"/>
              <a:ext cx="8001000" cy="838200"/>
              <a:chOff x="450249" y="441458"/>
              <a:chExt cx="8001000" cy="838200"/>
            </a:xfrm>
          </p:grpSpPr>
          <p:sp>
            <p:nvSpPr>
              <p:cNvPr id="7" name="TextBox 6">
                <a:extLst>
                  <a:ext uri="{FF2B5EF4-FFF2-40B4-BE49-F238E27FC236}">
                    <a16:creationId xmlns:a16="http://schemas.microsoft.com/office/drawing/2014/main" id="{AC1ABC51-4F0C-25E0-E406-081EB2CEFB7A}"/>
                  </a:ext>
                </a:extLst>
              </p:cNvPr>
              <p:cNvSpPr txBox="1"/>
              <p:nvPr/>
            </p:nvSpPr>
            <p:spPr>
              <a:xfrm>
                <a:off x="450249" y="487054"/>
                <a:ext cx="8001000" cy="52322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Suy ra                    nên </a:t>
                </a:r>
                <a:endParaRPr lang="vi-VN" sz="2800" dirty="0"/>
              </a:p>
            </p:txBody>
          </p:sp>
          <p:graphicFrame>
            <p:nvGraphicFramePr>
              <p:cNvPr id="8" name="Object 7">
                <a:extLst>
                  <a:ext uri="{FF2B5EF4-FFF2-40B4-BE49-F238E27FC236}">
                    <a16:creationId xmlns:a16="http://schemas.microsoft.com/office/drawing/2014/main" id="{295B623C-CA90-D112-81D0-FB9B9A051F84}"/>
                  </a:ext>
                </a:extLst>
              </p:cNvPr>
              <p:cNvGraphicFramePr>
                <a:graphicFrameLocks noChangeAspect="1"/>
              </p:cNvGraphicFramePr>
              <p:nvPr>
                <p:extLst>
                  <p:ext uri="{D42A27DB-BD31-4B8C-83A1-F6EECF244321}">
                    <p14:modId xmlns:p14="http://schemas.microsoft.com/office/powerpoint/2010/main" val="2767543885"/>
                  </p:ext>
                </p:extLst>
              </p:nvPr>
            </p:nvGraphicFramePr>
            <p:xfrm>
              <a:off x="1582849" y="441458"/>
              <a:ext cx="1420813" cy="838200"/>
            </p:xfrm>
            <a:graphic>
              <a:graphicData uri="http://schemas.openxmlformats.org/presentationml/2006/ole">
                <mc:AlternateContent xmlns:mc="http://schemas.openxmlformats.org/markup-compatibility/2006">
                  <mc:Choice xmlns:v="urn:schemas-microsoft-com:vml" Requires="v">
                    <p:oleObj name="Equation" r:id="rId5" imgW="1498320" imgH="838080" progId="Equation.DSMT4">
                      <p:embed/>
                    </p:oleObj>
                  </mc:Choice>
                  <mc:Fallback>
                    <p:oleObj name="Equation" r:id="rId5" imgW="1498320" imgH="838080" progId="Equation.DSMT4">
                      <p:embed/>
                      <p:pic>
                        <p:nvPicPr>
                          <p:cNvPr id="4" name="Object 3">
                            <a:extLst>
                              <a:ext uri="{FF2B5EF4-FFF2-40B4-BE49-F238E27FC236}">
                                <a16:creationId xmlns:a16="http://schemas.microsoft.com/office/drawing/2014/main" id="{68F3AD34-6240-FABE-94FD-A4EFC3E13772}"/>
                              </a:ext>
                            </a:extLst>
                          </p:cNvPr>
                          <p:cNvPicPr/>
                          <p:nvPr/>
                        </p:nvPicPr>
                        <p:blipFill>
                          <a:blip r:embed="rId6"/>
                          <a:stretch>
                            <a:fillRect/>
                          </a:stretch>
                        </p:blipFill>
                        <p:spPr>
                          <a:xfrm>
                            <a:off x="1582849" y="441458"/>
                            <a:ext cx="1420813" cy="83820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1B675750-F474-6A22-A092-94E73F90034D}"/>
                </a:ext>
              </a:extLst>
            </p:cNvPr>
            <p:cNvGraphicFramePr>
              <a:graphicFrameLocks noChangeAspect="1"/>
            </p:cNvGraphicFramePr>
            <p:nvPr>
              <p:extLst>
                <p:ext uri="{D42A27DB-BD31-4B8C-83A1-F6EECF244321}">
                  <p14:modId xmlns:p14="http://schemas.microsoft.com/office/powerpoint/2010/main" val="4209457497"/>
                </p:ext>
              </p:extLst>
            </p:nvPr>
          </p:nvGraphicFramePr>
          <p:xfrm>
            <a:off x="450249" y="2256655"/>
            <a:ext cx="4686300" cy="838200"/>
          </p:xfrm>
          <a:graphic>
            <a:graphicData uri="http://schemas.openxmlformats.org/presentationml/2006/ole">
              <mc:AlternateContent xmlns:mc="http://schemas.openxmlformats.org/markup-compatibility/2006">
                <mc:Choice xmlns:v="urn:schemas-microsoft-com:vml" Requires="v">
                  <p:oleObj name="Equation" r:id="rId7" imgW="4686120" imgH="838080" progId="Equation.DSMT4">
                    <p:embed/>
                  </p:oleObj>
                </mc:Choice>
                <mc:Fallback>
                  <p:oleObj name="Equation" r:id="rId7" imgW="4686120" imgH="838080" progId="Equation.DSMT4">
                    <p:embed/>
                    <p:pic>
                      <p:nvPicPr>
                        <p:cNvPr id="0" name=""/>
                        <p:cNvPicPr/>
                        <p:nvPr/>
                      </p:nvPicPr>
                      <p:blipFill>
                        <a:blip r:embed="rId8"/>
                        <a:stretch>
                          <a:fillRect/>
                        </a:stretch>
                      </p:blipFill>
                      <p:spPr>
                        <a:xfrm>
                          <a:off x="450249" y="2256655"/>
                          <a:ext cx="4686300" cy="838200"/>
                        </a:xfrm>
                        <a:prstGeom prst="rect">
                          <a:avLst/>
                        </a:prstGeom>
                      </p:spPr>
                    </p:pic>
                  </p:oleObj>
                </mc:Fallback>
              </mc:AlternateContent>
            </a:graphicData>
          </a:graphic>
        </p:graphicFrame>
      </p:gr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223BD6F-521A-5E09-DD85-8E0923E0D577}"/>
              </a:ext>
            </a:extLst>
          </p:cNvPr>
          <p:cNvSpPr txBox="1"/>
          <p:nvPr/>
        </p:nvSpPr>
        <p:spPr>
          <a:xfrm>
            <a:off x="195563" y="319472"/>
            <a:ext cx="7476252" cy="52322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Ta có </a:t>
            </a:r>
            <a:r>
              <a:rPr lang="vi-VN" sz="2800" i="1" dirty="0">
                <a:latin typeface="Times New Roman" panose="02020603050405020304" pitchFamily="18" charset="0"/>
                <a:ea typeface="Times New Roman" panose="02020603050405020304" pitchFamily="18" charset="0"/>
              </a:rPr>
              <a:t>DE</a:t>
            </a:r>
            <a:r>
              <a:rPr lang="vi-VN" sz="2800" dirty="0">
                <a:latin typeface="Times New Roman" panose="02020603050405020304" pitchFamily="18" charset="0"/>
                <a:ea typeface="Times New Roman" panose="02020603050405020304" pitchFamily="18" charset="0"/>
              </a:rPr>
              <a:t> = 20:4 = 5 cm, </a:t>
            </a:r>
            <a:r>
              <a:rPr lang="vi-VN" sz="2800" i="1" dirty="0">
                <a:latin typeface="Times New Roman" panose="02020603050405020304" pitchFamily="18" charset="0"/>
                <a:ea typeface="Times New Roman" panose="02020603050405020304" pitchFamily="18" charset="0"/>
              </a:rPr>
              <a:t>AB</a:t>
            </a:r>
            <a:r>
              <a:rPr lang="vi-VN" sz="2800" dirty="0">
                <a:latin typeface="Times New Roman" panose="02020603050405020304" pitchFamily="18" charset="0"/>
                <a:ea typeface="Times New Roman" panose="02020603050405020304" pitchFamily="18" charset="0"/>
              </a:rPr>
              <a:t> = 400:4 = 100 cm </a:t>
            </a:r>
            <a:endParaRPr lang="vi-VN" sz="2800" dirty="0"/>
          </a:p>
        </p:txBody>
      </p:sp>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F5B10E9-F5E5-AF86-C8ED-C3F69267E631}"/>
              </a:ext>
            </a:extLst>
          </p:cNvPr>
          <p:cNvSpPr txBox="1"/>
          <p:nvPr/>
        </p:nvSpPr>
        <p:spPr>
          <a:xfrm>
            <a:off x="846899" y="4029928"/>
            <a:ext cx="7476252" cy="52322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Vậy </a:t>
            </a:r>
            <a:r>
              <a:rPr lang="vi-VN" sz="2800" kern="100" dirty="0">
                <a:solidFill>
                  <a:srgbClr val="000000"/>
                </a:solidFill>
                <a:latin typeface="+mj-lt"/>
                <a:ea typeface="Calibri" panose="020F0502020204030204" pitchFamily="34" charset="0"/>
                <a:cs typeface="Times New Roman" panose="02020603050405020304" pitchFamily="18" charset="0"/>
              </a:rPr>
              <a:t>máy chi</a:t>
            </a:r>
            <a:r>
              <a:rPr lang="vi-VN" sz="2800" kern="100" dirty="0">
                <a:solidFill>
                  <a:srgbClr val="000000"/>
                </a:solidFill>
                <a:latin typeface="+mj-lt"/>
                <a:ea typeface="Calibri" panose="020F0502020204030204" pitchFamily="34" charset="0"/>
                <a:cs typeface="Cambria" panose="02040503050406030204" pitchFamily="18" charset="0"/>
              </a:rPr>
              <a:t>ế</a:t>
            </a:r>
            <a:r>
              <a:rPr lang="vi-VN" sz="2800" kern="100" dirty="0">
                <a:solidFill>
                  <a:srgbClr val="000000"/>
                </a:solidFill>
                <a:latin typeface="+mj-lt"/>
                <a:ea typeface="Calibri" panose="020F0502020204030204" pitchFamily="34" charset="0"/>
                <a:cs typeface="Times New Roman" panose="02020603050405020304" pitchFamily="18" charset="0"/>
              </a:rPr>
              <a:t>u </a:t>
            </a:r>
            <a:r>
              <a:rPr lang="vi-VN" sz="2800" kern="100" dirty="0">
                <a:solidFill>
                  <a:srgbClr val="000000"/>
                </a:solidFill>
                <a:latin typeface="+mj-lt"/>
                <a:ea typeface="Calibri" panose="020F0502020204030204" pitchFamily="34" charset="0"/>
                <a:cs typeface="Cambria" panose="02040503050406030204" pitchFamily="18" charset="0"/>
              </a:rPr>
              <a:t>để</a:t>
            </a:r>
            <a:r>
              <a:rPr lang="vi-VN" sz="2800" kern="100" dirty="0">
                <a:solidFill>
                  <a:srgbClr val="000000"/>
                </a:solidFill>
                <a:latin typeface="+mj-lt"/>
                <a:ea typeface="Calibri" panose="020F0502020204030204" pitchFamily="34" charset="0"/>
                <a:cs typeface="Times New Roman" panose="02020603050405020304" pitchFamily="18" charset="0"/>
              </a:rPr>
              <a:t> cách b</a:t>
            </a:r>
            <a:r>
              <a:rPr lang="vi-VN" sz="2800" kern="100" dirty="0">
                <a:solidFill>
                  <a:srgbClr val="000000"/>
                </a:solidFill>
                <a:latin typeface="+mj-lt"/>
                <a:ea typeface="Calibri" panose="020F0502020204030204" pitchFamily="34" charset="0"/>
                <a:cs typeface="Cambria" panose="02040503050406030204" pitchFamily="18" charset="0"/>
              </a:rPr>
              <a:t>ứ</a:t>
            </a:r>
            <a:r>
              <a:rPr lang="vi-VN" sz="2800" kern="100" dirty="0">
                <a:solidFill>
                  <a:srgbClr val="000000"/>
                </a:solidFill>
                <a:latin typeface="+mj-lt"/>
                <a:ea typeface="Calibri" panose="020F0502020204030204" pitchFamily="34" charset="0"/>
                <a:cs typeface="Times New Roman" panose="02020603050405020304" pitchFamily="18" charset="0"/>
              </a:rPr>
              <a:t>c t</a:t>
            </a:r>
            <a:r>
              <a:rPr lang="vi-VN" sz="2800" kern="100" dirty="0">
                <a:solidFill>
                  <a:srgbClr val="000000"/>
                </a:solidFill>
                <a:latin typeface="+mj-lt"/>
                <a:ea typeface="Calibri" panose="020F0502020204030204" pitchFamily="34" charset="0"/>
                <a:cs typeface="Cambria" panose="02040503050406030204" pitchFamily="18" charset="0"/>
              </a:rPr>
              <a:t>ườ</a:t>
            </a:r>
            <a:r>
              <a:rPr lang="vi-VN" sz="2800" kern="100" dirty="0">
                <a:solidFill>
                  <a:srgbClr val="000000"/>
                </a:solidFill>
                <a:latin typeface="+mj-lt"/>
                <a:ea typeface="Calibri" panose="020F0502020204030204" pitchFamily="34" charset="0"/>
                <a:cs typeface="Times New Roman" panose="02020603050405020304" pitchFamily="18" charset="0"/>
              </a:rPr>
              <a:t>ng là 600 cm </a:t>
            </a:r>
            <a:endParaRPr lang="vi-VN" sz="2800" dirty="0">
              <a:latin typeface="+mj-lt"/>
            </a:endParaRPr>
          </a:p>
        </p:txBody>
      </p:sp>
    </p:spTree>
    <p:extLst>
      <p:ext uri="{BB962C8B-B14F-4D97-AF65-F5344CB8AC3E}">
        <p14:creationId xmlns:p14="http://schemas.microsoft.com/office/powerpoint/2010/main" val="26024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A46434A-8ECC-F3DD-D74F-4D4898433EAA}"/>
              </a:ext>
            </a:extLst>
          </p:cNvPr>
          <p:cNvSpPr txBox="1"/>
          <p:nvPr/>
        </p:nvSpPr>
        <p:spPr>
          <a:xfrm>
            <a:off x="457200" y="514350"/>
            <a:ext cx="6934200" cy="3521220"/>
          </a:xfrm>
          <a:prstGeom prst="rect">
            <a:avLst/>
          </a:prstGeom>
          <a:noFill/>
        </p:spPr>
        <p:txBody>
          <a:bodyPr wrap="square">
            <a:spAutoFit/>
          </a:bodyPr>
          <a:lstStyle/>
          <a:p>
            <a:pPr algn="just">
              <a:lnSpc>
                <a:spcPct val="115000"/>
              </a:lnSpc>
            </a:pPr>
            <a:r>
              <a:rPr lang="vi-VN" sz="2800" b="1" dirty="0">
                <a:solidFill>
                  <a:srgbClr val="0000FF"/>
                </a:solidFill>
                <a:effectLst/>
                <a:latin typeface="Times New Roman" panose="02020603050405020304" pitchFamily="18" charset="0"/>
                <a:ea typeface="Times New Roman" panose="02020603050405020304" pitchFamily="18" charset="0"/>
              </a:rPr>
              <a:t>Bài 4. </a:t>
            </a:r>
            <a:r>
              <a:rPr lang="vi-VN" sz="2800" dirty="0">
                <a:effectLst/>
                <a:latin typeface="+mj-lt"/>
                <a:ea typeface="Times New Roman" panose="02020603050405020304" pitchFamily="18" charset="0"/>
                <a:cs typeface="Times New Roman" panose="02020603050405020304" pitchFamily="18" charset="0"/>
              </a:rPr>
              <a:t>Kim tự thự tháp Cheops là niềm tự hào của người dân Ai Cập. Để tính được chiều cao gần đúng của  Kim tự tháp, người ta là như sau: đầu tiên cắm cây cọc cao 1 m vuông góc với mặt đất và đo được bóng cọc trên mặt đất là 1,5 m, bóng của Kim tự tháp trên mặt đất là 208,2 m. Hỏi Kim tự tháp cao bao nhiêu mét?</a:t>
            </a:r>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D1776D8-9E8F-ABA6-0B2E-724B6A6F63D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7417719" y="81542"/>
            <a:ext cx="1732907" cy="173290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C1516F1-7C6C-D173-4BA4-57BFA2376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8418" y="7454"/>
            <a:ext cx="1174913" cy="1174913"/>
          </a:xfrm>
          <a:prstGeom prst="rect">
            <a:avLst/>
          </a:prstGeom>
        </p:spPr>
      </p:pic>
      <p:pic>
        <p:nvPicPr>
          <p:cNvPr id="5" name="Đồng hồ đếm ngược 7 phút -- 7 Minutes Countdown Timer"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18C0877D-DA0B-5387-F599-5DE0FB5153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40844" y="4045189"/>
            <a:ext cx="1570059" cy="883159"/>
          </a:xfrm>
          <a:prstGeom prst="rect">
            <a:avLst/>
          </a:prstGeom>
        </p:spPr>
      </p:pic>
    </p:spTree>
    <p:extLst>
      <p:ext uri="{BB962C8B-B14F-4D97-AF65-F5344CB8AC3E}">
        <p14:creationId xmlns:p14="http://schemas.microsoft.com/office/powerpoint/2010/main" val="967721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F841F42-07DA-9E8E-CF47-12F0E2968FC7}"/>
              </a:ext>
            </a:extLst>
          </p:cNvPr>
          <p:cNvPicPr>
            <a:picLocks noChangeAspect="1"/>
          </p:cNvPicPr>
          <p:nvPr/>
        </p:nvPicPr>
        <p:blipFill>
          <a:blip r:embed="rId2"/>
          <a:stretch>
            <a:fillRect/>
          </a:stretch>
        </p:blipFill>
        <p:spPr>
          <a:xfrm>
            <a:off x="251756" y="-323850"/>
            <a:ext cx="8640487" cy="3346704"/>
          </a:xfrm>
          <a:prstGeom prst="rect">
            <a:avLst/>
          </a:prstGeom>
        </p:spPr>
      </p:pic>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10BE877-6CF1-8362-5A94-5D2CFCB2E2FC}"/>
              </a:ext>
            </a:extLst>
          </p:cNvPr>
          <p:cNvSpPr txBox="1"/>
          <p:nvPr/>
        </p:nvSpPr>
        <p:spPr>
          <a:xfrm>
            <a:off x="762000" y="3022854"/>
            <a:ext cx="7620000" cy="144655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Giả</a:t>
            </a:r>
            <a:r>
              <a:rPr lang="vi-VN" sz="2800" dirty="0">
                <a:effectLst/>
                <a:latin typeface="Times New Roman" panose="02020603050405020304" pitchFamily="18" charset="0"/>
                <a:ea typeface="Times New Roman" panose="02020603050405020304" pitchFamily="18" charset="0"/>
              </a:rPr>
              <a:t> sử chiều cao tháp là </a:t>
            </a:r>
            <a:r>
              <a:rPr lang="vi-VN" sz="2800" i="1" dirty="0">
                <a:effectLst/>
                <a:latin typeface="Times New Roman" panose="02020603050405020304" pitchFamily="18" charset="0"/>
                <a:ea typeface="Times New Roman" panose="02020603050405020304" pitchFamily="18" charset="0"/>
              </a:rPr>
              <a:t>AB</a:t>
            </a:r>
            <a:r>
              <a:rPr lang="vi-VN" sz="2800" dirty="0">
                <a:effectLst/>
                <a:latin typeface="Times New Roman" panose="02020603050405020304" pitchFamily="18" charset="0"/>
                <a:ea typeface="Times New Roman" panose="02020603050405020304" pitchFamily="18" charset="0"/>
              </a:rPr>
              <a:t>, có bóng trên mặt đất </a:t>
            </a:r>
            <a:r>
              <a:rPr lang="vi-VN" sz="3200" dirty="0">
                <a:effectLst/>
                <a:latin typeface="Times New Roman" panose="02020603050405020304" pitchFamily="18" charset="0"/>
                <a:ea typeface="Times New Roman" panose="02020603050405020304" pitchFamily="18" charset="0"/>
              </a:rPr>
              <a:t>dài là </a:t>
            </a:r>
            <a:r>
              <a:rPr lang="vi-VN" sz="3200" i="1" dirty="0">
                <a:effectLst/>
                <a:latin typeface="Times New Roman" panose="02020603050405020304" pitchFamily="18" charset="0"/>
                <a:ea typeface="Times New Roman" panose="02020603050405020304" pitchFamily="18" charset="0"/>
              </a:rPr>
              <a:t>AC</a:t>
            </a:r>
            <a:r>
              <a:rPr lang="vi-VN" sz="3200" dirty="0">
                <a:effectLst/>
                <a:latin typeface="Times New Roman" panose="02020603050405020304" pitchFamily="18" charset="0"/>
                <a:ea typeface="Times New Roman" panose="02020603050405020304" pitchFamily="18" charset="0"/>
              </a:rPr>
              <a:t>. Chiều cao cọc là </a:t>
            </a:r>
            <a:r>
              <a:rPr lang="vi-VN" sz="3200" i="1" dirty="0">
                <a:effectLst/>
                <a:latin typeface="Times New Roman" panose="02020603050405020304" pitchFamily="18" charset="0"/>
                <a:ea typeface="Times New Roman" panose="02020603050405020304" pitchFamily="18" charset="0"/>
              </a:rPr>
              <a:t>DE</a:t>
            </a:r>
            <a:r>
              <a:rPr lang="vi-VN" sz="3200" dirty="0">
                <a:effectLst/>
                <a:latin typeface="Times New Roman" panose="02020603050405020304" pitchFamily="18" charset="0"/>
                <a:ea typeface="Times New Roman" panose="02020603050405020304" pitchFamily="18" charset="0"/>
              </a:rPr>
              <a:t>, co</a:t>
            </a:r>
            <a:r>
              <a:rPr lang="vi-VN" sz="2800" dirty="0">
                <a:effectLst/>
                <a:latin typeface="Times New Roman" panose="02020603050405020304" pitchFamily="18" charset="0"/>
                <a:ea typeface="Times New Roman" panose="02020603050405020304" pitchFamily="18" charset="0"/>
              </a:rPr>
              <a:t>́ bóng là </a:t>
            </a:r>
            <a:r>
              <a:rPr lang="vi-VN" sz="2800" i="1" dirty="0">
                <a:effectLst/>
                <a:latin typeface="Times New Roman" panose="02020603050405020304" pitchFamily="18" charset="0"/>
                <a:ea typeface="Times New Roman" panose="02020603050405020304" pitchFamily="18" charset="0"/>
              </a:rPr>
              <a:t>DF</a:t>
            </a:r>
            <a:r>
              <a:rPr lang="vi-VN" sz="2800" dirty="0">
                <a:effectLst/>
                <a:latin typeface="Times New Roman" panose="02020603050405020304" pitchFamily="18" charset="0"/>
                <a:ea typeface="Times New Roman" panose="02020603050405020304" pitchFamily="18" charset="0"/>
              </a:rPr>
              <a:t>. </a:t>
            </a:r>
            <a:endParaRPr lang="vi-VN" sz="2800" dirty="0"/>
          </a:p>
        </p:txBody>
      </p:sp>
    </p:spTree>
    <p:extLst>
      <p:ext uri="{BB962C8B-B14F-4D97-AF65-F5344CB8AC3E}">
        <p14:creationId xmlns:p14="http://schemas.microsoft.com/office/powerpoint/2010/main" val="112886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8B0D500-AF9F-FC3D-DF04-61AA4FE57014}"/>
              </a:ext>
            </a:extLst>
          </p:cNvPr>
          <p:cNvSpPr txBox="1"/>
          <p:nvPr/>
        </p:nvSpPr>
        <p:spPr>
          <a:xfrm>
            <a:off x="3810000" y="157676"/>
            <a:ext cx="1046517" cy="523220"/>
          </a:xfrm>
          <a:prstGeom prst="rect">
            <a:avLst/>
          </a:prstGeom>
          <a:noFill/>
        </p:spPr>
        <p:txBody>
          <a:bodyPr wrap="square">
            <a:spAutoFit/>
          </a:bodyPr>
          <a:lstStyle/>
          <a:p>
            <a:r>
              <a:rPr lang="vi-VN" sz="2800" b="1" dirty="0">
                <a:solidFill>
                  <a:srgbClr val="0000FF"/>
                </a:solidFill>
                <a:effectLst/>
                <a:latin typeface="Times New Roman" panose="02020603050405020304" pitchFamily="18" charset="0"/>
                <a:ea typeface="Times New Roman" panose="02020603050405020304" pitchFamily="18" charset="0"/>
              </a:rPr>
              <a:t>Giải</a:t>
            </a:r>
            <a:endParaRPr lang="vi-VN" sz="2800" dirty="0"/>
          </a:p>
        </p:txBody>
      </p:sp>
      <p:grpSp>
        <p:nvGrpSpPr>
          <p:cNvPr id="7" name="Group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3DEACBF-025F-44B3-F2DF-F41A872ED765}"/>
              </a:ext>
            </a:extLst>
          </p:cNvPr>
          <p:cNvGrpSpPr/>
          <p:nvPr/>
        </p:nvGrpSpPr>
        <p:grpSpPr>
          <a:xfrm>
            <a:off x="554457" y="2022041"/>
            <a:ext cx="5715000" cy="825500"/>
            <a:chOff x="304800" y="357512"/>
            <a:chExt cx="5715000" cy="825500"/>
          </a:xfrm>
        </p:grpSpPr>
        <p:sp>
          <p:nvSpPr>
            <p:cNvPr id="8" name="TextBox 7">
              <a:extLst>
                <a:ext uri="{FF2B5EF4-FFF2-40B4-BE49-F238E27FC236}">
                  <a16:creationId xmlns:a16="http://schemas.microsoft.com/office/drawing/2014/main" id="{718A9575-6266-AB35-553A-251619E7F384}"/>
                </a:ext>
              </a:extLst>
            </p:cNvPr>
            <p:cNvSpPr txBox="1"/>
            <p:nvPr/>
          </p:nvSpPr>
          <p:spPr>
            <a:xfrm>
              <a:off x="304800" y="508652"/>
              <a:ext cx="5715000" cy="52322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Suy ra</a:t>
              </a:r>
              <a:endParaRPr lang="vi-VN" sz="2800" dirty="0"/>
            </a:p>
          </p:txBody>
        </p:sp>
        <p:graphicFrame>
          <p:nvGraphicFramePr>
            <p:cNvPr id="9" name="Object 8">
              <a:extLst>
                <a:ext uri="{FF2B5EF4-FFF2-40B4-BE49-F238E27FC236}">
                  <a16:creationId xmlns:a16="http://schemas.microsoft.com/office/drawing/2014/main" id="{08B334FD-F86B-651E-D488-C07ED2BE8830}"/>
                </a:ext>
              </a:extLst>
            </p:cNvPr>
            <p:cNvGraphicFramePr>
              <a:graphicFrameLocks noChangeAspect="1"/>
            </p:cNvGraphicFramePr>
            <p:nvPr>
              <p:extLst>
                <p:ext uri="{D42A27DB-BD31-4B8C-83A1-F6EECF244321}">
                  <p14:modId xmlns:p14="http://schemas.microsoft.com/office/powerpoint/2010/main" val="2950641945"/>
                </p:ext>
              </p:extLst>
            </p:nvPr>
          </p:nvGraphicFramePr>
          <p:xfrm>
            <a:off x="1551471" y="357512"/>
            <a:ext cx="1536700" cy="825500"/>
          </p:xfrm>
          <a:graphic>
            <a:graphicData uri="http://schemas.openxmlformats.org/presentationml/2006/ole">
              <mc:AlternateContent xmlns:mc="http://schemas.openxmlformats.org/markup-compatibility/2006">
                <mc:Choice xmlns:v="urn:schemas-microsoft-com:vml" Requires="v">
                  <p:oleObj name="Equation" r:id="rId2" imgW="1536480" imgH="825480" progId="Equation.DSMT4">
                    <p:embed/>
                  </p:oleObj>
                </mc:Choice>
                <mc:Fallback>
                  <p:oleObj name="Equation" r:id="rId2" imgW="1536480" imgH="825480" progId="Equation.DSMT4">
                    <p:embed/>
                    <p:pic>
                      <p:nvPicPr>
                        <p:cNvPr id="7" name="Object 6">
                          <a:extLst>
                            <a:ext uri="{FF2B5EF4-FFF2-40B4-BE49-F238E27FC236}">
                              <a16:creationId xmlns:a16="http://schemas.microsoft.com/office/drawing/2014/main" id="{961C91C6-7FA3-EDC3-9136-9F8A11BFC2C8}"/>
                            </a:ext>
                          </a:extLst>
                        </p:cNvPr>
                        <p:cNvPicPr/>
                        <p:nvPr/>
                      </p:nvPicPr>
                      <p:blipFill>
                        <a:blip r:embed="rId3"/>
                        <a:stretch>
                          <a:fillRect/>
                        </a:stretch>
                      </p:blipFill>
                      <p:spPr>
                        <a:xfrm>
                          <a:off x="1551471" y="357512"/>
                          <a:ext cx="1536700" cy="825500"/>
                        </a:xfrm>
                        <a:prstGeom prst="rect">
                          <a:avLst/>
                        </a:prstGeom>
                      </p:spPr>
                    </p:pic>
                  </p:oleObj>
                </mc:Fallback>
              </mc:AlternateContent>
            </a:graphicData>
          </a:graphic>
        </p:graphicFrame>
      </p:grpSp>
      <p:grpSp>
        <p:nvGrpSpPr>
          <p:cNvPr id="10" name="Group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B414333-2D52-BE90-8E3D-EDAA5CB29DE5}"/>
              </a:ext>
            </a:extLst>
          </p:cNvPr>
          <p:cNvGrpSpPr/>
          <p:nvPr/>
        </p:nvGrpSpPr>
        <p:grpSpPr>
          <a:xfrm>
            <a:off x="323446" y="2982756"/>
            <a:ext cx="5929446" cy="889000"/>
            <a:chOff x="312621" y="217282"/>
            <a:chExt cx="5929446" cy="889000"/>
          </a:xfrm>
        </p:grpSpPr>
        <p:sp>
          <p:nvSpPr>
            <p:cNvPr id="11" name="TextBox 10">
              <a:extLst>
                <a:ext uri="{FF2B5EF4-FFF2-40B4-BE49-F238E27FC236}">
                  <a16:creationId xmlns:a16="http://schemas.microsoft.com/office/drawing/2014/main" id="{168745C1-964F-68A6-266F-5874C6B85EB5}"/>
                </a:ext>
              </a:extLst>
            </p:cNvPr>
            <p:cNvSpPr txBox="1"/>
            <p:nvPr/>
          </p:nvSpPr>
          <p:spPr>
            <a:xfrm>
              <a:off x="312621" y="368880"/>
              <a:ext cx="5715000" cy="523220"/>
            </a:xfrm>
            <a:prstGeom prst="rect">
              <a:avLst/>
            </a:prstGeom>
            <a:noFill/>
          </p:spPr>
          <p:txBody>
            <a:bodyPr wrap="square">
              <a:spAutoFit/>
            </a:bodyPr>
            <a:lstStyle/>
            <a:p>
              <a:r>
                <a:rPr lang="vi-VN" sz="2800" dirty="0">
                  <a:latin typeface="+mj-lt"/>
                </a:rPr>
                <a:t>Do đó </a:t>
              </a:r>
            </a:p>
          </p:txBody>
        </p:sp>
        <p:graphicFrame>
          <p:nvGraphicFramePr>
            <p:cNvPr id="12" name="Object 11">
              <a:extLst>
                <a:ext uri="{FF2B5EF4-FFF2-40B4-BE49-F238E27FC236}">
                  <a16:creationId xmlns:a16="http://schemas.microsoft.com/office/drawing/2014/main" id="{CB04C549-D4B1-2D30-F980-24FEE9905E81}"/>
                </a:ext>
              </a:extLst>
            </p:cNvPr>
            <p:cNvGraphicFramePr>
              <a:graphicFrameLocks noChangeAspect="1"/>
            </p:cNvGraphicFramePr>
            <p:nvPr>
              <p:extLst>
                <p:ext uri="{D42A27DB-BD31-4B8C-83A1-F6EECF244321}">
                  <p14:modId xmlns:p14="http://schemas.microsoft.com/office/powerpoint/2010/main" val="2711713810"/>
                </p:ext>
              </p:extLst>
            </p:nvPr>
          </p:nvGraphicFramePr>
          <p:xfrm>
            <a:off x="1339867" y="217282"/>
            <a:ext cx="4902200" cy="889000"/>
          </p:xfrm>
          <a:graphic>
            <a:graphicData uri="http://schemas.openxmlformats.org/presentationml/2006/ole">
              <mc:AlternateContent xmlns:mc="http://schemas.openxmlformats.org/markup-compatibility/2006">
                <mc:Choice xmlns:v="urn:schemas-microsoft-com:vml" Requires="v">
                  <p:oleObj name="Equation" r:id="rId4" imgW="4902120" imgH="888840" progId="Equation.DSMT4">
                    <p:embed/>
                  </p:oleObj>
                </mc:Choice>
                <mc:Fallback>
                  <p:oleObj name="Equation" r:id="rId4" imgW="4902120" imgH="888840" progId="Equation.DSMT4">
                    <p:embed/>
                    <p:pic>
                      <p:nvPicPr>
                        <p:cNvPr id="10" name="Object 9">
                          <a:extLst>
                            <a:ext uri="{FF2B5EF4-FFF2-40B4-BE49-F238E27FC236}">
                              <a16:creationId xmlns:a16="http://schemas.microsoft.com/office/drawing/2014/main" id="{6E158CC0-40CD-2AD9-270C-F2F3CD4E1428}"/>
                            </a:ext>
                          </a:extLst>
                        </p:cNvPr>
                        <p:cNvPicPr/>
                        <p:nvPr/>
                      </p:nvPicPr>
                      <p:blipFill>
                        <a:blip r:embed="rId5"/>
                        <a:stretch>
                          <a:fillRect/>
                        </a:stretch>
                      </p:blipFill>
                      <p:spPr>
                        <a:xfrm>
                          <a:off x="1339867" y="217282"/>
                          <a:ext cx="4902200" cy="889000"/>
                        </a:xfrm>
                        <a:prstGeom prst="rect">
                          <a:avLst/>
                        </a:prstGeom>
                      </p:spPr>
                    </p:pic>
                  </p:oleObj>
                </mc:Fallback>
              </mc:AlternateContent>
            </a:graphicData>
          </a:graphic>
        </p:graphicFrame>
      </p:grpSp>
      <p:grpSp>
        <p:nvGrpSpPr>
          <p:cNvPr id="2" name="Group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600323A-D61B-D310-3DAA-F1DCEA778361}"/>
              </a:ext>
            </a:extLst>
          </p:cNvPr>
          <p:cNvGrpSpPr/>
          <p:nvPr/>
        </p:nvGrpSpPr>
        <p:grpSpPr>
          <a:xfrm>
            <a:off x="463584" y="578400"/>
            <a:ext cx="4870416" cy="1359428"/>
            <a:chOff x="463584" y="578400"/>
            <a:chExt cx="4870416" cy="1359428"/>
          </a:xfrm>
        </p:grpSpPr>
        <p:sp>
          <p:nvSpPr>
            <p:cNvPr id="6" name="TextBox 5">
              <a:extLst>
                <a:ext uri="{FF2B5EF4-FFF2-40B4-BE49-F238E27FC236}">
                  <a16:creationId xmlns:a16="http://schemas.microsoft.com/office/drawing/2014/main" id="{D4086327-8448-5CD0-8383-66791CAC263F}"/>
                </a:ext>
              </a:extLst>
            </p:cNvPr>
            <p:cNvSpPr txBox="1"/>
            <p:nvPr/>
          </p:nvSpPr>
          <p:spPr>
            <a:xfrm>
              <a:off x="463584" y="578400"/>
              <a:ext cx="4870416" cy="954107"/>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rPr>
                <a:t>Vì các tia nắng được coi là song song nên </a:t>
              </a:r>
              <a:r>
                <a:rPr lang="vi-VN" sz="2800" i="1" dirty="0">
                  <a:latin typeface="Times New Roman" panose="02020603050405020304" pitchFamily="18" charset="0"/>
                  <a:ea typeface="Times New Roman" panose="02020603050405020304" pitchFamily="18" charset="0"/>
                </a:rPr>
                <a:t>BC</a:t>
              </a:r>
              <a:r>
                <a:rPr lang="vi-VN" sz="2800" dirty="0">
                  <a:latin typeface="Times New Roman" panose="02020603050405020304" pitchFamily="18" charset="0"/>
                  <a:ea typeface="Times New Roman" panose="02020603050405020304" pitchFamily="18" charset="0"/>
                </a:rPr>
                <a:t> // </a:t>
              </a:r>
              <a:r>
                <a:rPr lang="vi-VN" sz="2800" i="1" dirty="0">
                  <a:latin typeface="Times New Roman" panose="02020603050405020304" pitchFamily="18" charset="0"/>
                  <a:ea typeface="Times New Roman" panose="02020603050405020304" pitchFamily="18" charset="0"/>
                </a:rPr>
                <a:t>EF</a:t>
              </a:r>
              <a:r>
                <a:rPr lang="vi-VN" sz="2800" dirty="0">
                  <a:latin typeface="Times New Roman" panose="02020603050405020304" pitchFamily="18" charset="0"/>
                  <a:ea typeface="Times New Roman" panose="02020603050405020304" pitchFamily="18" charset="0"/>
                </a:rPr>
                <a:t>. Do đó                          </a:t>
              </a:r>
              <a:endParaRPr lang="vi-VN" sz="2800" dirty="0"/>
            </a:p>
          </p:txBody>
        </p:sp>
        <p:graphicFrame>
          <p:nvGraphicFramePr>
            <p:cNvPr id="13" name="Object 12">
              <a:extLst>
                <a:ext uri="{FF2B5EF4-FFF2-40B4-BE49-F238E27FC236}">
                  <a16:creationId xmlns:a16="http://schemas.microsoft.com/office/drawing/2014/main" id="{583A203F-44FC-06BC-82DA-3F28CD8BB130}"/>
                </a:ext>
              </a:extLst>
            </p:cNvPr>
            <p:cNvGraphicFramePr>
              <a:graphicFrameLocks noChangeAspect="1"/>
            </p:cNvGraphicFramePr>
            <p:nvPr>
              <p:extLst>
                <p:ext uri="{D42A27DB-BD31-4B8C-83A1-F6EECF244321}">
                  <p14:modId xmlns:p14="http://schemas.microsoft.com/office/powerpoint/2010/main" val="3295561057"/>
                </p:ext>
              </p:extLst>
            </p:nvPr>
          </p:nvGraphicFramePr>
          <p:xfrm>
            <a:off x="609600" y="1545715"/>
            <a:ext cx="2112963" cy="392113"/>
          </p:xfrm>
          <a:graphic>
            <a:graphicData uri="http://schemas.openxmlformats.org/presentationml/2006/ole">
              <mc:AlternateContent xmlns:mc="http://schemas.openxmlformats.org/markup-compatibility/2006">
                <mc:Choice xmlns:v="urn:schemas-microsoft-com:vml" Requires="v">
                  <p:oleObj name="Equation" r:id="rId6" imgW="2112222" imgH="391881" progId="Equation.DSMT4">
                    <p:embed/>
                  </p:oleObj>
                </mc:Choice>
                <mc:Fallback>
                  <p:oleObj name="Equation" r:id="rId6" imgW="2112222" imgH="391881" progId="Equation.DSMT4">
                    <p:embed/>
                    <p:pic>
                      <p:nvPicPr>
                        <p:cNvPr id="0" name=""/>
                        <p:cNvPicPr/>
                        <p:nvPr/>
                      </p:nvPicPr>
                      <p:blipFill>
                        <a:blip r:embed="rId7"/>
                        <a:stretch>
                          <a:fillRect/>
                        </a:stretch>
                      </p:blipFill>
                      <p:spPr>
                        <a:xfrm>
                          <a:off x="609600" y="1545715"/>
                          <a:ext cx="2112963" cy="392113"/>
                        </a:xfrm>
                        <a:prstGeom prst="rect">
                          <a:avLst/>
                        </a:prstGeom>
                      </p:spPr>
                    </p:pic>
                  </p:oleObj>
                </mc:Fallback>
              </mc:AlternateContent>
            </a:graphicData>
          </a:graphic>
        </p:graphicFrame>
      </p:grpSp>
      <p:sp>
        <p:nvSpPr>
          <p:cNvPr id="15" name="TextBox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D4AA51B-F1F7-CB5F-B431-CFD48ABE2521}"/>
              </a:ext>
            </a:extLst>
          </p:cNvPr>
          <p:cNvSpPr txBox="1"/>
          <p:nvPr/>
        </p:nvSpPr>
        <p:spPr>
          <a:xfrm>
            <a:off x="1209059" y="4012161"/>
            <a:ext cx="5714999" cy="523220"/>
          </a:xfrm>
          <a:prstGeom prst="rect">
            <a:avLst/>
          </a:prstGeom>
          <a:noFill/>
        </p:spPr>
        <p:txBody>
          <a:bodyPr wrap="square">
            <a:spAutoFit/>
          </a:bodyPr>
          <a:lstStyle/>
          <a:p>
            <a:r>
              <a:rPr lang="vi-VN" sz="2800" dirty="0">
                <a:latin typeface="+mj-lt"/>
              </a:rPr>
              <a:t>Vậy chiều cao </a:t>
            </a:r>
            <a:r>
              <a:rPr lang="vi-VN" sz="2800" dirty="0">
                <a:effectLst/>
                <a:latin typeface="+mj-lt"/>
                <a:ea typeface="Times New Roman" panose="02020603050405020304" pitchFamily="18" charset="0"/>
                <a:cs typeface="Times New Roman" panose="02020603050405020304" pitchFamily="18" charset="0"/>
              </a:rPr>
              <a:t>Kim tự tháp 138,8 m</a:t>
            </a:r>
            <a:endParaRPr lang="vi-VN" sz="2800" dirty="0">
              <a:latin typeface="+mj-lt"/>
            </a:endParaRPr>
          </a:p>
        </p:txBody>
      </p:sp>
      <p:pic>
        <p:nvPicPr>
          <p:cNvPr id="14" name="Picture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0458B95-C87F-5B91-BA7C-8742363E103C}"/>
              </a:ext>
            </a:extLst>
          </p:cNvPr>
          <p:cNvPicPr>
            <a:picLocks noChangeAspect="1"/>
          </p:cNvPicPr>
          <p:nvPr/>
        </p:nvPicPr>
        <p:blipFill>
          <a:blip r:embed="rId8"/>
          <a:stretch>
            <a:fillRect/>
          </a:stretch>
        </p:blipFill>
        <p:spPr>
          <a:xfrm>
            <a:off x="5061854" y="346596"/>
            <a:ext cx="3724407" cy="2322190"/>
          </a:xfrm>
          <a:prstGeom prst="rect">
            <a:avLst/>
          </a:prstGeom>
        </p:spPr>
      </p:pic>
    </p:spTree>
    <p:extLst>
      <p:ext uri="{BB962C8B-B14F-4D97-AF65-F5344CB8AC3E}">
        <p14:creationId xmlns:p14="http://schemas.microsoft.com/office/powerpoint/2010/main" val="15402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3FD62E5-55B2-2F9B-4AF7-2E3126397A70}"/>
              </a:ext>
            </a:extLst>
          </p:cNvPr>
          <p:cNvSpPr/>
          <p:nvPr/>
        </p:nvSpPr>
        <p:spPr>
          <a:xfrm>
            <a:off x="568105" y="922141"/>
            <a:ext cx="6172200" cy="403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 name="Content Placeholder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6C16509-5F4B-75DF-7DB2-AC83CEE698FF}"/>
              </a:ext>
            </a:extLst>
          </p:cNvPr>
          <p:cNvSpPr>
            <a:spLocks noGrp="1"/>
          </p:cNvSpPr>
          <p:nvPr>
            <p:ph idx="1"/>
          </p:nvPr>
        </p:nvSpPr>
        <p:spPr>
          <a:xfrm>
            <a:off x="533400" y="1123950"/>
            <a:ext cx="6172200" cy="3810000"/>
          </a:xfrm>
        </p:spPr>
        <p:txBody>
          <a:bodyPr>
            <a:normAutofit/>
          </a:bodyPr>
          <a:lstStyle/>
          <a:p>
            <a:pPr marL="0" lvl="0" indent="0" algn="just" eaLnBrk="0" fontAlgn="base" hangingPunct="0">
              <a:spcBef>
                <a:spcPct val="0"/>
              </a:spcBef>
              <a:spcAft>
                <a:spcPct val="0"/>
              </a:spcAft>
              <a:buNone/>
            </a:pPr>
            <a:r>
              <a:rPr lang="vi-VN" altLang="vi-VN" sz="2800" dirty="0">
                <a:latin typeface="Times New Roman (Headings)"/>
                <a:ea typeface="Times New Roman" panose="02020603050405020304" pitchFamily="18" charset="0"/>
                <a:cs typeface="Times New Roman" panose="02020603050405020304" pitchFamily="18" charset="0"/>
              </a:rPr>
              <a:t>- Xem lại để nắm vững  các kiến thức và các bài tập đã làm. </a:t>
            </a:r>
            <a:endParaRPr lang="vi-VN" altLang="vi-VN" sz="2800" dirty="0">
              <a:latin typeface="Times New Roman (Headings)"/>
            </a:endParaRPr>
          </a:p>
          <a:p>
            <a:pPr marL="0" indent="0">
              <a:buNone/>
            </a:pPr>
            <a:r>
              <a:rPr lang="en-US" altLang="en-US" sz="2800" dirty="0">
                <a:latin typeface="Times New Roman (Headings)"/>
                <a:cs typeface="Times New Roman" panose="02020603050405020304" pitchFamily="18" charset="0"/>
              </a:rPr>
              <a:t>- </a:t>
            </a:r>
            <a:r>
              <a:rPr lang="en-US" altLang="en-US" sz="2800" dirty="0" err="1">
                <a:latin typeface="Times New Roman (Headings)"/>
                <a:cs typeface="Times New Roman" panose="02020603050405020304" pitchFamily="18" charset="0"/>
              </a:rPr>
              <a:t>Làm</a:t>
            </a:r>
            <a:r>
              <a:rPr lang="en-US" altLang="en-US" sz="2800" dirty="0">
                <a:latin typeface="Times New Roman (Headings)"/>
                <a:cs typeface="Times New Roman" panose="02020603050405020304" pitchFamily="18" charset="0"/>
              </a:rPr>
              <a:t> BT</a:t>
            </a:r>
          </a:p>
          <a:p>
            <a:pPr marL="0" indent="0">
              <a:buNone/>
            </a:pPr>
            <a:r>
              <a:rPr lang="vi-VN" sz="2800" b="1" dirty="0">
                <a:solidFill>
                  <a:srgbClr val="0000FF"/>
                </a:solidFill>
                <a:latin typeface="Times New Roman (Headings)"/>
                <a:ea typeface="Times New Roman" panose="02020603050405020304" pitchFamily="18" charset="0"/>
              </a:rPr>
              <a:t>Bài 1 . </a:t>
            </a:r>
            <a:r>
              <a:rPr lang="nl-NL" sz="2800" dirty="0">
                <a:latin typeface="Times New Roman (Headings)"/>
                <a:ea typeface="Times New Roman" panose="02020603050405020304" pitchFamily="18" charset="0"/>
              </a:rPr>
              <a:t>Bóng của cây tre trên mặt đất có độ dài là</a:t>
            </a:r>
            <a:r>
              <a:rPr lang="vi-VN" sz="2800" dirty="0">
                <a:latin typeface="Times New Roman (Headings)"/>
                <a:ea typeface="Times New Roman" panose="02020603050405020304" pitchFamily="18" charset="0"/>
              </a:rPr>
              <a:t> 6,4 m</a:t>
            </a:r>
            <a:r>
              <a:rPr lang="nl-NL" sz="2800" dirty="0">
                <a:latin typeface="Times New Roman (Headings)"/>
                <a:ea typeface="Times New Roman" panose="02020603050405020304" pitchFamily="18" charset="0"/>
              </a:rPr>
              <a:t>. Cùng thời điểm đó, một thanh sắt cao </a:t>
            </a:r>
            <a:r>
              <a:rPr lang="vi-VN" sz="2800" dirty="0">
                <a:latin typeface="Times New Roman (Headings)"/>
                <a:ea typeface="Times New Roman" panose="02020603050405020304" pitchFamily="18" charset="0"/>
              </a:rPr>
              <a:t>2,1 m</a:t>
            </a:r>
            <a:r>
              <a:rPr lang="nl-NL" sz="2800" dirty="0">
                <a:latin typeface="Times New Roman (Headings)"/>
                <a:ea typeface="Times New Roman" panose="02020603050405020304" pitchFamily="18" charset="0"/>
              </a:rPr>
              <a:t> cắm vuông góc với mặt đất có bóng dài</a:t>
            </a:r>
            <a:r>
              <a:rPr lang="vi-VN" sz="2800" dirty="0">
                <a:latin typeface="Times New Roman (Headings)"/>
                <a:ea typeface="Times New Roman" panose="02020603050405020304" pitchFamily="18" charset="0"/>
              </a:rPr>
              <a:t> 0,6 m</a:t>
            </a:r>
            <a:r>
              <a:rPr lang="nl-NL" sz="2800" dirty="0">
                <a:latin typeface="Times New Roman (Headings)"/>
                <a:ea typeface="Times New Roman" panose="02020603050405020304" pitchFamily="18" charset="0"/>
              </a:rPr>
              <a:t>. Tính chiều cao của cây tre.</a:t>
            </a:r>
            <a:endParaRPr lang="vi-VN" sz="2800" dirty="0">
              <a:latin typeface="Times New Roman (Headings)"/>
              <a:ea typeface="Times New Roman" panose="02020603050405020304" pitchFamily="18" charset="0"/>
            </a:endParaRPr>
          </a:p>
          <a:p>
            <a:pPr>
              <a:buFontTx/>
              <a:buChar char="-"/>
            </a:pPr>
            <a:endParaRPr lang="en-US" altLang="en-US" sz="2800" dirty="0">
              <a:latin typeface="+mj-lt"/>
              <a:cs typeface="Times New Roman" panose="02020603050405020304" pitchFamily="18" charset="0"/>
            </a:endParaRPr>
          </a:p>
        </p:txBody>
      </p:sp>
      <p:pic>
        <p:nvPicPr>
          <p:cNvPr id="28676" name="图片 8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843A447-0784-4C1C-FA42-077AC7CDE7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733550"/>
            <a:ext cx="2083594" cy="31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5B718C-2F1E-8F9D-B06E-840682BAC171}"/>
              </a:ext>
            </a:extLst>
          </p:cNvPr>
          <p:cNvSpPr txBox="1">
            <a:spLocks/>
          </p:cNvSpPr>
          <p:nvPr/>
        </p:nvSpPr>
        <p:spPr bwMode="auto">
          <a:xfrm>
            <a:off x="1557032" y="366119"/>
            <a:ext cx="4400550" cy="556022"/>
          </a:xfrm>
          <a:prstGeom prst="rect">
            <a:avLst/>
          </a:prstGeom>
          <a:solidFill>
            <a:schemeClr val="accent6">
              <a:lumMod val="40000"/>
              <a:lumOff val="60000"/>
            </a:schemeClr>
          </a:solidFill>
          <a:ln>
            <a:noFill/>
          </a:ln>
        </p:spPr>
        <p:txBody>
          <a:bodyPr/>
          <a:lstStyle>
            <a:lvl1pPr>
              <a:defRPr sz="2400">
                <a:solidFill>
                  <a:srgbClr val="FF3300"/>
                </a:solidFill>
                <a:latin typeface="Times New Roman" pitchFamily="18" charset="0"/>
              </a:defRPr>
            </a:lvl1pPr>
            <a:lvl2pPr marL="742950" indent="-285750">
              <a:defRPr sz="2400">
                <a:solidFill>
                  <a:srgbClr val="FF3300"/>
                </a:solidFill>
                <a:latin typeface="Times New Roman" pitchFamily="18" charset="0"/>
              </a:defRPr>
            </a:lvl2pPr>
            <a:lvl3pPr marL="1143000" indent="-228600">
              <a:defRPr sz="2400">
                <a:solidFill>
                  <a:srgbClr val="FF3300"/>
                </a:solidFill>
                <a:latin typeface="Times New Roman" pitchFamily="18" charset="0"/>
              </a:defRPr>
            </a:lvl3pPr>
            <a:lvl4pPr marL="1600200" indent="-228600">
              <a:defRPr sz="2400">
                <a:solidFill>
                  <a:srgbClr val="FF3300"/>
                </a:solidFill>
                <a:latin typeface="Times New Roman" pitchFamily="18" charset="0"/>
              </a:defRPr>
            </a:lvl4pPr>
            <a:lvl5pPr marL="2057400" indent="-228600">
              <a:defRPr sz="2400">
                <a:solidFill>
                  <a:srgbClr val="FF3300"/>
                </a:solidFill>
                <a:latin typeface="Times New Roman" pitchFamily="18" charset="0"/>
              </a:defRPr>
            </a:lvl5pPr>
            <a:lvl6pPr marL="2514600" indent="-228600" eaLnBrk="0" fontAlgn="base" hangingPunct="0">
              <a:spcBef>
                <a:spcPct val="0"/>
              </a:spcBef>
              <a:spcAft>
                <a:spcPct val="0"/>
              </a:spcAft>
              <a:defRPr sz="2400">
                <a:solidFill>
                  <a:srgbClr val="FF3300"/>
                </a:solidFill>
                <a:latin typeface="Times New Roman" pitchFamily="18" charset="0"/>
              </a:defRPr>
            </a:lvl6pPr>
            <a:lvl7pPr marL="2971800" indent="-228600" eaLnBrk="0" fontAlgn="base" hangingPunct="0">
              <a:spcBef>
                <a:spcPct val="0"/>
              </a:spcBef>
              <a:spcAft>
                <a:spcPct val="0"/>
              </a:spcAft>
              <a:defRPr sz="2400">
                <a:solidFill>
                  <a:srgbClr val="FF3300"/>
                </a:solidFill>
                <a:latin typeface="Times New Roman" pitchFamily="18" charset="0"/>
              </a:defRPr>
            </a:lvl7pPr>
            <a:lvl8pPr marL="3429000" indent="-228600" eaLnBrk="0" fontAlgn="base" hangingPunct="0">
              <a:spcBef>
                <a:spcPct val="0"/>
              </a:spcBef>
              <a:spcAft>
                <a:spcPct val="0"/>
              </a:spcAft>
              <a:defRPr sz="2400">
                <a:solidFill>
                  <a:srgbClr val="FF3300"/>
                </a:solidFill>
                <a:latin typeface="Times New Roman" pitchFamily="18" charset="0"/>
              </a:defRPr>
            </a:lvl8pPr>
            <a:lvl9pPr marL="3886200" indent="-228600" eaLnBrk="0" fontAlgn="base" hangingPunct="0">
              <a:spcBef>
                <a:spcPct val="0"/>
              </a:spcBef>
              <a:spcAft>
                <a:spcPct val="0"/>
              </a:spcAft>
              <a:defRPr sz="2400">
                <a:solidFill>
                  <a:srgbClr val="FF3300"/>
                </a:solidFill>
                <a:latin typeface="Times New Roman" pitchFamily="18" charset="0"/>
              </a:defRPr>
            </a:lvl9pPr>
          </a:lstStyle>
          <a:p>
            <a:pPr algn="ctr" eaLnBrk="1" hangingPunct="1">
              <a:spcBef>
                <a:spcPct val="20000"/>
              </a:spcBef>
              <a:buFont typeface="Arial" charset="0"/>
              <a:buNone/>
              <a:defRPr/>
            </a:pPr>
            <a:r>
              <a:rPr lang="en-US" sz="2700" b="1" dirty="0" err="1">
                <a:solidFill>
                  <a:srgbClr val="3333FF"/>
                </a:solidFill>
                <a:cs typeface="Times New Roman" pitchFamily="18" charset="0"/>
              </a:rPr>
              <a:t>Hướng</a:t>
            </a:r>
            <a:r>
              <a:rPr lang="en-US" sz="2700" b="1" dirty="0">
                <a:solidFill>
                  <a:srgbClr val="3333FF"/>
                </a:solidFill>
                <a:cs typeface="Times New Roman" pitchFamily="18" charset="0"/>
              </a:rPr>
              <a:t> </a:t>
            </a:r>
            <a:r>
              <a:rPr lang="en-US" sz="2700" b="1" dirty="0" err="1">
                <a:solidFill>
                  <a:srgbClr val="3333FF"/>
                </a:solidFill>
                <a:cs typeface="Times New Roman" pitchFamily="18" charset="0"/>
              </a:rPr>
              <a:t>dẫn</a:t>
            </a:r>
            <a:r>
              <a:rPr lang="en-US" sz="2700" b="1" dirty="0">
                <a:solidFill>
                  <a:srgbClr val="3333FF"/>
                </a:solidFill>
                <a:cs typeface="Times New Roman" pitchFamily="18" charset="0"/>
              </a:rPr>
              <a:t> </a:t>
            </a:r>
            <a:r>
              <a:rPr lang="en-US" sz="2700" b="1" dirty="0" err="1">
                <a:solidFill>
                  <a:srgbClr val="3333FF"/>
                </a:solidFill>
                <a:cs typeface="Times New Roman" pitchFamily="18" charset="0"/>
              </a:rPr>
              <a:t>tự</a:t>
            </a:r>
            <a:r>
              <a:rPr lang="en-US" sz="2700" b="1" dirty="0">
                <a:solidFill>
                  <a:srgbClr val="3333FF"/>
                </a:solidFill>
                <a:cs typeface="Times New Roman" pitchFamily="18" charset="0"/>
              </a:rPr>
              <a:t> </a:t>
            </a:r>
            <a:r>
              <a:rPr lang="en-US" sz="2700" b="1" dirty="0" err="1">
                <a:solidFill>
                  <a:srgbClr val="3333FF"/>
                </a:solidFill>
                <a:cs typeface="Times New Roman" pitchFamily="18" charset="0"/>
              </a:rPr>
              <a:t>học</a:t>
            </a:r>
            <a:r>
              <a:rPr lang="en-US" sz="2700" b="1" dirty="0">
                <a:solidFill>
                  <a:srgbClr val="3333FF"/>
                </a:solidFill>
                <a:cs typeface="Times New Roman" pitchFamily="18" charset="0"/>
              </a:rPr>
              <a:t> ở </a:t>
            </a:r>
            <a:r>
              <a:rPr lang="en-US" sz="2700" b="1" dirty="0" err="1">
                <a:solidFill>
                  <a:srgbClr val="3333FF"/>
                </a:solidFill>
                <a:cs typeface="Times New Roman" pitchFamily="18" charset="0"/>
              </a:rPr>
              <a:t>nhà</a:t>
            </a:r>
            <a:r>
              <a:rPr lang="en-US" sz="2700" b="1" dirty="0">
                <a:solidFill>
                  <a:srgbClr val="3333FF"/>
                </a:solidFill>
                <a:cs typeface="Times New Roman" pitchFamily="18" charset="0"/>
              </a:rPr>
              <a:t>:</a:t>
            </a:r>
            <a:endParaRPr lang="en-US" sz="2700" dirty="0">
              <a:solidFill>
                <a:srgbClr val="3333FF"/>
              </a:solidFill>
              <a:cs typeface="Times New Roman" pitchFamily="18" charset="0"/>
            </a:endParaRPr>
          </a:p>
        </p:txBody>
      </p:sp>
    </p:spTree>
    <p:extLst>
      <p:ext uri="{BB962C8B-B14F-4D97-AF65-F5344CB8AC3E}">
        <p14:creationId xmlns:p14="http://schemas.microsoft.com/office/powerpoint/2010/main" val="290528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A46434A-8ECC-F3DD-D74F-4D4898433EAA}"/>
              </a:ext>
            </a:extLst>
          </p:cNvPr>
          <p:cNvSpPr txBox="1"/>
          <p:nvPr/>
        </p:nvSpPr>
        <p:spPr>
          <a:xfrm>
            <a:off x="457200" y="514350"/>
            <a:ext cx="8229600" cy="2034660"/>
          </a:xfrm>
          <a:prstGeom prst="rect">
            <a:avLst/>
          </a:prstGeom>
          <a:noFill/>
        </p:spPr>
        <p:txBody>
          <a:bodyPr wrap="square">
            <a:spAutoFit/>
          </a:bodyPr>
          <a:lstStyle/>
          <a:p>
            <a:pPr algn="just">
              <a:lnSpc>
                <a:spcPct val="115000"/>
              </a:lnSpc>
            </a:pPr>
            <a:r>
              <a:rPr lang="vi-VN" sz="2800" b="1" dirty="0">
                <a:solidFill>
                  <a:srgbClr val="0000FF"/>
                </a:solidFill>
                <a:effectLst/>
                <a:latin typeface="Times New Roman" panose="02020603050405020304" pitchFamily="18" charset="0"/>
                <a:ea typeface="Times New Roman" panose="02020603050405020304" pitchFamily="18" charset="0"/>
              </a:rPr>
              <a:t>Bài 2. </a:t>
            </a:r>
            <a:r>
              <a:rPr lang="vi-VN" sz="2800" dirty="0">
                <a:effectLst/>
                <a:latin typeface="+mj-lt"/>
                <a:ea typeface="Times New Roman" panose="02020603050405020304" pitchFamily="18" charset="0"/>
                <a:cs typeface="Times New Roman" panose="02020603050405020304" pitchFamily="18" charset="0"/>
              </a:rPr>
              <a:t>Một cột đèn cao 7 m có bóng trên mặt đất dài 4 m. Gần đấy có một toà nhà cao tầng có bóng trên mặt đất dài 84 m. Biết mỗi tầng cao 3 m. Hỏi toà nhà có bao nhiêu tầng?</a:t>
            </a:r>
          </a:p>
        </p:txBody>
      </p:sp>
    </p:spTree>
    <p:extLst>
      <p:ext uri="{BB962C8B-B14F-4D97-AF65-F5344CB8AC3E}">
        <p14:creationId xmlns:p14="http://schemas.microsoft.com/office/powerpoint/2010/main" val="38419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C20C76E-203F-D547-6B6B-151A7FAD4B47}"/>
              </a:ext>
            </a:extLst>
          </p:cNvPr>
          <p:cNvSpPr/>
          <p:nvPr/>
        </p:nvSpPr>
        <p:spPr>
          <a:xfrm>
            <a:off x="1257300" y="1797563"/>
            <a:ext cx="6001501" cy="1338828"/>
          </a:xfrm>
          <a:prstGeom prst="rect">
            <a:avLst/>
          </a:prstGeom>
          <a:noFill/>
        </p:spPr>
        <p:txBody>
          <a:bodyPr>
            <a:spAutoFit/>
          </a:bodyPr>
          <a:lstStyle/>
          <a:p>
            <a:pPr algn="ctr">
              <a:defRPr/>
            </a:pPr>
            <a:r>
              <a:rPr lang="en-US" sz="4050" b="1" spc="150">
                <a:ln w="29210">
                  <a:solidFill>
                    <a:schemeClr val="accent3">
                      <a:tint val="10000"/>
                    </a:schemeClr>
                  </a:solidFill>
                </a:ln>
                <a:solidFill>
                  <a:srgbClr val="FF0000">
                    <a:alpha val="50000"/>
                  </a:srgbClr>
                </a:solidFill>
                <a:effectLst>
                  <a:innerShdw blurRad="50800" dist="50800" dir="8100000">
                    <a:srgbClr val="7D7D7D">
                      <a:alpha val="73000"/>
                    </a:srgbClr>
                  </a:innerShdw>
                </a:effectLst>
              </a:rPr>
              <a:t>Cám ơn các thầy cô </a:t>
            </a:r>
          </a:p>
          <a:p>
            <a:pPr algn="ctr">
              <a:defRPr/>
            </a:pPr>
            <a:r>
              <a:rPr lang="en-US" sz="4050" b="1" spc="150">
                <a:ln w="29210">
                  <a:solidFill>
                    <a:schemeClr val="accent3">
                      <a:tint val="10000"/>
                    </a:schemeClr>
                  </a:solidFill>
                </a:ln>
                <a:solidFill>
                  <a:srgbClr val="FF0000">
                    <a:alpha val="50000"/>
                  </a:srgbClr>
                </a:solidFill>
                <a:effectLst>
                  <a:innerShdw blurRad="50800" dist="50800" dir="8100000">
                    <a:srgbClr val="7D7D7D">
                      <a:alpha val="73000"/>
                    </a:srgbClr>
                  </a:innerShdw>
                </a:effectLst>
              </a:rPr>
              <a:t>và các em học sinh!!!</a:t>
            </a:r>
          </a:p>
        </p:txBody>
      </p:sp>
      <p:pic>
        <p:nvPicPr>
          <p:cNvPr id="29699"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8B6D747-0D1F-1A56-46B3-69FD52EF0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0956" y="4131469"/>
            <a:ext cx="442913"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37E2D75-82D2-B203-C0D9-C5A87513FC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1" y="4102894"/>
            <a:ext cx="1516856"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5C1CFD5-9DE4-8753-DF07-B554DD8AD7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4114801"/>
            <a:ext cx="442913"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7E030F1-7B2B-1FAD-9437-665314B48E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3094" y="4086226"/>
            <a:ext cx="1516856"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4E4CFA6-4B41-B926-7A97-C30A4208F3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4114801"/>
            <a:ext cx="442913"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29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211497" y="4358151"/>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pPr algn="ctr"/>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3"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3"/>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65" y="1863382"/>
            <a:ext cx="1731335" cy="646331"/>
          </a:xfrm>
          <a:prstGeom prst="rect">
            <a:avLst/>
          </a:prstGeom>
          <a:solidFill>
            <a:srgbClr val="FFFF00"/>
          </a:solid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descr="OPL20U25GSXzBJYl68kk8uQGfFKzs7yb1M4KJWUiLk6ZEvGF+qCIPSnY57AbBFCvTW2023.15.85+K4lPs7H94VUqPe2XwIsfPRnrXQE//QTEXxb8/8N4CNc6FpgZahzpTjFhMzSA7T/nHJa11DE8Ng2TP3iAmRczFlmslSuUNOgUeb6yRvs0="/>
          <p:cNvSpPr/>
          <p:nvPr/>
        </p:nvSpPr>
        <p:spPr>
          <a:xfrm>
            <a:off x="1166813" y="1408510"/>
            <a:ext cx="469106" cy="444103"/>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a:solidFill>
                  <a:srgbClr val="FF0000"/>
                </a:solidFill>
              </a:rPr>
              <a:t>1</a:t>
            </a:r>
          </a:p>
        </p:txBody>
      </p:sp>
      <p:sp>
        <p:nvSpPr>
          <p:cNvPr id="27" name="Oval 26" descr="OPL20U25GSXzBJYl68kk8uQGfFKzs7yb1M4KJWUiLk6ZEvGF+qCIPSnY57AbBFCvTW2023.15.85+K4lPs7H94VUqPe2XwIsfPRnrXQE//QTEXxb8/8N4CNc6FpgZahzpTjFhMzSA7T/nHJa11DE8Ng2TP3iAmRczFlmslSuUNOgUeb6yRvs0="/>
          <p:cNvSpPr/>
          <p:nvPr/>
        </p:nvSpPr>
        <p:spPr>
          <a:xfrm>
            <a:off x="7498556" y="1533526"/>
            <a:ext cx="409575" cy="411956"/>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srgbClr val="FF0000"/>
                </a:solidFill>
              </a:rPr>
              <a:t>2</a:t>
            </a:r>
          </a:p>
        </p:txBody>
      </p:sp>
      <p:sp>
        <p:nvSpPr>
          <p:cNvPr id="28" name="Oval 27" descr="OPL20U25GSXzBJYl68kk8uQGfFKzs7yb1M4KJWUiLk6ZEvGF+qCIPSnY57AbBFCvTW2023.15.85+K4lPs7H94VUqPe2XwIsfPRnrXQE//QTEXxb8/8N4CNc6FpgZahzpTjFhMzSA7T/nHJa11DE8Ng2TP3iAmRczFlmslSuUNOgUeb6yRvs0="/>
          <p:cNvSpPr/>
          <p:nvPr/>
        </p:nvSpPr>
        <p:spPr>
          <a:xfrm>
            <a:off x="1188244" y="3257550"/>
            <a:ext cx="469106" cy="444104"/>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srgbClr val="FF0000"/>
                </a:solidFill>
              </a:rPr>
              <a:t>3</a:t>
            </a:r>
          </a:p>
        </p:txBody>
      </p:sp>
      <p:sp>
        <p:nvSpPr>
          <p:cNvPr id="29" name="Oval 28" descr="OPL20U25GSXzBJYl68kk8uQGfFKzs7yb1M4KJWUiLk6ZEvGF+qCIPSnY57AbBFCvTW2023.15.85+K4lPs7H94VUqPe2XwIsfPRnrXQE//QTEXxb8/8N4CNc6FpgZahzpTjFhMzSA7T/nHJa11DE8Ng2TP3iAmRczFlmslSuUNOgUeb6yRvs0="/>
          <p:cNvSpPr/>
          <p:nvPr/>
        </p:nvSpPr>
        <p:spPr>
          <a:xfrm>
            <a:off x="7514035" y="3139679"/>
            <a:ext cx="429815" cy="444103"/>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a:solidFill>
                  <a:srgbClr val="FF0000"/>
                </a:solidFill>
              </a:rPr>
              <a:t>4</a:t>
            </a:r>
          </a:p>
        </p:txBody>
      </p:sp>
      <p:sp>
        <p:nvSpPr>
          <p:cNvPr id="3" name="Oval 2" descr="OPL20U25GSXzBJYl68kk8uQGfFKzs7yb1M4KJWUiLk6ZEvGF+qCIPSnY57AbBFCvTW2023.15.85+K4lPs7H94VUqPe2XwIsfPRnrXQE//QTEXxb8/8N4CNc6FpgZahzpTjFhMzSA7T/nHJa11DE8Ng2TP3iAmRczFlmslSuUNOgUeb6yRvs0=">
            <a:hlinkClick r:id="rId3" action="ppaction://hlinksldjump"/>
          </p:cNvPr>
          <p:cNvSpPr/>
          <p:nvPr/>
        </p:nvSpPr>
        <p:spPr>
          <a:xfrm>
            <a:off x="2057401" y="4636294"/>
            <a:ext cx="469106" cy="481013"/>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a:solidFill>
                  <a:srgbClr val="FF0000"/>
                </a:solidFill>
              </a:rPr>
              <a:t>A</a:t>
            </a:r>
          </a:p>
        </p:txBody>
      </p:sp>
      <p:sp>
        <p:nvSpPr>
          <p:cNvPr id="37" name="Oval 36" descr="OPL20U25GSXzBJYl68kk8uQGfFKzs7yb1M4KJWUiLk6ZEvGF+qCIPSnY57AbBFCvTW2023.15.85+K4lPs7H94VUqPe2XwIsfPRnrXQE//QTEXxb8/8N4CNc6FpgZahzpTjFhMzSA7T/nHJa11DE8Ng2TP3iAmRczFlmslSuUNOgUeb6yRvs0=">
            <a:hlinkClick r:id="rId4" action="ppaction://hlinksldjump"/>
          </p:cNvPr>
          <p:cNvSpPr/>
          <p:nvPr/>
        </p:nvSpPr>
        <p:spPr>
          <a:xfrm>
            <a:off x="3445669" y="4629150"/>
            <a:ext cx="533400" cy="481013"/>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a:solidFill>
                  <a:srgbClr val="FF0000"/>
                </a:solidFill>
              </a:rPr>
              <a:t>B</a:t>
            </a:r>
          </a:p>
        </p:txBody>
      </p:sp>
      <p:sp>
        <p:nvSpPr>
          <p:cNvPr id="38" name="Oval 37" descr="OPL20U25GSXzBJYl68kk8uQGfFKzs7yb1M4KJWUiLk6ZEvGF+qCIPSnY57AbBFCvTW2023.15.85+K4lPs7H94VUqPe2XwIsfPRnrXQE//QTEXxb8/8N4CNc6FpgZahzpTjFhMzSA7T/nHJa11DE8Ng2TP3iAmRczFlmslSuUNOgUeb6yRvs0=">
            <a:hlinkClick r:id="rId5" action="ppaction://hlinksldjump"/>
          </p:cNvPr>
          <p:cNvSpPr/>
          <p:nvPr/>
        </p:nvSpPr>
        <p:spPr>
          <a:xfrm>
            <a:off x="4970860" y="4629150"/>
            <a:ext cx="534590" cy="481013"/>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a:solidFill>
                  <a:srgbClr val="FF0000"/>
                </a:solidFill>
              </a:rPr>
              <a:t>C</a:t>
            </a:r>
          </a:p>
        </p:txBody>
      </p:sp>
      <p:sp>
        <p:nvSpPr>
          <p:cNvPr id="39" name="Oval 38" descr="OPL20U25GSXzBJYl68kk8uQGfFKzs7yb1M4KJWUiLk6ZEvGF+qCIPSnY57AbBFCvTW2023.15.85+K4lPs7H94VUqPe2XwIsfPRnrXQE//QTEXxb8/8N4CNc6FpgZahzpTjFhMzSA7T/nHJa11DE8Ng2TP3iAmRczFlmslSuUNOgUeb6yRvs0=">
            <a:hlinkClick r:id="rId6" action="ppaction://hlinksldjump"/>
          </p:cNvPr>
          <p:cNvSpPr/>
          <p:nvPr/>
        </p:nvSpPr>
        <p:spPr>
          <a:xfrm>
            <a:off x="6323410" y="4662488"/>
            <a:ext cx="506015" cy="466725"/>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a:solidFill>
                  <a:srgbClr val="FF0000"/>
                </a:solidFill>
              </a:rPr>
              <a:t>D</a:t>
            </a:r>
          </a:p>
        </p:txBody>
      </p:sp>
      <p:sp>
        <p:nvSpPr>
          <p:cNvPr id="4" name="Rectangle 3" descr="OPL20U25GSXzBJYl68kk8uQGfFKzs7yb1M4KJWUiLk6ZEvGF+qCIPSnY57AbBFCvTW2023.15.85+K4lPs7H94VUqPe2XwIsfPRnrXQE//QTEXxb8/8N4CNc6FpgZahzpTjFhMzSA7T/nHJa11DE8Ng2TP3iAmRczFlmslSuUNOgUeb6yRvs0="/>
          <p:cNvSpPr/>
          <p:nvPr/>
        </p:nvSpPr>
        <p:spPr>
          <a:xfrm>
            <a:off x="2625686" y="74122"/>
            <a:ext cx="4195379" cy="553998"/>
          </a:xfrm>
          <a:prstGeom prst="rect">
            <a:avLst/>
          </a:prstGeom>
          <a:solidFill>
            <a:srgbClr val="00B0F0"/>
          </a:solidFill>
        </p:spPr>
        <p:txBody>
          <a:bodyPr wrap="none">
            <a:spAutoFit/>
          </a:bodyPr>
          <a:lstStyle/>
          <a:p>
            <a:pPr algn="ctr">
              <a:defRPr/>
            </a:pPr>
            <a:r>
              <a:rPr lang="en-US" sz="3000" b="1" dirty="0">
                <a:ln w="9525">
                  <a:solidFill>
                    <a:schemeClr val="bg1"/>
                  </a:solidFill>
                  <a:prstDash val="solid"/>
                </a:ln>
                <a:solidFill>
                  <a:srgbClr val="FFC000"/>
                </a:solidFill>
                <a:effectLst>
                  <a:outerShdw blurRad="12700" dist="38100" dir="2700000" algn="tl" rotWithShape="0">
                    <a:schemeClr val="bg1">
                      <a:lumMod val="50000"/>
                    </a:schemeClr>
                  </a:outerShdw>
                </a:effectLst>
              </a:rPr>
              <a:t>TRÒ CHƠI Ô CỬA BÍ MẬT</a:t>
            </a:r>
          </a:p>
        </p:txBody>
      </p:sp>
      <p:sp>
        <p:nvSpPr>
          <p:cNvPr id="5" name="Arrow: Right 4" descr="OPL20U25GSXzBJYl68kk8uQGfFKzs7yb1M4KJWUiLk6ZEvGF+qCIPSnY57AbBFCvTW2023.15.85+K4lPs7H94VUqPe2XwIsfPRnrXQE//QTEXxb8/8N4CNc6FpgZahzpTjFhMzSA7T/nHJa11DE8Ng2TP3iAmRczFlmslSuUNOgUeb6yRvs0=">
            <a:hlinkClick r:id="rId7" action="ppaction://hlinksldjump"/>
          </p:cNvPr>
          <p:cNvSpPr/>
          <p:nvPr/>
        </p:nvSpPr>
        <p:spPr>
          <a:xfrm>
            <a:off x="7372350" y="4686301"/>
            <a:ext cx="534591" cy="413147"/>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2" name="Picture 1">
            <a:extLst>
              <a:ext uri="{FF2B5EF4-FFF2-40B4-BE49-F238E27FC236}">
                <a16:creationId xmlns:a16="http://schemas.microsoft.com/office/drawing/2014/main" id="{D193586D-8ACC-23A5-6C77-DD058599FDF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8555" y="994121"/>
            <a:ext cx="1827338" cy="2145558"/>
          </a:xfrm>
          <a:prstGeom prst="rect">
            <a:avLst/>
          </a:prstGeom>
          <a:noFill/>
          <a:ln>
            <a:noFill/>
          </a:ln>
        </p:spPr>
      </p:pic>
      <p:pic>
        <p:nvPicPr>
          <p:cNvPr id="6" name="Picture 5">
            <a:extLst>
              <a:ext uri="{FF2B5EF4-FFF2-40B4-BE49-F238E27FC236}">
                <a16:creationId xmlns:a16="http://schemas.microsoft.com/office/drawing/2014/main" id="{399AC788-C230-E8E6-9838-347716750F7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37327" y="1055596"/>
            <a:ext cx="1505233" cy="2084083"/>
          </a:xfrm>
          <a:prstGeom prst="rect">
            <a:avLst/>
          </a:prstGeom>
          <a:noFill/>
          <a:ln>
            <a:noFill/>
          </a:ln>
        </p:spPr>
      </p:pic>
      <p:pic>
        <p:nvPicPr>
          <p:cNvPr id="7" name="Picture 6">
            <a:extLst>
              <a:ext uri="{FF2B5EF4-FFF2-40B4-BE49-F238E27FC236}">
                <a16:creationId xmlns:a16="http://schemas.microsoft.com/office/drawing/2014/main" id="{593AF494-A7C6-CDAB-70AA-C5C70D1AA9E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72880" y="1055596"/>
            <a:ext cx="1369692" cy="2195177"/>
          </a:xfrm>
          <a:prstGeom prst="rect">
            <a:avLst/>
          </a:prstGeom>
          <a:noFill/>
          <a:ln>
            <a:noFill/>
          </a:ln>
        </p:spPr>
      </p:pic>
      <p:sp>
        <p:nvSpPr>
          <p:cNvPr id="17" name="Rectangle 16">
            <a:hlinkClick r:id="rId11" action="ppaction://hlinksldjump"/>
          </p:cNvPr>
          <p:cNvSpPr/>
          <p:nvPr/>
        </p:nvSpPr>
        <p:spPr>
          <a:xfrm>
            <a:off x="1652328" y="697705"/>
            <a:ext cx="2936081" cy="19431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625" b="1" dirty="0">
                <a:solidFill>
                  <a:srgbClr val="FF0000"/>
                </a:solidFill>
              </a:rPr>
              <a:t>1</a:t>
            </a:r>
          </a:p>
        </p:txBody>
      </p:sp>
      <p:sp>
        <p:nvSpPr>
          <p:cNvPr id="23" name="Rectangle 22">
            <a:hlinkClick r:id="rId12" action="ppaction://hlinksldjump"/>
          </p:cNvPr>
          <p:cNvSpPr/>
          <p:nvPr/>
        </p:nvSpPr>
        <p:spPr>
          <a:xfrm>
            <a:off x="4604818" y="668688"/>
            <a:ext cx="2822972" cy="1990725"/>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FF0000"/>
                </a:solidFill>
              </a:rPr>
              <a:t>2</a:t>
            </a:r>
          </a:p>
        </p:txBody>
      </p:sp>
      <p:sp>
        <p:nvSpPr>
          <p:cNvPr id="24" name="Rectangle 23">
            <a:hlinkClick r:id="rId13" action="ppaction://hlinksldjump"/>
          </p:cNvPr>
          <p:cNvSpPr/>
          <p:nvPr/>
        </p:nvSpPr>
        <p:spPr>
          <a:xfrm>
            <a:off x="4582189" y="2627445"/>
            <a:ext cx="2836069" cy="1990725"/>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FF0000"/>
                </a:solidFill>
              </a:rPr>
              <a:t>4</a:t>
            </a:r>
          </a:p>
        </p:txBody>
      </p:sp>
      <p:sp>
        <p:nvSpPr>
          <p:cNvPr id="25" name="Rectangle 24">
            <a:hlinkClick r:id="rId14" action="ppaction://hlinksldjump"/>
          </p:cNvPr>
          <p:cNvSpPr/>
          <p:nvPr/>
        </p:nvSpPr>
        <p:spPr>
          <a:xfrm>
            <a:off x="1649208" y="2616465"/>
            <a:ext cx="2942320" cy="1988344"/>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FF0000"/>
                </a:solidFill>
              </a:rPr>
              <a:t>3</a:t>
            </a:r>
          </a:p>
        </p:txBody>
      </p:sp>
    </p:spTree>
    <p:extLst>
      <p:ext uri="{BB962C8B-B14F-4D97-AF65-F5344CB8AC3E}">
        <p14:creationId xmlns:p14="http://schemas.microsoft.com/office/powerpoint/2010/main" val="13652099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6" presetClass="exit" presetSubtype="21" fill="hold" grpId="0" nodeType="clickEffect">
                                  <p:stCondLst>
                                    <p:cond delay="0"/>
                                  </p:stCondLst>
                                  <p:childTnLst>
                                    <p:animEffect transition="out" filter="barn(inVertic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6" presetClass="exit" presetSubtype="21" fill="hold" grpId="0" nodeType="clickEffect">
                                  <p:stCondLst>
                                    <p:cond delay="0"/>
                                  </p:stCondLst>
                                  <p:childTnLst>
                                    <p:animEffect transition="out" filter="barn(inVertic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6" presetClass="exit" presetSubtype="21" fill="hold" grpId="0" nodeType="click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5.85+K4lPs7H94VUqPe2XwIsfPRnrXQE//QTEXxb8/8N4CNc6FpgZahzpTjFhMzSA7T/nHJa11DE8Ng2TP3iAmRczFlmslSuUNOgUeb6yRvs0="/>
          <p:cNvSpPr/>
          <p:nvPr/>
        </p:nvSpPr>
        <p:spPr>
          <a:xfrm>
            <a:off x="2571377" y="267146"/>
            <a:ext cx="4115550" cy="923330"/>
          </a:xfrm>
          <a:prstGeom prst="rect">
            <a:avLst/>
          </a:prstGeom>
          <a:noFill/>
        </p:spPr>
        <p:txBody>
          <a:bodyPr wrap="none">
            <a:spAutoFit/>
          </a:bodyPr>
          <a:lstStyle/>
          <a:p>
            <a:pPr algn="ctr">
              <a:defRPr/>
            </a:pP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LUẬT CHƠI</a:t>
            </a:r>
          </a:p>
        </p:txBody>
      </p:sp>
      <p:sp>
        <p:nvSpPr>
          <p:cNvPr id="67587" name="TextBox 8" descr="OPL20U25GSXzBJYl68kk8uQGfFKzs7yb1M4KJWUiLk6ZEvGF+qCIPSnY57AbBFCvTW2023.15.85+K4lPs7H94VUqPe2XwIsfPRnrXQE//QTEXxb8/8N4CNc6FpgZahzpTjFhMzSA7T/nHJa11DE8Ng2TP3iAmRczFlmslSuUNOgUeb6yRvs0="/>
          <p:cNvSpPr txBox="1">
            <a:spLocks noChangeArrowheads="1"/>
          </p:cNvSpPr>
          <p:nvPr/>
        </p:nvSpPr>
        <p:spPr bwMode="auto">
          <a:xfrm>
            <a:off x="1627585" y="1206104"/>
            <a:ext cx="602581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Có</a:t>
            </a:r>
            <a:r>
              <a:rPr lang="en-US" altLang="en-US" sz="2700" dirty="0">
                <a:latin typeface="Times New Roman" pitchFamily="18" charset="0"/>
                <a:cs typeface="Times New Roman" pitchFamily="18" charset="0"/>
              </a:rPr>
              <a:t> 4 ô </a:t>
            </a:r>
            <a:r>
              <a:rPr lang="en-US" altLang="en-US" sz="2700" dirty="0" err="1">
                <a:latin typeface="Times New Roman" pitchFamily="18" charset="0"/>
                <a:cs typeface="Times New Roman" pitchFamily="18" charset="0"/>
              </a:rPr>
              <a:t>cửa</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đằng</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sau</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mỗi</a:t>
            </a:r>
            <a:r>
              <a:rPr lang="en-US" altLang="en-US" sz="2700" dirty="0">
                <a:latin typeface="Times New Roman" pitchFamily="18" charset="0"/>
                <a:cs typeface="Times New Roman" pitchFamily="18" charset="0"/>
              </a:rPr>
              <a:t> ô </a:t>
            </a:r>
            <a:r>
              <a:rPr lang="en-US" altLang="en-US" sz="2700" dirty="0" err="1">
                <a:latin typeface="Times New Roman" pitchFamily="18" charset="0"/>
                <a:cs typeface="Times New Roman" pitchFamily="18" charset="0"/>
              </a:rPr>
              <a:t>cửa</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là</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một</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câu</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hỏi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hoặc</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phần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quà</a:t>
            </a:r>
            <a:r>
              <a:rPr lang="en-US" altLang="en-US" sz="2700" dirty="0">
                <a:latin typeface="Times New Roman" pitchFamily="18" charset="0"/>
                <a:cs typeface="Times New Roman" pitchFamily="18" charset="0"/>
              </a:rPr>
              <a:t> may </a:t>
            </a:r>
            <a:r>
              <a:rPr lang="en-US" altLang="en-US" sz="2700" dirty="0" err="1">
                <a:latin typeface="Times New Roman" pitchFamily="18" charset="0"/>
                <a:cs typeface="Times New Roman" pitchFamily="18" charset="0"/>
              </a:rPr>
              <a:t>mắn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Mỗi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bạn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được</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chọn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một</a:t>
            </a:r>
            <a:r>
              <a:rPr lang="en-US" altLang="en-US" sz="2700" dirty="0">
                <a:latin typeface="Times New Roman" pitchFamily="18" charset="0"/>
                <a:cs typeface="Times New Roman" pitchFamily="18" charset="0"/>
              </a:rPr>
              <a:t> ô </a:t>
            </a:r>
            <a:r>
              <a:rPr lang="en-US" altLang="en-US" sz="2700" dirty="0" err="1">
                <a:latin typeface="Times New Roman" pitchFamily="18" charset="0"/>
                <a:cs typeface="Times New Roman" pitchFamily="18" charset="0"/>
              </a:rPr>
              <a:t>cửa</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tuỳ</a:t>
            </a:r>
            <a:r>
              <a:rPr lang="en-US" altLang="en-US" sz="2700" dirty="0">
                <a:latin typeface="Times New Roman" pitchFamily="18" charset="0"/>
                <a:cs typeface="Times New Roman" pitchFamily="18" charset="0"/>
              </a:rPr>
              <a:t> ý. </a:t>
            </a:r>
            <a:r>
              <a:rPr lang="en-US" altLang="en-US" sz="2700" dirty="0" err="1">
                <a:latin typeface="Times New Roman" pitchFamily="18" charset="0"/>
                <a:cs typeface="Times New Roman" pitchFamily="18" charset="0"/>
              </a:rPr>
              <a:t>Nếu</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trả</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lời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đúng</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sẽ</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được</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chọn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một</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phần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quà</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Nếu</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trả</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lời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sai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quyền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trả</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lời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thuộc</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về</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bạn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khác</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trong</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tổ</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Thời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gian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suy</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nghĩ</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tối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đa</a:t>
            </a:r>
            <a:r>
              <a:rPr lang="en-US" altLang="en-US" sz="2700" dirty="0">
                <a:latin typeface="Times New Roman" pitchFamily="18" charset="0"/>
                <a:cs typeface="Times New Roman" pitchFamily="18" charset="0"/>
              </a:rPr>
              <a:t> 30 </a:t>
            </a:r>
            <a:r>
              <a:rPr lang="en-US" altLang="en-US" sz="2700" dirty="0" err="1">
                <a:latin typeface="Times New Roman" pitchFamily="18" charset="0"/>
                <a:cs typeface="Times New Roman" pitchFamily="18" charset="0"/>
              </a:rPr>
              <a:t>giây</a:t>
            </a:r>
            <a:endParaRPr lang="en-US" altLang="en-US" sz="2700" dirty="0">
              <a:latin typeface="Times New Roman" pitchFamily="18" charset="0"/>
              <a:cs typeface="Times New Roman" pitchFamily="18" charset="0"/>
            </a:endParaRPr>
          </a:p>
        </p:txBody>
      </p:sp>
      <p:sp>
        <p:nvSpPr>
          <p:cNvPr id="10" name="Arrow: Left 9" descr="OPL20U25GSXzBJYl68kk8uQGfFKzs7yb1M4KJWUiLk6ZEvGF+qCIPSnY57AbBFCvTW2023.15.85+K4lPs7H94VUqPe2XwIsfPRnrXQE//QTEXxb8/8N4CNc6FpgZahzpTjFhMzSA7T/nHJa11DE8Ng2TP3iAmRczFlmslSuUNOgUeb6yRvs0=">
            <a:hlinkClick r:id="rId3" action="ppaction://hlinksldjump"/>
          </p:cNvPr>
          <p:cNvSpPr/>
          <p:nvPr/>
        </p:nvSpPr>
        <p:spPr>
          <a:xfrm>
            <a:off x="7061598" y="4610100"/>
            <a:ext cx="939403"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417683405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OPL20U25GSXzBJYl68kk8uQGfFKzs7yb1M4KJWUiLk6ZEvGF+qCIPSnY57AbBFCvTW2023.15.85+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950153" y="-3088636"/>
            <a:ext cx="1243694" cy="8763002"/>
          </a:xfrm>
          <a:prstGeom prst="rect">
            <a:avLst/>
          </a:prstGeom>
        </p:spPr>
      </p:pic>
      <p:sp>
        <p:nvSpPr>
          <p:cNvPr id="36" name="TextBox 35" descr="OPL20U25GSXzBJYl68kk8uQGfFKzs7yb1M4KJWUiLk6ZEvGF+qCIPSnY57AbBFCvTW2023.15.85+K4lPs7H94VUqPe2XwIsfPRnrXQE//QTEXxb8/8N4CNc6FpgZahzpTjFhMzSA7T/nHJa11DE8Ng2TP3iAmRczFlmslSuUNOgUeb6yRvs0="/>
          <p:cNvSpPr txBox="1"/>
          <p:nvPr/>
        </p:nvSpPr>
        <p:spPr>
          <a:xfrm>
            <a:off x="723902" y="813640"/>
            <a:ext cx="7696200" cy="954107"/>
          </a:xfrm>
          <a:prstGeom prst="rect">
            <a:avLst/>
          </a:prstGeom>
          <a:noFill/>
        </p:spPr>
        <p:txBody>
          <a:bodyPr wrap="square" rtlCol="0">
            <a:spAutoFit/>
          </a:bodyPr>
          <a:lstStyle/>
          <a:p>
            <a:pPr>
              <a:defRPr/>
            </a:pPr>
            <a:r>
              <a:rPr lang="vi-VN" sz="2800" dirty="0">
                <a:solidFill>
                  <a:srgbClr val="0000FF"/>
                </a:solidFill>
                <a:latin typeface="+mj-lt"/>
                <a:ea typeface="Times New Roman" panose="02020603050405020304" pitchFamily="18" charset="0"/>
                <a:cs typeface="Times New Roman" panose="02020603050405020304" pitchFamily="18" charset="0"/>
              </a:rPr>
              <a:t>Quan sát hình vẽ dưới đây. Biết </a:t>
            </a:r>
            <a:r>
              <a:rPr lang="vi-VN" sz="2800" i="1" dirty="0">
                <a:solidFill>
                  <a:srgbClr val="0000FF"/>
                </a:solidFill>
                <a:latin typeface="+mj-lt"/>
                <a:ea typeface="Times New Roman" panose="02020603050405020304" pitchFamily="18" charset="0"/>
                <a:cs typeface="Times New Roman" panose="02020603050405020304" pitchFamily="18" charset="0"/>
              </a:rPr>
              <a:t>AI</a:t>
            </a:r>
            <a:r>
              <a:rPr lang="vi-VN" sz="2800" dirty="0">
                <a:solidFill>
                  <a:srgbClr val="0000FF"/>
                </a:solidFill>
                <a:latin typeface="+mj-lt"/>
                <a:ea typeface="Times New Roman" panose="02020603050405020304" pitchFamily="18" charset="0"/>
                <a:cs typeface="Times New Roman" panose="02020603050405020304" pitchFamily="18" charset="0"/>
              </a:rPr>
              <a:t> = 2,1 m; </a:t>
            </a:r>
            <a:r>
              <a:rPr lang="vi-VN" sz="2800" i="1" dirty="0">
                <a:solidFill>
                  <a:srgbClr val="0000FF"/>
                </a:solidFill>
                <a:latin typeface="+mj-lt"/>
                <a:ea typeface="Times New Roman" panose="02020603050405020304" pitchFamily="18" charset="0"/>
                <a:cs typeface="Times New Roman" panose="02020603050405020304" pitchFamily="18" charset="0"/>
              </a:rPr>
              <a:t>IB </a:t>
            </a:r>
            <a:r>
              <a:rPr lang="vi-VN" sz="2800" dirty="0">
                <a:solidFill>
                  <a:srgbClr val="0000FF"/>
                </a:solidFill>
                <a:latin typeface="+mj-lt"/>
                <a:ea typeface="Times New Roman" panose="02020603050405020304" pitchFamily="18" charset="0"/>
                <a:cs typeface="Times New Roman" panose="02020603050405020304" pitchFamily="18" charset="0"/>
              </a:rPr>
              <a:t>= 1,4 m; </a:t>
            </a:r>
            <a:r>
              <a:rPr lang="vi-VN" sz="2800" i="1" dirty="0">
                <a:solidFill>
                  <a:srgbClr val="0000FF"/>
                </a:solidFill>
                <a:latin typeface="+mj-lt"/>
                <a:ea typeface="Times New Roman" panose="02020603050405020304" pitchFamily="18" charset="0"/>
                <a:cs typeface="Times New Roman" panose="02020603050405020304" pitchFamily="18" charset="0"/>
              </a:rPr>
              <a:t>AC</a:t>
            </a:r>
            <a:r>
              <a:rPr lang="vi-VN" sz="2800" dirty="0">
                <a:solidFill>
                  <a:srgbClr val="0000FF"/>
                </a:solidFill>
                <a:latin typeface="+mj-lt"/>
                <a:ea typeface="Times New Roman" panose="02020603050405020304" pitchFamily="18" charset="0"/>
                <a:cs typeface="Times New Roman" panose="02020603050405020304" pitchFamily="18" charset="0"/>
              </a:rPr>
              <a:t> = 1,5 m. Hãy tính chiều cao </a:t>
            </a:r>
            <a:r>
              <a:rPr lang="vi-VN" sz="2800" i="1" dirty="0">
                <a:solidFill>
                  <a:srgbClr val="0000FF"/>
                </a:solidFill>
                <a:latin typeface="+mj-lt"/>
                <a:ea typeface="Times New Roman" panose="02020603050405020304" pitchFamily="18" charset="0"/>
                <a:cs typeface="Times New Roman" panose="02020603050405020304" pitchFamily="18" charset="0"/>
              </a:rPr>
              <a:t>AH</a:t>
            </a:r>
            <a:r>
              <a:rPr lang="vi-VN" sz="2800" dirty="0">
                <a:solidFill>
                  <a:srgbClr val="0000FF"/>
                </a:solidFill>
                <a:latin typeface="+mj-lt"/>
                <a:ea typeface="Times New Roman" panose="02020603050405020304" pitchFamily="18" charset="0"/>
                <a:cs typeface="Times New Roman" panose="02020603050405020304" pitchFamily="18" charset="0"/>
              </a:rPr>
              <a:t> của cái cây </a:t>
            </a:r>
            <a:endParaRPr lang="en-US" sz="2800" b="1" dirty="0">
              <a:solidFill>
                <a:srgbClr val="0000FF"/>
              </a:solidFill>
              <a:latin typeface="+mj-lt"/>
              <a:cs typeface="Times New Roman" pitchFamily="18" charset="0"/>
            </a:endParaRPr>
          </a:p>
        </p:txBody>
      </p:sp>
      <p:pic>
        <p:nvPicPr>
          <p:cNvPr id="45" name="Het gio-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61024" y="-60611"/>
            <a:ext cx="457200" cy="457200"/>
          </a:xfrm>
          <a:prstGeom prst="rect">
            <a:avLst/>
          </a:prstGeom>
        </p:spPr>
      </p:pic>
      <p:sp>
        <p:nvSpPr>
          <p:cNvPr id="46" name="Rounded Rectangle 45" descr="OPL20U25GSXzBJYl68kk8uQGfFKzs7yb1M4KJWUiLk6ZEvGF+qCIPSnY57AbBFCvTW2023.15.85+K4lPs7H94VUqPe2XwIsfPRnrXQE//QTEXxb8/8N4CNc6FpgZahzpTjFhMzSA7T/nHJa11DE8Ng2TP3iAmRczFlmslSuUNOgUeb6yRvs0="/>
          <p:cNvSpPr/>
          <p:nvPr/>
        </p:nvSpPr>
        <p:spPr>
          <a:xfrm>
            <a:off x="2272293" y="3274998"/>
            <a:ext cx="1619007"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D.</a:t>
            </a:r>
            <a:r>
              <a:rPr lang="en-US" sz="2400" dirty="0">
                <a:solidFill>
                  <a:schemeClr val="tx1"/>
                </a:solidFill>
                <a:latin typeface="Times New Roman" pitchFamily="18" charset="0"/>
                <a:cs typeface="Times New Roman" pitchFamily="18" charset="0"/>
              </a:rPr>
              <a:t> 4,5 m</a:t>
            </a:r>
          </a:p>
        </p:txBody>
      </p:sp>
      <p:sp>
        <p:nvSpPr>
          <p:cNvPr id="47" name="Rounded Rectangle 46" descr="OPL20U25GSXzBJYl68kk8uQGfFKzs7yb1M4KJWUiLk6ZEvGF+qCIPSnY57AbBFCvTW2023.15.85+K4lPs7H94VUqPe2XwIsfPRnrXQE//QTEXxb8/8N4CNc6FpgZahzpTjFhMzSA7T/nHJa11DE8Ng2TP3iAmRczFlmslSuUNOgUeb6yRvs0="/>
          <p:cNvSpPr/>
          <p:nvPr/>
        </p:nvSpPr>
        <p:spPr>
          <a:xfrm>
            <a:off x="299311" y="3261901"/>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B.</a:t>
            </a:r>
            <a:r>
              <a:rPr lang="en-US" sz="2400" dirty="0">
                <a:solidFill>
                  <a:schemeClr val="tx1"/>
                </a:solidFill>
                <a:latin typeface="Times New Roman" pitchFamily="18" charset="0"/>
                <a:cs typeface="Times New Roman" pitchFamily="18" charset="0"/>
              </a:rPr>
              <a:t>  2,5 m</a:t>
            </a:r>
          </a:p>
        </p:txBody>
      </p:sp>
      <p:sp>
        <p:nvSpPr>
          <p:cNvPr id="48" name="Rounded Rectangle 47" descr="OPL20U25GSXzBJYl68kk8uQGfFKzs7yb1M4KJWUiLk6ZEvGF+qCIPSnY57AbBFCvTW2023.15.85+K4lPs7H94VUqPe2XwIsfPRnrXQE//QTEXxb8/8N4CNc6FpgZahzpTjFhMzSA7T/nHJa11DE8Ng2TP3iAmRczFlmslSuUNOgUeb6yRvs0="/>
          <p:cNvSpPr/>
          <p:nvPr/>
        </p:nvSpPr>
        <p:spPr>
          <a:xfrm>
            <a:off x="263225" y="2241245"/>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A.</a:t>
            </a:r>
            <a:r>
              <a:rPr lang="en-US" sz="2400" dirty="0">
                <a:solidFill>
                  <a:schemeClr val="tx1"/>
                </a:solidFill>
                <a:latin typeface="Times New Roman" pitchFamily="18" charset="0"/>
                <a:cs typeface="Times New Roman" pitchFamily="18" charset="0"/>
              </a:rPr>
              <a:t>  1,5 m</a:t>
            </a:r>
          </a:p>
        </p:txBody>
      </p:sp>
      <p:sp>
        <p:nvSpPr>
          <p:cNvPr id="49" name="Rounded Rectangle 48" descr="OPL20U25GSXzBJYl68kk8uQGfFKzs7yb1M4KJWUiLk6ZEvGF+qCIPSnY57AbBFCvTW2023.15.85+K4lPs7H94VUqPe2XwIsfPRnrXQE//QTEXxb8/8N4CNc6FpgZahzpTjFhMzSA7T/nHJa11DE8Ng2TP3iAmRczFlmslSuUNOgUeb6yRvs0="/>
          <p:cNvSpPr/>
          <p:nvPr/>
        </p:nvSpPr>
        <p:spPr>
          <a:xfrm>
            <a:off x="2312181" y="2316982"/>
            <a:ext cx="153923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C.</a:t>
            </a:r>
            <a:r>
              <a:rPr lang="en-US" sz="2400" dirty="0">
                <a:solidFill>
                  <a:schemeClr val="tx1"/>
                </a:solidFill>
                <a:latin typeface="Times New Roman" pitchFamily="18" charset="0"/>
                <a:cs typeface="Times New Roman" pitchFamily="18" charset="0"/>
              </a:rPr>
              <a:t> 3,5 m </a:t>
            </a:r>
          </a:p>
        </p:txBody>
      </p:sp>
      <p:pic>
        <p:nvPicPr>
          <p:cNvPr id="50" name="Dung-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572625" y="2342522"/>
            <a:ext cx="457200" cy="457200"/>
          </a:xfrm>
          <a:prstGeom prst="rect">
            <a:avLst/>
          </a:prstGeom>
        </p:spPr>
      </p:pic>
      <p:pic>
        <p:nvPicPr>
          <p:cNvPr id="51"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26671" y="3298594"/>
            <a:ext cx="457200" cy="457200"/>
          </a:xfrm>
          <a:prstGeom prst="rect">
            <a:avLst/>
          </a:prstGeom>
        </p:spPr>
      </p:pic>
      <p:pic>
        <p:nvPicPr>
          <p:cNvPr id="52"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572625" y="3954174"/>
            <a:ext cx="457200" cy="457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632519" y="4609754"/>
            <a:ext cx="457200" cy="457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629900" y="2350724"/>
            <a:ext cx="457200" cy="457200"/>
          </a:xfrm>
          <a:prstGeom prst="rect">
            <a:avLst/>
          </a:prstGeom>
        </p:spPr>
      </p:pic>
      <p:pic>
        <p:nvPicPr>
          <p:cNvPr id="3" name="Picture 2">
            <a:extLst>
              <a:ext uri="{FF2B5EF4-FFF2-40B4-BE49-F238E27FC236}">
                <a16:creationId xmlns:a16="http://schemas.microsoft.com/office/drawing/2014/main" id="{96CE2707-A647-9D78-B34D-292A788E80D9}"/>
              </a:ext>
            </a:extLst>
          </p:cNvPr>
          <p:cNvPicPr>
            <a:picLocks noChangeAspect="1"/>
          </p:cNvPicPr>
          <p:nvPr/>
        </p:nvPicPr>
        <p:blipFill>
          <a:blip r:embed="rId15"/>
          <a:stretch>
            <a:fillRect/>
          </a:stretch>
        </p:blipFill>
        <p:spPr>
          <a:xfrm>
            <a:off x="4451360" y="1914712"/>
            <a:ext cx="3839656" cy="2988236"/>
          </a:xfrm>
          <a:prstGeom prst="rect">
            <a:avLst/>
          </a:prstGeom>
        </p:spPr>
      </p:pic>
      <p:sp>
        <p:nvSpPr>
          <p:cNvPr id="6" name="Left Arrow 1">
            <a:hlinkClick r:id="rId16" action="ppaction://hlinksldjump"/>
            <a:extLst>
              <a:ext uri="{FF2B5EF4-FFF2-40B4-BE49-F238E27FC236}">
                <a16:creationId xmlns:a16="http://schemas.microsoft.com/office/drawing/2014/main" id="{8B5CD8FA-E22C-E3E1-ED66-4AD46B87C737}"/>
              </a:ext>
            </a:extLst>
          </p:cNvPr>
          <p:cNvSpPr/>
          <p:nvPr/>
        </p:nvSpPr>
        <p:spPr>
          <a:xfrm>
            <a:off x="8061414" y="4656327"/>
            <a:ext cx="8001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err="1"/>
              <a:t>Trở</a:t>
            </a:r>
            <a:r>
              <a:rPr lang="en-US" sz="1350" dirty="0"/>
              <a:t> </a:t>
            </a:r>
            <a:r>
              <a:rPr lang="en-US" sz="1350" dirty="0" err="1"/>
              <a:t>về</a:t>
            </a:r>
            <a:endParaRPr lang="en-US" sz="1350" dirty="0"/>
          </a:p>
        </p:txBody>
      </p:sp>
      <p:sp>
        <p:nvSpPr>
          <p:cNvPr id="2" name="Rectangle: Rounded Corners 1">
            <a:hlinkClick r:id="rId17" action="ppaction://hlinksldjump"/>
            <a:extLst>
              <a:ext uri="{FF2B5EF4-FFF2-40B4-BE49-F238E27FC236}">
                <a16:creationId xmlns:a16="http://schemas.microsoft.com/office/drawing/2014/main" id="{8985ABCF-9D5D-2D7A-6EF1-6549ADD195D3}"/>
              </a:ext>
            </a:extLst>
          </p:cNvPr>
          <p:cNvSpPr/>
          <p:nvPr/>
        </p:nvSpPr>
        <p:spPr>
          <a:xfrm>
            <a:off x="190499" y="76207"/>
            <a:ext cx="1577339" cy="536555"/>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err="1">
                <a:latin typeface="Times New Roman" pitchFamily="18" charset="0"/>
                <a:cs typeface="Times New Roman" pitchFamily="18" charset="0"/>
              </a:rPr>
              <a:t>Câu</a:t>
            </a:r>
            <a:r>
              <a:rPr lang="en-US" sz="2100" dirty="0">
                <a:latin typeface="Times New Roman" pitchFamily="18" charset="0"/>
                <a:cs typeface="Times New Roman" pitchFamily="18" charset="0"/>
              </a:rPr>
              <a:t> 1:</a:t>
            </a:r>
          </a:p>
        </p:txBody>
      </p:sp>
      <p:pic>
        <p:nvPicPr>
          <p:cNvPr id="5" name="Video-dong-ho-dem-nguoc-30-giay-www_tiengdong_com">
            <a:hlinkClick r:id="" action="ppaction://media"/>
            <a:extLst>
              <a:ext uri="{FF2B5EF4-FFF2-40B4-BE49-F238E27FC236}">
                <a16:creationId xmlns:a16="http://schemas.microsoft.com/office/drawing/2014/main" id="{4441B241-B31C-F20D-38FB-6D0D735FF878}"/>
              </a:ext>
            </a:extLst>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1673841" y="4188572"/>
            <a:ext cx="1246152" cy="714376"/>
          </a:xfrm>
          <a:prstGeom prst="rect">
            <a:avLst/>
          </a:prstGeom>
        </p:spPr>
      </p:pic>
    </p:spTree>
    <p:extLst>
      <p:ext uri="{BB962C8B-B14F-4D97-AF65-F5344CB8AC3E}">
        <p14:creationId xmlns:p14="http://schemas.microsoft.com/office/powerpoint/2010/main" val="330838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33000"/>
                                  </p:stCondLst>
                                  <p:childTnLst>
                                    <p:cmd type="call" cmd="playFrom(0.0)">
                                      <p:cBhvr>
                                        <p:cTn id="40" dur="177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5"/>
                </p:tgtEl>
              </p:cMediaNode>
            </p:audio>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47"/>
                                        </p:tgtEl>
                                        <p:attrNameLst>
                                          <p:attrName>style.color</p:attrName>
                                        </p:attrNameLst>
                                      </p:cBhvr>
                                      <p:by>
                                        <p:hsl h="7200000" s="0" l="0"/>
                                      </p:by>
                                    </p:animClr>
                                    <p:animClr clrSpc="hsl" dir="cw">
                                      <p:cBhvr>
                                        <p:cTn id="47" dur="500" fill="hold"/>
                                        <p:tgtEl>
                                          <p:spTgt spid="47"/>
                                        </p:tgtEl>
                                        <p:attrNameLst>
                                          <p:attrName>fillcolor</p:attrName>
                                        </p:attrNameLst>
                                      </p:cBhvr>
                                      <p:by>
                                        <p:hsl h="7200000" s="0" l="0"/>
                                      </p:by>
                                    </p:animClr>
                                    <p:animClr clrSpc="hsl" dir="cw">
                                      <p:cBhvr>
                                        <p:cTn id="48" dur="500" fill="hold"/>
                                        <p:tgtEl>
                                          <p:spTgt spid="47"/>
                                        </p:tgtEl>
                                        <p:attrNameLst>
                                          <p:attrName>stroke.color</p:attrName>
                                        </p:attrNameLst>
                                      </p:cBhvr>
                                      <p:by>
                                        <p:hsl h="7200000" s="0" l="0"/>
                                      </p:by>
                                    </p:animClr>
                                    <p:set>
                                      <p:cBhvr>
                                        <p:cTn id="49" dur="500" fill="hold"/>
                                        <p:tgtEl>
                                          <p:spTgt spid="47"/>
                                        </p:tgtEl>
                                        <p:attrNameLst>
                                          <p:attrName>fill.type</p:attrName>
                                        </p:attrNameLst>
                                      </p:cBhvr>
                                      <p:to>
                                        <p:strVal val="solid"/>
                                      </p:to>
                                    </p:set>
                                  </p:childTnLst>
                                </p:cTn>
                              </p:par>
                              <p:par>
                                <p:cTn id="50" presetID="1" presetClass="mediacall" presetSubtype="0" fill="hold" nodeType="withEffect">
                                  <p:stCondLst>
                                    <p:cond delay="0"/>
                                  </p:stCondLst>
                                  <p:childTnLst>
                                    <p:cmd type="call" cmd="playFrom(0.0)">
                                      <p:cBhvr>
                                        <p:cTn id="51" dur="1252" fill="hold"/>
                                        <p:tgtEl>
                                          <p:spTgt spid="50"/>
                                        </p:tgtEl>
                                      </p:cBhvr>
                                    </p:cmd>
                                  </p:childTnLst>
                                </p:cTn>
                              </p:par>
                              <p:par>
                                <p:cTn id="52" presetID="1" presetClass="mediacall" presetSubtype="0" fill="hold" nodeType="withEffect">
                                  <p:stCondLst>
                                    <p:cond delay="500"/>
                                  </p:stCondLst>
                                  <p:childTnLst>
                                    <p:cmd type="call" cmd="playFrom(0.0)">
                                      <p:cBhvr>
                                        <p:cTn id="53" dur="5042" fill="hold"/>
                                        <p:tgtEl>
                                          <p:spTgt spid="54"/>
                                        </p:tgtEl>
                                      </p:cBhvr>
                                    </p:cmd>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8"/>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2060" fill="hold"/>
                                        <p:tgtEl>
                                          <p:spTgt spid="51"/>
                                        </p:tgtEl>
                                      </p:cBhvr>
                                    </p:cmd>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2060" fill="hold"/>
                                        <p:tgtEl>
                                          <p:spTgt spid="52"/>
                                        </p:tgtEl>
                                      </p:cBhvr>
                                    </p:cmd>
                                  </p:childTnLst>
                                </p:cTn>
                              </p:par>
                            </p:childTnLst>
                          </p:cTn>
                        </p:par>
                      </p:childTnLst>
                    </p:cTn>
                  </p:par>
                </p:childTnLst>
              </p:cTn>
              <p:nextCondLst>
                <p:cond evt="onClick" delay="0">
                  <p:tgtEl>
                    <p:spTgt spid="49"/>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46"/>
                                        </p:tgtEl>
                                      </p:cBhvr>
                                    </p:animEffect>
                                    <p:set>
                                      <p:cBhvr>
                                        <p:cTn id="75" dur="1" fill="hold">
                                          <p:stCondLst>
                                            <p:cond delay="499"/>
                                          </p:stCondLst>
                                        </p:cTn>
                                        <p:tgtEl>
                                          <p:spTgt spid="46"/>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2060" fill="hold"/>
                                        <p:tgtEl>
                                          <p:spTgt spid="53"/>
                                        </p:tgtEl>
                                      </p:cBhvr>
                                    </p:cmd>
                                  </p:childTnLst>
                                </p:cTn>
                              </p:par>
                            </p:childTnLst>
                          </p:cTn>
                        </p:par>
                      </p:childTnLst>
                    </p:cTn>
                  </p:par>
                </p:childTnLst>
              </p:cTn>
              <p:nextCondLst>
                <p:cond evt="onClick" delay="0">
                  <p:tgtEl>
                    <p:spTgt spid="46"/>
                  </p:tgtEl>
                </p:cond>
              </p:nextCondLst>
            </p:seq>
            <p:audio>
              <p:cMediaNode vol="100000">
                <p:cTn id="78" fill="hold" display="0">
                  <p:stCondLst>
                    <p:cond delay="indefinite"/>
                  </p:stCondLst>
                  <p:endCondLst>
                    <p:cond evt="onStopAudio" delay="0">
                      <p:tgtEl>
                        <p:sldTgt/>
                      </p:tgtEl>
                    </p:cond>
                  </p:endCondLst>
                </p:cTn>
                <p:tgtEl>
                  <p:spTgt spid="50"/>
                </p:tgtEl>
              </p:cMediaNode>
            </p:audio>
            <p:audio>
              <p:cMediaNode vol="80000">
                <p:cTn id="79" fill="hold" display="0">
                  <p:stCondLst>
                    <p:cond delay="indefinite"/>
                  </p:stCondLst>
                  <p:endCondLst>
                    <p:cond evt="onStopAudio" delay="0">
                      <p:tgtEl>
                        <p:sldTgt/>
                      </p:tgtEl>
                    </p:cond>
                  </p:endCondLst>
                </p:cTn>
                <p:tgtEl>
                  <p:spTgt spid="51"/>
                </p:tgtEl>
              </p:cMediaNode>
            </p:audio>
            <p:audio>
              <p:cMediaNode vol="80000">
                <p:cTn id="80" fill="hold" display="0">
                  <p:stCondLst>
                    <p:cond delay="indefinite"/>
                  </p:stCondLst>
                  <p:endCondLst>
                    <p:cond evt="onStopAudio" delay="0">
                      <p:tgtEl>
                        <p:sldTgt/>
                      </p:tgtEl>
                    </p:cond>
                  </p:endCondLst>
                </p:cTn>
                <p:tgtEl>
                  <p:spTgt spid="52"/>
                </p:tgtEl>
              </p:cMediaNode>
            </p:audio>
            <p:audio>
              <p:cMediaNode vol="80000">
                <p:cTn id="81" fill="hold" display="0">
                  <p:stCondLst>
                    <p:cond delay="indefinite"/>
                  </p:stCondLst>
                  <p:endCondLst>
                    <p:cond evt="onStopAudio" delay="0">
                      <p:tgtEl>
                        <p:sldTgt/>
                      </p:tgtEl>
                    </p:cond>
                  </p:endCondLst>
                </p:cTn>
                <p:tgtEl>
                  <p:spTgt spid="53"/>
                </p:tgtEl>
              </p:cMediaNode>
            </p:audio>
            <p:audio>
              <p:cMediaNode vol="42424">
                <p:cTn id="82" fill="hold" display="0">
                  <p:stCondLst>
                    <p:cond delay="indefinite"/>
                  </p:stCondLst>
                  <p:endCondLst>
                    <p:cond evt="onStopAudio" delay="0">
                      <p:tgtEl>
                        <p:sldTgt/>
                      </p:tgtEl>
                    </p:cond>
                  </p:endCondLst>
                </p:cTn>
                <p:tgtEl>
                  <p:spTgt spid="54"/>
                </p:tgtEl>
              </p:cMediaNode>
            </p:audio>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
                                        </p:tgtEl>
                                      </p:cBhvr>
                                    </p:cmd>
                                  </p:childTnLst>
                                </p:cTn>
                              </p:par>
                            </p:childTnLst>
                          </p:cTn>
                        </p:par>
                      </p:childTnLst>
                    </p:cTn>
                  </p:par>
                </p:childTnLst>
              </p:cTn>
              <p:nextCondLst>
                <p:cond evt="onClick" delay="0">
                  <p:tgtEl>
                    <p:spTgt spid="5"/>
                  </p:tgtEl>
                </p:cond>
              </p:nextCondLst>
            </p:seq>
            <p:video>
              <p:cMediaNode vol="80000">
                <p:cTn id="88" fill="hold" display="0">
                  <p:stCondLst>
                    <p:cond delay="indefinite"/>
                  </p:stCondLst>
                </p:cTn>
                <p:tgtEl>
                  <p:spTgt spid="5"/>
                </p:tgtEl>
              </p:cMediaNode>
            </p:video>
          </p:childTnLst>
        </p:cTn>
      </p:par>
    </p:tnLst>
    <p:bldLst>
      <p:bldP spid="36" grpId="0"/>
      <p:bldP spid="46" grpId="0" animBg="1"/>
      <p:bldP spid="46" grpId="1" animBg="1"/>
      <p:bldP spid="47" grpId="0" animBg="1"/>
      <p:bldP spid="47" grpId="1" animBg="1"/>
      <p:bldP spid="48" grpId="0" animBg="1"/>
      <p:bldP spid="48"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OPL20U25GSXzBJYl68kk8uQGfFKzs7yb1M4KJWUiLk6ZEvGF+qCIPSnY57AbBFCvTW2023.15.85+K4lPs7H94VUqPe2XwIsfPRnrXQE//QTEXxb8/8N4CNc6FpgZahzpTjFhMzSA7T/nHJa11DE8Ng2TP3iAmRczFlmslSuUNOgUeb6yRvs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808192" y="-3027889"/>
            <a:ext cx="1527617" cy="8763002"/>
          </a:xfrm>
          <a:prstGeom prst="rect">
            <a:avLst/>
          </a:prstGeom>
        </p:spPr>
      </p:pic>
      <p:sp>
        <p:nvSpPr>
          <p:cNvPr id="36" name="TextBox 35" descr="OPL20U25GSXzBJYl68kk8uQGfFKzs7yb1M4KJWUiLk6ZEvGF+qCIPSnY57AbBFCvTW2023.15.85+K4lPs7H94VUqPe2XwIsfPRnrXQE//QTEXxb8/8N4CNc6FpgZahzpTjFhMzSA7T/nHJa11DE8Ng2TP3iAmRczFlmslSuUNOgUeb6yRvs0="/>
          <p:cNvSpPr txBox="1"/>
          <p:nvPr/>
        </p:nvSpPr>
        <p:spPr>
          <a:xfrm>
            <a:off x="723900" y="661114"/>
            <a:ext cx="7696200" cy="1384995"/>
          </a:xfrm>
          <a:prstGeom prst="rect">
            <a:avLst/>
          </a:prstGeom>
          <a:noFill/>
        </p:spPr>
        <p:txBody>
          <a:bodyPr wrap="square" rtlCol="0">
            <a:spAutoFit/>
          </a:bodyPr>
          <a:lstStyle/>
          <a:p>
            <a:pPr>
              <a:defRPr/>
            </a:pPr>
            <a:r>
              <a:rPr lang="vi-VN" sz="2800" dirty="0">
                <a:solidFill>
                  <a:srgbClr val="0000FF"/>
                </a:solidFill>
                <a:latin typeface="Times New Roman" panose="02020603050405020304" pitchFamily="18" charset="0"/>
                <a:ea typeface="Times New Roman" panose="02020603050405020304" pitchFamily="18" charset="0"/>
              </a:rPr>
              <a:t>Một ngôi nhà có thiết kế như hình vẽ và có các số đo như sau: AD = 1,5 m; DE = 2,5 m; BC = 5,5 m, ED // BC. Chiều dài mái nhà bên là:</a:t>
            </a:r>
            <a:endParaRPr lang="en-US" sz="2800" b="1" dirty="0">
              <a:solidFill>
                <a:srgbClr val="0000FF"/>
              </a:solidFill>
              <a:cs typeface="Times New Roman" pitchFamily="18" charset="0"/>
            </a:endParaRPr>
          </a:p>
        </p:txBody>
      </p:sp>
      <p:pic>
        <p:nvPicPr>
          <p:cNvPr id="45" name="Het gio-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61024" y="-60611"/>
            <a:ext cx="457200" cy="457200"/>
          </a:xfrm>
          <a:prstGeom prst="rect">
            <a:avLst/>
          </a:prstGeom>
        </p:spPr>
      </p:pic>
      <p:sp>
        <p:nvSpPr>
          <p:cNvPr id="46" name="Rounded Rectangle 45" descr="OPL20U25GSXzBJYl68kk8uQGfFKzs7yb1M4KJWUiLk6ZEvGF+qCIPSnY57AbBFCvTW2023.15.85+K4lPs7H94VUqPe2XwIsfPRnrXQE//QTEXxb8/8N4CNc6FpgZahzpTjFhMzSA7T/nHJa11DE8Ng2TP3iAmRczFlmslSuUNOgUeb6yRvs0="/>
          <p:cNvSpPr/>
          <p:nvPr/>
        </p:nvSpPr>
        <p:spPr>
          <a:xfrm>
            <a:off x="228732" y="3263897"/>
            <a:ext cx="1619007"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B. </a:t>
            </a:r>
            <a:r>
              <a:rPr lang="en-US" sz="2400" dirty="0">
                <a:solidFill>
                  <a:schemeClr val="tx1"/>
                </a:solidFill>
                <a:latin typeface="Times New Roman" pitchFamily="18" charset="0"/>
                <a:cs typeface="Times New Roman" pitchFamily="18" charset="0"/>
              </a:rPr>
              <a:t>2,5 m  </a:t>
            </a:r>
          </a:p>
        </p:txBody>
      </p:sp>
      <p:sp>
        <p:nvSpPr>
          <p:cNvPr id="47" name="Rounded Rectangle 46" descr="OPL20U25GSXzBJYl68kk8uQGfFKzs7yb1M4KJWUiLk6ZEvGF+qCIPSnY57AbBFCvTW2023.15.85+K4lPs7H94VUqPe2XwIsfPRnrXQE//QTEXxb8/8N4CNc6FpgZahzpTjFhMzSA7T/nHJa11DE8Ng2TP3iAmRczFlmslSuUNOgUeb6yRvs0="/>
          <p:cNvSpPr/>
          <p:nvPr/>
        </p:nvSpPr>
        <p:spPr>
          <a:xfrm>
            <a:off x="2251908" y="3338652"/>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D</a:t>
            </a:r>
            <a:r>
              <a:rPr lang="en-US" sz="2400" dirty="0">
                <a:solidFill>
                  <a:schemeClr val="tx1"/>
                </a:solidFill>
                <a:latin typeface="Times New Roman" pitchFamily="18" charset="0"/>
                <a:cs typeface="Times New Roman" pitchFamily="18" charset="0"/>
              </a:rPr>
              <a:t>. 3,3 m  </a:t>
            </a:r>
          </a:p>
        </p:txBody>
      </p:sp>
      <p:sp>
        <p:nvSpPr>
          <p:cNvPr id="48" name="Rounded Rectangle 47" descr="OPL20U25GSXzBJYl68kk8uQGfFKzs7yb1M4KJWUiLk6ZEvGF+qCIPSnY57AbBFCvTW2023.15.85+K4lPs7H94VUqPe2XwIsfPRnrXQE//QTEXxb8/8N4CNc6FpgZahzpTjFhMzSA7T/nHJa11DE8Ng2TP3iAmRczFlmslSuUNOgUeb6yRvs0="/>
          <p:cNvSpPr/>
          <p:nvPr/>
        </p:nvSpPr>
        <p:spPr>
          <a:xfrm>
            <a:off x="265175" y="2366797"/>
            <a:ext cx="160020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chemeClr val="tx1"/>
                </a:solidFill>
                <a:latin typeface="Times New Roman" pitchFamily="18" charset="0"/>
                <a:cs typeface="Times New Roman" pitchFamily="18" charset="0"/>
              </a:rPr>
              <a:t>A.</a:t>
            </a:r>
            <a:r>
              <a:rPr lang="en-US" sz="2400" dirty="0">
                <a:solidFill>
                  <a:schemeClr val="tx1"/>
                </a:solidFill>
                <a:latin typeface="Times New Roman" pitchFamily="18" charset="0"/>
                <a:cs typeface="Times New Roman" pitchFamily="18" charset="0"/>
              </a:rPr>
              <a:t>  1,8 m</a:t>
            </a:r>
          </a:p>
        </p:txBody>
      </p:sp>
      <p:sp>
        <p:nvSpPr>
          <p:cNvPr id="49" name="Rounded Rectangle 48" descr="OPL20U25GSXzBJYl68kk8uQGfFKzs7yb1M4KJWUiLk6ZEvGF+qCIPSnY57AbBFCvTW2023.15.85+K4lPs7H94VUqPe2XwIsfPRnrXQE//QTEXxb8/8N4CNc6FpgZahzpTjFhMzSA7T/nHJa11DE8Ng2TP3iAmRczFlmslSuUNOgUeb6yRvs0="/>
          <p:cNvSpPr/>
          <p:nvPr/>
        </p:nvSpPr>
        <p:spPr>
          <a:xfrm>
            <a:off x="2314131" y="2442534"/>
            <a:ext cx="153923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tx1"/>
                </a:solidFill>
                <a:latin typeface="Times New Roman" pitchFamily="18" charset="0"/>
                <a:cs typeface="Times New Roman" pitchFamily="18" charset="0"/>
              </a:rPr>
              <a:t>C. </a:t>
            </a:r>
            <a:r>
              <a:rPr lang="en-US" sz="2400" dirty="0">
                <a:solidFill>
                  <a:schemeClr val="tx1"/>
                </a:solidFill>
                <a:latin typeface="Times New Roman" pitchFamily="18" charset="0"/>
                <a:cs typeface="Times New Roman" pitchFamily="18" charset="0"/>
              </a:rPr>
              <a:t>2,5 m  </a:t>
            </a:r>
          </a:p>
        </p:txBody>
      </p:sp>
      <p:pic>
        <p:nvPicPr>
          <p:cNvPr id="50" name="Dung-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572625" y="2342522"/>
            <a:ext cx="457200" cy="457200"/>
          </a:xfrm>
          <a:prstGeom prst="rect">
            <a:avLst/>
          </a:prstGeom>
        </p:spPr>
      </p:pic>
      <p:pic>
        <p:nvPicPr>
          <p:cNvPr id="51"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626671" y="3298594"/>
            <a:ext cx="457200" cy="457200"/>
          </a:xfrm>
          <a:prstGeom prst="rect">
            <a:avLst/>
          </a:prstGeom>
        </p:spPr>
      </p:pic>
      <p:pic>
        <p:nvPicPr>
          <p:cNvPr id="52" name="Sai ok" descr="OPL20U25GSXzBJYl68kk8uQGfFKzs7yb1M4KJWUiLk6ZEvGF+qCIPSnY57AbBFCvTW2023.15.85+K4lPs7H94VUqPe2XwIsfPRnrXQE//QTEXxb8/8N4CNc6FpgZahzpTjFhMzSA7T/nHJa11DE8Ng2TP3iAmRczFlmslSuUNOgUeb6yRvs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572625" y="3954174"/>
            <a:ext cx="457200" cy="457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632519" y="4609754"/>
            <a:ext cx="457200" cy="457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629900" y="2350724"/>
            <a:ext cx="457200" cy="457200"/>
          </a:xfrm>
          <a:prstGeom prst="rect">
            <a:avLst/>
          </a:prstGeom>
        </p:spPr>
      </p:pic>
      <p:sp>
        <p:nvSpPr>
          <p:cNvPr id="6" name="Left Arrow 1">
            <a:hlinkClick r:id="rId14" action="ppaction://hlinksldjump"/>
            <a:extLst>
              <a:ext uri="{FF2B5EF4-FFF2-40B4-BE49-F238E27FC236}">
                <a16:creationId xmlns:a16="http://schemas.microsoft.com/office/drawing/2014/main" id="{8B5CD8FA-E22C-E3E1-ED66-4AD46B87C737}"/>
              </a:ext>
            </a:extLst>
          </p:cNvPr>
          <p:cNvSpPr/>
          <p:nvPr/>
        </p:nvSpPr>
        <p:spPr>
          <a:xfrm>
            <a:off x="8061414" y="4656327"/>
            <a:ext cx="8001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err="1"/>
              <a:t>Trở</a:t>
            </a:r>
            <a:r>
              <a:rPr lang="en-US" sz="1350" dirty="0"/>
              <a:t> </a:t>
            </a:r>
            <a:r>
              <a:rPr lang="en-US" sz="1350" dirty="0" err="1"/>
              <a:t>về</a:t>
            </a:r>
            <a:endParaRPr lang="en-US" sz="1350" dirty="0"/>
          </a:p>
        </p:txBody>
      </p:sp>
      <p:pic>
        <p:nvPicPr>
          <p:cNvPr id="7" name="Picture 6">
            <a:extLst>
              <a:ext uri="{FF2B5EF4-FFF2-40B4-BE49-F238E27FC236}">
                <a16:creationId xmlns:a16="http://schemas.microsoft.com/office/drawing/2014/main" id="{95A3CE03-17C9-606C-8E6E-62186E73FF33}"/>
              </a:ext>
            </a:extLst>
          </p:cNvPr>
          <p:cNvPicPr>
            <a:picLocks noChangeAspect="1"/>
          </p:cNvPicPr>
          <p:nvPr/>
        </p:nvPicPr>
        <p:blipFill>
          <a:blip r:embed="rId15"/>
          <a:stretch>
            <a:fillRect/>
          </a:stretch>
        </p:blipFill>
        <p:spPr>
          <a:xfrm>
            <a:off x="4256277" y="2025821"/>
            <a:ext cx="3197723" cy="3041133"/>
          </a:xfrm>
          <a:prstGeom prst="rect">
            <a:avLst/>
          </a:prstGeom>
        </p:spPr>
      </p:pic>
      <p:sp>
        <p:nvSpPr>
          <p:cNvPr id="35" name="Rectangle: Rounded Corners 34">
            <a:hlinkClick r:id="rId16" action="ppaction://hlinksldjump"/>
            <a:extLst>
              <a:ext uri="{FF2B5EF4-FFF2-40B4-BE49-F238E27FC236}">
                <a16:creationId xmlns:a16="http://schemas.microsoft.com/office/drawing/2014/main" id="{F0CEACC3-74C1-AB7E-7676-8A200528D36B}"/>
              </a:ext>
            </a:extLst>
          </p:cNvPr>
          <p:cNvSpPr/>
          <p:nvPr/>
        </p:nvSpPr>
        <p:spPr>
          <a:xfrm>
            <a:off x="190499" y="76207"/>
            <a:ext cx="1577339" cy="536555"/>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err="1">
                <a:latin typeface="Times New Roman" pitchFamily="18" charset="0"/>
                <a:cs typeface="Times New Roman" pitchFamily="18" charset="0"/>
              </a:rPr>
              <a:t>Câu</a:t>
            </a:r>
            <a:r>
              <a:rPr lang="en-US" sz="2100" dirty="0">
                <a:latin typeface="Times New Roman" pitchFamily="18" charset="0"/>
                <a:cs typeface="Times New Roman" pitchFamily="18" charset="0"/>
              </a:rPr>
              <a:t> 2:</a:t>
            </a:r>
          </a:p>
        </p:txBody>
      </p:sp>
      <p:pic>
        <p:nvPicPr>
          <p:cNvPr id="2" name="Video-dong-ho-dem-nguoc-30-giay-www_tiengdong_com">
            <a:hlinkClick r:id="" action="ppaction://media"/>
            <a:extLst>
              <a:ext uri="{FF2B5EF4-FFF2-40B4-BE49-F238E27FC236}">
                <a16:creationId xmlns:a16="http://schemas.microsoft.com/office/drawing/2014/main" id="{65B7749F-3468-182B-659B-2318C4055DD4}"/>
              </a:ext>
            </a:extLst>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1673841" y="4188572"/>
            <a:ext cx="1246152" cy="714376"/>
          </a:xfrm>
          <a:prstGeom prst="rect">
            <a:avLst/>
          </a:prstGeom>
        </p:spPr>
      </p:pic>
    </p:spTree>
    <p:extLst>
      <p:ext uri="{BB962C8B-B14F-4D97-AF65-F5344CB8AC3E}">
        <p14:creationId xmlns:p14="http://schemas.microsoft.com/office/powerpoint/2010/main" val="429011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33000"/>
                                  </p:stCondLst>
                                  <p:childTnLst>
                                    <p:cmd type="call" cmd="playFrom(0.0)">
                                      <p:cBhvr>
                                        <p:cTn id="40" dur="177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5"/>
                </p:tgtEl>
              </p:cMediaNode>
            </p:audio>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47"/>
                                        </p:tgtEl>
                                        <p:attrNameLst>
                                          <p:attrName>style.color</p:attrName>
                                        </p:attrNameLst>
                                      </p:cBhvr>
                                      <p:by>
                                        <p:hsl h="7200000" s="0" l="0"/>
                                      </p:by>
                                    </p:animClr>
                                    <p:animClr clrSpc="hsl" dir="cw">
                                      <p:cBhvr>
                                        <p:cTn id="47" dur="500" fill="hold"/>
                                        <p:tgtEl>
                                          <p:spTgt spid="47"/>
                                        </p:tgtEl>
                                        <p:attrNameLst>
                                          <p:attrName>fillcolor</p:attrName>
                                        </p:attrNameLst>
                                      </p:cBhvr>
                                      <p:by>
                                        <p:hsl h="7200000" s="0" l="0"/>
                                      </p:by>
                                    </p:animClr>
                                    <p:animClr clrSpc="hsl" dir="cw">
                                      <p:cBhvr>
                                        <p:cTn id="48" dur="500" fill="hold"/>
                                        <p:tgtEl>
                                          <p:spTgt spid="47"/>
                                        </p:tgtEl>
                                        <p:attrNameLst>
                                          <p:attrName>stroke.color</p:attrName>
                                        </p:attrNameLst>
                                      </p:cBhvr>
                                      <p:by>
                                        <p:hsl h="7200000" s="0" l="0"/>
                                      </p:by>
                                    </p:animClr>
                                    <p:set>
                                      <p:cBhvr>
                                        <p:cTn id="49" dur="500" fill="hold"/>
                                        <p:tgtEl>
                                          <p:spTgt spid="47"/>
                                        </p:tgtEl>
                                        <p:attrNameLst>
                                          <p:attrName>fill.type</p:attrName>
                                        </p:attrNameLst>
                                      </p:cBhvr>
                                      <p:to>
                                        <p:strVal val="solid"/>
                                      </p:to>
                                    </p:set>
                                  </p:childTnLst>
                                </p:cTn>
                              </p:par>
                              <p:par>
                                <p:cTn id="50" presetID="1" presetClass="mediacall" presetSubtype="0" fill="hold" nodeType="withEffect">
                                  <p:stCondLst>
                                    <p:cond delay="0"/>
                                  </p:stCondLst>
                                  <p:childTnLst>
                                    <p:cmd type="call" cmd="playFrom(0.0)">
                                      <p:cBhvr>
                                        <p:cTn id="51" dur="1252" fill="hold"/>
                                        <p:tgtEl>
                                          <p:spTgt spid="50"/>
                                        </p:tgtEl>
                                      </p:cBhvr>
                                    </p:cmd>
                                  </p:childTnLst>
                                </p:cTn>
                              </p:par>
                              <p:par>
                                <p:cTn id="52" presetID="1" presetClass="mediacall" presetSubtype="0" fill="hold" nodeType="withEffect">
                                  <p:stCondLst>
                                    <p:cond delay="500"/>
                                  </p:stCondLst>
                                  <p:childTnLst>
                                    <p:cmd type="call" cmd="playFrom(0.0)">
                                      <p:cBhvr>
                                        <p:cTn id="53" dur="5042" fill="hold"/>
                                        <p:tgtEl>
                                          <p:spTgt spid="54"/>
                                        </p:tgtEl>
                                      </p:cBhvr>
                                    </p:cmd>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8"/>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2060" fill="hold"/>
                                        <p:tgtEl>
                                          <p:spTgt spid="51"/>
                                        </p:tgtEl>
                                      </p:cBhvr>
                                    </p:cmd>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2060" fill="hold"/>
                                        <p:tgtEl>
                                          <p:spTgt spid="52"/>
                                        </p:tgtEl>
                                      </p:cBhvr>
                                    </p:cmd>
                                  </p:childTnLst>
                                </p:cTn>
                              </p:par>
                            </p:childTnLst>
                          </p:cTn>
                        </p:par>
                      </p:childTnLst>
                    </p:cTn>
                  </p:par>
                </p:childTnLst>
              </p:cTn>
              <p:nextCondLst>
                <p:cond evt="onClick" delay="0">
                  <p:tgtEl>
                    <p:spTgt spid="49"/>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46"/>
                                        </p:tgtEl>
                                      </p:cBhvr>
                                    </p:animEffect>
                                    <p:set>
                                      <p:cBhvr>
                                        <p:cTn id="75" dur="1" fill="hold">
                                          <p:stCondLst>
                                            <p:cond delay="499"/>
                                          </p:stCondLst>
                                        </p:cTn>
                                        <p:tgtEl>
                                          <p:spTgt spid="46"/>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2060" fill="hold"/>
                                        <p:tgtEl>
                                          <p:spTgt spid="53"/>
                                        </p:tgtEl>
                                      </p:cBhvr>
                                    </p:cmd>
                                  </p:childTnLst>
                                </p:cTn>
                              </p:par>
                            </p:childTnLst>
                          </p:cTn>
                        </p:par>
                      </p:childTnLst>
                    </p:cTn>
                  </p:par>
                </p:childTnLst>
              </p:cTn>
              <p:nextCondLst>
                <p:cond evt="onClick" delay="0">
                  <p:tgtEl>
                    <p:spTgt spid="46"/>
                  </p:tgtEl>
                </p:cond>
              </p:nextCondLst>
            </p:seq>
            <p:audio>
              <p:cMediaNode vol="100000">
                <p:cTn id="78" fill="hold" display="0">
                  <p:stCondLst>
                    <p:cond delay="indefinite"/>
                  </p:stCondLst>
                  <p:endCondLst>
                    <p:cond evt="onStopAudio" delay="0">
                      <p:tgtEl>
                        <p:sldTgt/>
                      </p:tgtEl>
                    </p:cond>
                  </p:endCondLst>
                </p:cTn>
                <p:tgtEl>
                  <p:spTgt spid="50"/>
                </p:tgtEl>
              </p:cMediaNode>
            </p:audio>
            <p:audio>
              <p:cMediaNode vol="80000">
                <p:cTn id="79" fill="hold" display="0">
                  <p:stCondLst>
                    <p:cond delay="indefinite"/>
                  </p:stCondLst>
                  <p:endCondLst>
                    <p:cond evt="onStopAudio" delay="0">
                      <p:tgtEl>
                        <p:sldTgt/>
                      </p:tgtEl>
                    </p:cond>
                  </p:endCondLst>
                </p:cTn>
                <p:tgtEl>
                  <p:spTgt spid="51"/>
                </p:tgtEl>
              </p:cMediaNode>
            </p:audio>
            <p:audio>
              <p:cMediaNode vol="80000">
                <p:cTn id="80" fill="hold" display="0">
                  <p:stCondLst>
                    <p:cond delay="indefinite"/>
                  </p:stCondLst>
                  <p:endCondLst>
                    <p:cond evt="onStopAudio" delay="0">
                      <p:tgtEl>
                        <p:sldTgt/>
                      </p:tgtEl>
                    </p:cond>
                  </p:endCondLst>
                </p:cTn>
                <p:tgtEl>
                  <p:spTgt spid="52"/>
                </p:tgtEl>
              </p:cMediaNode>
            </p:audio>
            <p:audio>
              <p:cMediaNode vol="80000">
                <p:cTn id="81" fill="hold" display="0">
                  <p:stCondLst>
                    <p:cond delay="indefinite"/>
                  </p:stCondLst>
                  <p:endCondLst>
                    <p:cond evt="onStopAudio" delay="0">
                      <p:tgtEl>
                        <p:sldTgt/>
                      </p:tgtEl>
                    </p:cond>
                  </p:endCondLst>
                </p:cTn>
                <p:tgtEl>
                  <p:spTgt spid="53"/>
                </p:tgtEl>
              </p:cMediaNode>
            </p:audio>
            <p:audio>
              <p:cMediaNode vol="42424">
                <p:cTn id="82" fill="hold" display="0">
                  <p:stCondLst>
                    <p:cond delay="indefinite"/>
                  </p:stCondLst>
                  <p:endCondLst>
                    <p:cond evt="onStopAudio" delay="0">
                      <p:tgtEl>
                        <p:sldTgt/>
                      </p:tgtEl>
                    </p:cond>
                  </p:endCondLst>
                </p:cTn>
                <p:tgtEl>
                  <p:spTgt spid="54"/>
                </p:tgtEl>
              </p:cMediaNode>
            </p:audio>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childTnLst>
              </p:cTn>
              <p:nextCondLst>
                <p:cond evt="onClick" delay="0">
                  <p:tgtEl>
                    <p:spTgt spid="2"/>
                  </p:tgtEl>
                </p:cond>
              </p:nextCondLst>
            </p:seq>
            <p:video>
              <p:cMediaNode vol="80000">
                <p:cTn id="88" fill="hold" display="0">
                  <p:stCondLst>
                    <p:cond delay="indefinite"/>
                  </p:stCondLst>
                </p:cTn>
                <p:tgtEl>
                  <p:spTgt spid="2"/>
                </p:tgtEl>
              </p:cMediaNode>
            </p:video>
          </p:childTnLst>
        </p:cTn>
      </p:par>
    </p:tnLst>
    <p:bldLst>
      <p:bldP spid="36" grpId="0"/>
      <p:bldP spid="46" grpId="0" animBg="1"/>
      <p:bldP spid="46" grpId="1" animBg="1"/>
      <p:bldP spid="47" grpId="0" animBg="1"/>
      <p:bldP spid="47" grpId="1" animBg="1"/>
      <p:bldP spid="48" grpId="0" animBg="1"/>
      <p:bldP spid="48" grpId="1" animBg="1"/>
      <p:bldP spid="49" grpId="0" animBg="1"/>
      <p:bldP spid="4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2206</TotalTime>
  <Words>1320</Words>
  <Application>Microsoft Office PowerPoint</Application>
  <PresentationFormat>On-screen Show (16:9)</PresentationFormat>
  <Paragraphs>140</Paragraphs>
  <Slides>30</Slides>
  <Notes>12</Notes>
  <HiddenSlides>0</HiddenSlides>
  <MMClips>30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40" baseType="lpstr">
      <vt:lpstr>Arial</vt:lpstr>
      <vt:lpstr>Calibri</vt:lpstr>
      <vt:lpstr>Calibri Light</vt:lpstr>
      <vt:lpstr>Times New Roman</vt:lpstr>
      <vt:lpstr>Times New Roman (Headings)</vt:lpstr>
      <vt:lpstr>VNI-Times</vt:lpstr>
      <vt:lpstr>思源黑体 Heavy</vt:lpstr>
      <vt:lpstr>Office Theme</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Administrator</cp:lastModifiedBy>
  <cp:revision>310</cp:revision>
  <dcterms:created xsi:type="dcterms:W3CDTF">2021-07-22T17:31:00Z</dcterms:created>
  <dcterms:modified xsi:type="dcterms:W3CDTF">2023-08-18T01:51:57Z</dcterms:modified>
</cp:coreProperties>
</file>