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60"/>
  </p:notesMasterIdLst>
  <p:sldIdLst>
    <p:sldId id="570" r:id="rId5"/>
    <p:sldId id="281" r:id="rId6"/>
    <p:sldId id="282" r:id="rId7"/>
    <p:sldId id="497" r:id="rId8"/>
    <p:sldId id="483" r:id="rId9"/>
    <p:sldId id="456" r:id="rId10"/>
    <p:sldId id="269" r:id="rId11"/>
    <p:sldId id="273" r:id="rId12"/>
    <p:sldId id="274" r:id="rId13"/>
    <p:sldId id="597" r:id="rId14"/>
    <p:sldId id="278" r:id="rId15"/>
    <p:sldId id="275" r:id="rId16"/>
    <p:sldId id="598" r:id="rId17"/>
    <p:sldId id="279" r:id="rId18"/>
    <p:sldId id="599" r:id="rId19"/>
    <p:sldId id="326" r:id="rId20"/>
    <p:sldId id="574" r:id="rId21"/>
    <p:sldId id="580" r:id="rId22"/>
    <p:sldId id="615" r:id="rId23"/>
    <p:sldId id="616" r:id="rId24"/>
    <p:sldId id="617" r:id="rId25"/>
    <p:sldId id="619" r:id="rId26"/>
    <p:sldId id="618" r:id="rId27"/>
    <p:sldId id="620" r:id="rId28"/>
    <p:sldId id="608" r:id="rId29"/>
    <p:sldId id="609" r:id="rId30"/>
    <p:sldId id="600" r:id="rId31"/>
    <p:sldId id="610" r:id="rId32"/>
    <p:sldId id="613" r:id="rId33"/>
    <p:sldId id="581" r:id="rId34"/>
    <p:sldId id="582" r:id="rId35"/>
    <p:sldId id="583" r:id="rId36"/>
    <p:sldId id="584" r:id="rId37"/>
    <p:sldId id="612" r:id="rId38"/>
    <p:sldId id="614" r:id="rId39"/>
    <p:sldId id="586" r:id="rId40"/>
    <p:sldId id="604" r:id="rId41"/>
    <p:sldId id="603" r:id="rId42"/>
    <p:sldId id="587" r:id="rId43"/>
    <p:sldId id="588" r:id="rId44"/>
    <p:sldId id="605" r:id="rId45"/>
    <p:sldId id="484" r:id="rId46"/>
    <p:sldId id="578" r:id="rId47"/>
    <p:sldId id="589" r:id="rId48"/>
    <p:sldId id="590" r:id="rId49"/>
    <p:sldId id="591" r:id="rId50"/>
    <p:sldId id="592" r:id="rId51"/>
    <p:sldId id="606" r:id="rId52"/>
    <p:sldId id="593" r:id="rId53"/>
    <p:sldId id="607" r:id="rId54"/>
    <p:sldId id="595" r:id="rId55"/>
    <p:sldId id="579" r:id="rId56"/>
    <p:sldId id="596" r:id="rId57"/>
    <p:sldId id="594" r:id="rId58"/>
    <p:sldId id="576" r:id="rId5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2540" autoAdjust="0"/>
  </p:normalViewPr>
  <p:slideViewPr>
    <p:cSldViewPr>
      <p:cViewPr varScale="1">
        <p:scale>
          <a:sx n="112" d="100"/>
          <a:sy n="112" d="100"/>
        </p:scale>
        <p:origin x="1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alt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Kế hoạch bài dạy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5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SBT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sz="2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8A6C2FC0-F49C-43F1-AA0A-028D02462A88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SGK, SGV, SBT</a:t>
          </a:r>
        </a:p>
      </dgm:t>
    </dgm:pt>
    <dgm:pt modelId="{77C3A118-1EFF-444B-84AA-DBE952704442}" type="parTrans" cxnId="{3545168E-757B-423E-8491-BF80ACF9616E}">
      <dgm:prSet/>
      <dgm:spPr/>
      <dgm:t>
        <a:bodyPr/>
        <a:lstStyle/>
        <a:p>
          <a:endParaRPr lang="en-US"/>
        </a:p>
      </dgm:t>
    </dgm:pt>
    <dgm:pt modelId="{A88B43E4-2DE7-4F14-B87B-23FCAE1AD8A0}" type="sibTrans" cxnId="{3545168E-757B-423E-8491-BF80ACF9616E}">
      <dgm:prSet/>
      <dgm:spPr/>
      <dgm:t>
        <a:bodyPr/>
        <a:lstStyle/>
        <a:p>
          <a:endParaRPr lang="en-US"/>
        </a:p>
      </dgm:t>
    </dgm:pt>
    <dgm:pt modelId="{A745ADE6-405B-4B42-8AE1-5189F32DE562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projector</a:t>
          </a:r>
        </a:p>
      </dgm:t>
    </dgm:pt>
    <dgm:pt modelId="{535DD73B-2690-4732-8CC7-9B9E034E07A4}" type="parTrans" cxnId="{31D7B82A-903C-4A2E-95C2-E3140C71AEED}">
      <dgm:prSet/>
      <dgm:spPr/>
      <dgm:t>
        <a:bodyPr/>
        <a:lstStyle/>
        <a:p>
          <a:endParaRPr lang="en-US"/>
        </a:p>
      </dgm:t>
    </dgm:pt>
    <dgm:pt modelId="{4784D90E-101E-4000-8446-0B5BF213090A}" type="sibTrans" cxnId="{31D7B82A-903C-4A2E-95C2-E3140C71AEED}">
      <dgm:prSet/>
      <dgm:spPr/>
      <dgm:t>
        <a:bodyPr/>
        <a:lstStyle/>
        <a:p>
          <a:endParaRPr lang="en-US"/>
        </a:p>
      </dgm:t>
    </dgm:pt>
    <dgm:pt modelId="{3F582185-0023-45E4-8647-E29FE47E5F8E}">
      <dgm:prSet phldrT="[Text]" custT="1"/>
      <dgm:spPr/>
      <dgm:t>
        <a:bodyPr/>
        <a:lstStyle/>
        <a:p>
          <a:r>
            <a:rPr lang="en-US" sz="2800">
              <a:latin typeface="Times New Roman" panose="02020603050405020304" pitchFamily="18" charset="0"/>
              <a:cs typeface="Times New Roman" panose="02020603050405020304" pitchFamily="18" charset="0"/>
            </a:rPr>
            <a:t>Bảng phụ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67EA01-D9B3-40F1-88ED-EDBEF00EFF2B}" type="parTrans" cxnId="{B2991BEC-B2B7-455D-A2D4-1A372807E139}">
      <dgm:prSet/>
      <dgm:spPr/>
      <dgm:t>
        <a:bodyPr/>
        <a:lstStyle/>
        <a:p>
          <a:endParaRPr lang="en-US"/>
        </a:p>
      </dgm:t>
    </dgm:pt>
    <dgm:pt modelId="{6FCCD91D-6C6C-45A4-B563-69BB7ED8F609}" type="sibTrans" cxnId="{B2991BEC-B2B7-455D-A2D4-1A372807E139}">
      <dgm:prSet/>
      <dgm:spPr/>
      <dgm:t>
        <a:bodyPr/>
        <a:lstStyle/>
        <a:p>
          <a:endParaRPr lang="en-US"/>
        </a:p>
      </dgm:t>
    </dgm:pt>
    <dgm:pt modelId="{8D5EBA70-47C7-4161-806F-6113601020E1}">
      <dgm:prSet phldrT="[Text]" custT="1"/>
      <dgm:spPr/>
      <dgm:t>
        <a:bodyPr/>
        <a:lstStyle/>
        <a:p>
          <a:r>
            <a:rPr lang="en-US" altLang="en-US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 học tập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815213-A7D4-4F1B-9C9C-178F0C61989B}" type="parTrans" cxnId="{25A6BC25-5ED7-4E2C-AB3A-037270EAA439}">
      <dgm:prSet/>
      <dgm:spPr/>
      <dgm:t>
        <a:bodyPr/>
        <a:lstStyle/>
        <a:p>
          <a:endParaRPr lang="en-US"/>
        </a:p>
      </dgm:t>
    </dgm:pt>
    <dgm:pt modelId="{A65DC947-1F3D-4A11-B28D-E6B595E1A531}" type="sibTrans" cxnId="{25A6BC25-5ED7-4E2C-AB3A-037270EAA439}">
      <dgm:prSet/>
      <dgm:spPr/>
      <dgm:t>
        <a:bodyPr/>
        <a:lstStyle/>
        <a:p>
          <a:endParaRPr lang="en-US"/>
        </a:p>
      </dgm:t>
    </dgm:pt>
    <dgm:pt modelId="{D20C7212-63E4-4EE0-92F6-4FA6220FC509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C6157B-090D-40D3-931B-5B1492D40833}" type="parTrans" cxnId="{6FBAC069-DCEC-4BC5-8DB1-B3E62F243EAD}">
      <dgm:prSet/>
      <dgm:spPr/>
      <dgm:t>
        <a:bodyPr/>
        <a:lstStyle/>
        <a:p>
          <a:endParaRPr lang="en-US"/>
        </a:p>
      </dgm:t>
    </dgm:pt>
    <dgm:pt modelId="{A9917880-7697-4616-80E2-1386F851C2DF}" type="sibTrans" cxnId="{6FBAC069-DCEC-4BC5-8DB1-B3E62F243EAD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B8EA2-E9F4-4E7D-B5BF-ABC527E44C63}" type="pres">
      <dgm:prSet presAssocID="{8E595FF9-7F13-4589-ADB1-A98CFA417FE8}" presName="childText" presStyleLbl="revTx" presStyleIdx="0" presStyleCnt="2" custScaleY="1195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08717-B530-41AC-B5CE-E14FAEC5B062}" type="pres">
      <dgm:prSet presAssocID="{3B33AAEF-2BF8-4EBB-A3B1-62835B5C81BF}" presName="parentText" presStyleLbl="node1" presStyleIdx="1" presStyleCnt="2" custLinFactNeighborY="-1390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B6D51-6576-4847-95F8-097004C88A78}" type="pres">
      <dgm:prSet presAssocID="{3B33AAEF-2BF8-4EBB-A3B1-62835B5C81BF}" presName="childText" presStyleLbl="revTx" presStyleIdx="1" presStyleCnt="2" custScaleY="1181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E66CD0-5B9D-4BB7-81F6-3643B679C36F}" type="presOf" srcId="{D20C7212-63E4-4EE0-92F6-4FA6220FC509}" destId="{8F3B6D51-6576-4847-95F8-097004C88A78}" srcOrd="0" destOrd="1" presId="urn:microsoft.com/office/officeart/2005/8/layout/vList2"/>
    <dgm:cxn modelId="{6FBAC069-DCEC-4BC5-8DB1-B3E62F243EAD}" srcId="{3B33AAEF-2BF8-4EBB-A3B1-62835B5C81BF}" destId="{D20C7212-63E4-4EE0-92F6-4FA6220FC509}" srcOrd="1" destOrd="0" parTransId="{02C6157B-090D-40D3-931B-5B1492D40833}" sibTransId="{A9917880-7697-4616-80E2-1386F851C2DF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834A0988-E0B9-44BE-9B55-EC71570CDE48}" type="presOf" srcId="{3F582185-0023-45E4-8647-E29FE47E5F8E}" destId="{0DFB8EA2-E9F4-4E7D-B5BF-ABC527E44C63}" srcOrd="0" destOrd="3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31D7B82A-903C-4A2E-95C2-E3140C71AEED}" srcId="{8E595FF9-7F13-4589-ADB1-A98CFA417FE8}" destId="{A745ADE6-405B-4B42-8AE1-5189F32DE562}" srcOrd="2" destOrd="0" parTransId="{535DD73B-2690-4732-8CC7-9B9E034E07A4}" sibTransId="{4784D90E-101E-4000-8446-0B5BF213090A}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B2991BEC-B2B7-455D-A2D4-1A372807E139}" srcId="{8E595FF9-7F13-4589-ADB1-A98CFA417FE8}" destId="{3F582185-0023-45E4-8647-E29FE47E5F8E}" srcOrd="3" destOrd="0" parTransId="{EF67EA01-D9B3-40F1-88ED-EDBEF00EFF2B}" sibTransId="{6FCCD91D-6C6C-45A4-B563-69BB7ED8F609}"/>
    <dgm:cxn modelId="{CFD67569-CDD2-4821-AA05-0566393DF919}" type="presOf" srcId="{A745ADE6-405B-4B42-8AE1-5189F32DE562}" destId="{0DFB8EA2-E9F4-4E7D-B5BF-ABC527E44C63}" srcOrd="0" destOrd="2" presId="urn:microsoft.com/office/officeart/2005/8/layout/vList2"/>
    <dgm:cxn modelId="{3DE49871-8A6E-4D8D-A153-D05444C03772}" type="presOf" srcId="{8D5EBA70-47C7-4161-806F-6113601020E1}" destId="{0DFB8EA2-E9F4-4E7D-B5BF-ABC527E44C63}" srcOrd="0" destOrd="4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BA5B9CD6-AF1A-4D79-8DC3-9ED6964CB5F5}" type="presOf" srcId="{D71F825F-8A65-4BDA-BC7A-08775CC4F943}" destId="{0DFB8EA2-E9F4-4E7D-B5BF-ABC527E44C63}" srcOrd="0" destOrd="5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25A6BC25-5ED7-4E2C-AB3A-037270EAA439}" srcId="{8E595FF9-7F13-4589-ADB1-A98CFA417FE8}" destId="{8D5EBA70-47C7-4161-806F-6113601020E1}" srcOrd="4" destOrd="0" parTransId="{33815213-A7D4-4F1B-9C9C-178F0C61989B}" sibTransId="{A65DC947-1F3D-4A11-B28D-E6B595E1A531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3545168E-757B-423E-8491-BF80ACF9616E}" srcId="{8E595FF9-7F13-4589-ADB1-A98CFA417FE8}" destId="{8A6C2FC0-F49C-43F1-AA0A-028D02462A88}" srcOrd="1" destOrd="0" parTransId="{77C3A118-1EFF-444B-84AA-DBE952704442}" sibTransId="{A88B43E4-2DE7-4F14-B87B-23FCAE1AD8A0}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49833C7-880F-431F-9337-C36D09FD7E69}" srcId="{8E595FF9-7F13-4589-ADB1-A98CFA417FE8}" destId="{D71F825F-8A65-4BDA-BC7A-08775CC4F943}" srcOrd="5" destOrd="0" parTransId="{340B0917-AE02-47E8-991A-57C2FEF6B492}" sibTransId="{EEA8AB36-2CE6-4B2C-BE03-742C9EF0AE15}"/>
    <dgm:cxn modelId="{B7D2E252-4AE2-45EE-9EE5-C20B66DF70FB}" type="presOf" srcId="{8A6C2FC0-F49C-43F1-AA0A-028D02462A88}" destId="{0DFB8EA2-E9F4-4E7D-B5BF-ABC527E44C63}" srcOrd="0" destOrd="1" presId="urn:microsoft.com/office/officeart/2005/8/layout/vList2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6643"/>
          <a:ext cx="6096000" cy="51840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kern="1200" dirty="0"/>
        </a:p>
      </dsp:txBody>
      <dsp:txXfrm>
        <a:off x="25306" y="41949"/>
        <a:ext cx="6045388" cy="467794"/>
      </dsp:txXfrm>
    </dsp:sp>
    <dsp:sp modelId="{0DFB8EA2-E9F4-4E7D-B5BF-ABC527E44C63}">
      <dsp:nvSpPr>
        <dsp:cNvPr id="0" name=""/>
        <dsp:cNvSpPr/>
      </dsp:nvSpPr>
      <dsp:spPr>
        <a:xfrm>
          <a:off x="0" y="522379"/>
          <a:ext cx="6096000" cy="2466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800" kern="12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Kế hoạch bài dạy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SGK, SGV, SBT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projector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Bảng phụ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800" kern="12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 học tập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22379"/>
        <a:ext cx="6096000" cy="2466771"/>
      </dsp:txXfrm>
    </dsp:sp>
    <dsp:sp modelId="{D2408717-B530-41AC-B5CE-E14FAEC5B062}">
      <dsp:nvSpPr>
        <dsp:cNvPr id="0" name=""/>
        <dsp:cNvSpPr/>
      </dsp:nvSpPr>
      <dsp:spPr>
        <a:xfrm>
          <a:off x="0" y="2891216"/>
          <a:ext cx="6096000" cy="51840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500" kern="1200" dirty="0"/>
        </a:p>
      </dsp:txBody>
      <dsp:txXfrm>
        <a:off x="25306" y="2916522"/>
        <a:ext cx="6045388" cy="467794"/>
      </dsp:txXfrm>
    </dsp:sp>
    <dsp:sp modelId="{8F3B6D51-6576-4847-95F8-097004C88A78}">
      <dsp:nvSpPr>
        <dsp:cNvPr id="0" name=""/>
        <dsp:cNvSpPr/>
      </dsp:nvSpPr>
      <dsp:spPr>
        <a:xfrm>
          <a:off x="0" y="3507557"/>
          <a:ext cx="6096000" cy="831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SBT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07557"/>
        <a:ext cx="6096000" cy="831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806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chọn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</a:t>
            </a:r>
            <a:r>
              <a:rPr lang="en-US" sz="1200" baseline="0" dirty="0" err="1"/>
              <a:t>các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r>
              <a:rPr lang="en-US" sz="1200" baseline="0" dirty="0"/>
              <a:t>,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vào</a:t>
            </a:r>
            <a:r>
              <a:rPr lang="en-US" sz="1200" dirty="0"/>
              <a:t> ô </a:t>
            </a:r>
            <a:r>
              <a:rPr lang="en-US" sz="1200" dirty="0" err="1"/>
              <a:t>giải</a:t>
            </a:r>
            <a:r>
              <a:rPr lang="en-US" sz="1200" baseline="0" dirty="0"/>
              <a:t> </a:t>
            </a:r>
            <a:r>
              <a:rPr lang="en-US" sz="1200" baseline="0" dirty="0" err="1"/>
              <a:t>thích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cho</a:t>
            </a:r>
            <a:r>
              <a:rPr lang="en-US" sz="1200" baseline="0" dirty="0"/>
              <a:t> </a:t>
            </a:r>
            <a:r>
              <a:rPr lang="en-US" sz="1200" baseline="0" dirty="0" err="1"/>
              <a:t>ra</a:t>
            </a:r>
            <a:r>
              <a:rPr lang="en-US" sz="1200" baseline="0" dirty="0"/>
              <a:t> </a:t>
            </a:r>
            <a:r>
              <a:rPr lang="en-US" sz="1200" baseline="0" dirty="0" err="1"/>
              <a:t>lời</a:t>
            </a:r>
            <a:r>
              <a:rPr lang="en-US" sz="1200" baseline="0" dirty="0"/>
              <a:t> </a:t>
            </a:r>
            <a:r>
              <a:rPr lang="en-US" sz="1200" baseline="0" dirty="0" err="1"/>
              <a:t>giải</a:t>
            </a:r>
            <a:r>
              <a:rPr lang="en-US" sz="1200" dirty="0"/>
              <a:t>.</a:t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r>
              <a:rPr lang="en-US" sz="1200" dirty="0"/>
              <a:t/>
            </a:r>
            <a:br>
              <a:rPr lang="en-US" sz="12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724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HƯỚNG DẪN: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sang slide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54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62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50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12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62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89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0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5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21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chia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50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 ĐỘNG MỞ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khiển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“Quay”,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1.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480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chọn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</a:t>
            </a:r>
            <a:r>
              <a:rPr lang="en-US" sz="1200" baseline="0" dirty="0" err="1"/>
              <a:t>các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r>
              <a:rPr lang="en-US" sz="1200" baseline="0" dirty="0"/>
              <a:t>,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89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- </a:t>
            </a:r>
            <a:r>
              <a:rPr lang="en-US" sz="2000" dirty="0" err="1"/>
              <a:t>Bấm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baseline="0" dirty="0"/>
              <a:t> </a:t>
            </a:r>
            <a:r>
              <a:rPr lang="en-US" sz="2000" baseline="0" dirty="0" err="1"/>
              <a:t>vào</a:t>
            </a:r>
            <a:r>
              <a:rPr lang="en-US" sz="2000" baseline="0" dirty="0"/>
              <a:t> </a:t>
            </a:r>
            <a:r>
              <a:rPr lang="en-US" sz="2000" baseline="0" dirty="0" err="1"/>
              <a:t>các</a:t>
            </a:r>
            <a:r>
              <a:rPr lang="en-US" sz="2000" baseline="0" dirty="0"/>
              <a:t> </a:t>
            </a:r>
            <a:r>
              <a:rPr lang="en-US" sz="2000" baseline="0" dirty="0" err="1"/>
              <a:t>đáp</a:t>
            </a:r>
            <a:r>
              <a:rPr lang="en-US" sz="2000" baseline="0" dirty="0"/>
              <a:t> </a:t>
            </a:r>
            <a:r>
              <a:rPr lang="en-US" sz="2000" baseline="0" dirty="0" err="1"/>
              <a:t>án</a:t>
            </a:r>
            <a:r>
              <a:rPr lang="en-US" sz="2000" baseline="0" dirty="0"/>
              <a:t>,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- </a:t>
            </a:r>
            <a:r>
              <a:rPr lang="en-US" sz="2000" dirty="0" err="1"/>
              <a:t>Bấm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ô </a:t>
            </a:r>
            <a:r>
              <a:rPr lang="en-US" sz="2000" dirty="0" err="1"/>
              <a:t>giải</a:t>
            </a:r>
            <a:r>
              <a:rPr lang="en-US" sz="2000" baseline="0" dirty="0"/>
              <a:t> </a:t>
            </a:r>
            <a:r>
              <a:rPr lang="en-US" sz="2000" baseline="0" dirty="0" err="1"/>
              <a:t>thích</a:t>
            </a:r>
            <a:r>
              <a:rPr lang="en-US" sz="2000" baseline="0" dirty="0"/>
              <a:t> </a:t>
            </a:r>
            <a:r>
              <a:rPr lang="en-US" sz="2000" baseline="0" dirty="0" err="1"/>
              <a:t>để</a:t>
            </a:r>
            <a:r>
              <a:rPr lang="en-US" sz="2000" baseline="0" dirty="0"/>
              <a:t> </a:t>
            </a:r>
            <a:r>
              <a:rPr lang="en-US" sz="2000" baseline="0" dirty="0" err="1"/>
              <a:t>cho</a:t>
            </a:r>
            <a:r>
              <a:rPr lang="en-US" sz="2000" baseline="0" dirty="0"/>
              <a:t> </a:t>
            </a:r>
            <a:r>
              <a:rPr lang="en-US" sz="2000" baseline="0" dirty="0" err="1"/>
              <a:t>ra</a:t>
            </a:r>
            <a:r>
              <a:rPr lang="en-US" sz="2000" baseline="0" dirty="0"/>
              <a:t> </a:t>
            </a:r>
            <a:r>
              <a:rPr lang="en-US" sz="2000" baseline="0" dirty="0" err="1"/>
              <a:t>lời</a:t>
            </a:r>
            <a:r>
              <a:rPr lang="en-US" sz="2000" baseline="0" dirty="0"/>
              <a:t> </a:t>
            </a:r>
            <a:r>
              <a:rPr lang="en-US" sz="2000" baseline="0" dirty="0" err="1"/>
              <a:t>giải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/>
              <a:t>- </a:t>
            </a:r>
            <a:r>
              <a:rPr lang="en-US" sz="2000" dirty="0" err="1"/>
              <a:t>Bấm</a:t>
            </a:r>
            <a:r>
              <a:rPr lang="en-US" sz="2000" baseline="0" dirty="0"/>
              <a:t> </a:t>
            </a:r>
            <a:r>
              <a:rPr lang="en-US" sz="2000" baseline="0" dirty="0" err="1"/>
              <a:t>vào</a:t>
            </a:r>
            <a:r>
              <a:rPr lang="en-US" sz="2000" baseline="0" dirty="0"/>
              <a:t> ô Quay </a:t>
            </a:r>
            <a:r>
              <a:rPr lang="en-US" sz="2000" baseline="0" dirty="0" err="1"/>
              <a:t>về</a:t>
            </a:r>
            <a:r>
              <a:rPr lang="en-US" sz="2000" baseline="0" dirty="0"/>
              <a:t> </a:t>
            </a:r>
            <a:r>
              <a:rPr lang="en-US" sz="2000" baseline="0" dirty="0" err="1"/>
              <a:t>để</a:t>
            </a:r>
            <a:r>
              <a:rPr lang="en-US" sz="2000" baseline="0" dirty="0"/>
              <a:t> </a:t>
            </a:r>
            <a:r>
              <a:rPr lang="en-US" sz="2000" baseline="0" dirty="0" err="1"/>
              <a:t>trở</a:t>
            </a:r>
            <a:r>
              <a:rPr lang="en-US" sz="2000" baseline="0" dirty="0"/>
              <a:t> </a:t>
            </a:r>
            <a:r>
              <a:rPr lang="en-US" sz="2000" baseline="0" dirty="0" err="1"/>
              <a:t>lại</a:t>
            </a:r>
            <a:r>
              <a:rPr lang="en-US" sz="2000" baseline="0" dirty="0"/>
              <a:t> </a:t>
            </a:r>
            <a:r>
              <a:rPr lang="en-US" sz="2000" baseline="0" dirty="0" err="1"/>
              <a:t>trò</a:t>
            </a:r>
            <a:r>
              <a:rPr lang="en-US" sz="2000" baseline="0" dirty="0"/>
              <a:t> </a:t>
            </a:r>
            <a:r>
              <a:rPr lang="en-US" sz="2000" baseline="0" dirty="0" err="1"/>
              <a:t>chơi</a:t>
            </a:r>
            <a:r>
              <a:rPr lang="en-US" sz="2000" baseline="0" dirty="0"/>
              <a:t>.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719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r>
              <a:rPr lang="en-US" sz="1200" dirty="0"/>
              <a:t/>
            </a:r>
            <a:br>
              <a:rPr lang="en-US" sz="12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9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chọn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</a:t>
            </a:r>
            <a:r>
              <a:rPr lang="en-US" sz="1200" baseline="0" dirty="0" err="1"/>
              <a:t>các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r>
              <a:rPr lang="en-US" sz="1200" baseline="0" dirty="0"/>
              <a:t>,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vào</a:t>
            </a:r>
            <a:r>
              <a:rPr lang="en-US" sz="1200" dirty="0"/>
              <a:t> ô </a:t>
            </a:r>
            <a:r>
              <a:rPr lang="en-US" sz="1200" dirty="0" err="1"/>
              <a:t>giải</a:t>
            </a:r>
            <a:r>
              <a:rPr lang="en-US" sz="1200" baseline="0" dirty="0"/>
              <a:t> </a:t>
            </a:r>
            <a:r>
              <a:rPr lang="en-US" sz="1200" baseline="0" dirty="0" err="1"/>
              <a:t>thích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cho</a:t>
            </a:r>
            <a:r>
              <a:rPr lang="en-US" sz="1200" baseline="0" dirty="0"/>
              <a:t> </a:t>
            </a:r>
            <a:r>
              <a:rPr lang="en-US" sz="1200" baseline="0" dirty="0" err="1"/>
              <a:t>ra</a:t>
            </a:r>
            <a:r>
              <a:rPr lang="en-US" sz="1200" baseline="0" dirty="0"/>
              <a:t> </a:t>
            </a:r>
            <a:r>
              <a:rPr lang="en-US" sz="1200" baseline="0" dirty="0" err="1"/>
              <a:t>lời</a:t>
            </a:r>
            <a:r>
              <a:rPr lang="en-US" sz="1200" baseline="0" dirty="0"/>
              <a:t> </a:t>
            </a:r>
            <a:r>
              <a:rPr lang="en-US" sz="1200" baseline="0" dirty="0" err="1"/>
              <a:t>giải</a:t>
            </a:r>
            <a:r>
              <a:rPr lang="en-US" sz="1200" dirty="0"/>
              <a:t>.</a:t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984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chọn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</a:t>
            </a:r>
            <a:r>
              <a:rPr lang="en-US" sz="1200" baseline="0" dirty="0" err="1"/>
              <a:t>các</a:t>
            </a:r>
            <a:r>
              <a:rPr lang="en-US" sz="1200" baseline="0" dirty="0"/>
              <a:t> </a:t>
            </a:r>
            <a:r>
              <a:rPr lang="en-US" sz="1200" baseline="0" dirty="0" err="1"/>
              <a:t>đáp</a:t>
            </a:r>
            <a:r>
              <a:rPr lang="en-US" sz="1200" baseline="0" dirty="0"/>
              <a:t> </a:t>
            </a:r>
            <a:r>
              <a:rPr lang="en-US" sz="1200" baseline="0" dirty="0" err="1"/>
              <a:t>án</a:t>
            </a:r>
            <a:r>
              <a:rPr lang="en-US" sz="1200" baseline="0" dirty="0"/>
              <a:t>,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dirty="0"/>
              <a:t> </a:t>
            </a:r>
            <a:r>
              <a:rPr lang="en-US" sz="1200" dirty="0" err="1"/>
              <a:t>vào</a:t>
            </a:r>
            <a:r>
              <a:rPr lang="en-US" sz="1200" dirty="0"/>
              <a:t> ô </a:t>
            </a:r>
            <a:r>
              <a:rPr lang="en-US" sz="1200" dirty="0" err="1"/>
              <a:t>giải</a:t>
            </a:r>
            <a:r>
              <a:rPr lang="en-US" sz="1200" baseline="0" dirty="0"/>
              <a:t> </a:t>
            </a:r>
            <a:r>
              <a:rPr lang="en-US" sz="1200" baseline="0" dirty="0" err="1"/>
              <a:t>thích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cho</a:t>
            </a:r>
            <a:r>
              <a:rPr lang="en-US" sz="1200" baseline="0" dirty="0"/>
              <a:t> </a:t>
            </a:r>
            <a:r>
              <a:rPr lang="en-US" sz="1200" baseline="0" dirty="0" err="1"/>
              <a:t>ra</a:t>
            </a:r>
            <a:r>
              <a:rPr lang="en-US" sz="1200" baseline="0" dirty="0"/>
              <a:t> </a:t>
            </a:r>
            <a:r>
              <a:rPr lang="en-US" sz="1200" baseline="0" dirty="0" err="1"/>
              <a:t>lời</a:t>
            </a:r>
            <a:r>
              <a:rPr lang="en-US" sz="1200" baseline="0" dirty="0"/>
              <a:t> </a:t>
            </a:r>
            <a:r>
              <a:rPr lang="en-US" sz="1200" baseline="0" dirty="0" err="1"/>
              <a:t>giải</a:t>
            </a:r>
            <a:r>
              <a:rPr lang="en-US" sz="1200" dirty="0"/>
              <a:t>.</a:t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Bấm</a:t>
            </a:r>
            <a:r>
              <a:rPr lang="en-US" sz="1200" baseline="0" dirty="0"/>
              <a:t> </a:t>
            </a:r>
            <a:r>
              <a:rPr lang="en-US" sz="1200" baseline="0" dirty="0" err="1"/>
              <a:t>vào</a:t>
            </a:r>
            <a:r>
              <a:rPr lang="en-US" sz="1200" baseline="0" dirty="0"/>
              <a:t> ô Quay </a:t>
            </a:r>
            <a:r>
              <a:rPr lang="en-US" sz="1200" baseline="0" dirty="0" err="1"/>
              <a:t>về</a:t>
            </a:r>
            <a:r>
              <a:rPr lang="en-US" sz="1200" baseline="0" dirty="0"/>
              <a:t> </a:t>
            </a:r>
            <a:r>
              <a:rPr lang="en-US" sz="1200" baseline="0" dirty="0" err="1"/>
              <a:t>để</a:t>
            </a:r>
            <a:r>
              <a:rPr lang="en-US" sz="1200" baseline="0" dirty="0"/>
              <a:t> </a:t>
            </a:r>
            <a:r>
              <a:rPr lang="en-US" sz="1200" baseline="0" dirty="0" err="1"/>
              <a:t>trở</a:t>
            </a:r>
            <a:r>
              <a:rPr lang="en-US" sz="1200" baseline="0" dirty="0"/>
              <a:t> </a:t>
            </a:r>
            <a:r>
              <a:rPr lang="en-US" sz="1200" baseline="0" dirty="0" err="1"/>
              <a:t>lại</a:t>
            </a:r>
            <a:r>
              <a:rPr lang="en-US" sz="1200" baseline="0" dirty="0"/>
              <a:t> </a:t>
            </a:r>
            <a:r>
              <a:rPr lang="en-US" sz="1200" baseline="0" dirty="0" err="1"/>
              <a:t>trò</a:t>
            </a:r>
            <a:r>
              <a:rPr lang="en-US" sz="1200" baseline="0" dirty="0"/>
              <a:t> </a:t>
            </a:r>
            <a:r>
              <a:rPr lang="en-US" sz="1200" baseline="0" dirty="0" err="1"/>
              <a:t>chơi</a:t>
            </a:r>
            <a:r>
              <a:rPr lang="en-US" sz="1200" baseline="0" dirty="0"/>
              <a:t>.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7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6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30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5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064227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05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17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44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39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12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89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4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53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01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41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18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87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17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9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27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19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33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5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2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97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34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23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2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45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6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1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9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6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4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1756108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0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0" y="3487857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20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6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11680" cy="4388644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0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0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8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8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slide" Target="slide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0.png"/><Relationship Id="rId1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22.png"/><Relationship Id="rId19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png"/><Relationship Id="rId1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46.png"/><Relationship Id="rId10" Type="http://schemas.openxmlformats.org/officeDocument/2006/relationships/image" Target="../media/image22.png"/><Relationship Id="rId19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5" Type="http://schemas.openxmlformats.org/officeDocument/2006/relationships/slide" Target="slide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1.png"/><Relationship Id="rId1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0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20" Type="http://schemas.openxmlformats.org/officeDocument/2006/relationships/slide" Target="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openxmlformats.org/officeDocument/2006/relationships/image" Target="../media/image22.png"/><Relationship Id="rId19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wisc-online.com/assetrepository/viewasset?id=150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wisc-online.com/assetrepository/viewasset?id=150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wisc-online.com/assetrepository/viewasset?id=150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wisc-online.com/assetrepository/viewasset?id=150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wisc-online.com/assetrepository/viewasset?id=150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wisc-online.com/assetrepository/viewasset?id=1508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wisc-online.com/assetrepository/viewasset?id=150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-online.com/assetrepository/viewasset?id=1508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7.png"/><Relationship Id="rId4" Type="http://schemas.openxmlformats.org/officeDocument/2006/relationships/hyperlink" Target="https://www.wisc-online.com/assetrepository/viewasset?id=1508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9.png"/><Relationship Id="rId5" Type="http://schemas.openxmlformats.org/officeDocument/2006/relationships/hyperlink" Target="https://www.publicdomainpictures.net/en/view-image.php?image=317882&amp;picture=abstract-background" TargetMode="Externa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9.png"/><Relationship Id="rId5" Type="http://schemas.openxmlformats.org/officeDocument/2006/relationships/image" Target="../media/image62.png"/><Relationship Id="rId4" Type="http://schemas.openxmlformats.org/officeDocument/2006/relationships/hyperlink" Target="https://www.wisc-online.com/assetrepository/viewasset?id=150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4.png"/><Relationship Id="rId4" Type="http://schemas.openxmlformats.org/officeDocument/2006/relationships/hyperlink" Target="https://www.wisc-online.com/assetrepository/viewasset?id=1508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4.png"/><Relationship Id="rId4" Type="http://schemas.openxmlformats.org/officeDocument/2006/relationships/hyperlink" Target="https://www.wisc-online.com/assetrepository/viewasset?id=1508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64.png"/><Relationship Id="rId4" Type="http://schemas.openxmlformats.org/officeDocument/2006/relationships/image" Target="../media/image76.png"/><Relationship Id="rId9" Type="http://schemas.openxmlformats.org/officeDocument/2006/relationships/hyperlink" Target="https://www.wisc-online.com/assetrepository/viewasset?id=1508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5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publicdomainpictures.net/en/view-image.php?image=317882&amp;picture=abstract-background" TargetMode="External"/><Relationship Id="rId11" Type="http://schemas.openxmlformats.org/officeDocument/2006/relationships/image" Target="../media/image83.png"/><Relationship Id="rId5" Type="http://schemas.openxmlformats.org/officeDocument/2006/relationships/image" Target="../media/image58.jpeg"/><Relationship Id="rId10" Type="http://schemas.openxmlformats.org/officeDocument/2006/relationships/image" Target="../media/image82.png"/><Relationship Id="rId4" Type="http://schemas.openxmlformats.org/officeDocument/2006/relationships/image" Target="../media/image80.png"/><Relationship Id="rId9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image" Target="../media/image86.png"/><Relationship Id="rId17" Type="http://schemas.openxmlformats.org/officeDocument/2006/relationships/image" Target="../media/image860.png"/><Relationship Id="rId2" Type="http://schemas.openxmlformats.org/officeDocument/2006/relationships/image" Target="../media/image58.jpeg"/><Relationship Id="rId16" Type="http://schemas.openxmlformats.org/officeDocument/2006/relationships/image" Target="../media/image85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59.png"/><Relationship Id="rId9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4.pn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4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4.pn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4.pn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2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whitebackground.com/colorful-background-images.html" TargetMode="External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2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1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6.png"/><Relationship Id="rId4" Type="http://schemas.openxmlformats.org/officeDocument/2006/relationships/hyperlink" Target="http://www.allwhitebackground.com/colorful-background-images.html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41.xml"/><Relationship Id="rId7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7.jpeg"/><Relationship Id="rId5" Type="http://schemas.openxmlformats.org/officeDocument/2006/relationships/image" Target="../media/image13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8.png"/><Relationship Id="rId7" Type="http://schemas.openxmlformats.org/officeDocument/2006/relationships/image" Target="../media/image106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380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44.png"/><Relationship Id="rId5" Type="http://schemas.openxmlformats.org/officeDocument/2006/relationships/image" Target="../media/image113.jpeg"/><Relationship Id="rId10" Type="http://schemas.openxmlformats.org/officeDocument/2006/relationships/image" Target="../media/image143.png"/><Relationship Id="rId4" Type="http://schemas.openxmlformats.org/officeDocument/2006/relationships/image" Target="../media/image139.png"/><Relationship Id="rId9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14.xml"/><Relationship Id="rId7" Type="http://schemas.openxmlformats.org/officeDocument/2006/relationships/slide" Target="slide8.xml"/><Relationship Id="rId12" Type="http://schemas.openxmlformats.org/officeDocument/2006/relationships/image" Target="../media/image1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11" Type="http://schemas.openxmlformats.org/officeDocument/2006/relationships/slide" Target="slide14.xml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slide" Target="slide12.xml"/><Relationship Id="rId4" Type="http://schemas.openxmlformats.org/officeDocument/2006/relationships/notesSlide" Target="../notesSlides/notesSlide4.xml"/><Relationship Id="rId9" Type="http://schemas.openxmlformats.org/officeDocument/2006/relationships/slide" Target="slide11.xml"/><Relationship Id="rId1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2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slide" Target="slide10.xml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8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1" y="717593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9" name="Hộp Văn bản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411932" y="3013265"/>
            <a:ext cx="8732069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GVSB:NGUYỄN HỒNG THÚY</a:t>
            </a:r>
          </a:p>
          <a:p>
            <a:pPr defTabSz="685800">
              <a:spcAft>
                <a:spcPts val="450"/>
              </a:spcAft>
            </a:pP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GVPB: 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THỊ THU HÀ</a:t>
            </a:r>
          </a:p>
        </p:txBody>
      </p:sp>
      <p:sp>
        <p:nvSpPr>
          <p:cNvPr id="10" name="Hộp Văn bản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285" y="1962661"/>
            <a:ext cx="91394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2289" y="4612578"/>
            <a:ext cx="9134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2285" y="222914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/>
              <p:nvPr/>
            </p:nvSpPr>
            <p:spPr>
              <a:xfrm>
                <a:off x="304800" y="285750"/>
                <a:ext cx="853440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2: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+1=2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85750"/>
                <a:ext cx="8534400" cy="1077218"/>
              </a:xfrm>
              <a:prstGeom prst="rect">
                <a:avLst/>
              </a:prstGeom>
              <a:blipFill>
                <a:blip r:embed="rId3"/>
                <a:stretch>
                  <a:fillRect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6B98DF-DEB9-458F-8F05-9CBDADB9ED5B}"/>
                  </a:ext>
                </a:extLst>
              </p:cNvPr>
              <p:cNvSpPr txBox="1"/>
              <p:nvPr/>
            </p:nvSpPr>
            <p:spPr>
              <a:xfrm>
                <a:off x="152400" y="1504951"/>
                <a:ext cx="88392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2=−1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3=1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4=3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5 = 5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thỏa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mãn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6B98DF-DEB9-458F-8F05-9CBDADB9E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04951"/>
                <a:ext cx="8839200" cy="2554545"/>
              </a:xfrm>
              <a:prstGeom prst="rect">
                <a:avLst/>
              </a:prstGeom>
              <a:blipFill>
                <a:blip r:embed="rId4"/>
                <a:stretch>
                  <a:fillRect l="-1724" t="-3341" r="-1103" b="-6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loud 18" descr="OPL20U25GSXzBJYl68kk8uQGfFKzs7yb1M4KJWUiLk6ZEvGF+qCIPSnY57AbBFCvTW2023.15.85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:a16="http://schemas.microsoft.com/office/drawing/2014/main" id="{49313417-F3FF-4879-ADE0-696BAE9FC2EB}"/>
              </a:ext>
            </a:extLst>
          </p:cNvPr>
          <p:cNvSpPr/>
          <p:nvPr/>
        </p:nvSpPr>
        <p:spPr>
          <a:xfrm>
            <a:off x="6858000" y="4050548"/>
            <a:ext cx="1905000" cy="900315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4" y="2826849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3847793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238975" y="3446591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−16=0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75" y="3446591"/>
                <a:ext cx="3680099" cy="578112"/>
              </a:xfrm>
              <a:prstGeom prst="rect">
                <a:avLst/>
              </a:prstGeom>
              <a:blipFill>
                <a:blip r:embed="rId12"/>
                <a:stretch>
                  <a:fillRect l="-4139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947574" y="2075739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+10=0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574" y="2075739"/>
                <a:ext cx="3680099" cy="578112"/>
              </a:xfrm>
              <a:prstGeom prst="rect">
                <a:avLst/>
              </a:prstGeom>
              <a:blipFill>
                <a:blip r:embed="rId13"/>
                <a:stretch>
                  <a:fillRect l="-4312" t="-15957" b="-3404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238975" y="2082138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75" y="2082138"/>
                <a:ext cx="3680099" cy="578112"/>
              </a:xfrm>
              <a:prstGeom prst="rect">
                <a:avLst/>
              </a:prstGeom>
              <a:blipFill>
                <a:blip r:embed="rId14"/>
                <a:stretch>
                  <a:fillRect l="-4139" t="-15957" b="-3404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947574" y="3446591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−7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−13=0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574" y="3446591"/>
                <a:ext cx="3680099" cy="578112"/>
              </a:xfrm>
              <a:prstGeom prst="rect">
                <a:avLst/>
              </a:prstGeom>
              <a:blipFill>
                <a:blip r:embed="rId15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285448" y="3476983"/>
            <a:ext cx="663853" cy="53104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315672" y="2126187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04" y="3464049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16" y="2066910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9" action="ppaction://hlinksldjump"/>
          </p:cNvPr>
          <p:cNvSpPr/>
          <p:nvPr/>
        </p:nvSpPr>
        <p:spPr>
          <a:xfrm>
            <a:off x="3548619" y="402907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71485" y="4891490"/>
            <a:ext cx="1372517" cy="252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4" y="2826849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3847793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624477" y="149902"/>
                <a:ext cx="7856222" cy="1659848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4: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−5=0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149902"/>
                <a:ext cx="7856222" cy="1659848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208010" y="2199165"/>
                <a:ext cx="3680099" cy="75358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10" y="2199165"/>
                <a:ext cx="3680099" cy="753586"/>
              </a:xfrm>
              <a:prstGeom prst="rect">
                <a:avLst/>
              </a:prstGeom>
              <a:blipFill>
                <a:blip r:embed="rId13"/>
                <a:stretch>
                  <a:fillRect l="-4139" b="-1463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208010" y="3424987"/>
                <a:ext cx="3680099" cy="70053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10" y="3424987"/>
                <a:ext cx="3680099" cy="700532"/>
              </a:xfrm>
              <a:prstGeom prst="rect">
                <a:avLst/>
              </a:prstGeom>
              <a:blipFill>
                <a:blip r:embed="rId14"/>
                <a:stretch>
                  <a:fillRect l="-4139" t="-4348" b="-1826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777644" y="2199165"/>
                <a:ext cx="3680099" cy="78803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644" y="2199165"/>
                <a:ext cx="3680099" cy="788032"/>
              </a:xfrm>
              <a:prstGeom prst="rect">
                <a:avLst/>
              </a:prstGeom>
              <a:blipFill>
                <a:blip r:embed="rId15"/>
                <a:stretch>
                  <a:fillRect l="-4312" b="-108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800602" y="3446200"/>
                <a:ext cx="3680099" cy="83644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2" y="3446200"/>
                <a:ext cx="3680099" cy="836444"/>
              </a:xfrm>
              <a:prstGeom prst="rect">
                <a:avLst/>
              </a:prstGeom>
              <a:blipFill>
                <a:blip r:embed="rId16"/>
                <a:stretch>
                  <a:fillRect l="-4312" b="-72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17" y="2351847"/>
            <a:ext cx="604292" cy="53104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369696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73" y="3606548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65" y="3534751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9" action="ppaction://hlinksldjump"/>
          </p:cNvPr>
          <p:cNvSpPr/>
          <p:nvPr/>
        </p:nvSpPr>
        <p:spPr>
          <a:xfrm>
            <a:off x="3287973" y="4047751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1485" y="4891490"/>
            <a:ext cx="1372517" cy="252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Explosion: 14 Points 22">
            <a:hlinkClick r:id="rId20" action="ppaction://hlinksldjump"/>
            <a:extLst>
              <a:ext uri="{FF2B5EF4-FFF2-40B4-BE49-F238E27FC236}">
                <a16:creationId xmlns:a16="http://schemas.microsoft.com/office/drawing/2014/main" id="{6842EDD1-2156-47C4-BF02-3D39DEBB423A}"/>
              </a:ext>
            </a:extLst>
          </p:cNvPr>
          <p:cNvSpPr/>
          <p:nvPr/>
        </p:nvSpPr>
        <p:spPr>
          <a:xfrm>
            <a:off x="619039" y="4007483"/>
            <a:ext cx="2340667" cy="1173772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THÍCH</a:t>
            </a: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/>
              <p:nvPr/>
            </p:nvSpPr>
            <p:spPr>
              <a:xfrm>
                <a:off x="304800" y="285750"/>
                <a:ext cx="853440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4: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−5=0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85750"/>
                <a:ext cx="8534400" cy="1077218"/>
              </a:xfrm>
              <a:prstGeom prst="rect">
                <a:avLst/>
              </a:prstGeom>
              <a:blipFill>
                <a:blip r:embed="rId3"/>
                <a:stretch>
                  <a:fillRect l="-1786"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6B98DF-DEB9-458F-8F05-9CBDADB9ED5B}"/>
                  </a:ext>
                </a:extLst>
              </p:cNvPr>
              <p:cNvSpPr txBox="1"/>
              <p:nvPr/>
            </p:nvSpPr>
            <p:spPr>
              <a:xfrm>
                <a:off x="26324" y="1428751"/>
                <a:ext cx="9144000" cy="3610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−10=0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0=0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thỏa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mãn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+)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Thay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61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lý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E6B98DF-DEB9-458F-8F05-9CBDADB9E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4" y="1428751"/>
                <a:ext cx="9144000" cy="3610925"/>
              </a:xfrm>
              <a:prstGeom prst="rect">
                <a:avLst/>
              </a:prstGeom>
              <a:blipFill>
                <a:blip r:embed="rId4"/>
                <a:stretch>
                  <a:fillRect l="-1667" r="-1467" b="-1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loud 18" descr="OPL20U25GSXzBJYl68kk8uQGfFKzs7yb1M4KJWUiLk6ZEvGF+qCIPSnY57AbBFCvTW2023.15.85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:a16="http://schemas.microsoft.com/office/drawing/2014/main" id="{49313417-F3FF-4879-ADE0-696BAE9FC2EB}"/>
              </a:ext>
            </a:extLst>
          </p:cNvPr>
          <p:cNvSpPr/>
          <p:nvPr/>
        </p:nvSpPr>
        <p:spPr>
          <a:xfrm>
            <a:off x="7265324" y="4173623"/>
            <a:ext cx="1905000" cy="900315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4" y="2826849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3847793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268251" y="149902"/>
                <a:ext cx="8791861" cy="1894070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5: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chu vi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20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𝑐𝑚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dài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gấp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đôi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tìm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51" y="149902"/>
                <a:ext cx="8791861" cy="1894070"/>
              </a:xfrm>
              <a:prstGeom prst="snip2DiagRect">
                <a:avLst/>
              </a:prstGeom>
              <a:blipFill>
                <a:blip r:embed="rId12"/>
                <a:stretch>
                  <a:fillRect t="-8710" b="-14194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953000" y="3484424"/>
                <a:ext cx="4062402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.2=10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484424"/>
                <a:ext cx="4062402" cy="578112"/>
              </a:xfrm>
              <a:prstGeom prst="rect">
                <a:avLst/>
              </a:prstGeom>
              <a:blipFill>
                <a:blip r:embed="rId13"/>
                <a:stretch>
                  <a:fillRect l="-3904" t="-14894" b="-3510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953002" y="2298438"/>
                <a:ext cx="4054713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.2=20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2" y="2298438"/>
                <a:ext cx="4054713" cy="578112"/>
              </a:xfrm>
              <a:prstGeom prst="rect">
                <a:avLst/>
              </a:prstGeom>
              <a:blipFill>
                <a:blip r:embed="rId14"/>
                <a:stretch>
                  <a:fillRect l="-3910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268250" y="2309482"/>
                <a:ext cx="4379950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.2=20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50" y="2309482"/>
                <a:ext cx="4379950" cy="578112"/>
              </a:xfrm>
              <a:prstGeom prst="rect">
                <a:avLst/>
              </a:prstGeom>
              <a:blipFill>
                <a:blip r:embed="rId15"/>
                <a:stretch>
                  <a:fillRect l="-3477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268250" y="3473922"/>
                <a:ext cx="4379950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).2=20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50" y="3473922"/>
                <a:ext cx="4379950" cy="578112"/>
              </a:xfrm>
              <a:prstGeom prst="rect">
                <a:avLst/>
              </a:prstGeom>
              <a:blipFill>
                <a:blip r:embed="rId16"/>
                <a:stretch>
                  <a:fillRect l="-3477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19" y="3542080"/>
            <a:ext cx="604292" cy="53104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798" y="2317629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16" y="349778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67" y="2343150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9" action="ppaction://hlinksldjump"/>
          </p:cNvPr>
          <p:cNvSpPr/>
          <p:nvPr/>
        </p:nvSpPr>
        <p:spPr>
          <a:xfrm>
            <a:off x="3575545" y="4070282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1485" y="4891490"/>
            <a:ext cx="1372517" cy="252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Explosion: 14 Points 23">
            <a:hlinkClick r:id="rId20" action="ppaction://hlinksldjump"/>
            <a:extLst>
              <a:ext uri="{FF2B5EF4-FFF2-40B4-BE49-F238E27FC236}">
                <a16:creationId xmlns:a16="http://schemas.microsoft.com/office/drawing/2014/main" id="{1B9DAD87-C8D3-45DA-953F-29AE197A3D2B}"/>
              </a:ext>
            </a:extLst>
          </p:cNvPr>
          <p:cNvSpPr/>
          <p:nvPr/>
        </p:nvSpPr>
        <p:spPr>
          <a:xfrm>
            <a:off x="619039" y="4007483"/>
            <a:ext cx="2340667" cy="1173772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THÍCH</a:t>
            </a:r>
          </a:p>
        </p:txBody>
      </p:sp>
    </p:spTree>
    <p:extLst>
      <p:ext uri="{BB962C8B-B14F-4D97-AF65-F5344CB8AC3E}">
        <p14:creationId xmlns:p14="http://schemas.microsoft.com/office/powerpoint/2010/main" val="26929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/>
              <p:nvPr/>
            </p:nvSpPr>
            <p:spPr>
              <a:xfrm>
                <a:off x="304800" y="94848"/>
                <a:ext cx="8534400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5: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chu vi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20(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𝑐𝑚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dài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gấp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đôi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tìm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7729940-09C1-41DB-ADBD-5F46DCEB4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94848"/>
                <a:ext cx="8534400" cy="2062103"/>
              </a:xfrm>
              <a:prstGeom prst="rect">
                <a:avLst/>
              </a:prstGeom>
              <a:blipFill>
                <a:blip r:embed="rId3"/>
                <a:stretch>
                  <a:fillRect l="-1786" t="-4142" r="-1786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9A5FB5-D811-49E4-A48D-E902252D6AB0}"/>
                  </a:ext>
                </a:extLst>
              </p:cNvPr>
              <p:cNvSpPr txBox="1"/>
              <p:nvPr/>
            </p:nvSpPr>
            <p:spPr>
              <a:xfrm>
                <a:off x="304800" y="2156951"/>
                <a:ext cx="8534400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Giải.</a:t>
                </a:r>
              </a:p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dài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Theo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chu vi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.2=20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just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đáp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9A5FB5-D811-49E4-A48D-E902252D6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156951"/>
                <a:ext cx="8534400" cy="2554545"/>
              </a:xfrm>
              <a:prstGeom prst="rect">
                <a:avLst/>
              </a:prstGeom>
              <a:blipFill>
                <a:blip r:embed="rId4"/>
                <a:stretch>
                  <a:fillRect l="-1786" t="-3341" b="-6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650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85+K4lPs7H94VUqPe2XwIsfPRnrXQE//QTEXxb8/8N4CNc6FpgZahzpTjFhMzSA7T/nHJa11DE8Ng2TP3iAmRczFlmslSuUNOgUeb6yRvs0=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228600" y="1931629"/>
            <a:ext cx="81970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PHƯƠNG TRÌNH BẬC NHẤT MỘT ẨN</a:t>
            </a:r>
          </a:p>
        </p:txBody>
      </p:sp>
      <p:sp>
        <p:nvSpPr>
          <p:cNvPr id="6" name="Rectangl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3896172" y="1200151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8" name="Rectangl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76987" y="486026"/>
            <a:ext cx="8990025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PHƯƠNG TRÌNH BẬC NHẤT MỘT ẨN</a:t>
            </a:r>
          </a:p>
        </p:txBody>
      </p:sp>
      <p:sp>
        <p:nvSpPr>
          <p:cNvPr id="9" name="Hình chữ nhật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3657600" y="3396302"/>
            <a:ext cx="127150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276600" y="615375"/>
            <a:ext cx="2057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DA0A7B-F199-000A-6526-A27F7FF3546A}"/>
                  </a:ext>
                </a:extLst>
              </p:cNvPr>
              <p:cNvSpPr txBox="1"/>
              <p:nvPr/>
            </p:nvSpPr>
            <p:spPr>
              <a:xfrm>
                <a:off x="304800" y="1276350"/>
                <a:ext cx="85344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q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>
                  <a:buFont typeface="Wingdings" panose="05000000000000000000" pitchFamily="2" charset="2"/>
                  <a:buChar char="q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>
                  <a:buFont typeface="Wingdings" panose="05000000000000000000" pitchFamily="2" charset="2"/>
                  <a:buChar char="q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HS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lỗi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DA0A7B-F199-000A-6526-A27F7FF35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276350"/>
                <a:ext cx="8534400" cy="2677656"/>
              </a:xfrm>
              <a:prstGeom prst="rect">
                <a:avLst/>
              </a:prstGeom>
              <a:blipFill>
                <a:blip r:embed="rId2"/>
                <a:stretch>
                  <a:fillRect l="-1214" t="-2273" b="-5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2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5" y="1629609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19" y="23721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8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6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5" y="864604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52738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285750"/>
            <a:ext cx="702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4" name="TextBox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381000" y="67506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nghĩa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791617" y="100918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3"/>
            <a:ext cx="1125821" cy="1125821"/>
          </a:xfrm>
          <a:prstGeom prst="rect">
            <a:avLst/>
          </a:prstGeom>
        </p:spPr>
      </p:pic>
      <p:sp>
        <p:nvSpPr>
          <p:cNvPr id="12" name="TextBox 11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685799" y="1743730"/>
            <a:ext cx="7620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Quan sát phương trình: 4x + 12 = 0 , nêu nhận xét về bậc của đa thức ở vế trái của phương trình đó                             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09600" y="1210330"/>
            <a:ext cx="2151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0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 descr="OPL20U25GSXzBJYl68kk8uQGfFKzs7yb1M4KJWUiLk6ZEvGF+qCIPSnY57AbBFCvTW2023.15.85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2431101940"/>
              </p:ext>
            </p:extLst>
          </p:nvPr>
        </p:nvGraphicFramePr>
        <p:xfrm>
          <a:off x="2540330" y="4000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E95973-AE7A-92FC-B483-43CF2BB057F4}"/>
              </a:ext>
            </a:extLst>
          </p:cNvPr>
          <p:cNvSpPr txBox="1"/>
          <p:nvPr/>
        </p:nvSpPr>
        <p:spPr>
          <a:xfrm rot="18778721">
            <a:off x="-547594" y="1044554"/>
            <a:ext cx="3498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</a:p>
        </p:txBody>
      </p:sp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F4DC0B-D9BA-D58E-1915-9FC503B88459}"/>
              </a:ext>
            </a:extLst>
          </p:cNvPr>
          <p:cNvSpPr txBox="1"/>
          <p:nvPr/>
        </p:nvSpPr>
        <p:spPr>
          <a:xfrm>
            <a:off x="381000" y="1581151"/>
            <a:ext cx="8077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r>
              <a:rPr lang="vi-V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trình dạng ax+b=0(a,b là các số đã cho và a khác 0) được gọi là phương trình bậc nhất một ẩn.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791617" y="100919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4"/>
            <a:ext cx="1125821" cy="11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F4DC0B-D9BA-D58E-1915-9FC503B88459}"/>
              </a:ext>
            </a:extLst>
          </p:cNvPr>
          <p:cNvSpPr txBox="1"/>
          <p:nvPr/>
        </p:nvSpPr>
        <p:spPr>
          <a:xfrm>
            <a:off x="381000" y="1581151"/>
            <a:ext cx="80772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1: 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trình nào sau đây là phương trình bậc nhất một ẩn?</a:t>
            </a:r>
          </a:p>
          <a:p>
            <a:pPr marL="514350" indent="-514350" algn="just">
              <a:spcBef>
                <a:spcPts val="300"/>
              </a:spcBef>
              <a:spcAft>
                <a:spcPts val="300"/>
              </a:spcAft>
              <a:buAutoNum type="alphaLcParenR"/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2x-5 = 0		b) 3x+10 = 0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7x = 0			d) x</a:t>
            </a:r>
            <a:r>
              <a:rPr lang="vi-VN" sz="3200" baseline="30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9 = 0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791617" y="100919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4"/>
            <a:ext cx="1125821" cy="11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F4DC0B-D9BA-D58E-1915-9FC503B88459}"/>
              </a:ext>
            </a:extLst>
          </p:cNvPr>
          <p:cNvSpPr txBox="1"/>
          <p:nvPr/>
        </p:nvSpPr>
        <p:spPr>
          <a:xfrm>
            <a:off x="381000" y="1581151"/>
            <a:ext cx="8077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1: 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hai ví dụ về phương trình bậc nhất ẩn x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791617" y="100919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4"/>
            <a:ext cx="1125821" cy="11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F4DC0B-D9BA-D58E-1915-9FC503B88459}"/>
              </a:ext>
            </a:extLst>
          </p:cNvPr>
          <p:cNvSpPr txBox="1"/>
          <p:nvPr/>
        </p:nvSpPr>
        <p:spPr>
          <a:xfrm>
            <a:off x="381000" y="1581151"/>
            <a:ext cx="80772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2: 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 tra xem x = 2 có là nghiệm của mỗi phương trình bậc nhất sau hay không?</a:t>
            </a:r>
          </a:p>
          <a:p>
            <a:pPr marL="514350" indent="-514350" algn="just">
              <a:spcBef>
                <a:spcPts val="300"/>
              </a:spcBef>
              <a:spcAft>
                <a:spcPts val="300"/>
              </a:spcAft>
              <a:buAutoNum type="alphaLcParenR"/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-3x + 6 = 0		b) 7x - 14 = 0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x + 2 = 0			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791617" y="100919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4"/>
            <a:ext cx="1125821" cy="11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F4DC0B-D9BA-D58E-1915-9FC503B88459}"/>
              </a:ext>
            </a:extLst>
          </p:cNvPr>
          <p:cNvSpPr txBox="1"/>
          <p:nvPr/>
        </p:nvSpPr>
        <p:spPr>
          <a:xfrm>
            <a:off x="381000" y="1581151"/>
            <a:ext cx="8077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2: </a:t>
            </a:r>
            <a:r>
              <a:rPr lang="vi-VN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 tra xem x = -3 có là nghiệm của phương trình bậc nhất 5x + 15 = 0 hay không?		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791617" y="100919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4"/>
            <a:ext cx="1125821" cy="11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285750"/>
            <a:ext cx="702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4" name="TextBox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381000" y="67506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791617" y="100918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3"/>
            <a:ext cx="1125821" cy="1125821"/>
          </a:xfrm>
          <a:prstGeom prst="rect">
            <a:avLst/>
          </a:prstGeom>
        </p:spPr>
      </p:pic>
      <p:sp>
        <p:nvSpPr>
          <p:cNvPr id="22" name="TextBox 2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49BB36-0823-5486-CC55-162DBC5FA5DB}"/>
              </a:ext>
            </a:extLst>
          </p:cNvPr>
          <p:cNvSpPr txBox="1"/>
          <p:nvPr/>
        </p:nvSpPr>
        <p:spPr>
          <a:xfrm>
            <a:off x="533400" y="1843550"/>
            <a:ext cx="8610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tắc chuyển vế trong một đẳng thức số.</a:t>
            </a:r>
          </a:p>
        </p:txBody>
      </p:sp>
      <p:sp>
        <p:nvSpPr>
          <p:cNvPr id="7" name="Rectangle 6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09600" y="1210330"/>
            <a:ext cx="2151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4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0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6012" r="14448" b="2"/>
          <a:stretch/>
        </p:blipFill>
        <p:spPr>
          <a:xfrm>
            <a:off x="7791617" y="100918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3"/>
            <a:ext cx="1125821" cy="1125821"/>
          </a:xfrm>
          <a:prstGeom prst="rect">
            <a:avLst/>
          </a:prstGeom>
        </p:spPr>
      </p:pic>
      <p:sp>
        <p:nvSpPr>
          <p:cNvPr id="22" name="TextBox 2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49BB36-0823-5486-CC55-162DBC5FA5DB}"/>
              </a:ext>
            </a:extLst>
          </p:cNvPr>
          <p:cNvSpPr txBox="1"/>
          <p:nvPr/>
        </p:nvSpPr>
        <p:spPr>
          <a:xfrm>
            <a:off x="380999" y="1504950"/>
            <a:ext cx="7340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tắc chuyển vế trong một đẳng thức số:</a:t>
            </a:r>
          </a:p>
        </p:txBody>
      </p:sp>
      <p:sp>
        <p:nvSpPr>
          <p:cNvPr id="7" name="Rectangle 6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762000" y="2077819"/>
            <a:ext cx="7623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4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F4DC0B-D9BA-D58E-1915-9FC503B88459}"/>
              </a:ext>
            </a:extLst>
          </p:cNvPr>
          <p:cNvSpPr txBox="1"/>
          <p:nvPr/>
        </p:nvSpPr>
        <p:spPr>
          <a:xfrm>
            <a:off x="381000" y="1581151"/>
            <a:ext cx="8077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 tắc chuyển vế: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một phương trình, ta có thể chuyển một số hạng từ vế này sang vế kia và đổi dấu số hạng đó.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05CB13-D0E9-DDD5-E6AA-1E468087C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791617" y="100919"/>
            <a:ext cx="1187626" cy="135332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7FDE6C-38BF-CF3A-C4FE-589DED5B6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21943" y="243634"/>
            <a:ext cx="1125821" cy="112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EDBE9E-45C4-B785-ACC8-A4449B52ACFA}"/>
              </a:ext>
            </a:extLst>
          </p:cNvPr>
          <p:cNvSpPr txBox="1"/>
          <p:nvPr/>
        </p:nvSpPr>
        <p:spPr>
          <a:xfrm>
            <a:off x="381000" y="2378154"/>
            <a:ext cx="8610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+ 3 – 4 = 9 – 10 + 2.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49BB36-0823-5486-CC55-162DBC5FA5DB}"/>
              </a:ext>
            </a:extLst>
          </p:cNvPr>
          <p:cNvSpPr txBox="1"/>
          <p:nvPr/>
        </p:nvSpPr>
        <p:spPr>
          <a:xfrm>
            <a:off x="381000" y="3817263"/>
            <a:ext cx="655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</a:p>
        </p:txBody>
      </p:sp>
      <p:sp>
        <p:nvSpPr>
          <p:cNvPr id="14" name="Rectangle 1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381000" y="1819930"/>
            <a:ext cx="4160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Rectangle 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425511" y="1210330"/>
            <a:ext cx="8284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+ 3 – 4 = 9 – 10 + 2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0349" r="20345" b="-4"/>
          <a:stretch/>
        </p:blipFill>
        <p:spPr>
          <a:xfrm>
            <a:off x="8001000" y="57150"/>
            <a:ext cx="1020119" cy="115807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2" name="Picture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5ECFAB-5A20-9940-C9C3-0A530C7FB0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83" y="327230"/>
            <a:ext cx="969987" cy="969987"/>
          </a:xfrm>
          <a:prstGeom prst="rect">
            <a:avLst/>
          </a:prstGeom>
        </p:spPr>
      </p:pic>
      <p:pic>
        <p:nvPicPr>
          <p:cNvPr id="13" name="Đồng hồ đếm ngược 5 phút __ 5 Minutes Countdown Timer" descr="OPL20U25GSXzBJYl68kk8uQGfFKzs7yb1M4KJWUiLk6ZEvGF+qCIPSnY57AbBFCvTW2023.15.8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CCB5648-05A1-49C9-A45C-1E4F26DB99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2800" y="3622130"/>
            <a:ext cx="1654791" cy="93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/>
      <p:bldP spid="7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285750"/>
            <a:ext cx="702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4" name="TextBox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381000" y="7531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EDBE9E-45C4-B785-ACC8-A4449B52ACFA}"/>
              </a:ext>
            </a:extLst>
          </p:cNvPr>
          <p:cNvSpPr txBox="1"/>
          <p:nvPr/>
        </p:nvSpPr>
        <p:spPr>
          <a:xfrm>
            <a:off x="381000" y="2378154"/>
            <a:ext cx="533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: 5.(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+ 3 – 4) = 5.1 = 5. </a:t>
            </a:r>
          </a:p>
        </p:txBody>
      </p:sp>
      <p:sp>
        <p:nvSpPr>
          <p:cNvPr id="14" name="Rectangle 1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3467440" y="1352550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425511" y="1210330"/>
            <a:ext cx="227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49" r="20345" b="-4"/>
          <a:stretch/>
        </p:blipFill>
        <p:spPr>
          <a:xfrm>
            <a:off x="8001000" y="57150"/>
            <a:ext cx="1020119" cy="115807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2" name="Picture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5ECFAB-5A20-9940-C9C3-0A530C7FB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83" y="327230"/>
            <a:ext cx="969987" cy="969987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726808" y="2888218"/>
            <a:ext cx="3544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5.(9 – 10 + 2) = 5.1= 5 </a:t>
            </a:r>
            <a:endParaRPr lang="en-US" sz="2800" dirty="0"/>
          </a:p>
        </p:txBody>
      </p:sp>
      <p:sp>
        <p:nvSpPr>
          <p:cNvPr id="6" name="Rectangle 5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1219200" y="3421618"/>
            <a:ext cx="5101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5.(2 + 3 – 4) = 5.(9 – 10 + 2) </a:t>
            </a:r>
            <a:endParaRPr lang="en-US" sz="2800" dirty="0"/>
          </a:p>
        </p:txBody>
      </p:sp>
      <p:sp>
        <p:nvSpPr>
          <p:cNvPr id="15" name="TextBox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49BB36-0823-5486-CC55-162DBC5FA5DB}"/>
              </a:ext>
            </a:extLst>
          </p:cNvPr>
          <p:cNvSpPr txBox="1"/>
          <p:nvPr/>
        </p:nvSpPr>
        <p:spPr>
          <a:xfrm>
            <a:off x="381000" y="380113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3496" y="4132243"/>
            <a:ext cx="8434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1885950"/>
            <a:ext cx="6017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+ 3 – 4 = 9 – 10 + 2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15" grpId="0"/>
      <p:bldP spid="1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865221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2593602" y="1428752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36012" r="14448" b="2"/>
          <a:stretch/>
        </p:blipFill>
        <p:spPr>
          <a:xfrm>
            <a:off x="5670376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1033AA-92EE-7900-E5DF-96B94E61FFF4}"/>
              </a:ext>
            </a:extLst>
          </p:cNvPr>
          <p:cNvSpPr txBox="1"/>
          <p:nvPr/>
        </p:nvSpPr>
        <p:spPr>
          <a:xfrm rot="18778721">
            <a:off x="-256246" y="546167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</a:p>
        </p:txBody>
      </p:sp>
      <p:sp>
        <p:nvSpPr>
          <p:cNvPr id="10" name="Cloud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32DA0C-CFBB-6E86-E2F4-76DFE0229006}"/>
              </a:ext>
            </a:extLst>
          </p:cNvPr>
          <p:cNvSpPr/>
          <p:nvPr/>
        </p:nvSpPr>
        <p:spPr>
          <a:xfrm>
            <a:off x="1157303" y="879183"/>
            <a:ext cx="1916789" cy="1138124"/>
          </a:xfrm>
          <a:prstGeom prst="cloud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1" name="Cloud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F98CCB6-7577-7A86-2C8C-F8EDC97FEE05}"/>
              </a:ext>
            </a:extLst>
          </p:cNvPr>
          <p:cNvSpPr/>
          <p:nvPr/>
        </p:nvSpPr>
        <p:spPr>
          <a:xfrm>
            <a:off x="3920000" y="322377"/>
            <a:ext cx="1916789" cy="1138124"/>
          </a:xfrm>
          <a:prstGeom prst="cloud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B33F1780-0397-25AF-F532-BA959E582215}"/>
              </a:ext>
            </a:extLst>
          </p:cNvPr>
          <p:cNvSpPr/>
          <p:nvPr/>
        </p:nvSpPr>
        <p:spPr>
          <a:xfrm>
            <a:off x="6682696" y="807777"/>
            <a:ext cx="2098812" cy="1138124"/>
          </a:xfrm>
          <a:prstGeom prst="cloud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HĐ: </a:t>
            </a:r>
          </a:p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4404D8C-C783-DCBC-2AC4-8515F6991D85}"/>
                  </a:ext>
                </a:extLst>
              </p:cNvPr>
              <p:cNvSpPr txBox="1"/>
              <p:nvPr/>
            </p:nvSpPr>
            <p:spPr>
              <a:xfrm>
                <a:off x="463255" y="3094732"/>
                <a:ext cx="8223545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Chú ý: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Trong một phương trình, ta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cũng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 thể chia cả hai vế cho cùng một số khác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.</a:t>
                </a:r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4404D8C-C783-DCBC-2AC4-8515F6991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5" y="3094732"/>
                <a:ext cx="8223545" cy="1077218"/>
              </a:xfrm>
              <a:prstGeom prst="rect">
                <a:avLst/>
              </a:prstGeom>
              <a:blipFill>
                <a:blip r:embed="rId2"/>
                <a:stretch>
                  <a:fillRect l="-1927" t="-7955" r="-1853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939CF-6081-8AFE-B5DC-DE7A6E88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7844290" y="-26097"/>
            <a:ext cx="1178202" cy="134258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774616" y="116617"/>
            <a:ext cx="1116888" cy="1116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57200" y="1352550"/>
                <a:ext cx="76962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 tắc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52550"/>
                <a:ext cx="7696200" cy="1569660"/>
              </a:xfrm>
              <a:prstGeom prst="rect">
                <a:avLst/>
              </a:prstGeom>
              <a:blipFill>
                <a:blip r:embed="rId6"/>
                <a:stretch>
                  <a:fillRect l="-1979" t="-5447" r="-1900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017618-2B1F-3395-8965-180D263048CB}"/>
              </a:ext>
            </a:extLst>
          </p:cNvPr>
          <p:cNvSpPr txBox="1"/>
          <p:nvPr/>
        </p:nvSpPr>
        <p:spPr>
          <a:xfrm>
            <a:off x="381000" y="285750"/>
            <a:ext cx="702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PHƯƠNG TRÌNH BẬC NHẤT MỘT ẨN</a:t>
            </a:r>
          </a:p>
        </p:txBody>
      </p:sp>
      <p:sp>
        <p:nvSpPr>
          <p:cNvPr id="14" name="TextBox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457200" y="75313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3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152400" y="1165920"/>
                <a:ext cx="883920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latin typeface="Times New Roman" pitchFamily="18" charset="0"/>
                    <a:cs typeface="Times New Roman" panose="02020603050405020304" pitchFamily="18" charset="0"/>
                  </a:rPr>
                  <a:t>Hoạt </a:t>
                </a:r>
                <a:r>
                  <a:rPr lang="en-US" sz="2800" b="1" dirty="0" err="1">
                    <a:latin typeface="Times New Roman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latin typeface="Times New Roman" pitchFamily="18" charset="0"/>
                    <a:cs typeface="Times New Roman" panose="02020603050405020304" pitchFamily="18" charset="0"/>
                  </a:rPr>
                  <a:t> 6.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−30=0 </m:t>
                    </m:r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−30=0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-30 sang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=30:5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(chia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5)</a:t>
                </a:r>
              </a:p>
              <a:p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(2)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65920"/>
                <a:ext cx="8839200" cy="3539430"/>
              </a:xfrm>
              <a:prstGeom prst="rect">
                <a:avLst/>
              </a:prstGeom>
              <a:blipFill>
                <a:blip r:embed="rId2"/>
                <a:stretch>
                  <a:fillRect l="-1379" t="-1721" r="-1241" b="-3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939CF-6081-8AFE-B5DC-DE7A6E88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8109829" y="57150"/>
            <a:ext cx="1034171" cy="11784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40155" y="172274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0" y="1127242"/>
                <a:ext cx="8991600" cy="37305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endPara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0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0" dirty="0">
                    <a:cs typeface="Times New Roman" panose="02020603050405020304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0" dirty="0"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Tx/>
                  <a:buChar char="-"/>
                </a:pP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duy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3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27242"/>
                <a:ext cx="8991600" cy="3730508"/>
              </a:xfrm>
              <a:prstGeom prst="rect">
                <a:avLst/>
              </a:prstGeom>
              <a:blipFill>
                <a:blip r:embed="rId2"/>
                <a:stretch>
                  <a:fillRect l="-1559" t="-2124" b="-1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939CF-6081-8AFE-B5DC-DE7A6E88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6012" r="14448" b="2"/>
          <a:stretch/>
        </p:blipFill>
        <p:spPr>
          <a:xfrm>
            <a:off x="8109829" y="57150"/>
            <a:ext cx="1034171" cy="11784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40155" y="172274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533400" y="489287"/>
                <a:ext cx="86106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 dirty="0" err="1">
                    <a:latin typeface="Times New Roman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 (SGK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42)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a)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+11=0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489287"/>
                <a:ext cx="8610600" cy="1015663"/>
              </a:xfrm>
              <a:prstGeom prst="rect">
                <a:avLst/>
              </a:prstGeom>
              <a:blipFill>
                <a:blip r:embed="rId2"/>
                <a:stretch>
                  <a:fillRect l="-1700" t="-7784" b="-17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/>
              <p:nvPr/>
            </p:nvSpPr>
            <p:spPr>
              <a:xfrm>
                <a:off x="-28477" y="1352550"/>
                <a:ext cx="444807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0" dirty="0">
                    <a:solidFill>
                      <a:srgbClr val="FF0000"/>
                    </a:solidFill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/>
                      </a:rPr>
                      <m:t>0,5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=−11</m:t>
                    </m:r>
                  </m:oMath>
                </a14:m>
                <a:endParaRPr lang="en-US" sz="30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0" dirty="0">
                    <a:solidFill>
                      <a:srgbClr val="FF0000"/>
                    </a:solidFill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=22</m:t>
                    </m:r>
                  </m:oMath>
                </a14:m>
                <a:endParaRPr lang="en-US" sz="30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477" y="1352550"/>
                <a:ext cx="4448077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685800" y="2724150"/>
                <a:ext cx="2429319" cy="745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>
                    <a:latin typeface="Times New Roman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−4=0</m:t>
                    </m:r>
                  </m:oMath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724150"/>
                <a:ext cx="2429319" cy="745973"/>
              </a:xfrm>
              <a:prstGeom prst="rect">
                <a:avLst/>
              </a:prstGeom>
              <a:blipFill>
                <a:blip r:embed="rId4"/>
                <a:stretch>
                  <a:fillRect l="-603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/>
              <p:nvPr/>
            </p:nvSpPr>
            <p:spPr>
              <a:xfrm>
                <a:off x="-381000" y="3181350"/>
                <a:ext cx="5638800" cy="1419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000" i="1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30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/>
                      </a:rPr>
                      <m:t>  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/>
                      </a:rPr>
                      <m:t>14</m:t>
                    </m:r>
                  </m:oMath>
                </a14:m>
                <a:endParaRPr lang="en-US" sz="3000" b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3181350"/>
                <a:ext cx="5638800" cy="14196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85+K4lPs7H94VUqPe2XwIsfPRnrXQE//QTEXxb8/8N4CNc6FpgZahzpTjFhMzSA7T/nHJa11DE8Ng2TP3iAmRczFlmslSuUNOgUeb6yRvs0="/>
              <p:cNvSpPr txBox="1"/>
              <p:nvPr/>
            </p:nvSpPr>
            <p:spPr>
              <a:xfrm>
                <a:off x="152400" y="4476750"/>
                <a:ext cx="86106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=14</m:t>
                    </m:r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endParaRPr lang="vi-VN" sz="3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8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476750"/>
                <a:ext cx="8610600" cy="1015663"/>
              </a:xfrm>
              <a:prstGeom prst="rect">
                <a:avLst/>
              </a:prstGeom>
              <a:blipFill>
                <a:blip r:embed="rId6"/>
                <a:stretch>
                  <a:fillRect l="-1628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838200" y="2246352"/>
                <a:ext cx="6071919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=22</m:t>
                    </m:r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246352"/>
                <a:ext cx="6071919" cy="553998"/>
              </a:xfrm>
              <a:prstGeom prst="rect">
                <a:avLst/>
              </a:prstGeom>
              <a:blipFill>
                <a:blip r:embed="rId7"/>
                <a:stretch>
                  <a:fillRect l="-2410" t="-14286" r="-140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939CF-6081-8AFE-B5DC-DE7A6E8858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36012" r="14448" b="2"/>
          <a:stretch/>
        </p:blipFill>
        <p:spPr>
          <a:xfrm>
            <a:off x="7994474" y="478894"/>
            <a:ext cx="1034171" cy="11784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2" name="Picture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40155" y="600798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8017DA-EF4D-C9E5-54E0-8344A98CAB9F}"/>
              </a:ext>
            </a:extLst>
          </p:cNvPr>
          <p:cNvSpPr txBox="1"/>
          <p:nvPr/>
        </p:nvSpPr>
        <p:spPr>
          <a:xfrm>
            <a:off x="380999" y="767775"/>
            <a:ext cx="50292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42) 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/>
              <p:nvPr/>
            </p:nvSpPr>
            <p:spPr>
              <a:xfrm>
                <a:off x="457202" y="2596593"/>
                <a:ext cx="6172198" cy="2184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−15=0</m:t>
                    </m:r>
                  </m:oMath>
                </a14:m>
                <a:endParaRPr lang="en-US" sz="2800" b="0" i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             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−6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=15</m:t>
                      </m:r>
                    </m:oMath>
                  </m:oMathPara>
                </a14:m>
                <a:endParaRPr lang="en-US" sz="28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sz="28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A7AEAF8-C8FE-7FF1-FF47-25637A163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2" y="2596593"/>
                <a:ext cx="6172198" cy="2184957"/>
              </a:xfrm>
              <a:prstGeom prst="rect">
                <a:avLst/>
              </a:prstGeom>
              <a:blipFill>
                <a:blip r:embed="rId4"/>
                <a:stretch>
                  <a:fillRect l="-1974" b="-2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20349" r="20345" b="-4"/>
          <a:stretch/>
        </p:blipFill>
        <p:spPr>
          <a:xfrm>
            <a:off x="8001000" y="722083"/>
            <a:ext cx="1020119" cy="115807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5ECFAB-5A20-9940-C9C3-0A530C7FB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83" y="992163"/>
            <a:ext cx="969987" cy="969987"/>
          </a:xfrm>
          <a:prstGeom prst="rect">
            <a:avLst/>
          </a:prstGeom>
        </p:spPr>
      </p:pic>
      <p:pic>
        <p:nvPicPr>
          <p:cNvPr id="8" name="Đồng hồ đếm ngược 5 phút __ 5 Minutes Countdown Timer" descr="OPL20U25GSXzBJYl68kk8uQGfFKzs7yb1M4KJWUiLk6ZEvGF+qCIPSnY57AbBFCvTW2023.15.8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FCCB5648-05A1-49C9-A45C-1E4F26DB99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3790950"/>
            <a:ext cx="1654791" cy="930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762000" y="1440418"/>
                <a:ext cx="28344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−15=0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40418"/>
                <a:ext cx="283443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621037" y="1215586"/>
                <a:ext cx="2998963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)−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+21=0</m:t>
                      </m:r>
                    </m:oMath>
                  </m:oMathPara>
                </a14:m>
                <a:endParaRPr 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037" y="1215586"/>
                <a:ext cx="2998963" cy="8989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400858" y="2048530"/>
                <a:ext cx="139974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solidFill>
                            <a:srgbClr val="0000FF"/>
                          </a:solidFill>
                          <a:latin typeface="Cambria Math"/>
                        </a:rPr>
                        <m:t>L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ờ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i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gi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i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858" y="2048530"/>
                <a:ext cx="1399742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07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8017DA-EF4D-C9E5-54E0-8344A98CAB9F}"/>
              </a:ext>
            </a:extLst>
          </p:cNvPr>
          <p:cNvSpPr txBox="1"/>
          <p:nvPr/>
        </p:nvSpPr>
        <p:spPr>
          <a:xfrm>
            <a:off x="380999" y="590550"/>
            <a:ext cx="5029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42)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49" r="20345" b="-4"/>
          <a:stretch/>
        </p:blipFill>
        <p:spPr>
          <a:xfrm>
            <a:off x="8001000" y="722083"/>
            <a:ext cx="1020119" cy="115807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5ECFAB-5A20-9940-C9C3-0A530C7FB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83" y="992163"/>
            <a:ext cx="969987" cy="969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762000" y="1123950"/>
                <a:ext cx="28344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−15=0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123950"/>
                <a:ext cx="283443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621037" y="895350"/>
                <a:ext cx="2998963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)−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+21=0</m:t>
                      </m:r>
                    </m:oMath>
                  </m:oMathPara>
                </a14:m>
                <a:endParaRPr lang="en-US" sz="28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037" y="895350"/>
                <a:ext cx="2998963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400858" y="1657350"/>
                <a:ext cx="139974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solidFill>
                            <a:srgbClr val="0000FF"/>
                          </a:solidFill>
                          <a:latin typeface="Cambria Math"/>
                        </a:rPr>
                        <m:t>L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ờ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i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gi</m:t>
                      </m:r>
                      <m: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ả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i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858" y="1657350"/>
                <a:ext cx="139974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2475443" y="3790950"/>
                <a:ext cx="1258357" cy="844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443" y="3790950"/>
                <a:ext cx="1258357" cy="8440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685800" y="4455484"/>
                <a:ext cx="5195333" cy="659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455484"/>
                <a:ext cx="5195333" cy="659348"/>
              </a:xfrm>
              <a:prstGeom prst="rect">
                <a:avLst/>
              </a:prstGeom>
              <a:blipFill>
                <a:blip r:embed="rId9"/>
                <a:stretch>
                  <a:fillRect l="-2113" r="-1056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762000" y="1985185"/>
                <a:ext cx="2796663" cy="841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60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60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)−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6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+21=0</m:t>
                      </m:r>
                    </m:oMath>
                  </m:oMathPara>
                </a14:m>
                <a:endParaRPr lang="en-US" sz="26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985185"/>
                <a:ext cx="2796663" cy="8414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11582" y="2612802"/>
                <a:ext cx="2050818" cy="841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=−21</m:t>
                      </m:r>
                    </m:oMath>
                  </m:oMathPara>
                </a14:m>
                <a:endParaRPr lang="en-US" sz="26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582" y="2612802"/>
                <a:ext cx="2050818" cy="841449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38400" y="3151220"/>
                <a:ext cx="2083391" cy="841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=−21: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151220"/>
                <a:ext cx="2083391" cy="841449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74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6EFCA2-EC5D-0CA2-3A48-947CCCA5CC3C}"/>
              </a:ext>
            </a:extLst>
          </p:cNvPr>
          <p:cNvSpPr txBox="1"/>
          <p:nvPr/>
        </p:nvSpPr>
        <p:spPr>
          <a:xfrm>
            <a:off x="381000" y="67506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392151" y="1350275"/>
                <a:ext cx="8610600" cy="6124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</a:t>
                </a: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7.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+4=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+12</m:t>
                    </m:r>
                  </m:oMath>
                </a14:m>
                <a:endParaRPr lang="en-US" sz="2800" b="0" dirty="0">
                  <a:latin typeface="Times New Roman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+4−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600" b="0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600" b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600" b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600" b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0" dirty="0" err="1">
                    <a:latin typeface="Times New Roman" pitchFamily="18" charset="0"/>
                    <a:cs typeface="Times New Roman" pitchFamily="18" charset="0"/>
                  </a:rPr>
                  <a:t>hạng</a:t>
                </a:r>
                <a:r>
                  <a:rPr lang="en-US" sz="2600" b="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0" dirty="0" err="1">
                    <a:latin typeface="Times New Roman" pitchFamily="18" charset="0"/>
                    <a:cs typeface="Times New Roman" pitchFamily="18" charset="0"/>
                  </a:rPr>
                  <a:t>chứ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ẩn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sang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vế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US" sz="2600" b="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=12 −4 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hằng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sang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vế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        2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=4.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51" y="1350275"/>
                <a:ext cx="8610600" cy="6124754"/>
              </a:xfrm>
              <a:prstGeom prst="rect">
                <a:avLst/>
              </a:prstGeom>
              <a:blipFill>
                <a:blip r:embed="rId2"/>
                <a:stretch>
                  <a:fillRect l="-1769" t="-1394" r="-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7931817" y="98250"/>
            <a:ext cx="1135983" cy="1289609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3" name="Picture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40155" y="172274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392151" y="1691562"/>
                <a:ext cx="8610600" cy="6061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 −2 −5</m:t>
                      </m:r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+12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+12</m:t>
                    </m:r>
                  </m:oMath>
                </a14:m>
                <a:endParaRPr lang="en-US" sz="3200" b="0" i="1" dirty="0">
                  <a:latin typeface="Cambria Math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2 −12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cs typeface="Times New Roman" panose="020206030504050203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      −14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              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=−2.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51" y="1691562"/>
                <a:ext cx="8610600" cy="6061788"/>
              </a:xfrm>
              <a:prstGeom prst="rect">
                <a:avLst/>
              </a:prstGeom>
              <a:blipFill>
                <a:blip r:embed="rId2"/>
                <a:stretch>
                  <a:fillRect l="-1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chữ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32 </a:t>
            </a:r>
            <a:r>
              <a:rPr lang="en-US" dirty="0" err="1">
                <a:solidFill>
                  <a:srgbClr val="FF0000"/>
                </a:solidFill>
              </a:rPr>
              <a:t>nhé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thiểu</a:t>
            </a:r>
            <a:r>
              <a:rPr lang="en-US" dirty="0">
                <a:solidFill>
                  <a:srgbClr val="FF0000"/>
                </a:solidFill>
              </a:rPr>
              <a:t> 28,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24 </a:t>
            </a:r>
            <a:r>
              <a:rPr lang="en-US" dirty="0" err="1">
                <a:solidFill>
                  <a:srgbClr val="FF0000"/>
                </a:solidFill>
              </a:rPr>
              <a:t>nên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lại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2038351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hay </a:t>
            </a:r>
            <a:r>
              <a:rPr lang="en-US" dirty="0" err="1"/>
              <a:t>gì</a:t>
            </a:r>
            <a:r>
              <a:rPr lang="en-US" dirty="0"/>
              <a:t>,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nào</a:t>
            </a:r>
            <a:endParaRPr lang="en-US" dirty="0"/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3439365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8017DA-EF4D-C9E5-54E0-8344A98CAB9F}"/>
                  </a:ext>
                </a:extLst>
              </p:cNvPr>
              <p:cNvSpPr txBox="1"/>
              <p:nvPr/>
            </p:nvSpPr>
            <p:spPr>
              <a:xfrm>
                <a:off x="228600" y="656332"/>
                <a:ext cx="861060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2+5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+3)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68017DA-EF4D-C9E5-54E0-8344A98CA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56332"/>
                <a:ext cx="8610600" cy="1077218"/>
              </a:xfrm>
              <a:prstGeom prst="rect">
                <a:avLst/>
              </a:prstGeom>
              <a:blipFill>
                <a:blip r:embed="rId3"/>
                <a:stretch>
                  <a:fillRect l="-1841" t="-7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939CF-6081-8AFE-B5DC-DE7A6E8858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36012" r="14448" b="2"/>
          <a:stretch/>
        </p:blipFill>
        <p:spPr>
          <a:xfrm>
            <a:off x="7994474" y="361950"/>
            <a:ext cx="1034171" cy="11784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8" name="Picture 1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924800" y="477074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79D7EAE-A061-7156-93CF-17083CD7EAC3}"/>
                  </a:ext>
                </a:extLst>
              </p:cNvPr>
              <p:cNvSpPr txBox="1"/>
              <p:nvPr/>
            </p:nvSpPr>
            <p:spPr>
              <a:xfrm>
                <a:off x="533400" y="742950"/>
                <a:ext cx="8305800" cy="3697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SGK,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PT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79D7EAE-A061-7156-93CF-17083CD7E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742950"/>
                <a:ext cx="8305800" cy="3697166"/>
              </a:xfrm>
              <a:prstGeom prst="rect">
                <a:avLst/>
              </a:prstGeom>
              <a:blipFill>
                <a:blip r:embed="rId2"/>
                <a:stretch>
                  <a:fillRect l="-1909" r="-1836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61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0" y="732532"/>
                <a:ext cx="8610600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 dirty="0">
                    <a:latin typeface="Times New Roman" pitchFamily="18" charset="0"/>
                    <a:cs typeface="Times New Roman" panose="02020603050405020304" pitchFamily="18" charset="0"/>
                  </a:rPr>
                  <a:t>Luyện </a:t>
                </a:r>
                <a:r>
                  <a:rPr lang="en-US" sz="3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/>
                          <a:cs typeface="Times New Roman" panose="02020603050405020304" pitchFamily="18" charset="0"/>
                        </a:rPr>
                        <m:t>         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−0,7</m:t>
                          </m:r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−1,6=1,5−(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+1,2)</m:t>
                      </m:r>
                    </m:oMath>
                  </m:oMathPara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32532"/>
                <a:ext cx="8610600" cy="1015663"/>
              </a:xfrm>
              <a:prstGeom prst="rect">
                <a:avLst/>
              </a:prstGeom>
              <a:blipFill>
                <a:blip r:embed="rId4"/>
                <a:stretch>
                  <a:fillRect l="-1628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/>
              <p:nvPr/>
            </p:nvSpPr>
            <p:spPr>
              <a:xfrm>
                <a:off x="-76200" y="1851720"/>
                <a:ext cx="9144000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−1,4−1,6=1,5−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−1,2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cs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=1,5−1,2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1,4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1,6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=3,3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=3,3:3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=1,1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=1,1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1851720"/>
                <a:ext cx="9144000" cy="35394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5FEF2C-A430-4EFC-3495-23181DC5F0C0}"/>
              </a:ext>
            </a:extLst>
          </p:cNvPr>
          <p:cNvSpPr txBox="1"/>
          <p:nvPr/>
        </p:nvSpPr>
        <p:spPr>
          <a:xfrm>
            <a:off x="152400" y="1605975"/>
            <a:ext cx="1483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chữ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32 </a:t>
            </a:r>
            <a:r>
              <a:rPr lang="en-US" dirty="0" err="1">
                <a:solidFill>
                  <a:srgbClr val="FF0000"/>
                </a:solidFill>
              </a:rPr>
              <a:t>nhé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thiểu</a:t>
            </a:r>
            <a:r>
              <a:rPr lang="en-US" dirty="0">
                <a:solidFill>
                  <a:srgbClr val="FF0000"/>
                </a:solidFill>
              </a:rPr>
              <a:t> 28,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24 </a:t>
            </a:r>
            <a:r>
              <a:rPr lang="en-US" dirty="0" err="1">
                <a:solidFill>
                  <a:srgbClr val="FF0000"/>
                </a:solidFill>
              </a:rPr>
              <a:t>nên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lại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524000" y="2181271"/>
            <a:ext cx="114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hay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</a:t>
            </a:r>
            <a:r>
              <a:rPr lang="en-US" dirty="0"/>
              <a:t> g </a:t>
            </a:r>
            <a:r>
              <a:rPr lang="en-US" dirty="0" err="1"/>
              <a:t>bước</a:t>
            </a:r>
            <a:endParaRPr lang="en-US" dirty="0"/>
          </a:p>
        </p:txBody>
      </p:sp>
      <p:pic>
        <p:nvPicPr>
          <p:cNvPr id="1026" name="Picture 2" descr="OPL20U25GSXzBJYl68kk8uQGfFKzs7yb1M4KJWUiLk6ZEvGF+qCIPSnY57AbBFCvTW2023.15.8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24" y="285750"/>
            <a:ext cx="1145976" cy="114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4 Minute Countdown Timer with Music for Kids" descr="OPL20U25GSXzBJYl68kk8uQGfFKzs7yb1M4KJWUiLk6ZEvGF+qCIPSnY57AbBFCvTW2023.15.8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6C0A119-CDDD-BEB3-B010-DA137957E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315200" y="3205015"/>
            <a:ext cx="1177131" cy="6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523599" y="4052401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288456" y="1123372"/>
            <a:ext cx="2050090" cy="1061828"/>
            <a:chOff x="1717941" y="1497829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17941" y="1497829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62480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77" y="330363"/>
            <a:ext cx="2271617" cy="1080352"/>
            <a:chOff x="5714125" y="780700"/>
            <a:chExt cx="3028822" cy="1440468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722621" y="1113173"/>
              <a:ext cx="2636011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8" y="1123372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2" y="2917060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Nhóm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735105" y="2353519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38072" y="2876634"/>
              <a:ext cx="2162013" cy="61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4191000" y="2266950"/>
            <a:ext cx="9144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EDBE9E-45C4-B785-ACC8-A4449B52ACFA}"/>
              </a:ext>
            </a:extLst>
          </p:cNvPr>
          <p:cNvSpPr txBox="1"/>
          <p:nvPr/>
        </p:nvSpPr>
        <p:spPr>
          <a:xfrm>
            <a:off x="78623" y="648276"/>
            <a:ext cx="8610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/>
              <p:nvPr/>
            </p:nvSpPr>
            <p:spPr>
              <a:xfrm>
                <a:off x="1676400" y="1810762"/>
                <a:ext cx="6172200" cy="3046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−5−2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=25+4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=25+5</m:t>
                      </m:r>
                    </m:oMath>
                  </m:oMathPara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=30:5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810762"/>
                <a:ext cx="6172200" cy="3046988"/>
              </a:xfrm>
              <a:prstGeom prst="rect">
                <a:avLst/>
              </a:prstGeom>
              <a:blipFill>
                <a:blip r:embed="rId2"/>
                <a:stretch>
                  <a:fillRect l="-1678" r="-1579" b="-5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8086198" y="98250"/>
            <a:ext cx="958950" cy="1088635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sp>
        <p:nvSpPr>
          <p:cNvPr id="8" name="TextBox 7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chữ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32 </a:t>
            </a:r>
            <a:r>
              <a:rPr lang="en-US" dirty="0" err="1">
                <a:solidFill>
                  <a:srgbClr val="FF0000"/>
                </a:solidFill>
              </a:rPr>
              <a:t>nhé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thiểu</a:t>
            </a:r>
            <a:r>
              <a:rPr lang="en-US" dirty="0">
                <a:solidFill>
                  <a:srgbClr val="FF0000"/>
                </a:solidFill>
              </a:rPr>
              <a:t> 28,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24 </a:t>
            </a:r>
            <a:r>
              <a:rPr lang="en-US" dirty="0" err="1">
                <a:solidFill>
                  <a:srgbClr val="FF0000"/>
                </a:solidFill>
              </a:rPr>
              <a:t>nên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lại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2190750"/>
            <a:ext cx="129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,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ở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nào</a:t>
            </a:r>
            <a:endParaRPr lang="en-US" dirty="0"/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4095750"/>
            <a:ext cx="106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endParaRPr lang="en-US" dirty="0"/>
          </a:p>
        </p:txBody>
      </p:sp>
      <p:pic>
        <p:nvPicPr>
          <p:cNvPr id="17" name="Picture 1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87448" y="209550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EDBE9E-45C4-B785-ACC8-A4449B52ACFA}"/>
              </a:ext>
            </a:extLst>
          </p:cNvPr>
          <p:cNvSpPr txBox="1"/>
          <p:nvPr/>
        </p:nvSpPr>
        <p:spPr>
          <a:xfrm>
            <a:off x="764423" y="648276"/>
            <a:ext cx="21311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/>
              <p:nvPr/>
            </p:nvSpPr>
            <p:spPr>
              <a:xfrm>
                <a:off x="685800" y="1226701"/>
                <a:ext cx="7543800" cy="3107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−5−2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=25+4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200" b="0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=25+5</m:t>
                      </m:r>
                    </m:oMath>
                  </m:oMathPara>
                </a14:m>
                <a:endParaRPr lang="en-US" sz="32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</m:oMath>
                </a14:m>
                <a:endParaRPr lang="en-US" sz="32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 :(−3)</m:t>
                    </m:r>
                  </m:oMath>
                </a14:m>
                <a:endParaRPr lang="en-US" sz="32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=−10</m:t>
                    </m:r>
                  </m:oMath>
                </a14:m>
                <a:endParaRPr lang="en-US" sz="3200" b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=−10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A86608-7F1F-8284-9550-2538D9880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226701"/>
                <a:ext cx="7543800" cy="3107133"/>
              </a:xfrm>
              <a:prstGeom prst="rect">
                <a:avLst/>
              </a:prstGeom>
              <a:blipFill>
                <a:blip r:embed="rId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chữ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32 </a:t>
            </a:r>
            <a:r>
              <a:rPr lang="en-US" dirty="0" err="1">
                <a:solidFill>
                  <a:srgbClr val="FF0000"/>
                </a:solidFill>
              </a:rPr>
              <a:t>nhé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thiểu</a:t>
            </a:r>
            <a:r>
              <a:rPr lang="en-US" dirty="0">
                <a:solidFill>
                  <a:srgbClr val="FF0000"/>
                </a:solidFill>
              </a:rPr>
              <a:t> 28,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24 </a:t>
            </a:r>
            <a:r>
              <a:rPr lang="en-US" dirty="0" err="1">
                <a:solidFill>
                  <a:srgbClr val="FF0000"/>
                </a:solidFill>
              </a:rPr>
              <a:t>nên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lại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2190750"/>
            <a:ext cx="129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,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ở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nào</a:t>
            </a:r>
            <a:endParaRPr lang="en-US" dirty="0"/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4095750"/>
            <a:ext cx="106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endParaRPr lang="en-US" dirty="0"/>
          </a:p>
        </p:txBody>
      </p:sp>
      <p:pic>
        <p:nvPicPr>
          <p:cNvPr id="10" name="Picture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9C4511-0CC3-C57B-4B88-5408D3D50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8001000" y="209550"/>
            <a:ext cx="958950" cy="1088635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2" name="Picture 1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47D378-DC82-6D12-2584-F3F2B63114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02250" y="317833"/>
            <a:ext cx="980352" cy="9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8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3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8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8450610-197F-DB4A-1CC9-17FDA00621E9}"/>
                  </a:ext>
                </a:extLst>
              </p:cNvPr>
              <p:cNvSpPr txBox="1"/>
              <p:nvPr/>
            </p:nvSpPr>
            <p:spPr>
              <a:xfrm>
                <a:off x="381000" y="180543"/>
                <a:ext cx="8382000" cy="5363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 </a:t>
                </a: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</a:t>
                </a:r>
                <a:r>
                  <a:rPr lang="vi-VN" sz="3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Kiểm tra xem 1 số có phải là nghiệm của phương trình hay không?</a:t>
                </a:r>
                <a:endParaRPr lang="en-US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 pháp giải:</a:t>
                </a:r>
                <a:endParaRPr lang="en-US" sz="3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thay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Nếu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vế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luận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Nếu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vế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luận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8450610-197F-DB4A-1CC9-17FDA0062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80543"/>
                <a:ext cx="8382000" cy="5363007"/>
              </a:xfrm>
              <a:prstGeom prst="rect">
                <a:avLst/>
              </a:prstGeom>
              <a:blipFill>
                <a:blip r:embed="rId2"/>
                <a:stretch>
                  <a:fillRect l="-1891" t="-1593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-333807"/>
            <a:ext cx="1371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chữ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 32 </a:t>
            </a:r>
            <a:r>
              <a:rPr lang="en-US" sz="3200" dirty="0" err="1">
                <a:solidFill>
                  <a:srgbClr val="FF0000"/>
                </a:solidFill>
              </a:rPr>
              <a:t>nhé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tối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thiểu</a:t>
            </a:r>
            <a:r>
              <a:rPr lang="en-US" sz="3200" dirty="0">
                <a:solidFill>
                  <a:srgbClr val="FF0000"/>
                </a:solidFill>
              </a:rPr>
              <a:t> 28, </a:t>
            </a:r>
            <a:r>
              <a:rPr lang="en-US" sz="3200" dirty="0" err="1">
                <a:solidFill>
                  <a:srgbClr val="FF0000"/>
                </a:solidFill>
              </a:rPr>
              <a:t>toàn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24 </a:t>
            </a:r>
            <a:r>
              <a:rPr lang="en-US" sz="3200" dirty="0" err="1">
                <a:solidFill>
                  <a:srgbClr val="FF0000"/>
                </a:solidFill>
              </a:rPr>
              <a:t>nên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sửa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/>
              <p:nvPr/>
            </p:nvSpPr>
            <p:spPr>
              <a:xfrm>
                <a:off x="171450" y="209550"/>
                <a:ext cx="8610600" cy="2268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(SGK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43).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+9=0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=3;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2−2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6EDBE9E-45C4-B785-ACC8-A4449B52A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209550"/>
                <a:ext cx="8610600" cy="2268121"/>
              </a:xfrm>
              <a:prstGeom prst="rect">
                <a:avLst/>
              </a:prstGeom>
              <a:blipFill>
                <a:blip r:embed="rId4"/>
                <a:stretch>
                  <a:fillRect l="-1769" t="-3763" b="-2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/>
              <p:nvPr/>
            </p:nvSpPr>
            <p:spPr>
              <a:xfrm>
                <a:off x="410901" y="2505730"/>
                <a:ext cx="83520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buAutoNum type="alphaLcParenR"/>
                </a:pP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3.3+9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=−3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3.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+9=0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=−3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01" y="2505730"/>
                <a:ext cx="8352099" cy="2554545"/>
              </a:xfrm>
              <a:prstGeom prst="rect">
                <a:avLst/>
              </a:prstGeom>
              <a:blipFill>
                <a:blip r:embed="rId5"/>
                <a:stretch>
                  <a:fillRect l="-1823" t="-3341" b="-6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chữ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32 </a:t>
            </a:r>
            <a:r>
              <a:rPr lang="en-US" dirty="0" err="1">
                <a:solidFill>
                  <a:srgbClr val="FF0000"/>
                </a:solidFill>
              </a:rPr>
              <a:t>nhé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thiểu</a:t>
            </a:r>
            <a:r>
              <a:rPr lang="en-US" dirty="0">
                <a:solidFill>
                  <a:srgbClr val="FF0000"/>
                </a:solidFill>
              </a:rPr>
              <a:t> 28,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24 </a:t>
            </a:r>
            <a:r>
              <a:rPr lang="en-US" dirty="0" err="1">
                <a:solidFill>
                  <a:srgbClr val="FF0000"/>
                </a:solidFill>
              </a:rPr>
              <a:t>nên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lại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1885950"/>
            <a:ext cx="114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đâu</a:t>
            </a:r>
            <a:endParaRPr lang="en-US" dirty="0"/>
          </a:p>
        </p:txBody>
      </p:sp>
      <p:sp>
        <p:nvSpPr>
          <p:cNvPr id="9" name="TextBox 8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356235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bước</a:t>
            </a:r>
            <a:endParaRPr lang="en-US" dirty="0"/>
          </a:p>
        </p:txBody>
      </p:sp>
      <p:pic>
        <p:nvPicPr>
          <p:cNvPr id="2050" name="Picture 2" descr="OPL20U25GSXzBJYl68kk8uQGfFKzs7yb1M4KJWUiLk6ZEvGF+qCIPSnY57AbBFCvTW2023.15.8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335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Đếm ngược 3 phút có tiếng" descr="OPL20U25GSXzBJYl68kk8uQGfFKzs7yb1M4KJWUiLk6ZEvGF+qCIPSnY57AbBFCvTW2023.15.8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D7023D8-6BE9-2BF8-0620-780E785A8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1746" y="1849361"/>
            <a:ext cx="1135054" cy="7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1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/>
              <p:nvPr/>
            </p:nvSpPr>
            <p:spPr>
              <a:xfrm>
                <a:off x="76200" y="514350"/>
                <a:ext cx="9144000" cy="497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latin typeface="Times New Roman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endParaRPr lang="en-US" sz="300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/>
                        <a:cs typeface="Times New Roman" panose="02020603050405020304" pitchFamily="18" charset="0"/>
                      </a:rPr>
                      <m:t>            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2−2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𝑉𝑇</m:t>
                            </m:r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=2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2⋅</m:t>
                            </m:r>
                            <m:d>
                              <m:d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8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=2</m:t>
                            </m:r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=2+</m:t>
                            </m:r>
                            <m:f>
                              <m:f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12</m:t>
                                </m:r>
                              </m:num>
                              <m:den>
                                <m:r>
                                  <a:rPr lang="en-US" sz="2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sz="28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𝑉𝑃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=3⋅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𝑉𝑇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𝑉𝑃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2−2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14350"/>
                <a:ext cx="9144000" cy="4976362"/>
              </a:xfrm>
              <a:prstGeom prst="rect">
                <a:avLst/>
              </a:prstGeom>
              <a:blipFill>
                <a:blip r:embed="rId2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chữ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32 </a:t>
            </a:r>
            <a:r>
              <a:rPr lang="en-US" dirty="0" err="1">
                <a:solidFill>
                  <a:srgbClr val="FF0000"/>
                </a:solidFill>
              </a:rPr>
              <a:t>nhé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thiểu</a:t>
            </a:r>
            <a:r>
              <a:rPr lang="en-US" dirty="0">
                <a:solidFill>
                  <a:srgbClr val="FF0000"/>
                </a:solidFill>
              </a:rPr>
              <a:t> 28,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24 </a:t>
            </a:r>
            <a:r>
              <a:rPr lang="en-US" dirty="0" err="1">
                <a:solidFill>
                  <a:srgbClr val="FF0000"/>
                </a:solidFill>
              </a:rPr>
              <a:t>nên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lại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356235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bước</a:t>
            </a:r>
            <a:endParaRPr lang="en-US" dirty="0"/>
          </a:p>
        </p:txBody>
      </p:sp>
      <p:sp>
        <p:nvSpPr>
          <p:cNvPr id="2" name="Rectangle 1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381000" y="112752"/>
            <a:ext cx="38619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43).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732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F7FACD-3BB4-A4E2-10F5-8F3B54DDA7B5}"/>
              </a:ext>
            </a:extLst>
          </p:cNvPr>
          <p:cNvSpPr txBox="1"/>
          <p:nvPr/>
        </p:nvSpPr>
        <p:spPr>
          <a:xfrm>
            <a:off x="410901" y="-70425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/>
              <p:nvPr/>
            </p:nvSpPr>
            <p:spPr>
              <a:xfrm>
                <a:off x="76201" y="438150"/>
                <a:ext cx="9220199" cy="4887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𝑉𝑇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2⋅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mr>
                        <m:mr>
                          <m:e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𝑉𝑃</m:t>
                            </m:r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=3⋅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+1=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+1=</m:t>
                            </m:r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num>
                              <m:den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mr>
                      </m:m>
                    </m:oMath>
                  </m:oMathPara>
                </a14:m>
                <a:endParaRPr lang="en-US" sz="3200" dirty="0">
                  <a:effectLst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𝑉𝑃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2−2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61EE913-3E57-9D47-4BCF-B9B5AC07B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1" y="438150"/>
                <a:ext cx="9220199" cy="4887685"/>
              </a:xfrm>
              <a:prstGeom prst="rect">
                <a:avLst/>
              </a:prstGeom>
              <a:blipFill>
                <a:blip r:embed="rId2"/>
                <a:stretch>
                  <a:fillRect l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chữ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32 </a:t>
            </a:r>
            <a:r>
              <a:rPr lang="en-US" dirty="0" err="1">
                <a:solidFill>
                  <a:srgbClr val="FF0000"/>
                </a:solidFill>
              </a:rPr>
              <a:t>nhé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thiểu</a:t>
            </a:r>
            <a:r>
              <a:rPr lang="en-US" dirty="0">
                <a:solidFill>
                  <a:srgbClr val="FF0000"/>
                </a:solidFill>
              </a:rPr>
              <a:t> 28,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24 </a:t>
            </a:r>
            <a:r>
              <a:rPr lang="en-US" dirty="0" err="1">
                <a:solidFill>
                  <a:srgbClr val="FF0000"/>
                </a:solidFill>
              </a:rPr>
              <a:t>nên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lại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356235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450610-197F-DB4A-1CC9-17FDA00621E9}"/>
              </a:ext>
            </a:extLst>
          </p:cNvPr>
          <p:cNvSpPr txBox="1"/>
          <p:nvPr/>
        </p:nvSpPr>
        <p:spPr>
          <a:xfrm>
            <a:off x="381001" y="180446"/>
            <a:ext cx="6821427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43)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FA571D0-9565-2070-17AF-323AF222DDC2}"/>
                  </a:ext>
                </a:extLst>
              </p:cNvPr>
              <p:cNvSpPr txBox="1"/>
              <p:nvPr/>
            </p:nvSpPr>
            <p:spPr>
              <a:xfrm>
                <a:off x="425722" y="4506180"/>
                <a:ext cx="53820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phương trình có nghiệm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FA571D0-9565-2070-17AF-323AF222D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22" y="4506180"/>
                <a:ext cx="5382051" cy="523220"/>
              </a:xfrm>
              <a:prstGeom prst="rect">
                <a:avLst/>
              </a:prstGeom>
              <a:blipFill>
                <a:blip r:embed="rId4"/>
                <a:stretch>
                  <a:fillRect l="-2378" t="-11628" r="-1359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7CB852-8942-C696-59DE-E2BC6B9B9D40}"/>
              </a:ext>
            </a:extLst>
          </p:cNvPr>
          <p:cNvSpPr txBox="1"/>
          <p:nvPr/>
        </p:nvSpPr>
        <p:spPr>
          <a:xfrm>
            <a:off x="4419600" y="2329755"/>
            <a:ext cx="4343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Oval 18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A9493A-EFFE-5ABB-7FE3-F843206AB100}"/>
              </a:ext>
            </a:extLst>
          </p:cNvPr>
          <p:cNvSpPr/>
          <p:nvPr/>
        </p:nvSpPr>
        <p:spPr>
          <a:xfrm>
            <a:off x="3505200" y="302895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9C5E62-2386-AF4B-D9B0-7A14A0D1C20D}"/>
              </a:ext>
            </a:extLst>
          </p:cNvPr>
          <p:cNvSpPr/>
          <p:nvPr/>
        </p:nvSpPr>
        <p:spPr>
          <a:xfrm>
            <a:off x="1524000" y="2188828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59E4D7-390D-4EC5-A6D1-155986413A6A}"/>
                  </a:ext>
                </a:extLst>
              </p:cNvPr>
              <p:cNvSpPr txBox="1"/>
              <p:nvPr/>
            </p:nvSpPr>
            <p:spPr>
              <a:xfrm>
                <a:off x="152400" y="1642385"/>
                <a:ext cx="3978928" cy="2965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a</m:t>
                            </m:r>
                            <m: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) 5−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+8</m:t>
                                </m:r>
                              </m:e>
                            </m:d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=3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+3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−9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5−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+8=3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−27</m:t>
                            </m:r>
                          </m:e>
                        </m:mr>
                        <m:mr>
                          <m:e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13−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=6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−27</m:t>
                            </m:r>
                          </m:e>
                        </m:mr>
                        <m:mr>
                          <m:e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−6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=−27+13</m:t>
                            </m:r>
                          </m:e>
                        </m:mr>
                        <m:mr>
                          <m:e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−7</m:t>
                            </m:r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=−14</m:t>
                            </m:r>
                          </m:e>
                        </m:mr>
                        <m:m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−14</m:t>
                                </m:r>
                              </m:e>
                            </m:d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−7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=2</m:t>
                            </m:r>
                          </m:e>
                        </m:mr>
                      </m:m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59E4D7-390D-4EC5-A6D1-15598641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642385"/>
                <a:ext cx="3978928" cy="2965877"/>
              </a:xfrm>
              <a:prstGeom prst="rect">
                <a:avLst/>
              </a:prstGeom>
              <a:blipFill>
                <a:blip r:embed="rId5"/>
                <a:stretch>
                  <a:fillRect r="-20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Đếm ngược 3 phút có tiếng" descr="OPL20U25GSXzBJYl68kk8uQGfFKzs7yb1M4KJWUiLk6ZEvGF+qCIPSnY57AbBFCvTW2023.15.8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D7023D8-6BE9-2BF8-0620-780E785A8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3943350"/>
            <a:ext cx="1135054" cy="722389"/>
          </a:xfrm>
          <a:prstGeom prst="rect">
            <a:avLst/>
          </a:prstGeom>
        </p:spPr>
      </p:pic>
      <p:pic>
        <p:nvPicPr>
          <p:cNvPr id="27" name="Picture 2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9FAB71-409B-58BD-EF9F-BFEB1105D1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17382" r="20120" b="2"/>
          <a:stretch/>
        </p:blipFill>
        <p:spPr>
          <a:xfrm>
            <a:off x="7408288" y="350005"/>
            <a:ext cx="1688345" cy="1688345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8" name="Picture 27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730970-F56A-254B-EE08-DB7CAD385B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82" y="419912"/>
            <a:ext cx="1144700" cy="11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8" grpId="0"/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B82180-391E-3BD0-EA5E-48871272337F}"/>
              </a:ext>
            </a:extLst>
          </p:cNvPr>
          <p:cNvSpPr/>
          <p:nvPr/>
        </p:nvSpPr>
        <p:spPr>
          <a:xfrm>
            <a:off x="381000" y="666751"/>
            <a:ext cx="1447800" cy="2971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đúng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D750CC-6230-1B28-1DE6-EC06B168CAEB}"/>
                  </a:ext>
                </a:extLst>
              </p:cNvPr>
              <p:cNvSpPr txBox="1"/>
              <p:nvPr/>
            </p:nvSpPr>
            <p:spPr>
              <a:xfrm>
                <a:off x="2209800" y="3915903"/>
                <a:ext cx="6248827" cy="78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D750CC-6230-1B28-1DE6-EC06B168C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915903"/>
                <a:ext cx="6248827" cy="789447"/>
              </a:xfrm>
              <a:prstGeom prst="rect">
                <a:avLst/>
              </a:prstGeom>
              <a:blipFill>
                <a:blip r:embed="rId2"/>
                <a:stretch>
                  <a:fillRect l="-2537" r="-146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2819400" y="361950"/>
                <a:ext cx="497950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latin typeface="Cambria Math" panose="02040503050406030204" pitchFamily="18" charset="0"/>
                        </a:rPr>
                        <m:t>5−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>
                              <a:latin typeface="Cambria Math" panose="02040503050406030204" pitchFamily="18" charset="0"/>
                            </a:rPr>
                            <m:t>+8</m:t>
                          </m:r>
                        </m:e>
                      </m:d>
                      <m:r>
                        <a:rPr lang="en-US" sz="300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+3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000">
                              <a:latin typeface="Cambria Math" panose="02040503050406030204" pitchFamily="18" charset="0"/>
                            </a:rPr>
                            <m:t>−9</m:t>
                          </m:r>
                        </m:e>
                      </m:d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361950"/>
                <a:ext cx="4979505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200400" y="895350"/>
                <a:ext cx="455406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latin typeface="Cambria Math" panose="02040503050406030204" pitchFamily="18" charset="0"/>
                        </a:rPr>
                        <m:t>5−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−8=3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−27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895350"/>
                <a:ext cx="455406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547745" y="1428750"/>
                <a:ext cx="3281989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latin typeface="Cambria Math" panose="02040503050406030204" pitchFamily="18" charset="0"/>
                        </a:rPr>
                        <m:t>−3−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=6</m:t>
                      </m:r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−27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745" y="1428750"/>
                <a:ext cx="3281989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429000" y="1962150"/>
                <a:ext cx="350711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3000">
                          <a:latin typeface="Cambria Math"/>
                        </a:rPr>
                        <m:t>x</m:t>
                      </m:r>
                      <m:r>
                        <a:rPr lang="en-US" sz="3000">
                          <a:latin typeface="Cambria Math"/>
                        </a:rPr>
                        <m:t>−6</m:t>
                      </m:r>
                      <m:r>
                        <m:rPr>
                          <m:sty m:val="p"/>
                        </m:rPr>
                        <a:rPr lang="en-US" sz="3000">
                          <a:latin typeface="Cambria Math"/>
                        </a:rPr>
                        <m:t>x</m:t>
                      </m:r>
                      <m:r>
                        <a:rPr lang="en-US" sz="3000">
                          <a:latin typeface="Cambria Math"/>
                        </a:rPr>
                        <m:t>=−27+3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8" name="Rectangle 7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962150"/>
                <a:ext cx="3507114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056197" y="2495550"/>
                <a:ext cx="2192203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>
                          <a:latin typeface="Cambria Math"/>
                        </a:rPr>
                        <m:t>−7</m:t>
                      </m:r>
                      <m:r>
                        <m:rPr>
                          <m:sty m:val="p"/>
                        </m:rPr>
                        <a:rPr lang="en-US" sz="3000">
                          <a:latin typeface="Cambria Math"/>
                        </a:rPr>
                        <m:t>x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000" i="1">
                          <a:latin typeface="Cambria Math"/>
                        </a:rPr>
                        <m:t>−24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9" name="Rectangle 8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197" y="2495550"/>
                <a:ext cx="2192203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583766" y="3061531"/>
                <a:ext cx="1436034" cy="958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0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766" y="3061531"/>
                <a:ext cx="1436034" cy="9580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056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9FAB71-409B-58BD-EF9F-BFEB1105D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7382" r="20120" b="2"/>
          <a:stretch/>
        </p:blipFill>
        <p:spPr>
          <a:xfrm>
            <a:off x="7391400" y="220624"/>
            <a:ext cx="1552833" cy="155283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730970-F56A-254B-EE08-DB7CAD385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60" y="209550"/>
            <a:ext cx="1052822" cy="1052822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450610-197F-DB4A-1CC9-17FDA00621E9}"/>
              </a:ext>
            </a:extLst>
          </p:cNvPr>
          <p:cNvSpPr txBox="1"/>
          <p:nvPr/>
        </p:nvSpPr>
        <p:spPr>
          <a:xfrm>
            <a:off x="304800" y="-25227"/>
            <a:ext cx="700037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(SGK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43)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83E4A5-BF3A-A15D-3157-351ECEDD332A}"/>
                  </a:ext>
                </a:extLst>
              </p:cNvPr>
              <p:cNvSpPr txBox="1"/>
              <p:nvPr/>
            </p:nvSpPr>
            <p:spPr>
              <a:xfrm>
                <a:off x="381000" y="4400550"/>
                <a:ext cx="64363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83E4A5-BF3A-A15D-3157-351ECEDD3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400550"/>
                <a:ext cx="6436377" cy="584775"/>
              </a:xfrm>
              <a:prstGeom prst="rect">
                <a:avLst/>
              </a:prstGeom>
              <a:blipFill>
                <a:blip r:embed="rId5"/>
                <a:stretch>
                  <a:fillRect l="-2464" t="-14583" r="-1517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D2BF25-117B-D1B0-D4C6-9F60A0580A1C}"/>
              </a:ext>
            </a:extLst>
          </p:cNvPr>
          <p:cNvSpPr txBox="1"/>
          <p:nvPr/>
        </p:nvSpPr>
        <p:spPr>
          <a:xfrm>
            <a:off x="4638601" y="2211936"/>
            <a:ext cx="45910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Oval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270E18-5FEB-259D-CEAE-9E7017A94605}"/>
              </a:ext>
            </a:extLst>
          </p:cNvPr>
          <p:cNvSpPr/>
          <p:nvPr/>
        </p:nvSpPr>
        <p:spPr>
          <a:xfrm>
            <a:off x="3886200" y="2715237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5A49D2-7D84-BA91-6CF7-A67F63E0C225}"/>
                  </a:ext>
                </a:extLst>
              </p:cNvPr>
              <p:cNvSpPr txBox="1"/>
              <p:nvPr/>
            </p:nvSpPr>
            <p:spPr>
              <a:xfrm>
                <a:off x="308429" y="1581150"/>
                <a:ext cx="3958771" cy="2877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b</m:t>
                            </m:r>
                            <m:r>
                              <a:rPr lang="en-US" sz="3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) 3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−18+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=12−</m:t>
                            </m:r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</m:e>
                            </m:d>
                          </m:e>
                        </m:mr>
                        <m:mr>
                          <m:e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−18=12−5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mr>
                        <m:mr>
                          <m:e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+5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=9−18</m:t>
                            </m:r>
                          </m:e>
                        </m:mr>
                        <m:mr>
                          <m:e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=−9</m:t>
                            </m:r>
                          </m:e>
                        </m:mr>
                        <m:m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=−9:9</m:t>
                            </m:r>
                          </m:e>
                        </m:mr>
                        <m:m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=−1</m:t>
                            </m:r>
                          </m:e>
                        </m:mr>
                      </m:m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5A49D2-7D84-BA91-6CF7-A67F63E0C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29" y="1581150"/>
                <a:ext cx="3958771" cy="2877775"/>
              </a:xfrm>
              <a:prstGeom prst="rect">
                <a:avLst/>
              </a:prstGeom>
              <a:blipFill>
                <a:blip r:embed="rId6"/>
                <a:stretch>
                  <a:fillRect r="-41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chữ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32 </a:t>
            </a:r>
            <a:r>
              <a:rPr lang="en-US" dirty="0" err="1">
                <a:solidFill>
                  <a:srgbClr val="FF0000"/>
                </a:solidFill>
              </a:rPr>
              <a:t>nhé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thiểu</a:t>
            </a:r>
            <a:r>
              <a:rPr lang="en-US" dirty="0">
                <a:solidFill>
                  <a:srgbClr val="FF0000"/>
                </a:solidFill>
              </a:rPr>
              <a:t> 28,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24 </a:t>
            </a:r>
            <a:r>
              <a:rPr lang="en-US" dirty="0" err="1">
                <a:solidFill>
                  <a:srgbClr val="FF0000"/>
                </a:solidFill>
              </a:rPr>
              <a:t>nên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lại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2151689"/>
            <a:ext cx="91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ý b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16" name="TextBox 15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9525000" y="3028852"/>
            <a:ext cx="99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2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027161" y="221592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 ĐẦU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Google Shape;157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8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6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5" y="864604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B82180-391E-3BD0-EA5E-48871272337F}"/>
              </a:ext>
            </a:extLst>
          </p:cNvPr>
          <p:cNvSpPr/>
          <p:nvPr/>
        </p:nvSpPr>
        <p:spPr>
          <a:xfrm>
            <a:off x="838200" y="819149"/>
            <a:ext cx="1524000" cy="2877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7B26F1-9B7B-998B-EC04-C9FFB95BCCE6}"/>
                  </a:ext>
                </a:extLst>
              </p:cNvPr>
              <p:cNvSpPr txBox="1"/>
              <p:nvPr/>
            </p:nvSpPr>
            <p:spPr>
              <a:xfrm>
                <a:off x="2397846" y="4095750"/>
                <a:ext cx="61302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57B26F1-9B7B-998B-EC04-C9FFB95BC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846" y="4095750"/>
                <a:ext cx="6130204" cy="584775"/>
              </a:xfrm>
              <a:prstGeom prst="rect">
                <a:avLst/>
              </a:prstGeom>
              <a:blipFill>
                <a:blip r:embed="rId2"/>
                <a:stretch>
                  <a:fillRect l="-2485" t="-14583" r="-1590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005225" y="569952"/>
                <a:ext cx="541212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−18+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=12−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225" y="569952"/>
                <a:ext cx="541212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679869" y="1123950"/>
                <a:ext cx="43525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−18=12−5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869" y="1123950"/>
                <a:ext cx="4352538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657600" y="1712952"/>
                <a:ext cx="340875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+5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=9+18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712952"/>
                <a:ext cx="340875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572000" y="2266950"/>
                <a:ext cx="174599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=27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Rectangle 7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266950"/>
                <a:ext cx="174599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782188" y="2800350"/>
                <a:ext cx="192341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=27:9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Rectangle 8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188" y="2800350"/>
                <a:ext cx="192341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796502" y="3333750"/>
                <a:ext cx="12907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502" y="3333750"/>
                <a:ext cx="1290738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62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4075090" y="1815148"/>
            <a:ext cx="24384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944604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CEF261-7181-5638-4CC9-33FE005700B8}"/>
              </a:ext>
            </a:extLst>
          </p:cNvPr>
          <p:cNvSpPr txBox="1"/>
          <p:nvPr/>
        </p:nvSpPr>
        <p:spPr>
          <a:xfrm>
            <a:off x="3247767" y="666751"/>
            <a:ext cx="24384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TextBox 4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7D0A5F-94ED-46A9-BB51-F319B144EC04}"/>
              </a:ext>
            </a:extLst>
          </p:cNvPr>
          <p:cNvSpPr txBox="1"/>
          <p:nvPr/>
        </p:nvSpPr>
        <p:spPr>
          <a:xfrm>
            <a:off x="228600" y="1829460"/>
            <a:ext cx="8229600" cy="295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ts val="31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HS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D3262-21B1-E2F3-AE16-410A960F1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7382" r="20120" b="2"/>
          <a:stretch/>
        </p:blipFill>
        <p:spPr>
          <a:xfrm>
            <a:off x="7276347" y="-12872"/>
            <a:ext cx="1791453" cy="179145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073FEC-BFF7-2E3E-4B47-CC8D0DFA5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42" y="90236"/>
            <a:ext cx="1214607" cy="1214607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0"/>
            <a:ext cx="137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chữ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định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32 </a:t>
            </a:r>
            <a:r>
              <a:rPr lang="en-US" dirty="0" err="1">
                <a:solidFill>
                  <a:srgbClr val="FF0000"/>
                </a:solidFill>
              </a:rPr>
              <a:t>nhé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thiểu</a:t>
            </a:r>
            <a:r>
              <a:rPr lang="en-US" dirty="0">
                <a:solidFill>
                  <a:srgbClr val="FF0000"/>
                </a:solidFill>
              </a:rPr>
              <a:t> 28, </a:t>
            </a:r>
            <a:r>
              <a:rPr lang="en-US" dirty="0" err="1">
                <a:solidFill>
                  <a:srgbClr val="FF0000"/>
                </a:solidFill>
              </a:rPr>
              <a:t>toàn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để</a:t>
            </a:r>
            <a:r>
              <a:rPr lang="en-US" dirty="0">
                <a:solidFill>
                  <a:srgbClr val="FF0000"/>
                </a:solidFill>
              </a:rPr>
              <a:t> 24 </a:t>
            </a:r>
            <a:r>
              <a:rPr lang="en-US" dirty="0" err="1">
                <a:solidFill>
                  <a:srgbClr val="FF0000"/>
                </a:solidFill>
              </a:rPr>
              <a:t>nên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sửa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lại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12BAA28-CBF0-13FE-1F2D-2D7A524F0EA0}"/>
                  </a:ext>
                </a:extLst>
              </p:cNvPr>
              <p:cNvSpPr txBox="1"/>
              <p:nvPr/>
            </p:nvSpPr>
            <p:spPr>
              <a:xfrm>
                <a:off x="533400" y="1786920"/>
                <a:ext cx="822960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12(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12BAA28-CBF0-13FE-1F2D-2D7A524F0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786920"/>
                <a:ext cx="8229600" cy="3046988"/>
              </a:xfrm>
              <a:prstGeom prst="rect">
                <a:avLst/>
              </a:prstGeom>
              <a:blipFill>
                <a:blip r:embed="rId5"/>
                <a:stretch>
                  <a:fillRect l="-1926" t="-2800" r="-1852" b="-5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92B89C-41F5-9B44-E4A8-3F5BBE56FF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7382" r="20120" b="2"/>
          <a:stretch/>
        </p:blipFill>
        <p:spPr>
          <a:xfrm>
            <a:off x="7200147" y="133350"/>
            <a:ext cx="1562853" cy="156285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E925DB-B7A3-F3B1-8845-F62B7DF46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42" y="162847"/>
            <a:ext cx="1059616" cy="1059616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0"/>
            <a:ext cx="1371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chữ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 32 </a:t>
            </a:r>
            <a:r>
              <a:rPr lang="en-US" sz="3200" dirty="0" err="1">
                <a:solidFill>
                  <a:srgbClr val="FF0000"/>
                </a:solidFill>
              </a:rPr>
              <a:t>nhé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tối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thiểu</a:t>
            </a:r>
            <a:r>
              <a:rPr lang="en-US" sz="3200" dirty="0">
                <a:solidFill>
                  <a:srgbClr val="FF0000"/>
                </a:solidFill>
              </a:rPr>
              <a:t> 28, </a:t>
            </a:r>
            <a:r>
              <a:rPr lang="en-US" sz="3200" dirty="0" err="1">
                <a:solidFill>
                  <a:srgbClr val="FF0000"/>
                </a:solidFill>
              </a:rPr>
              <a:t>toàn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24 </a:t>
            </a:r>
            <a:r>
              <a:rPr lang="en-US" sz="3200" dirty="0" err="1">
                <a:solidFill>
                  <a:srgbClr val="FF0000"/>
                </a:solidFill>
              </a:rPr>
              <a:t>nên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sửa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2419351"/>
            <a:ext cx="114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endParaRPr lang="en-US" sz="3200" dirty="0"/>
          </a:p>
        </p:txBody>
      </p:sp>
      <p:pic>
        <p:nvPicPr>
          <p:cNvPr id="12" name="4 Minute Countdown Timer with Music for Kids" descr="OPL20U25GSXzBJYl68kk8uQGfFKzs7yb1M4KJWUiLk6ZEvGF+qCIPSnY57AbBFCvTW2023.15.8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6C0A119-CDDD-BEB3-B010-DA137957E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791200" y="742950"/>
            <a:ext cx="1177131" cy="662135"/>
          </a:xfrm>
          <a:prstGeom prst="rect">
            <a:avLst/>
          </a:prstGeom>
        </p:spPr>
      </p:pic>
      <p:sp>
        <p:nvSpPr>
          <p:cNvPr id="13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CEF261-7181-5638-4CC9-33FE005700B8}"/>
              </a:ext>
            </a:extLst>
          </p:cNvPr>
          <p:cNvSpPr txBox="1"/>
          <p:nvPr/>
        </p:nvSpPr>
        <p:spPr>
          <a:xfrm>
            <a:off x="2895600" y="295930"/>
            <a:ext cx="24384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054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12BAA28-CBF0-13FE-1F2D-2D7A524F0EA0}"/>
                  </a:ext>
                </a:extLst>
              </p:cNvPr>
              <p:cNvSpPr txBox="1"/>
              <p:nvPr/>
            </p:nvSpPr>
            <p:spPr>
              <a:xfrm>
                <a:off x="76200" y="514350"/>
                <a:ext cx="842010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latin typeface="Times New Roman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Chu</m:t>
                    </m:r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vi</m:t>
                    </m:r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nh</m:t>
                    </m:r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ch</m:t>
                    </m:r>
                    <m:r>
                      <a:rPr lang="en-US" sz="2800" b="0" i="0" smtClean="0">
                        <a:latin typeface="Cambria Math"/>
                        <a:cs typeface="Times New Roman" panose="02020603050405020304" pitchFamily="18" charset="0"/>
                      </a:rPr>
                      <m:t>ữ 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>
                        <a:latin typeface="Cambria Math" panose="02040503050406030204" pitchFamily="18" charset="0"/>
                      </a:rPr>
                      <m:t>⋅2</m:t>
                    </m:r>
                    <m:r>
                      <a:rPr lang="en-US" sz="2800" b="0" i="0" smtClean="0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(</m:t>
                    </m:r>
                    <m:r>
                      <a:rPr lang="en-US" sz="2800" b="0" i="1" smtClean="0">
                        <a:latin typeface="Cambria Math"/>
                      </a:rPr>
                      <m:t>𝑐𝑚</m:t>
                    </m:r>
                    <m:r>
                      <a:rPr lang="en-US" sz="2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</m:d>
                  </m:oMath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12BAA28-CBF0-13FE-1F2D-2D7A524F0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14350"/>
                <a:ext cx="8420100" cy="2246769"/>
              </a:xfrm>
              <a:prstGeom prst="rect">
                <a:avLst/>
              </a:prstGeom>
              <a:blipFill>
                <a:blip r:embed="rId3"/>
                <a:stretch>
                  <a:fillRect l="-1521" t="-2710" r="-1448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CEF261-7181-5638-4CC9-33FE005700B8}"/>
              </a:ext>
            </a:extLst>
          </p:cNvPr>
          <p:cNvSpPr txBox="1"/>
          <p:nvPr/>
        </p:nvSpPr>
        <p:spPr>
          <a:xfrm>
            <a:off x="3429000" y="89049"/>
            <a:ext cx="24384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2D01ED0-99D0-115C-155B-95E221003CFF}"/>
                  </a:ext>
                </a:extLst>
              </p:cNvPr>
              <p:cNvSpPr txBox="1"/>
              <p:nvPr/>
            </p:nvSpPr>
            <p:spPr>
              <a:xfrm>
                <a:off x="228600" y="4563130"/>
                <a:ext cx="7543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8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2D01ED0-99D0-115C-155B-95E221003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563130"/>
                <a:ext cx="7543800" cy="523220"/>
              </a:xfrm>
              <a:prstGeom prst="rect">
                <a:avLst/>
              </a:prstGeom>
              <a:blipFill>
                <a:blip r:embed="rId4"/>
                <a:stretch>
                  <a:fillRect l="-1698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D413D56-DF1D-272B-A468-6AEF7D0BF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7798942" y="133350"/>
            <a:ext cx="1345058" cy="134505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AB45CF-A71A-7997-B194-CE8850E573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94" y="51613"/>
            <a:ext cx="1214607" cy="1214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5943600" y="4191447"/>
                <a:ext cx="11517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191447"/>
                <a:ext cx="115172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5765930" y="3834517"/>
                <a:ext cx="154927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=12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930" y="3834517"/>
                <a:ext cx="154927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953000" y="3496330"/>
                <a:ext cx="23769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=12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496330"/>
                <a:ext cx="2376933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5776467" y="3105150"/>
                <a:ext cx="23769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+12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467" y="3105150"/>
                <a:ext cx="2376933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5317174" y="2659618"/>
                <a:ext cx="28362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⋅2=4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+12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174" y="2659618"/>
                <a:ext cx="2836226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419600" y="2277130"/>
                <a:ext cx="37631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>
                          <a:latin typeface="Cambria Math" panose="02040503050406030204" pitchFamily="18" charset="0"/>
                        </a:rPr>
                        <m:t>⋅2=4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+12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277130"/>
                <a:ext cx="3763146" cy="52322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7200" y="666751"/>
            <a:ext cx="7772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TextBox 2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55F444-0486-7E09-97B9-C5DBDA97E955}"/>
              </a:ext>
            </a:extLst>
          </p:cNvPr>
          <p:cNvSpPr txBox="1"/>
          <p:nvPr/>
        </p:nvSpPr>
        <p:spPr>
          <a:xfrm>
            <a:off x="609600" y="1581151"/>
            <a:ext cx="81534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….SBT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…. 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SGK.</a:t>
            </a:r>
          </a:p>
        </p:txBody>
      </p:sp>
      <p:sp>
        <p:nvSpPr>
          <p:cNvPr id="4" name="TextBox 3" descr="OPL20U25GSXzBJYl68kk8uQGfFKzs7yb1M4KJWUiLk6ZEvGF+qCIPSnY57AbBFCvTW2023.15.85+K4lPs7H94VUqPe2XwIsfPRnrXQE//QTEXxb8/8N4CNc6FpgZahzpTjFhMzSA7T/nHJa11DE8Ng2TP3iAmRczFlmslSuUNOgUeb6yRvs0="/>
          <p:cNvSpPr txBox="1"/>
          <p:nvPr/>
        </p:nvSpPr>
        <p:spPr>
          <a:xfrm>
            <a:off x="-1600200" y="0"/>
            <a:ext cx="1371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chữ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định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 32 </a:t>
            </a:r>
            <a:r>
              <a:rPr lang="en-US" sz="3200" dirty="0" err="1">
                <a:solidFill>
                  <a:srgbClr val="FF0000"/>
                </a:solidFill>
              </a:rPr>
              <a:t>nhé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tối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thiểu</a:t>
            </a:r>
            <a:r>
              <a:rPr lang="en-US" sz="3200" dirty="0">
                <a:solidFill>
                  <a:srgbClr val="FF0000"/>
                </a:solidFill>
              </a:rPr>
              <a:t> 28, </a:t>
            </a:r>
            <a:r>
              <a:rPr lang="en-US" sz="3200" dirty="0" err="1">
                <a:solidFill>
                  <a:srgbClr val="FF0000"/>
                </a:solidFill>
              </a:rPr>
              <a:t>toàn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24 </a:t>
            </a:r>
            <a:r>
              <a:rPr lang="en-US" sz="3200" dirty="0" err="1">
                <a:solidFill>
                  <a:srgbClr val="FF0000"/>
                </a:solidFill>
              </a:rPr>
              <a:t>nên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sửa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6B4812-16F1-CC5D-73CF-7B8914FDF0A0}"/>
              </a:ext>
            </a:extLst>
          </p:cNvPr>
          <p:cNvSpPr txBox="1"/>
          <p:nvPr/>
        </p:nvSpPr>
        <p:spPr>
          <a:xfrm>
            <a:off x="1219200" y="20955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VÒNG QUAY MAY MẮN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2023.15.8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6ECF11-A2F8-A6BB-38BE-7D4FFFC96210}"/>
              </a:ext>
            </a:extLst>
          </p:cNvPr>
          <p:cNvSpPr txBox="1"/>
          <p:nvPr/>
        </p:nvSpPr>
        <p:spPr>
          <a:xfrm>
            <a:off x="342900" y="666750"/>
            <a:ext cx="8458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“Quay”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85+K4lPs7H94VUqPe2XwIsfPRnrXQE//QTEXxb8/8N4CNc6FpgZahzpTjFhMzSA7T/nHJa11DE8Ng2TP3iAmRczFlmslSuUNOgUeb6yRvs0="/>
          <p:cNvGrpSpPr/>
          <p:nvPr/>
        </p:nvGrpSpPr>
        <p:grpSpPr>
          <a:xfrm>
            <a:off x="4369488" y="358883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6965768" y="4408716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5.85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643354" y="183618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5.85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1766792" y="183618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5.85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2890229" y="183618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2023.15.85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1219271" y="312857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OPL20U25GSXzBJYl68kk8uQGfFKzs7yb1M4KJWUiLk6ZEvGF+qCIPSnY57AbBFCvTW2023.15.85+K4lPs7H94VUqPe2XwIsfPRnrXQE//QTEXxb8/8N4CNc6FpgZahzpTjFhMzSA7T/nHJa11DE8Ng2TP3iAmRczFlmslSuUNOgUeb6yRvs0=">
            <a:hlinkClick r:id="rId11" action="ppaction://hlinksldjump"/>
          </p:cNvPr>
          <p:cNvSpPr/>
          <p:nvPr/>
        </p:nvSpPr>
        <p:spPr>
          <a:xfrm>
            <a:off x="2430096" y="3116291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5.85+K4lPs7H94VUqPe2XwIsfPRnrXQE//QTEXxb8/8N4CNc6FpgZahzpTjFhMzSA7T/nHJa11DE8Ng2TP3iAmRczFlmslSuUNOgUeb6yRvs0="/>
          <p:cNvSpPr/>
          <p:nvPr/>
        </p:nvSpPr>
        <p:spPr>
          <a:xfrm>
            <a:off x="305828" y="71333"/>
            <a:ext cx="3833421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7" y="634149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6" y="905605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5" y="510209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5" y="358882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7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4" y="1747986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7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4" y="2826849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3847793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51608" y="69959"/>
                <a:ext cx="8230754" cy="2527059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Điền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đáp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dấu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…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phát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“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ẩn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dạng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…,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đó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trái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vế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phải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biến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.”</a:t>
                </a:r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08" y="69959"/>
                <a:ext cx="8230754" cy="2527059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855808" y="2786534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808" y="2786534"/>
                <a:ext cx="3680099" cy="578112"/>
              </a:xfrm>
              <a:prstGeom prst="rect">
                <a:avLst/>
              </a:prstGeom>
              <a:blipFill>
                <a:blip r:embed="rId13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51610" y="2792506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10" y="2792506"/>
                <a:ext cx="3680099" cy="578112"/>
              </a:xfrm>
              <a:prstGeom prst="rect">
                <a:avLst/>
              </a:prstGeom>
              <a:blipFill>
                <a:blip r:embed="rId14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351610" y="3847792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10" y="3847792"/>
                <a:ext cx="3680099" cy="578112"/>
              </a:xfrm>
              <a:prstGeom prst="rect">
                <a:avLst/>
              </a:prstGeom>
              <a:blipFill>
                <a:blip r:embed="rId15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855808" y="3830102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808" y="3830102"/>
                <a:ext cx="3680099" cy="578112"/>
              </a:xfrm>
              <a:prstGeom prst="rect">
                <a:avLst/>
              </a:prstGeom>
              <a:blipFill>
                <a:blip r:embed="rId16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918511" y="2809746"/>
            <a:ext cx="663853" cy="53104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398079" y="3872815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50" y="3853959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52" y="2813610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20" action="ppaction://hlinksldjump"/>
          </p:cNvPr>
          <p:cNvSpPr/>
          <p:nvPr/>
        </p:nvSpPr>
        <p:spPr>
          <a:xfrm>
            <a:off x="3505200" y="4258259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1485" y="4891490"/>
            <a:ext cx="1372517" cy="252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4" y="2826849"/>
            <a:ext cx="814875" cy="887195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3847793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624477" y="149902"/>
                <a:ext cx="7895046" cy="1203448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nào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nghiệm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+1=2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?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149902"/>
                <a:ext cx="7895046" cy="1203448"/>
              </a:xfrm>
              <a:prstGeom prst="snip2DiagRect">
                <a:avLst/>
              </a:prstGeom>
              <a:blipFill>
                <a:blip r:embed="rId12"/>
                <a:stretch>
                  <a:fillRect t="-1523" b="-1066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265509" y="1885950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09" y="1885950"/>
                <a:ext cx="3680099" cy="578112"/>
              </a:xfrm>
              <a:prstGeom prst="rect">
                <a:avLst/>
              </a:prstGeom>
              <a:blipFill>
                <a:blip r:embed="rId13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839426" y="3181350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426" y="3181350"/>
                <a:ext cx="3680099" cy="578112"/>
              </a:xfrm>
              <a:prstGeom prst="rect">
                <a:avLst/>
              </a:prstGeom>
              <a:blipFill>
                <a:blip r:embed="rId14"/>
                <a:stretch>
                  <a:fillRect l="-4305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265509" y="3126394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09" y="3126394"/>
                <a:ext cx="3680099" cy="578112"/>
              </a:xfrm>
              <a:prstGeom prst="rect">
                <a:avLst/>
              </a:prstGeom>
              <a:blipFill>
                <a:blip r:embed="rId15"/>
                <a:stretch>
                  <a:fillRect l="-4312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2023.15.85+K4lPs7H94VUqPe2XwIsfPRnrXQE//QTEXxb8/8N4CNc6FpgZahzpTjFhMzSA7T/nHJa11DE8Ng2TP3iAmRczFlmslSuUNOgUeb6yRvs0="/>
              <p:cNvSpPr/>
              <p:nvPr/>
            </p:nvSpPr>
            <p:spPr>
              <a:xfrm>
                <a:off x="4839426" y="1885950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2023.15.8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426" y="1885950"/>
                <a:ext cx="3680099" cy="578112"/>
              </a:xfrm>
              <a:prstGeom prst="rect">
                <a:avLst/>
              </a:prstGeom>
              <a:blipFill>
                <a:blip r:embed="rId16"/>
                <a:stretch>
                  <a:fillRect l="-4305" t="-14737" b="-3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14" y="1885950"/>
            <a:ext cx="604292" cy="53104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2023.15.8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341314" y="3186684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66" y="1921456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22" y="325755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20" action="ppaction://hlinksldjump"/>
          </p:cNvPr>
          <p:cNvSpPr/>
          <p:nvPr/>
        </p:nvSpPr>
        <p:spPr>
          <a:xfrm>
            <a:off x="3429000" y="4033636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VỀ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1485" y="4891490"/>
            <a:ext cx="1372517" cy="252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Explosion: 14 Points 2">
            <a:hlinkClick r:id="rId21" action="ppaction://hlinksldjump"/>
            <a:extLst>
              <a:ext uri="{FF2B5EF4-FFF2-40B4-BE49-F238E27FC236}">
                <a16:creationId xmlns:a16="http://schemas.microsoft.com/office/drawing/2014/main" id="{C788D235-FAC6-48A1-8B68-24E69725F67C}"/>
              </a:ext>
            </a:extLst>
          </p:cNvPr>
          <p:cNvSpPr/>
          <p:nvPr/>
        </p:nvSpPr>
        <p:spPr>
          <a:xfrm>
            <a:off x="436084" y="3912579"/>
            <a:ext cx="2340667" cy="1173772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THÍCH</a:t>
            </a: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2906</Words>
  <Application>Microsoft Office PowerPoint</Application>
  <PresentationFormat>On-screen Show (16:9)</PresentationFormat>
  <Paragraphs>377</Paragraphs>
  <Slides>55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72" baseType="lpstr">
      <vt:lpstr>Arial</vt:lpstr>
      <vt:lpstr>Calibri</vt:lpstr>
      <vt:lpstr>Calibri Light</vt:lpstr>
      <vt:lpstr>Cambria Math</vt:lpstr>
      <vt:lpstr>等线</vt:lpstr>
      <vt:lpstr>Franklin Gothic Book</vt:lpstr>
      <vt:lpstr>Georgia</vt:lpstr>
      <vt:lpstr>Perpetua</vt:lpstr>
      <vt:lpstr>Tahoma</vt:lpstr>
      <vt:lpstr>Times New Roman</vt:lpstr>
      <vt:lpstr>Wingdings</vt:lpstr>
      <vt:lpstr>Wingdings 2</vt:lpstr>
      <vt:lpstr>思源黑体 Heavy</vt:lpstr>
      <vt:lpstr>Chủ đề Office</vt:lpstr>
      <vt:lpstr>1_Office Theme</vt:lpstr>
      <vt:lpstr>2_Office Theme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MyPC</cp:lastModifiedBy>
  <cp:revision>378</cp:revision>
  <dcterms:created xsi:type="dcterms:W3CDTF">2021-07-22T17:31:00Z</dcterms:created>
  <dcterms:modified xsi:type="dcterms:W3CDTF">2024-04-11T16:04:01Z</dcterms:modified>
</cp:coreProperties>
</file>