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304" r:id="rId7"/>
    <p:sldId id="283" r:id="rId8"/>
    <p:sldId id="264" r:id="rId9"/>
    <p:sldId id="305" r:id="rId10"/>
    <p:sldId id="306" r:id="rId11"/>
    <p:sldId id="266" r:id="rId12"/>
    <p:sldId id="286" r:id="rId13"/>
    <p:sldId id="270" r:id="rId14"/>
    <p:sldId id="290" r:id="rId15"/>
    <p:sldId id="291" r:id="rId16"/>
    <p:sldId id="300" r:id="rId17"/>
    <p:sldId id="301" r:id="rId18"/>
    <p:sldId id="295" r:id="rId19"/>
    <p:sldId id="296" r:id="rId20"/>
    <p:sldId id="302" r:id="rId21"/>
    <p:sldId id="297" r:id="rId22"/>
    <p:sldId id="298" r:id="rId23"/>
    <p:sldId id="299" r:id="rId24"/>
    <p:sldId id="303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3B"/>
    <a:srgbClr val="15142A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-12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sv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863093"/>
            <a:ext cx="11952372" cy="1417123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biến. Nghiệm của đa thức một biến</a:t>
            </a:r>
            <a:b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Đ7-C6-B2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9213" y="549462"/>
            <a:ext cx="115021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DẠNG 1: Xác định một số có phải là nghiệm của đa thức cho trước hay không?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-186397" y="1498600"/>
            <a:ext cx="12579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</a:rPr>
              <a:t>Bài 1: </a:t>
            </a:r>
            <a:r>
              <a:rPr lang="en-US" sz="2800" smtClean="0">
                <a:latin typeface="Times New Roman" panose="02020603050405020304" pitchFamily="18" charset="0"/>
              </a:rPr>
              <a:t>Trong các số ở các cột bên phải mỗi đa thức, số nào là nghiệm của đa thức đó?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241715"/>
                  </p:ext>
                </p:extLst>
              </p:nvPr>
            </p:nvGraphicFramePr>
            <p:xfrm>
              <a:off x="366640" y="2021820"/>
              <a:ext cx="11624529" cy="47462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12160"/>
                    <a:gridCol w="1213277"/>
                    <a:gridCol w="1213277"/>
                    <a:gridCol w="1122281"/>
                    <a:gridCol w="1063534"/>
                  </a:tblGrid>
                  <a:tr h="68161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71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US" sz="2800" smtClean="0">
                              <a:latin typeface="Times New Roman" pitchFamily="18" charset="0"/>
                              <a:cs typeface="Times New Roman" pitchFamily="18" charset="0"/>
                            </a:rPr>
                            <a:t>	</a:t>
                          </a: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83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=3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71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−5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80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81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80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96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𝑔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)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241715"/>
                  </p:ext>
                </p:extLst>
              </p:nvPr>
            </p:nvGraphicFramePr>
            <p:xfrm>
              <a:off x="366640" y="2021820"/>
              <a:ext cx="11624529" cy="47462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12160"/>
                    <a:gridCol w="1213277"/>
                    <a:gridCol w="1213277"/>
                    <a:gridCol w="1122281"/>
                    <a:gridCol w="1063534"/>
                  </a:tblGrid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685" r="-65913" b="-43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685" r="-280905" b="-43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685" r="-180905" b="-43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685" r="-94595" b="-433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72941" r="-65913" b="-64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172941" r="-280905" b="-64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172941" r="-180905" b="-64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172941" r="-94595" b="-64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58904" r="-65913" b="-275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158904" r="-280905" b="-275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158904" r="-180905" b="-275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158904" r="-94595" b="-275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95977" t="-158904" r="-575" b="-275342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444706" r="-65913" b="-3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444706" r="-280905" b="-3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444706" r="-180905" b="-3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444706" r="-94595" b="-3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95977" t="-444706" r="-575" b="-37294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544706" r="-65913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544706" r="-280905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544706" r="-180905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544706" r="-94595" b="-2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95977" t="-544706" r="-575" b="-272941"/>
                          </a:stretch>
                        </a:blipFill>
                      </a:tcPr>
                    </a:tc>
                  </a:tr>
                  <a:tr h="8902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375342" r="-65913" b="-5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375342" r="-280905" b="-5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375342" r="-180905" b="-5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375342" r="-94595" b="-5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95977" t="-375342" r="-575" b="-5890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816471" r="-65913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577889" t="-816471" r="-28090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677889" t="-816471" r="-18090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6757" t="-816471" r="-9459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95977" t="-816471" r="-575" b="-11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Oval 3"/>
          <p:cNvSpPr/>
          <p:nvPr/>
        </p:nvSpPr>
        <p:spPr>
          <a:xfrm>
            <a:off x="10112688" y="2022083"/>
            <a:ext cx="606894" cy="884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013038" y="2918047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06952" y="3499995"/>
            <a:ext cx="606894" cy="7965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019841" y="4321969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082404" y="4291760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45237" y="4815606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098733" y="4864593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76247" y="5392539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36563" y="5392538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63504" y="6231602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870945" y="6267424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61565" y="6234766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99213" y="734206"/>
            <a:ext cx="11502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DẠNG 2: Bài toán tổng hợp: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8538" y="1367968"/>
                <a:ext cx="12008276" cy="3860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</a:rPr>
                  <a:t>Bài 2: </a:t>
                </a:r>
                <a:r>
                  <a:rPr lang="en-US" sz="2800" smtClean="0">
                    <a:latin typeface="Times New Roman" panose="02020603050405020304" pitchFamily="18" charset="0"/>
                  </a:rPr>
                  <a:t>Cho hai đa thức sau: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</a:rPr>
                  <a:t>Thu gọn và sắp xếp các đa thức trên theo số mũ giảm dần của biến</a:t>
                </a: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</a:rPr>
                  <a:t>Tìm bậc, hệ số cao nhất, hệ số tự do của mỗi đa thức trên</a:t>
                </a: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</a:rPr>
                  <a:t>Chứng tỏ rằng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</a:rPr>
                  <a:t> nhưng không phải là nghiệm của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" y="1367968"/>
                <a:ext cx="12008276" cy="3860031"/>
              </a:xfrm>
              <a:prstGeom prst="rect">
                <a:avLst/>
              </a:prstGeom>
              <a:blipFill rotWithShape="1">
                <a:blip r:embed="rId8"/>
                <a:stretch>
                  <a:fillRect l="-1067" t="-1577" r="-813" b="-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829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0" y="605971"/>
            <a:ext cx="12008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</a:rPr>
              <a:t>Bài 2: </a:t>
            </a:r>
          </a:p>
          <a:p>
            <a:r>
              <a:rPr lang="en-US" sz="2800" smtClean="0">
                <a:latin typeface="Times New Roman" panose="02020603050405020304" pitchFamily="18" charset="0"/>
              </a:rPr>
              <a:t>a) Thu </a:t>
            </a:r>
            <a:r>
              <a:rPr lang="en-US" sz="2800">
                <a:latin typeface="Times New Roman" panose="02020603050405020304" pitchFamily="18" charset="0"/>
              </a:rPr>
              <a:t>gọn và sắp xếp các đa thức trên theo số mũ giảm dần của </a:t>
            </a:r>
            <a:r>
              <a:rPr lang="en-US" sz="2800" smtClean="0">
                <a:latin typeface="Times New Roman" panose="02020603050405020304" pitchFamily="18" charset="0"/>
              </a:rPr>
              <a:t>biến:</a:t>
            </a:r>
            <a:endParaRPr lang="en-US" sz="28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0" y="1496576"/>
                <a:ext cx="12008276" cy="251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39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</a:endParaRPr>
              </a:p>
              <a:p>
                <a:pPr marL="439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+(</m:t>
                      </m:r>
                      <m:r>
                        <a:rPr lang="en-US" sz="2800" i="1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</a:endParaRPr>
              </a:p>
              <a:p>
                <a:pPr marL="439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6576"/>
                <a:ext cx="12008276" cy="2512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-28553" y="4253737"/>
                <a:ext cx="12008276" cy="2512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39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b="0" smtClean="0">
                  <a:latin typeface="Times New Roman" panose="02020603050405020304" pitchFamily="18" charset="0"/>
                </a:endParaRPr>
              </a:p>
              <a:p>
                <a:pPr marL="439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</a:endParaRPr>
              </a:p>
              <a:p>
                <a:pPr marL="439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53" y="4253737"/>
                <a:ext cx="12008276" cy="25122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90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8057" y="812795"/>
            <a:ext cx="1200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b) Tìm bậc, hệ số cao nhất, hệ số tự do của mỗi đa thức trên: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83724" y="1465938"/>
                <a:ext cx="12008276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+7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−9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</a:rPr>
                  <a:t>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có:</a:t>
                </a: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+ Bậc là: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+ Hệ số cao nhất là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b="0" smtClean="0">
                  <a:latin typeface="Times New Roman" panose="02020603050405020304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+ Hệ số tự do là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4" y="1465938"/>
                <a:ext cx="12008276" cy="1993366"/>
              </a:xfrm>
              <a:prstGeom prst="rect">
                <a:avLst/>
              </a:prstGeom>
              <a:blipFill rotWithShape="1">
                <a:blip r:embed="rId3"/>
                <a:stretch>
                  <a:fillRect l="-863" b="-7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67395" y="3800919"/>
                <a:ext cx="12008276" cy="217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có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+ Bậc là: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+ Hệ số cao nhất là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800" b="0" smtClean="0">
                  <a:latin typeface="Times New Roman" panose="02020603050405020304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+ Hệ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số tự do là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95" y="3800919"/>
                <a:ext cx="12008276" cy="2170851"/>
              </a:xfrm>
              <a:prstGeom prst="rect">
                <a:avLst/>
              </a:prstGeom>
              <a:blipFill rotWithShape="1">
                <a:blip r:embed="rId4"/>
                <a:stretch>
                  <a:fillRect l="-863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45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8057" y="861782"/>
            <a:ext cx="12008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c) 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83724" y="1552145"/>
                <a:ext cx="12008276" cy="1739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smtClean="0">
                    <a:latin typeface="Times New Roman" pitchFamily="18" charset="0"/>
                    <a:cs typeface="Times New Roman" pitchFamily="18" charset="0"/>
                  </a:rPr>
                  <a:t>+)	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+7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−9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</a:rPr>
                  <a:t> </a:t>
                </a:r>
                <a:endParaRPr lang="en-US" sz="2800" b="0" i="1" smtClean="0">
                  <a:latin typeface="Cambria Math"/>
                </a:endParaRPr>
              </a:p>
              <a:p>
                <a:r>
                  <a:rPr lang="en-US" sz="2800" b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+7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−9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.0=0</m:t>
                    </m:r>
                  </m:oMath>
                </a14:m>
                <a:endParaRPr lang="en-US" sz="2800" b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Vậy,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800" b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4" y="1552145"/>
                <a:ext cx="12008276" cy="1739964"/>
              </a:xfrm>
              <a:prstGeom prst="rect">
                <a:avLst/>
              </a:prstGeom>
              <a:blipFill rotWithShape="1">
                <a:blip r:embed="rId3"/>
                <a:stretch>
                  <a:fillRect l="-1015" b="-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83724" y="3617367"/>
                <a:ext cx="12008276" cy="1739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+)	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endParaRPr lang="en-US" sz="2800" i="1" smtClean="0">
                  <a:latin typeface="Cambria Math"/>
                </a:endParaRPr>
              </a:p>
              <a:p>
                <a:r>
                  <a:rPr lang="en-US" sz="2800" smtClean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+5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+4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.0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Vậy,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không phải là nghiệm của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4" y="3617367"/>
                <a:ext cx="12008276" cy="1739964"/>
              </a:xfrm>
              <a:prstGeom prst="rect">
                <a:avLst/>
              </a:prstGeom>
              <a:blipFill rotWithShape="1">
                <a:blip r:embed="rId4"/>
                <a:stretch>
                  <a:fillRect l="-1015" b="-8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6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8538" y="1367968"/>
                <a:ext cx="12008276" cy="2714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Bài 3: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Cho đa thức sau: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Thu gọn và sắp xếp đa thức trên theo số mũ giảm dần của biến</a:t>
                </a: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Tìm bậc, hệ số cao nhất, hệ số tự do của đa thức trên</a:t>
                </a: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800" b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Chứng tỏ rằng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M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không có nghiệm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" y="1367968"/>
                <a:ext cx="12008276" cy="2714526"/>
              </a:xfrm>
              <a:prstGeom prst="rect">
                <a:avLst/>
              </a:prstGeom>
              <a:blipFill rotWithShape="1">
                <a:blip r:embed="rId3"/>
                <a:stretch>
                  <a:fillRect l="-1067" t="-2242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44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8538" y="986466"/>
                <a:ext cx="1200827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a) Thu gọn và sắp xếp đa thức trên theo số mũ giảm dần của biến:</a:t>
                </a:r>
              </a:p>
              <a:p>
                <a:pPr marL="358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+1−4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1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358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5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b="1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358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" y="986466"/>
                <a:ext cx="1200827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067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525" y="3131203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) Đa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có: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+ Bậc là: 4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+ Hệ số cao nhất là: 1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+ Hệ số tự do là: 1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5" y="3131203"/>
                <a:ext cx="6096000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2000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61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58538" y="986466"/>
                <a:ext cx="1200827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c) Ta 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358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2.1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b="0" smtClean="0">
                  <a:latin typeface="Times New Roman" panose="02020603050405020304" pitchFamily="18" charset="0"/>
                </a:endParaRPr>
              </a:p>
              <a:p>
                <a:pPr marL="3587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2.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(−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+1=4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8" y="986466"/>
                <a:ext cx="1200827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067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85750" y="2700963"/>
                <a:ext cx="12008276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Ta có: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,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Vậy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+1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endParaRPr lang="en-US" sz="2800" b="0" smtClean="0">
                  <a:latin typeface="Times New Roman" panose="02020603050405020304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≥1&gt;0</m:t>
                    </m:r>
                  </m:oMath>
                </a14:m>
                <a:endParaRPr lang="en-US" sz="2800" b="0" smtClean="0">
                  <a:latin typeface="Times New Roman" panose="02020603050405020304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Tức là: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&gt;0 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với mọi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Vậy,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không có nghiệm.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0" y="2700963"/>
                <a:ext cx="12008276" cy="3970318"/>
              </a:xfrm>
              <a:prstGeom prst="rect">
                <a:avLst/>
              </a:prstGeom>
              <a:blipFill rotWithShape="1">
                <a:blip r:embed="rId4"/>
                <a:stretch>
                  <a:fillRect l="-1015" t="-153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76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86667" y="2902107"/>
            <a:ext cx="4148666" cy="4642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86667" y="2024949"/>
            <a:ext cx="3793066" cy="4642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0" y="54946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DẠNG 3: Bài toán thực tế liên quan đến đa thức một biến đơn giản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48296" y="1186196"/>
                <a:ext cx="1193726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Bài 4: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(bài 6 – trang 53 sgk)</a:t>
                </a: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Cho N là số tuổi của bé gái. Công thức tính: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b="1" u="sng" smtClean="0">
                    <a:latin typeface="Times New Roman" panose="02020603050405020304" pitchFamily="18" charset="0"/>
                    <a:cs typeface="Times New Roman" pitchFamily="18" charset="0"/>
                  </a:rPr>
                  <a:t>Cân nặng chuẩn:</a:t>
                </a: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=9+2.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 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𝑘𝑔</m:t>
                        </m:r>
                      </m:e>
                    </m:d>
                  </m:oMath>
                </a14:m>
                <a:r>
                  <a:rPr lang="en-US" sz="2800" smtClean="0">
                    <a:latin typeface="Times New Roman" panose="02020603050405020304" pitchFamily="18" charset="0"/>
                  </a:rPr>
                  <a:t/>
                </a:r>
                <a:br>
                  <a:rPr lang="en-US" sz="2800" smtClean="0">
                    <a:latin typeface="Times New Roman" panose="02020603050405020304" pitchFamily="18" charset="0"/>
                  </a:rPr>
                </a:br>
                <a:endParaRPr lang="en-US" sz="2800" smtClean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b="1" u="sng" smtClean="0">
                    <a:latin typeface="Times New Roman" panose="02020603050405020304" pitchFamily="18" charset="0"/>
                  </a:rPr>
                  <a:t>Chiều cao chuẩn:</a:t>
                </a:r>
                <a:r>
                  <a:rPr lang="en-US" sz="2800" b="1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=75+5.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  (</m:t>
                    </m:r>
                    <m:r>
                      <a:rPr lang="en-US" sz="2800" b="0" i="1" smtClean="0">
                        <a:latin typeface="Cambria Math"/>
                      </a:rPr>
                      <m:t>𝑐𝑚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6" y="1186196"/>
                <a:ext cx="11937262" cy="2246769"/>
              </a:xfrm>
              <a:prstGeom prst="rect">
                <a:avLst/>
              </a:prstGeom>
              <a:blipFill rotWithShape="1">
                <a:blip r:embed="rId8"/>
                <a:stretch>
                  <a:fillRect l="-1021" t="-2717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08092" y="3454939"/>
                <a:ext cx="1162990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u="sng" smtClean="0">
                    <a:latin typeface="Times New Roman" panose="02020603050405020304" pitchFamily="18" charset="0"/>
                    <a:cs typeface="Times New Roman" pitchFamily="18" charset="0"/>
                  </a:rPr>
                  <a:t>BÀI LÀM:</a:t>
                </a: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a) Bé gái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tuổi thì: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Cân nặng chuẩn là: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=9+2.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=13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   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𝑘𝑔</m:t>
                        </m:r>
                      </m:e>
                    </m:d>
                  </m:oMath>
                </a14:m>
                <a:endParaRPr lang="en-US" sz="2800" smtClean="0">
                  <a:latin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800" smtClean="0">
                    <a:latin typeface="Times New Roman" panose="02020603050405020304" pitchFamily="18" charset="0"/>
                  </a:rPr>
                  <a:t>Chiều cao chuẩn là: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𝐻</m:t>
                    </m:r>
                    <m:r>
                      <a:rPr lang="en-US" sz="2800" i="1">
                        <a:latin typeface="Cambria Math"/>
                      </a:rPr>
                      <m:t>=75+5.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=85</m:t>
                    </m:r>
                    <m:r>
                      <a:rPr lang="en-US" sz="2800" i="1">
                        <a:latin typeface="Cambria Math"/>
                      </a:rPr>
                      <m:t>   (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92" y="3454939"/>
                <a:ext cx="11629908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1101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83876" y="5425415"/>
                <a:ext cx="1162990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b) Một bé gái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tuổi nặng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13,5 (</m:t>
                    </m:r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𝑘𝑔</m:t>
                    </m:r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và cao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86 (</m:t>
                    </m:r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𝑐𝑚</m:t>
                    </m:r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). 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Bé gái đó đạt chuẩn về cân nặng và chiều cao của Tổ chức Y tế Thế giới.</a:t>
                </a:r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76" y="5425415"/>
                <a:ext cx="11629908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110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930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42" y="3566661"/>
            <a:ext cx="6315671" cy="30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0" y="532529"/>
            <a:ext cx="12191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CÓ THỂ EM CHƯA BIẾT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 TÍNH CHIỀU CAO VÀ CÂN NẶNG CỦA TRẺ EM THEO WHO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3385853" y="1719204"/>
            <a:ext cx="69773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itchFamily="18" charset="0"/>
              </a:rPr>
              <a:t>10 – 14 ngày tuổi: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Phục hồi cân nặng lúc sinh.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itchFamily="18" charset="0"/>
              </a:rPr>
              <a:t>5 – 6 tháng tuổi: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Gấp đôi cân nặng lúc sinh.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itchFamily="18" charset="0"/>
              </a:rPr>
              <a:t>1 tuổi: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Gấp ba cân nặng lúc sinh. </a:t>
            </a:r>
            <a:endParaRPr lang="en-US" sz="2800"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77" y="1688471"/>
            <a:ext cx="1330211" cy="144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6143" y="3552853"/>
                <a:ext cx="6466261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Công thức tính cân nặng:</a:t>
                </a:r>
              </a:p>
              <a:p>
                <a:pPr marL="271463" indent="-185738">
                  <a:buFontTx/>
                  <a:buChar char="-"/>
                </a:pP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Với bé trai: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=9,5+2.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𝑘𝑔</m:t>
                        </m:r>
                      </m:e>
                    </m:d>
                  </m:oMath>
                </a14:m>
                <a:endParaRPr lang="en-US" sz="2800" b="1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marL="271463" indent="-185738">
                  <a:buFontTx/>
                  <a:buChar char="-"/>
                </a:pP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Với bé gái: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=9+2.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𝑘𝑔</m:t>
                        </m:r>
                      </m:e>
                    </m:d>
                  </m:oMath>
                </a14:m>
                <a:endParaRPr lang="en-US" sz="2800" b="1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Trong đó:</a:t>
                </a:r>
              </a:p>
              <a:p>
                <a:pPr marL="185738" indent="-1857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9,5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9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cân nặng trung bình lúc 1 tuổi</a:t>
                </a:r>
              </a:p>
              <a:p>
                <a:pPr marL="185738" indent="-1857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số cân nặng tăng trung bình 1 năm</a:t>
                </a:r>
              </a:p>
              <a:p>
                <a:pPr marL="185738" indent="-18573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số tuổi.</a:t>
                </a:r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" y="3552853"/>
                <a:ext cx="6466261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1979" t="-1961" r="-943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6518733" y="3548513"/>
                <a:ext cx="5723461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Công thức tính chiều cao: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=75+5.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 (</m:t>
                      </m:r>
                      <m:r>
                        <a:rPr lang="en-US" sz="2800" i="1">
                          <a:latin typeface="Cambria Math"/>
                        </a:rPr>
                        <m:t>𝑐𝑚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</a:endParaRPr>
              </a:p>
              <a:p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Trong đó:</a:t>
                </a:r>
              </a:p>
              <a:p>
                <a:pPr marL="271463" indent="-271463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75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chiều cao trung bình lúc 1 tuổi</a:t>
                </a:r>
              </a:p>
              <a:p>
                <a:pPr marL="271463" indent="-271463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chiều cao tăng trung bình 1 năm</a:t>
                </a:r>
              </a:p>
              <a:p>
                <a:pPr marL="271463" indent="-271463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 số tuổi.</a:t>
                </a:r>
                <a:endParaRPr lang="en-US" sz="280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33" y="3548513"/>
                <a:ext cx="5723461" cy="3108543"/>
              </a:xfrm>
              <a:prstGeom prst="rect">
                <a:avLst/>
              </a:prstGeom>
              <a:blipFill rotWithShape="1">
                <a:blip r:embed="rId5"/>
                <a:stretch>
                  <a:fillRect l="-2130" t="-1961" r="-852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531432" y="3565329"/>
            <a:ext cx="5535383" cy="30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32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204" y="1046739"/>
                <a:ext cx="7562063" cy="5717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Tính giá trị của biểu thức đại số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+1 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=4</m:t>
                    </m:r>
                  </m:oMath>
                </a14:m>
                <a:endParaRPr lang="en-US" sz="36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 smtClean="0"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Tính giá trị của biểu thức đại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−2 </m:t>
                    </m:r>
                  </m:oMath>
                </a14:m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=1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600" b="1" smtClean="0">
                    <a:latin typeface="Times New Roman" pitchFamily="18" charset="0"/>
                    <a:cs typeface="Times New Roman" pitchFamily="18" charset="0"/>
                  </a:rPr>
                  <a:t>3: </a:t>
                </a:r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Tính giá trị của biểu thức đại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=−2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600" b="1" smtClean="0">
                    <a:latin typeface="Times New Roman" pitchFamily="18" charset="0"/>
                    <a:cs typeface="Times New Roman" pitchFamily="18" charset="0"/>
                  </a:rPr>
                  <a:t>4: </a:t>
                </a:r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Tính giá trị của biểu thức đại số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+1 </m:t>
                    </m:r>
                  </m:oMath>
                </a14:m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=−1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en-US" sz="3600" b="1" smtClean="0">
                    <a:latin typeface="Times New Roman" pitchFamily="18" charset="0"/>
                    <a:cs typeface="Times New Roman" pitchFamily="18" charset="0"/>
                  </a:rPr>
                  <a:t>5: </a:t>
                </a:r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Tính giá trị của biểu thức đại số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0" smtClean="0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3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+1 </m:t>
                    </m:r>
                  </m:oMath>
                </a14:m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=−2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4" y="1046739"/>
                <a:ext cx="7562063" cy="5717014"/>
              </a:xfrm>
              <a:prstGeom prst="rect">
                <a:avLst/>
              </a:prstGeom>
              <a:blipFill rotWithShape="1">
                <a:blip r:embed="rId2"/>
                <a:stretch>
                  <a:fillRect l="-2417" t="-1706" r="-2176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82259" y="967739"/>
                <a:ext cx="1905208" cy="55092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u="sng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 ÁN:</a:t>
                </a:r>
              </a:p>
              <a:p>
                <a:endParaRPr lang="en-US" sz="3200" b="0" i="1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49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i="1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0" i="1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b="0" i="1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sz="3200" b="0" i="1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−13</m:t>
                      </m:r>
                    </m:oMath>
                  </m:oMathPara>
                </a14:m>
                <a:endParaRPr lang="en-US" sz="3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259" y="967739"/>
                <a:ext cx="1905208" cy="5509200"/>
              </a:xfrm>
              <a:prstGeom prst="rect">
                <a:avLst/>
              </a:prstGeom>
              <a:blipFill rotWithShape="1">
                <a:blip r:embed="rId3"/>
                <a:stretch>
                  <a:fillRect l="-5397" t="-1436" r="-539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87084" y="1864314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37526" y="3112192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08141" y="4143888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74908" y="5193123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08141" y="6214398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46456" y="38159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83670" y="1091937"/>
                <a:ext cx="11473605" cy="581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.10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có hệ số là: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−8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8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10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.10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có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số mũ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là: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C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−15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có bậc là: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A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6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C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9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Câu 4: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Kết quả của phép tính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+8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−12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là: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13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Câu 5: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+5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có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bậc là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11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0" y="1091937"/>
                <a:ext cx="11473605" cy="5810822"/>
              </a:xfrm>
              <a:prstGeom prst="rect">
                <a:avLst/>
              </a:prstGeom>
              <a:blipFill rotWithShape="1">
                <a:blip r:embed="rId3"/>
                <a:stretch>
                  <a:fillRect l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46465" y="564421"/>
            <a:ext cx="911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Chọn một phương án trả lời đúng nhất trong mỗi câu sau: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37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425742" y="1925290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5742" y="2910977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7968" y="3916362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87203" y="4943332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42606" y="5962056"/>
            <a:ext cx="606894" cy="526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46456" y="38159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56286" y="1386791"/>
                <a:ext cx="11838997" cy="5093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Câu 6: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−12+5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+7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có hệ số tự do là: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9			B.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−5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endParaRPr lang="en-US" sz="2800" smtClean="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Câu 7: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=3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+7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 có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hệ số cao nhất là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C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	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4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Câu 8: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=2022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có bậc là: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A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C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2022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Không có bậc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Câu 9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: Cho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−5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. Ta tính được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(−1)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là:</a:t>
                </a:r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B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C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−7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800" b="1" smtClean="0">
                    <a:latin typeface="Times New Roman" panose="02020603050405020304" pitchFamily="18" charset="0"/>
                    <a:cs typeface="Times New Roman" pitchFamily="18" charset="0"/>
                  </a:rPr>
                  <a:t>Câu 10: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Đa 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−25</m:t>
                    </m:r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 có nghiệm là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−5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12,5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	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itchFamily="18" charset="0"/>
                  </a:rPr>
                  <a:t>	D</a:t>
                </a:r>
                <a:r>
                  <a:rPr lang="en-US" sz="2800">
                    <a:latin typeface="Times New Roman" panose="020206030504050203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25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6" y="1386791"/>
                <a:ext cx="11838997" cy="5093702"/>
              </a:xfrm>
              <a:prstGeom prst="rect">
                <a:avLst/>
              </a:prstGeom>
              <a:blipFill rotWithShape="1">
                <a:blip r:embed="rId3"/>
                <a:stretch>
                  <a:fillRect l="-1081" t="-1196" r="-154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846465" y="564421"/>
            <a:ext cx="911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Chọn một phương án trả lời đúng nhất trong mỗi câu sau:</a:t>
            </a:r>
            <a:endParaRPr lang="en-US" sz="28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8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nl-NL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Học </a:t>
            </a:r>
            <a:r>
              <a:rPr lang="nl-NL" sz="3200" b="1">
                <a:solidFill>
                  <a:srgbClr val="0070C0"/>
                </a:solidFill>
                <a:latin typeface="Times New Roman" panose="02020603050405020304" pitchFamily="18" charset="0"/>
              </a:rPr>
              <a:t>bài theo SGK và vở ghi</a:t>
            </a:r>
            <a:r>
              <a:rPr lang="nl-NL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nl-NL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Đọc và chuẩn bị trước bài “Phép cộng, phép trừ của đa thức một biến”</a:t>
            </a:r>
          </a:p>
          <a:p>
            <a:pPr marL="457200" indent="-457200">
              <a:buFontTx/>
              <a:buChar char="-"/>
            </a:pPr>
            <a:r>
              <a:rPr lang="nl-NL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 </a:t>
            </a:r>
            <a:r>
              <a:rPr lang="nl-NL" sz="3200" b="1">
                <a:solidFill>
                  <a:srgbClr val="0070C0"/>
                </a:solidFill>
                <a:latin typeface="Times New Roman" panose="02020603050405020304" pitchFamily="18" charset="0"/>
              </a:rPr>
              <a:t>tập về </a:t>
            </a:r>
            <a:r>
              <a:rPr lang="nl-NL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nhà: 4, 5, 7, 8 trang 53-SGK.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4204" y="1046739"/>
                <a:ext cx="1000176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latin typeface="Times New Roman" pitchFamily="18" charset="0"/>
                    <a:cs typeface="Times New Roman" pitchFamily="18" charset="0"/>
                  </a:rPr>
                  <a:t>Ta nhận thấy:</a:t>
                </a:r>
              </a:p>
              <a:p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-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−2 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có giá trị bằng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=1</m:t>
                    </m:r>
                  </m:oMath>
                </a14:m>
                <a:endParaRPr lang="en-US" sz="36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Ta gọi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−2 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-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có giá trị bằng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=−2</m:t>
                    </m:r>
                  </m:oMath>
                </a14:m>
                <a:endParaRPr lang="en-US" sz="36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Ta gọi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+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−2 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- Đa thức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+1 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có giá trị bằng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=−1</m:t>
                    </m:r>
                  </m:oMath>
                </a14:m>
                <a:endParaRPr lang="en-US" sz="36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Ta gọi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3600">
                    <a:latin typeface="Times New Roman" pitchFamily="18" charset="0"/>
                    <a:cs typeface="Times New Roman" pitchFamily="18" charset="0"/>
                  </a:rPr>
                  <a:t> là nghiệm của đa thức</a:t>
                </a:r>
                <a:r>
                  <a:rPr lang="en-US" sz="36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−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+1</m:t>
                    </m:r>
                  </m:oMath>
                </a14:m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4" y="1046739"/>
                <a:ext cx="10001765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1828" t="-1921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183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38" y="210753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874253" y="963503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Nghiệm của đa thức một biến là gì?</a:t>
            </a:r>
            <a:endParaRPr lang="en-US" sz="3200" b="1">
              <a:solidFill>
                <a:srgbClr val="0070C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694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8" y="84976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277702" y="159625"/>
            <a:ext cx="8304794" cy="586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 NGHIỆM CỦA ĐA THỨC MỘT BIẾN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45" b="67516"/>
          <a:stretch/>
        </p:blipFill>
        <p:spPr bwMode="auto">
          <a:xfrm>
            <a:off x="2944288" y="745990"/>
            <a:ext cx="1614934" cy="6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27264" y="1311683"/>
                <a:ext cx="837490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Tính giá trị của biểu thức đại số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Tính giá trị của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=−4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+6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=−3</m:t>
                    </m:r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800" b="1" u="sng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u="sng" smtClean="0">
                    <a:latin typeface="Times New Roman" pitchFamily="18" charset="0"/>
                    <a:cs typeface="Times New Roman" pitchFamily="18" charset="0"/>
                  </a:rPr>
                  <a:t>BÀI LÀM:</a:t>
                </a:r>
                <a:endParaRPr lang="en-US" sz="2800" b="1" u="sng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64" y="1311683"/>
                <a:ext cx="8374909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237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46489" y="3100880"/>
                <a:ext cx="81789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vào biểu thức đại số trên, ta có: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3.2−2=4</m:t>
                      </m:r>
                    </m:oMath>
                  </m:oMathPara>
                </a14:m>
                <a:endParaRPr lang="en-US" sz="2800" b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=4</m:t>
                    </m:r>
                  </m:oMath>
                </a14:m>
                <a:endParaRPr lang="en-US" sz="2800" b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89" y="3100880"/>
                <a:ext cx="8178961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565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4703" y="4831100"/>
                <a:ext cx="81789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=−3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vào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, ta có: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−4.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+6=18</m:t>
                      </m:r>
                    </m:oMath>
                  </m:oMathPara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=18</m:t>
                    </m:r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3" y="4831100"/>
                <a:ext cx="8178961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1490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38767" y="6296135"/>
                <a:ext cx="8178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𝑷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là giá trị của đa thức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endPara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67" y="6296135"/>
                <a:ext cx="8178961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49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8" y="84976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277702" y="159625"/>
            <a:ext cx="8304794" cy="586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V</a:t>
            </a:r>
            <a:r>
              <a:rPr lang="en-US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. NGHIỆM CỦA ĐA THỨC MỘT BIẾN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74831" y="816328"/>
                <a:ext cx="7447691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Cho đa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=−2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800" b="1" u="sng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u="sng" smtClean="0">
                    <a:latin typeface="Times New Roman" pitchFamily="18" charset="0"/>
                    <a:cs typeface="Times New Roman" pitchFamily="18" charset="0"/>
                  </a:rPr>
                  <a:t>BÀI LÀM:</a:t>
                </a:r>
                <a:endParaRPr lang="en-US" sz="2800" b="1" u="sng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31" y="816328"/>
                <a:ext cx="7447691" cy="1825628"/>
              </a:xfrm>
              <a:prstGeom prst="rect">
                <a:avLst/>
              </a:prstGeom>
              <a:blipFill rotWithShape="1">
                <a:blip r:embed="rId3"/>
                <a:stretch>
                  <a:fillRect t="-3344" b="-8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46489" y="3100880"/>
                <a:ext cx="8178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.0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.0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−1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=−1</m:t>
                      </m:r>
                    </m:oMath>
                  </m:oMathPara>
                </a14:m>
                <a:endParaRPr lang="en-US" sz="2800" b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89" y="3100880"/>
                <a:ext cx="81789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927900" y="745990"/>
            <a:ext cx="1337659" cy="606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46489" y="3997872"/>
                <a:ext cx="8178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.1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−1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89" y="3997872"/>
                <a:ext cx="817896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23212" y="4959164"/>
                <a:ext cx="8178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(−1)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−1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b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12" y="4959164"/>
                <a:ext cx="8178961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89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705929" y="2579948"/>
                <a:ext cx="10866582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NHẬN XÉT:</a:t>
                </a:r>
              </a:p>
              <a:p>
                <a:pPr marL="571500" indent="-5715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Nếu tại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, đa thức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có giá trị bằng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thì ta nói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) là một nghiệm của đa thức đó.</a:t>
                </a:r>
              </a:p>
              <a:p>
                <a:pPr marL="571500" indent="-5715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36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600" b="1">
                  <a:solidFill>
                    <a:srgbClr val="0070C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9" y="2579948"/>
                <a:ext cx="10866582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571" r="-842" b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720" y="-356832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28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7" y="326051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02" b="75449"/>
          <a:stretch/>
        </p:blipFill>
        <p:spPr bwMode="auto">
          <a:xfrm>
            <a:off x="3995422" y="618103"/>
            <a:ext cx="851960" cy="7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2633" y="3231581"/>
                <a:ext cx="986595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smtClean="0">
                    <a:latin typeface="Times New Roman" pitchFamily="18" charset="0"/>
                    <a:cs typeface="Times New Roman" pitchFamily="18" charset="0"/>
                  </a:rPr>
                  <a:t>BÀI LÀM:</a:t>
                </a:r>
              </a:p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=−4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/>
                        <a:cs typeface="Times New Roman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−16</m:t>
                    </m:r>
                  </m:oMath>
                </a14:m>
                <a:r>
                  <a:rPr lang="en-US" sz="2800" b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b="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−16=0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	;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−16=0</m:t>
                    </m:r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Vì vậy, đây là phát biểu ĐÚNG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33" y="3231581"/>
                <a:ext cx="9865951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1298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699" y="5314387"/>
                <a:ext cx="98659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là nghiệm của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/>
                        <a:cs typeface="Times New Roman" pitchFamily="18" charset="0"/>
                      </a:rPr>
                      <m:t>Q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cs typeface="Times New Roman" pitchFamily="18" charset="0"/>
                        </a:rPr>
                        <m:t>Q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−2.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(−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+4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0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Times New Roman" pitchFamily="18" charset="0"/>
                          <a:sym typeface="Lamsymbol"/>
                        </a:rPr>
                        <m:t>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  <a:sym typeface="Lamsymbol"/>
                        </a:rPr>
                        <m:t>0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Vì vậy, đây là phát biểu </a:t>
                </a:r>
                <a:r>
                  <a:rPr lang="en-US" sz="2800" b="1" smtClean="0">
                    <a:latin typeface="Times New Roman" pitchFamily="18" charset="0"/>
                    <a:cs typeface="Times New Roman" pitchFamily="18" charset="0"/>
                  </a:rPr>
                  <a:t>SAI</a:t>
                </a:r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9" y="5314387"/>
                <a:ext cx="9865951" cy="1384995"/>
              </a:xfrm>
              <a:prstGeom prst="rect">
                <a:avLst/>
              </a:prstGeom>
              <a:blipFill rotWithShape="1">
                <a:blip r:embed="rId6"/>
                <a:stretch>
                  <a:fillRect l="-1298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78489" y="523734"/>
                <a:ext cx="736684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96938"/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Trong các phát biểu sau, phát biểu nào đúng, phát biểu nào sai?</a:t>
                </a: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=4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=−4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là nghiệm của đa thức:</a:t>
                </a:r>
                <a:br>
                  <a:rPr lang="en-US" sz="280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−16</m:t>
                    </m:r>
                  </m:oMath>
                </a14:m>
                <a:endParaRPr lang="en-US" sz="28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=−2</m:t>
                    </m:r>
                  </m:oMath>
                </a14:m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 là nghiệm của đa thức:</a:t>
                </a:r>
                <a:r>
                  <a:rPr lang="en-US" sz="2800" b="0" i="1" smtClean="0">
                    <a:latin typeface="Cambria Math"/>
                    <a:cs typeface="Times New Roman" pitchFamily="18" charset="0"/>
                  </a:rPr>
                  <a:t/>
                </a:r>
                <a:br>
                  <a:rPr lang="en-US" sz="2800" b="0" i="1" smtClean="0">
                    <a:latin typeface="Cambria Math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=−2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</m:oMath>
                </a14:m>
                <a:endParaRPr lang="en-US" sz="2800" b="1" u="sng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89" y="523734"/>
                <a:ext cx="7366843" cy="2677656"/>
              </a:xfrm>
              <a:prstGeom prst="rect">
                <a:avLst/>
              </a:prstGeom>
              <a:blipFill rotWithShape="1">
                <a:blip r:embed="rId7"/>
                <a:stretch>
                  <a:fillRect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0" y="2556502"/>
            <a:ext cx="11502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CHÚ Ý:</a:t>
            </a: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092" y="-343805"/>
            <a:ext cx="3429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575742" y="3362710"/>
            <a:ext cx="10473700" cy="1323439"/>
          </a:xfrm>
          <a:prstGeom prst="rect">
            <a:avLst/>
          </a:prstGeom>
          <a:solidFill>
            <a:srgbClr val="FAED3B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nghiệm của đa thức luôn nhỏ hơn hoặc bằng bậc của đa thức đó.</a:t>
            </a:r>
          </a:p>
        </p:txBody>
      </p:sp>
    </p:spTree>
    <p:extLst>
      <p:ext uri="{BB962C8B-B14F-4D97-AF65-F5344CB8AC3E}">
        <p14:creationId xmlns:p14="http://schemas.microsoft.com/office/powerpoint/2010/main" val="3771316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887</TotalTime>
  <Words>2295</Words>
  <Application>Microsoft Office PowerPoint</Application>
  <PresentationFormat>Custom</PresentationFormat>
  <Paragraphs>249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Đa thức một biến. Nghiệm của đa thức một biến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acer</cp:lastModifiedBy>
  <cp:revision>52</cp:revision>
  <dcterms:created xsi:type="dcterms:W3CDTF">2021-06-07T13:44:30Z</dcterms:created>
  <dcterms:modified xsi:type="dcterms:W3CDTF">2022-06-09T10:04:16Z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