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Lst>
  <p:notesMasterIdLst>
    <p:notesMasterId r:id="rId41"/>
  </p:notesMasterIdLst>
  <p:sldIdLst>
    <p:sldId id="570" r:id="rId4"/>
    <p:sldId id="281" r:id="rId5"/>
    <p:sldId id="282" r:id="rId6"/>
    <p:sldId id="497" r:id="rId7"/>
    <p:sldId id="456" r:id="rId8"/>
    <p:sldId id="582" r:id="rId9"/>
    <p:sldId id="583" r:id="rId10"/>
    <p:sldId id="326" r:id="rId11"/>
    <p:sldId id="574" r:id="rId12"/>
    <p:sldId id="591" r:id="rId13"/>
    <p:sldId id="483" r:id="rId14"/>
    <p:sldId id="584" r:id="rId15"/>
    <p:sldId id="585" r:id="rId16"/>
    <p:sldId id="589" r:id="rId17"/>
    <p:sldId id="588" r:id="rId18"/>
    <p:sldId id="587" r:id="rId19"/>
    <p:sldId id="586" r:id="rId20"/>
    <p:sldId id="597" r:id="rId21"/>
    <p:sldId id="598" r:id="rId22"/>
    <p:sldId id="604" r:id="rId23"/>
    <p:sldId id="605" r:id="rId24"/>
    <p:sldId id="599" r:id="rId25"/>
    <p:sldId id="600" r:id="rId26"/>
    <p:sldId id="601" r:id="rId27"/>
    <p:sldId id="606" r:id="rId28"/>
    <p:sldId id="603" r:id="rId29"/>
    <p:sldId id="607" r:id="rId30"/>
    <p:sldId id="608" r:id="rId31"/>
    <p:sldId id="612" r:id="rId32"/>
    <p:sldId id="613" r:id="rId33"/>
    <p:sldId id="611" r:id="rId34"/>
    <p:sldId id="610" r:id="rId35"/>
    <p:sldId id="543" r:id="rId36"/>
    <p:sldId id="616" r:id="rId37"/>
    <p:sldId id="609" r:id="rId38"/>
    <p:sldId id="619" r:id="rId39"/>
    <p:sldId id="576"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 id="3" name="PC" initials="P"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2023C"/>
    <a:srgbClr val="DE4654"/>
    <a:srgbClr val="8BCD43"/>
    <a:srgbClr val="54304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660"/>
  </p:normalViewPr>
  <p:slideViewPr>
    <p:cSldViewPr>
      <p:cViewPr varScale="1">
        <p:scale>
          <a:sx n="56" d="100"/>
          <a:sy n="56" d="100"/>
        </p:scale>
        <p:origin x="330"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07-25T08:34:31.736" idx="1">
    <p:pos x="2863" y="600"/>
    <p:text>Phần này nên đặt thêm câu hỏi để hs tự đưa ra phương pháp giải, gv không nên đưa ra pp giải ngay. ( Chỉnh sửa cả trong phần w nữa ạ)</p:text>
  </p:cm>
  <p:cm authorId="3" dt="2023-07-27T08:35:34.140" idx="2">
    <p:pos x="2894" y="691"/>
    <p:text>đã bổ sung</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dirty="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500"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custT="1"/>
      <dgm:spPr/>
      <dgm:t>
        <a:bodyPr/>
        <a:lstStyle/>
        <a:p>
          <a:r>
            <a:rPr lang="en-US" sz="2800">
              <a:latin typeface="Times New Roman" panose="02020603050405020304" pitchFamily="18" charset="0"/>
              <a:cs typeface="Times New Roman" panose="02020603050405020304" pitchFamily="18" charset="0"/>
            </a:rPr>
            <a:t>Sách giáo khoa. Vở ghi</a:t>
          </a:r>
          <a:endParaRPr lang="en-US" sz="2800" dirty="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E1F6625C-DEE5-4E81-9E17-CE182C3F5B83}">
      <dgm:prSet phldrT="[Text]" custT="1"/>
      <dgm:spPr/>
      <dgm:t>
        <a:bodyPr/>
        <a:lstStyle/>
        <a:p>
          <a:r>
            <a:rPr lang="en-US" sz="3000">
              <a:latin typeface="Times New Roman" panose="02020603050405020304" pitchFamily="18" charset="0"/>
              <a:cs typeface="Times New Roman" panose="02020603050405020304" pitchFamily="18" charset="0"/>
            </a:rPr>
            <a:t>Sách giáo khoa.</a:t>
          </a:r>
          <a:endParaRPr lang="en-US" sz="3000" dirty="0">
            <a:latin typeface="Times New Roman" panose="02020603050405020304" pitchFamily="18" charset="0"/>
            <a:cs typeface="Times New Roman" panose="02020603050405020304" pitchFamily="18" charset="0"/>
          </a:endParaRPr>
        </a:p>
      </dgm:t>
    </dgm:pt>
    <dgm:pt modelId="{36AAC359-CE2D-49C3-8DCE-CD6A0AB76C47}" type="parTrans" cxnId="{16414EC6-8CBC-4C11-938D-F4D86DEAFD64}">
      <dgm:prSet/>
      <dgm:spPr/>
      <dgm:t>
        <a:bodyPr/>
        <a:lstStyle/>
        <a:p>
          <a:endParaRPr lang="en-US"/>
        </a:p>
      </dgm:t>
    </dgm:pt>
    <dgm:pt modelId="{C1C3EF18-84B5-4FA0-8B06-B82A0F1FB869}" type="sibTrans" cxnId="{16414EC6-8CBC-4C11-938D-F4D86DEAFD64}">
      <dgm:prSet/>
      <dgm:spPr/>
      <dgm:t>
        <a:bodyPr/>
        <a:lstStyle/>
        <a:p>
          <a:endParaRPr lang="en-US"/>
        </a:p>
      </dgm:t>
    </dgm:pt>
    <dgm:pt modelId="{578C45F3-86DD-4F23-BF8F-057A8C926990}">
      <dgm:prSet phldrT="[Text]" custT="1"/>
      <dgm:spPr/>
      <dgm:t>
        <a:bodyPr/>
        <a:lstStyle/>
        <a:p>
          <a:r>
            <a:rPr lang="en-US" sz="2800">
              <a:latin typeface="Times New Roman" panose="02020603050405020304" pitchFamily="18" charset="0"/>
              <a:cs typeface="Times New Roman" panose="02020603050405020304" pitchFamily="18" charset="0"/>
            </a:rPr>
            <a:t>Thước thẳng, bảng nhóm.</a:t>
          </a:r>
          <a:endParaRPr lang="en-US" sz="2800" dirty="0">
            <a:latin typeface="+mj-lt"/>
          </a:endParaRPr>
        </a:p>
      </dgm:t>
    </dgm:pt>
    <dgm:pt modelId="{89E4B728-BD2D-4262-99F3-4C1D72A4FFFC}" type="parTrans" cxnId="{9543479C-F188-497A-8378-6CCF83F47E1A}">
      <dgm:prSet/>
      <dgm:spPr/>
      <dgm:t>
        <a:bodyPr/>
        <a:lstStyle/>
        <a:p>
          <a:endParaRPr lang="en-US"/>
        </a:p>
      </dgm:t>
    </dgm:pt>
    <dgm:pt modelId="{E12720AB-8054-4212-8C1B-7445DF0EB8F9}" type="sibTrans" cxnId="{9543479C-F188-497A-8378-6CCF83F47E1A}">
      <dgm:prSet/>
      <dgm:spPr/>
      <dgm:t>
        <a:bodyPr/>
        <a:lstStyle/>
        <a:p>
          <a:endParaRPr lang="en-US"/>
        </a:p>
      </dgm:t>
    </dgm:pt>
    <dgm:pt modelId="{D71F825F-8A65-4BDA-BC7A-08775CC4F943}">
      <dgm:prSet phldrT="[Text]"/>
      <dgm:spPr/>
      <dgm:t>
        <a:bodyPr/>
        <a:lstStyle/>
        <a:p>
          <a:endParaRPr lang="en-US" sz="2100" dirty="0"/>
        </a:p>
      </dgm:t>
    </dgm:pt>
    <dgm:pt modelId="{340B0917-AE02-47E8-991A-57C2FEF6B492}" type="parTrans" cxnId="{949833C7-880F-431F-9337-C36D09FD7E69}">
      <dgm:prSet/>
      <dgm:spPr/>
      <dgm:t>
        <a:bodyPr/>
        <a:lstStyle/>
        <a:p>
          <a:endParaRPr lang="en-US"/>
        </a:p>
      </dgm:t>
    </dgm:pt>
    <dgm:pt modelId="{EEA8AB36-2CE6-4B2C-BE03-742C9EF0AE15}" type="sibTrans" cxnId="{949833C7-880F-431F-9337-C36D09FD7E69}">
      <dgm:prSet/>
      <dgm:spPr/>
      <dgm:t>
        <a:bodyPr/>
        <a:lstStyle/>
        <a:p>
          <a:endParaRPr lang="en-US"/>
        </a:p>
      </dgm:t>
    </dgm:pt>
    <dgm:pt modelId="{B5665780-44DE-42EA-AE8D-B6E7D732A3C2}">
      <dgm:prSet phldrT="[Text]" custT="1"/>
      <dgm:spPr/>
      <dgm:t>
        <a:bodyPr/>
        <a:lstStyle/>
        <a:p>
          <a:r>
            <a:rPr lang="en-US" sz="3000">
              <a:latin typeface="Times New Roman" panose="02020603050405020304" pitchFamily="18" charset="0"/>
              <a:cs typeface="Times New Roman" panose="02020603050405020304" pitchFamily="18" charset="0"/>
            </a:rPr>
            <a:t>Kế hoạch bài dạy. Bài trình chiếu.</a:t>
          </a:r>
          <a:endParaRPr lang="en-US" sz="3000" dirty="0">
            <a:latin typeface="Times New Roman" panose="02020603050405020304" pitchFamily="18" charset="0"/>
            <a:cs typeface="Times New Roman" panose="02020603050405020304" pitchFamily="18" charset="0"/>
          </a:endParaRPr>
        </a:p>
      </dgm:t>
    </dgm:pt>
    <dgm:pt modelId="{95652384-A54B-485A-81DF-2201A7ACB420}" type="parTrans" cxnId="{6439FF9C-F1B9-4575-85AE-F7F5E97B3F58}">
      <dgm:prSet/>
      <dgm:spPr/>
      <dgm:t>
        <a:bodyPr/>
        <a:lstStyle/>
        <a:p>
          <a:endParaRPr lang="en-US"/>
        </a:p>
      </dgm:t>
    </dgm:pt>
    <dgm:pt modelId="{DF1303FA-D640-49C7-B985-183F16D4B382}" type="sibTrans" cxnId="{6439FF9C-F1B9-4575-85AE-F7F5E97B3F58}">
      <dgm:prSet/>
      <dgm:spPr/>
      <dgm:t>
        <a:bodyPr/>
        <a:lstStyle/>
        <a:p>
          <a:endParaRPr lang="en-US"/>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2ACFD60D-ABB2-4145-BA35-09A5FD91CFF0}" type="presOf" srcId="{8E595FF9-7F13-4589-ADB1-A98CFA417FE8}" destId="{E5C9E7A5-AF2E-4D50-8726-C7D64A106B64}" srcOrd="0" destOrd="0" presId="urn:microsoft.com/office/officeart/2005/8/layout/vList2"/>
    <dgm:cxn modelId="{3A28E52C-05AC-464F-BC2C-AE5BA1C059F0}" type="presOf" srcId="{E1A6C867-5640-4890-9BBB-DBBB33C62E0E}" destId="{EBF0A97A-EDF1-4C47-8ECB-5F5F6A8E456D}"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F1FE5B5B-B870-4B83-B873-DA37A1266A9A}" type="presOf" srcId="{B5665780-44DE-42EA-AE8D-B6E7D732A3C2}" destId="{0DFB8EA2-E9F4-4E7D-B5BF-ABC527E44C63}" srcOrd="0" destOrd="1" presId="urn:microsoft.com/office/officeart/2005/8/layout/vList2"/>
    <dgm:cxn modelId="{FD09A55E-6FC0-4B08-8C11-21482B1E3979}" type="presOf" srcId="{3B33AAEF-2BF8-4EBB-A3B1-62835B5C81BF}" destId="{D2408717-B530-41AC-B5CE-E14FAEC5B062}" srcOrd="0" destOrd="0" presId="urn:microsoft.com/office/officeart/2005/8/layout/vList2"/>
    <dgm:cxn modelId="{94D07763-1582-4358-9964-159E391A382B}" type="presOf" srcId="{578C45F3-86DD-4F23-BF8F-057A8C926990}" destId="{8F3B6D51-6576-4847-95F8-097004C88A78}" srcOrd="0" destOrd="1" presId="urn:microsoft.com/office/officeart/2005/8/layout/vList2"/>
    <dgm:cxn modelId="{770E6D75-2589-4F18-8B25-2642615E4FB6}" type="presOf" srcId="{E1F6625C-DEE5-4E81-9E17-CE182C3F5B83}" destId="{0DFB8EA2-E9F4-4E7D-B5BF-ABC527E44C63}" srcOrd="0" destOrd="0" presId="urn:microsoft.com/office/officeart/2005/8/layout/vList2"/>
    <dgm:cxn modelId="{9543479C-F188-497A-8378-6CCF83F47E1A}" srcId="{3B33AAEF-2BF8-4EBB-A3B1-62835B5C81BF}" destId="{578C45F3-86DD-4F23-BF8F-057A8C926990}" srcOrd="1" destOrd="0" parTransId="{89E4B728-BD2D-4262-99F3-4C1D72A4FFFC}" sibTransId="{E12720AB-8054-4212-8C1B-7445DF0EB8F9}"/>
    <dgm:cxn modelId="{6439FF9C-F1B9-4575-85AE-F7F5E97B3F58}" srcId="{8E595FF9-7F13-4589-ADB1-A98CFA417FE8}" destId="{B5665780-44DE-42EA-AE8D-B6E7D732A3C2}" srcOrd="1" destOrd="0" parTransId="{95652384-A54B-485A-81DF-2201A7ACB420}" sibTransId="{DF1303FA-D640-49C7-B985-183F16D4B382}"/>
    <dgm:cxn modelId="{16414EC6-8CBC-4C11-938D-F4D86DEAFD64}" srcId="{8E595FF9-7F13-4589-ADB1-A98CFA417FE8}" destId="{E1F6625C-DEE5-4E81-9E17-CE182C3F5B83}" srcOrd="0" destOrd="0" parTransId="{36AAC359-CE2D-49C3-8DCE-CD6A0AB76C47}" sibTransId="{C1C3EF18-84B5-4FA0-8B06-B82A0F1FB869}"/>
    <dgm:cxn modelId="{949833C7-880F-431F-9337-C36D09FD7E69}" srcId="{8E595FF9-7F13-4589-ADB1-A98CFA417FE8}" destId="{D71F825F-8A65-4BDA-BC7A-08775CC4F943}" srcOrd="2" destOrd="0" parTransId="{340B0917-AE02-47E8-991A-57C2FEF6B492}" sibTransId="{EEA8AB36-2CE6-4B2C-BE03-742C9EF0AE15}"/>
    <dgm:cxn modelId="{BA5B9CD6-AF1A-4D79-8DC3-9ED6964CB5F5}" type="presOf" srcId="{D71F825F-8A65-4BDA-BC7A-08775CC4F943}" destId="{0DFB8EA2-E9F4-4E7D-B5BF-ABC527E44C63}" srcOrd="0" destOrd="2"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31096CDC-920C-4489-BD01-670DA5CE15D5}" type="presOf" srcId="{704E6F5A-9DD3-4463-B617-DAC4CB1475BA}" destId="{8F3B6D51-6576-4847-95F8-097004C88A78}" srcOrd="0" destOrd="0" presId="urn:microsoft.com/office/officeart/2005/8/layout/vList2"/>
    <dgm:cxn modelId="{98EF93F6-9645-42BA-9EDE-0684263968A6}" srcId="{E1A6C867-5640-4890-9BBB-DBBB33C62E0E}" destId="{8E595FF9-7F13-4589-ADB1-A98CFA417FE8}" srcOrd="0" destOrd="0" parTransId="{B327BC0A-A89C-479E-B8CD-C46EF1DB42D9}" sibTransId="{41D8AE83-6358-42AE-B439-0EFC9D377ED1}"/>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11813"/>
          <a:ext cx="6096000" cy="10296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0" lang="en-US" altLang="en-US" sz="2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kern="1200" dirty="0"/>
        </a:p>
      </dsp:txBody>
      <dsp:txXfrm>
        <a:off x="50261" y="62074"/>
        <a:ext cx="5995478" cy="929078"/>
      </dsp:txXfrm>
    </dsp:sp>
    <dsp:sp modelId="{0DFB8EA2-E9F4-4E7D-B5BF-ABC527E44C63}">
      <dsp:nvSpPr>
        <dsp:cNvPr id="0" name=""/>
        <dsp:cNvSpPr/>
      </dsp:nvSpPr>
      <dsp:spPr>
        <a:xfrm>
          <a:off x="0" y="1033200"/>
          <a:ext cx="6096000" cy="1337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en-US" sz="3000" kern="1200">
              <a:latin typeface="Times New Roman" panose="02020603050405020304" pitchFamily="18" charset="0"/>
              <a:cs typeface="Times New Roman" panose="02020603050405020304" pitchFamily="18" charset="0"/>
            </a:rPr>
            <a:t>Sách giáo khoa.</a:t>
          </a:r>
          <a:endParaRPr lang="en-US" sz="3000" kern="1200" dirty="0">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20000"/>
            </a:spcAft>
            <a:buChar char="•"/>
          </a:pPr>
          <a:r>
            <a:rPr lang="en-US" sz="3000" kern="1200">
              <a:latin typeface="Times New Roman" panose="02020603050405020304" pitchFamily="18" charset="0"/>
              <a:cs typeface="Times New Roman" panose="02020603050405020304" pitchFamily="18" charset="0"/>
            </a:rPr>
            <a:t>Kế hoạch bài dạy. Bài trình chiếu.</a:t>
          </a:r>
          <a:endParaRPr lang="en-US" sz="3000" kern="1200" dirty="0">
            <a:latin typeface="Times New Roman" panose="02020603050405020304" pitchFamily="18" charset="0"/>
            <a:cs typeface="Times New Roman" panose="02020603050405020304" pitchFamily="18" charset="0"/>
          </a:endParaRPr>
        </a:p>
        <a:p>
          <a:pPr marL="228600" lvl="1" indent="-228600" algn="l" defTabSz="933450">
            <a:lnSpc>
              <a:spcPct val="90000"/>
            </a:lnSpc>
            <a:spcBef>
              <a:spcPct val="0"/>
            </a:spcBef>
            <a:spcAft>
              <a:spcPct val="20000"/>
            </a:spcAft>
            <a:buChar char="•"/>
          </a:pPr>
          <a:endParaRPr lang="en-US" sz="2100" kern="1200" dirty="0"/>
        </a:p>
      </dsp:txBody>
      <dsp:txXfrm>
        <a:off x="0" y="1033200"/>
        <a:ext cx="6096000" cy="1337737"/>
      </dsp:txXfrm>
    </dsp:sp>
    <dsp:sp modelId="{D2408717-B530-41AC-B5CE-E14FAEC5B062}">
      <dsp:nvSpPr>
        <dsp:cNvPr id="0" name=""/>
        <dsp:cNvSpPr/>
      </dsp:nvSpPr>
      <dsp:spPr>
        <a:xfrm>
          <a:off x="0" y="2273780"/>
          <a:ext cx="6096000" cy="10296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500" kern="1200" dirty="0"/>
        </a:p>
      </dsp:txBody>
      <dsp:txXfrm>
        <a:off x="50261" y="2324041"/>
        <a:ext cx="5995478" cy="929078"/>
      </dsp:txXfrm>
    </dsp:sp>
    <dsp:sp modelId="{8F3B6D51-6576-4847-95F8-097004C88A78}">
      <dsp:nvSpPr>
        <dsp:cNvPr id="0" name=""/>
        <dsp:cNvSpPr/>
      </dsp:nvSpPr>
      <dsp:spPr>
        <a:xfrm>
          <a:off x="0" y="3400537"/>
          <a:ext cx="6096000" cy="93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a:latin typeface="Times New Roman" panose="02020603050405020304" pitchFamily="18" charset="0"/>
              <a:cs typeface="Times New Roman" panose="02020603050405020304" pitchFamily="18" charset="0"/>
            </a:rPr>
            <a:t>Sách giáo khoa. Vở ghi</a:t>
          </a:r>
          <a:endParaRPr lang="en-US" sz="2800" kern="1200" dirty="0">
            <a:latin typeface="+mj-lt"/>
          </a:endParaRPr>
        </a:p>
        <a:p>
          <a:pPr marL="285750" lvl="1" indent="-285750" algn="l" defTabSz="1244600">
            <a:lnSpc>
              <a:spcPct val="90000"/>
            </a:lnSpc>
            <a:spcBef>
              <a:spcPct val="0"/>
            </a:spcBef>
            <a:spcAft>
              <a:spcPct val="20000"/>
            </a:spcAft>
            <a:buChar char="•"/>
          </a:pPr>
          <a:r>
            <a:rPr lang="en-US" sz="2800" kern="1200">
              <a:latin typeface="Times New Roman" panose="02020603050405020304" pitchFamily="18" charset="0"/>
              <a:cs typeface="Times New Roman" panose="02020603050405020304" pitchFamily="18" charset="0"/>
            </a:rPr>
            <a:t>Thước thẳng, bảng nhóm.</a:t>
          </a:r>
          <a:endParaRPr lang="en-US" sz="2800" kern="1200" dirty="0">
            <a:latin typeface="+mj-lt"/>
          </a:endParaRPr>
        </a:p>
      </dsp:txBody>
      <dsp:txXfrm>
        <a:off x="0" y="3400537"/>
        <a:ext cx="6096000" cy="9392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8/18/2023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287669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223915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5</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BE5A3A-290B-4650-8837-C7DF6B09D7C2}"/>
              </a:ext>
            </a:extLst>
          </p:cNvPr>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FAAB943A-05E5-4DBB-9439-4AA9AB58B95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37A2A3E-C51E-4812-928F-9F6EDF7D6891}"/>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5" name="Chỗ dành sẵn cho Chân trang 4">
            <a:extLst>
              <a:ext uri="{FF2B5EF4-FFF2-40B4-BE49-F238E27FC236}">
                <a16:creationId xmlns:a16="http://schemas.microsoft.com/office/drawing/2014/main" id="{4E7793D6-E57D-4A32-9BA2-23F3DF086B3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58CFE39-66CB-4FC5-B2FF-60BABF3EF11C}"/>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451568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84C8E96-EA78-40BF-BDB6-5AD323A5C4C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1FAEDDC-B817-4EED-9D53-E7D15904C0B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7E5799D-AEA1-46D7-9F99-374B9CA01260}"/>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5" name="Chỗ dành sẵn cho Chân trang 4">
            <a:extLst>
              <a:ext uri="{FF2B5EF4-FFF2-40B4-BE49-F238E27FC236}">
                <a16:creationId xmlns:a16="http://schemas.microsoft.com/office/drawing/2014/main" id="{1E9E9318-9CF6-4ACA-A5CE-8663495348B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FD000B7-C01C-4DE0-BFB4-7BE0BE314184}"/>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359045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1D6E89E-E412-49B0-BE62-F2EE4A2B26C5}"/>
              </a:ext>
            </a:extLst>
          </p:cNvPr>
          <p:cNvSpPr>
            <a:spLocks noGrp="1"/>
          </p:cNvSpPr>
          <p:nvPr>
            <p:ph type="title"/>
          </p:nvPr>
        </p:nvSpPr>
        <p:spPr>
          <a:xfrm>
            <a:off x="623888" y="1282304"/>
            <a:ext cx="7886700" cy="2139553"/>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81F4A66-C7C1-48F5-AAB5-5A374166ABE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CD16AEB-16D5-42CA-9537-FAD06C886A53}"/>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5" name="Chỗ dành sẵn cho Chân trang 4">
            <a:extLst>
              <a:ext uri="{FF2B5EF4-FFF2-40B4-BE49-F238E27FC236}">
                <a16:creationId xmlns:a16="http://schemas.microsoft.com/office/drawing/2014/main" id="{5110061A-2295-4F39-894F-8BF3905A0D5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4EAFA22-2B3E-47BF-8F5E-F64F865092DD}"/>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1515802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9761EA5-4D33-4A36-8325-0AFDE8063B7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9285093-E273-47EC-8BFD-2D378C93B7D0}"/>
              </a:ext>
            </a:extLst>
          </p:cNvPr>
          <p:cNvSpPr>
            <a:spLocks noGrp="1"/>
          </p:cNvSpPr>
          <p:nvPr>
            <p:ph sz="half" idx="1"/>
          </p:nvPr>
        </p:nvSpPr>
        <p:spPr>
          <a:xfrm>
            <a:off x="6286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E200BCDF-53F2-4681-B896-B97C759BB46D}"/>
              </a:ext>
            </a:extLst>
          </p:cNvPr>
          <p:cNvSpPr>
            <a:spLocks noGrp="1"/>
          </p:cNvSpPr>
          <p:nvPr>
            <p:ph sz="half" idx="2"/>
          </p:nvPr>
        </p:nvSpPr>
        <p:spPr>
          <a:xfrm>
            <a:off x="46291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B86C5409-E40F-4002-9C0B-84C74584F17D}"/>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6" name="Chỗ dành sẵn cho Chân trang 5">
            <a:extLst>
              <a:ext uri="{FF2B5EF4-FFF2-40B4-BE49-F238E27FC236}">
                <a16:creationId xmlns:a16="http://schemas.microsoft.com/office/drawing/2014/main" id="{03742CB6-7BBC-4CCA-A49E-F4B0DB855DC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4BB5FB3-9A75-4DFD-82CE-F2954A164016}"/>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78345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5CC030-E22D-4C7E-B82F-6C746FBEE35A}"/>
              </a:ext>
            </a:extLst>
          </p:cNvPr>
          <p:cNvSpPr>
            <a:spLocks noGrp="1"/>
          </p:cNvSpPr>
          <p:nvPr>
            <p:ph type="title"/>
          </p:nvPr>
        </p:nvSpPr>
        <p:spPr>
          <a:xfrm>
            <a:off x="629841" y="273844"/>
            <a:ext cx="7886700" cy="994172"/>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A1C16AB-9FFB-4D1E-9898-18C983971D6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848FA3B-CE27-4FB9-967B-9D7414F8DDEB}"/>
              </a:ext>
            </a:extLst>
          </p:cNvPr>
          <p:cNvSpPr>
            <a:spLocks noGrp="1"/>
          </p:cNvSpPr>
          <p:nvPr>
            <p:ph sz="half" idx="2"/>
          </p:nvPr>
        </p:nvSpPr>
        <p:spPr>
          <a:xfrm>
            <a:off x="629842" y="1878806"/>
            <a:ext cx="3868340"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3946EAB-6249-4D4C-BE84-13FD2632327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CB35F50-BC3C-4EE3-8A42-9DE4B0D93042}"/>
              </a:ext>
            </a:extLst>
          </p:cNvPr>
          <p:cNvSpPr>
            <a:spLocks noGrp="1"/>
          </p:cNvSpPr>
          <p:nvPr>
            <p:ph sz="quarter" idx="4"/>
          </p:nvPr>
        </p:nvSpPr>
        <p:spPr>
          <a:xfrm>
            <a:off x="4629150" y="1878806"/>
            <a:ext cx="3887391"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54FDB98-3C96-4BC5-8100-EFDBD032C580}"/>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8" name="Chỗ dành sẵn cho Chân trang 7">
            <a:extLst>
              <a:ext uri="{FF2B5EF4-FFF2-40B4-BE49-F238E27FC236}">
                <a16:creationId xmlns:a16="http://schemas.microsoft.com/office/drawing/2014/main" id="{CE02A3A8-70AB-4CBC-B228-8EE92B606D39}"/>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271F50C4-EB83-47B1-B971-F20016E98BFF}"/>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2787976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DD26466-4061-4AEE-A69B-CB196B06D42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04544B7C-8624-48E3-9CF2-AFFE26A38AC3}"/>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4" name="Chỗ dành sẵn cho Chân trang 3">
            <a:extLst>
              <a:ext uri="{FF2B5EF4-FFF2-40B4-BE49-F238E27FC236}">
                <a16:creationId xmlns:a16="http://schemas.microsoft.com/office/drawing/2014/main" id="{C1F059B1-CAD6-423E-A9CD-390BFB122CA2}"/>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EA24A03B-D71E-48E8-A1BE-FD13DDD607F6}"/>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1258406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6476802-3A7D-45C0-A6D8-6AA8567F39C8}"/>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3" name="Chỗ dành sẵn cho Chân trang 2">
            <a:extLst>
              <a:ext uri="{FF2B5EF4-FFF2-40B4-BE49-F238E27FC236}">
                <a16:creationId xmlns:a16="http://schemas.microsoft.com/office/drawing/2014/main" id="{1B13712D-5B04-4E6A-8A0F-5C28924999B5}"/>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CA2E22E9-1CDF-4FDC-AAE0-4533882ED8ED}"/>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825617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277932-5BE4-45E5-AC8E-FACA9EA330B5}"/>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7281689-A220-4734-AC81-35FC709D0BF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81C09AB8-6206-4767-ADA0-0F5BFE4C759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DF5A107-BA2F-4CEF-9B32-74906C309E39}"/>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6" name="Chỗ dành sẵn cho Chân trang 5">
            <a:extLst>
              <a:ext uri="{FF2B5EF4-FFF2-40B4-BE49-F238E27FC236}">
                <a16:creationId xmlns:a16="http://schemas.microsoft.com/office/drawing/2014/main" id="{1C10382E-E862-41C1-A96E-11E22F4130A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D0F9C6B-8592-414D-89CA-B1BFD2E633D7}"/>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8395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00DA8BF-E5D9-46F3-BF21-BD184503033D}"/>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C43884FC-7CB4-4A84-8786-D3B218280D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Chỗ dành sẵn cho Văn bản 3">
            <a:extLst>
              <a:ext uri="{FF2B5EF4-FFF2-40B4-BE49-F238E27FC236}">
                <a16:creationId xmlns:a16="http://schemas.microsoft.com/office/drawing/2014/main" id="{8292C80B-F672-4040-9ED6-176F3D4277E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776CA2F-89E0-48FF-B7DB-B7435BE2E5F2}"/>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6" name="Chỗ dành sẵn cho Chân trang 5">
            <a:extLst>
              <a:ext uri="{FF2B5EF4-FFF2-40B4-BE49-F238E27FC236}">
                <a16:creationId xmlns:a16="http://schemas.microsoft.com/office/drawing/2014/main" id="{2580E76E-FA8D-4FBC-BCFF-C35B8797649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EBF6CBD-9D8A-44F6-BEBD-EA780CC7CDB5}"/>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464301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6D26D3B-4D83-4901-B953-D52E007DFDC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921C6C4-6DBC-4E30-97B6-5A0B683E966A}"/>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76BC1D8-FBB1-44B4-AD6C-9A98F65D07C1}"/>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5" name="Chỗ dành sẵn cho Chân trang 4">
            <a:extLst>
              <a:ext uri="{FF2B5EF4-FFF2-40B4-BE49-F238E27FC236}">
                <a16:creationId xmlns:a16="http://schemas.microsoft.com/office/drawing/2014/main" id="{E106A809-2D05-4F49-A350-721D1F61D8B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D31A982-DCE9-4452-B352-F525A3C40909}"/>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213109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8643E9C-D4D0-4C27-9B92-8E7B64182860}"/>
              </a:ext>
            </a:extLst>
          </p:cNvPr>
          <p:cNvSpPr>
            <a:spLocks noGrp="1"/>
          </p:cNvSpPr>
          <p:nvPr>
            <p:ph type="title" orient="vert"/>
          </p:nvPr>
        </p:nvSpPr>
        <p:spPr>
          <a:xfrm>
            <a:off x="6543675" y="273844"/>
            <a:ext cx="1971675" cy="435887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78D2274-438C-4DFA-AB47-D2EC50A510F3}"/>
              </a:ext>
            </a:extLst>
          </p:cNvPr>
          <p:cNvSpPr>
            <a:spLocks noGrp="1"/>
          </p:cNvSpPr>
          <p:nvPr>
            <p:ph type="body" orient="vert" idx="1"/>
          </p:nvPr>
        </p:nvSpPr>
        <p:spPr>
          <a:xfrm>
            <a:off x="628650" y="273844"/>
            <a:ext cx="5800725" cy="435887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F6C0C3D-3E8C-4FA2-9C4A-FB6A74AB65A3}"/>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5" name="Chỗ dành sẵn cho Chân trang 4">
            <a:extLst>
              <a:ext uri="{FF2B5EF4-FFF2-40B4-BE49-F238E27FC236}">
                <a16:creationId xmlns:a16="http://schemas.microsoft.com/office/drawing/2014/main" id="{B2C93262-3164-4660-9FF4-3F62E2AFFB9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2037D9B-155D-4BA7-B28F-D052B396D9FA}"/>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2518827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10" name="矩形: 圆角 9"/>
          <p:cNvSpPr/>
          <p:nvPr userDrawn="1"/>
        </p:nvSpPr>
        <p:spPr>
          <a:xfrm>
            <a:off x="355607" y="200029"/>
            <a:ext cx="8432786" cy="4743443"/>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圆角 11"/>
          <p:cNvSpPr/>
          <p:nvPr userDrawn="1"/>
        </p:nvSpPr>
        <p:spPr>
          <a:xfrm>
            <a:off x="483433" y="303976"/>
            <a:ext cx="8139659" cy="449958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圆角 59"/>
          <p:cNvSpPr/>
          <p:nvPr userDrawn="1"/>
        </p:nvSpPr>
        <p:spPr>
          <a:xfrm>
            <a:off x="530276" y="342860"/>
            <a:ext cx="8046000" cy="4428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一个圆顶角，剪去另一个顶角 12"/>
          <p:cNvSpPr/>
          <p:nvPr userDrawn="1"/>
        </p:nvSpPr>
        <p:spPr>
          <a:xfrm rot="5400000" flipV="1">
            <a:off x="52277" y="648773"/>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grpSp>
        <p:nvGrpSpPr>
          <p:cNvPr id="11" name="组合 10"/>
          <p:cNvGrpSpPr/>
          <p:nvPr userDrawn="1"/>
        </p:nvGrpSpPr>
        <p:grpSpPr>
          <a:xfrm>
            <a:off x="718661" y="100489"/>
            <a:ext cx="7612380" cy="46101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sp>
        <p:nvSpPr>
          <p:cNvPr id="65" name="矩形: 一个圆顶角，剪去另一个顶角 64"/>
          <p:cNvSpPr/>
          <p:nvPr userDrawn="1"/>
        </p:nvSpPr>
        <p:spPr>
          <a:xfrm rot="5400000" flipV="1">
            <a:off x="52277" y="1362659"/>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8400350" y="2040258"/>
            <a:ext cx="675000" cy="324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8373350" y="2781143"/>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8373350" y="3495029"/>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8373350" y="4208914"/>
            <a:ext cx="675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180642279"/>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DBCBD83C-BA82-47F8-9295-EA3125CA98E0}" type="datetimeFigureOut">
              <a:rPr lang="en-US" smtClean="0">
                <a:solidFill>
                  <a:prstClr val="black">
                    <a:tint val="75000"/>
                  </a:prstClr>
                </a:solidFill>
              </a:rPr>
              <a:pPr defTabSz="685800"/>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7B38D34-B18E-4856-AA86-90741F94515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27346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BCBD83C-BA82-47F8-9295-EA3125CA98E0}" type="datetimeFigureOut">
              <a:rPr lang="en-US" smtClean="0">
                <a:solidFill>
                  <a:prstClr val="black">
                    <a:tint val="75000"/>
                  </a:prstClr>
                </a:solidFill>
              </a:rPr>
              <a:pPr defTabSz="685800"/>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7B38D34-B18E-4856-AA86-90741F94515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93434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DBCBD83C-BA82-47F8-9295-EA3125CA98E0}" type="datetimeFigureOut">
              <a:rPr lang="en-US" smtClean="0">
                <a:solidFill>
                  <a:prstClr val="black">
                    <a:tint val="75000"/>
                  </a:prstClr>
                </a:solidFill>
              </a:rPr>
              <a:pPr defTabSz="685800"/>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7B38D34-B18E-4856-AA86-90741F94515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61088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DBCBD83C-BA82-47F8-9295-EA3125CA98E0}" type="datetimeFigureOut">
              <a:rPr lang="en-US" smtClean="0">
                <a:solidFill>
                  <a:prstClr val="black">
                    <a:tint val="75000"/>
                  </a:prstClr>
                </a:solidFill>
              </a:rPr>
              <a:pPr defTabSz="685800"/>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7B38D34-B18E-4856-AA86-90741F94515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49387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DBCBD83C-BA82-47F8-9295-EA3125CA98E0}" type="datetimeFigureOut">
              <a:rPr lang="en-US" smtClean="0">
                <a:solidFill>
                  <a:prstClr val="black">
                    <a:tint val="75000"/>
                  </a:prstClr>
                </a:solidFill>
              </a:rPr>
              <a:pPr defTabSz="685800"/>
              <a:t>8/18/2023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07B38D34-B18E-4856-AA86-90741F94515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32689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DBCBD83C-BA82-47F8-9295-EA3125CA98E0}" type="datetimeFigureOut">
              <a:rPr lang="en-US" smtClean="0">
                <a:solidFill>
                  <a:prstClr val="black">
                    <a:tint val="75000"/>
                  </a:prstClr>
                </a:solidFill>
              </a:rPr>
              <a:pPr defTabSz="685800"/>
              <a:t>8/18/2023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07B38D34-B18E-4856-AA86-90741F94515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75536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DBCBD83C-BA82-47F8-9295-EA3125CA98E0}" type="datetimeFigureOut">
              <a:rPr lang="en-US" smtClean="0">
                <a:solidFill>
                  <a:prstClr val="black">
                    <a:tint val="75000"/>
                  </a:prstClr>
                </a:solidFill>
              </a:rPr>
              <a:pPr defTabSz="685800"/>
              <a:t>8/18/2023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7B38D34-B18E-4856-AA86-90741F94515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61548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DBCBD83C-BA82-47F8-9295-EA3125CA98E0}" type="datetimeFigureOut">
              <a:rPr lang="en-US" smtClean="0">
                <a:solidFill>
                  <a:prstClr val="black">
                    <a:tint val="75000"/>
                  </a:prstClr>
                </a:solidFill>
              </a:rPr>
              <a:pPr defTabSz="685800"/>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7B38D34-B18E-4856-AA86-90741F94515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34018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DBCBD83C-BA82-47F8-9295-EA3125CA98E0}" type="datetimeFigureOut">
              <a:rPr lang="en-US" smtClean="0">
                <a:solidFill>
                  <a:prstClr val="black">
                    <a:tint val="75000"/>
                  </a:prstClr>
                </a:solidFill>
              </a:rPr>
              <a:pPr defTabSz="685800"/>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7B38D34-B18E-4856-AA86-90741F94515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39035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BCBD83C-BA82-47F8-9295-EA3125CA98E0}" type="datetimeFigureOut">
              <a:rPr lang="en-US" smtClean="0">
                <a:solidFill>
                  <a:prstClr val="black">
                    <a:tint val="75000"/>
                  </a:prstClr>
                </a:solidFill>
              </a:rPr>
              <a:pPr defTabSz="685800"/>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7B38D34-B18E-4856-AA86-90741F94515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5419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BCBD83C-BA82-47F8-9295-EA3125CA98E0}" type="datetimeFigureOut">
              <a:rPr lang="en-US" smtClean="0">
                <a:solidFill>
                  <a:prstClr val="black">
                    <a:tint val="75000"/>
                  </a:prstClr>
                </a:solidFill>
              </a:rPr>
              <a:pPr defTabSz="685800"/>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7B38D34-B18E-4856-AA86-90741F94515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0547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38DDCE-A2E0-4ED5-91D6-A39DA716103D}" type="datetimeFigureOut">
              <a:rPr lang="en-US" smtClean="0"/>
              <a:t>8/18/2023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6E1D2B-0CA4-49DE-8ACE-2DF230ACA4E4}" type="slidenum">
              <a:rPr lang="en-US" smtClean="0"/>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BC07D31-4B56-4456-B116-34D421119C1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194F17A-712D-4687-B4B7-996AFB00A49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8CCD1E4-6DA5-4A95-A4B6-EECB6CDD60E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DE9C4D9-BB03-4C0C-9630-F5D180F654E4}" type="datetimeFigureOut">
              <a:rPr lang="en-US" smtClean="0"/>
              <a:t>8/18/2023</a:t>
            </a:fld>
            <a:endParaRPr lang="en-US"/>
          </a:p>
        </p:txBody>
      </p:sp>
      <p:sp>
        <p:nvSpPr>
          <p:cNvPr id="5" name="Chỗ dành sẵn cho Chân trang 4">
            <a:extLst>
              <a:ext uri="{FF2B5EF4-FFF2-40B4-BE49-F238E27FC236}">
                <a16:creationId xmlns:a16="http://schemas.microsoft.com/office/drawing/2014/main" id="{FB198DB4-ACDF-494E-933C-55FE66AC6A7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5F8B1083-D58F-4699-A741-E7EA5384509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020C7E6-65DD-4795-8988-78B3EDD8A9D6}" type="slidenum">
              <a:rPr lang="en-US" smtClean="0"/>
              <a:t>‹#›</a:t>
            </a:fld>
            <a:endParaRPr lang="en-US"/>
          </a:p>
        </p:txBody>
      </p:sp>
    </p:spTree>
    <p:extLst>
      <p:ext uri="{BB962C8B-B14F-4D97-AF65-F5344CB8AC3E}">
        <p14:creationId xmlns:p14="http://schemas.microsoft.com/office/powerpoint/2010/main" val="3506170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BCBD83C-BA82-47F8-9295-EA3125CA98E0}" type="datetimeFigureOut">
              <a:rPr lang="en-US" smtClean="0">
                <a:solidFill>
                  <a:prstClr val="black">
                    <a:tint val="75000"/>
                  </a:prstClr>
                </a:solidFill>
              </a:rPr>
              <a:pPr defTabSz="685800"/>
              <a:t>8/18/2023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7B38D34-B18E-4856-AA86-90741F94515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368132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wisc-online.com/assetrepository/viewasset?id=1508"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s://vietnamnet.vn/" TargetMode="External"/><Relationship Id="rId5" Type="http://schemas.openxmlformats.org/officeDocument/2006/relationships/hyperlink" Target="https://baochinhphu.vn/"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www.wisc-online.com/assetrepository/viewasset?id=1508" TargetMode="External"/><Relationship Id="rId2" Type="http://schemas.openxmlformats.org/officeDocument/2006/relationships/image" Target="../media/image24.jpe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s://www.publicdomainpictures.net/en/view-image.php?image=317882&amp;picture=abstract-background" TargetMode="External"/><Relationship Id="rId2" Type="http://schemas.openxmlformats.org/officeDocument/2006/relationships/image" Target="../media/image26.jpeg"/><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32.jpeg"/><Relationship Id="rId1" Type="http://schemas.openxmlformats.org/officeDocument/2006/relationships/slideLayout" Target="../slideLayouts/slideLayout24.xml"/><Relationship Id="rId5" Type="http://schemas.openxmlformats.org/officeDocument/2006/relationships/comments" Target="../comments/comment1.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32.jpeg"/><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9.png"/><Relationship Id="rId5" Type="http://schemas.openxmlformats.org/officeDocument/2006/relationships/image" Target="../media/image5.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7.png"/><Relationship Id="rId1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32.jpeg"/><Relationship Id="rId1" Type="http://schemas.openxmlformats.org/officeDocument/2006/relationships/slideLayout" Target="../slideLayouts/slideLayout24.xml"/><Relationship Id="rId5" Type="http://schemas.openxmlformats.org/officeDocument/2006/relationships/image" Target="../media/image35.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32.jpeg"/><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domainpictures.net/en/view-image.php?image=317882&amp;picture=abstract-background"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Chỗ dành sẵn cho Nội dung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 y="7"/>
            <a:ext cx="7252232" cy="5143493"/>
          </a:xfrm>
          <a:prstGeom prst="rect">
            <a:avLst/>
          </a:prstGeom>
        </p:spPr>
      </p:pic>
      <p:sp>
        <p:nvSpPr>
          <p:cNvPr id="18" name="Rectangle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Hộp Văn bản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BD37E8A-D45A-4AF4-AA02-27891D5290CA}"/>
              </a:ext>
            </a:extLst>
          </p:cNvPr>
          <p:cNvSpPr txBox="1"/>
          <p:nvPr/>
        </p:nvSpPr>
        <p:spPr>
          <a:xfrm>
            <a:off x="-1" y="717592"/>
            <a:ext cx="9139429" cy="507831"/>
          </a:xfrm>
          <a:prstGeom prst="rect">
            <a:avLst/>
          </a:prstGeom>
          <a:noFill/>
        </p:spPr>
        <p:txBody>
          <a:bodyPr wrap="square" rtlCol="0">
            <a:spAutoFit/>
          </a:bodyPr>
          <a:lstStyle/>
          <a:p>
            <a:pPr defTabSz="685800">
              <a:spcAft>
                <a:spcPts val="450"/>
              </a:spcAft>
            </a:pPr>
            <a:r>
              <a:rPr lang="en-US" sz="2700" b="1" dirty="0">
                <a:solidFill>
                  <a:srgbClr val="002060"/>
                </a:solidFill>
                <a:latin typeface="Times New Roman" panose="02020603050405020304" pitchFamily="18" charset="0"/>
                <a:cs typeface="Times New Roman" panose="02020603050405020304" pitchFamily="18" charset="0"/>
              </a:rPr>
              <a:t>TRƯỜNG TRUNG HỌC CƠ SỞ ………………</a:t>
            </a:r>
          </a:p>
        </p:txBody>
      </p:sp>
      <p:sp>
        <p:nvSpPr>
          <p:cNvPr id="9" name="Hộp Văn bản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5A797EB-37FC-432B-A43C-3061B2852843}"/>
              </a:ext>
            </a:extLst>
          </p:cNvPr>
          <p:cNvSpPr txBox="1"/>
          <p:nvPr/>
        </p:nvSpPr>
        <p:spPr>
          <a:xfrm>
            <a:off x="411931" y="3013265"/>
            <a:ext cx="8732069" cy="1605568"/>
          </a:xfrm>
          <a:prstGeom prst="rect">
            <a:avLst/>
          </a:prstGeom>
          <a:noFill/>
        </p:spPr>
        <p:txBody>
          <a:bodyPr wrap="square" rtlCol="0">
            <a:spAutoFit/>
          </a:bodyPr>
          <a:lstStyle/>
          <a:p>
            <a:pP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ZALO GVSB</a:t>
            </a:r>
            <a:r>
              <a:rPr lang="en-US" sz="3000" b="1">
                <a:solidFill>
                  <a:srgbClr val="002060"/>
                </a:solidFill>
                <a:latin typeface="Times New Roman" panose="02020603050405020304" pitchFamily="18" charset="0"/>
                <a:cs typeface="Times New Roman" panose="02020603050405020304" pitchFamily="18" charset="0"/>
              </a:rPr>
              <a:t>: PHẠM PHƯƠNG</a:t>
            </a:r>
          </a:p>
          <a:p>
            <a:pPr defTabSz="685800">
              <a:spcAft>
                <a:spcPts val="450"/>
              </a:spcAft>
            </a:pPr>
            <a:r>
              <a:rPr lang="en-US" sz="3000" b="1">
                <a:solidFill>
                  <a:srgbClr val="002060"/>
                </a:solidFill>
                <a:latin typeface="Times New Roman" panose="02020603050405020304" pitchFamily="18" charset="0"/>
                <a:cs typeface="Times New Roman" panose="02020603050405020304" pitchFamily="18" charset="0"/>
              </a:rPr>
              <a:t>ZALO GVPB 1:</a:t>
            </a:r>
            <a:r>
              <a:rPr lang="vi-VN" sz="3000" b="1">
                <a:solidFill>
                  <a:srgbClr val="002060"/>
                </a:solidFill>
                <a:latin typeface="Times New Roman" panose="02020603050405020304" pitchFamily="18" charset="0"/>
                <a:cs typeface="Times New Roman" panose="02020603050405020304" pitchFamily="18" charset="0"/>
              </a:rPr>
              <a:t> NGUYỄN THANH VÂN</a:t>
            </a:r>
          </a:p>
          <a:p>
            <a:pPr defTabSz="685800">
              <a:spcAft>
                <a:spcPts val="450"/>
              </a:spcAft>
            </a:pPr>
            <a:r>
              <a:rPr lang="en-US" sz="3000" b="1">
                <a:solidFill>
                  <a:srgbClr val="002060"/>
                </a:solidFill>
                <a:latin typeface="Times New Roman" panose="02020603050405020304" pitchFamily="18" charset="0"/>
                <a:cs typeface="Times New Roman" panose="02020603050405020304" pitchFamily="18" charset="0"/>
              </a:rPr>
              <a:t>ZALO GVPB 2</a:t>
            </a:r>
            <a:r>
              <a:rPr lang="vi-VN" sz="3000" b="1">
                <a:solidFill>
                  <a:srgbClr val="002060"/>
                </a:solidFill>
                <a:latin typeface="Times New Roman" panose="02020603050405020304" pitchFamily="18" charset="0"/>
                <a:cs typeface="Times New Roman" panose="02020603050405020304" pitchFamily="18" charset="0"/>
              </a:rPr>
              <a:t>: NGUYỄN THỊ CHÚT</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0" name="Hộp Văn bản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2285" y="1962661"/>
            <a:ext cx="9139429" cy="784830"/>
          </a:xfrm>
          <a:prstGeom prst="rect">
            <a:avLst/>
          </a:prstGeom>
          <a:noFill/>
        </p:spPr>
        <p:txBody>
          <a:bodyPr wrap="square" rtlCol="0">
            <a:spAutoFit/>
          </a:bodyPr>
          <a:lstStyle/>
          <a:p>
            <a:pPr algn="ctr" defTabSz="685800">
              <a:spcAft>
                <a:spcPts val="450"/>
              </a:spcAft>
            </a:pPr>
            <a:r>
              <a:rPr lang="en-US" sz="4500" b="1" dirty="0">
                <a:solidFill>
                  <a:srgbClr val="FF0000"/>
                </a:solidFill>
                <a:latin typeface="Times New Roman" panose="02020603050405020304" pitchFamily="18" charset="0"/>
                <a:cs typeface="Times New Roman" panose="02020603050405020304" pitchFamily="18" charset="0"/>
              </a:rPr>
              <a:t>MÔN TOÁN LỚP 8 (CÁNH DIỀU )</a:t>
            </a:r>
          </a:p>
        </p:txBody>
      </p:sp>
      <p:sp>
        <p:nvSpPr>
          <p:cNvPr id="11" name="Hộp Văn bản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2287" y="4612578"/>
            <a:ext cx="9134857" cy="553998"/>
          </a:xfrm>
          <a:prstGeom prst="rect">
            <a:avLst/>
          </a:prstGeom>
          <a:noFill/>
        </p:spPr>
        <p:txBody>
          <a:bodyPr wrap="square" rtlCol="0">
            <a:spAutoFit/>
          </a:bodyPr>
          <a:lstStyle/>
          <a:p>
            <a:pPr algn="ct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NĂM HỌC: 2023 - 2024</a:t>
            </a:r>
          </a:p>
        </p:txBody>
      </p:sp>
      <p:sp>
        <p:nvSpPr>
          <p:cNvPr id="12" name="Hộp Văn bản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39C44B3-5CCE-402B-9E16-576A3ABE7C3E}"/>
              </a:ext>
            </a:extLst>
          </p:cNvPr>
          <p:cNvSpPr txBox="1"/>
          <p:nvPr/>
        </p:nvSpPr>
        <p:spPr>
          <a:xfrm>
            <a:off x="-2285" y="222914"/>
            <a:ext cx="9141714" cy="553998"/>
          </a:xfrm>
          <a:prstGeom prst="rect">
            <a:avLst/>
          </a:prstGeom>
          <a:noFill/>
        </p:spPr>
        <p:txBody>
          <a:bodyPr wrap="square" rtlCol="0">
            <a:spAutoFit/>
          </a:bodyPr>
          <a:lstStyle/>
          <a:p>
            <a:pPr defTabSz="685800"/>
            <a:r>
              <a:rPr lang="en-US" sz="3000" b="1" dirty="0">
                <a:solidFill>
                  <a:srgbClr val="002060"/>
                </a:solidFill>
                <a:latin typeface="Times New Roman" panose="02020603050405020304" pitchFamily="18" charset="0"/>
                <a:cs typeface="Times New Roman" panose="02020603050405020304" pitchFamily="18" charset="0"/>
              </a:rPr>
              <a:t>PHÒNG GIÁO DỤC VÀ ĐÀO TẠO ………….</a:t>
            </a:r>
          </a:p>
        </p:txBody>
      </p:sp>
    </p:spTree>
    <p:extLst>
      <p:ext uri="{BB962C8B-B14F-4D97-AF65-F5344CB8AC3E}">
        <p14:creationId xmlns:p14="http://schemas.microsoft.com/office/powerpoint/2010/main" val="214388617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187036" y="133350"/>
            <a:ext cx="4678136" cy="646331"/>
          </a:xfrm>
          <a:prstGeom prst="rect">
            <a:avLst/>
          </a:prstGeom>
          <a:noFill/>
        </p:spPr>
        <p:txBody>
          <a:bodyPr wrap="square">
            <a:spAutoFit/>
          </a:bodyPr>
          <a:lstStyle/>
          <a:p>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Mục</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tiêu</a:t>
            </a:r>
            <a:r>
              <a:rPr lang="en-US" sz="3600" b="1" dirty="0">
                <a:solidFill>
                  <a:srgbClr val="FF0000"/>
                </a:solidFill>
                <a:latin typeface="Times New Roman" panose="02020603050405020304" pitchFamily="18" charset="0"/>
                <a:ea typeface="Calibri" panose="020F0502020204030204" pitchFamily="34" charset="0"/>
              </a:rPr>
              <a:t>.</a:t>
            </a:r>
            <a:endParaRPr lang="en-US" sz="3600" dirty="0">
              <a:solidFill>
                <a:prstClr val="black"/>
              </a:solidFill>
            </a:endParaRPr>
          </a:p>
        </p:txBody>
      </p:sp>
      <p:sp>
        <p:nvSpPr>
          <p:cNvPr id="2" name="Rectangle 1" descr="OPL20U25GSXzBJYl68kk8uQGfFKzs7yb1M4KJWUiLk6ZEvGF+qCIPSnY57AbBFCvTW2023.15.85+K4lPs7H94VUqPe2XwIsfPRnrXQE//QTEXxb8/8N4CNc6FpgZahzpTjFhMzSA7T/nHJa11DE8Ng2TP3iAmRczFlmslSuUNOgUeb6yRvs0="/>
          <p:cNvSpPr/>
          <p:nvPr/>
        </p:nvSpPr>
        <p:spPr>
          <a:xfrm>
            <a:off x="304800" y="798731"/>
            <a:ext cx="8458200" cy="1477328"/>
          </a:xfrm>
          <a:prstGeom prst="rect">
            <a:avLst/>
          </a:prstGeom>
        </p:spPr>
        <p:txBody>
          <a:bodyPr wrap="square">
            <a:spAutoFit/>
          </a:bodyPr>
          <a:lstStyle/>
          <a:p>
            <a:pPr algn="just">
              <a:spcBef>
                <a:spcPts val="300"/>
              </a:spcBef>
              <a:spcAft>
                <a:spcPts val="300"/>
              </a:spcAft>
            </a:pPr>
            <a:r>
              <a:rPr lang="en-US" sz="3000">
                <a:solidFill>
                  <a:srgbClr val="000000"/>
                </a:solidFill>
                <a:latin typeface="Times New Roman" panose="02020603050405020304" pitchFamily="18" charset="0"/>
                <a:ea typeface="Times New Roman" panose="02020603050405020304" pitchFamily="18" charset="0"/>
              </a:rPr>
              <a:t>- Chứng tỏ được tính hợp lí của dữ liệu theo các tiêu chí toán học đơn giản (ví dụ: tính hợp lí trong các số liệu điều tra; tính hợp lí của các quảng cáo, ...).</a:t>
            </a:r>
            <a:endParaRPr lang="en-US" sz="3000">
              <a:latin typeface="Times New Roman" panose="02020603050405020304" pitchFamily="18" charset="0"/>
              <a:ea typeface="Times New Roman" panose="02020603050405020304" pitchFamily="18" charset="0"/>
            </a:endParaRPr>
          </a:p>
        </p:txBody>
      </p:sp>
      <p:sp>
        <p:nvSpPr>
          <p:cNvPr id="4" name="Rectangle 3" descr="OPL20U25GSXzBJYl68kk8uQGfFKzs7yb1M4KJWUiLk6ZEvGF+qCIPSnY57AbBFCvTW2023.15.85+K4lPs7H94VUqPe2XwIsfPRnrXQE//QTEXxb8/8N4CNc6FpgZahzpTjFhMzSA7T/nHJa11DE8Ng2TP3iAmRczFlmslSuUNOgUeb6yRvs0="/>
          <p:cNvSpPr/>
          <p:nvPr/>
        </p:nvSpPr>
        <p:spPr>
          <a:xfrm>
            <a:off x="245918" y="2276059"/>
            <a:ext cx="8575964" cy="1477328"/>
          </a:xfrm>
          <a:prstGeom prst="rect">
            <a:avLst/>
          </a:prstGeom>
        </p:spPr>
        <p:txBody>
          <a:bodyPr wrap="square">
            <a:spAutoFit/>
          </a:bodyPr>
          <a:lstStyle/>
          <a:p>
            <a:pPr algn="just">
              <a:spcBef>
                <a:spcPts val="300"/>
              </a:spcBef>
              <a:spcAft>
                <a:spcPts val="300"/>
              </a:spcAft>
            </a:pPr>
            <a:r>
              <a:rPr lang="en-US" sz="3000">
                <a:latin typeface="Times New Roman" panose="02020603050405020304" pitchFamily="18" charset="0"/>
                <a:ea typeface="Times New Roman" panose="02020603050405020304" pitchFamily="18" charset="0"/>
              </a:rPr>
              <a:t>- Nhận biết được mối liên hệ toán học đơn giản giữa các số liệu đã được biểu diễn. Từ đó, nhận biết được số liệu không chính xác trong những ví dụ đơn giản.</a:t>
            </a:r>
            <a:endParaRPr lang="en-US" sz="3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18508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726620" y="996043"/>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3963976" y="1802888"/>
            <a:ext cx="4678136" cy="646331"/>
          </a:xfrm>
          <a:prstGeom prst="rect">
            <a:avLst/>
          </a:prstGeom>
          <a:noFill/>
        </p:spPr>
        <p:txBody>
          <a:bodyPr wrap="square">
            <a:spAutoFit/>
          </a:bodyPr>
          <a:lstStyle/>
          <a:p>
            <a:r>
              <a:rPr lang="en-US" sz="3600" b="1" dirty="0" err="1">
                <a:solidFill>
                  <a:srgbClr val="FF0000"/>
                </a:solidFill>
                <a:latin typeface="Times New Roman" panose="02020603050405020304" pitchFamily="18" charset="0"/>
                <a:ea typeface="Calibri" panose="020F0502020204030204" pitchFamily="34" charset="0"/>
              </a:rPr>
              <a:t>Hình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thành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kiến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thức</a:t>
            </a:r>
            <a:endParaRPr lang="en-US" sz="3600" dirty="0">
              <a:solidFill>
                <a:prstClr val="black"/>
              </a:solidFill>
            </a:endParaRPr>
          </a:p>
        </p:txBody>
      </p:sp>
      <p:pic>
        <p:nvPicPr>
          <p:cNvPr id="4"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3" y="2674299"/>
            <a:ext cx="2186740" cy="2186740"/>
          </a:xfrm>
          <a:prstGeom prst="rect">
            <a:avLst/>
          </a:prstGeom>
        </p:spPr>
      </p:pic>
      <p:sp>
        <p:nvSpPr>
          <p:cNvPr id="6" name="Google Shape;157;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228600" y="133350"/>
            <a:ext cx="4478470" cy="584775"/>
          </a:xfrm>
          <a:prstGeom prst="rect">
            <a:avLst/>
          </a:prstGeom>
        </p:spPr>
        <p:txBody>
          <a:bodyPr wrap="none">
            <a:spAutoFit/>
          </a:bodyPr>
          <a:lstStyle/>
          <a:p>
            <a:pPr algn="just">
              <a:spcBef>
                <a:spcPts val="300"/>
              </a:spcBef>
              <a:spcAft>
                <a:spcPts val="300"/>
              </a:spcAft>
            </a:pPr>
            <a:r>
              <a:rPr lang="vi-VN" sz="3200" b="1">
                <a:solidFill>
                  <a:srgbClr val="0000FF"/>
                </a:solidFill>
                <a:latin typeface="Times New Roman" panose="02020603050405020304" pitchFamily="18" charset="0"/>
                <a:ea typeface="Times New Roman" panose="02020603050405020304" pitchFamily="18" charset="0"/>
              </a:rPr>
              <a:t>I</a:t>
            </a:r>
            <a:r>
              <a:rPr lang="en-US" sz="3200" b="1">
                <a:solidFill>
                  <a:srgbClr val="0000FF"/>
                </a:solidFill>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THU THẬP DỮ LIỆU</a:t>
            </a:r>
            <a:endParaRPr lang="en-US" sz="3200">
              <a:solidFill>
                <a:srgbClr val="0000FF"/>
              </a:solidFill>
              <a:effectLst/>
              <a:latin typeface="Times New Roman" panose="02020603050405020304" pitchFamily="18" charset="0"/>
              <a:ea typeface="Times New Roman" panose="02020603050405020304" pitchFamily="18" charset="0"/>
            </a:endParaRPr>
          </a:p>
        </p:txBody>
      </p:sp>
      <p:pic>
        <p:nvPicPr>
          <p:cNvPr id="3" name="Pictur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012" r="14448" b="2"/>
          <a:stretch/>
        </p:blipFill>
        <p:spPr>
          <a:xfrm>
            <a:off x="7918273" y="-142715"/>
            <a:ext cx="1135581" cy="1294015"/>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4"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7848600" y="0"/>
            <a:ext cx="1076485" cy="1076485"/>
          </a:xfrm>
          <a:prstGeom prst="rect">
            <a:avLst/>
          </a:prstGeom>
        </p:spPr>
      </p:pic>
      <p:sp>
        <p:nvSpPr>
          <p:cNvPr id="5" name="Rectangle 4" descr="OPL20U25GSXzBJYl68kk8uQGfFKzs7yb1M4KJWUiLk6ZEvGF+qCIPSnY57AbBFCvTW2023.15.85+K4lPs7H94VUqPe2XwIsfPRnrXQE//QTEXxb8/8N4CNc6FpgZahzpTjFhMzSA7T/nHJa11DE8Ng2TP3iAmRczFlmslSuUNOgUeb6yRvs0="/>
          <p:cNvSpPr/>
          <p:nvPr/>
        </p:nvSpPr>
        <p:spPr>
          <a:xfrm>
            <a:off x="280555" y="590550"/>
            <a:ext cx="7581900" cy="1077218"/>
          </a:xfrm>
          <a:prstGeom prst="rect">
            <a:avLst/>
          </a:prstGeom>
        </p:spPr>
        <p:txBody>
          <a:bodyPr wrap="square">
            <a:spAutoFit/>
          </a:bodyPr>
          <a:lstStyle/>
          <a:p>
            <a:pPr algn="just">
              <a:spcBef>
                <a:spcPts val="300"/>
              </a:spcBef>
              <a:spcAft>
                <a:spcPts val="300"/>
              </a:spcAft>
            </a:pPr>
            <a:r>
              <a:rPr lang="en-US" sz="3200">
                <a:solidFill>
                  <a:srgbClr val="000000"/>
                </a:solidFill>
                <a:latin typeface="Times New Roman" panose="02020603050405020304" pitchFamily="18" charset="0"/>
                <a:ea typeface="Times New Roman" panose="02020603050405020304" pitchFamily="18" charset="0"/>
              </a:rPr>
              <a:t>- </a:t>
            </a:r>
            <a:r>
              <a:rPr lang="vi-VN" sz="3200">
                <a:solidFill>
                  <a:srgbClr val="000000"/>
                </a:solidFill>
                <a:latin typeface="Times New Roman" panose="02020603050405020304" pitchFamily="18" charset="0"/>
                <a:ea typeface="Times New Roman" panose="02020603050405020304" pitchFamily="18" charset="0"/>
              </a:rPr>
              <a:t>Hoạt động cá nhân nghiên cứu và trả lời hoạt động 1 (SGK</a:t>
            </a:r>
            <a:r>
              <a:rPr lang="en-US" sz="3200">
                <a:solidFill>
                  <a:srgbClr val="000000"/>
                </a:solidFill>
                <a:latin typeface="Times New Roman" panose="02020603050405020304" pitchFamily="18" charset="0"/>
                <a:ea typeface="Times New Roman" panose="02020603050405020304" pitchFamily="18" charset="0"/>
              </a:rPr>
              <a:t> trang </a:t>
            </a:r>
            <a:r>
              <a:rPr lang="vi-VN" sz="3200">
                <a:solidFill>
                  <a:srgbClr val="000000"/>
                </a:solidFill>
                <a:latin typeface="Times New Roman" panose="02020603050405020304" pitchFamily="18" charset="0"/>
                <a:ea typeface="Times New Roman" panose="02020603050405020304" pitchFamily="18" charset="0"/>
              </a:rPr>
              <a:t>3)</a:t>
            </a:r>
            <a:r>
              <a:rPr lang="en-US" sz="3200">
                <a:solidFill>
                  <a:srgbClr val="000000"/>
                </a:solidFill>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p:sp>
        <p:nvSpPr>
          <p:cNvPr id="6" name="Rectangle 5" descr="OPL20U25GSXzBJYl68kk8uQGfFKzs7yb1M4KJWUiLk6ZEvGF+qCIPSnY57AbBFCvTW2023.15.85+K4lPs7H94VUqPe2XwIsfPRnrXQE//QTEXxb8/8N4CNc6FpgZahzpTjFhMzSA7T/nHJa11DE8Ng2TP3iAmRczFlmslSuUNOgUeb6yRvs0="/>
          <p:cNvSpPr/>
          <p:nvPr/>
        </p:nvSpPr>
        <p:spPr>
          <a:xfrm>
            <a:off x="280555" y="1962150"/>
            <a:ext cx="8420100" cy="2554545"/>
          </a:xfrm>
          <a:prstGeom prst="rect">
            <a:avLst/>
          </a:prstGeom>
        </p:spPr>
        <p:txBody>
          <a:bodyPr wrap="square">
            <a:spAutoFit/>
          </a:bodyPr>
          <a:lstStyle/>
          <a:p>
            <a:pPr algn="just">
              <a:spcBef>
                <a:spcPts val="300"/>
              </a:spcBef>
              <a:spcAft>
                <a:spcPts val="300"/>
              </a:spcAft>
            </a:pPr>
            <a:r>
              <a:rPr lang="vi-VN" sz="3200">
                <a:solidFill>
                  <a:srgbClr val="000000"/>
                </a:solidFill>
                <a:latin typeface="Times New Roman" panose="02020603050405020304" pitchFamily="18" charset="0"/>
                <a:ea typeface="Times New Roman" panose="02020603050405020304" pitchFamily="18" charset="0"/>
              </a:rPr>
              <a:t>HS lớp 8A có thể thu thập thông tin về số lượng huy chương đạt được của Đoàn thể thao Việt Nam tại SEA Games 10 qua tra cứu google hoặc qua các trang web như </a:t>
            </a:r>
            <a:r>
              <a:rPr lang="vi-VN" sz="3200" u="sng">
                <a:solidFill>
                  <a:srgbClr val="000000"/>
                </a:solidFill>
                <a:latin typeface="Times New Roman" panose="02020603050405020304" pitchFamily="18" charset="0"/>
                <a:ea typeface="Times New Roman" panose="02020603050405020304" pitchFamily="18" charset="0"/>
                <a:hlinkClick r:id="rId5"/>
              </a:rPr>
              <a:t>https://baochinhphu.vn/</a:t>
            </a:r>
            <a:r>
              <a:rPr lang="vi-VN" sz="3200">
                <a:solidFill>
                  <a:srgbClr val="000000"/>
                </a:solidFill>
                <a:latin typeface="Times New Roman" panose="02020603050405020304" pitchFamily="18" charset="0"/>
                <a:ea typeface="Times New Roman" panose="02020603050405020304" pitchFamily="18" charset="0"/>
              </a:rPr>
              <a:t>; </a:t>
            </a:r>
            <a:r>
              <a:rPr lang="vi-VN" sz="3200" u="sng">
                <a:solidFill>
                  <a:srgbClr val="000000"/>
                </a:solidFill>
                <a:latin typeface="Times New Roman" panose="02020603050405020304" pitchFamily="18" charset="0"/>
                <a:ea typeface="Times New Roman" panose="02020603050405020304" pitchFamily="18" charset="0"/>
                <a:hlinkClick r:id="rId6"/>
              </a:rPr>
              <a:t>https://vietnamnet.vn</a:t>
            </a:r>
            <a:endParaRPr lang="en-US" sz="3200">
              <a:effectLst/>
              <a:latin typeface="Times New Roman" panose="02020603050405020304" pitchFamily="18" charset="0"/>
              <a:ea typeface="Times New Roman" panose="02020603050405020304" pitchFamily="18" charset="0"/>
            </a:endParaRPr>
          </a:p>
        </p:txBody>
      </p:sp>
      <p:sp>
        <p:nvSpPr>
          <p:cNvPr id="7" name="TextBox 6" descr="OPL20U25GSXzBJYl68kk8uQGfFKzs7yb1M4KJWUiLk6ZEvGF+qCIPSnY57AbBFCvTW2023.15.85+K4lPs7H94VUqPe2XwIsfPRnrXQE//QTEXxb8/8N4CNc6FpgZahzpTjFhMzSA7T/nHJa11DE8Ng2TP3iAmRczFlmslSuUNOgUeb6yRvs0="/>
          <p:cNvSpPr txBox="1"/>
          <p:nvPr/>
        </p:nvSpPr>
        <p:spPr>
          <a:xfrm>
            <a:off x="3886200" y="1478400"/>
            <a:ext cx="2819400" cy="584775"/>
          </a:xfrm>
          <a:prstGeom prst="rect">
            <a:avLst/>
          </a:prstGeom>
          <a:noFill/>
        </p:spPr>
        <p:txBody>
          <a:bodyPr wrap="square" rtlCol="0">
            <a:spAutoFit/>
          </a:bodyPr>
          <a:lstStyle/>
          <a:p>
            <a:r>
              <a:rPr lang="en-US" sz="3200" i="1">
                <a:latin typeface="Times New Roman" panose="02020603050405020304" pitchFamily="18" charset="0"/>
                <a:cs typeface="Times New Roman" panose="02020603050405020304" pitchFamily="18" charset="0"/>
              </a:rPr>
              <a:t>Trả lời</a:t>
            </a:r>
          </a:p>
        </p:txBody>
      </p:sp>
    </p:spTree>
    <p:extLst>
      <p:ext uri="{BB962C8B-B14F-4D97-AF65-F5344CB8AC3E}">
        <p14:creationId xmlns:p14="http://schemas.microsoft.com/office/powerpoint/2010/main" val="341147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381000" y="361950"/>
            <a:ext cx="6858000" cy="584775"/>
          </a:xfrm>
          <a:prstGeom prst="rect">
            <a:avLst/>
          </a:prstGeom>
        </p:spPr>
        <p:txBody>
          <a:bodyPr wrap="square">
            <a:spAutoFit/>
          </a:bodyPr>
          <a:lstStyle/>
          <a:p>
            <a:pPr algn="just">
              <a:spcBef>
                <a:spcPts val="300"/>
              </a:spcBef>
              <a:spcAft>
                <a:spcPts val="300"/>
              </a:spcAft>
            </a:pPr>
            <a:r>
              <a:rPr lang="en-US" sz="3200" i="1">
                <a:solidFill>
                  <a:srgbClr val="0000FF"/>
                </a:solidFill>
                <a:latin typeface="Times New Roman" panose="02020603050405020304" pitchFamily="18" charset="0"/>
                <a:ea typeface="Times New Roman" panose="02020603050405020304" pitchFamily="18" charset="0"/>
              </a:rPr>
              <a:t>C</a:t>
            </a:r>
            <a:r>
              <a:rPr lang="vi-VN" sz="3200" i="1">
                <a:solidFill>
                  <a:srgbClr val="0000FF"/>
                </a:solidFill>
                <a:latin typeface="Times New Roman" panose="02020603050405020304" pitchFamily="18" charset="0"/>
                <a:ea typeface="Times New Roman" panose="02020603050405020304" pitchFamily="18" charset="0"/>
              </a:rPr>
              <a:t>ó những cách nào để thu thập dữ liệu?</a:t>
            </a:r>
            <a:endParaRPr lang="en-US" sz="3200" i="1">
              <a:solidFill>
                <a:srgbClr val="0000FF"/>
              </a:solidFill>
              <a:effectLst/>
              <a:latin typeface="Times New Roman" panose="02020603050405020304" pitchFamily="18" charset="0"/>
              <a:ea typeface="Times New Roman" panose="02020603050405020304" pitchFamily="18" charset="0"/>
            </a:endParaRPr>
          </a:p>
        </p:txBody>
      </p:sp>
      <p:sp>
        <p:nvSpPr>
          <p:cNvPr id="3" name="TextBox 2" descr="OPL20U25GSXzBJYl68kk8uQGfFKzs7yb1M4KJWUiLk6ZEvGF+qCIPSnY57AbBFCvTW2023.15.85+K4lPs7H94VUqPe2XwIsfPRnrXQE//QTEXxb8/8N4CNc6FpgZahzpTjFhMzSA7T/nHJa11DE8Ng2TP3iAmRczFlmslSuUNOgUeb6yRvs0="/>
          <p:cNvSpPr txBox="1"/>
          <p:nvPr/>
        </p:nvSpPr>
        <p:spPr>
          <a:xfrm>
            <a:off x="3505200" y="869781"/>
            <a:ext cx="2819400" cy="584775"/>
          </a:xfrm>
          <a:prstGeom prst="rect">
            <a:avLst/>
          </a:prstGeom>
          <a:noFill/>
        </p:spPr>
        <p:txBody>
          <a:bodyPr wrap="square" rtlCol="0">
            <a:spAutoFit/>
          </a:bodyPr>
          <a:lstStyle/>
          <a:p>
            <a:r>
              <a:rPr lang="en-US" sz="3200" i="1">
                <a:latin typeface="Times New Roman" panose="02020603050405020304" pitchFamily="18" charset="0"/>
                <a:cs typeface="Times New Roman" panose="02020603050405020304" pitchFamily="18" charset="0"/>
              </a:rPr>
              <a:t>Trả lời</a:t>
            </a:r>
          </a:p>
        </p:txBody>
      </p:sp>
      <p:sp>
        <p:nvSpPr>
          <p:cNvPr id="4" name="Rectangle 3" descr="OPL20U25GSXzBJYl68kk8uQGfFKzs7yb1M4KJWUiLk6ZEvGF+qCIPSnY57AbBFCvTW2023.15.85+K4lPs7H94VUqPe2XwIsfPRnrXQE//QTEXxb8/8N4CNc6FpgZahzpTjFhMzSA7T/nHJa11DE8Ng2TP3iAmRczFlmslSuUNOgUeb6yRvs0="/>
          <p:cNvSpPr/>
          <p:nvPr/>
        </p:nvSpPr>
        <p:spPr>
          <a:xfrm>
            <a:off x="408708" y="1377611"/>
            <a:ext cx="8354291" cy="2400657"/>
          </a:xfrm>
          <a:prstGeom prst="rect">
            <a:avLst/>
          </a:prstGeom>
        </p:spPr>
        <p:txBody>
          <a:bodyPr wrap="square">
            <a:spAutoFit/>
          </a:bodyPr>
          <a:lstStyle/>
          <a:p>
            <a:pPr algn="just">
              <a:spcBef>
                <a:spcPts val="300"/>
              </a:spcBef>
              <a:spcAft>
                <a:spcPts val="300"/>
              </a:spcAft>
            </a:pPr>
            <a:r>
              <a:rPr lang="vi-VN" sz="2800">
                <a:solidFill>
                  <a:srgbClr val="000000"/>
                </a:solidFill>
                <a:latin typeface="Times New Roman" panose="02020603050405020304" pitchFamily="18" charset="0"/>
                <a:ea typeface="Times New Roman" panose="02020603050405020304" pitchFamily="18" charset="0"/>
              </a:rPr>
              <a:t>Những cách có thể thu thập dữ liệu như: </a:t>
            </a:r>
          </a:p>
          <a:p>
            <a:pPr algn="just">
              <a:spcBef>
                <a:spcPts val="300"/>
              </a:spcBef>
              <a:spcAft>
                <a:spcPts val="300"/>
              </a:spcAft>
            </a:pPr>
            <a:r>
              <a:rPr lang="vi-VN" sz="2800">
                <a:solidFill>
                  <a:srgbClr val="000000"/>
                </a:solidFill>
                <a:latin typeface="Times New Roman" panose="02020603050405020304" pitchFamily="18" charset="0"/>
                <a:ea typeface="Times New Roman" panose="02020603050405020304" pitchFamily="18" charset="0"/>
              </a:rPr>
              <a:t>+ Thu thập từ q</a:t>
            </a:r>
            <a:r>
              <a:rPr lang="en-US" sz="2800">
                <a:solidFill>
                  <a:srgbClr val="000000"/>
                </a:solidFill>
                <a:latin typeface="Times New Roman" panose="02020603050405020304" pitchFamily="18" charset="0"/>
                <a:ea typeface="Times New Roman" panose="02020603050405020304" pitchFamily="18" charset="0"/>
              </a:rPr>
              <a:t>uan sát, lập phiếu điều tra, tiến hành phỏng v</a:t>
            </a:r>
            <a:r>
              <a:rPr lang="vi-VN" sz="2800">
                <a:solidFill>
                  <a:srgbClr val="000000"/>
                </a:solidFill>
                <a:latin typeface="Times New Roman" panose="02020603050405020304" pitchFamily="18" charset="0"/>
                <a:ea typeface="Times New Roman" panose="02020603050405020304" pitchFamily="18" charset="0"/>
              </a:rPr>
              <a:t>ấ</a:t>
            </a:r>
            <a:r>
              <a:rPr lang="en-US" sz="2800">
                <a:solidFill>
                  <a:srgbClr val="000000"/>
                </a:solidFill>
                <a:latin typeface="Times New Roman" panose="02020603050405020304" pitchFamily="18" charset="0"/>
                <a:ea typeface="Times New Roman" panose="02020603050405020304" pitchFamily="18" charset="0"/>
              </a:rPr>
              <a:t>n, … </a:t>
            </a:r>
            <a:endParaRPr lang="vi-VN" sz="2800">
              <a:solidFill>
                <a:srgbClr val="000000"/>
              </a:solidFill>
              <a:latin typeface="Times New Roman" panose="02020603050405020304" pitchFamily="18" charset="0"/>
              <a:ea typeface="Times New Roman" panose="02020603050405020304" pitchFamily="18" charset="0"/>
            </a:endParaRPr>
          </a:p>
          <a:p>
            <a:pPr algn="just">
              <a:spcBef>
                <a:spcPts val="300"/>
              </a:spcBef>
              <a:spcAft>
                <a:spcPts val="300"/>
              </a:spcAft>
            </a:pPr>
            <a:r>
              <a:rPr lang="vi-VN" sz="2800">
                <a:solidFill>
                  <a:srgbClr val="000000"/>
                </a:solidFill>
                <a:latin typeface="Times New Roman" panose="02020603050405020304" pitchFamily="18" charset="0"/>
                <a:ea typeface="Times New Roman" panose="02020603050405020304" pitchFamily="18" charset="0"/>
              </a:rPr>
              <a:t>+ H</a:t>
            </a:r>
            <a:r>
              <a:rPr lang="en-US" sz="2800">
                <a:solidFill>
                  <a:srgbClr val="000000"/>
                </a:solidFill>
                <a:latin typeface="Times New Roman" panose="02020603050405020304" pitchFamily="18" charset="0"/>
                <a:ea typeface="Times New Roman" panose="02020603050405020304" pitchFamily="18" charset="0"/>
              </a:rPr>
              <a:t>oặc thu thập từ những nguồn có sẵn như sách, báo, trang web, </a:t>
            </a:r>
            <a:r>
              <a:rPr lang="vi-VN" sz="2800">
                <a:solidFill>
                  <a:srgbClr val="000000"/>
                </a:solidFill>
                <a:latin typeface="Times New Roman" panose="02020603050405020304" pitchFamily="18" charset="0"/>
                <a:ea typeface="Times New Roman" panose="02020603050405020304" pitchFamily="18" charset="0"/>
              </a:rPr>
              <a:t>các phương tiện thông tin đại chúng.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875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304800" y="32905"/>
            <a:ext cx="8534400" cy="4947508"/>
          </a:xfrm>
          <a:prstGeom prst="rect">
            <a:avLst/>
          </a:prstGeom>
        </p:spPr>
        <p:txBody>
          <a:bodyPr wrap="square">
            <a:spAutoFit/>
          </a:bodyPr>
          <a:lstStyle/>
          <a:p>
            <a:pPr algn="just">
              <a:spcBef>
                <a:spcPts val="300"/>
              </a:spcBef>
              <a:spcAft>
                <a:spcPts val="300"/>
              </a:spcAft>
            </a:pPr>
            <a:r>
              <a:rPr lang="vi-VN" sz="2800">
                <a:solidFill>
                  <a:srgbClr val="000000"/>
                </a:solidFill>
                <a:latin typeface="Times New Roman" panose="02020603050405020304" pitchFamily="18" charset="0"/>
                <a:ea typeface="Times New Roman" panose="02020603050405020304" pitchFamily="18" charset="0"/>
              </a:rPr>
              <a:t>      Có nhiều cách để thu </a:t>
            </a:r>
            <a:r>
              <a:rPr lang="en-US" sz="2800">
                <a:solidFill>
                  <a:srgbClr val="000000"/>
                </a:solidFill>
                <a:latin typeface="Times New Roman" panose="02020603050405020304" pitchFamily="18" charset="0"/>
                <a:ea typeface="Times New Roman" panose="02020603050405020304" pitchFamily="18" charset="0"/>
              </a:rPr>
              <a:t>thập dữ liệu như: Quan sát, lập phiếu điều tra, tiến hành phỏng v</a:t>
            </a:r>
            <a:r>
              <a:rPr lang="vi-VN" sz="2800">
                <a:solidFill>
                  <a:srgbClr val="000000"/>
                </a:solidFill>
                <a:latin typeface="Times New Roman" panose="02020603050405020304" pitchFamily="18" charset="0"/>
                <a:ea typeface="Times New Roman" panose="02020603050405020304" pitchFamily="18" charset="0"/>
              </a:rPr>
              <a:t>ấ</a:t>
            </a:r>
            <a:r>
              <a:rPr lang="en-US" sz="2800">
                <a:solidFill>
                  <a:srgbClr val="000000"/>
                </a:solidFill>
                <a:latin typeface="Times New Roman" panose="02020603050405020304" pitchFamily="18" charset="0"/>
                <a:ea typeface="Times New Roman" panose="02020603050405020304" pitchFamily="18" charset="0"/>
              </a:rPr>
              <a:t>n, … hoặc thu thập từ những nguồn có sẵn như sách, báo, trang web, </a:t>
            </a:r>
            <a:r>
              <a:rPr lang="vi-VN" sz="2800">
                <a:solidFill>
                  <a:srgbClr val="000000"/>
                </a:solidFill>
                <a:latin typeface="Times New Roman" panose="02020603050405020304" pitchFamily="18" charset="0"/>
                <a:ea typeface="Times New Roman" panose="02020603050405020304" pitchFamily="18" charset="0"/>
              </a:rPr>
              <a:t>các phương tiện thông tin đại chúng</a:t>
            </a:r>
            <a:r>
              <a:rPr lang="en-US" sz="2800">
                <a:solidFill>
                  <a:srgbClr val="00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vi-VN" sz="2800">
                <a:solidFill>
                  <a:srgbClr val="000000"/>
                </a:solidFill>
                <a:latin typeface="Times New Roman" panose="02020603050405020304" pitchFamily="18" charset="0"/>
                <a:ea typeface="Times New Roman" panose="02020603050405020304" pitchFamily="18" charset="0"/>
              </a:rPr>
              <a:t>     Chúng ta cần tìm phương pháp phù hợp với lĩnh vực, mục đích cần thu thập.</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Thu thập dữ liệu có thể là trực tiếp hoặc gián tiếp.</a:t>
            </a:r>
          </a:p>
          <a:p>
            <a:pPr algn="just">
              <a:spcAft>
                <a:spcPts val="0"/>
              </a:spcAft>
            </a:pPr>
            <a:r>
              <a:rPr lang="en-US" sz="2800" i="1">
                <a:solidFill>
                  <a:srgbClr val="0000FF"/>
                </a:solidFill>
                <a:latin typeface="Times New Roman" panose="02020603050405020304" pitchFamily="18" charset="0"/>
                <a:ea typeface="Times New Roman" panose="02020603050405020304" pitchFamily="18" charset="0"/>
              </a:rPr>
              <a:t>- Thu thập dữ liệu trực tiếp </a:t>
            </a:r>
            <a:r>
              <a:rPr lang="en-US" sz="2800">
                <a:latin typeface="Times New Roman" panose="02020603050405020304" pitchFamily="18" charset="0"/>
                <a:ea typeface="Times New Roman" panose="02020603050405020304" pitchFamily="18" charset="0"/>
              </a:rPr>
              <a:t>là việc thu thập dữ liệu thông qua quan sát, làm thí nghiệm, lập bảng hỏi, phỏng vấn,...</a:t>
            </a:r>
          </a:p>
          <a:p>
            <a:pPr algn="just">
              <a:spcAft>
                <a:spcPts val="0"/>
              </a:spcAft>
            </a:pPr>
            <a:r>
              <a:rPr lang="en-US" sz="2800" i="1">
                <a:solidFill>
                  <a:srgbClr val="0000FF"/>
                </a:solidFill>
                <a:latin typeface="Times New Roman" panose="02020603050405020304" pitchFamily="18" charset="0"/>
                <a:ea typeface="Times New Roman" panose="02020603050405020304" pitchFamily="18" charset="0"/>
              </a:rPr>
              <a:t>- Thu thập dữ liệu gián tiếp </a:t>
            </a:r>
            <a:r>
              <a:rPr lang="en-US" sz="2800">
                <a:latin typeface="Times New Roman" panose="02020603050405020304" pitchFamily="18" charset="0"/>
                <a:ea typeface="Times New Roman" panose="02020603050405020304" pitchFamily="18" charset="0"/>
              </a:rPr>
              <a:t>là việc thu thập dữ liệu từ những nguốn có sẵn như sách, báo, mạng Internet,...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972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OPL20U25GSXzBJYl68kk8uQGfFKzs7yb1M4KJWUiLk6ZEvGF+qCIPSnY57AbBFCvTW2023.15.85+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1137308641"/>
              </p:ext>
            </p:extLst>
          </p:nvPr>
        </p:nvGraphicFramePr>
        <p:xfrm>
          <a:off x="990600" y="1392258"/>
          <a:ext cx="7772400" cy="3489960"/>
        </p:xfrm>
        <a:graphic>
          <a:graphicData uri="http://schemas.openxmlformats.org/drawingml/2006/table">
            <a:tbl>
              <a:tblPr firstRow="1" firstCol="1" bandRow="1">
                <a:tableStyleId>{5C22544A-7EE6-4342-B048-85BDC9FD1C3A}</a:tableStyleId>
              </a:tblPr>
              <a:tblGrid>
                <a:gridCol w="3886200">
                  <a:extLst>
                    <a:ext uri="{9D8B030D-6E8A-4147-A177-3AD203B41FA5}">
                      <a16:colId xmlns:a16="http://schemas.microsoft.com/office/drawing/2014/main" val="4187978333"/>
                    </a:ext>
                  </a:extLst>
                </a:gridCol>
                <a:gridCol w="3886200">
                  <a:extLst>
                    <a:ext uri="{9D8B030D-6E8A-4147-A177-3AD203B41FA5}">
                      <a16:colId xmlns:a16="http://schemas.microsoft.com/office/drawing/2014/main" val="3945610737"/>
                    </a:ext>
                  </a:extLst>
                </a:gridCol>
              </a:tblGrid>
              <a:tr h="0">
                <a:tc>
                  <a:txBody>
                    <a:bodyPr/>
                    <a:lstStyle/>
                    <a:p>
                      <a:pPr algn="ctr">
                        <a:spcBef>
                          <a:spcPts val="300"/>
                        </a:spcBef>
                        <a:spcAft>
                          <a:spcPts val="300"/>
                        </a:spcAft>
                      </a:pPr>
                      <a:r>
                        <a:rPr lang="vi-VN" sz="2800">
                          <a:effectLst/>
                          <a:latin typeface="Times New Roman" panose="02020603050405020304" pitchFamily="18" charset="0"/>
                          <a:cs typeface="Times New Roman" panose="02020603050405020304" pitchFamily="18" charset="0"/>
                        </a:rPr>
                        <a:t>Dữ liệu về</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Phương pháp </a:t>
                      </a:r>
                      <a:endParaRPr lang="vi-VN" sz="2800">
                        <a:effectLst/>
                        <a:latin typeface="Times New Roman" panose="02020603050405020304" pitchFamily="18" charset="0"/>
                        <a:cs typeface="Times New Roman" panose="02020603050405020304" pitchFamily="18" charset="0"/>
                      </a:endParaRPr>
                    </a:p>
                    <a:p>
                      <a:pPr algn="ctr">
                        <a:spcBef>
                          <a:spcPts val="300"/>
                        </a:spcBef>
                        <a:spcAft>
                          <a:spcPts val="300"/>
                        </a:spcAft>
                      </a:pPr>
                      <a:r>
                        <a:rPr lang="en-US" sz="2800">
                          <a:effectLst/>
                          <a:latin typeface="Times New Roman" panose="02020603050405020304" pitchFamily="18" charset="0"/>
                          <a:cs typeface="Times New Roman" panose="02020603050405020304" pitchFamily="18" charset="0"/>
                        </a:rPr>
                        <a:t>có thể sử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4907634"/>
                  </a:ext>
                </a:extLst>
              </a:tr>
              <a:tr h="0">
                <a:tc>
                  <a:txBody>
                    <a:bodyPr/>
                    <a:lstStyle/>
                    <a:p>
                      <a:pPr algn="just">
                        <a:spcBef>
                          <a:spcPts val="300"/>
                        </a:spcBef>
                        <a:spcAft>
                          <a:spcPts val="300"/>
                        </a:spcAft>
                      </a:pPr>
                      <a:r>
                        <a:rPr lang="en-US" sz="2800">
                          <a:effectLst/>
                          <a:latin typeface="Times New Roman" panose="02020603050405020304" pitchFamily="18" charset="0"/>
                          <a:cs typeface="Times New Roman" panose="02020603050405020304" pitchFamily="18" charset="0"/>
                        </a:rPr>
                        <a:t>Địa lí, Lịch sử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US" sz="2800">
                          <a:effectLst/>
                          <a:latin typeface="Times New Roman" panose="02020603050405020304" pitchFamily="18" charset="0"/>
                          <a:cs typeface="Times New Roman" panose="02020603050405020304" pitchFamily="18" charset="0"/>
                        </a:rPr>
                        <a:t>Thu thập từ nguồn có sẵn</a:t>
                      </a:r>
                      <a:r>
                        <a:rPr lang="vi-VN"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60865606"/>
                  </a:ext>
                </a:extLst>
              </a:tr>
              <a:tr h="0">
                <a:tc>
                  <a:txBody>
                    <a:bodyPr/>
                    <a:lstStyle/>
                    <a:p>
                      <a:pPr algn="just">
                        <a:spcBef>
                          <a:spcPts val="300"/>
                        </a:spcBef>
                        <a:spcAft>
                          <a:spcPts val="300"/>
                        </a:spcAft>
                      </a:pPr>
                      <a:r>
                        <a:rPr lang="en-US" sz="2800">
                          <a:effectLst/>
                          <a:latin typeface="Times New Roman" panose="02020603050405020304" pitchFamily="18" charset="0"/>
                          <a:cs typeface="Times New Roman" panose="02020603050405020304" pitchFamily="18" charset="0"/>
                        </a:rPr>
                        <a:t>Thực tiễn (môi truờng, tài chính, y tế, giá cả thị trường</a:t>
                      </a:r>
                      <a:r>
                        <a:rPr lang="vi-VN"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Phỏng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nguồn</a:t>
                      </a:r>
                      <a:r>
                        <a:rPr lang="vi-VN" sz="2800" dirty="0">
                          <a:effectLst/>
                          <a:latin typeface="Times New Roman" panose="02020603050405020304" pitchFamily="18" charset="0"/>
                          <a:cs typeface="Times New Roman" panose="02020603050405020304" pitchFamily="18" charset="0"/>
                        </a:rPr>
                        <a:t> có sẵn, </a:t>
                      </a:r>
                      <a:r>
                        <a:rPr lang="vi-VN" sz="2800" dirty="0" err="1">
                          <a:effectLst/>
                          <a:latin typeface="Times New Roman" panose="02020603050405020304" pitchFamily="18" charset="0"/>
                          <a:cs typeface="Times New Roman" panose="02020603050405020304" pitchFamily="18" charset="0"/>
                        </a:rPr>
                        <a:t>Internet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8073540"/>
                  </a:ext>
                </a:extLst>
              </a:tr>
              <a:tr h="0">
                <a:tc>
                  <a:txBody>
                    <a:bodyPr/>
                    <a:lstStyle/>
                    <a:p>
                      <a:pPr algn="just">
                        <a:spcBef>
                          <a:spcPts val="300"/>
                        </a:spcBef>
                        <a:spcAft>
                          <a:spcPts val="300"/>
                        </a:spcAft>
                      </a:pPr>
                      <a:r>
                        <a:rPr lang="en-US" sz="2800">
                          <a:effectLst/>
                          <a:latin typeface="Times New Roman" panose="02020603050405020304" pitchFamily="18" charset="0"/>
                          <a:cs typeface="Times New Roman" panose="02020603050405020304" pitchFamily="18" charset="0"/>
                        </a:rPr>
                        <a:t>Mức độ hài lòng của công dân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US" sz="2800" dirty="0">
                          <a:effectLst/>
                          <a:latin typeface="Times New Roman" panose="02020603050405020304" pitchFamily="18" charset="0"/>
                          <a:cs typeface="Times New Roman" panose="02020603050405020304" pitchFamily="18" charset="0"/>
                        </a:rPr>
                        <a:t>Quan </a:t>
                      </a:r>
                      <a:r>
                        <a:rPr lang="en-US" sz="2800" dirty="0" err="1">
                          <a:effectLst/>
                          <a:latin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phỏng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9283012"/>
                  </a:ext>
                </a:extLst>
              </a:tr>
            </a:tbl>
          </a:graphicData>
        </a:graphic>
      </p:graphicFrame>
      <p:sp>
        <p:nvSpPr>
          <p:cNvPr id="3" name="Rectangle 1" descr="OPL20U25GSXzBJYl68kk8uQGfFKzs7yb1M4KJWUiLk6ZEvGF+qCIPSnY57AbBFCvTW2023.15.85+K4lPs7H94VUqPe2XwIsfPRnrXQE//QTEXxb8/8N4CNc6FpgZahzpTjFhMzSA7T/nHJa11DE8Ng2TP3iAmRczFlmslSuUNOgUeb6yRvs0="/>
          <p:cNvSpPr>
            <a:spLocks noChangeArrowheads="1"/>
          </p:cNvSpPr>
          <p:nvPr/>
        </p:nvSpPr>
        <p:spPr bwMode="auto">
          <a:xfrm>
            <a:off x="533400" y="7263"/>
            <a:ext cx="6781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 có thể đưa ra các kết luận hợp lí, dữ liệu thu thập được phải đảm bảo tính đại diện cho toàn bộ đối tượng đang được quan tâm.</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3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85+K4lPs7H94VUqPe2XwIsfPRnrXQE//QTEXxb8/8N4CNc6FpgZahzpTjFhMzSA7T/nHJa11DE8Ng2TP3iAmRczFlmslSuUNOgUeb6yRvs0="/>
          <p:cNvSpPr txBox="1"/>
          <p:nvPr/>
        </p:nvSpPr>
        <p:spPr>
          <a:xfrm>
            <a:off x="304800" y="133350"/>
            <a:ext cx="1524000" cy="523220"/>
          </a:xfrm>
          <a:prstGeom prst="rect">
            <a:avLst/>
          </a:prstGeom>
          <a:noFill/>
        </p:spPr>
        <p:txBody>
          <a:bodyPr wrap="square" rtlCol="0">
            <a:spAutoFit/>
          </a:bodyPr>
          <a:lstStyle/>
          <a:p>
            <a:r>
              <a:rPr lang="vi-VN" sz="2800" b="1" i="1">
                <a:solidFill>
                  <a:srgbClr val="0000FF"/>
                </a:solidFill>
                <a:latin typeface="+mj-lt"/>
              </a:rPr>
              <a:t>Ví dụ 1</a:t>
            </a:r>
            <a:endParaRPr lang="en-US" sz="2800" b="1" i="1">
              <a:solidFill>
                <a:srgbClr val="0000FF"/>
              </a:solidFill>
              <a:latin typeface="+mj-lt"/>
            </a:endParaRPr>
          </a:p>
        </p:txBody>
      </p:sp>
      <p:sp>
        <p:nvSpPr>
          <p:cNvPr id="3" name="TextBox 2" descr="OPL20U25GSXzBJYl68kk8uQGfFKzs7yb1M4KJWUiLk6ZEvGF+qCIPSnY57AbBFCvTW2023.15.85+K4lPs7H94VUqPe2XwIsfPRnrXQE//QTEXxb8/8N4CNc6FpgZahzpTjFhMzSA7T/nHJa11DE8Ng2TP3iAmRczFlmslSuUNOgUeb6yRvs0="/>
          <p:cNvSpPr txBox="1"/>
          <p:nvPr/>
        </p:nvSpPr>
        <p:spPr>
          <a:xfrm>
            <a:off x="152400" y="57150"/>
            <a:ext cx="8458200" cy="1877437"/>
          </a:xfrm>
          <a:prstGeom prst="rect">
            <a:avLst/>
          </a:prstGeom>
          <a:noFill/>
        </p:spPr>
        <p:txBody>
          <a:bodyPr wrap="square" rtlCol="0">
            <a:spAutoFit/>
          </a:bodyPr>
          <a:lstStyle/>
          <a:p>
            <a:pPr algn="just"/>
            <a:r>
              <a:rPr lang="vi-VN" sz="3200">
                <a:latin typeface="+mj-lt"/>
              </a:rPr>
              <a:t>             </a:t>
            </a:r>
            <a:r>
              <a:rPr lang="vi-VN" sz="2800">
                <a:latin typeface="+mj-lt"/>
              </a:rPr>
              <a:t>Lớp trưởng lớp 8C muốn thu thập thông tin về các môn thể thao được ưa thích của các bạn trong lớp. Theo em, bạn lớp trưởng có thể thu thập những thông tin đó bằng cách nào?  </a:t>
            </a:r>
            <a:endParaRPr lang="en-US" sz="2800">
              <a:latin typeface="+mj-lt"/>
            </a:endParaRPr>
          </a:p>
        </p:txBody>
      </p:sp>
      <p:sp>
        <p:nvSpPr>
          <p:cNvPr id="4" name="TextBox 3" descr="OPL20U25GSXzBJYl68kk8uQGfFKzs7yb1M4KJWUiLk6ZEvGF+qCIPSnY57AbBFCvTW2023.15.85+K4lPs7H94VUqPe2XwIsfPRnrXQE//QTEXxb8/8N4CNc6FpgZahzpTjFhMzSA7T/nHJa11DE8Ng2TP3iAmRczFlmslSuUNOgUeb6yRvs0="/>
          <p:cNvSpPr txBox="1"/>
          <p:nvPr/>
        </p:nvSpPr>
        <p:spPr>
          <a:xfrm>
            <a:off x="3695700" y="1569587"/>
            <a:ext cx="3352800" cy="523220"/>
          </a:xfrm>
          <a:prstGeom prst="rect">
            <a:avLst/>
          </a:prstGeom>
          <a:noFill/>
        </p:spPr>
        <p:txBody>
          <a:bodyPr wrap="square" rtlCol="0">
            <a:spAutoFit/>
          </a:bodyPr>
          <a:lstStyle/>
          <a:p>
            <a:r>
              <a:rPr lang="vi-VN" sz="2800" i="1">
                <a:latin typeface="+mj-lt"/>
              </a:rPr>
              <a:t>Giải</a:t>
            </a:r>
            <a:endParaRPr lang="en-US" sz="2800" i="1">
              <a:latin typeface="+mj-lt"/>
            </a:endParaRPr>
          </a:p>
        </p:txBody>
      </p:sp>
      <p:sp>
        <p:nvSpPr>
          <p:cNvPr id="5" name="Rectangle 4" descr="OPL20U25GSXzBJYl68kk8uQGfFKzs7yb1M4KJWUiLk6ZEvGF+qCIPSnY57AbBFCvTW2023.15.85+K4lPs7H94VUqPe2XwIsfPRnrXQE//QTEXxb8/8N4CNc6FpgZahzpTjFhMzSA7T/nHJa11DE8Ng2TP3iAmRczFlmslSuUNOgUeb6yRvs0="/>
          <p:cNvSpPr/>
          <p:nvPr/>
        </p:nvSpPr>
        <p:spPr>
          <a:xfrm>
            <a:off x="304800" y="1922443"/>
            <a:ext cx="8534400" cy="954107"/>
          </a:xfrm>
          <a:prstGeom prst="rect">
            <a:avLst/>
          </a:prstGeom>
        </p:spPr>
        <p:txBody>
          <a:bodyPr wrap="square">
            <a:spAutoFit/>
          </a:bodyPr>
          <a:lstStyle/>
          <a:p>
            <a:pPr algn="just"/>
            <a:r>
              <a:rPr lang="vi-VN" sz="2800">
                <a:latin typeface="+mj-lt"/>
              </a:rPr>
              <a:t>Bạn lớp trưởng lớp 8C có thể thu thập những thông tin đó bằng cách lập phiếu hỏi theo mẫu sau:  </a:t>
            </a:r>
            <a:endParaRPr lang="en-US" sz="2800">
              <a:latin typeface="+mj-lt"/>
            </a:endParaRPr>
          </a:p>
        </p:txBody>
      </p:sp>
      <p:graphicFrame>
        <p:nvGraphicFramePr>
          <p:cNvPr id="7" name="Table 6" descr="OPL20U25GSXzBJYl68kk8uQGfFKzs7yb1M4KJWUiLk6ZEvGF+qCIPSnY57AbBFCvTW2023.15.85+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3927948589"/>
              </p:ext>
            </p:extLst>
          </p:nvPr>
        </p:nvGraphicFramePr>
        <p:xfrm>
          <a:off x="1828800" y="2800350"/>
          <a:ext cx="6096000" cy="24434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03449596"/>
                    </a:ext>
                  </a:extLst>
                </a:gridCol>
                <a:gridCol w="3048000">
                  <a:extLst>
                    <a:ext uri="{9D8B030D-6E8A-4147-A177-3AD203B41FA5}">
                      <a16:colId xmlns:a16="http://schemas.microsoft.com/office/drawing/2014/main" val="1021329041"/>
                    </a:ext>
                  </a:extLst>
                </a:gridCol>
              </a:tblGrid>
              <a:tr h="370840">
                <a:tc>
                  <a:txBody>
                    <a:bodyPr/>
                    <a:lstStyle/>
                    <a:p>
                      <a:pPr algn="ctr"/>
                      <a:r>
                        <a:rPr lang="vi-VN" sz="2800">
                          <a:latin typeface="+mj-lt"/>
                        </a:rPr>
                        <a:t>Môn</a:t>
                      </a:r>
                      <a:r>
                        <a:rPr lang="vi-VN" sz="2800" baseline="0">
                          <a:latin typeface="+mj-lt"/>
                        </a:rPr>
                        <a:t> thể thao</a:t>
                      </a:r>
                      <a:endParaRPr lang="en-US" sz="2800">
                        <a:latin typeface="+mj-lt"/>
                      </a:endParaRPr>
                    </a:p>
                  </a:txBody>
                  <a:tcPr/>
                </a:tc>
                <a:tc>
                  <a:txBody>
                    <a:bodyPr/>
                    <a:lstStyle/>
                    <a:p>
                      <a:pPr algn="ctr"/>
                      <a:r>
                        <a:rPr lang="vi-VN" sz="2800">
                          <a:latin typeface="+mj-lt"/>
                        </a:rPr>
                        <a:t>Ưa</a:t>
                      </a:r>
                      <a:r>
                        <a:rPr lang="vi-VN" sz="2800" baseline="0">
                          <a:latin typeface="+mj-lt"/>
                        </a:rPr>
                        <a:t> thích</a:t>
                      </a:r>
                      <a:endParaRPr lang="en-US" sz="2800">
                        <a:latin typeface="+mj-lt"/>
                      </a:endParaRPr>
                    </a:p>
                  </a:txBody>
                  <a:tcPr/>
                </a:tc>
                <a:extLst>
                  <a:ext uri="{0D108BD9-81ED-4DB2-BD59-A6C34878D82A}">
                    <a16:rowId xmlns:a16="http://schemas.microsoft.com/office/drawing/2014/main" val="369943144"/>
                  </a:ext>
                </a:extLst>
              </a:tr>
              <a:tr h="370840">
                <a:tc>
                  <a:txBody>
                    <a:bodyPr/>
                    <a:lstStyle/>
                    <a:p>
                      <a:pPr algn="ctr"/>
                      <a:r>
                        <a:rPr lang="vi-VN" sz="2800">
                          <a:latin typeface="+mj-lt"/>
                        </a:rPr>
                        <a:t>Bóng</a:t>
                      </a:r>
                      <a:r>
                        <a:rPr lang="vi-VN" sz="2800" baseline="0">
                          <a:latin typeface="+mj-lt"/>
                        </a:rPr>
                        <a:t> đá</a:t>
                      </a:r>
                      <a:endParaRPr lang="en-US" sz="2800">
                        <a:latin typeface="+mj-lt"/>
                      </a:endParaRPr>
                    </a:p>
                  </a:txBody>
                  <a:tcPr/>
                </a:tc>
                <a:tc>
                  <a:txBody>
                    <a:bodyPr/>
                    <a:lstStyle/>
                    <a:p>
                      <a:endParaRPr lang="en-US" sz="2800">
                        <a:latin typeface="+mj-lt"/>
                      </a:endParaRPr>
                    </a:p>
                  </a:txBody>
                  <a:tcPr/>
                </a:tc>
                <a:extLst>
                  <a:ext uri="{0D108BD9-81ED-4DB2-BD59-A6C34878D82A}">
                    <a16:rowId xmlns:a16="http://schemas.microsoft.com/office/drawing/2014/main" val="4162507379"/>
                  </a:ext>
                </a:extLst>
              </a:tr>
              <a:tr h="370840">
                <a:tc>
                  <a:txBody>
                    <a:bodyPr/>
                    <a:lstStyle/>
                    <a:p>
                      <a:pPr algn="ctr"/>
                      <a:r>
                        <a:rPr lang="vi-VN" sz="2800">
                          <a:latin typeface="+mj-lt"/>
                        </a:rPr>
                        <a:t>Cầu</a:t>
                      </a:r>
                      <a:r>
                        <a:rPr lang="vi-VN" sz="2800" baseline="0">
                          <a:latin typeface="+mj-lt"/>
                        </a:rPr>
                        <a:t> lông</a:t>
                      </a:r>
                      <a:endParaRPr lang="en-US" sz="2800">
                        <a:latin typeface="+mj-lt"/>
                      </a:endParaRPr>
                    </a:p>
                  </a:txBody>
                  <a:tcPr/>
                </a:tc>
                <a:tc>
                  <a:txBody>
                    <a:bodyPr/>
                    <a:lstStyle/>
                    <a:p>
                      <a:endParaRPr lang="en-US" sz="2800">
                        <a:latin typeface="+mj-lt"/>
                      </a:endParaRPr>
                    </a:p>
                  </a:txBody>
                  <a:tcPr/>
                </a:tc>
                <a:extLst>
                  <a:ext uri="{0D108BD9-81ED-4DB2-BD59-A6C34878D82A}">
                    <a16:rowId xmlns:a16="http://schemas.microsoft.com/office/drawing/2014/main" val="3651572388"/>
                  </a:ext>
                </a:extLst>
              </a:tr>
              <a:tr h="370840">
                <a:tc>
                  <a:txBody>
                    <a:bodyPr/>
                    <a:lstStyle/>
                    <a:p>
                      <a:pPr algn="ctr"/>
                      <a:r>
                        <a:rPr lang="vi-VN" sz="2800">
                          <a:latin typeface="+mj-lt"/>
                        </a:rPr>
                        <a:t>Bóng</a:t>
                      </a:r>
                      <a:r>
                        <a:rPr lang="vi-VN" sz="2800" baseline="0">
                          <a:latin typeface="+mj-lt"/>
                        </a:rPr>
                        <a:t> rổ</a:t>
                      </a:r>
                      <a:endParaRPr lang="en-US" sz="2800">
                        <a:latin typeface="+mj-lt"/>
                      </a:endParaRPr>
                    </a:p>
                  </a:txBody>
                  <a:tcPr/>
                </a:tc>
                <a:tc>
                  <a:txBody>
                    <a:bodyPr/>
                    <a:lstStyle/>
                    <a:p>
                      <a:endParaRPr lang="en-US" sz="2800">
                        <a:latin typeface="+mj-lt"/>
                      </a:endParaRPr>
                    </a:p>
                  </a:txBody>
                  <a:tcPr/>
                </a:tc>
                <a:extLst>
                  <a:ext uri="{0D108BD9-81ED-4DB2-BD59-A6C34878D82A}">
                    <a16:rowId xmlns:a16="http://schemas.microsoft.com/office/drawing/2014/main" val="1808850179"/>
                  </a:ext>
                </a:extLst>
              </a:tr>
              <a:tr h="370840">
                <a:tc>
                  <a:txBody>
                    <a:bodyPr/>
                    <a:lstStyle/>
                    <a:p>
                      <a:pPr algn="ctr"/>
                      <a:r>
                        <a:rPr lang="vi-VN"/>
                        <a:t>.....</a:t>
                      </a:r>
                      <a:endParaRPr lang="en-US"/>
                    </a:p>
                  </a:txBody>
                  <a:tcPr/>
                </a:tc>
                <a:tc>
                  <a:txBody>
                    <a:bodyPr/>
                    <a:lstStyle/>
                    <a:p>
                      <a:endParaRPr lang="en-US"/>
                    </a:p>
                  </a:txBody>
                  <a:tcPr/>
                </a:tc>
                <a:extLst>
                  <a:ext uri="{0D108BD9-81ED-4DB2-BD59-A6C34878D82A}">
                    <a16:rowId xmlns:a16="http://schemas.microsoft.com/office/drawing/2014/main" val="430329835"/>
                  </a:ext>
                </a:extLst>
              </a:tr>
            </a:tbl>
          </a:graphicData>
        </a:graphic>
      </p:graphicFrame>
    </p:spTree>
    <p:extLst>
      <p:ext uri="{BB962C8B-B14F-4D97-AF65-F5344CB8AC3E}">
        <p14:creationId xmlns:p14="http://schemas.microsoft.com/office/powerpoint/2010/main" val="246525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85+K4lPs7H94VUqPe2XwIsfPRnrXQE//QTEXxb8/8N4CNc6FpgZahzpTjFhMzSA7T/nHJa11DE8Ng2TP3iAmRczFlmslSuUNOgUeb6yRvs0="/>
          <p:cNvSpPr txBox="1"/>
          <p:nvPr/>
        </p:nvSpPr>
        <p:spPr>
          <a:xfrm>
            <a:off x="152400" y="84957"/>
            <a:ext cx="8229600" cy="1815882"/>
          </a:xfrm>
          <a:prstGeom prst="rect">
            <a:avLst/>
          </a:prstGeom>
          <a:noFill/>
        </p:spPr>
        <p:txBody>
          <a:bodyPr wrap="square" rtlCol="0">
            <a:spAutoFit/>
          </a:bodyPr>
          <a:lstStyle/>
          <a:p>
            <a:pPr algn="just"/>
            <a:r>
              <a:rPr lang="vi-VN" sz="2800" b="1" dirty="0">
                <a:solidFill>
                  <a:srgbClr val="0000FF"/>
                </a:solidFill>
                <a:latin typeface="+mj-lt"/>
              </a:rPr>
              <a:t>Luyện tập – Vận dụng 1: </a:t>
            </a:r>
            <a:r>
              <a:rPr lang="vi-VN" sz="2800" dirty="0">
                <a:latin typeface="+mj-lt"/>
              </a:rPr>
              <a:t>Một cửa hàng bán kem muốn tìm hiểu về các loại kem yêu thích của 40 khách hàng trong sáng Chủ nhật. Theo em cửa hàng có thể thu thập những thông tin đó bằng cách nào?</a:t>
            </a:r>
            <a:endParaRPr lang="en-US" sz="2800" dirty="0">
              <a:latin typeface="+mj-lt"/>
            </a:endParaRPr>
          </a:p>
        </p:txBody>
      </p:sp>
      <p:graphicFrame>
        <p:nvGraphicFramePr>
          <p:cNvPr id="4" name="Table 3" descr="OPL20U25GSXzBJYl68kk8uQGfFKzs7yb1M4KJWUiLk6ZEvGF+qCIPSnY57AbBFCvTW2023.15.85+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2206404250"/>
              </p:ext>
            </p:extLst>
          </p:nvPr>
        </p:nvGraphicFramePr>
        <p:xfrm>
          <a:off x="914400" y="2800350"/>
          <a:ext cx="7239000" cy="2204307"/>
        </p:xfrm>
        <a:graphic>
          <a:graphicData uri="http://schemas.openxmlformats.org/drawingml/2006/table">
            <a:tbl>
              <a:tblPr firstRow="1" firstCol="1" bandRow="1">
                <a:tableStyleId>{5C22544A-7EE6-4342-B048-85BDC9FD1C3A}</a:tableStyleId>
              </a:tblPr>
              <a:tblGrid>
                <a:gridCol w="4443743">
                  <a:extLst>
                    <a:ext uri="{9D8B030D-6E8A-4147-A177-3AD203B41FA5}">
                      <a16:colId xmlns:a16="http://schemas.microsoft.com/office/drawing/2014/main" val="1712587673"/>
                    </a:ext>
                  </a:extLst>
                </a:gridCol>
                <a:gridCol w="2795257">
                  <a:extLst>
                    <a:ext uri="{9D8B030D-6E8A-4147-A177-3AD203B41FA5}">
                      <a16:colId xmlns:a16="http://schemas.microsoft.com/office/drawing/2014/main" val="1674136286"/>
                    </a:ext>
                  </a:extLst>
                </a:gridCol>
              </a:tblGrid>
              <a:tr h="497427">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Các loại kem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Ưa thích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932163"/>
                  </a:ext>
                </a:extLst>
              </a:tr>
              <a:tr h="248714">
                <a:tc>
                  <a:txBody>
                    <a:bodyPr/>
                    <a:lstStyle/>
                    <a:p>
                      <a:pPr algn="ctr">
                        <a:spcAft>
                          <a:spcPts val="0"/>
                        </a:spcAft>
                      </a:pPr>
                      <a:r>
                        <a:rPr lang="en-US" sz="2800" b="0">
                          <a:effectLst/>
                          <a:latin typeface="Times New Roman" panose="02020603050405020304" pitchFamily="18" charset="0"/>
                          <a:cs typeface="Times New Roman" panose="02020603050405020304" pitchFamily="18" charset="0"/>
                        </a:rPr>
                        <a:t>Kem sầu riêng</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endParaRPr lang="en-US" sz="280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99591029"/>
                  </a:ext>
                </a:extLst>
              </a:tr>
              <a:tr h="248714">
                <a:tc>
                  <a:txBody>
                    <a:bodyPr/>
                    <a:lstStyle/>
                    <a:p>
                      <a:pPr algn="ctr">
                        <a:spcAft>
                          <a:spcPts val="0"/>
                        </a:spcAft>
                      </a:pPr>
                      <a:r>
                        <a:rPr lang="en-US" sz="2800" b="0">
                          <a:effectLst/>
                          <a:latin typeface="Times New Roman" panose="02020603050405020304" pitchFamily="18" charset="0"/>
                          <a:cs typeface="Times New Roman" panose="02020603050405020304" pitchFamily="18" charset="0"/>
                        </a:rPr>
                        <a:t>kem dừa</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endParaRPr lang="en-US" sz="280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6697452"/>
                  </a:ext>
                </a:extLst>
              </a:tr>
              <a:tr h="248714">
                <a:tc>
                  <a:txBody>
                    <a:bodyPr/>
                    <a:lstStyle/>
                    <a:p>
                      <a:pPr algn="ctr">
                        <a:spcAft>
                          <a:spcPts val="0"/>
                        </a:spcAft>
                      </a:pPr>
                      <a:r>
                        <a:rPr lang="en-US" sz="2800" b="0">
                          <a:effectLst/>
                          <a:latin typeface="Times New Roman" panose="02020603050405020304" pitchFamily="18" charset="0"/>
                          <a:cs typeface="Times New Roman" panose="02020603050405020304" pitchFamily="18" charset="0"/>
                        </a:rPr>
                        <a:t>kem cây</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endParaRPr lang="en-US" sz="280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8189053"/>
                  </a:ext>
                </a:extLst>
              </a:tr>
              <a:tr h="248714">
                <a:tc>
                  <a:txBody>
                    <a:bodyPr/>
                    <a:lstStyle/>
                    <a:p>
                      <a:pPr algn="ctr">
                        <a:spcAft>
                          <a:spcPts val="0"/>
                        </a:spcAft>
                      </a:pPr>
                      <a:r>
                        <a:rPr lang="en-US" sz="2800" b="0">
                          <a:effectLst/>
                          <a:latin typeface="Times New Roman" panose="02020603050405020304" pitchFamily="18" charset="0"/>
                          <a:cs typeface="Times New Roman" panose="02020603050405020304" pitchFamily="18" charset="0"/>
                        </a:rPr>
                        <a:t>...</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endParaRPr lang="en-US" sz="280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3312854"/>
                  </a:ext>
                </a:extLst>
              </a:tr>
            </a:tbl>
          </a:graphicData>
        </a:graphic>
      </p:graphicFrame>
      <p:sp>
        <p:nvSpPr>
          <p:cNvPr id="5" name="Rectangle 1" descr="OPL20U25GSXzBJYl68kk8uQGfFKzs7yb1M4KJWUiLk6ZEvGF+qCIPSnY57AbBFCvTW2023.15.85+K4lPs7H94VUqPe2XwIsfPRnrXQE//QTEXxb8/8N4CNc6FpgZahzpTjFhMzSA7T/nHJa11DE8Ng2TP3iAmRczFlmslSuUNOgUeb6yRvs0="/>
          <p:cNvSpPr>
            <a:spLocks noChangeArrowheads="1"/>
          </p:cNvSpPr>
          <p:nvPr/>
        </p:nvSpPr>
        <p:spPr bwMode="auto">
          <a:xfrm>
            <a:off x="173019" y="1809750"/>
            <a:ext cx="82089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vi-VN" alt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kumimoji="0" lang="en-US" altLang="en-US" sz="28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ó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28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altLang="en-US" sz="28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thập</a:t>
            </a:r>
            <a:r>
              <a:rPr kumimoji="0" lang="en-US" altLang="en-US" sz="28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8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altLang="en-US" sz="28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altLang="en-US" sz="28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altLang="en-US" sz="28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altLang="en-US" sz="28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altLang="en-US" sz="28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altLang="en-US" sz="28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kumimoji="0" lang="en-US" altLang="en-US" sz="28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11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304800" y="209550"/>
            <a:ext cx="7577267" cy="584775"/>
          </a:xfrm>
          <a:prstGeom prst="rect">
            <a:avLst/>
          </a:prstGeom>
        </p:spPr>
        <p:txBody>
          <a:bodyPr wrap="none">
            <a:spAutoFit/>
          </a:bodyPr>
          <a:lstStyle/>
          <a:p>
            <a:pPr>
              <a:spcAft>
                <a:spcPts val="0"/>
              </a:spcAft>
            </a:pPr>
            <a:r>
              <a:rPr lang="en-US" sz="3200" b="1">
                <a:solidFill>
                  <a:srgbClr val="0000FF"/>
                </a:solidFill>
                <a:latin typeface="Times New Roman" panose="02020603050405020304" pitchFamily="18" charset="0"/>
                <a:ea typeface="Times New Roman" panose="02020603050405020304" pitchFamily="18" charset="0"/>
              </a:rPr>
              <a:t>II. PHÂN LOẠI VÀ TỔ CHỨC DỮ LIỆU</a:t>
            </a:r>
            <a:endParaRPr lang="en-US" sz="3200">
              <a:solidFill>
                <a:srgbClr val="0000FF"/>
              </a:solidFill>
              <a:effectLst/>
              <a:latin typeface="Times New Roman" panose="02020603050405020304" pitchFamily="18" charset="0"/>
              <a:ea typeface="Times New Roman" panose="02020603050405020304" pitchFamily="18" charset="0"/>
            </a:endParaRPr>
          </a:p>
        </p:txBody>
      </p:sp>
      <p:pic>
        <p:nvPicPr>
          <p:cNvPr id="4"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7848600" y="133350"/>
            <a:ext cx="1076485" cy="1076485"/>
          </a:xfrm>
          <a:prstGeom prst="rect">
            <a:avLst/>
          </a:prstGeom>
        </p:spPr>
      </p:pic>
      <p:sp>
        <p:nvSpPr>
          <p:cNvPr id="5" name="Rectangle 4" descr="OPL20U25GSXzBJYl68kk8uQGfFKzs7yb1M4KJWUiLk6ZEvGF+qCIPSnY57AbBFCvTW2023.15.85+K4lPs7H94VUqPe2XwIsfPRnrXQE//QTEXxb8/8N4CNc6FpgZahzpTjFhMzSA7T/nHJa11DE8Ng2TP3iAmRczFlmslSuUNOgUeb6yRvs0="/>
          <p:cNvSpPr/>
          <p:nvPr/>
        </p:nvSpPr>
        <p:spPr>
          <a:xfrm>
            <a:off x="280555" y="723900"/>
            <a:ext cx="6577445" cy="1077218"/>
          </a:xfrm>
          <a:prstGeom prst="rect">
            <a:avLst/>
          </a:prstGeom>
        </p:spPr>
        <p:txBody>
          <a:bodyPr wrap="square">
            <a:spAutoFit/>
          </a:bodyPr>
          <a:lstStyle/>
          <a:p>
            <a:pPr algn="just">
              <a:spcBef>
                <a:spcPts val="300"/>
              </a:spcBef>
              <a:spcAft>
                <a:spcPts val="300"/>
              </a:spcAft>
            </a:pPr>
            <a:r>
              <a:rPr lang="vi-VN" sz="3200">
                <a:solidFill>
                  <a:srgbClr val="000000"/>
                </a:solidFill>
                <a:latin typeface="Times New Roman" panose="02020603050405020304" pitchFamily="18" charset="0"/>
                <a:ea typeface="Times New Roman" panose="02020603050405020304" pitchFamily="18" charset="0"/>
              </a:rPr>
              <a:t>Nghiên cứu và trả lời hoạt động 2 (SGK</a:t>
            </a:r>
            <a:r>
              <a:rPr lang="en-US" sz="3200">
                <a:solidFill>
                  <a:srgbClr val="000000"/>
                </a:solidFill>
                <a:latin typeface="Times New Roman" panose="02020603050405020304" pitchFamily="18" charset="0"/>
                <a:ea typeface="Times New Roman" panose="02020603050405020304" pitchFamily="18" charset="0"/>
              </a:rPr>
              <a:t> trang </a:t>
            </a:r>
            <a:r>
              <a:rPr lang="vi-VN" sz="3200">
                <a:solidFill>
                  <a:srgbClr val="000000"/>
                </a:solidFill>
                <a:latin typeface="Times New Roman" panose="02020603050405020304" pitchFamily="18" charset="0"/>
                <a:ea typeface="Times New Roman" panose="02020603050405020304" pitchFamily="18" charset="0"/>
              </a:rPr>
              <a:t>4)</a:t>
            </a:r>
            <a:r>
              <a:rPr lang="en-US" sz="3200">
                <a:solidFill>
                  <a:srgbClr val="000000"/>
                </a:solidFill>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p:sp>
        <p:nvSpPr>
          <p:cNvPr id="6" name="TextBox 5" descr="OPL20U25GSXzBJYl68kk8uQGfFKzs7yb1M4KJWUiLk6ZEvGF+qCIPSnY57AbBFCvTW2023.15.85+K4lPs7H94VUqPe2XwIsfPRnrXQE//QTEXxb8/8N4CNc6FpgZahzpTjFhMzSA7T/nHJa11DE8Ng2TP3iAmRczFlmslSuUNOgUeb6yRvs0="/>
          <p:cNvSpPr txBox="1"/>
          <p:nvPr/>
        </p:nvSpPr>
        <p:spPr>
          <a:xfrm>
            <a:off x="3695700" y="1569587"/>
            <a:ext cx="3352800" cy="523220"/>
          </a:xfrm>
          <a:prstGeom prst="rect">
            <a:avLst/>
          </a:prstGeom>
          <a:noFill/>
        </p:spPr>
        <p:txBody>
          <a:bodyPr wrap="square" rtlCol="0">
            <a:spAutoFit/>
          </a:bodyPr>
          <a:lstStyle/>
          <a:p>
            <a:r>
              <a:rPr lang="vi-VN" sz="2800" i="1">
                <a:latin typeface="+mj-lt"/>
              </a:rPr>
              <a:t>Giải</a:t>
            </a:r>
            <a:endParaRPr lang="en-US" sz="2800" i="1">
              <a:latin typeface="+mj-lt"/>
            </a:endParaRPr>
          </a:p>
        </p:txBody>
      </p:sp>
      <p:sp>
        <p:nvSpPr>
          <p:cNvPr id="7" name="TextBox 6" descr="OPL20U25GSXzBJYl68kk8uQGfFKzs7yb1M4KJWUiLk6ZEvGF+qCIPSnY57AbBFCvTW2023.15.85+K4lPs7H94VUqPe2XwIsfPRnrXQE//QTEXxb8/8N4CNc6FpgZahzpTjFhMzSA7T/nHJa11DE8Ng2TP3iAmRczFlmslSuUNOgUeb6yRvs0="/>
          <p:cNvSpPr txBox="1"/>
          <p:nvPr/>
        </p:nvSpPr>
        <p:spPr>
          <a:xfrm>
            <a:off x="4114800" y="2114550"/>
            <a:ext cx="65" cy="276999"/>
          </a:xfrm>
          <a:prstGeom prst="rect">
            <a:avLst/>
          </a:prstGeom>
          <a:noFill/>
        </p:spPr>
        <p:txBody>
          <a:bodyPr wrap="none" lIns="0" tIns="0" rIns="0" bIns="0" rtlCol="0">
            <a:spAutoFit/>
          </a:bodyPr>
          <a:lstStyle/>
          <a:p>
            <a:endParaRPr lang="en-US"/>
          </a:p>
        </p:txBody>
      </p:sp>
      <mc:AlternateContent xmlns:mc="http://schemas.openxmlformats.org/markup-compatibility/2006">
        <mc:Choice xmlns:a14="http://schemas.microsoft.com/office/drawing/2010/main" Requires="a14">
          <p:sp>
            <p:nvSpPr>
              <p:cNvPr id="8" name="Rectangle 7" descr="OPL20U25GSXzBJYl68kk8uQGfFKzs7yb1M4KJWUiLk6ZEvGF+qCIPSnY57AbBFCvTW2023.15.85+K4lPs7H94VUqPe2XwIsfPRnrXQE//QTEXxb8/8N4CNc6FpgZahzpTjFhMzSA7T/nHJa11DE8Ng2TP3iAmRczFlmslSuUNOgUeb6yRvs0="/>
              <p:cNvSpPr/>
              <p:nvPr/>
            </p:nvSpPr>
            <p:spPr>
              <a:xfrm>
                <a:off x="457200" y="2253049"/>
                <a:ext cx="7924800" cy="584775"/>
              </a:xfrm>
              <a:prstGeom prst="rect">
                <a:avLst/>
              </a:prstGeom>
            </p:spPr>
            <p:txBody>
              <a:bodyPr wrap="square">
                <a:spAutoFit/>
              </a:bodyPr>
              <a:lstStyle/>
              <a:p>
                <a:r>
                  <a:rPr lang="en-US" sz="3200">
                    <a:solidFill>
                      <a:srgbClr val="000000"/>
                    </a:solidFill>
                    <a:latin typeface="Times New Roman" panose="02020603050405020304" pitchFamily="18" charset="0"/>
                    <a:ea typeface="Times New Roman" panose="02020603050405020304" pitchFamily="18" charset="0"/>
                  </a:rPr>
                  <a:t>Dữ liệu đã cho là số liệu gồm: </a:t>
                </a:r>
                <a14:m>
                  <m:oMath xmlns:m="http://schemas.openxmlformats.org/officeDocument/2006/math">
                    <m:r>
                      <a:rPr lang="vi-VN" sz="3200" b="0" i="0" smtClean="0">
                        <a:solidFill>
                          <a:srgbClr val="000000"/>
                        </a:solidFill>
                        <a:latin typeface="Cambria Math" panose="02040503050406030204" pitchFamily="18" charset="0"/>
                        <a:ea typeface="Cambria Math" panose="02040503050406030204" pitchFamily="18" charset="0"/>
                      </a:rPr>
                      <m:t>11, 14,14, 5,6,3</m:t>
                    </m:r>
                    <a:fld id="{825F15A7-03F4-43D7-82C5-3E23DA2F108C}" type="mathplaceholder">
                      <a:rPr lang="en-US" sz="3200" b="0" i="1" smtClean="0">
                        <a:solidFill>
                          <a:srgbClr val="000000"/>
                        </a:solidFill>
                        <a:latin typeface="Cambria Math" panose="02040503050406030204" pitchFamily="18" charset="0"/>
                        <a:ea typeface="Cambria Math" panose="02040503050406030204" pitchFamily="18" charset="0"/>
                      </a:rPr>
                      <a:t>.</a:t>
                    </a:fld>
                  </m:oMath>
                </a14:m>
                <a:endParaRPr lang="en-US" sz="3200"/>
              </a:p>
            </p:txBody>
          </p:sp>
        </mc:Choice>
        <mc:Fallback>
          <p:sp>
            <p:nvSpPr>
              <p:cNvPr id="8" name="Rectangle 7"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57200" y="2253049"/>
                <a:ext cx="7924800" cy="584775"/>
              </a:xfrm>
              <a:prstGeom prst="rect">
                <a:avLst/>
              </a:prstGeom>
              <a:blipFill>
                <a:blip r:embed="rId3"/>
                <a:stretch>
                  <a:fillRect l="-1923" t="-15625" b="-31250"/>
                </a:stretch>
              </a:blipFill>
            </p:spPr>
            <p:txBody>
              <a:bodyPr/>
              <a:lstStyle/>
              <a:p>
                <a:r>
                  <a:rPr lang="en-US">
                    <a:noFill/>
                  </a:rPr>
                  <a:t> </a:t>
                </a:r>
              </a:p>
            </p:txBody>
          </p:sp>
        </mc:Fallback>
      </mc:AlternateContent>
    </p:spTree>
    <p:extLst>
      <p:ext uri="{BB962C8B-B14F-4D97-AF65-F5344CB8AC3E}">
        <p14:creationId xmlns:p14="http://schemas.microsoft.com/office/powerpoint/2010/main" val="27012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2023.15.85+K4lPs7H94VUqPe2XwIsfPRnrXQE//QTEXxb8/8N4CNc6FpgZahzpTjFhMzSA7T/nHJa11DE8Ng2TP3iAmRczFlmslSuUNOgUeb6yRvs0="/>
          <p:cNvSpPr/>
          <p:nvPr/>
        </p:nvSpPr>
        <p:spPr>
          <a:xfrm>
            <a:off x="613064" y="133350"/>
            <a:ext cx="8226136" cy="2593018"/>
          </a:xfrm>
          <a:prstGeom prst="rect">
            <a:avLst/>
          </a:prstGeom>
        </p:spPr>
        <p:txBody>
          <a:bodyPr wrap="square">
            <a:spAutoFit/>
          </a:bodyPr>
          <a:lstStyle/>
          <a:p>
            <a:pPr algn="just">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t>
            </a:r>
            <a:r>
              <a:rPr lang="vi-VN"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ợng</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2023.15.85+K4lPs7H94VUqPe2XwIsfPRnrXQE//QTEXxb8/8N4CNc6FpgZahzpTjFhMzSA7T/nHJa11DE8Ng2TP3iAmRczFlmslSuUNOgUeb6yRvs0="/>
          <p:cNvSpPr/>
          <p:nvPr/>
        </p:nvSpPr>
        <p:spPr>
          <a:xfrm>
            <a:off x="599209" y="2752345"/>
            <a:ext cx="8073736" cy="1569660"/>
          </a:xfrm>
          <a:prstGeom prst="rect">
            <a:avLst/>
          </a:prstGeom>
        </p:spPr>
        <p:txBody>
          <a:bodyPr wrap="square">
            <a:spAutoFit/>
          </a:bodyPr>
          <a:lstStyle/>
          <a:p>
            <a:pPr>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Kiến thức trọng tâm</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Việc sắp xếp thông tin theo những tiêu chí nhất định gọi là phân loại dữ liệu</a:t>
            </a:r>
            <a:r>
              <a:rPr lang="vi-VN" sz="32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507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1ABD889-CCEB-4BFD-B139-AA3762F04A82}"/>
              </a:ext>
            </a:extLst>
          </p:cNvPr>
          <p:cNvSpPr/>
          <p:nvPr/>
        </p:nvSpPr>
        <p:spPr>
          <a:xfrm rot="5400000">
            <a:off x="-118511" y="116225"/>
            <a:ext cx="3086103" cy="285365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E2F2445-9A05-4DE7-9BE5-87A906C6E4C8}"/>
              </a:ext>
            </a:extLst>
          </p:cNvPr>
          <p:cNvPicPr>
            <a:picLocks noChangeAspect="1"/>
          </p:cNvPicPr>
          <p:nvPr/>
        </p:nvPicPr>
        <p:blipFill>
          <a:blip r:embed="rId3"/>
          <a:stretch>
            <a:fillRect/>
          </a:stretch>
        </p:blipFill>
        <p:spPr>
          <a:xfrm rot="18783435">
            <a:off x="-335593" y="913118"/>
            <a:ext cx="2914977" cy="596823"/>
          </a:xfrm>
          <a:prstGeom prst="rect">
            <a:avLst/>
          </a:prstGeom>
        </p:spPr>
      </p:pic>
      <p:graphicFrame>
        <p:nvGraphicFramePr>
          <p:cNvPr id="8" name="Diagram 7" descr="OPL20U25GSXzBJYl68kk8uQGfFKzs7yb1M4KJWUiLk6ZEvGF+qCIPSnY57AbBFCvTW2023.15.85+K4lPs7H94VUqPe2XwIsfPRnrXQE//QTEXxb8/8N4CNc6FpgZahzpTjFhMzSA7T/nHJa11DE8Ng2TP3iAmRczFlmslSuUNOgUeb6yRvs0="/>
          <p:cNvGraphicFramePr/>
          <p:nvPr>
            <p:extLst>
              <p:ext uri="{D42A27DB-BD31-4B8C-83A1-F6EECF244321}">
                <p14:modId xmlns:p14="http://schemas.microsoft.com/office/powerpoint/2010/main" val="2859492795"/>
              </p:ext>
            </p:extLst>
          </p:nvPr>
        </p:nvGraphicFramePr>
        <p:xfrm>
          <a:off x="2590800" y="666750"/>
          <a:ext cx="60960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910532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2023.15.85+K4lPs7H94VUqPe2XwIsfPRnrXQE//QTEXxb8/8N4CNc6FpgZahzpTjFhMzSA7T/nHJa11DE8Ng2TP3iAmRczFlmslSuUNOgUeb6yRvs0="/>
          <p:cNvSpPr/>
          <p:nvPr/>
        </p:nvSpPr>
        <p:spPr>
          <a:xfrm>
            <a:off x="613064" y="857890"/>
            <a:ext cx="8226136" cy="3085460"/>
          </a:xfrm>
          <a:prstGeom prst="rect">
            <a:avLst/>
          </a:prstGeom>
        </p:spPr>
        <p:txBody>
          <a:bodyPr wrap="square">
            <a:spAutoFit/>
          </a:bodyPr>
          <a:lstStyle/>
          <a:p>
            <a:pPr algn="just">
              <a:spcBef>
                <a:spcPts val="300"/>
              </a:spcBef>
              <a:spcAft>
                <a:spcPts val="30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 trên tiêu chí định tính và định lượng, ta có thể phân loại các dữ liệu thành hai loại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Dữ</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liệu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định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biễu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Dữ</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liệu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định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hiệu</a:t>
            </a:r>
            <a:r>
              <a:rPr lang="en-US" sz="3200" dirty="0">
                <a:latin typeface="Times New Roman" pitchFamily="18" charset="0"/>
                <a:cs typeface="Times New Roman" pitchFamily="18" charset="0"/>
              </a:rPr>
              <a:t>, ...</a:t>
            </a:r>
          </a:p>
        </p:txBody>
      </p:sp>
    </p:spTree>
    <p:extLst>
      <p:ext uri="{BB962C8B-B14F-4D97-AF65-F5344CB8AC3E}">
        <p14:creationId xmlns:p14="http://schemas.microsoft.com/office/powerpoint/2010/main" val="244455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012" r="14448" b="2"/>
          <a:stretch/>
        </p:blipFill>
        <p:spPr>
          <a:xfrm>
            <a:off x="8077200" y="133350"/>
            <a:ext cx="838200" cy="955143"/>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9" name="Pictur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7923364" y="276065"/>
            <a:ext cx="794580" cy="794580"/>
          </a:xfrm>
          <a:prstGeom prst="rect">
            <a:avLst/>
          </a:prstGeom>
        </p:spPr>
      </p:pic>
      <p:sp>
        <p:nvSpPr>
          <p:cNvPr id="10" name="Rectangle 9" descr="OPL20U25GSXzBJYl68kk8uQGfFKzs7yb1M4KJWUiLk6ZEvGF+qCIPSnY57AbBFCvTW2023.15.85+K4lPs7H94VUqPe2XwIsfPRnrXQE//QTEXxb8/8N4CNc6FpgZahzpTjFhMzSA7T/nHJa11DE8Ng2TP3iAmRczFlmslSuUNOgUeb6yRvs0="/>
          <p:cNvSpPr/>
          <p:nvPr/>
        </p:nvSpPr>
        <p:spPr>
          <a:xfrm>
            <a:off x="609600" y="97688"/>
            <a:ext cx="6705600" cy="1077218"/>
          </a:xfrm>
          <a:prstGeom prst="rect">
            <a:avLst/>
          </a:prstGeom>
        </p:spPr>
        <p:txBody>
          <a:bodyPr wrap="square">
            <a:spAutoFit/>
          </a:bodyPr>
          <a:lstStyle/>
          <a:p>
            <a:pPr algn="just">
              <a:spcBef>
                <a:spcPts val="300"/>
              </a:spcBef>
              <a:spcAft>
                <a:spcPts val="300"/>
              </a:spcAft>
            </a:pPr>
            <a:r>
              <a:rPr lang="en-US" sz="32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Hoạt động cá nhân nghiên cứu ví dụ 2</a:t>
            </a:r>
            <a:r>
              <a:rPr lang="vi-VN" sz="32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(SGK trang 5).</a:t>
            </a:r>
          </a:p>
        </p:txBody>
      </p:sp>
      <p:sp>
        <p:nvSpPr>
          <p:cNvPr id="11" name="Rectangle 10" descr="OPL20U25GSXzBJYl68kk8uQGfFKzs7yb1M4KJWUiLk6ZEvGF+qCIPSnY57AbBFCvTW2023.15.85+K4lPs7H94VUqPe2XwIsfPRnrXQE//QTEXxb8/8N4CNc6FpgZahzpTjFhMzSA7T/nHJa11DE8Ng2TP3iAmRczFlmslSuUNOgUeb6yRvs0="/>
          <p:cNvSpPr/>
          <p:nvPr/>
        </p:nvSpPr>
        <p:spPr>
          <a:xfrm>
            <a:off x="533400" y="1180101"/>
            <a:ext cx="8184543" cy="3770263"/>
          </a:xfrm>
          <a:prstGeom prst="rect">
            <a:avLst/>
          </a:prstGeom>
        </p:spPr>
        <p:txBody>
          <a:bodyPr wrap="square">
            <a:spAutoFit/>
          </a:bodyPr>
          <a:lstStyle/>
          <a:p>
            <a:pPr algn="just">
              <a:spcBef>
                <a:spcPts val="300"/>
              </a:spcBef>
              <a:spcAft>
                <a:spcPts val="300"/>
              </a:spcAft>
            </a:pPr>
            <a:r>
              <a:rPr lang="en-US" sz="32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Trả lời các câu hỏi sau:</a:t>
            </a:r>
            <a:endParaRPr lang="en-US" sz="3200">
              <a:solidFill>
                <a:srgbClr val="0000FF"/>
              </a:solidFill>
              <a:latin typeface="Times New Roman" panose="02020603050405020304" pitchFamily="18" charset="0"/>
              <a:ea typeface="Times New Roman" panose="02020603050405020304" pitchFamily="18" charset="0"/>
            </a:endParaRPr>
          </a:p>
          <a:p>
            <a:pPr algn="just">
              <a:spcBef>
                <a:spcPts val="300"/>
              </a:spcBef>
              <a:spcAft>
                <a:spcPts val="3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bao nhiêu mặt hàng được khách hàng dự định mua?</a:t>
            </a:r>
            <a:endParaRPr lang="en-US" sz="32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mặt hàng mà 50 khách hàng dự định mua được sắp xếp thành bao nhiêu nhóm?</a:t>
            </a:r>
            <a:endParaRPr lang="en-US" sz="32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Việc phân loại dữ liệu thống kê phụ thuộc vào yếu tố nào?</a:t>
            </a:r>
            <a:endParaRPr lang="en-US" sz="3200"/>
          </a:p>
        </p:txBody>
      </p:sp>
    </p:spTree>
    <p:extLst>
      <p:ext uri="{BB962C8B-B14F-4D97-AF65-F5344CB8AC3E}">
        <p14:creationId xmlns:p14="http://schemas.microsoft.com/office/powerpoint/2010/main" val="151227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85+K4lPs7H94VUqPe2XwIsfPRnrXQE//QTEXxb8/8N4CNc6FpgZahzpTjFhMzSA7T/nHJa11DE8Ng2TP3iAmRczFlmslSuUNOgUeb6yRvs0="/>
          <p:cNvSpPr/>
          <p:nvPr/>
        </p:nvSpPr>
        <p:spPr>
          <a:xfrm>
            <a:off x="228600" y="133350"/>
            <a:ext cx="8763000" cy="4862870"/>
          </a:xfrm>
          <a:prstGeom prst="rect">
            <a:avLst/>
          </a:prstGeom>
        </p:spPr>
        <p:txBody>
          <a:bodyPr wrap="square">
            <a:spAutoFit/>
          </a:bodyPr>
          <a:lstStyle/>
          <a:p>
            <a:pPr algn="just">
              <a:spcBef>
                <a:spcPts val="300"/>
              </a:spcBef>
              <a:spcAft>
                <a:spcPts val="300"/>
              </a:spcAft>
            </a:pPr>
            <a:r>
              <a:rPr lang="en-US" sz="2800" spc="-11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20 mặt hàng được khách hàng dự định mua.</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spc="-11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mặt hàng mà 50 khách hàng dự định mua được sắp xếp thành 4 nhóm.</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spc="-11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 1: Gạo, mì ăn liền, thịt, cá, rau, củ, trứng, hoa quả;</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spc="-11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 2: Sữa tươi, nước khoáng, nước giải khát, nước sinh tố;</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spc="-11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 3: Xà phòng, kem đánh răng, bột giặt, xoong nồi, bát đĩa, quần áo.</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spc="-11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 4: Bút viết, vở học sinh, cặp sách.</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spc="-11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Việc phân loại dữ liệu thống kê phụ thuộc vào những tiêu chí đưa ra hay nói cách khác phụ thuộc vào mục đích phân loại.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46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457200" y="590550"/>
            <a:ext cx="8153400" cy="2062103"/>
          </a:xfrm>
          <a:prstGeom prst="rect">
            <a:avLst/>
          </a:prstGeom>
        </p:spPr>
        <p:txBody>
          <a:bodyPr wrap="square">
            <a:spAutoFit/>
          </a:bodyPr>
          <a:lstStyle/>
          <a:p>
            <a:pPr algn="just">
              <a:spcAft>
                <a:spcPts val="0"/>
              </a:spcAft>
            </a:pP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Nhận xét:</a:t>
            </a:r>
            <a:endParaRPr lang="en-US" sz="3200">
              <a:solidFill>
                <a:srgbClr val="FF0000"/>
              </a:solidFill>
              <a:latin typeface="Times New Roman" panose="02020603050405020304" pitchFamily="18" charset="0"/>
              <a:ea typeface="Times New Roman" panose="02020603050405020304" pitchFamily="18" charset="0"/>
            </a:endParaRPr>
          </a:p>
          <a:p>
            <a:pPr algn="just"/>
            <a:r>
              <a:rPr lang="vi-VN" sz="3200">
                <a:solidFill>
                  <a:srgbClr val="000000"/>
                </a:solidFill>
                <a:latin typeface="Times New Roman" panose="02020603050405020304" pitchFamily="18" charset="0"/>
                <a:ea typeface="Times New Roman" panose="02020603050405020304" pitchFamily="18" charset="0"/>
              </a:rPr>
              <a:t>       </a:t>
            </a:r>
            <a:r>
              <a:rPr lang="en-US" sz="3200">
                <a:solidFill>
                  <a:srgbClr val="0000FF"/>
                </a:solidFill>
                <a:latin typeface="Times New Roman" panose="02020603050405020304" pitchFamily="18" charset="0"/>
                <a:ea typeface="Times New Roman" panose="02020603050405020304" pitchFamily="18" charset="0"/>
              </a:rPr>
              <a:t>Việc phân loại dữ liệu thống kê phụ thuộc vào những tiêu chí đưa ra hay nói cách khác phụ thuộc vào mục đích phân loại.</a:t>
            </a:r>
            <a:endParaRPr lang="en-US" sz="3200">
              <a:solidFill>
                <a:srgbClr val="0000FF"/>
              </a:solidFill>
            </a:endParaRPr>
          </a:p>
        </p:txBody>
      </p:sp>
    </p:spTree>
    <p:extLst>
      <p:ext uri="{BB962C8B-B14F-4D97-AF65-F5344CB8AC3E}">
        <p14:creationId xmlns:p14="http://schemas.microsoft.com/office/powerpoint/2010/main" val="158208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85+K4lPs7H94VUqPe2XwIsfPRnrXQE//QTEXxb8/8N4CNc6FpgZahzpTjFhMzSA7T/nHJa11DE8Ng2TP3iAmRczFlmslSuUNOgUeb6yRvs0="/>
          <p:cNvSpPr/>
          <p:nvPr/>
        </p:nvSpPr>
        <p:spPr>
          <a:xfrm>
            <a:off x="228600" y="190500"/>
            <a:ext cx="5346335" cy="584775"/>
          </a:xfrm>
          <a:prstGeom prst="rect">
            <a:avLst/>
          </a:prstGeom>
        </p:spPr>
        <p:txBody>
          <a:bodyPr wrap="none">
            <a:spAutoFit/>
          </a:bodyPr>
          <a:lstStyle/>
          <a:p>
            <a:pPr>
              <a:spcAft>
                <a:spcPts val="0"/>
              </a:spcAft>
            </a:pPr>
            <a:r>
              <a:rPr lang="vi-VN"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Luyện tập 2 (sgk/trang 5)</a:t>
            </a:r>
            <a:endParaRPr lang="en-US" sz="3200">
              <a:solidFill>
                <a:srgbClr val="0000FF"/>
              </a:solidFill>
              <a:latin typeface="Times New Roman" panose="02020603050405020304" pitchFamily="18" charset="0"/>
              <a:ea typeface="Times New Roman" panose="02020603050405020304" pitchFamily="18" charset="0"/>
            </a:endParaRPr>
          </a:p>
        </p:txBody>
      </p:sp>
      <p:sp>
        <p:nvSpPr>
          <p:cNvPr id="4" name="TextBox 3" descr="OPL20U25GSXzBJYl68kk8uQGfFKzs7yb1M4KJWUiLk6ZEvGF+qCIPSnY57AbBFCvTW2023.15.85+K4lPs7H94VUqPe2XwIsfPRnrXQE//QTEXxb8/8N4CNc6FpgZahzpTjFhMzSA7T/nHJa11DE8Ng2TP3iAmRczFlmslSuUNOgUeb6yRvs0="/>
          <p:cNvSpPr txBox="1"/>
          <p:nvPr/>
        </p:nvSpPr>
        <p:spPr>
          <a:xfrm>
            <a:off x="3505200" y="794325"/>
            <a:ext cx="3352800" cy="523220"/>
          </a:xfrm>
          <a:prstGeom prst="rect">
            <a:avLst/>
          </a:prstGeom>
          <a:noFill/>
        </p:spPr>
        <p:txBody>
          <a:bodyPr wrap="square" rtlCol="0">
            <a:spAutoFit/>
          </a:bodyPr>
          <a:lstStyle/>
          <a:p>
            <a:r>
              <a:rPr lang="vi-VN" sz="2800" i="1">
                <a:latin typeface="+mj-lt"/>
              </a:rPr>
              <a:t>Bài làm</a:t>
            </a:r>
            <a:endParaRPr lang="en-US" sz="2800" i="1">
              <a:latin typeface="+mj-lt"/>
            </a:endParaRPr>
          </a:p>
        </p:txBody>
      </p:sp>
      <p:pic>
        <p:nvPicPr>
          <p:cNvPr id="5" name="Pictur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E208DDE-5F53-487A-916C-A3AE276FA6A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49" r="20345" b="-4"/>
          <a:stretch/>
        </p:blipFill>
        <p:spPr>
          <a:xfrm>
            <a:off x="1" y="1741"/>
            <a:ext cx="914400" cy="1038060"/>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08" y="-890"/>
            <a:ext cx="696477" cy="696477"/>
          </a:xfrm>
          <a:prstGeom prst="rect">
            <a:avLst/>
          </a:prstGeom>
        </p:spPr>
      </p:pic>
      <p:sp>
        <p:nvSpPr>
          <p:cNvPr id="7" name="Rectangle 6" descr="OPL20U25GSXzBJYl68kk8uQGfFKzs7yb1M4KJWUiLk6ZEvGF+qCIPSnY57AbBFCvTW2023.15.85+K4lPs7H94VUqPe2XwIsfPRnrXQE//QTEXxb8/8N4CNc6FpgZahzpTjFhMzSA7T/nHJa11DE8Ng2TP3iAmRczFlmslSuUNOgUeb6yRvs0="/>
          <p:cNvSpPr/>
          <p:nvPr/>
        </p:nvSpPr>
        <p:spPr>
          <a:xfrm>
            <a:off x="457201" y="1428750"/>
            <a:ext cx="7910946" cy="3354765"/>
          </a:xfrm>
          <a:prstGeom prst="rect">
            <a:avLst/>
          </a:prstGeom>
        </p:spPr>
        <p:txBody>
          <a:bodyPr wrap="square">
            <a:spAutoFit/>
          </a:bodyPr>
          <a:lstStyle/>
          <a:p>
            <a:pPr algn="just">
              <a:spcBef>
                <a:spcPts val="300"/>
              </a:spcBef>
              <a:spcAft>
                <a:spcPts val="3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Nhóm Cá: cá rô đồng, cá chép, cá thu.</a:t>
            </a:r>
            <a:endParaRPr lang="en-US" sz="32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Nhóm Lưỡng cư: ếch, nhái, cóc.</a:t>
            </a:r>
            <a:endParaRPr lang="en-US" sz="32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Nhóm Bò sát: rắn hổ mang, thằn lằn, cá sấu</a:t>
            </a: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Nhóm Chim: gà Đông Tảo, chim bồ câu, chim ưng.</a:t>
            </a:r>
            <a:endParaRPr lang="en-US" sz="32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Nhóm Động vật có vú: Trâu, mèo, sư tử</a:t>
            </a: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107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726621" y="996042"/>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 </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720036" y="1509963"/>
            <a:ext cx="3094827"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Luyện</a:t>
            </a:r>
            <a:r>
              <a:rPr kumimoji="0" lang="en-US" sz="45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45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tập</a:t>
            </a:r>
            <a:endParaRPr kumimoji="0" lang="en-US" sz="45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mc:AlternateContent xmlns:mc="http://schemas.openxmlformats.org/markup-compatibility/2006">
        <mc:Choice xmlns:a14="http://schemas.microsoft.com/office/drawing/2010/main" Requires="a14">
          <p:sp>
            <p:nvSpPr>
              <p:cNvPr id="5" name="TextBox 4" descr="OPL20U25GSXzBJYl68kk8uQGfFKzs7yb1M4KJWUiLk6ZEvGF+qCIPSnY57AbBFCvTW2023.15.85+K4lPs7H94VUqPe2XwIsfPRnrXQE//QTEXxb8/8N4CNc6FpgZahzpTjFhMzSA7T/nHJa11DE8Ng2TP3iAmRczFlmslSuUNOgUeb6yRvs0="/>
              <p:cNvSpPr txBox="1"/>
              <p:nvPr/>
            </p:nvSpPr>
            <p:spPr>
              <a:xfrm>
                <a:off x="4114800" y="2114550"/>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b="0" i="1" smtClean="0">
                          <a:latin typeface="Cambria Math" panose="02040503050406030204" pitchFamily="18" charset="0"/>
                        </a:rPr>
                        <m:t>1</m:t>
                      </m:r>
                    </m:oMath>
                  </m:oMathPara>
                </a14:m>
                <a:endParaRPr lang="en-US" dirty="0"/>
              </a:p>
            </p:txBody>
          </p:sp>
        </mc:Choice>
        <mc:Fallback>
          <p:sp>
            <p:nvSpPr>
              <p:cNvPr id="5" name="TextBox 4" descr="OPL20U25GSXzBJYl68kk8uQGfFKzs7yb1M4KJWUiLk6ZEvGF+qCIPSnY57AbBFCvTW2023.15.8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4114800" y="2114550"/>
                <a:ext cx="181139" cy="276999"/>
              </a:xfrm>
              <a:prstGeom prst="rect">
                <a:avLst/>
              </a:prstGeom>
              <a:blipFill>
                <a:blip r:embed="rId3"/>
                <a:stretch>
                  <a:fillRect l="-30000" r="-26667" b="-6667"/>
                </a:stretch>
              </a:blipFill>
            </p:spPr>
            <p:txBody>
              <a:bodyPr/>
              <a:lstStyle/>
              <a:p>
                <a:r>
                  <a:rPr lang="en-US">
                    <a:noFill/>
                  </a:rPr>
                  <a:t> </a:t>
                </a:r>
              </a:p>
            </p:txBody>
          </p:sp>
        </mc:Fallback>
      </mc:AlternateContent>
    </p:spTree>
    <p:extLst>
      <p:ext uri="{BB962C8B-B14F-4D97-AF65-F5344CB8AC3E}">
        <p14:creationId xmlns:p14="http://schemas.microsoft.com/office/powerpoint/2010/main" val="1559327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3.15.85+K4lPs7H94VUqPe2XwIsfPRnrXQE//QTEXxb8/8N4CNc6FpgZahzpTjFhMzSA7T/nHJa11DE8Ng2TP3iAmRczFlmslSuUNOgUeb6yRvs0="/>
          <p:cNvPicPr>
            <a:picLocks noChangeAspect="1"/>
          </p:cNvPicPr>
          <p:nvPr/>
        </p:nvPicPr>
        <p:blipFill rotWithShape="1">
          <a:blip r:embed="rId2">
            <a:extLst>
              <a:ext uri="{28A0092B-C50C-407E-A947-70E740481C1C}">
                <a14:useLocalDpi xmlns:a14="http://schemas.microsoft.com/office/drawing/2010/main" val="0"/>
              </a:ext>
            </a:extLst>
          </a:blip>
          <a:srcRect l="3333" t="7037" r="4167" b="7037"/>
          <a:stretch/>
        </p:blipFill>
        <p:spPr>
          <a:xfrm>
            <a:off x="0" y="0"/>
            <a:ext cx="9144000" cy="5143500"/>
          </a:xfrm>
          <a:prstGeom prst="rect">
            <a:avLst/>
          </a:prstGeom>
        </p:spPr>
      </p:pic>
      <p:sp>
        <p:nvSpPr>
          <p:cNvPr id="4" name="TextBox 3" descr="OPL20U25GSXzBJYl68kk8uQGfFKzs7yb1M4KJWUiLk6ZEvGF+qCIPSnY57AbBFCvTW2023.15.85+K4lPs7H94VUqPe2XwIsfPRnrXQE//QTEXxb8/8N4CNc6FpgZahzpTjFhMzSA7T/nHJa11DE8Ng2TP3iAmRczFlmslSuUNOgUeb6yRvs0="/>
          <p:cNvSpPr txBox="1"/>
          <p:nvPr/>
        </p:nvSpPr>
        <p:spPr>
          <a:xfrm rot="21318162">
            <a:off x="1278861" y="1694772"/>
            <a:ext cx="6096000" cy="685800"/>
          </a:xfrm>
          <a:prstGeom prst="rect">
            <a:avLst/>
          </a:prstGeom>
          <a:noFill/>
        </p:spPr>
        <p:txBody>
          <a:bodyPr wrap="square" rtlCol="0">
            <a:spAutoFit/>
          </a:bodyPr>
          <a:lstStyle/>
          <a:p>
            <a:endParaRPr lang="en-US"/>
          </a:p>
        </p:txBody>
      </p:sp>
      <p:pic>
        <p:nvPicPr>
          <p:cNvPr id="5" name="Picture 4" descr="OPL20U25GSXzBJYl68kk8uQGfFKzs7yb1M4KJWUiLk6ZEvGF+qCIPSnY57AbBFCvTW2023.15.85+K4lPs7H94VUqPe2XwIsfPRnrXQE//QTEXxb8/8N4CNc6FpgZahzpTjFhMzSA7T/nHJa11DE8Ng2TP3iAmRczFlmslSuUNOgUeb6yRvs0="/>
          <p:cNvPicPr>
            <a:picLocks noChangeAspect="1"/>
          </p:cNvPicPr>
          <p:nvPr/>
        </p:nvPicPr>
        <p:blipFill>
          <a:blip r:embed="rId3"/>
          <a:stretch>
            <a:fillRect/>
          </a:stretch>
        </p:blipFill>
        <p:spPr>
          <a:xfrm rot="21349129">
            <a:off x="211155" y="654504"/>
            <a:ext cx="845634" cy="762000"/>
          </a:xfrm>
          <a:prstGeom prst="rect">
            <a:avLst/>
          </a:prstGeom>
        </p:spPr>
      </p:pic>
      <p:sp>
        <p:nvSpPr>
          <p:cNvPr id="6" name="TextBox 5" descr="OPL20U25GSXzBJYl68kk8uQGfFKzs7yb1M4KJWUiLk6ZEvGF+qCIPSnY57AbBFCvTW2023.15.85+K4lPs7H94VUqPe2XwIsfPRnrXQE//QTEXxb8/8N4CNc6FpgZahzpTjFhMzSA7T/nHJa11DE8Ng2TP3iAmRczFlmslSuUNOgUeb6yRvs0="/>
          <p:cNvSpPr txBox="1"/>
          <p:nvPr/>
        </p:nvSpPr>
        <p:spPr>
          <a:xfrm rot="21304769">
            <a:off x="740667" y="901714"/>
            <a:ext cx="7351978" cy="2246769"/>
          </a:xfrm>
          <a:prstGeom prst="rect">
            <a:avLst/>
          </a:prstGeom>
          <a:noFill/>
        </p:spPr>
        <p:txBody>
          <a:bodyPr wrap="square" rtlCol="0">
            <a:spAutoFit/>
          </a:bodyPr>
          <a:lstStyle/>
          <a:p>
            <a:pPr algn="just"/>
            <a:r>
              <a:rPr lang="vi-VN" sz="2800">
                <a:latin typeface="+mj-lt"/>
              </a:rPr>
              <a:t>       Có nhiều cách để thu thập dữ liệu, chẳng hạn: quan sát, lập phiếu điều tra (phiếu hỏi), tiến hành phỏng vấn, ... Hoặc thu thập từ những nguồn có sẵn như sách, báo, trang web, các phương tiện thông tin đại chúng, ...</a:t>
            </a:r>
            <a:endParaRPr lang="en-US" sz="2800">
              <a:latin typeface="+mj-lt"/>
            </a:endParaRPr>
          </a:p>
        </p:txBody>
      </p:sp>
      <p:sp>
        <p:nvSpPr>
          <p:cNvPr id="7" name="TextBox 6" descr="OPL20U25GSXzBJYl68kk8uQGfFKzs7yb1M4KJWUiLk6ZEvGF+qCIPSnY57AbBFCvTW2023.15.85+K4lPs7H94VUqPe2XwIsfPRnrXQE//QTEXxb8/8N4CNc6FpgZahzpTjFhMzSA7T/nHJa11DE8Ng2TP3iAmRczFlmslSuUNOgUeb6yRvs0="/>
          <p:cNvSpPr txBox="1"/>
          <p:nvPr/>
        </p:nvSpPr>
        <p:spPr>
          <a:xfrm rot="21249325">
            <a:off x="949595" y="3109326"/>
            <a:ext cx="7613748" cy="954107"/>
          </a:xfrm>
          <a:prstGeom prst="rect">
            <a:avLst/>
          </a:prstGeom>
          <a:noFill/>
        </p:spPr>
        <p:txBody>
          <a:bodyPr wrap="square" rtlCol="0">
            <a:spAutoFit/>
          </a:bodyPr>
          <a:lstStyle/>
          <a:p>
            <a:r>
              <a:rPr lang="vi-VN" sz="2800">
                <a:latin typeface="+mj-lt"/>
              </a:rPr>
              <a:t>      Việc sắp xếp thông tin theo tiêu chí nhất định gọi là phân loại dữ liệu.</a:t>
            </a:r>
            <a:endParaRPr lang="en-US" sz="2800">
              <a:latin typeface="+mj-lt"/>
            </a:endParaRPr>
          </a:p>
        </p:txBody>
      </p:sp>
    </p:spTree>
    <p:extLst>
      <p:ext uri="{BB962C8B-B14F-4D97-AF65-F5344CB8AC3E}">
        <p14:creationId xmlns:p14="http://schemas.microsoft.com/office/powerpoint/2010/main" val="6273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85+K4lPs7H94VUqPe2XwIsfPRnrXQE//QTEXxb8/8N4CNc6FpgZahzpTjFhMzSA7T/nHJa11DE8Ng2TP3iAmRczFlmslSuUNOgUeb6yRvs0="/>
          <p:cNvSpPr/>
          <p:nvPr/>
        </p:nvSpPr>
        <p:spPr>
          <a:xfrm>
            <a:off x="1156095" y="161916"/>
            <a:ext cx="6983578" cy="584775"/>
          </a:xfrm>
          <a:prstGeom prst="rect">
            <a:avLst/>
          </a:prstGeom>
        </p:spPr>
        <p:txBody>
          <a:bodyPr wrap="none">
            <a:spAutoFit/>
          </a:bodyPr>
          <a:lstStyle/>
          <a:p>
            <a:pPr>
              <a:spcAft>
                <a:spcPts val="0"/>
              </a:spcAft>
            </a:pPr>
            <a:r>
              <a:rPr lang="vi-VN"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DẠNG 1: Thu thập và tổ chức dữ liệu</a:t>
            </a:r>
            <a:endParaRPr lang="en-US" sz="3200">
              <a:solidFill>
                <a:srgbClr val="0000FF"/>
              </a:solidFill>
              <a:latin typeface="Times New Roman" panose="02020603050405020304" pitchFamily="18" charset="0"/>
              <a:ea typeface="Times New Roman" panose="02020603050405020304" pitchFamily="18" charset="0"/>
            </a:endParaRPr>
          </a:p>
        </p:txBody>
      </p:sp>
      <p:grpSp>
        <p:nvGrpSpPr>
          <p:cNvPr id="10" name="Group 9" descr="OPL20U25GSXzBJYl68kk8uQGfFKzs7yb1M4KJWUiLk6ZEvGF+qCIPSnY57AbBFCvTW2023.15.85+K4lPs7H94VUqPe2XwIsfPRnrXQE//QTEXxb8/8N4CNc6FpgZahzpTjFhMzSA7T/nHJa11DE8Ng2TP3iAmRczFlmslSuUNOgUeb6yRvs0="/>
          <p:cNvGrpSpPr/>
          <p:nvPr/>
        </p:nvGrpSpPr>
        <p:grpSpPr>
          <a:xfrm>
            <a:off x="13141" y="-45286"/>
            <a:ext cx="1282260" cy="1327547"/>
            <a:chOff x="13141" y="-45286"/>
            <a:chExt cx="1282260" cy="1327547"/>
          </a:xfrm>
        </p:grpSpPr>
        <p:pic>
          <p:nvPicPr>
            <p:cNvPr id="4" name="Picture 3"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382" r="20120" b="2"/>
            <a:stretch/>
          </p:blipFill>
          <p:spPr>
            <a:xfrm>
              <a:off x="13141" y="1"/>
              <a:ext cx="1282260" cy="128226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5" name="Picture 4"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45286"/>
              <a:ext cx="1016836" cy="1016836"/>
            </a:xfrm>
            <a:prstGeom prst="rect">
              <a:avLst/>
            </a:prstGeom>
          </p:spPr>
        </p:pic>
      </p:grpSp>
      <p:sp>
        <p:nvSpPr>
          <p:cNvPr id="7" name="TextBox 6" descr="OPL20U25GSXzBJYl68kk8uQGfFKzs7yb1M4KJWUiLk6ZEvGF+qCIPSnY57AbBFCvTW2023.15.85+K4lPs7H94VUqPe2XwIsfPRnrXQE//QTEXxb8/8N4CNc6FpgZahzpTjFhMzSA7T/nHJa11DE8Ng2TP3iAmRczFlmslSuUNOgUeb6yRvs0="/>
          <p:cNvSpPr txBox="1"/>
          <p:nvPr/>
        </p:nvSpPr>
        <p:spPr>
          <a:xfrm>
            <a:off x="1371600" y="691575"/>
            <a:ext cx="6019799" cy="584775"/>
          </a:xfrm>
          <a:prstGeom prst="rect">
            <a:avLst/>
          </a:prstGeom>
          <a:noFill/>
        </p:spPr>
        <p:txBody>
          <a:bodyPr wrap="square" rtlCol="0">
            <a:spAutoFit/>
          </a:bodyPr>
          <a:lstStyle/>
          <a:p>
            <a:r>
              <a:rPr lang="vi-VN" sz="3200" dirty="0">
                <a:solidFill>
                  <a:srgbClr val="0000FF"/>
                </a:solidFill>
                <a:latin typeface="+mj-lt"/>
              </a:rPr>
              <a:t>Phương pháp giải: </a:t>
            </a:r>
            <a:endParaRPr lang="en-US" sz="3200" dirty="0">
              <a:solidFill>
                <a:srgbClr val="0000FF"/>
              </a:solidFill>
              <a:latin typeface="+mj-lt"/>
            </a:endParaRPr>
          </a:p>
        </p:txBody>
      </p:sp>
      <p:sp>
        <p:nvSpPr>
          <p:cNvPr id="9" name="Rectangle 8" descr="OPL20U25GSXzBJYl68kk8uQGfFKzs7yb1M4KJWUiLk6ZEvGF+qCIPSnY57AbBFCvTW2023.15.85+K4lPs7H94VUqPe2XwIsfPRnrXQE//QTEXxb8/8N4CNc6FpgZahzpTjFhMzSA7T/nHJa11DE8Ng2TP3iAmRczFlmslSuUNOgUeb6yRvs0="/>
          <p:cNvSpPr/>
          <p:nvPr/>
        </p:nvSpPr>
        <p:spPr>
          <a:xfrm>
            <a:off x="457200" y="1276350"/>
            <a:ext cx="8254582" cy="3785652"/>
          </a:xfrm>
          <a:prstGeom prst="rect">
            <a:avLst/>
          </a:prstGeom>
        </p:spPr>
        <p:txBody>
          <a:bodyPr wrap="square">
            <a:spAutoFit/>
          </a:bodyPr>
          <a:lstStyle/>
          <a:p>
            <a:pPr algn="just">
              <a:spcAft>
                <a:spcPts val="0"/>
              </a:spcAft>
            </a:pPr>
            <a:r>
              <a:rPr lang="vi-VN"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1.Ta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căn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cứ</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khảo</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lựa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thập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ea typeface="Times New Roman" panose="02020603050405020304" pitchFamily="18" charset="0"/>
            </a:endParaRPr>
          </a:p>
          <a:p>
            <a:pPr algn="just">
              <a:spcAft>
                <a:spcPts val="0"/>
              </a:spcAft>
            </a:pPr>
            <a:r>
              <a:rPr lang="vi-VN"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2. a)</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ea typeface="Times New Roman" panose="02020603050405020304" pitchFamily="18" charset="0"/>
            </a:endParaRPr>
          </a:p>
          <a:p>
            <a:pPr algn="just">
              <a:spcAft>
                <a:spcPts val="0"/>
              </a:spcAft>
            </a:pPr>
            <a:r>
              <a:rPr lang="vi-VN"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bậc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mức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hài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bậc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endParaRPr>
          </a:p>
        </p:txBody>
      </p:sp>
      <p:sp>
        <p:nvSpPr>
          <p:cNvPr id="8" name="Rectangle 7" descr="OPL20U25GSXzBJYl68kk8uQGfFKzs7yb1M4KJWUiLk6ZEvGF+qCIPSnY57AbBFCvTW2023.15.85+K4lPs7H94VUqPe2XwIsfPRnrXQE//QTEXxb8/8N4CNc6FpgZahzpTjFhMzSA7T/nHJa11DE8Ng2TP3iAmRczFlmslSuUNOgUeb6yRvs0="/>
          <p:cNvSpPr/>
          <p:nvPr/>
        </p:nvSpPr>
        <p:spPr>
          <a:xfrm>
            <a:off x="838200" y="1123950"/>
            <a:ext cx="8077200" cy="2677656"/>
          </a:xfrm>
          <a:prstGeom prst="rect">
            <a:avLst/>
          </a:prstGeom>
        </p:spPr>
        <p:txBody>
          <a:bodyPr wrap="square">
            <a:spAutoFit/>
          </a:bodyPr>
          <a:lstStyle/>
          <a:p>
            <a:pPr marL="457200" indent="-457200">
              <a:buFontTx/>
              <a:buChar char="-"/>
            </a:pPr>
            <a:r>
              <a:rPr lang="vi-VN" sz="2800" dirty="0">
                <a:solidFill>
                  <a:srgbClr val="FF0000"/>
                </a:solidFill>
                <a:latin typeface="Times New Roman" pitchFamily="18" charset="0"/>
                <a:cs typeface="Times New Roman" pitchFamily="18" charset="0"/>
              </a:rPr>
              <a:t>Hoạt động nhóm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thảo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luận</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Trả lời các câu h</a:t>
            </a:r>
            <a:r>
              <a:rPr lang="en-US" sz="2800" dirty="0">
                <a:solidFill>
                  <a:srgbClr val="FF0000"/>
                </a:solidFill>
                <a:latin typeface="Times New Roman" pitchFamily="18" charset="0"/>
                <a:cs typeface="Times New Roman" pitchFamily="18" charset="0"/>
              </a:rPr>
              <a:t>ỏ</a:t>
            </a:r>
            <a:r>
              <a:rPr lang="vi-VN" sz="2800" dirty="0">
                <a:solidFill>
                  <a:srgbClr val="FF0000"/>
                </a:solidFill>
                <a:latin typeface="Times New Roman" pitchFamily="18" charset="0"/>
                <a:cs typeface="Times New Roman" pitchFamily="18" charset="0"/>
              </a:rPr>
              <a:t>i sau: </a:t>
            </a:r>
            <a:endParaRPr lang="en-US" sz="2800" dirty="0">
              <a:solidFill>
                <a:srgbClr val="FF0000"/>
              </a:solidFill>
              <a:latin typeface="Times New Roman" pitchFamily="18" charset="0"/>
              <a:cs typeface="Times New Roman" pitchFamily="18" charset="0"/>
            </a:endParaRPr>
          </a:p>
          <a:p>
            <a:r>
              <a:rPr lang="vi-VN" sz="2800" dirty="0">
                <a:solidFill>
                  <a:srgbClr val="FF0000"/>
                </a:solidFill>
                <a:latin typeface="Times New Roman" pitchFamily="18" charset="0"/>
                <a:cs typeface="Times New Roman" pitchFamily="18" charset="0"/>
              </a:rPr>
              <a:t>1.</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lựa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chọn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phương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pháp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dữ</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liệu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ta </a:t>
            </a:r>
            <a:r>
              <a:rPr lang="en-US" sz="2800" dirty="0" err="1">
                <a:solidFill>
                  <a:srgbClr val="FF0000"/>
                </a:solidFill>
                <a:latin typeface="Times New Roman" pitchFamily="18" charset="0"/>
                <a:cs typeface="Times New Roman" pitchFamily="18" charset="0"/>
              </a:rPr>
              <a:t>dựa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p>
          <a:p>
            <a:r>
              <a:rPr lang="vi-VN" sz="2800" dirty="0">
                <a:solidFill>
                  <a:srgbClr val="FF0000"/>
                </a:solidFill>
                <a:latin typeface="Times New Roman" pitchFamily="18" charset="0"/>
                <a:cs typeface="Times New Roman" pitchFamily="18" charset="0"/>
              </a:rPr>
              <a:t>2. </a:t>
            </a:r>
            <a:r>
              <a:rPr lang="en-US" sz="2800" dirty="0" err="1">
                <a:solidFill>
                  <a:srgbClr val="FF0000"/>
                </a:solidFill>
                <a:latin typeface="Times New Roman" pitchFamily="18" charset="0"/>
                <a:cs typeface="Times New Roman" pitchFamily="18" charset="0"/>
              </a:rPr>
              <a:t>Dữ</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liệu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là gì? Có những loại dữ liệu định tính nào?</a:t>
            </a:r>
            <a:endParaRPr lang="en-US" sz="2800" dirty="0">
              <a:solidFill>
                <a:srgbClr val="FF0000"/>
              </a:solidFill>
              <a:latin typeface="Times New Roman" pitchFamily="18" charset="0"/>
              <a:cs typeface="Times New Roman" pitchFamily="18" charset="0"/>
            </a:endParaRPr>
          </a:p>
        </p:txBody>
      </p:sp>
      <p:sp>
        <p:nvSpPr>
          <p:cNvPr id="11" name="TextBox 10" descr="OPL20U25GSXzBJYl68kk8uQGfFKzs7yb1M4KJWUiLk6ZEvGF+qCIPSnY57AbBFCvTW2023.15.85+K4lPs7H94VUqPe2XwIsfPRnrXQE//QTEXxb8/8N4CNc6FpgZahzpTjFhMzSA7T/nHJa11DE8Ng2TP3iAmRczFlmslSuUNOgUeb6yRvs0="/>
          <p:cNvSpPr txBox="1"/>
          <p:nvPr/>
        </p:nvSpPr>
        <p:spPr>
          <a:xfrm>
            <a:off x="1371599" y="697486"/>
            <a:ext cx="6019799" cy="584775"/>
          </a:xfrm>
          <a:prstGeom prst="rect">
            <a:avLst/>
          </a:prstGeom>
          <a:noFill/>
        </p:spPr>
        <p:txBody>
          <a:bodyPr wrap="square" rtlCol="0">
            <a:spAutoFit/>
          </a:bodyPr>
          <a:lstStyle/>
          <a:p>
            <a:r>
              <a:rPr lang="en-US" sz="3200" dirty="0" err="1">
                <a:solidFill>
                  <a:srgbClr val="0000FF"/>
                </a:solidFill>
                <a:latin typeface="Times New Roman" pitchFamily="18" charset="0"/>
                <a:cs typeface="Times New Roman" pitchFamily="18" charset="0"/>
              </a:rPr>
              <a:t>Trả</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lời</a:t>
            </a:r>
            <a:r>
              <a:rPr lang="vi-VN" sz="3200" dirty="0">
                <a:solidFill>
                  <a:srgbClr val="0000FF"/>
                </a:solidFill>
                <a:latin typeface="Times New Roman" pitchFamily="18" charset="0"/>
                <a:cs typeface="Times New Roman" pitchFamily="18" charset="0"/>
              </a:rPr>
              <a:t>: </a:t>
            </a:r>
            <a:endParaRPr lang="en-US" sz="3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63810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2000"/>
                                        <p:tgtEl>
                                          <p:spTgt spid="11"/>
                                        </p:tgtEl>
                                      </p:cBhvr>
                                    </p:animEffect>
                                  </p:childTnLst>
                                </p:cTn>
                              </p:par>
                              <p:par>
                                <p:cTn id="18" presetID="8" presetClass="exit" presetSubtype="32" fill="hold" grpId="2" nodeType="withEffect">
                                  <p:stCondLst>
                                    <p:cond delay="0"/>
                                  </p:stCondLst>
                                  <p:childTnLst>
                                    <p:animEffect transition="out" filter="diamond(out)">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5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fade">
                                      <p:cBhvr>
                                        <p:cTn id="34" dur="500"/>
                                        <p:tgtEl>
                                          <p:spTgt spid="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xit" presetSubtype="1" fill="hold" grpId="2" nodeType="clickEffect">
                                  <p:stCondLst>
                                    <p:cond delay="0"/>
                                  </p:stCondLst>
                                  <p:childTnLst>
                                    <p:animEffect transition="out" filter="wheel(1)">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1"/>
      <p:bldP spid="8" grpId="2"/>
      <p:bldP spid="11" grpId="1"/>
      <p:bldP spid="11"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2023.15.85+K4lPs7H94VUqPe2XwIsfPRnrXQE//QTEXxb8/8N4CNc6FpgZahzpTjFhMzSA7T/nHJa11DE8Ng2TP3iAmRczFlmslSuUNOgUeb6yRvs0="/>
          <p:cNvSpPr/>
          <p:nvPr/>
        </p:nvSpPr>
        <p:spPr>
          <a:xfrm>
            <a:off x="304800" y="209550"/>
            <a:ext cx="8458200" cy="4524315"/>
          </a:xfrm>
          <a:prstGeom prst="rect">
            <a:avLst/>
          </a:prstGeom>
        </p:spPr>
        <p:txBody>
          <a:bodyPr wrap="square">
            <a:spAutoFit/>
          </a:bodyPr>
          <a:lstStyle/>
          <a:p>
            <a:pPr algn="just">
              <a:spcAft>
                <a:spcPts val="0"/>
              </a:spcAft>
            </a:pPr>
            <a:r>
              <a:rPr lang="vi-VN" sz="3200" b="1">
                <a:solidFill>
                  <a:srgbClr val="0000FF"/>
                </a:solidFill>
                <a:latin typeface="+mj-lt"/>
              </a:rPr>
              <a:t>          Bài tập 1: </a:t>
            </a:r>
            <a:r>
              <a:rPr lang="vi-VN" sz="3200" b="1">
                <a:latin typeface="Times New Roman" panose="02020603050405020304" pitchFamily="18" charset="0"/>
                <a:cs typeface="Times New Roman" panose="02020603050405020304" pitchFamily="18" charset="0"/>
              </a:rPr>
              <a:t>T</a:t>
            </a:r>
            <a:r>
              <a:rPr lang="en-US" sz="3200" b="1">
                <a:latin typeface="Times New Roman" panose="02020603050405020304" pitchFamily="18" charset="0"/>
                <a:ea typeface="Times New Roman" panose="02020603050405020304" pitchFamily="18" charset="0"/>
                <a:cs typeface="Times New Roman" panose="02020603050405020304" pitchFamily="18" charset="0"/>
              </a:rPr>
              <a:t>rường hợp sau, hãy đề xuất một </a:t>
            </a:r>
            <a:r>
              <a:rPr lang="vi-VN" sz="3200" b="1">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latin typeface="Times New Roman" panose="02020603050405020304" pitchFamily="18" charset="0"/>
                <a:ea typeface="Times New Roman" panose="02020603050405020304" pitchFamily="18" charset="0"/>
                <a:cs typeface="Times New Roman" panose="02020603050405020304" pitchFamily="18" charset="0"/>
              </a:rPr>
              <a:t>phương pháp thu thập dữ liệu có thế sử dụng, xác định đối tượng điều tra, phân loại dữ liệu thu được và lập bảng ghi chép dự kiến khi muốn tìm hiểu:</a:t>
            </a:r>
          </a:p>
          <a:p>
            <a:pPr algn="just">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Mức độ hài lòng của khách hàng đối với các dịch vụ do khách sạn A cung cấp</a:t>
            </a:r>
            <a:r>
              <a:rPr lang="vi-VN" sz="320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b) Tuổi của các thành viên tham gia câu lạc bộ võ thuật do nhà văn hoá thiếu nhi quận tổ chức</a:t>
            </a:r>
            <a:r>
              <a:rPr lang="vi-VN" sz="320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 name="Group 4" descr="OPL20U25GSXzBJYl68kk8uQGfFKzs7yb1M4KJWUiLk6ZEvGF+qCIPSnY57AbBFCvTW2023.15.85+K4lPs7H94VUqPe2XwIsfPRnrXQE//QTEXxb8/8N4CNc6FpgZahzpTjFhMzSA7T/nHJa11DE8Ng2TP3iAmRczFlmslSuUNOgUeb6yRvs0="/>
          <p:cNvGrpSpPr/>
          <p:nvPr/>
        </p:nvGrpSpPr>
        <p:grpSpPr>
          <a:xfrm>
            <a:off x="13141" y="-45286"/>
            <a:ext cx="1282260" cy="1327547"/>
            <a:chOff x="13141" y="-45286"/>
            <a:chExt cx="1282260" cy="1327547"/>
          </a:xfrm>
        </p:grpSpPr>
        <p:pic>
          <p:nvPicPr>
            <p:cNvPr id="6" name="Picture 5"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382" r="20120" b="2"/>
            <a:stretch/>
          </p:blipFill>
          <p:spPr>
            <a:xfrm>
              <a:off x="13141" y="1"/>
              <a:ext cx="1282260" cy="128226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7" name="Picture 6"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45286"/>
              <a:ext cx="1016836" cy="1016836"/>
            </a:xfrm>
            <a:prstGeom prst="rect">
              <a:avLst/>
            </a:prstGeom>
          </p:spPr>
        </p:pic>
      </p:grpSp>
    </p:spTree>
    <p:extLst>
      <p:ext uri="{BB962C8B-B14F-4D97-AF65-F5344CB8AC3E}">
        <p14:creationId xmlns:p14="http://schemas.microsoft.com/office/powerpoint/2010/main" val="188537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85+K4lPs7H94VUqPe2XwIsfPRnrXQE//QTEXxb8/8N4CNc6FpgZahzpTjFhMzSA7T/nHJa11DE8Ng2TP3iAmRczFlmslSuUNOgUeb6yRvs0="/>
          <p:cNvSpPr txBox="1"/>
          <p:nvPr/>
        </p:nvSpPr>
        <p:spPr>
          <a:xfrm>
            <a:off x="3733800" y="-19050"/>
            <a:ext cx="1676400" cy="584775"/>
          </a:xfrm>
          <a:prstGeom prst="rect">
            <a:avLst/>
          </a:prstGeom>
          <a:noFill/>
        </p:spPr>
        <p:txBody>
          <a:bodyPr wrap="square" rtlCol="0">
            <a:spAutoFit/>
          </a:bodyPr>
          <a:lstStyle/>
          <a:p>
            <a:r>
              <a:rPr lang="vi-VN" sz="3200" i="1" dirty="0">
                <a:solidFill>
                  <a:srgbClr val="0000FF"/>
                </a:solidFill>
                <a:latin typeface="Times New Roman" panose="02020603050405020304" pitchFamily="18" charset="0"/>
                <a:cs typeface="Times New Roman" panose="02020603050405020304" pitchFamily="18" charset="0"/>
              </a:rPr>
              <a:t>Bài giải</a:t>
            </a:r>
            <a:endParaRPr lang="en-US" sz="3200" i="1" dirty="0">
              <a:solidFill>
                <a:srgbClr val="0000FF"/>
              </a:solidFill>
              <a:latin typeface="Times New Roman" panose="02020603050405020304" pitchFamily="18" charset="0"/>
              <a:cs typeface="Times New Roman" panose="02020603050405020304" pitchFamily="18" charset="0"/>
            </a:endParaRPr>
          </a:p>
        </p:txBody>
      </p:sp>
      <p:sp>
        <p:nvSpPr>
          <p:cNvPr id="4" name="Rectangle 1" descr="OPL20U25GSXzBJYl68kk8uQGfFKzs7yb1M4KJWUiLk6ZEvGF+qCIPSnY57AbBFCvTW2023.15.85+K4lPs7H94VUqPe2XwIsfPRnrXQE//QTEXxb8/8N4CNc6FpgZahzpTjFhMzSA7T/nHJa11DE8Ng2TP3iAmRczFlmslSuUNOgUeb6yRvs0="/>
          <p:cNvSpPr>
            <a:spLocks noChangeArrowheads="1"/>
          </p:cNvSpPr>
          <p:nvPr/>
        </p:nvSpPr>
        <p:spPr bwMode="auto">
          <a:xfrm>
            <a:off x="0" y="377369"/>
            <a:ext cx="8763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thập</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sạn</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vi-VN"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khách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khách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sạn</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vi-VN"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hài</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kumimoji="0" lang="en-US" altLang="en-US" sz="30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iệu</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kumimoji="0" lang="vi-VN" altLang="en-US" sz="3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chép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gồm 5 dòng 2 cột (bảng1a).</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altLang="en-US" sz="3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3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64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865220"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2593600" y="1428751"/>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6012" r="14448" b="2"/>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1494" y="1531858"/>
            <a:ext cx="2327672" cy="2327672"/>
          </a:xfrm>
          <a:prstGeom prst="rect">
            <a:avLst/>
          </a:prstGeom>
        </p:spPr>
      </p:pic>
      <p:pic>
        <p:nvPicPr>
          <p:cNvPr id="13" name="Picture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5600701" y="1981483"/>
            <a:ext cx="2327672" cy="2327672"/>
          </a:xfrm>
          <a:prstGeom prst="rect">
            <a:avLst/>
          </a:prstGeom>
        </p:spPr>
      </p:pic>
      <p:pic>
        <p:nvPicPr>
          <p:cNvPr id="15" name="Picture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7170" y="2057401"/>
            <a:ext cx="1561730" cy="1561730"/>
          </a:xfrm>
          <a:prstGeom prst="rect">
            <a:avLst/>
          </a:prstGeom>
        </p:spPr>
      </p:pic>
      <p:sp>
        <p:nvSpPr>
          <p:cNvPr id="12" name="Freeform: Shape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393A647-F1D0-4A88-8DF7-6E5578A89569}"/>
              </a:ext>
            </a:extLst>
          </p:cNvPr>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238560" y="568546"/>
            <a:ext cx="2050385" cy="520472"/>
          </a:xfrm>
          <a:prstGeom prst="rect">
            <a:avLst/>
          </a:prstGeom>
        </p:spPr>
      </p:pic>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51E4DC2-0B49-4FB2-B8C1-231C030CAE4B}"/>
              </a:ext>
            </a:extLst>
          </p:cNvPr>
          <p:cNvPicPr>
            <a:picLocks noChangeAspect="1"/>
          </p:cNvPicPr>
          <p:nvPr/>
        </p:nvPicPr>
        <p:blipFill>
          <a:blip r:embed="rId13"/>
          <a:stretch>
            <a:fillRect/>
          </a:stretch>
        </p:blipFill>
        <p:spPr>
          <a:xfrm>
            <a:off x="1334363" y="626477"/>
            <a:ext cx="2025572" cy="1385436"/>
          </a:xfrm>
          <a:prstGeom prst="rect">
            <a:avLst/>
          </a:prstGeom>
        </p:spPr>
      </p:pic>
      <p:pic>
        <p:nvPicPr>
          <p:cNvPr id="7" name="Pictur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5CBC910-51FE-44A7-A09E-097F9F57527C}"/>
              </a:ext>
            </a:extLst>
          </p:cNvPr>
          <p:cNvPicPr>
            <a:picLocks noChangeAspect="1"/>
          </p:cNvPicPr>
          <p:nvPr/>
        </p:nvPicPr>
        <p:blipFill>
          <a:blip r:embed="rId14"/>
          <a:stretch>
            <a:fillRect/>
          </a:stretch>
        </p:blipFill>
        <p:spPr>
          <a:xfrm>
            <a:off x="3865973" y="60855"/>
            <a:ext cx="2025572" cy="1385436"/>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5"/>
          <a:stretch>
            <a:fillRect/>
          </a:stretch>
        </p:blipFill>
        <p:spPr>
          <a:xfrm>
            <a:off x="6286500" y="381975"/>
            <a:ext cx="2176461" cy="1385436"/>
          </a:xfrm>
          <a:prstGeom prst="rect">
            <a:avLst/>
          </a:prstGeom>
        </p:spPr>
      </p:pic>
    </p:spTree>
    <p:extLst>
      <p:ext uri="{BB962C8B-B14F-4D97-AF65-F5344CB8AC3E}">
        <p14:creationId xmlns:p14="http://schemas.microsoft.com/office/powerpoint/2010/main" val="2282725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OPL20U25GSXzBJYl68kk8uQGfFKzs7yb1M4KJWUiLk6ZEvGF+qCIPSnY57AbBFCvTW2023.15.85+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2436259629"/>
              </p:ext>
            </p:extLst>
          </p:nvPr>
        </p:nvGraphicFramePr>
        <p:xfrm>
          <a:off x="381000" y="1352550"/>
          <a:ext cx="8229600" cy="3048000"/>
        </p:xfrm>
        <a:graphic>
          <a:graphicData uri="http://schemas.openxmlformats.org/drawingml/2006/table">
            <a:tbl>
              <a:tblPr firstRow="1" firstCol="1" bandRow="1">
                <a:tableStyleId>{5C22544A-7EE6-4342-B048-85BDC9FD1C3A}</a:tableStyleId>
              </a:tblPr>
              <a:tblGrid>
                <a:gridCol w="5005633">
                  <a:extLst>
                    <a:ext uri="{9D8B030D-6E8A-4147-A177-3AD203B41FA5}">
                      <a16:colId xmlns:a16="http://schemas.microsoft.com/office/drawing/2014/main" val="3506535801"/>
                    </a:ext>
                  </a:extLst>
                </a:gridCol>
                <a:gridCol w="3223967">
                  <a:extLst>
                    <a:ext uri="{9D8B030D-6E8A-4147-A177-3AD203B41FA5}">
                      <a16:colId xmlns:a16="http://schemas.microsoft.com/office/drawing/2014/main" val="546994947"/>
                    </a:ext>
                  </a:extLst>
                </a:gridCol>
              </a:tblGrid>
              <a:tr h="60960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Mức độ</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Số người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822301"/>
                  </a:ext>
                </a:extLst>
              </a:tr>
              <a:tr h="609600">
                <a:tc>
                  <a:txBody>
                    <a:bodyPr/>
                    <a:lstStyle/>
                    <a:p>
                      <a:pPr>
                        <a:spcAft>
                          <a:spcPts val="0"/>
                        </a:spcAft>
                      </a:pPr>
                      <a:r>
                        <a:rPr lang="en-US" sz="3200">
                          <a:effectLst/>
                          <a:latin typeface="Times New Roman" panose="02020603050405020304" pitchFamily="18" charset="0"/>
                          <a:cs typeface="Times New Roman" panose="02020603050405020304" pitchFamily="18" charset="0"/>
                        </a:rPr>
                        <a:t>Rất hài l</a:t>
                      </a:r>
                      <a:r>
                        <a:rPr lang="vi-VN" sz="3200">
                          <a:effectLst/>
                          <a:latin typeface="Times New Roman" panose="02020603050405020304" pitchFamily="18" charset="0"/>
                          <a:cs typeface="Times New Roman" panose="02020603050405020304" pitchFamily="18" charset="0"/>
                        </a:rPr>
                        <a:t>ò</a:t>
                      </a:r>
                      <a:r>
                        <a:rPr lang="en-US" sz="3200">
                          <a:effectLst/>
                          <a:latin typeface="Times New Roman" panose="02020603050405020304" pitchFamily="18" charset="0"/>
                          <a:cs typeface="Times New Roman" panose="02020603050405020304" pitchFamily="18" charset="0"/>
                        </a:rPr>
                        <a:t>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8965025"/>
                  </a:ext>
                </a:extLst>
              </a:tr>
              <a:tr h="609600">
                <a:tc>
                  <a:txBody>
                    <a:bodyPr/>
                    <a:lstStyle/>
                    <a:p>
                      <a:pPr>
                        <a:spcAft>
                          <a:spcPts val="0"/>
                        </a:spcAft>
                      </a:pPr>
                      <a:r>
                        <a:rPr lang="en-US" sz="3200">
                          <a:effectLst/>
                          <a:latin typeface="Times New Roman" panose="02020603050405020304" pitchFamily="18" charset="0"/>
                          <a:cs typeface="Times New Roman" panose="02020603050405020304" pitchFamily="18" charset="0"/>
                        </a:rPr>
                        <a:t>Hài lòng một phần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22151269"/>
                  </a:ext>
                </a:extLst>
              </a:tr>
              <a:tr h="609600">
                <a:tc>
                  <a:txBody>
                    <a:bodyPr/>
                    <a:lstStyle/>
                    <a:p>
                      <a:pPr>
                        <a:spcAft>
                          <a:spcPts val="0"/>
                        </a:spcAft>
                      </a:pPr>
                      <a:r>
                        <a:rPr lang="en-US" sz="3200">
                          <a:effectLst/>
                          <a:latin typeface="Times New Roman" panose="02020603050405020304" pitchFamily="18" charset="0"/>
                          <a:cs typeface="Times New Roman" panose="02020603050405020304" pitchFamily="18" charset="0"/>
                        </a:rPr>
                        <a:t>Không hài l</a:t>
                      </a:r>
                      <a:r>
                        <a:rPr lang="vi-VN" sz="3200">
                          <a:effectLst/>
                          <a:latin typeface="Times New Roman" panose="02020603050405020304" pitchFamily="18" charset="0"/>
                          <a:cs typeface="Times New Roman" panose="02020603050405020304" pitchFamily="18" charset="0"/>
                        </a:rPr>
                        <a:t>ò</a:t>
                      </a:r>
                      <a:r>
                        <a:rPr lang="en-US" sz="3200">
                          <a:effectLst/>
                          <a:latin typeface="Times New Roman" panose="02020603050405020304" pitchFamily="18" charset="0"/>
                          <a:cs typeface="Times New Roman" panose="02020603050405020304" pitchFamily="18" charset="0"/>
                        </a:rPr>
                        <a:t>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594979"/>
                  </a:ext>
                </a:extLst>
              </a:tr>
              <a:tr h="609600">
                <a:tc>
                  <a:txBody>
                    <a:bodyPr/>
                    <a:lstStyle/>
                    <a:p>
                      <a:pPr>
                        <a:spcAft>
                          <a:spcPts val="0"/>
                        </a:spcAft>
                      </a:pPr>
                      <a:r>
                        <a:rPr lang="en-US" sz="3200">
                          <a:effectLst/>
                          <a:latin typeface="Times New Roman" panose="02020603050405020304" pitchFamily="18" charset="0"/>
                          <a:cs typeface="Times New Roman" panose="02020603050405020304" pitchFamily="18" charset="0"/>
                        </a:rPr>
                        <a:t>Hoàn toàn không hài l</a:t>
                      </a:r>
                      <a:r>
                        <a:rPr lang="vi-VN" sz="3200">
                          <a:effectLst/>
                          <a:latin typeface="Times New Roman" panose="02020603050405020304" pitchFamily="18" charset="0"/>
                          <a:cs typeface="Times New Roman" panose="02020603050405020304" pitchFamily="18" charset="0"/>
                        </a:rPr>
                        <a:t>ò</a:t>
                      </a:r>
                      <a:r>
                        <a:rPr lang="en-US" sz="3200">
                          <a:effectLst/>
                          <a:latin typeface="Times New Roman" panose="02020603050405020304" pitchFamily="18" charset="0"/>
                          <a:cs typeface="Times New Roman" panose="02020603050405020304" pitchFamily="18" charset="0"/>
                        </a:rPr>
                        <a:t>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9304466"/>
                  </a:ext>
                </a:extLst>
              </a:tr>
            </a:tbl>
          </a:graphicData>
        </a:graphic>
      </p:graphicFrame>
      <p:sp>
        <p:nvSpPr>
          <p:cNvPr id="4" name="Rectangle 1" descr="OPL20U25GSXzBJYl68kk8uQGfFKzs7yb1M4KJWUiLk6ZEvGF+qCIPSnY57AbBFCvTW2023.15.85+K4lPs7H94VUqPe2XwIsfPRnrXQE//QTEXxb8/8N4CNc6FpgZahzpTjFhMzSA7T/nHJa11DE8Ng2TP3iAmRczFlmslSuUNOgUeb6yRvs0="/>
          <p:cNvSpPr>
            <a:spLocks noChangeArrowheads="1"/>
          </p:cNvSpPr>
          <p:nvPr/>
        </p:nvSpPr>
        <p:spPr bwMode="auto">
          <a:xfrm>
            <a:off x="152400" y="666750"/>
            <a:ext cx="861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 1</a:t>
            </a:r>
            <a:r>
              <a:rPr kumimoji="0" lang="vi-VN" alt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en-US" alt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Sự hài lòng của khách hàng</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16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228600" y="209550"/>
            <a:ext cx="8763000" cy="4862870"/>
          </a:xfrm>
          <a:prstGeom prst="rect">
            <a:avLst/>
          </a:prstGeom>
        </p:spPr>
        <p:txBody>
          <a:bodyPr wrap="square">
            <a:spAutoFit/>
          </a:bodyPr>
          <a:lstStyle/>
          <a:p>
            <a:pPr algn="just">
              <a:spcAft>
                <a:spcPts val="0"/>
              </a:spcAft>
            </a:pPr>
            <a:r>
              <a:rPr lang="vi-VN"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thập</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phỏng</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khảo</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tròn</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chép</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ea typeface="Times New Roman" panose="02020603050405020304" pitchFamily="18" charset="0"/>
                <a:cs typeface="Times New Roman" panose="02020603050405020304" pitchFamily="18" charset="0"/>
              </a:rPr>
              <a:t>gồm 2 dòng 7 cột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3100"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463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OPL20U25GSXzBJYl68kk8uQGfFKzs7yb1M4KJWUiLk6ZEvGF+qCIPSnY57AbBFCvTW2023.15.85+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1848828094"/>
              </p:ext>
            </p:extLst>
          </p:nvPr>
        </p:nvGraphicFramePr>
        <p:xfrm>
          <a:off x="304800" y="1428750"/>
          <a:ext cx="8534399" cy="1371600"/>
        </p:xfrm>
        <a:graphic>
          <a:graphicData uri="http://schemas.openxmlformats.org/drawingml/2006/table">
            <a:tbl>
              <a:tblPr firstRow="1" firstCol="1" bandRow="1">
                <a:tableStyleId>{5C22544A-7EE6-4342-B048-85BDC9FD1C3A}</a:tableStyleId>
              </a:tblPr>
              <a:tblGrid>
                <a:gridCol w="1855751">
                  <a:extLst>
                    <a:ext uri="{9D8B030D-6E8A-4147-A177-3AD203B41FA5}">
                      <a16:colId xmlns:a16="http://schemas.microsoft.com/office/drawing/2014/main" val="2514810036"/>
                    </a:ext>
                  </a:extLst>
                </a:gridCol>
                <a:gridCol w="1111401">
                  <a:extLst>
                    <a:ext uri="{9D8B030D-6E8A-4147-A177-3AD203B41FA5}">
                      <a16:colId xmlns:a16="http://schemas.microsoft.com/office/drawing/2014/main" val="3436720021"/>
                    </a:ext>
                  </a:extLst>
                </a:gridCol>
                <a:gridCol w="1111401">
                  <a:extLst>
                    <a:ext uri="{9D8B030D-6E8A-4147-A177-3AD203B41FA5}">
                      <a16:colId xmlns:a16="http://schemas.microsoft.com/office/drawing/2014/main" val="1863959218"/>
                    </a:ext>
                  </a:extLst>
                </a:gridCol>
                <a:gridCol w="1113108">
                  <a:extLst>
                    <a:ext uri="{9D8B030D-6E8A-4147-A177-3AD203B41FA5}">
                      <a16:colId xmlns:a16="http://schemas.microsoft.com/office/drawing/2014/main" val="3781221764"/>
                    </a:ext>
                  </a:extLst>
                </a:gridCol>
                <a:gridCol w="1116522">
                  <a:extLst>
                    <a:ext uri="{9D8B030D-6E8A-4147-A177-3AD203B41FA5}">
                      <a16:colId xmlns:a16="http://schemas.microsoft.com/office/drawing/2014/main" val="505036723"/>
                    </a:ext>
                  </a:extLst>
                </a:gridCol>
                <a:gridCol w="1113108">
                  <a:extLst>
                    <a:ext uri="{9D8B030D-6E8A-4147-A177-3AD203B41FA5}">
                      <a16:colId xmlns:a16="http://schemas.microsoft.com/office/drawing/2014/main" val="107227453"/>
                    </a:ext>
                  </a:extLst>
                </a:gridCol>
                <a:gridCol w="1113108">
                  <a:extLst>
                    <a:ext uri="{9D8B030D-6E8A-4147-A177-3AD203B41FA5}">
                      <a16:colId xmlns:a16="http://schemas.microsoft.com/office/drawing/2014/main" val="579246843"/>
                    </a:ext>
                  </a:extLst>
                </a:gridCol>
              </a:tblGrid>
              <a:tr h="685800">
                <a:tc>
                  <a:txBody>
                    <a:bodyPr/>
                    <a:lstStyle/>
                    <a:p>
                      <a:pPr>
                        <a:spcAft>
                          <a:spcPts val="0"/>
                        </a:spcAft>
                      </a:pPr>
                      <a:r>
                        <a:rPr lang="en-US" sz="3200" dirty="0" err="1">
                          <a:effectLst/>
                          <a:latin typeface="Times New Roman" panose="02020603050405020304" pitchFamily="18" charset="0"/>
                          <a:cs typeface="Times New Roman" panose="02020603050405020304" pitchFamily="18" charset="0"/>
                        </a:rPr>
                        <a:t>Tuổi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dirty="0">
                          <a:effectLst/>
                          <a:latin typeface="Times New Roman" panose="02020603050405020304" pitchFamily="18" charset="0"/>
                          <a:cs typeface="Times New Roman" panose="02020603050405020304" pitchFamily="18" charset="0"/>
                        </a:rPr>
                        <a:t>11</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dirty="0">
                          <a:effectLst/>
                          <a:latin typeface="Times New Roman" panose="02020603050405020304" pitchFamily="18" charset="0"/>
                          <a:cs typeface="Times New Roman" panose="02020603050405020304" pitchFamily="18" charset="0"/>
                        </a:rPr>
                        <a:t>12</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a:effectLst/>
                          <a:latin typeface="Times New Roman" panose="02020603050405020304" pitchFamily="18" charset="0"/>
                          <a:cs typeface="Times New Roman" panose="02020603050405020304" pitchFamily="18" charset="0"/>
                        </a:rPr>
                        <a:t>13</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a:effectLst/>
                          <a:latin typeface="Times New Roman" panose="02020603050405020304" pitchFamily="18" charset="0"/>
                          <a:cs typeface="Times New Roman" panose="02020603050405020304" pitchFamily="18" charset="0"/>
                        </a:rPr>
                        <a:t>14</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a:effectLst/>
                          <a:latin typeface="Times New Roman" panose="02020603050405020304" pitchFamily="18" charset="0"/>
                          <a:cs typeface="Times New Roman" panose="02020603050405020304" pitchFamily="18" charset="0"/>
                        </a:rPr>
                        <a:t>15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a:effectLst/>
                          <a:latin typeface="Times New Roman" panose="02020603050405020304" pitchFamily="18" charset="0"/>
                          <a:cs typeface="Times New Roman" panose="02020603050405020304" pitchFamily="18" charset="0"/>
                        </a:rPr>
                        <a:t>16</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4485885"/>
                  </a:ext>
                </a:extLst>
              </a:tr>
              <a:tr h="685800">
                <a:tc>
                  <a:txBody>
                    <a:bodyPr/>
                    <a:lstStyle/>
                    <a:p>
                      <a:pPr>
                        <a:spcAft>
                          <a:spcPts val="0"/>
                        </a:spcAft>
                      </a:pPr>
                      <a:r>
                        <a:rPr lang="en-US" sz="3200">
                          <a:effectLst/>
                          <a:latin typeface="Times New Roman" panose="02020603050405020304" pitchFamily="18" charset="0"/>
                          <a:cs typeface="Times New Roman" panose="02020603050405020304" pitchFamily="18" charset="0"/>
                        </a:rPr>
                        <a:t>Số người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9915879"/>
                  </a:ext>
                </a:extLst>
              </a:tr>
            </a:tbl>
          </a:graphicData>
        </a:graphic>
      </p:graphicFrame>
      <p:sp>
        <p:nvSpPr>
          <p:cNvPr id="3" name="Rectangle 1" descr="OPL20U25GSXzBJYl68kk8uQGfFKzs7yb1M4KJWUiLk6ZEvGF+qCIPSnY57AbBFCvTW2023.15.85+K4lPs7H94VUqPe2XwIsfPRnrXQE//QTEXxb8/8N4CNc6FpgZahzpTjFhMzSA7T/nHJa11DE8Ng2TP3iAmRczFlmslSuUNOgUeb6yRvs0="/>
          <p:cNvSpPr>
            <a:spLocks noChangeArrowheads="1"/>
          </p:cNvSpPr>
          <p:nvPr/>
        </p:nvSpPr>
        <p:spPr bwMode="auto">
          <a:xfrm>
            <a:off x="304800" y="185685"/>
            <a:ext cx="8458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 1b. </a:t>
            </a:r>
            <a:endParaRPr kumimoji="0" lang="vi-VN" altLang="en-US" sz="32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Tuổi của các thành viên câu lạc bộ v</a:t>
            </a:r>
            <a:r>
              <a:rPr lang="vi-VN" altLang="en-US" sz="3200" i="1">
                <a:latin typeface="Times New Roman" panose="02020603050405020304" pitchFamily="18" charset="0"/>
                <a:ea typeface="Times New Roman" panose="02020603050405020304" pitchFamily="18" charset="0"/>
                <a:cs typeface="Times New Roman" panose="02020603050405020304" pitchFamily="18" charset="0"/>
              </a:rPr>
              <a:t>õ</a:t>
            </a:r>
            <a:r>
              <a:rPr kumimoji="0" lang="en-US" altLang="en-US" sz="32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thuật</a:t>
            </a:r>
            <a:endParaRPr kumimoji="0" lang="en-US" altLang="en-US" sz="32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35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p:cNvSpPr/>
          <p:nvPr/>
        </p:nvSpPr>
        <p:spPr>
          <a:xfrm>
            <a:off x="609600" y="514350"/>
            <a:ext cx="3235960" cy="318516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anose="02020603050405020304" pitchFamily="18" charset="0"/>
                <a:cs typeface="Times New Roman" panose="02020603050405020304" pitchFamily="18" charset="0"/>
              </a:rPr>
              <a:t>HOẠT ĐỘNG</a:t>
            </a:r>
          </a:p>
        </p:txBody>
      </p:sp>
      <p:pic>
        <p:nvPicPr>
          <p:cNvPr id="4" name="Hình ảnh 3" descr="OPL20U25GSXzBJYl68kk8uQGfFKzs7yb1M4KJWUiLk6ZEvGF+qCIPSnY57AbBFCvTW2023.15.85+K4lPs7H94VUqPe2XwIsfPRnrXQE//QTEXxb8/8N4CNc6FpgZahzpTjFhMzSA7T/nHJa11DE8Ng2TP3iAmRczFlmslSuUNOgUeb6yRvs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225" y="2676087"/>
            <a:ext cx="2320220" cy="2234972"/>
          </a:xfrm>
          <a:prstGeom prst="rect">
            <a:avLst/>
          </a:prstGeom>
        </p:spPr>
      </p:pic>
      <p:sp>
        <p:nvSpPr>
          <p:cNvPr id="2" name="TextBox 10" descr="OPL20U25GSXzBJYl68kk8uQGfFKzs7yb1M4KJWUiLk6ZEvGF+qCIPSnY57AbBFCvTW2023.15.85+K4lPs7H94VUqPe2XwIsfPRnrXQE//QTEXxb8/8N4CNc6FpgZahzpTjFhMzSA7T/nHJa11DE8Ng2TP3iAmRczFlmslSuUNOgUeb6yRvs0="/>
          <p:cNvSpPr txBox="1"/>
          <p:nvPr/>
        </p:nvSpPr>
        <p:spPr>
          <a:xfrm>
            <a:off x="4075090" y="1815147"/>
            <a:ext cx="2438400" cy="583565"/>
          </a:xfrm>
          <a:prstGeom prst="rect">
            <a:avLst/>
          </a:prstGeom>
          <a:solidFill>
            <a:schemeClr val="accent6">
              <a:lumMod val="40000"/>
              <a:lumOff val="60000"/>
            </a:schemeClr>
          </a:solidFill>
        </p:spPr>
        <p:txBody>
          <a:bodyPr wrap="square">
            <a:spAutoFit/>
          </a:bodyPr>
          <a:lstStyle/>
          <a:p>
            <a:r>
              <a:rPr lang="en-GB" altLang="en-US" sz="3200" b="1" dirty="0">
                <a:solidFill>
                  <a:srgbClr val="FF0000"/>
                </a:solidFill>
                <a:latin typeface="Times New Roman" panose="02020603050405020304" pitchFamily="18" charset="0"/>
              </a:rPr>
              <a:t>VẬN DỤNG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2023.15.85+K4lPs7H94VUqPe2XwIsfPRnrXQE//QTEXxb8/8N4CNc6FpgZahzpTjFhMzSA7T/nHJa11DE8Ng2TP3iAmRczFlmslSuUNOgUeb6yRvs0="/>
          <p:cNvGrpSpPr/>
          <p:nvPr/>
        </p:nvGrpSpPr>
        <p:grpSpPr>
          <a:xfrm>
            <a:off x="7861740" y="-65451"/>
            <a:ext cx="1282260" cy="1327547"/>
            <a:chOff x="13141" y="-45286"/>
            <a:chExt cx="1282260" cy="1327547"/>
          </a:xfrm>
        </p:grpSpPr>
        <p:pic>
          <p:nvPicPr>
            <p:cNvPr id="3" name="Picture 2"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382" r="20120" b="2"/>
            <a:stretch/>
          </p:blipFill>
          <p:spPr>
            <a:xfrm>
              <a:off x="13141" y="1"/>
              <a:ext cx="1282260" cy="128226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4" name="Picture 3"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45286"/>
              <a:ext cx="1016836" cy="1016836"/>
            </a:xfrm>
            <a:prstGeom prst="rect">
              <a:avLst/>
            </a:prstGeom>
          </p:spPr>
        </p:pic>
      </p:grpSp>
      <mc:AlternateContent xmlns:mc="http://schemas.openxmlformats.org/markup-compatibility/2006">
        <mc:Choice xmlns:a14="http://schemas.microsoft.com/office/drawing/2010/main" Requires="a14">
          <p:sp>
            <p:nvSpPr>
              <p:cNvPr id="7" name="Rectangle 6" descr="OPL20U25GSXzBJYl68kk8uQGfFKzs7yb1M4KJWUiLk6ZEvGF+qCIPSnY57AbBFCvTW2023.15.85+K4lPs7H94VUqPe2XwIsfPRnrXQE//QTEXxb8/8N4CNc6FpgZahzpTjFhMzSA7T/nHJa11DE8Ng2TP3iAmRczFlmslSuUNOgUeb6yRvs0="/>
              <p:cNvSpPr/>
              <p:nvPr/>
            </p:nvSpPr>
            <p:spPr>
              <a:xfrm>
                <a:off x="241739" y="514350"/>
                <a:ext cx="8597461" cy="4708981"/>
              </a:xfrm>
              <a:prstGeom prst="rect">
                <a:avLst/>
              </a:prstGeom>
            </p:spPr>
            <p:txBody>
              <a:bodyPr wrap="square">
                <a:spAutoFit/>
              </a:bodyPr>
              <a:lstStyle/>
              <a:p>
                <a:pPr algn="just">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thao</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3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8C: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đá</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lông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chuyền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ea typeface="Times New Roman" panose="02020603050405020304" pitchFamily="18" charset="0"/>
                </a:endParaRPr>
              </a:p>
              <a:p>
                <a:pPr algn="just">
                  <a:spcAft>
                    <a:spcPts val="0"/>
                  </a:spcAf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Chiều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cm)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s</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ố</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smtClean="0">
                        <a:latin typeface="Cambria Math" panose="02040503050406030204" pitchFamily="18" charset="0"/>
                        <a:ea typeface="Times New Roman" panose="02020603050405020304" pitchFamily="18" charset="0"/>
                        <a:cs typeface="Times New Roman" panose="02020603050405020304" pitchFamily="18" charset="0"/>
                      </a:rPr>
                      <m:t>8</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𝐶</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152</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7</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148</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5</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160</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2</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3000" dirty="0">
                  <a:latin typeface="Times New Roman" panose="02020603050405020304" pitchFamily="18" charset="0"/>
                  <a:ea typeface="Times New Roman" panose="02020603050405020304" pitchFamily="18" charset="0"/>
                </a:endParaRPr>
              </a:p>
              <a:p>
                <a:pPr algn="just">
                  <a:spcAft>
                    <a:spcPts val="0"/>
                  </a:spcAf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8;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khá</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endParaRPr>
              </a:p>
              <a:p>
                <a:pPr algn="just">
                  <a:spcAft>
                    <a:spcPts val="0"/>
                  </a:spcAf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c</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ủ</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s</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ố</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l</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ớ</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p </a:t>
                </a:r>
                <a14:m>
                  <m:oMath xmlns:m="http://schemas.openxmlformats.org/officeDocument/2006/math">
                    <m:r>
                      <a:rPr lang="en-US" sz="3000" i="1" smtClean="0">
                        <a:latin typeface="Cambria Math" panose="02040503050406030204" pitchFamily="18" charset="0"/>
                        <a:ea typeface="Times New Roman" panose="02020603050405020304" pitchFamily="18" charset="0"/>
                        <a:cs typeface="Times New Roman" panose="02020603050405020304" pitchFamily="18" charset="0"/>
                      </a:rPr>
                      <m:t>8</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𝐶</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5</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10</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8</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4</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1</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000" dirty="0">
                  <a:latin typeface="Times New Roman" panose="02020603050405020304" pitchFamily="18" charset="0"/>
                  <a:ea typeface="Times New Roman" panose="02020603050405020304" pitchFamily="18" charset="0"/>
                </a:endParaRPr>
              </a:p>
              <a:p>
                <a:pPr algn="just">
                  <a:spcAft>
                    <a:spcPts val="0"/>
                  </a:spcAf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nghề</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xư</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ở</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bậc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smtClean="0">
                        <a:latin typeface="Cambria Math" panose="02040503050406030204" pitchFamily="18" charset="0"/>
                        <a:ea typeface="Times New Roman" panose="02020603050405020304" pitchFamily="18" charset="0"/>
                        <a:cs typeface="Times New Roman" panose="02020603050405020304" pitchFamily="18" charset="0"/>
                      </a:rPr>
                      <m:t>1</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2</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000" i="1">
                        <a:latin typeface="Cambria Math" panose="02040503050406030204" pitchFamily="18" charset="0"/>
                        <a:ea typeface="Times New Roman" panose="02020603050405020304" pitchFamily="18" charset="0"/>
                        <a:cs typeface="Times New Roman" panose="02020603050405020304" pitchFamily="18" charset="0"/>
                      </a:rPr>
                      <m:t>3</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m:t>
                    </m:r>
                    <m:r>
                      <a:rPr lang="vi-VN" sz="300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4</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5</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6</m:t>
                    </m:r>
                    <m:r>
                      <a:rPr lang="en-US" sz="3000" i="1">
                        <a:latin typeface="Cambria Math" panose="02040503050406030204" pitchFamily="18" charset="0"/>
                        <a:ea typeface="Times New Roman" panose="02020603050405020304" pitchFamily="18" charset="0"/>
                        <a:cs typeface="Times New Roman" panose="02020603050405020304" pitchFamily="18" charset="0"/>
                      </a:rPr>
                      <m:t>; </m:t>
                    </m:r>
                    <m:r>
                      <a:rPr lang="en-US" sz="3000" i="1">
                        <a:latin typeface="Cambria Math" panose="02040503050406030204" pitchFamily="18" charset="0"/>
                        <a:ea typeface="Times New Roman" panose="02020603050405020304" pitchFamily="18" charset="0"/>
                        <a:cs typeface="Times New Roman" panose="02020603050405020304" pitchFamily="18" charset="0"/>
                      </a:rPr>
                      <m:t>7</m:t>
                    </m:r>
                    <m:r>
                      <a:rPr lang="en-US" sz="300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000" dirty="0">
                  <a:latin typeface="Times New Roman" panose="02020603050405020304" pitchFamily="18" charset="0"/>
                  <a:ea typeface="Times New Roman" panose="02020603050405020304" pitchFamily="18" charset="0"/>
                </a:endParaRPr>
              </a:p>
            </p:txBody>
          </p:sp>
        </mc:Choice>
        <mc:Fallback>
          <p:sp>
            <p:nvSpPr>
              <p:cNvPr id="7" name="Rectangle 6"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41739" y="514350"/>
                <a:ext cx="8597461" cy="4708981"/>
              </a:xfrm>
              <a:prstGeom prst="rect">
                <a:avLst/>
              </a:prstGeom>
              <a:blipFill>
                <a:blip r:embed="rId5"/>
                <a:stretch>
                  <a:fillRect l="-1702" t="-1682" r="-1631" b="-2975"/>
                </a:stretch>
              </a:blipFill>
            </p:spPr>
            <p:txBody>
              <a:bodyPr/>
              <a:lstStyle/>
              <a:p>
                <a:r>
                  <a:rPr lang="en-US">
                    <a:noFill/>
                  </a:rPr>
                  <a:t> </a:t>
                </a:r>
              </a:p>
            </p:txBody>
          </p:sp>
        </mc:Fallback>
      </mc:AlternateContent>
      <p:sp>
        <p:nvSpPr>
          <p:cNvPr id="5" name="Rectangle 4" descr="OPL20U25GSXzBJYl68kk8uQGfFKzs7yb1M4KJWUiLk6ZEvGF+qCIPSnY57AbBFCvTW2023.15.85+K4lPs7H94VUqPe2XwIsfPRnrXQE//QTEXxb8/8N4CNc6FpgZahzpTjFhMzSA7T/nHJa11DE8Ng2TP3iAmRczFlmslSuUNOgUeb6yRvs0="/>
          <p:cNvSpPr/>
          <p:nvPr/>
        </p:nvSpPr>
        <p:spPr>
          <a:xfrm>
            <a:off x="89340" y="73635"/>
            <a:ext cx="1996059" cy="584775"/>
          </a:xfrm>
          <a:prstGeom prst="rect">
            <a:avLst/>
          </a:prstGeom>
        </p:spPr>
        <p:txBody>
          <a:bodyPr wrap="none">
            <a:spAutoFit/>
          </a:bodyPr>
          <a:lstStyle/>
          <a:p>
            <a:r>
              <a:rPr lang="vi-VN" sz="3200" b="1">
                <a:solidFill>
                  <a:srgbClr val="0000FF"/>
                </a:solidFill>
                <a:latin typeface="Times New Roman" panose="02020603050405020304" pitchFamily="18" charset="0"/>
                <a:cs typeface="Times New Roman" panose="02020603050405020304" pitchFamily="18" charset="0"/>
              </a:rPr>
              <a:t>Bài tập 2: </a:t>
            </a:r>
            <a:endParaRPr lang="en-US" sz="3200">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85+K4lPs7H94VUqPe2XwIsfPRnrXQE//QTEXxb8/8N4CNc6FpgZahzpTjFhMzSA7T/nHJa11DE8Ng2TP3iAmRczFlmslSuUNOgUeb6yRvs0="/>
          <p:cNvSpPr/>
          <p:nvPr/>
        </p:nvSpPr>
        <p:spPr>
          <a:xfrm>
            <a:off x="1828800" y="57150"/>
            <a:ext cx="4947188" cy="584775"/>
          </a:xfrm>
          <a:prstGeom prst="rect">
            <a:avLst/>
          </a:prstGeom>
        </p:spPr>
        <p:txBody>
          <a:bodyPr wrap="none">
            <a:spAutoFit/>
          </a:bodyPr>
          <a:lstStyle/>
          <a:p>
            <a:pPr>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Cho các loại dữ liệu sau đây:</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991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2023.15.85+K4lPs7H94VUqPe2XwIsfPRnrXQE//QTEXxb8/8N4CNc6FpgZahzpTjFhMzSA7T/nHJa11DE8Ng2TP3iAmRczFlmslSuUNOgUeb6yRvs0="/>
          <p:cNvGrpSpPr/>
          <p:nvPr/>
        </p:nvGrpSpPr>
        <p:grpSpPr>
          <a:xfrm>
            <a:off x="7543800" y="133350"/>
            <a:ext cx="1282260" cy="1327547"/>
            <a:chOff x="13141" y="-45286"/>
            <a:chExt cx="1282260" cy="1327547"/>
          </a:xfrm>
        </p:grpSpPr>
        <p:pic>
          <p:nvPicPr>
            <p:cNvPr id="3" name="Picture 2"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382" r="20120" b="2"/>
            <a:stretch/>
          </p:blipFill>
          <p:spPr>
            <a:xfrm>
              <a:off x="13141" y="1"/>
              <a:ext cx="1282260" cy="128226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4" name="Picture 3"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45286"/>
              <a:ext cx="1016836" cy="1016836"/>
            </a:xfrm>
            <a:prstGeom prst="rect">
              <a:avLst/>
            </a:prstGeom>
          </p:spPr>
        </p:pic>
      </p:grpSp>
      <p:sp>
        <p:nvSpPr>
          <p:cNvPr id="7" name="Rectangle 6" descr="OPL20U25GSXzBJYl68kk8uQGfFKzs7yb1M4KJWUiLk6ZEvGF+qCIPSnY57AbBFCvTW2023.15.85+K4lPs7H94VUqPe2XwIsfPRnrXQE//QTEXxb8/8N4CNc6FpgZahzpTjFhMzSA7T/nHJa11DE8Ng2TP3iAmRczFlmslSuUNOgUeb6yRvs0="/>
          <p:cNvSpPr/>
          <p:nvPr/>
        </p:nvSpPr>
        <p:spPr>
          <a:xfrm>
            <a:off x="533400" y="1380476"/>
            <a:ext cx="8229600" cy="3046988"/>
          </a:xfrm>
          <a:prstGeom prst="rect">
            <a:avLst/>
          </a:prstGeom>
        </p:spPr>
        <p:txBody>
          <a:bodyPr wrap="square">
            <a:spAutoFit/>
          </a:bodyPr>
          <a:lstStyle/>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so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sánh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kém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d</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rời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rạc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6008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3733800" y="19050"/>
            <a:ext cx="1544012" cy="584775"/>
          </a:xfrm>
          <a:prstGeom prst="rect">
            <a:avLst/>
          </a:prstGeom>
        </p:spPr>
        <p:txBody>
          <a:bodyPr wrap="none">
            <a:spAutoFit/>
          </a:bodyPr>
          <a:lstStyle/>
          <a:p>
            <a:r>
              <a:rPr lang="en-US">
                <a:latin typeface="Times New Roman" panose="02020603050405020304" pitchFamily="18" charset="0"/>
                <a:ea typeface="Times New Roman" panose="02020603050405020304" pitchFamily="18" charset="0"/>
                <a:cs typeface="Times New Roman" panose="02020603050405020304" pitchFamily="18" charset="0"/>
              </a:rPr>
              <a:t> </a:t>
            </a:r>
            <a:r>
              <a:rPr lang="vi-VN" sz="3200" i="1" u="sng">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3200"/>
          </a:p>
        </p:txBody>
      </p:sp>
      <p:sp>
        <p:nvSpPr>
          <p:cNvPr id="3" name="Rectangle 2" descr="OPL20U25GSXzBJYl68kk8uQGfFKzs7yb1M4KJWUiLk6ZEvGF+qCIPSnY57AbBFCvTW2023.15.85+K4lPs7H94VUqPe2XwIsfPRnrXQE//QTEXxb8/8N4CNc6FpgZahzpTjFhMzSA7T/nHJa11DE8Ng2TP3iAmRczFlmslSuUNOgUeb6yRvs0="/>
          <p:cNvSpPr/>
          <p:nvPr/>
        </p:nvSpPr>
        <p:spPr>
          <a:xfrm>
            <a:off x="304800" y="514350"/>
            <a:ext cx="8229600" cy="4524315"/>
          </a:xfrm>
          <a:prstGeom prst="rect">
            <a:avLst/>
          </a:prstGeom>
        </p:spPr>
        <p:txBody>
          <a:bodyPr wrap="square">
            <a:spAutoFit/>
          </a:bodyPr>
          <a:lstStyle/>
          <a:p>
            <a:pPr algn="just">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Môn thể thao yêu thích và xếp loại học tập là các dữ liệu định tính.</a:t>
            </a:r>
            <a:endParaRPr lang="en-US" sz="3200">
              <a:latin typeface="Times New Roman" panose="02020603050405020304" pitchFamily="18" charset="0"/>
              <a:ea typeface="Times New Roman" panose="02020603050405020304" pitchFamily="18" charset="0"/>
            </a:endParaRPr>
          </a:p>
          <a:p>
            <a:pPr algn="just">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Chiều cao, đi</a:t>
            </a:r>
            <a:r>
              <a:rPr lang="vi-VN" sz="3200">
                <a:latin typeface="Times New Roman" panose="02020603050405020304" pitchFamily="18" charset="0"/>
                <a:ea typeface="Times New Roman" panose="02020603050405020304" pitchFamily="18" charset="0"/>
                <a:cs typeface="Times New Roman" panose="02020603050405020304" pitchFamily="18" charset="0"/>
              </a:rPr>
              <a:t>ể</a:t>
            </a:r>
            <a:r>
              <a:rPr lang="en-US" sz="3200">
                <a:latin typeface="Times New Roman" panose="02020603050405020304" pitchFamily="18" charset="0"/>
                <a:ea typeface="Times New Roman" panose="02020603050405020304" pitchFamily="18" charset="0"/>
                <a:cs typeface="Times New Roman" panose="02020603050405020304" pitchFamily="18" charset="0"/>
              </a:rPr>
              <a:t>m kiểm tra môn Toán và trình độ tay nghề là các dữ liệu định lượng.</a:t>
            </a:r>
            <a:endParaRPr lang="en-US" sz="3200">
              <a:latin typeface="Times New Roman" panose="02020603050405020304" pitchFamily="18" charset="0"/>
              <a:ea typeface="Times New Roman" panose="02020603050405020304" pitchFamily="18" charset="0"/>
            </a:endParaRPr>
          </a:p>
          <a:p>
            <a:pPr algn="just">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b) Trong số các dữ liệu định tính tìm được, chỉ dữ liệu xếp loại học tập có thể so sánh hơn kém.</a:t>
            </a:r>
            <a:endParaRPr lang="en-US" sz="3200">
              <a:latin typeface="Times New Roman" panose="02020603050405020304" pitchFamily="18" charset="0"/>
              <a:ea typeface="Times New Roman" panose="02020603050405020304" pitchFamily="18" charset="0"/>
            </a:endParaRPr>
          </a:p>
          <a:p>
            <a:pPr algn="just"/>
            <a:r>
              <a:rPr lang="en-US" sz="3200">
                <a:latin typeface="Times New Roman" panose="02020603050405020304" pitchFamily="18" charset="0"/>
                <a:ea typeface="Times New Roman" panose="02020603050405020304" pitchFamily="18" charset="0"/>
              </a:rPr>
              <a:t>c) Trong số các dữ liệu định lượng tìm được thì điểm kiểm tra môn Toán của </a:t>
            </a:r>
            <a:r>
              <a:rPr lang="vi-VN" sz="3200">
                <a:latin typeface="Times New Roman" panose="02020603050405020304" pitchFamily="18" charset="0"/>
                <a:ea typeface="Times New Roman" panose="02020603050405020304" pitchFamily="18" charset="0"/>
              </a:rPr>
              <a:t>học</a:t>
            </a:r>
            <a:r>
              <a:rPr lang="en-US" sz="3200">
                <a:latin typeface="Times New Roman" panose="02020603050405020304" pitchFamily="18" charset="0"/>
                <a:ea typeface="Times New Roman" panose="02020603050405020304" pitchFamily="18" charset="0"/>
              </a:rPr>
              <a:t> sinh là rời rạc vì nó chỉ nhận hữu hạn giá trị</a:t>
            </a:r>
            <a:r>
              <a:rPr lang="vi-VN" sz="3200">
                <a:latin typeface="Times New Roman" panose="02020603050405020304" pitchFamily="18" charset="0"/>
                <a:ea typeface="Times New Roman" panose="02020603050405020304" pitchFamily="18" charset="0"/>
              </a:rPr>
              <a:t>.</a:t>
            </a:r>
            <a:endParaRPr lang="en-US" sz="3200"/>
          </a:p>
        </p:txBody>
      </p:sp>
    </p:spTree>
    <p:extLst>
      <p:ext uri="{BB962C8B-B14F-4D97-AF65-F5344CB8AC3E}">
        <p14:creationId xmlns:p14="http://schemas.microsoft.com/office/powerpoint/2010/main" val="422716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152400" y="133350"/>
            <a:ext cx="7772400" cy="646331"/>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ea typeface="Calibri" panose="020F0502020204030204" pitchFamily="34" charset="0"/>
              </a:rPr>
              <a:t> HƯỚNG DẪN VỀ NHÀ</a:t>
            </a:r>
            <a:endParaRPr lang="en-US" sz="3600" dirty="0">
              <a:solidFill>
                <a:prstClr val="black"/>
              </a:solidFill>
            </a:endParaRPr>
          </a:p>
        </p:txBody>
      </p:sp>
      <p:sp>
        <p:nvSpPr>
          <p:cNvPr id="2" name="TextBox 1" descr="OPL20U25GSXzBJYl68kk8uQGfFKzs7yb1M4KJWUiLk6ZEvGF+qCIPSnY57AbBFCvTW2023.15.85+K4lPs7H94VUqPe2XwIsfPRnrXQE//QTEXxb8/8N4CNc6FpgZahzpTjFhMzSA7T/nHJa11DE8Ng2TP3iAmRczFlmslSuUNOgUeb6yRvs0="/>
          <p:cNvSpPr txBox="1"/>
          <p:nvPr/>
        </p:nvSpPr>
        <p:spPr>
          <a:xfrm>
            <a:off x="838200" y="1047750"/>
            <a:ext cx="6705600" cy="584775"/>
          </a:xfrm>
          <a:prstGeom prst="rect">
            <a:avLst/>
          </a:prstGeom>
          <a:noFill/>
        </p:spPr>
        <p:txBody>
          <a:bodyPr wrap="square" rtlCol="0">
            <a:spAutoFit/>
          </a:bodyPr>
          <a:lstStyle/>
          <a:p>
            <a:r>
              <a:rPr lang="vi-VN" sz="3200">
                <a:latin typeface="+mj-lt"/>
              </a:rPr>
              <a:t>- Học thuộc phần kiến thức trọng tâm.</a:t>
            </a:r>
            <a:endParaRPr lang="en-US" sz="3200">
              <a:latin typeface="+mj-lt"/>
            </a:endParaRPr>
          </a:p>
        </p:txBody>
      </p:sp>
      <p:sp>
        <p:nvSpPr>
          <p:cNvPr id="4" name="Rectangle 3" descr="OPL20U25GSXzBJYl68kk8uQGfFKzs7yb1M4KJWUiLk6ZEvGF+qCIPSnY57AbBFCvTW2023.15.85+K4lPs7H94VUqPe2XwIsfPRnrXQE//QTEXxb8/8N4CNc6FpgZahzpTjFhMzSA7T/nHJa11DE8Ng2TP3iAmRczFlmslSuUNOgUeb6yRvs0="/>
          <p:cNvSpPr/>
          <p:nvPr/>
        </p:nvSpPr>
        <p:spPr>
          <a:xfrm>
            <a:off x="838200" y="1581150"/>
            <a:ext cx="4639412" cy="584775"/>
          </a:xfrm>
          <a:prstGeom prst="rect">
            <a:avLst/>
          </a:prstGeom>
        </p:spPr>
        <p:txBody>
          <a:bodyPr wrap="none">
            <a:spAutoFit/>
          </a:bodyPr>
          <a:lstStyle/>
          <a:p>
            <a:pPr algn="just">
              <a:spcBef>
                <a:spcPts val="300"/>
              </a:spcBef>
              <a:spcAft>
                <a:spcPts val="300"/>
              </a:spcAft>
            </a:pPr>
            <a:r>
              <a:rPr lang="vi-VN" sz="3200">
                <a:latin typeface="Times New Roman" panose="02020603050405020304" pitchFamily="18" charset="0"/>
                <a:ea typeface="Times New Roman" panose="02020603050405020304" pitchFamily="18" charset="0"/>
                <a:cs typeface="Times New Roman" panose="02020603050405020304" pitchFamily="18" charset="0"/>
              </a:rPr>
              <a:t>- Làm bài 1 (SGK trang 7).</a:t>
            </a:r>
            <a:endParaRPr lang="en-US" sz="3200">
              <a:latin typeface="Times New Roman" panose="02020603050405020304" pitchFamily="18" charset="0"/>
              <a:ea typeface="Times New Roman" panose="02020603050405020304" pitchFamily="18" charset="0"/>
            </a:endParaRPr>
          </a:p>
        </p:txBody>
      </p:sp>
      <p:sp>
        <p:nvSpPr>
          <p:cNvPr id="5" name="Rectangle 4" descr="OPL20U25GSXzBJYl68kk8uQGfFKzs7yb1M4KJWUiLk6ZEvGF+qCIPSnY57AbBFCvTW2023.15.85+K4lPs7H94VUqPe2XwIsfPRnrXQE//QTEXxb8/8N4CNc6FpgZahzpTjFhMzSA7T/nHJa11DE8Ng2TP3iAmRczFlmslSuUNOgUeb6yRvs0="/>
          <p:cNvSpPr/>
          <p:nvPr/>
        </p:nvSpPr>
        <p:spPr>
          <a:xfrm>
            <a:off x="838200" y="2165925"/>
            <a:ext cx="7772400" cy="2062103"/>
          </a:xfrm>
          <a:prstGeom prst="rect">
            <a:avLst/>
          </a:prstGeom>
        </p:spPr>
        <p:txBody>
          <a:bodyPr wrap="square">
            <a:spAutoFit/>
          </a:bodyPr>
          <a:lstStyle/>
          <a:p>
            <a:pPr algn="just">
              <a:spcBef>
                <a:spcPts val="300"/>
              </a:spcBef>
              <a:spcAft>
                <a:spcPts val="300"/>
              </a:spcAft>
            </a:pPr>
            <a:r>
              <a:rPr lang="vi-VN" sz="3200">
                <a:latin typeface="Times New Roman" panose="02020603050405020304" pitchFamily="18" charset="0"/>
                <a:ea typeface="Times New Roman" panose="02020603050405020304" pitchFamily="18" charset="0"/>
                <a:cs typeface="Times New Roman" panose="02020603050405020304" pitchFamily="18" charset="0"/>
              </a:rPr>
              <a:t>- Bài tập thực tế: Hãy thu thập dữ liệu về điểm TBM toán của các bạn HS trong lớp từ đó hãy lập bảng phân loại theo các mức độ giỏi, khá, trung bình, yếu. </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2482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Hình ảnh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3"/>
          <a:stretch>
            <a:fillRect/>
          </a:stretch>
        </p:blipFill>
        <p:spPr>
          <a:xfrm>
            <a:off x="2904961" y="173437"/>
            <a:ext cx="3177228" cy="3714750"/>
          </a:xfrm>
          <a:prstGeom prst="rect">
            <a:avLst/>
          </a:prstGeom>
          <a:noFill/>
        </p:spPr>
      </p:pic>
      <p:sp>
        <p:nvSpPr>
          <p:cNvPr id="10" name="Hình chữ nhật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211497" y="4358151"/>
            <a:ext cx="5012014" cy="900246"/>
          </a:xfrm>
          <a:prstGeom prst="rect">
            <a:avLst/>
          </a:prstGeom>
          <a:noFill/>
        </p:spPr>
        <p:txBody>
          <a:bodyPr wrap="none" lIns="68580" tIns="34290" rIns="68580" bIns="3429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CÁC HOẠT ĐỘNG</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12" name="Nhóm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1330783" y="1067761"/>
            <a:ext cx="2050090" cy="1061828"/>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6"/>
              <a:ext cx="1614117" cy="615553"/>
            </a:xfrm>
            <a:prstGeom prst="rect">
              <a:avLst/>
            </a:prstGeom>
            <a:noFill/>
          </p:spPr>
          <p:txBody>
            <a:bodyPr wrap="none" rtlCol="0">
              <a:spAutoFit/>
            </a:bodyPr>
            <a:lstStyle/>
            <a:p>
              <a:r>
                <a:rPr lang="en-US" sz="2400" b="1" dirty="0" err="1">
                  <a:solidFill>
                    <a:srgbClr val="002060"/>
                  </a:solidFill>
                </a:rPr>
                <a:t>Mở</a:t>
              </a:r>
              <a:r>
                <a:rPr lang="en-US" sz="2400" b="1" dirty="0">
                  <a:solidFill>
                    <a:srgbClr val="002060"/>
                  </a:solidFill>
                </a:rPr>
                <a:t> </a:t>
              </a:r>
              <a:r>
                <a:rPr lang="en-US" sz="2400" b="1" dirty="0" err="1">
                  <a:solidFill>
                    <a:srgbClr val="002060"/>
                  </a:solidFill>
                </a:rPr>
                <a:t>đầu</a:t>
              </a:r>
              <a:endParaRPr lang="en-US" sz="2400" b="1" dirty="0">
                <a:solidFill>
                  <a:srgbClr val="002060"/>
                </a:solidFill>
              </a:endParaRPr>
            </a:p>
          </p:txBody>
        </p:sp>
      </p:grpSp>
      <p:grpSp>
        <p:nvGrpSpPr>
          <p:cNvPr id="13" name="Nhóm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4493575" y="330362"/>
            <a:ext cx="2271617" cy="1061828"/>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107995"/>
            </a:xfrm>
            <a:prstGeom prst="rect">
              <a:avLst/>
            </a:prstGeom>
            <a:noFill/>
          </p:spPr>
          <p:txBody>
            <a:bodyPr wrap="square" rtlCol="0">
              <a:spAutoFit/>
            </a:bodyPr>
            <a:lstStyle/>
            <a:p>
              <a:pPr algn="ctr"/>
              <a:r>
                <a:rPr lang="en-US" sz="2400" b="1" dirty="0" err="1">
                  <a:solidFill>
                    <a:srgbClr val="002060"/>
                  </a:solidFill>
                </a:rPr>
                <a:t>Hình</a:t>
              </a:r>
              <a:r>
                <a:rPr lang="en-US" sz="2400" b="1" dirty="0">
                  <a:solidFill>
                    <a:srgbClr val="002060"/>
                  </a:solidFill>
                </a:rPr>
                <a:t> </a:t>
              </a:r>
              <a:r>
                <a:rPr lang="en-US" sz="2400" b="1" dirty="0" err="1">
                  <a:solidFill>
                    <a:srgbClr val="002060"/>
                  </a:solidFill>
                </a:rPr>
                <a:t>thành</a:t>
              </a:r>
              <a:r>
                <a:rPr lang="en-US" sz="2400" b="1" dirty="0">
                  <a:solidFill>
                    <a:srgbClr val="002060"/>
                  </a:solidFill>
                </a:rPr>
                <a:t> </a:t>
              </a:r>
              <a:r>
                <a:rPr lang="en-US" sz="2400" b="1" dirty="0" err="1">
                  <a:solidFill>
                    <a:srgbClr val="002060"/>
                  </a:solidFill>
                </a:rPr>
                <a:t>kiến</a:t>
              </a:r>
              <a:r>
                <a:rPr lang="en-US" sz="2400" b="1" dirty="0">
                  <a:solidFill>
                    <a:srgbClr val="002060"/>
                  </a:solidFill>
                </a:rPr>
                <a:t> </a:t>
              </a:r>
              <a:r>
                <a:rPr lang="en-US" sz="2400" b="1" dirty="0" err="1">
                  <a:solidFill>
                    <a:srgbClr val="002060"/>
                  </a:solidFill>
                </a:rPr>
                <a:t>thức</a:t>
              </a:r>
              <a:endParaRPr lang="en-US" sz="2400" b="1" dirty="0">
                <a:solidFill>
                  <a:srgbClr val="002060"/>
                </a:solidFill>
              </a:endParaRPr>
            </a:p>
          </p:txBody>
        </p:sp>
      </p:grpSp>
      <p:grpSp>
        <p:nvGrpSpPr>
          <p:cNvPr id="15" name="Nhóm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6476956" y="1123371"/>
            <a:ext cx="2271617" cy="1061828"/>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615553"/>
            </a:xfrm>
            <a:prstGeom prst="rect">
              <a:avLst/>
            </a:prstGeom>
            <a:noFill/>
          </p:spPr>
          <p:txBody>
            <a:bodyPr wrap="square" rtlCol="0">
              <a:spAutoFit/>
            </a:bodyPr>
            <a:lstStyle/>
            <a:p>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endParaRPr lang="en-US" sz="2400" b="1" dirty="0">
                <a:solidFill>
                  <a:srgbClr val="002060"/>
                </a:solidFill>
              </a:endParaRPr>
            </a:p>
          </p:txBody>
        </p:sp>
      </p:grpSp>
      <p:sp>
        <p:nvSpPr>
          <p:cNvPr id="16" name="Google Shape;162;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3397892" y="1733550"/>
            <a:ext cx="1707508" cy="903298"/>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14" name="Nhóm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5675243" y="2428277"/>
            <a:ext cx="2271617" cy="1061829"/>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615553"/>
            </a:xfrm>
            <a:prstGeom prst="rect">
              <a:avLst/>
            </a:prstGeom>
            <a:noFill/>
          </p:spPr>
          <p:txBody>
            <a:bodyPr wrap="square" rtlCol="0">
              <a:spAutoFit/>
            </a:bodyPr>
            <a:lstStyle/>
            <a:p>
              <a:r>
                <a:rPr lang="en-US" sz="2400" b="1" dirty="0" err="1">
                  <a:solidFill>
                    <a:srgbClr val="002060"/>
                  </a:solidFill>
                </a:rPr>
                <a:t>Vận</a:t>
              </a:r>
              <a:r>
                <a:rPr lang="en-US" sz="2400" b="1" dirty="0">
                  <a:solidFill>
                    <a:srgbClr val="002060"/>
                  </a:solidFill>
                </a:rPr>
                <a:t> </a:t>
              </a:r>
              <a:r>
                <a:rPr lang="en-US" sz="2400" b="1" dirty="0" err="1">
                  <a:solidFill>
                    <a:srgbClr val="002060"/>
                  </a:solidFill>
                </a:rPr>
                <a:t>dụng</a:t>
              </a:r>
              <a:r>
                <a:rPr lang="en-US" sz="2400" b="1" dirty="0">
                  <a:solidFill>
                    <a:srgbClr val="002060"/>
                  </a:solidFill>
                </a:rPr>
                <a:t> </a:t>
              </a:r>
            </a:p>
          </p:txBody>
        </p:sp>
      </p:grpSp>
    </p:spTree>
    <p:extLst>
      <p:ext uri="{BB962C8B-B14F-4D97-AF65-F5344CB8AC3E}">
        <p14:creationId xmlns:p14="http://schemas.microsoft.com/office/powerpoint/2010/main" val="60333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428750" y="628650"/>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593265" y="1863382"/>
            <a:ext cx="1731335" cy="646331"/>
          </a:xfrm>
          <a:prstGeom prst="rect">
            <a:avLst/>
          </a:prstGeom>
          <a:solidFill>
            <a:srgbClr val="FFFF00"/>
          </a:solidFill>
        </p:spPr>
        <p:txBody>
          <a:bodyPr wrap="square">
            <a:spAutoFit/>
          </a:bodyPr>
          <a:lstStyle/>
          <a:p>
            <a:r>
              <a:rPr lang="en-US" sz="3600" b="1" dirty="0" err="1">
                <a:solidFill>
                  <a:srgbClr val="FF0000"/>
                </a:solidFill>
                <a:latin typeface="Times New Roman" panose="02020603050405020304" pitchFamily="18" charset="0"/>
              </a:rPr>
              <a:t>Mở</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đầu</a:t>
            </a:r>
            <a:endParaRPr lang="en-US" sz="3600" dirty="0"/>
          </a:p>
        </p:txBody>
      </p:sp>
      <p:pic>
        <p:nvPicPr>
          <p:cNvPr id="6" name="Hình ảnh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5276850" y="2633787"/>
            <a:ext cx="2305049" cy="2231484"/>
          </a:xfrm>
          <a:prstGeom prst="ellipse">
            <a:avLst/>
          </a:prstGeom>
        </p:spPr>
      </p:pic>
    </p:spTree>
    <p:extLst>
      <p:ext uri="{BB962C8B-B14F-4D97-AF65-F5344CB8AC3E}">
        <p14:creationId xmlns:p14="http://schemas.microsoft.com/office/powerpoint/2010/main" val="264493987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533400" y="1389549"/>
            <a:ext cx="7848600" cy="2477601"/>
          </a:xfrm>
          <a:prstGeom prst="rect">
            <a:avLst/>
          </a:prstGeom>
        </p:spPr>
        <p:txBody>
          <a:bodyPr wrap="square">
            <a:spAutoFit/>
          </a:bodyPr>
          <a:lstStyle/>
          <a:p>
            <a:pPr algn="just">
              <a:spcBef>
                <a:spcPts val="300"/>
              </a:spcBef>
              <a:spcAft>
                <a:spcPts val="300"/>
              </a:spcAft>
            </a:pPr>
            <a:r>
              <a:rPr lang="vi-VN" sz="3000">
                <a:solidFill>
                  <a:srgbClr val="000000"/>
                </a:solidFill>
                <a:latin typeface="Times New Roman" panose="02020603050405020304" pitchFamily="18" charset="0"/>
                <a:ea typeface="Times New Roman" panose="02020603050405020304" pitchFamily="18" charset="0"/>
              </a:rPr>
              <a:t>Bạn lớp trưởng muốn thu thập </a:t>
            </a:r>
            <a:r>
              <a:rPr lang="en-US" sz="3000">
                <a:solidFill>
                  <a:srgbClr val="000000"/>
                </a:solidFill>
                <a:latin typeface="Times New Roman" panose="02020603050405020304" pitchFamily="18" charset="0"/>
                <a:ea typeface="Times New Roman" panose="02020603050405020304" pitchFamily="18" charset="0"/>
              </a:rPr>
              <a:t>thông tin về xếp loại học lực của các bạn học sinh trong lớp</a:t>
            </a:r>
            <a:r>
              <a:rPr lang="vi-VN" sz="3000">
                <a:solidFill>
                  <a:srgbClr val="000000"/>
                </a:solidFill>
                <a:latin typeface="Times New Roman" panose="02020603050405020304" pitchFamily="18" charset="0"/>
                <a:ea typeface="Times New Roman" panose="02020603050405020304" pitchFamily="18" charset="0"/>
              </a:rPr>
              <a:t> trong học kì I năm học 2023 - 2024. </a:t>
            </a:r>
            <a:endParaRPr lang="en-US" sz="3000">
              <a:solidFill>
                <a:srgbClr val="000000"/>
              </a:solidFill>
              <a:latin typeface="Times New Roman" panose="02020603050405020304" pitchFamily="18" charset="0"/>
              <a:ea typeface="Times New Roman" panose="02020603050405020304" pitchFamily="18" charset="0"/>
            </a:endParaRPr>
          </a:p>
          <a:p>
            <a:pPr algn="just">
              <a:spcBef>
                <a:spcPts val="300"/>
              </a:spcBef>
              <a:spcAft>
                <a:spcPts val="300"/>
              </a:spcAft>
            </a:pPr>
            <a:r>
              <a:rPr lang="vi-VN" sz="3000">
                <a:solidFill>
                  <a:srgbClr val="000000"/>
                </a:solidFill>
                <a:latin typeface="Times New Roman" panose="02020603050405020304" pitchFamily="18" charset="0"/>
                <a:ea typeface="Times New Roman" panose="02020603050405020304" pitchFamily="18" charset="0"/>
              </a:rPr>
              <a:t>Hãy thảo luận nhóm cặp đôi đề xuất cho lớp trưởng các cách có thể thu thập dữ liệu.</a:t>
            </a:r>
            <a:endParaRPr lang="en-US" sz="3000">
              <a:effectLst/>
              <a:latin typeface="Times New Roman" panose="02020603050405020304" pitchFamily="18" charset="0"/>
              <a:ea typeface="Times New Roman" panose="02020603050405020304" pitchFamily="18" charset="0"/>
            </a:endParaRPr>
          </a:p>
        </p:txBody>
      </p:sp>
      <p:sp>
        <p:nvSpPr>
          <p:cNvPr id="3" name="TextBox 2" descr="OPL20U25GSXzBJYl68kk8uQGfFKzs7yb1M4KJWUiLk6ZEvGF+qCIPSnY57AbBFCvTW2023.15.85+K4lPs7H94VUqPe2XwIsfPRnrXQE//QTEXxb8/8N4CNc6FpgZahzpTjFhMzSA7T/nHJa11DE8Ng2TP3iAmRczFlmslSuUNOgUeb6yRvs0="/>
          <p:cNvSpPr txBox="1"/>
          <p:nvPr/>
        </p:nvSpPr>
        <p:spPr>
          <a:xfrm>
            <a:off x="554182" y="361950"/>
            <a:ext cx="2819400" cy="584775"/>
          </a:xfrm>
          <a:prstGeom prst="rect">
            <a:avLst/>
          </a:prstGeom>
          <a:noFill/>
        </p:spPr>
        <p:txBody>
          <a:bodyPr wrap="square" rtlCol="0">
            <a:spAutoFit/>
          </a:bodyPr>
          <a:lstStyle/>
          <a:p>
            <a:r>
              <a:rPr lang="en-US" sz="3200" b="1">
                <a:solidFill>
                  <a:srgbClr val="0000FF"/>
                </a:solidFill>
                <a:latin typeface="Times New Roman" panose="02020603050405020304" pitchFamily="18" charset="0"/>
                <a:cs typeface="Times New Roman" panose="02020603050405020304" pitchFamily="18" charset="0"/>
              </a:rPr>
              <a:t>CÂU HỎI</a:t>
            </a:r>
          </a:p>
        </p:txBody>
      </p:sp>
      <p:pic>
        <p:nvPicPr>
          <p:cNvPr id="4"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E208DDE-5F53-487A-916C-A3AE276FA6A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49" r="20345" b="-4"/>
          <a:stretch/>
        </p:blipFill>
        <p:spPr>
          <a:xfrm rot="5400000">
            <a:off x="6904998" y="-198300"/>
            <a:ext cx="1524000" cy="1730101"/>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31588"/>
            <a:ext cx="1160795" cy="1160795"/>
          </a:xfrm>
          <a:prstGeom prst="rect">
            <a:avLst/>
          </a:prstGeom>
        </p:spPr>
      </p:pic>
    </p:spTree>
    <p:extLst>
      <p:ext uri="{BB962C8B-B14F-4D97-AF65-F5344CB8AC3E}">
        <p14:creationId xmlns:p14="http://schemas.microsoft.com/office/powerpoint/2010/main" val="12033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152400" y="0"/>
            <a:ext cx="8077200" cy="1384995"/>
          </a:xfrm>
          <a:prstGeom prst="rect">
            <a:avLst/>
          </a:prstGeom>
        </p:spPr>
        <p:txBody>
          <a:bodyPr wrap="square">
            <a:spAutoFit/>
          </a:bodyPr>
          <a:lstStyle/>
          <a:p>
            <a:pPr algn="just">
              <a:spcBef>
                <a:spcPts val="300"/>
              </a:spcBef>
              <a:spcAft>
                <a:spcPts val="300"/>
              </a:spcAft>
            </a:pPr>
            <a:r>
              <a:rPr lang="vi-VN" sz="2800">
                <a:solidFill>
                  <a:srgbClr val="000000"/>
                </a:solidFill>
                <a:latin typeface="Times New Roman" panose="02020603050405020304" pitchFamily="18" charset="0"/>
                <a:ea typeface="Times New Roman" panose="02020603050405020304" pitchFamily="18" charset="0"/>
              </a:rPr>
              <a:t>Lớp </a:t>
            </a:r>
            <a:r>
              <a:rPr lang="en-US" sz="2800">
                <a:solidFill>
                  <a:srgbClr val="000000"/>
                </a:solidFill>
                <a:latin typeface="Times New Roman" panose="02020603050405020304" pitchFamily="18" charset="0"/>
                <a:ea typeface="Times New Roman" panose="02020603050405020304" pitchFamily="18" charset="0"/>
              </a:rPr>
              <a:t>trưởng </a:t>
            </a:r>
            <a:r>
              <a:rPr lang="vi-VN" sz="2800">
                <a:solidFill>
                  <a:srgbClr val="000000"/>
                </a:solidFill>
                <a:latin typeface="Times New Roman" panose="02020603050405020304" pitchFamily="18" charset="0"/>
                <a:ea typeface="Times New Roman" panose="02020603050405020304" pitchFamily="18" charset="0"/>
              </a:rPr>
              <a:t>có thể thu thập </a:t>
            </a:r>
            <a:r>
              <a:rPr lang="en-US" sz="2800">
                <a:solidFill>
                  <a:srgbClr val="000000"/>
                </a:solidFill>
                <a:latin typeface="Times New Roman" panose="02020603050405020304" pitchFamily="18" charset="0"/>
                <a:ea typeface="Times New Roman" panose="02020603050405020304" pitchFamily="18" charset="0"/>
              </a:rPr>
              <a:t>thông tin về xếp loại học lực của các bạn học sinh trong lớp </a:t>
            </a:r>
            <a:r>
              <a:rPr lang="vi-VN" sz="2800">
                <a:solidFill>
                  <a:srgbClr val="000000"/>
                </a:solidFill>
                <a:latin typeface="Times New Roman" panose="02020603050405020304" pitchFamily="18" charset="0"/>
                <a:ea typeface="Times New Roman" panose="02020603050405020304" pitchFamily="18" charset="0"/>
              </a:rPr>
              <a:t>trong học kì I năm học 2023 – 2024 bằng các cách sau:</a:t>
            </a:r>
            <a:endParaRPr lang="en-US" sz="2800">
              <a:latin typeface="Times New Roman" panose="02020603050405020304" pitchFamily="18" charset="0"/>
              <a:ea typeface="Times New Roman" panose="02020603050405020304" pitchFamily="18" charset="0"/>
            </a:endParaRPr>
          </a:p>
        </p:txBody>
      </p:sp>
      <p:sp>
        <p:nvSpPr>
          <p:cNvPr id="3" name="Rectangle 2" descr="OPL20U25GSXzBJYl68kk8uQGfFKzs7yb1M4KJWUiLk6ZEvGF+qCIPSnY57AbBFCvTW2023.15.85+K4lPs7H94VUqPe2XwIsfPRnrXQE//QTEXxb8/8N4CNc6FpgZahzpTjFhMzSA7T/nHJa11DE8Ng2TP3iAmRczFlmslSuUNOgUeb6yRvs0="/>
          <p:cNvSpPr/>
          <p:nvPr/>
        </p:nvSpPr>
        <p:spPr>
          <a:xfrm>
            <a:off x="166254" y="1301680"/>
            <a:ext cx="8749145" cy="1384995"/>
          </a:xfrm>
          <a:prstGeom prst="rect">
            <a:avLst/>
          </a:prstGeom>
        </p:spPr>
        <p:txBody>
          <a:bodyPr wrap="square">
            <a:spAutoFit/>
          </a:bodyPr>
          <a:lstStyle/>
          <a:p>
            <a:pPr algn="just">
              <a:spcBef>
                <a:spcPts val="300"/>
              </a:spcBef>
              <a:spcAft>
                <a:spcPts val="300"/>
              </a:spcAft>
            </a:pPr>
            <a:r>
              <a:rPr lang="vi-VN" sz="2800" dirty="0">
                <a:solidFill>
                  <a:srgbClr val="000000"/>
                </a:solidFill>
                <a:latin typeface="Times New Roman" panose="02020603050405020304" pitchFamily="18" charset="0"/>
                <a:ea typeface="Times New Roman" panose="02020603050405020304" pitchFamily="18" charset="0"/>
              </a:rPr>
              <a:t>+ Lập phiếu hỏi (học lực của bạn trong học kì I năm học 2023 – 2024 đạt loại gì?) và phát cho từng thành viên trong lớp.</a:t>
            </a:r>
            <a:endParaRPr lang="en-US" sz="2800" dirty="0">
              <a:latin typeface="Times New Roman" panose="02020603050405020304" pitchFamily="18" charset="0"/>
              <a:ea typeface="Times New Roman" panose="02020603050405020304" pitchFamily="18" charset="0"/>
            </a:endParaRPr>
          </a:p>
        </p:txBody>
      </p:sp>
      <p:sp>
        <p:nvSpPr>
          <p:cNvPr id="4" name="Rectangle 3" descr="OPL20U25GSXzBJYl68kk8uQGfFKzs7yb1M4KJWUiLk6ZEvGF+qCIPSnY57AbBFCvTW2023.15.85+K4lPs7H94VUqPe2XwIsfPRnrXQE//QTEXxb8/8N4CNc6FpgZahzpTjFhMzSA7T/nHJa11DE8Ng2TP3iAmRczFlmslSuUNOgUeb6yRvs0="/>
          <p:cNvSpPr/>
          <p:nvPr/>
        </p:nvSpPr>
        <p:spPr>
          <a:xfrm>
            <a:off x="152399" y="2686675"/>
            <a:ext cx="8762999" cy="523220"/>
          </a:xfrm>
          <a:prstGeom prst="rect">
            <a:avLst/>
          </a:prstGeom>
        </p:spPr>
        <p:txBody>
          <a:bodyPr wrap="square">
            <a:spAutoFit/>
          </a:bodyPr>
          <a:lstStyle/>
          <a:p>
            <a:pPr algn="just">
              <a:spcBef>
                <a:spcPts val="300"/>
              </a:spcBef>
              <a:spcAft>
                <a:spcPts val="300"/>
              </a:spcAft>
            </a:pPr>
            <a:r>
              <a:rPr lang="vi-VN" sz="2800">
                <a:solidFill>
                  <a:srgbClr val="000000"/>
                </a:solidFill>
                <a:latin typeface="Times New Roman" panose="02020603050405020304" pitchFamily="18" charset="0"/>
                <a:ea typeface="Times New Roman" panose="02020603050405020304" pitchFamily="18" charset="0"/>
              </a:rPr>
              <a:t>+ Thu thập thông tin tổng hợp qua smas.</a:t>
            </a:r>
            <a:endParaRPr lang="en-US" sz="2800">
              <a:latin typeface="Times New Roman" panose="02020603050405020304" pitchFamily="18" charset="0"/>
              <a:ea typeface="Times New Roman" panose="02020603050405020304" pitchFamily="18" charset="0"/>
            </a:endParaRPr>
          </a:p>
        </p:txBody>
      </p:sp>
      <p:sp>
        <p:nvSpPr>
          <p:cNvPr id="5" name="Rectangle 4" descr="OPL20U25GSXzBJYl68kk8uQGfFKzs7yb1M4KJWUiLk6ZEvGF+qCIPSnY57AbBFCvTW2023.15.85+K4lPs7H94VUqPe2XwIsfPRnrXQE//QTEXxb8/8N4CNc6FpgZahzpTjFhMzSA7T/nHJa11DE8Ng2TP3iAmRczFlmslSuUNOgUeb6yRvs0="/>
          <p:cNvSpPr/>
          <p:nvPr/>
        </p:nvSpPr>
        <p:spPr>
          <a:xfrm>
            <a:off x="187036" y="3190845"/>
            <a:ext cx="8575964" cy="1461939"/>
          </a:xfrm>
          <a:prstGeom prst="rect">
            <a:avLst/>
          </a:prstGeom>
        </p:spPr>
        <p:txBody>
          <a:bodyPr wrap="square">
            <a:spAutoFit/>
          </a:bodyPr>
          <a:lstStyle/>
          <a:p>
            <a:pPr algn="just">
              <a:spcBef>
                <a:spcPts val="300"/>
              </a:spcBef>
              <a:spcAft>
                <a:spcPts val="300"/>
              </a:spcAft>
            </a:pPr>
            <a:r>
              <a:rPr lang="vi-VN" sz="2800">
                <a:solidFill>
                  <a:srgbClr val="000000"/>
                </a:solidFill>
                <a:latin typeface="Times New Roman" panose="02020603050405020304" pitchFamily="18" charset="0"/>
                <a:ea typeface="Times New Roman" panose="02020603050405020304" pitchFamily="18" charset="0"/>
              </a:rPr>
              <a:t>+ Thu thập thông tin bằng cách hỏi GVCN lớp hoặc thông qua báo cáo chất lượng học tập trong trang zalo của lớp.</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a:solidFill>
                  <a:srgbClr val="000000"/>
                </a:solidFill>
                <a:latin typeface="Times New Roman" panose="02020603050405020304" pitchFamily="18" charset="0"/>
                <a:ea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74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2023.15.85+K4lPs7H94VUqPe2XwIsfPRnrXQE//QTEXxb8/8N4CNc6FpgZahzpTjFhMzSA7T/nHJa11DE8Ng2TP3iAmRczFlmslSuUNOgUeb6yRvs0="/>
          <p:cNvGrpSpPr/>
          <p:nvPr/>
        </p:nvGrpSpPr>
        <p:grpSpPr>
          <a:xfrm>
            <a:off x="0" y="0"/>
            <a:ext cx="9144000" cy="51435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6048" y="1786216"/>
            <a:ext cx="5814412" cy="1477328"/>
          </a:xfrm>
          <a:prstGeom prst="rect">
            <a:avLst/>
          </a:prstGeom>
          <a:noFill/>
        </p:spPr>
        <p:txBody>
          <a:bodyPr wrap="none" lIns="91440" tIns="45720" rIns="91440" bIns="45720">
            <a:spAutoFit/>
          </a:bodyPr>
          <a:lstStyle/>
          <a:p>
            <a:pPr algn="ctr"/>
            <a:r>
              <a:rPr lang="en-US" sz="36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THU THẬP </a:t>
            </a:r>
          </a:p>
          <a:p>
            <a:pPr algn="ctr"/>
            <a:r>
              <a:rPr lang="en-US" sz="36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VÀ PHÂN LOẠI DỮ LIỆU</a:t>
            </a:r>
            <a:r>
              <a:rPr lang="en-US" sz="5400" b="1">
                <a:ln w="22225">
                  <a:solidFill>
                    <a:schemeClr val="accent2"/>
                  </a:solidFill>
                  <a:prstDash val="solid"/>
                </a:ln>
                <a:solidFill>
                  <a:schemeClr val="accent2">
                    <a:lumMod val="40000"/>
                    <a:lumOff val="60000"/>
                  </a:schemeClr>
                </a:solidFill>
              </a:rPr>
              <a:t>.</a:t>
            </a:r>
            <a:endParaRPr lang="en-US" sz="5400" b="1" dirty="0">
              <a:ln w="22225">
                <a:solidFill>
                  <a:schemeClr val="accent2"/>
                </a:solidFill>
                <a:prstDash val="solid"/>
              </a:ln>
              <a:solidFill>
                <a:schemeClr val="accent2">
                  <a:lumMod val="40000"/>
                  <a:lumOff val="60000"/>
                </a:schemeClr>
              </a:solidFill>
            </a:endParaRPr>
          </a:p>
        </p:txBody>
      </p:sp>
      <p:sp>
        <p:nvSpPr>
          <p:cNvPr id="6"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0C864D8-94FF-41B2-991B-05EF775C1920}"/>
              </a:ext>
            </a:extLst>
          </p:cNvPr>
          <p:cNvSpPr/>
          <p:nvPr/>
        </p:nvSpPr>
        <p:spPr>
          <a:xfrm>
            <a:off x="230832" y="1234362"/>
            <a:ext cx="1351652" cy="646331"/>
          </a:xfrm>
          <a:prstGeom prst="rect">
            <a:avLst/>
          </a:prstGeom>
          <a:noFill/>
        </p:spPr>
        <p:txBody>
          <a:bodyPr wrap="none" lIns="91440" tIns="45720" rIns="91440" bIns="45720">
            <a:spAutoFit/>
          </a:bodyPr>
          <a:lstStyle/>
          <a:p>
            <a:pPr algn="ctr"/>
            <a:r>
              <a:rPr lang="en-US" sz="3600" b="1">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1</a:t>
            </a:r>
            <a:endPar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7"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C6D747D-C415-4964-A59E-F785BB764022}"/>
              </a:ext>
            </a:extLst>
          </p:cNvPr>
          <p:cNvSpPr/>
          <p:nvPr/>
        </p:nvSpPr>
        <p:spPr>
          <a:xfrm>
            <a:off x="304800" y="714658"/>
            <a:ext cx="8600623" cy="561692"/>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MỘT SỐ YẾU TỐ THỐNG KÊ VÀ XÁC SUẤT</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8"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2EA59C7-7EED-485B-A9ED-438A79DA8CB3}"/>
              </a:ext>
            </a:extLst>
          </p:cNvPr>
          <p:cNvSpPr/>
          <p:nvPr/>
        </p:nvSpPr>
        <p:spPr>
          <a:xfrm>
            <a:off x="120834" y="143647"/>
            <a:ext cx="2783840" cy="577081"/>
          </a:xfrm>
          <a:prstGeom prst="rect">
            <a:avLst/>
          </a:prstGeom>
          <a:noFill/>
        </p:spPr>
        <p:txBody>
          <a:bodyPr wrap="none" lIns="68580" tIns="34290" rIns="68580" bIns="34290">
            <a:spAutoFit/>
          </a:bodyPr>
          <a:lstStyle/>
          <a:p>
            <a:pPr algn="ctr"/>
            <a:r>
              <a:rPr lang="en-US" sz="3300" b="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CHƯƠNG VI:</a:t>
            </a:r>
            <a:endParaRPr lang="en-US" sz="33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9" name="Hình chữ nhật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373F0C2-A895-4718-B076-FA6AE686B6F1}"/>
              </a:ext>
            </a:extLst>
          </p:cNvPr>
          <p:cNvSpPr/>
          <p:nvPr/>
        </p:nvSpPr>
        <p:spPr>
          <a:xfrm>
            <a:off x="1871165" y="3469149"/>
            <a:ext cx="1759392" cy="692497"/>
          </a:xfrm>
          <a:prstGeom prst="rect">
            <a:avLst/>
          </a:prstGeom>
          <a:noFill/>
        </p:spPr>
        <p:txBody>
          <a:bodyPr wrap="none" lIns="68580" tIns="34290" rIns="68580" bIns="34290">
            <a:spAutoFit/>
          </a:bodyPr>
          <a:lstStyle/>
          <a:p>
            <a:pPr algn="ctr"/>
            <a:r>
              <a:rPr lang="en-US" sz="405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 1)</a:t>
            </a:r>
            <a:endParaRPr lang="vi-VN"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166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6" presetClass="entr"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par>
                          <p:cTn id="35" fill="hold">
                            <p:stCondLst>
                              <p:cond delay="3500"/>
                            </p:stCondLst>
                            <p:childTnLst>
                              <p:par>
                                <p:cTn id="36" presetID="26" presetClass="emph" presetSubtype="0" fill="hold" grpId="0" nodeType="afterEffect">
                                  <p:stCondLst>
                                    <p:cond delay="0"/>
                                  </p:stCondLst>
                                  <p:childTnLst>
                                    <p:animEffect transition="out" filter="fade">
                                      <p:cBhvr>
                                        <p:cTn id="37" dur="1750" tmFilter="0, 0; .2, .5; .8, .5; 1, 0"/>
                                        <p:tgtEl>
                                          <p:spTgt spid="9"/>
                                        </p:tgtEl>
                                      </p:cBhvr>
                                    </p:animEffect>
                                    <p:animScale>
                                      <p:cBhvr>
                                        <p:cTn id="38"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152400" y="0"/>
            <a:ext cx="4678136" cy="646331"/>
          </a:xfrm>
          <a:prstGeom prst="rect">
            <a:avLst/>
          </a:prstGeom>
          <a:noFill/>
        </p:spPr>
        <p:txBody>
          <a:bodyPr wrap="square">
            <a:spAutoFit/>
          </a:bodyPr>
          <a:lstStyle/>
          <a:p>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Mục</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tiêu</a:t>
            </a:r>
            <a:r>
              <a:rPr lang="en-US" sz="3600" b="1" dirty="0">
                <a:solidFill>
                  <a:srgbClr val="FF0000"/>
                </a:solidFill>
                <a:latin typeface="Times New Roman" panose="02020603050405020304" pitchFamily="18" charset="0"/>
                <a:ea typeface="Calibri" panose="020F0502020204030204" pitchFamily="34" charset="0"/>
              </a:rPr>
              <a:t>.</a:t>
            </a:r>
            <a:endParaRPr lang="en-US" sz="3600" dirty="0">
              <a:solidFill>
                <a:prstClr val="black"/>
              </a:solidFill>
            </a:endParaRPr>
          </a:p>
        </p:txBody>
      </p:sp>
      <p:sp>
        <p:nvSpPr>
          <p:cNvPr id="2" name="Rectangle 1" descr="OPL20U25GSXzBJYl68kk8uQGfFKzs7yb1M4KJWUiLk6ZEvGF+qCIPSnY57AbBFCvTW2023.15.85+K4lPs7H94VUqPe2XwIsfPRnrXQE//QTEXxb8/8N4CNc6FpgZahzpTjFhMzSA7T/nHJa11DE8Ng2TP3iAmRczFlmslSuUNOgUeb6yRvs0="/>
          <p:cNvSpPr/>
          <p:nvPr/>
        </p:nvSpPr>
        <p:spPr>
          <a:xfrm>
            <a:off x="304800" y="514350"/>
            <a:ext cx="8458200" cy="1384995"/>
          </a:xfrm>
          <a:prstGeom prst="rect">
            <a:avLst/>
          </a:prstGeom>
        </p:spPr>
        <p:txBody>
          <a:bodyPr wrap="square">
            <a:spAutoFit/>
          </a:bodyPr>
          <a:lstStyle/>
          <a:p>
            <a:pPr algn="just">
              <a:spcBef>
                <a:spcPts val="300"/>
              </a:spcBef>
              <a:spcAft>
                <a:spcPts val="300"/>
              </a:spcAft>
            </a:pPr>
            <a:r>
              <a:rPr lang="en-US" sz="2800">
                <a:solidFill>
                  <a:srgbClr val="000000"/>
                </a:solidFill>
                <a:latin typeface="Times New Roman" panose="02020603050405020304" pitchFamily="18" charset="0"/>
                <a:ea typeface="Times New Roman" panose="02020603050405020304" pitchFamily="18" charset="0"/>
              </a:rPr>
              <a:t>- Biết các cách thu thập dữ liệu như: Quan sát, lập phiếu điều tra, tiến hành ph</a:t>
            </a:r>
            <a:r>
              <a:rPr lang="vi-VN" sz="2800">
                <a:solidFill>
                  <a:srgbClr val="000000"/>
                </a:solidFill>
                <a:latin typeface="Times New Roman" panose="02020603050405020304" pitchFamily="18" charset="0"/>
                <a:ea typeface="Times New Roman" panose="02020603050405020304" pitchFamily="18" charset="0"/>
              </a:rPr>
              <a:t>ỏ</a:t>
            </a:r>
            <a:r>
              <a:rPr lang="en-US" sz="2800">
                <a:solidFill>
                  <a:srgbClr val="000000"/>
                </a:solidFill>
                <a:latin typeface="Times New Roman" panose="02020603050405020304" pitchFamily="18" charset="0"/>
                <a:ea typeface="Times New Roman" panose="02020603050405020304" pitchFamily="18" charset="0"/>
              </a:rPr>
              <a:t>ng vấn, … hoặc thu thập từ những nguồn có sẵn như sách, báo, trang web, …</a:t>
            </a:r>
            <a:endParaRPr lang="en-US" sz="2800">
              <a:latin typeface="Times New Roman" panose="02020603050405020304" pitchFamily="18" charset="0"/>
              <a:ea typeface="Times New Roman" panose="02020603050405020304" pitchFamily="18" charset="0"/>
            </a:endParaRPr>
          </a:p>
        </p:txBody>
      </p:sp>
      <p:sp>
        <p:nvSpPr>
          <p:cNvPr id="3" name="Rectangle 2" descr="OPL20U25GSXzBJYl68kk8uQGfFKzs7yb1M4KJWUiLk6ZEvGF+qCIPSnY57AbBFCvTW2023.15.85+K4lPs7H94VUqPe2XwIsfPRnrXQE//QTEXxb8/8N4CNc6FpgZahzpTjFhMzSA7T/nHJa11DE8Ng2TP3iAmRczFlmslSuUNOgUeb6yRvs0="/>
          <p:cNvSpPr/>
          <p:nvPr/>
        </p:nvSpPr>
        <p:spPr>
          <a:xfrm>
            <a:off x="304800" y="1809750"/>
            <a:ext cx="8534400" cy="2677656"/>
          </a:xfrm>
          <a:prstGeom prst="rect">
            <a:avLst/>
          </a:prstGeom>
        </p:spPr>
        <p:txBody>
          <a:bodyPr wrap="square">
            <a:spAutoFit/>
          </a:bodyPr>
          <a:lstStyle/>
          <a:p>
            <a:pPr algn="just">
              <a:spcBef>
                <a:spcPts val="300"/>
              </a:spcBef>
              <a:spcAft>
                <a:spcPts val="300"/>
              </a:spcAft>
            </a:pPr>
            <a:r>
              <a:rPr lang="en-US" sz="2800">
                <a:solidFill>
                  <a:srgbClr val="000000"/>
                </a:solidFill>
                <a:latin typeface="Times New Roman" panose="02020603050405020304" pitchFamily="18" charset="0"/>
                <a:ea typeface="Times New Roman" panose="02020603050405020304" pitchFamily="18" charset="0"/>
              </a:rPr>
              <a:t>- Thực hiện và l</a:t>
            </a:r>
            <a:r>
              <a:rPr lang="vi-VN" sz="2800">
                <a:solidFill>
                  <a:srgbClr val="000000"/>
                </a:solidFill>
                <a:latin typeface="Times New Roman" panose="02020603050405020304" pitchFamily="18" charset="0"/>
                <a:ea typeface="Times New Roman" panose="02020603050405020304" pitchFamily="18" charset="0"/>
              </a:rPr>
              <a:t>í</a:t>
            </a:r>
            <a:r>
              <a:rPr lang="en-US" sz="2800">
                <a:solidFill>
                  <a:srgbClr val="000000"/>
                </a:solidFill>
                <a:latin typeface="Times New Roman" panose="02020603050405020304" pitchFamily="18" charset="0"/>
                <a:ea typeface="Times New Roman" panose="02020603050405020304" pitchFamily="18" charset="0"/>
              </a:rPr>
              <a:t> giải được việc thu thập, phân loại dữ liệu theo các tiêu chí cho trước từ nhiều nguồn khác nhau: văn bản; bảng biểu; kiến thức trong các lĩnh vực giáo dục khác (Địa lí, Lịch sử, Giáo dục môi trường, Giáo dục tài chính, ...); phỏng vấn, truyền thông, Internet; thực tiễn (môi trường, tài chính, y tế, giá cả thị trường,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69077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3140</TotalTime>
  <Words>2561</Words>
  <Application>Microsoft Office PowerPoint</Application>
  <PresentationFormat>On-screen Show (16:9)</PresentationFormat>
  <Paragraphs>197</Paragraphs>
  <Slides>37</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37</vt:i4>
      </vt:variant>
    </vt:vector>
  </HeadingPairs>
  <TitlesOfParts>
    <vt:vector size="46" baseType="lpstr">
      <vt:lpstr>Arial</vt:lpstr>
      <vt:lpstr>Calibri</vt:lpstr>
      <vt:lpstr>Calibri Light</vt:lpstr>
      <vt:lpstr>Cambria Math</vt:lpstr>
      <vt:lpstr>Times New Roman</vt:lpstr>
      <vt:lpstr>思源黑体 Heavy</vt:lpstr>
      <vt:lpstr>Office Theme</vt:lpstr>
      <vt:lpstr>Chủ đề 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Thuan Nguyen Thi My</dc:creator>
  <cp:lastModifiedBy>Administrator</cp:lastModifiedBy>
  <cp:revision>341</cp:revision>
  <dcterms:created xsi:type="dcterms:W3CDTF">2021-07-22T17:31:00Z</dcterms:created>
  <dcterms:modified xsi:type="dcterms:W3CDTF">2023-08-18T01:12:38Z</dcterms:modified>
</cp:coreProperties>
</file>