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91" r:id="rId3"/>
    <p:sldId id="292" r:id="rId4"/>
    <p:sldId id="293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57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CC0F-175C-4716-8E25-973FF102C09F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39E4-C633-40D8-BDFC-BCB2F1CF7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  <p:sp>
        <p:nvSpPr>
          <p:cNvPr id="5124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BÀI 49: MẮT CẬN VÀ MẮT LÃO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7172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BÀI 49: MẮT CẬN VÀ MẮT LÃO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9220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BÀI 49: MẮT CẬN VÀ MẮT LÃO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CB853-270F-4336-8FB6-CCE59436237A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DD5518-F40E-445A-AA14-F1B9C90EBC59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39DCE-0AC8-4273-8BBE-6114B40E92B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98E326-EE7C-45E0-B38C-4E863B56A476}" type="slidenum">
              <a:rPr lang="en-US" sz="1200">
                <a:latin typeface="Arial" pitchFamily="34" charset="0"/>
              </a:rPr>
              <a:pPr algn="r"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DD4-B309-4440-9BAD-B0AA5CC8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ECA-564D-4E5A-A38E-516BED9D74B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C7692-99A4-45D0-AD55-7204374F7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file:///D:\giao%20an%20dien%20tu\MAT\C&#7853;n%20Th&#7883;%20H&#7885;c%20&#272;&#432;&#7901;ng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giao%20an%20dien%20tu\MAT\Lo&#7841;n%20th&#7883;.doc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do de spa realista 435484 Vetor no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4572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HÀO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MỪNG QUÝ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THẦY</a:t>
            </a:r>
            <a:r>
              <a:rPr lang="vi-VN" sz="5400" b="1" i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CÔ </a:t>
            </a:r>
            <a:r>
              <a:rPr lang="en-US" sz="5400" b="1" i="1" kern="1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ĐẾN </a:t>
            </a:r>
            <a:r>
              <a:rPr lang="en-US" sz="5400" b="1" i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DỰGIỜ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953000"/>
            <a:ext cx="54841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MÔN</a:t>
            </a:r>
            <a:r>
              <a:rPr lang="en-US" altLang="en-US" sz="6000" b="1" kern="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VẬT LÍ 9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000" b="1" kern="0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altLang="en-US" sz="6000" b="1" kern="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4419600" cy="52578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2971800" y="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THÔNG TIN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343400" cy="51816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90600"/>
            <a:ext cx="4343400" cy="53340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066800"/>
            <a:ext cx="4419600" cy="52578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1143000"/>
            <a:ext cx="4419600" cy="51816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457200"/>
            <a:ext cx="4191000" cy="6124754"/>
          </a:xfrm>
          <a:prstGeom prst="rect">
            <a:avLst/>
          </a:prstGeom>
          <a:solidFill>
            <a:srgbClr val="F7F8F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20%-60%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0-15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2/3,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9906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990600"/>
            <a:ext cx="4724400" cy="53340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04800" y="1371600"/>
            <a:ext cx="8686800" cy="2590800"/>
          </a:xfrm>
          <a:prstGeom prst="cloudCallout">
            <a:avLst>
              <a:gd name="adj1" fmla="val -14951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4" name="Picture 2" descr="C:\Users\Administrator\Desktop\máy ảnh\1347351343_can-thi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5860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20080521_110602_myopia-top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4038600"/>
            <a:ext cx="2738437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0" y="1066800"/>
            <a:ext cx="8686800" cy="2971800"/>
          </a:xfrm>
          <a:prstGeom prst="cloudCallout">
            <a:avLst>
              <a:gd name="adj1" fmla="val -14951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9144000" cy="955675"/>
          </a:xfrm>
        </p:spPr>
        <p:txBody>
          <a:bodyPr/>
          <a:lstStyle/>
          <a:p>
            <a:r>
              <a:rPr lang="en-US" b="1" smtClean="0">
                <a:solidFill>
                  <a:srgbClr val="380BF5"/>
                </a:solidFill>
                <a:latin typeface="VNI-Times" pitchFamily="2" charset="0"/>
              </a:rPr>
              <a:t>NGUYEÂN</a:t>
            </a:r>
            <a:r>
              <a:rPr lang="en-US" smtClean="0">
                <a:solidFill>
                  <a:srgbClr val="380BF5"/>
                </a:solidFill>
                <a:latin typeface="VNI-Times" pitchFamily="2" charset="0"/>
              </a:rPr>
              <a:t> </a:t>
            </a:r>
            <a:r>
              <a:rPr lang="en-US" b="1" smtClean="0">
                <a:solidFill>
                  <a:srgbClr val="380BF5"/>
                </a:solidFill>
                <a:latin typeface="VNI-Times" pitchFamily="2" charset="0"/>
              </a:rPr>
              <a:t>NHAÂN CAÄN THÒ</a:t>
            </a:r>
          </a:p>
        </p:txBody>
      </p:sp>
      <p:pic>
        <p:nvPicPr>
          <p:cNvPr id="11267" name="Picture 7" descr="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025" y="1873250"/>
            <a:ext cx="1917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1439863"/>
            <a:ext cx="2105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badreligion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9663" y="1471613"/>
            <a:ext cx="2471737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doc sach g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5163" y="2000250"/>
            <a:ext cx="2006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304800" y="4043363"/>
            <a:ext cx="1600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600" b="1">
                <a:latin typeface="VNI-Times" pitchFamily="2" charset="0"/>
              </a:rPr>
              <a:t>Xem saùch khoâng ñuû aùnh saùng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286000" y="5326063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latin typeface="VNI-Times" pitchFamily="2" charset="0"/>
              </a:rPr>
              <a:t> Xem tivi nhieàu</a:t>
            </a:r>
          </a:p>
        </p:txBody>
      </p:sp>
      <p:sp>
        <p:nvSpPr>
          <p:cNvPr id="11273" name="Text Box 24"/>
          <p:cNvSpPr txBox="1">
            <a:spLocks noChangeArrowheads="1"/>
          </p:cNvSpPr>
          <p:nvPr/>
        </p:nvSpPr>
        <p:spPr bwMode="auto">
          <a:xfrm rot="10800000" flipV="1">
            <a:off x="5256213" y="4835525"/>
            <a:ext cx="1603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600" b="1">
                <a:latin typeface="VNI-Times" pitchFamily="2" charset="0"/>
              </a:rPr>
              <a:t>Ñoïc saùch quaù gaàn</a:t>
            </a:r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7177088" y="4797425"/>
            <a:ext cx="15859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latin typeface="VNI-Times" pitchFamily="2" charset="0"/>
              </a:rPr>
              <a:t> Ngoài hoïc khoâng ñuùng tö theá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6" descr="DCember[1]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FF00">
              <a:alpha val="72940"/>
            </a:srgbClr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THỰC PHẨM TỐT CHO MẮT</a:t>
            </a:r>
          </a:p>
        </p:txBody>
      </p:sp>
      <p:pic>
        <p:nvPicPr>
          <p:cNvPr id="58390" name="Picture 22" descr="DCembe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7688"/>
            <a:ext cx="4114800" cy="3033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389" name="Picture 21" descr="DCember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114800" cy="324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5" descr="cach-tao-qua-trung-ga-luoc-hinh-trai-tim_prep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576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DCember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33400"/>
            <a:ext cx="36576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4" name="Picture 16" descr="DCembe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14800"/>
            <a:ext cx="2971800" cy="2519363"/>
          </a:xfrm>
          <a:prstGeom prst="rect">
            <a:avLst/>
          </a:prstGeom>
          <a:noFill/>
          <a:ln w="9525" algn="ctr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58405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14800"/>
            <a:ext cx="2971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DCember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14800"/>
            <a:ext cx="2819400" cy="2514600"/>
          </a:xfrm>
          <a:prstGeom prst="rect">
            <a:avLst/>
          </a:prstGeom>
          <a:noFill/>
          <a:ln w="9525" algn="ctr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58382" name="Picture 14" descr="DCember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685800"/>
            <a:ext cx="4572000" cy="3087688"/>
          </a:xfrm>
          <a:prstGeom prst="rect">
            <a:avLst/>
          </a:prstGeom>
          <a:noFill/>
          <a:ln w="9525" algn="ctr">
            <a:solidFill>
              <a:srgbClr val="9900FF"/>
            </a:solidFill>
            <a:miter lim="800000"/>
            <a:headEnd/>
            <a:tailEnd/>
          </a:ln>
        </p:spPr>
      </p:pic>
      <p:pic>
        <p:nvPicPr>
          <p:cNvPr id="58388" name="Picture 20" descr="DCember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685800"/>
            <a:ext cx="4100512" cy="3068638"/>
          </a:xfrm>
          <a:prstGeom prst="rect">
            <a:avLst/>
          </a:prstGeom>
          <a:noFill/>
          <a:ln w="9525" algn="ctr">
            <a:solidFill>
              <a:srgbClr val="9900FF"/>
            </a:solidFill>
            <a:miter lim="800000"/>
            <a:headEnd/>
            <a:tailEnd/>
          </a:ln>
        </p:spPr>
      </p:pic>
      <p:sp>
        <p:nvSpPr>
          <p:cNvPr id="13319" name="Text Box 36" descr="DCember[1]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FFFF00">
              <a:alpha val="72940"/>
            </a:srgbClr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THỰC PHẨM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TỐT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MẮT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Users\Administrator\Desktop\a1-074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9"/>
          <p:cNvSpPr txBox="1">
            <a:spLocks noChangeArrowheads="1"/>
          </p:cNvSpPr>
          <p:nvPr/>
        </p:nvSpPr>
        <p:spPr bwMode="auto">
          <a:xfrm>
            <a:off x="0" y="152400"/>
            <a:ext cx="246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MẮT LÃO:</a:t>
            </a:r>
          </a:p>
        </p:txBody>
      </p:sp>
      <p:sp>
        <p:nvSpPr>
          <p:cNvPr id="15363" name="Text Box 60"/>
          <p:cNvSpPr txBox="1">
            <a:spLocks noChangeArrowheads="1"/>
          </p:cNvSpPr>
          <p:nvPr/>
        </p:nvSpPr>
        <p:spPr bwMode="auto">
          <a:xfrm>
            <a:off x="0" y="685800"/>
            <a:ext cx="56493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1.Những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4" name="Picture 7" descr="C:\Users\Administrator\Desktop\a1-074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65600"/>
            <a:ext cx="4495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/>
          </p:nvPr>
        </p:nvSpPr>
        <p:spPr>
          <a:xfrm>
            <a:off x="5638800" y="533400"/>
            <a:ext cx="3505200" cy="2819400"/>
          </a:xfrm>
          <a:prstGeom prst="cloudCallout">
            <a:avLst>
              <a:gd name="adj1" fmla="val -49509"/>
              <a:gd name="adj2" fmla="val 67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buFontTx/>
              <a:buNone/>
              <a:defRPr/>
            </a:pP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8194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5486400" y="457200"/>
            <a:ext cx="3886200" cy="3048000"/>
          </a:xfrm>
          <a:prstGeom prst="cloudCallout">
            <a:avLst>
              <a:gd name="adj1" fmla="val -49509"/>
              <a:gd name="adj2" fmla="val 67746"/>
            </a:avLst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800000"/>
                </a:solidFill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9" name="Picture 10" descr="C:\Users\Administrator\Desktop\nguoigia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524000"/>
            <a:ext cx="4943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5243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7" grpId="0" build="p" animBg="1"/>
      <p:bldP spid="7" grpId="1" build="p" animBg="1"/>
      <p:bldP spid="9" grpId="0"/>
      <p:bldP spid="10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5"/>
          <p:cNvSpPr>
            <a:spLocks noChangeShapeType="1"/>
          </p:cNvSpPr>
          <p:nvPr/>
        </p:nvSpPr>
        <p:spPr bwMode="auto">
          <a:xfrm flipV="1">
            <a:off x="827088" y="2913063"/>
            <a:ext cx="716597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200400" y="2895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C</a:t>
            </a:r>
            <a:endParaRPr lang="en-US" b="1"/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3581400" y="286385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847725" y="2895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v</a:t>
            </a:r>
            <a:endParaRPr lang="en-US" b="1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064250" y="2887663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6391" name="Text Box 36"/>
          <p:cNvSpPr txBox="1">
            <a:spLocks noChangeArrowheads="1"/>
          </p:cNvSpPr>
          <p:nvPr/>
        </p:nvSpPr>
        <p:spPr bwMode="auto">
          <a:xfrm>
            <a:off x="4552950" y="28670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392" name="Text Box 37"/>
          <p:cNvSpPr txBox="1">
            <a:spLocks noChangeArrowheads="1"/>
          </p:cNvSpPr>
          <p:nvPr/>
        </p:nvSpPr>
        <p:spPr bwMode="auto">
          <a:xfrm>
            <a:off x="4476750" y="21812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4260850" y="29432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1054100" y="286385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5" name="Line 82"/>
          <p:cNvSpPr>
            <a:spLocks noChangeShapeType="1"/>
          </p:cNvSpPr>
          <p:nvPr/>
        </p:nvSpPr>
        <p:spPr bwMode="auto">
          <a:xfrm flipV="1">
            <a:off x="4619625" y="253365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6148388" y="2057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006" name="Oval 94"/>
          <p:cNvSpPr>
            <a:spLocks noChangeArrowheads="1"/>
          </p:cNvSpPr>
          <p:nvPr/>
        </p:nvSpPr>
        <p:spPr bwMode="auto">
          <a:xfrm>
            <a:off x="4281488" y="2873375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9" name="Text Box 112"/>
          <p:cNvSpPr txBox="1">
            <a:spLocks noChangeArrowheads="1"/>
          </p:cNvSpPr>
          <p:nvPr/>
        </p:nvSpPr>
        <p:spPr bwMode="auto">
          <a:xfrm>
            <a:off x="0" y="228600"/>
            <a:ext cx="55499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026" name="Line 114"/>
          <p:cNvSpPr>
            <a:spLocks noChangeShapeType="1"/>
          </p:cNvSpPr>
          <p:nvPr/>
        </p:nvSpPr>
        <p:spPr bwMode="auto">
          <a:xfrm flipV="1">
            <a:off x="3581400" y="2286000"/>
            <a:ext cx="0" cy="60960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114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49530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0" name="TextBox 2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4572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" descr="C:\Documents and Settings\Admin\My Documents\My 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19954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75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2.22222E-6 L 0.05 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5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  <p:bldP spid="38980" grpId="0"/>
      <p:bldP spid="38996" grpId="0" animBg="1"/>
      <p:bldP spid="39006" grpId="0" animBg="1"/>
      <p:bldP spid="39026" grpId="0" animBg="1"/>
      <p:bldP spid="39026" grpId="1" animBg="1"/>
      <p:bldP spid="39026" grpId="2" animBg="1"/>
      <p:bldP spid="39026" grpId="3" animBg="1"/>
      <p:bldP spid="39026" grpId="4" animBg="1"/>
      <p:bldP spid="39026" grpId="5" animBg="1"/>
      <p:bldP spid="28" grpId="0"/>
      <p:bldP spid="28" grpId="1"/>
      <p:bldP spid="29" grpId="0"/>
      <p:bldP spid="29" grpId="1"/>
      <p:bldP spid="30" grpId="0"/>
      <p:bldP spid="30" grpId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5835650" y="2744788"/>
            <a:ext cx="762000" cy="1181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5918200" y="2524125"/>
            <a:ext cx="1587500" cy="1604963"/>
          </a:xfrm>
          <a:prstGeom prst="ellipse">
            <a:avLst/>
          </a:prstGeom>
          <a:gradFill rotWithShape="1">
            <a:gsLst>
              <a:gs pos="0">
                <a:srgbClr val="FFBB99"/>
              </a:gs>
              <a:gs pos="100000">
                <a:srgbClr val="FF9966"/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280988" y="3281363"/>
            <a:ext cx="8843962" cy="76200"/>
            <a:chOff x="177" y="1396"/>
            <a:chExt cx="5571" cy="48"/>
          </a:xfrm>
        </p:grpSpPr>
        <p:sp>
          <p:nvSpPr>
            <p:cNvPr id="17443" name="Line 179"/>
            <p:cNvSpPr>
              <a:spLocks noChangeShapeType="1"/>
            </p:cNvSpPr>
            <p:nvPr/>
          </p:nvSpPr>
          <p:spPr bwMode="auto">
            <a:xfrm flipH="1">
              <a:off x="399" y="14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180"/>
            <p:cNvSpPr>
              <a:spLocks noChangeShapeType="1"/>
            </p:cNvSpPr>
            <p:nvPr/>
          </p:nvSpPr>
          <p:spPr bwMode="auto">
            <a:xfrm flipH="1">
              <a:off x="177" y="142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Oval 181"/>
            <p:cNvSpPr>
              <a:spLocks noChangeArrowheads="1"/>
            </p:cNvSpPr>
            <p:nvPr/>
          </p:nvSpPr>
          <p:spPr bwMode="auto">
            <a:xfrm>
              <a:off x="352" y="139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46" name="Line 182"/>
            <p:cNvSpPr>
              <a:spLocks noChangeShapeType="1"/>
            </p:cNvSpPr>
            <p:nvPr/>
          </p:nvSpPr>
          <p:spPr bwMode="auto">
            <a:xfrm>
              <a:off x="564" y="1428"/>
              <a:ext cx="51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6180138" y="2690813"/>
            <a:ext cx="14287" cy="12763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295650" y="344328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C</a:t>
            </a:r>
            <a:endParaRPr lang="en-US" b="1"/>
          </a:p>
        </p:txBody>
      </p:sp>
      <p:sp>
        <p:nvSpPr>
          <p:cNvPr id="17415" name="Oval 9"/>
          <p:cNvSpPr>
            <a:spLocks noChangeArrowheads="1"/>
          </p:cNvSpPr>
          <p:nvPr/>
        </p:nvSpPr>
        <p:spPr bwMode="auto">
          <a:xfrm>
            <a:off x="3525838" y="3287713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52425" y="332263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v</a:t>
            </a:r>
            <a:endParaRPr lang="en-US" b="1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568950" y="33115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962400" y="32908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3981450" y="260508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414588" y="2443163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1</a:t>
            </a:r>
            <a:r>
              <a:rPr lang="en-US" baseline="30000"/>
              <a:t>’</a:t>
            </a:r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471738" y="3314700"/>
            <a:ext cx="506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  <a:r>
              <a:rPr lang="en-US" baseline="30000"/>
              <a:t>’</a:t>
            </a:r>
            <a:endParaRPr lang="en-US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8763000" y="34718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17423" name="Line 21"/>
          <p:cNvSpPr>
            <a:spLocks noChangeShapeType="1"/>
          </p:cNvSpPr>
          <p:nvPr/>
        </p:nvSpPr>
        <p:spPr bwMode="auto">
          <a:xfrm>
            <a:off x="5653088" y="2514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2786063" y="2657475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Oval 29"/>
          <p:cNvSpPr>
            <a:spLocks noChangeArrowheads="1"/>
          </p:cNvSpPr>
          <p:nvPr/>
        </p:nvSpPr>
        <p:spPr bwMode="auto">
          <a:xfrm>
            <a:off x="3810000" y="329723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6" name="Oval 42"/>
          <p:cNvSpPr>
            <a:spLocks noChangeArrowheads="1"/>
          </p:cNvSpPr>
          <p:nvPr/>
        </p:nvSpPr>
        <p:spPr bwMode="auto">
          <a:xfrm>
            <a:off x="8896350" y="329088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2781300" y="2652713"/>
            <a:ext cx="6324600" cy="695325"/>
            <a:chOff x="1752" y="3276"/>
            <a:chExt cx="3984" cy="438"/>
          </a:xfrm>
        </p:grpSpPr>
        <p:sp>
          <p:nvSpPr>
            <p:cNvPr id="17441" name="Line 27"/>
            <p:cNvSpPr>
              <a:spLocks noChangeShapeType="1"/>
            </p:cNvSpPr>
            <p:nvPr/>
          </p:nvSpPr>
          <p:spPr bwMode="auto">
            <a:xfrm>
              <a:off x="1758" y="3276"/>
              <a:ext cx="1008" cy="24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1752" y="3282"/>
              <a:ext cx="3984" cy="43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4114800" y="2976563"/>
            <a:ext cx="2090738" cy="495300"/>
            <a:chOff x="2592" y="3480"/>
            <a:chExt cx="1317" cy="312"/>
          </a:xfrm>
        </p:grpSpPr>
        <p:grpSp>
          <p:nvGrpSpPr>
            <p:cNvPr id="6" name="Group 159"/>
            <p:cNvGrpSpPr>
              <a:grpSpLocks/>
            </p:cNvGrpSpPr>
            <p:nvPr/>
          </p:nvGrpSpPr>
          <p:grpSpPr bwMode="auto">
            <a:xfrm>
              <a:off x="2649" y="3492"/>
              <a:ext cx="1260" cy="300"/>
              <a:chOff x="2649" y="3492"/>
              <a:chExt cx="1260" cy="300"/>
            </a:xfrm>
          </p:grpSpPr>
          <p:sp>
            <p:nvSpPr>
              <p:cNvPr id="17438" name="Line 37"/>
              <p:cNvSpPr>
                <a:spLocks noChangeShapeType="1"/>
              </p:cNvSpPr>
              <p:nvPr/>
            </p:nvSpPr>
            <p:spPr bwMode="auto">
              <a:xfrm>
                <a:off x="2649" y="3492"/>
                <a:ext cx="1008" cy="24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39"/>
              <p:cNvSpPr>
                <a:spLocks noChangeShapeType="1"/>
              </p:cNvSpPr>
              <p:nvPr/>
            </p:nvSpPr>
            <p:spPr bwMode="auto">
              <a:xfrm flipH="1" flipV="1">
                <a:off x="2976" y="3564"/>
                <a:ext cx="192" cy="4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48"/>
              <p:cNvSpPr>
                <a:spLocks noChangeShapeType="1"/>
              </p:cNvSpPr>
              <p:nvPr/>
            </p:nvSpPr>
            <p:spPr bwMode="auto">
              <a:xfrm>
                <a:off x="2901" y="3552"/>
                <a:ext cx="1008" cy="24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6" name="Line 43"/>
            <p:cNvSpPr>
              <a:spLocks noChangeShapeType="1"/>
            </p:cNvSpPr>
            <p:nvPr/>
          </p:nvSpPr>
          <p:spPr bwMode="auto">
            <a:xfrm>
              <a:off x="2592" y="3486"/>
              <a:ext cx="96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58"/>
            <p:cNvSpPr>
              <a:spLocks noChangeShapeType="1"/>
            </p:cNvSpPr>
            <p:nvPr/>
          </p:nvSpPr>
          <p:spPr bwMode="auto">
            <a:xfrm>
              <a:off x="3024" y="3480"/>
              <a:ext cx="14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9" name="Line 20"/>
          <p:cNvSpPr>
            <a:spLocks noChangeShapeType="1"/>
          </p:cNvSpPr>
          <p:nvPr/>
        </p:nvSpPr>
        <p:spPr bwMode="auto">
          <a:xfrm flipV="1">
            <a:off x="4143375" y="2957513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Text Box 194"/>
          <p:cNvSpPr txBox="1">
            <a:spLocks noChangeArrowheads="1"/>
          </p:cNvSpPr>
          <p:nvPr/>
        </p:nvSpPr>
        <p:spPr bwMode="auto">
          <a:xfrm>
            <a:off x="7985125" y="2438400"/>
            <a:ext cx="115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800600"/>
            <a:ext cx="8802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b="1" i="1" dirty="0" smtClean="0">
                <a:solidFill>
                  <a:srgbClr val="002060"/>
                </a:solidFill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Maét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laõo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phaûi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ñeo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kính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laõo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laø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thaáu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kính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hoäi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tuï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ñeå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coù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theå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nhìn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roõ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caùc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vaät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ôû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gaàn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maét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nh</a:t>
            </a:r>
            <a:r>
              <a:rPr lang="vi-VN" sz="3200" b="1" i="1" dirty="0">
                <a:solidFill>
                  <a:srgbClr val="002060"/>
                </a:solidFill>
                <a:latin typeface="VNI-Times" pitchFamily="2" charset="0"/>
              </a:rPr>
              <a:t>ư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bình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VNI-Times" pitchFamily="2" charset="0"/>
              </a:rPr>
              <a:t>th</a:t>
            </a:r>
            <a:r>
              <a:rPr lang="vi-VN" sz="3200" b="1" i="1" dirty="0">
                <a:solidFill>
                  <a:srgbClr val="002060"/>
                </a:solidFill>
                <a:latin typeface="VNI-Times" pitchFamily="2" charset="0"/>
              </a:rPr>
              <a:t>ường</a:t>
            </a:r>
            <a:r>
              <a:rPr lang="en-US" sz="3200" b="1" i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  <p:bldP spid="43023" grpId="0"/>
      <p:bldP spid="4303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>
            <a:hlinkClick r:id="rId2" action="ppaction://hlinksldjump"/>
          </p:cNvPr>
          <p:cNvSpPr/>
          <p:nvPr/>
        </p:nvSpPr>
        <p:spPr>
          <a:xfrm>
            <a:off x="228600" y="1219200"/>
            <a:ext cx="8686800" cy="381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676525" y="168295"/>
            <a:ext cx="5866900" cy="610067"/>
          </a:xfrm>
          <a:prstGeom prst="rect">
            <a:avLst/>
          </a:prstGeom>
        </p:spPr>
        <p:txBody>
          <a:bodyPr wrap="none" lIns="61576" tIns="30788" rIns="61576" bIns="307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LẠI KIẾN THỨC CŨ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54105" y="1075507"/>
            <a:ext cx="8458575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marL="1155614" indent="-1155614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31321" y="1865703"/>
            <a:ext cx="8506395" cy="954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indent="230909" algn="just">
              <a:buFontTx/>
              <a:buChar char="-"/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cận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gần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4191000"/>
            <a:ext cx="9144000" cy="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2" rIns="91405" bIns="45702"/>
          <a:lstStyle/>
          <a:p>
            <a:pPr marL="342087" indent="-342087">
              <a:spcBef>
                <a:spcPct val="20000"/>
              </a:spcBef>
            </a:pPr>
            <a:r>
              <a:rPr lang="en-US" altLang="en-US" sz="2800" dirty="0"/>
              <a:t>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41306" y="3127911"/>
            <a:ext cx="8686425" cy="954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indent="230909" algn="just">
              <a:buFontTx/>
              <a:buChar char="-"/>
            </a:pP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viễn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724400"/>
            <a:ext cx="8821447" cy="954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marL="58734" indent="115880" algn="just">
              <a:defRPr/>
            </a:pP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Khoảng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cận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điểm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viễn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hạn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mắt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4100" grpId="0"/>
      <p:bldP spid="54280" grpId="0" build="p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A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0" y="304800"/>
            <a:ext cx="32004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VẬN DỤNG: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81000" y="35052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3581400"/>
            <a:ext cx="381000" cy="342900"/>
            <a:chOff x="912" y="1296"/>
            <a:chExt cx="240" cy="432"/>
          </a:xfrm>
        </p:grpSpPr>
        <p:sp>
          <p:nvSpPr>
            <p:cNvPr id="19468" name="Rectangle 18"/>
            <p:cNvSpPr>
              <a:spLocks noChangeArrowheads="1"/>
            </p:cNvSpPr>
            <p:nvPr/>
          </p:nvSpPr>
          <p:spPr bwMode="auto">
            <a:xfrm>
              <a:off x="912" y="1296"/>
              <a:ext cx="240" cy="432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69" name="Picture 19" descr="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6" y="1330"/>
              <a:ext cx="1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" y="50292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TKHT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TKPK</a:t>
            </a:r>
          </a:p>
        </p:txBody>
      </p:sp>
      <p:pic>
        <p:nvPicPr>
          <p:cNvPr id="19463" name="Picture 3" descr="C:\Users\Administrator\Desktop\máy ảnh\P8127-6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06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7315200" y="12954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4" descr="C:\Users\Administrator\Desktop\ly-giai-khoa-hoc-cho-viec-con-nguoi-bi-can-t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3200400" y="1295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  <p:bldP spid="307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9"/>
          <p:cNvSpPr txBox="1">
            <a:spLocks noChangeArrowheads="1"/>
          </p:cNvSpPr>
          <p:nvPr/>
        </p:nvSpPr>
        <p:spPr bwMode="auto">
          <a:xfrm>
            <a:off x="0" y="15240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C8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0" y="25908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9468" name="AutoShape 86"/>
          <p:cNvSpPr>
            <a:spLocks noChangeArrowheads="1"/>
          </p:cNvSpPr>
          <p:nvPr/>
        </p:nvSpPr>
        <p:spPr bwMode="auto">
          <a:xfrm>
            <a:off x="5486400" y="5105400"/>
            <a:ext cx="2682875" cy="571500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200" b="1" dirty="0" smtClean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AutoShape 87"/>
          <p:cNvSpPr>
            <a:spLocks noChangeArrowheads="1"/>
          </p:cNvSpPr>
          <p:nvPr/>
        </p:nvSpPr>
        <p:spPr bwMode="auto">
          <a:xfrm>
            <a:off x="5943600" y="4191000"/>
            <a:ext cx="1563688" cy="511175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88" name="AutoShape 88"/>
          <p:cNvSpPr>
            <a:spLocks noChangeArrowheads="1"/>
          </p:cNvSpPr>
          <p:nvPr/>
        </p:nvSpPr>
        <p:spPr bwMode="auto">
          <a:xfrm>
            <a:off x="5699125" y="6207125"/>
            <a:ext cx="1563688" cy="500063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200" b="1">
              <a:latin typeface="Verdana" pitchFamily="34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3400" y="4038600"/>
            <a:ext cx="4624388" cy="857250"/>
            <a:chOff x="758167" y="4198937"/>
            <a:chExt cx="4548507" cy="857636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4051731" y="4274649"/>
              <a:ext cx="1254943" cy="781924"/>
              <a:chOff x="3646" y="2919"/>
              <a:chExt cx="967" cy="861"/>
            </a:xfrm>
          </p:grpSpPr>
          <p:sp>
            <p:nvSpPr>
              <p:cNvPr id="20523" name="Oval 83"/>
              <p:cNvSpPr>
                <a:spLocks noChangeArrowheads="1"/>
              </p:cNvSpPr>
              <p:nvPr/>
            </p:nvSpPr>
            <p:spPr bwMode="auto">
              <a:xfrm>
                <a:off x="3646" y="3169"/>
                <a:ext cx="430" cy="428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Oval 84"/>
              <p:cNvSpPr>
                <a:spLocks noChangeArrowheads="1"/>
              </p:cNvSpPr>
              <p:nvPr/>
            </p:nvSpPr>
            <p:spPr bwMode="auto">
              <a:xfrm>
                <a:off x="3754" y="2919"/>
                <a:ext cx="859" cy="861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7" name="Line 85"/>
            <p:cNvSpPr>
              <a:spLocks noChangeShapeType="1"/>
            </p:cNvSpPr>
            <p:nvPr/>
          </p:nvSpPr>
          <p:spPr bwMode="auto">
            <a:xfrm flipV="1">
              <a:off x="758167" y="4654515"/>
              <a:ext cx="4543212" cy="365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Rectangle 99"/>
            <p:cNvSpPr>
              <a:spLocks noChangeArrowheads="1"/>
            </p:cNvSpPr>
            <p:nvPr/>
          </p:nvSpPr>
          <p:spPr bwMode="auto">
            <a:xfrm flipV="1">
              <a:off x="1998989" y="4641461"/>
              <a:ext cx="1646782" cy="600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Text Box 104"/>
            <p:cNvSpPr txBox="1">
              <a:spLocks noChangeArrowheads="1"/>
            </p:cNvSpPr>
            <p:nvPr/>
          </p:nvSpPr>
          <p:spPr bwMode="auto">
            <a:xfrm>
              <a:off x="3412786" y="4209380"/>
              <a:ext cx="921351" cy="50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lang="en-US" b="1" baseline="-25000">
                  <a:solidFill>
                    <a:srgbClr val="FF0000"/>
                  </a:solidFill>
                  <a:latin typeface="VNI-Avo" pitchFamily="2" charset="0"/>
                </a:rPr>
                <a:t>c</a:t>
              </a:r>
            </a:p>
          </p:txBody>
        </p:sp>
        <p:sp>
          <p:nvSpPr>
            <p:cNvPr id="20520" name="Line 105"/>
            <p:cNvSpPr>
              <a:spLocks noChangeShapeType="1"/>
            </p:cNvSpPr>
            <p:nvPr/>
          </p:nvSpPr>
          <p:spPr bwMode="auto">
            <a:xfrm>
              <a:off x="3677542" y="4548779"/>
              <a:ext cx="1765" cy="250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Text Box 106"/>
            <p:cNvSpPr txBox="1">
              <a:spLocks noChangeArrowheads="1"/>
            </p:cNvSpPr>
            <p:nvPr/>
          </p:nvSpPr>
          <p:spPr bwMode="auto">
            <a:xfrm>
              <a:off x="1741294" y="4198937"/>
              <a:ext cx="921351" cy="50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lang="en-US" b="1" baseline="-25000">
                  <a:solidFill>
                    <a:srgbClr val="FF0000"/>
                  </a:solidFill>
                  <a:latin typeface="VNI-Avo" pitchFamily="2" charset="0"/>
                </a:rPr>
                <a:t>v</a:t>
              </a:r>
            </a:p>
          </p:txBody>
        </p:sp>
        <p:sp>
          <p:nvSpPr>
            <p:cNvPr id="20522" name="Line 107"/>
            <p:cNvSpPr>
              <a:spLocks noChangeShapeType="1"/>
            </p:cNvSpPr>
            <p:nvPr/>
          </p:nvSpPr>
          <p:spPr bwMode="auto">
            <a:xfrm>
              <a:off x="2009580" y="4546169"/>
              <a:ext cx="1765" cy="250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85800" y="4876800"/>
            <a:ext cx="4524375" cy="901700"/>
            <a:chOff x="818178" y="5039603"/>
            <a:chExt cx="4523796" cy="902019"/>
          </a:xfrm>
        </p:grpSpPr>
        <p:sp>
          <p:nvSpPr>
            <p:cNvPr id="20507" name="Text Box 102"/>
            <p:cNvSpPr txBox="1">
              <a:spLocks noChangeArrowheads="1"/>
            </p:cNvSpPr>
            <p:nvPr/>
          </p:nvSpPr>
          <p:spPr bwMode="auto">
            <a:xfrm>
              <a:off x="2385533" y="5039603"/>
              <a:ext cx="808388" cy="50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lang="en-US" b="1" baseline="-25000">
                  <a:solidFill>
                    <a:srgbClr val="FF0000"/>
                  </a:solidFill>
                  <a:latin typeface="VNI-Avo" pitchFamily="2" charset="0"/>
                </a:rPr>
                <a:t>c</a:t>
              </a:r>
            </a:p>
          </p:txBody>
        </p:sp>
        <p:sp>
          <p:nvSpPr>
            <p:cNvPr id="20508" name="Line 103"/>
            <p:cNvSpPr>
              <a:spLocks noChangeShapeType="1"/>
            </p:cNvSpPr>
            <p:nvPr/>
          </p:nvSpPr>
          <p:spPr bwMode="auto">
            <a:xfrm>
              <a:off x="2696180" y="5439050"/>
              <a:ext cx="0" cy="250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818178" y="5159698"/>
              <a:ext cx="4523796" cy="781924"/>
              <a:chOff x="818178" y="5159698"/>
              <a:chExt cx="4523796" cy="781924"/>
            </a:xfrm>
          </p:grpSpPr>
          <p:grpSp>
            <p:nvGrpSpPr>
              <p:cNvPr id="6" name="Group 89"/>
              <p:cNvGrpSpPr>
                <a:grpSpLocks/>
              </p:cNvGrpSpPr>
              <p:nvPr/>
            </p:nvGrpSpPr>
            <p:grpSpPr bwMode="auto">
              <a:xfrm>
                <a:off x="1317684" y="5159698"/>
                <a:ext cx="4024290" cy="781924"/>
                <a:chOff x="2376" y="1772"/>
                <a:chExt cx="2280" cy="599"/>
              </a:xfrm>
            </p:grpSpPr>
            <p:grpSp>
              <p:nvGrpSpPr>
                <p:cNvPr id="7" name="Group 90"/>
                <p:cNvGrpSpPr>
                  <a:grpSpLocks/>
                </p:cNvGrpSpPr>
                <p:nvPr/>
              </p:nvGrpSpPr>
              <p:grpSpPr bwMode="auto">
                <a:xfrm>
                  <a:off x="3945" y="1772"/>
                  <a:ext cx="711" cy="599"/>
                  <a:chOff x="3646" y="2919"/>
                  <a:chExt cx="967" cy="861"/>
                </a:xfrm>
              </p:grpSpPr>
              <p:sp>
                <p:nvSpPr>
                  <p:cNvPr id="20514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646" y="3169"/>
                    <a:ext cx="430" cy="428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5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754" y="2919"/>
                    <a:ext cx="859" cy="861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1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376" y="2063"/>
                  <a:ext cx="2269" cy="2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1" name="Rectangle 108"/>
              <p:cNvSpPr>
                <a:spLocks noChangeArrowheads="1"/>
              </p:cNvSpPr>
              <p:nvPr/>
            </p:nvSpPr>
            <p:spPr bwMode="auto">
              <a:xfrm flipV="1">
                <a:off x="818178" y="5536953"/>
                <a:ext cx="1849762" cy="600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83" name="AutoShape 109"/>
          <p:cNvSpPr>
            <a:spLocks noChangeArrowheads="1"/>
          </p:cNvSpPr>
          <p:nvPr/>
        </p:nvSpPr>
        <p:spPr bwMode="auto">
          <a:xfrm>
            <a:off x="5943600" y="5943600"/>
            <a:ext cx="1563688" cy="511175"/>
          </a:xfrm>
          <a:prstGeom prst="flowChartAlternateProcess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33400" y="5791200"/>
            <a:ext cx="4705350" cy="857250"/>
            <a:chOff x="685800" y="6000364"/>
            <a:chExt cx="4705595" cy="857636"/>
          </a:xfrm>
        </p:grpSpPr>
        <p:grpSp>
          <p:nvGrpSpPr>
            <p:cNvPr id="9" name="Group 94"/>
            <p:cNvGrpSpPr>
              <a:grpSpLocks/>
            </p:cNvGrpSpPr>
            <p:nvPr/>
          </p:nvGrpSpPr>
          <p:grpSpPr bwMode="auto">
            <a:xfrm>
              <a:off x="1367105" y="6076076"/>
              <a:ext cx="4024290" cy="781924"/>
              <a:chOff x="2376" y="1772"/>
              <a:chExt cx="2280" cy="599"/>
            </a:xfrm>
          </p:grpSpPr>
          <p:grpSp>
            <p:nvGrpSpPr>
              <p:cNvPr id="10" name="Group 95"/>
              <p:cNvGrpSpPr>
                <a:grpSpLocks/>
              </p:cNvGrpSpPr>
              <p:nvPr/>
            </p:nvGrpSpPr>
            <p:grpSpPr bwMode="auto">
              <a:xfrm>
                <a:off x="3945" y="1772"/>
                <a:ext cx="711" cy="599"/>
                <a:chOff x="3646" y="2919"/>
                <a:chExt cx="967" cy="861"/>
              </a:xfrm>
            </p:grpSpPr>
            <p:sp>
              <p:nvSpPr>
                <p:cNvPr id="20505" name="Oval 96"/>
                <p:cNvSpPr>
                  <a:spLocks noChangeArrowheads="1"/>
                </p:cNvSpPr>
                <p:nvPr/>
              </p:nvSpPr>
              <p:spPr bwMode="auto">
                <a:xfrm>
                  <a:off x="3646" y="3169"/>
                  <a:ext cx="430" cy="428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Oval 97"/>
                <p:cNvSpPr>
                  <a:spLocks noChangeArrowheads="1"/>
                </p:cNvSpPr>
                <p:nvPr/>
              </p:nvSpPr>
              <p:spPr bwMode="auto">
                <a:xfrm>
                  <a:off x="3754" y="2919"/>
                  <a:ext cx="859" cy="861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04" name="Line 98"/>
              <p:cNvSpPr>
                <a:spLocks noChangeShapeType="1"/>
              </p:cNvSpPr>
              <p:nvPr/>
            </p:nvSpPr>
            <p:spPr bwMode="auto">
              <a:xfrm flipV="1">
                <a:off x="2376" y="2063"/>
                <a:ext cx="2269" cy="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0" name="Text Box 100"/>
            <p:cNvSpPr txBox="1">
              <a:spLocks noChangeArrowheads="1"/>
            </p:cNvSpPr>
            <p:nvPr/>
          </p:nvSpPr>
          <p:spPr bwMode="auto">
            <a:xfrm>
              <a:off x="1105879" y="6000364"/>
              <a:ext cx="847219" cy="50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VNI-Avo" pitchFamily="2" charset="0"/>
                </a:rPr>
                <a:t>C</a:t>
              </a:r>
              <a:r>
                <a:rPr lang="en-US" b="1" baseline="-25000">
                  <a:solidFill>
                    <a:srgbClr val="FF0000"/>
                  </a:solidFill>
                  <a:latin typeface="VNI-Avo" pitchFamily="2" charset="0"/>
                </a:rPr>
                <a:t>c</a:t>
              </a:r>
            </a:p>
          </p:txBody>
        </p:sp>
        <p:sp>
          <p:nvSpPr>
            <p:cNvPr id="20501" name="Line 101"/>
            <p:cNvSpPr>
              <a:spLocks noChangeShapeType="1"/>
            </p:cNvSpPr>
            <p:nvPr/>
          </p:nvSpPr>
          <p:spPr bwMode="auto">
            <a:xfrm>
              <a:off x="1441237" y="6381536"/>
              <a:ext cx="0" cy="250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Rectangle 110"/>
            <p:cNvSpPr>
              <a:spLocks noChangeArrowheads="1"/>
            </p:cNvSpPr>
            <p:nvPr/>
          </p:nvSpPr>
          <p:spPr bwMode="auto">
            <a:xfrm flipV="1">
              <a:off x="685800" y="6449415"/>
              <a:ext cx="732491" cy="600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8600" y="2133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52400" y="37338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458200" y="42672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458200" y="52578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458200" y="5943600"/>
            <a:ext cx="5334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C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076" grpId="0"/>
      <p:bldP spid="45076" grpId="1"/>
      <p:bldP spid="19468" grpId="0"/>
      <p:bldP spid="19469" grpId="0"/>
      <p:bldP spid="19483" grpId="0"/>
      <p:bldP spid="48" grpId="0"/>
      <p:bldP spid="49" grpId="0"/>
      <p:bldP spid="49" grpId="1"/>
      <p:bldP spid="43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9" name="AutoShape 7"/>
          <p:cNvCxnSpPr>
            <a:cxnSpLocks noChangeShapeType="1"/>
          </p:cNvCxnSpPr>
          <p:nvPr/>
        </p:nvCxnSpPr>
        <p:spPr bwMode="auto">
          <a:xfrm rot="16200000" flipH="1">
            <a:off x="1905000" y="3352800"/>
            <a:ext cx="914400" cy="457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3800" name="AutoShape 8"/>
          <p:cNvCxnSpPr>
            <a:cxnSpLocks noChangeShapeType="1"/>
            <a:endCxn id="33810" idx="0"/>
          </p:cNvCxnSpPr>
          <p:nvPr/>
        </p:nvCxnSpPr>
        <p:spPr bwMode="auto">
          <a:xfrm rot="16200000" flipH="1">
            <a:off x="6200775" y="1928812"/>
            <a:ext cx="684212" cy="30163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52400" y="2286000"/>
            <a:ext cx="3886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3809" name="AutoShape 17"/>
          <p:cNvCxnSpPr>
            <a:cxnSpLocks noChangeShapeType="1"/>
          </p:cNvCxnSpPr>
          <p:nvPr/>
        </p:nvCxnSpPr>
        <p:spPr bwMode="auto">
          <a:xfrm rot="5400000">
            <a:off x="5811837" y="3332163"/>
            <a:ext cx="873125" cy="4572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05325" y="2286000"/>
            <a:ext cx="4105275" cy="95410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04800" y="4005263"/>
            <a:ext cx="3810000" cy="10772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419600" y="3997325"/>
            <a:ext cx="4419600" cy="107721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3813" name="AutoShape 21"/>
          <p:cNvCxnSpPr>
            <a:cxnSpLocks noChangeShapeType="1"/>
          </p:cNvCxnSpPr>
          <p:nvPr/>
        </p:nvCxnSpPr>
        <p:spPr bwMode="auto">
          <a:xfrm rot="5400000">
            <a:off x="1716088" y="1943100"/>
            <a:ext cx="684212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62600" y="1219200"/>
            <a:ext cx="2362200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 CẬN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8"/>
          <p:cNvCxnSpPr>
            <a:cxnSpLocks noChangeShapeType="1"/>
            <a:stCxn id="21519" idx="6"/>
          </p:cNvCxnSpPr>
          <p:nvPr/>
        </p:nvCxnSpPr>
        <p:spPr bwMode="auto">
          <a:xfrm>
            <a:off x="5943600" y="800100"/>
            <a:ext cx="457200" cy="495300"/>
          </a:xfrm>
          <a:prstGeom prst="curvedConnector2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62000" y="1219200"/>
            <a:ext cx="23622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MẮT LÃO</a:t>
            </a:r>
          </a:p>
        </p:txBody>
      </p:sp>
      <p:cxnSp>
        <p:nvCxnSpPr>
          <p:cNvPr id="31" name="AutoShape 7"/>
          <p:cNvCxnSpPr>
            <a:cxnSpLocks noChangeShapeType="1"/>
          </p:cNvCxnSpPr>
          <p:nvPr/>
        </p:nvCxnSpPr>
        <p:spPr bwMode="auto">
          <a:xfrm rot="10800000" flipV="1">
            <a:off x="2286000" y="762000"/>
            <a:ext cx="647700" cy="53340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95600" y="228600"/>
            <a:ext cx="3048000" cy="1143000"/>
            <a:chOff x="2895600" y="228600"/>
            <a:chExt cx="3048000" cy="1143000"/>
          </a:xfrm>
        </p:grpSpPr>
        <p:sp>
          <p:nvSpPr>
            <p:cNvPr id="21519" name="Oval 4"/>
            <p:cNvSpPr>
              <a:spLocks noChangeArrowheads="1"/>
            </p:cNvSpPr>
            <p:nvPr/>
          </p:nvSpPr>
          <p:spPr bwMode="auto">
            <a:xfrm>
              <a:off x="2895600" y="228600"/>
              <a:ext cx="3048000" cy="1143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1520" name="TextBox 20"/>
            <p:cNvSpPr txBox="1">
              <a:spLocks noChangeArrowheads="1"/>
            </p:cNvSpPr>
            <p:nvPr/>
          </p:nvSpPr>
          <p:spPr bwMode="auto">
            <a:xfrm>
              <a:off x="3581400" y="381000"/>
              <a:ext cx="1752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10" grpId="0" animBg="1"/>
      <p:bldP spid="33811" grpId="0" animBg="1"/>
      <p:bldP spid="33812" grpId="0" animBg="1"/>
      <p:bldP spid="14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536575"/>
          </a:xfrm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itle 1">
            <a:hlinkClick r:id="rId2" action="ppaction://hlinkfile"/>
          </p:cNvPr>
          <p:cNvSpPr txBox="1">
            <a:spLocks/>
          </p:cNvSpPr>
          <p:nvPr/>
        </p:nvSpPr>
        <p:spPr bwMode="auto">
          <a:xfrm>
            <a:off x="304800" y="4267200"/>
            <a:ext cx="2362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buFont typeface="Wingdings" pitchFamily="2" charset="2"/>
              <a:buChar char="v"/>
            </a:pPr>
            <a:r>
              <a:rPr lang="en-US" sz="32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32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6413" y="692150"/>
            <a:ext cx="7772400" cy="53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dirty="0" smtClean="0"/>
              <a:t> </a:t>
            </a:r>
          </a:p>
          <a:p>
            <a:pPr marL="457200" indent="-457200" algn="l">
              <a:buFont typeface="Wingdings" pitchFamily="2" charset="2"/>
              <a:buChar char="v"/>
              <a:defRPr/>
            </a:pP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vi-VN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0" y="49530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991600" cy="3200400"/>
          </a:xfrm>
        </p:spPr>
        <p:txBody>
          <a:bodyPr>
            <a:normAutofit lnSpcReduction="10000"/>
          </a:bodyPr>
          <a:lstStyle/>
          <a:p>
            <a:pPr algn="l"/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Tật viễn thị là tình trạng khi mắt bạn không thể nhìn rõ các vật ở gần nhưng lại có thể nhìn rõ các vật thể ở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xa.Trong một số trường hợp viễn thị nghiêm trọng, người bệnh chỉ có thể nhìn những thứ ở khoảng cách rất xa. Viễn thị có thể di truyền trong gia đình.Triệu chứng của tật này khá giống với tật lão thị ở người già.</a:t>
            </a:r>
          </a:p>
          <a:p>
            <a:endParaRPr lang="vi-VN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" grpId="0"/>
      <p:bldP spid="184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 txBox="1">
            <a:spLocks noChangeArrowheads="1"/>
          </p:cNvSpPr>
          <p:nvPr/>
        </p:nvSpPr>
        <p:spPr bwMode="auto">
          <a:xfrm>
            <a:off x="0" y="76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15" name="Rectangle 3"/>
          <p:cNvSpPr txBox="1">
            <a:spLocks noChangeArrowheads="1"/>
          </p:cNvSpPr>
          <p:nvPr/>
        </p:nvSpPr>
        <p:spPr bwMode="auto">
          <a:xfrm>
            <a:off x="0" y="1524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endParaRPr lang="en-US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16" name="Rectangle 3"/>
          <p:cNvSpPr txBox="1">
            <a:spLocks noChangeArrowheads="1"/>
          </p:cNvSpPr>
          <p:nvPr/>
        </p:nvSpPr>
        <p:spPr bwMode="auto">
          <a:xfrm>
            <a:off x="0" y="29718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5717" name="Picture 5" descr="cau_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480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16" name="AutoShape 96"/>
          <p:cNvSpPr>
            <a:spLocks noChangeArrowheads="1"/>
          </p:cNvSpPr>
          <p:nvPr/>
        </p:nvSpPr>
        <p:spPr bwMode="auto">
          <a:xfrm>
            <a:off x="6477000" y="3048000"/>
            <a:ext cx="1447800" cy="533400"/>
          </a:xfrm>
          <a:prstGeom prst="wedgeRoundRectCallout">
            <a:avLst>
              <a:gd name="adj1" fmla="val -75218"/>
              <a:gd name="adj2" fmla="val 26012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96"/>
          <p:cNvSpPr>
            <a:spLocks noChangeArrowheads="1"/>
          </p:cNvSpPr>
          <p:nvPr/>
        </p:nvSpPr>
        <p:spPr bwMode="auto">
          <a:xfrm>
            <a:off x="4648200" y="6019800"/>
            <a:ext cx="1752600" cy="533400"/>
          </a:xfrm>
          <a:prstGeom prst="wedgeRoundRectCallout">
            <a:avLst>
              <a:gd name="adj1" fmla="val 28894"/>
              <a:gd name="adj2" fmla="val -22738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0" y="0"/>
            <a:ext cx="8950325" cy="65563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lIns="98179" tIns="49090" rIns="98179" bIns="49090" anchor="ctr"/>
          <a:lstStyle/>
          <a:p>
            <a:pPr algn="ctr" defTabSz="981075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 THỂ EM CHƯA BIẾT</a:t>
            </a:r>
            <a:r>
              <a:rPr lang="en-US" sz="2800" b="1" dirty="0" smtClean="0">
                <a:solidFill>
                  <a:srgbClr val="0033CC"/>
                </a:solidFill>
                <a:latin typeface="VNI-Times" pitchFamily="2" charset="0"/>
                <a:cs typeface="Arial" pitchFamily="34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6" grpId="0"/>
      <p:bldP spid="5641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525588" y="2422525"/>
            <a:ext cx="336550" cy="858838"/>
            <a:chOff x="961" y="1526"/>
            <a:chExt cx="212" cy="541"/>
          </a:xfrm>
        </p:grpSpPr>
        <p:sp>
          <p:nvSpPr>
            <p:cNvPr id="19484" name="Line 31"/>
            <p:cNvSpPr>
              <a:spLocks noChangeShapeType="1"/>
            </p:cNvSpPr>
            <p:nvPr/>
          </p:nvSpPr>
          <p:spPr bwMode="auto">
            <a:xfrm>
              <a:off x="1091" y="1903"/>
              <a:ext cx="0" cy="16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961" y="1526"/>
              <a:ext cx="212" cy="510"/>
              <a:chOff x="870" y="850"/>
              <a:chExt cx="212" cy="510"/>
            </a:xfrm>
          </p:grpSpPr>
          <p:sp>
            <p:nvSpPr>
              <p:cNvPr id="19491" name="Line 23"/>
              <p:cNvSpPr>
                <a:spLocks noChangeShapeType="1"/>
              </p:cNvSpPr>
              <p:nvPr/>
            </p:nvSpPr>
            <p:spPr bwMode="auto">
              <a:xfrm>
                <a:off x="877" y="1032"/>
                <a:ext cx="0" cy="328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26"/>
              <p:cNvSpPr>
                <a:spLocks noChangeShapeType="1"/>
              </p:cNvSpPr>
              <p:nvPr/>
            </p:nvSpPr>
            <p:spPr bwMode="auto">
              <a:xfrm flipV="1">
                <a:off x="870" y="850"/>
                <a:ext cx="208" cy="185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27"/>
              <p:cNvSpPr>
                <a:spLocks noChangeShapeType="1"/>
              </p:cNvSpPr>
              <p:nvPr/>
            </p:nvSpPr>
            <p:spPr bwMode="auto">
              <a:xfrm flipV="1">
                <a:off x="883" y="1158"/>
                <a:ext cx="199" cy="176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28"/>
              <p:cNvSpPr>
                <a:spLocks noChangeShapeType="1"/>
              </p:cNvSpPr>
              <p:nvPr/>
            </p:nvSpPr>
            <p:spPr bwMode="auto">
              <a:xfrm>
                <a:off x="1081" y="850"/>
                <a:ext cx="0" cy="307"/>
              </a:xfrm>
              <a:prstGeom prst="line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6" name="Line 40"/>
            <p:cNvSpPr>
              <a:spLocks noChangeShapeType="1"/>
            </p:cNvSpPr>
            <p:nvPr/>
          </p:nvSpPr>
          <p:spPr bwMode="auto">
            <a:xfrm flipH="1">
              <a:off x="996" y="1618"/>
              <a:ext cx="156" cy="14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41"/>
            <p:cNvSpPr>
              <a:spLocks noChangeShapeType="1"/>
            </p:cNvSpPr>
            <p:nvPr/>
          </p:nvSpPr>
          <p:spPr bwMode="auto">
            <a:xfrm flipH="1">
              <a:off x="996" y="1700"/>
              <a:ext cx="156" cy="14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42"/>
            <p:cNvSpPr>
              <a:spLocks noChangeShapeType="1"/>
            </p:cNvSpPr>
            <p:nvPr/>
          </p:nvSpPr>
          <p:spPr bwMode="auto">
            <a:xfrm flipH="1">
              <a:off x="986" y="1782"/>
              <a:ext cx="156" cy="14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45"/>
            <p:cNvSpPr>
              <a:spLocks noChangeShapeType="1"/>
            </p:cNvSpPr>
            <p:nvPr/>
          </p:nvSpPr>
          <p:spPr bwMode="auto">
            <a:xfrm flipH="1">
              <a:off x="996" y="1618"/>
              <a:ext cx="156" cy="14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46"/>
            <p:cNvSpPr>
              <a:spLocks noChangeShapeType="1"/>
            </p:cNvSpPr>
            <p:nvPr/>
          </p:nvSpPr>
          <p:spPr bwMode="auto">
            <a:xfrm flipH="1">
              <a:off x="996" y="1700"/>
              <a:ext cx="156" cy="14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Line 28"/>
          <p:cNvSpPr>
            <a:spLocks noChangeShapeType="1"/>
          </p:cNvSpPr>
          <p:nvPr/>
        </p:nvSpPr>
        <p:spPr bwMode="auto">
          <a:xfrm>
            <a:off x="3175" y="3175"/>
            <a:ext cx="1588" cy="0"/>
          </a:xfrm>
          <a:prstGeom prst="line">
            <a:avLst/>
          </a:prstGeom>
          <a:noFill/>
          <a:ln w="12700">
            <a:solidFill>
              <a:srgbClr val="0048D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34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48D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35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48D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28"/>
          <p:cNvSpPr>
            <a:spLocks noChangeShapeType="1"/>
          </p:cNvSpPr>
          <p:nvPr/>
        </p:nvSpPr>
        <p:spPr bwMode="auto">
          <a:xfrm>
            <a:off x="3175" y="3175"/>
            <a:ext cx="1588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34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35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85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86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87"/>
          <p:cNvSpPr>
            <a:spLocks noChangeShapeType="1"/>
          </p:cNvSpPr>
          <p:nvPr/>
        </p:nvSpPr>
        <p:spPr bwMode="auto">
          <a:xfrm>
            <a:off x="3175" y="3175"/>
            <a:ext cx="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15338" y="6411913"/>
            <a:ext cx="728662" cy="446087"/>
          </a:xfrm>
          <a:prstGeom prst="actionButtonBeginning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13358" name="Picture 9" descr="Hoc nhom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5159375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Cloud Callout 85"/>
          <p:cNvSpPr>
            <a:spLocks noChangeArrowheads="1"/>
          </p:cNvSpPr>
          <p:nvPr/>
        </p:nvSpPr>
        <p:spPr bwMode="auto">
          <a:xfrm>
            <a:off x="1371600" y="381000"/>
            <a:ext cx="7086600" cy="4425950"/>
          </a:xfrm>
          <a:prstGeom prst="cloudCallout">
            <a:avLst>
              <a:gd name="adj1" fmla="val -54352"/>
              <a:gd name="adj2" fmla="val 67056"/>
            </a:avLst>
          </a:prstGeom>
          <a:solidFill>
            <a:srgbClr val="FFFF99"/>
          </a:solidFill>
          <a:ln w="25400" algn="ctr">
            <a:solidFill>
              <a:srgbClr val="00474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22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48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Oval 3"/>
          <p:cNvSpPr>
            <a:spLocks noChangeArrowheads="1"/>
          </p:cNvSpPr>
          <p:nvPr/>
        </p:nvSpPr>
        <p:spPr bwMode="auto">
          <a:xfrm>
            <a:off x="6092825" y="2987675"/>
            <a:ext cx="436563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48D8"/>
              </a:solidFill>
              <a:latin typeface="Arial" pitchFamily="34" charset="0"/>
            </a:endParaRPr>
          </a:p>
        </p:txBody>
      </p:sp>
      <p:sp>
        <p:nvSpPr>
          <p:cNvPr id="151568" name="Oval 4"/>
          <p:cNvSpPr>
            <a:spLocks noChangeArrowheads="1"/>
          </p:cNvSpPr>
          <p:nvPr/>
        </p:nvSpPr>
        <p:spPr bwMode="auto">
          <a:xfrm>
            <a:off x="6280150" y="2419350"/>
            <a:ext cx="1828800" cy="17526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48D8"/>
              </a:solidFill>
              <a:latin typeface="Arial" pitchFamily="34" charset="0"/>
            </a:endParaRPr>
          </a:p>
        </p:txBody>
      </p:sp>
      <p:sp>
        <p:nvSpPr>
          <p:cNvPr id="151569" name="Line 5"/>
          <p:cNvSpPr>
            <a:spLocks noChangeShapeType="1"/>
          </p:cNvSpPr>
          <p:nvPr/>
        </p:nvSpPr>
        <p:spPr bwMode="auto">
          <a:xfrm>
            <a:off x="6653213" y="2565400"/>
            <a:ext cx="7937" cy="145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0" name="Line 6"/>
          <p:cNvSpPr>
            <a:spLocks noChangeShapeType="1"/>
          </p:cNvSpPr>
          <p:nvPr/>
        </p:nvSpPr>
        <p:spPr bwMode="auto">
          <a:xfrm>
            <a:off x="1200150" y="3279775"/>
            <a:ext cx="6934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90800" y="1919289"/>
            <a:ext cx="4144963" cy="954088"/>
            <a:chOff x="2976" y="1488"/>
            <a:chExt cx="1488" cy="601"/>
          </a:xfrm>
        </p:grpSpPr>
        <p:sp>
          <p:nvSpPr>
            <p:cNvPr id="19482" name="Text Box 89"/>
            <p:cNvSpPr txBox="1">
              <a:spLocks noChangeArrowheads="1"/>
            </p:cNvSpPr>
            <p:nvPr/>
          </p:nvSpPr>
          <p:spPr bwMode="auto">
            <a:xfrm>
              <a:off x="2976" y="1488"/>
              <a:ext cx="1488" cy="60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b="1" dirty="0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b="1" dirty="0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 dirty="0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800" b="1" dirty="0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48D8"/>
                  </a:solidFill>
                  <a:latin typeface="Times New Roman" pitchFamily="18" charset="0"/>
                  <a:cs typeface="Times New Roman" pitchFamily="18" charset="0"/>
                </a:rPr>
                <a:t>mờ</a:t>
              </a:r>
              <a:endParaRPr lang="en-US" sz="2800" b="1" dirty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3" name="Line 21"/>
            <p:cNvSpPr>
              <a:spLocks noChangeShapeType="1"/>
            </p:cNvSpPr>
            <p:nvPr/>
          </p:nvSpPr>
          <p:spPr bwMode="auto">
            <a:xfrm flipH="1">
              <a:off x="3656" y="1728"/>
              <a:ext cx="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35500" y="3181350"/>
            <a:ext cx="762000" cy="523875"/>
            <a:chOff x="3352" y="2256"/>
            <a:chExt cx="480" cy="330"/>
          </a:xfrm>
        </p:grpSpPr>
        <p:sp>
          <p:nvSpPr>
            <p:cNvPr id="19480" name="Text Box 59"/>
            <p:cNvSpPr txBox="1">
              <a:spLocks noChangeArrowheads="1"/>
            </p:cNvSpPr>
            <p:nvPr/>
          </p:nvSpPr>
          <p:spPr bwMode="auto">
            <a:xfrm>
              <a:off x="3352" y="233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48D8"/>
                  </a:solidFill>
                  <a:latin typeface="Arial" pitchFamily="34" charset="0"/>
                </a:rPr>
                <a:t>C</a:t>
              </a:r>
              <a:r>
                <a:rPr lang="en-US" sz="2000" b="1" baseline="-25000">
                  <a:solidFill>
                    <a:srgbClr val="0048D8"/>
                  </a:solidFill>
                  <a:latin typeface="Arial" pitchFamily="34" charset="0"/>
                </a:rPr>
                <a:t>c</a:t>
              </a:r>
              <a:endParaRPr lang="en-US" sz="2000" b="1">
                <a:solidFill>
                  <a:srgbClr val="0048D8"/>
                </a:solidFill>
                <a:latin typeface="Arial" pitchFamily="34" charset="0"/>
              </a:endParaRPr>
            </a:p>
          </p:txBody>
        </p:sp>
        <p:sp>
          <p:nvSpPr>
            <p:cNvPr id="19481" name="Oval 34"/>
            <p:cNvSpPr>
              <a:spLocks noChangeArrowheads="1"/>
            </p:cNvSpPr>
            <p:nvPr/>
          </p:nvSpPr>
          <p:spPr bwMode="auto">
            <a:xfrm flipV="1">
              <a:off x="3408" y="2256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</a:endParaRPr>
            </a:p>
          </p:txBody>
        </p:sp>
      </p:grpSp>
      <p:sp>
        <p:nvSpPr>
          <p:cNvPr id="34" name="Text Box 89"/>
          <p:cNvSpPr txBox="1">
            <a:spLocks noChangeArrowheads="1"/>
          </p:cNvSpPr>
          <p:nvPr/>
        </p:nvSpPr>
        <p:spPr bwMode="auto">
          <a:xfrm>
            <a:off x="152400" y="5029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söû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duïng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maùy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ñeå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89"/>
          <p:cNvSpPr txBox="1">
            <a:spLocks noChangeArrowheads="1"/>
          </p:cNvSpPr>
          <p:nvPr/>
        </p:nvSpPr>
        <p:spPr bwMode="auto">
          <a:xfrm>
            <a:off x="0" y="35814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10cm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1m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solidFill>
                  <a:srgbClr val="0048D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48D8"/>
                </a:solidFill>
              </a:rPr>
              <a:t> </a:t>
            </a:r>
            <a:endParaRPr lang="en-US" sz="2400" b="1" dirty="0">
              <a:solidFill>
                <a:srgbClr val="004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5607E-7 L 0.33402 0.004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51567" grpId="0" animBg="1"/>
      <p:bldP spid="151568" grpId="0" animBg="1"/>
      <p:bldP spid="151569" grpId="0" animBg="1"/>
      <p:bldP spid="151570" grpId="0" animBg="1"/>
      <p:bldP spid="3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15200" cy="4525963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SBT.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50 “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op 1000 hình nền powerpoint đẹp nhất nhiều chủ đề - Taman.edu.vn | Cổng  thông tin du học - học bổng quốc t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882650" y="1752600"/>
            <a:ext cx="826135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Baøi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hoïc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ñeán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ñaây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keát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thuùc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</a:p>
          <a:p>
            <a:pPr algn="ctr"/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Kính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chaøo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quyù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thaày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coâ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giaùo</a:t>
            </a:r>
            <a:endParaRPr lang="en-US" sz="44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VNI-Aristo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cuøng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caùc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em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hoïc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</a:t>
            </a:r>
            <a:r>
              <a:rPr lang="en-US" sz="44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sinh</a:t>
            </a:r>
            <a:r>
              <a:rPr lang="en-US" sz="44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VNI-Ariston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733738" y="0"/>
            <a:ext cx="5410263" cy="2133922"/>
          </a:xfrm>
          <a:prstGeom prst="cloudCallout">
            <a:avLst>
              <a:gd name="adj1" fmla="val -32954"/>
              <a:gd name="adj2" fmla="val 67708"/>
            </a:avLst>
          </a:prstGeom>
          <a:solidFill>
            <a:srgbClr val="FAC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pPr algn="ctr" eaLnBrk="1" hangingPunct="1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2" descr="RÃ©sultat de recherche d'images pour &quot;hÃ¬nh áº£nh ngÆ°á»i cáº­n thá» Äá»c sÃ¡ch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38" y="586401"/>
            <a:ext cx="3429000" cy="284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RÃ©sultat de recherche d'images pour &quot;hÃ¬nh áº£nh ngÆ°á»i cáº­n thá» Äá»c sÃ¡ch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195" y="2515214"/>
            <a:ext cx="4601068" cy="403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images (1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788" y="3657776"/>
            <a:ext cx="3580900" cy="2842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ver40s_image_01"/>
          <p:cNvPicPr>
            <a:picLocks noChangeAspect="1" noChangeArrowheads="1"/>
          </p:cNvPicPr>
          <p:nvPr/>
        </p:nvPicPr>
        <p:blipFill>
          <a:blip r:embed="rId3">
            <a:lum bright="4000" contrast="12000"/>
          </a:blip>
          <a:srcRect/>
          <a:stretch>
            <a:fillRect/>
          </a:stretch>
        </p:blipFill>
        <p:spPr bwMode="auto">
          <a:xfrm>
            <a:off x="3657788" y="1981405"/>
            <a:ext cx="5486212" cy="48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lo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88"/>
            <a:ext cx="3657788" cy="16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longa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838" y="381293"/>
            <a:ext cx="3504950" cy="2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vien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95191"/>
            <a:ext cx="3657788" cy="23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longa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3684979" cy="28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733738" y="1"/>
            <a:ext cx="5410263" cy="1676371"/>
          </a:xfrm>
          <a:prstGeom prst="cloudCallout">
            <a:avLst>
              <a:gd name="adj1" fmla="val -32954"/>
              <a:gd name="adj2" fmla="val 67708"/>
            </a:avLst>
          </a:prstGeom>
          <a:solidFill>
            <a:srgbClr val="FAC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4" tIns="45717" rIns="91434" bIns="45717"/>
          <a:lstStyle/>
          <a:p>
            <a:pPr algn="ctr" eaLnBrk="1" hangingPunct="1"/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0_Nen_Powerpoint_doc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609600"/>
            <a:ext cx="8915400" cy="1789112"/>
            <a:chOff x="1584" y="1104"/>
            <a:chExt cx="1968" cy="576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584" y="1104"/>
              <a:ext cx="1968" cy="57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144" y="1248"/>
              <a:ext cx="81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3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+mj-lt"/>
                  <a:ea typeface="+mj-lt"/>
                  <a:cs typeface="+mj-lt"/>
                </a:rPr>
                <a:t> </a:t>
              </a:r>
              <a:r>
                <a:rPr lang="en-US" sz="5300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itchFamily="18" charset="0"/>
                  <a:ea typeface="+mj-lt"/>
                  <a:cs typeface="Times New Roman" pitchFamily="18" charset="0"/>
                </a:rPr>
                <a:t>Bài</a:t>
              </a:r>
              <a:r>
                <a:rPr lang="en-US" sz="53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itchFamily="18" charset="0"/>
                  <a:ea typeface="+mj-lt"/>
                  <a:cs typeface="Times New Roman" pitchFamily="18" charset="0"/>
                </a:rPr>
                <a:t> 49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2819400"/>
            <a:ext cx="9144000" cy="3200400"/>
            <a:chOff x="240" y="1660"/>
            <a:chExt cx="5328" cy="167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40" y="1660"/>
              <a:ext cx="5328" cy="1670"/>
            </a:xfrm>
            <a:prstGeom prst="horizontalScroll">
              <a:avLst>
                <a:gd name="adj" fmla="val 12500"/>
              </a:avLst>
            </a:prstGeom>
            <a:solidFill>
              <a:srgbClr val="3333FF">
                <a:alpha val="7882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28" y="1978"/>
              <a:ext cx="4776" cy="9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3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rPr>
                <a:t>MẮT CẬN VÀ MẮT LÃO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2" descr="A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228600"/>
            <a:ext cx="232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 CẬN: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762000"/>
            <a:ext cx="549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-152400" y="1447800"/>
            <a:ext cx="953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C1.Những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5900" y="1981200"/>
            <a:ext cx="892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28600" y="2514600"/>
            <a:ext cx="877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2971800"/>
            <a:ext cx="795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" y="3505200"/>
            <a:ext cx="915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-152400" y="1447800"/>
            <a:ext cx="929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C2.Mắt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2400" y="2133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3581400"/>
            <a:ext cx="929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4495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9" grpId="0"/>
      <p:bldP spid="6149" grpId="1"/>
      <p:bldP spid="6150" grpId="0"/>
      <p:bldP spid="6150" grpId="1"/>
      <p:bldP spid="6150" grpId="2"/>
      <p:bldP spid="6154" grpId="0"/>
      <p:bldP spid="6154" grpId="1"/>
      <p:bldP spid="6155" grpId="0"/>
      <p:bldP spid="6155" grpId="1"/>
      <p:bldP spid="6155" grpId="2"/>
      <p:bldP spid="6156" grpId="0"/>
      <p:bldP spid="6156" grpId="1"/>
      <p:bldP spid="6156" grpId="2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3"/>
          <p:cNvSpPr>
            <a:spLocks noChangeShapeType="1"/>
          </p:cNvSpPr>
          <p:nvPr/>
        </p:nvSpPr>
        <p:spPr bwMode="auto">
          <a:xfrm flipV="1">
            <a:off x="0" y="1447800"/>
            <a:ext cx="9220200" cy="762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31"/>
          <p:cNvSpPr txBox="1">
            <a:spLocks noChangeArrowheads="1"/>
          </p:cNvSpPr>
          <p:nvPr/>
        </p:nvSpPr>
        <p:spPr bwMode="auto">
          <a:xfrm>
            <a:off x="6172200" y="106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Cc</a:t>
            </a:r>
          </a:p>
        </p:txBody>
      </p:sp>
      <p:sp>
        <p:nvSpPr>
          <p:cNvPr id="6148" name="Text Box 34"/>
          <p:cNvSpPr txBox="1">
            <a:spLocks noChangeArrowheads="1"/>
          </p:cNvSpPr>
          <p:nvPr/>
        </p:nvSpPr>
        <p:spPr bwMode="auto">
          <a:xfrm>
            <a:off x="0" y="16002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Line 35"/>
          <p:cNvSpPr>
            <a:spLocks noChangeShapeType="1"/>
          </p:cNvSpPr>
          <p:nvPr/>
        </p:nvSpPr>
        <p:spPr bwMode="auto">
          <a:xfrm>
            <a:off x="381000" y="137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37"/>
          <p:cNvSpPr>
            <a:spLocks noChangeShapeType="1"/>
          </p:cNvSpPr>
          <p:nvPr/>
        </p:nvSpPr>
        <p:spPr bwMode="auto">
          <a:xfrm flipV="1">
            <a:off x="1371600" y="1493838"/>
            <a:ext cx="5105400" cy="46037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35"/>
          <p:cNvSpPr>
            <a:spLocks noChangeShapeType="1"/>
          </p:cNvSpPr>
          <p:nvPr/>
        </p:nvSpPr>
        <p:spPr bwMode="auto">
          <a:xfrm>
            <a:off x="6477000" y="137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23"/>
          <p:cNvSpPr>
            <a:spLocks noChangeShapeType="1"/>
          </p:cNvSpPr>
          <p:nvPr/>
        </p:nvSpPr>
        <p:spPr bwMode="auto">
          <a:xfrm>
            <a:off x="76200" y="3352800"/>
            <a:ext cx="91440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31"/>
          <p:cNvSpPr txBox="1">
            <a:spLocks noChangeArrowheads="1"/>
          </p:cNvSpPr>
          <p:nvPr/>
        </p:nvSpPr>
        <p:spPr bwMode="auto">
          <a:xfrm>
            <a:off x="6477000" y="2971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Cc</a:t>
            </a:r>
          </a:p>
        </p:txBody>
      </p:sp>
      <p:sp>
        <p:nvSpPr>
          <p:cNvPr id="6154" name="Text Box 34"/>
          <p:cNvSpPr txBox="1">
            <a:spLocks noChangeArrowheads="1"/>
          </p:cNvSpPr>
          <p:nvPr/>
        </p:nvSpPr>
        <p:spPr bwMode="auto">
          <a:xfrm>
            <a:off x="3124200" y="2971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C</a:t>
            </a:r>
            <a:r>
              <a:rPr lang="en-US" b="1" baseline="-25000">
                <a:latin typeface=".VnTime" pitchFamily="34" charset="0"/>
              </a:rPr>
              <a:t>V</a:t>
            </a:r>
            <a:endParaRPr lang="en-US" b="1">
              <a:latin typeface=".VnTime" pitchFamily="34" charset="0"/>
            </a:endParaRPr>
          </a:p>
        </p:txBody>
      </p:sp>
      <p:sp>
        <p:nvSpPr>
          <p:cNvPr id="6155" name="Line 35"/>
          <p:cNvSpPr>
            <a:spLocks noChangeShapeType="1"/>
          </p:cNvSpPr>
          <p:nvPr/>
        </p:nvSpPr>
        <p:spPr bwMode="auto">
          <a:xfrm>
            <a:off x="3352800" y="3276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37"/>
          <p:cNvSpPr>
            <a:spLocks noChangeShapeType="1"/>
          </p:cNvSpPr>
          <p:nvPr/>
        </p:nvSpPr>
        <p:spPr bwMode="auto">
          <a:xfrm>
            <a:off x="3352800" y="3352800"/>
            <a:ext cx="3429000" cy="46038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35"/>
          <p:cNvSpPr>
            <a:spLocks noChangeShapeType="1"/>
          </p:cNvSpPr>
          <p:nvPr/>
        </p:nvSpPr>
        <p:spPr bwMode="auto">
          <a:xfrm>
            <a:off x="6781800" y="3276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0" y="685800"/>
            <a:ext cx="8382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0" y="2590800"/>
            <a:ext cx="8382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914400" y="1522413"/>
            <a:ext cx="533400" cy="158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146" idx="0"/>
          </p:cNvCxnSpPr>
          <p:nvPr/>
        </p:nvCxnSpPr>
        <p:spPr>
          <a:xfrm rot="16200000" flipH="1">
            <a:off x="419100" y="1104900"/>
            <a:ext cx="0" cy="83820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Documents and Settings\Admin\My Documents\My 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774">
            <a:off x="7162800" y="600075"/>
            <a:ext cx="1647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Admin\My Documents\My 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774">
            <a:off x="7296150" y="2546350"/>
            <a:ext cx="1647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298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2111375" y="2027238"/>
            <a:ext cx="6553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911850" y="21256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C</a:t>
            </a:r>
            <a:endParaRPr lang="en-US" b="1"/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6264275" y="200183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178175" y="207327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v</a:t>
            </a:r>
            <a:endParaRPr lang="en-US" b="1"/>
          </a:p>
        </p:txBody>
      </p:sp>
      <p:sp>
        <p:nvSpPr>
          <p:cNvPr id="7175" name="Oval 10"/>
          <p:cNvSpPr>
            <a:spLocks noChangeArrowheads="1"/>
          </p:cNvSpPr>
          <p:nvPr/>
        </p:nvSpPr>
        <p:spPr bwMode="auto">
          <a:xfrm>
            <a:off x="3368675" y="200183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735763" y="20018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43700" y="1258888"/>
            <a:ext cx="74613" cy="1543050"/>
            <a:chOff x="4944" y="2160"/>
            <a:chExt cx="96" cy="1008"/>
          </a:xfrm>
        </p:grpSpPr>
        <p:sp>
          <p:nvSpPr>
            <p:cNvPr id="7191" name="Line 13"/>
            <p:cNvSpPr>
              <a:spLocks noChangeShapeType="1"/>
            </p:cNvSpPr>
            <p:nvPr/>
          </p:nvSpPr>
          <p:spPr bwMode="auto">
            <a:xfrm>
              <a:off x="4992" y="225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944" y="3072"/>
              <a:ext cx="96" cy="96"/>
              <a:chOff x="4944" y="3072"/>
              <a:chExt cx="96" cy="96"/>
            </a:xfrm>
          </p:grpSpPr>
          <p:sp>
            <p:nvSpPr>
              <p:cNvPr id="7196" name="Line 15"/>
              <p:cNvSpPr>
                <a:spLocks noChangeShapeType="1"/>
              </p:cNvSpPr>
              <p:nvPr/>
            </p:nvSpPr>
            <p:spPr bwMode="auto">
              <a:xfrm flipH="1">
                <a:off x="4944" y="3072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16"/>
              <p:cNvSpPr>
                <a:spLocks noChangeShapeType="1"/>
              </p:cNvSpPr>
              <p:nvPr/>
            </p:nvSpPr>
            <p:spPr bwMode="auto">
              <a:xfrm>
                <a:off x="4992" y="3072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10653109">
              <a:off x="4944" y="2160"/>
              <a:ext cx="96" cy="96"/>
              <a:chOff x="4944" y="3072"/>
              <a:chExt cx="96" cy="96"/>
            </a:xfrm>
          </p:grpSpPr>
          <p:sp>
            <p:nvSpPr>
              <p:cNvPr id="7194" name="Line 18"/>
              <p:cNvSpPr>
                <a:spLocks noChangeShapeType="1"/>
              </p:cNvSpPr>
              <p:nvPr/>
            </p:nvSpPr>
            <p:spPr bwMode="auto">
              <a:xfrm flipH="1">
                <a:off x="4944" y="3072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19"/>
              <p:cNvSpPr>
                <a:spLocks noChangeShapeType="1"/>
              </p:cNvSpPr>
              <p:nvPr/>
            </p:nvSpPr>
            <p:spPr bwMode="auto">
              <a:xfrm>
                <a:off x="4992" y="3072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9" name="Text Box 36"/>
          <p:cNvSpPr txBox="1">
            <a:spLocks noChangeArrowheads="1"/>
          </p:cNvSpPr>
          <p:nvPr/>
        </p:nvSpPr>
        <p:spPr bwMode="auto">
          <a:xfrm>
            <a:off x="0" y="304800"/>
            <a:ext cx="5538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80" name="Text Box 37"/>
          <p:cNvSpPr txBox="1">
            <a:spLocks noChangeArrowheads="1"/>
          </p:cNvSpPr>
          <p:nvPr/>
        </p:nvSpPr>
        <p:spPr bwMode="auto">
          <a:xfrm>
            <a:off x="1828800" y="20574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181" name="Text Box 38"/>
          <p:cNvSpPr txBox="1">
            <a:spLocks noChangeArrowheads="1"/>
          </p:cNvSpPr>
          <p:nvPr/>
        </p:nvSpPr>
        <p:spPr bwMode="auto">
          <a:xfrm>
            <a:off x="1828800" y="12954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182" name="Line 58"/>
          <p:cNvSpPr>
            <a:spLocks noChangeShapeType="1"/>
          </p:cNvSpPr>
          <p:nvPr/>
        </p:nvSpPr>
        <p:spPr bwMode="auto">
          <a:xfrm flipV="1">
            <a:off x="2209800" y="1447800"/>
            <a:ext cx="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78" name="Line 74"/>
          <p:cNvSpPr>
            <a:spLocks noChangeShapeType="1"/>
          </p:cNvSpPr>
          <p:nvPr/>
        </p:nvSpPr>
        <p:spPr bwMode="auto">
          <a:xfrm flipV="1">
            <a:off x="3505200" y="1447800"/>
            <a:ext cx="0" cy="608013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286000" y="1600200"/>
            <a:ext cx="341313" cy="476250"/>
            <a:chOff x="1824" y="1008"/>
            <a:chExt cx="215" cy="300"/>
          </a:xfrm>
        </p:grpSpPr>
        <p:sp>
          <p:nvSpPr>
            <p:cNvPr id="7189" name="Text Box 69"/>
            <p:cNvSpPr txBox="1">
              <a:spLocks noChangeArrowheads="1"/>
            </p:cNvSpPr>
            <p:nvPr/>
          </p:nvSpPr>
          <p:spPr bwMode="auto">
            <a:xfrm>
              <a:off x="1824" y="1008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7190" name="Oval 77"/>
            <p:cNvSpPr>
              <a:spLocks noChangeArrowheads="1"/>
            </p:cNvSpPr>
            <p:nvPr/>
          </p:nvSpPr>
          <p:spPr bwMode="auto">
            <a:xfrm>
              <a:off x="1942" y="1260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52400" y="35052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32004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3" name="Picture 2" descr="C:\Documents and Settings\Admin\My Documents\My 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1301750"/>
            <a:ext cx="1647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024 L 0.275 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00047 L -0.08334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024 L 0.13334 0.000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9896 -0.001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78" grpId="0" animBg="1"/>
      <p:bldP spid="47178" grpId="1" animBg="1"/>
      <p:bldP spid="47178" grpId="2" animBg="1"/>
      <p:bldP spid="47178" grpId="3" animBg="1"/>
      <p:bldP spid="43" grpId="0"/>
      <p:bldP spid="43" grpId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2111375" y="3621088"/>
            <a:ext cx="6553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911850" y="371951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C</a:t>
            </a:r>
            <a:endParaRPr lang="en-US" b="1"/>
          </a:p>
        </p:txBody>
      </p:sp>
      <p:sp>
        <p:nvSpPr>
          <p:cNvPr id="8197" name="Oval 8"/>
          <p:cNvSpPr>
            <a:spLocks noChangeArrowheads="1"/>
          </p:cNvSpPr>
          <p:nvPr/>
        </p:nvSpPr>
        <p:spPr bwMode="auto">
          <a:xfrm>
            <a:off x="6264275" y="3595688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178175" y="36671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</a:t>
            </a:r>
            <a:r>
              <a:rPr lang="en-US" b="1" baseline="-25000"/>
              <a:t>v</a:t>
            </a:r>
            <a:endParaRPr lang="en-US" b="1"/>
          </a:p>
        </p:txBody>
      </p:sp>
      <p:sp>
        <p:nvSpPr>
          <p:cNvPr id="8199" name="Oval 10"/>
          <p:cNvSpPr>
            <a:spLocks noChangeArrowheads="1"/>
          </p:cNvSpPr>
          <p:nvPr/>
        </p:nvSpPr>
        <p:spPr bwMode="auto">
          <a:xfrm>
            <a:off x="3368675" y="3581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735763" y="36417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53200" y="4343400"/>
            <a:ext cx="266700" cy="382588"/>
            <a:chOff x="4752" y="3072"/>
            <a:chExt cx="336" cy="69"/>
          </a:xfrm>
        </p:grpSpPr>
        <p:sp>
          <p:nvSpPr>
            <p:cNvPr id="8224" name="Line 15"/>
            <p:cNvSpPr>
              <a:spLocks noChangeShapeType="1"/>
            </p:cNvSpPr>
            <p:nvPr/>
          </p:nvSpPr>
          <p:spPr bwMode="auto">
            <a:xfrm flipH="1">
              <a:off x="4752" y="3086"/>
              <a:ext cx="192" cy="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6"/>
            <p:cNvSpPr>
              <a:spLocks noChangeShapeType="1"/>
            </p:cNvSpPr>
            <p:nvPr/>
          </p:nvSpPr>
          <p:spPr bwMode="auto">
            <a:xfrm>
              <a:off x="4944" y="3072"/>
              <a:ext cx="144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10653109">
            <a:off x="6635750" y="2281238"/>
            <a:ext cx="228600" cy="304800"/>
            <a:chOff x="4769" y="3072"/>
            <a:chExt cx="344" cy="54"/>
          </a:xfrm>
        </p:grpSpPr>
        <p:sp>
          <p:nvSpPr>
            <p:cNvPr id="8222" name="Line 18"/>
            <p:cNvSpPr>
              <a:spLocks noChangeShapeType="1"/>
            </p:cNvSpPr>
            <p:nvPr/>
          </p:nvSpPr>
          <p:spPr bwMode="auto">
            <a:xfrm flipH="1">
              <a:off x="4769" y="3072"/>
              <a:ext cx="223" cy="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19"/>
            <p:cNvSpPr>
              <a:spLocks noChangeShapeType="1"/>
            </p:cNvSpPr>
            <p:nvPr/>
          </p:nvSpPr>
          <p:spPr bwMode="auto">
            <a:xfrm>
              <a:off x="4992" y="3072"/>
              <a:ext cx="121" cy="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1828800" y="36512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1828800" y="22098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971800" y="3594100"/>
            <a:ext cx="457200" cy="460375"/>
            <a:chOff x="2256" y="1260"/>
            <a:chExt cx="288" cy="290"/>
          </a:xfrm>
        </p:grpSpPr>
        <p:sp>
          <p:nvSpPr>
            <p:cNvPr id="8220" name="Text Box 69"/>
            <p:cNvSpPr txBox="1">
              <a:spLocks noChangeArrowheads="1"/>
            </p:cNvSpPr>
            <p:nvPr/>
          </p:nvSpPr>
          <p:spPr bwMode="auto">
            <a:xfrm>
              <a:off x="2256" y="130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8221" name="Oval 77"/>
            <p:cNvSpPr>
              <a:spLocks noChangeArrowheads="1"/>
            </p:cNvSpPr>
            <p:nvPr/>
          </p:nvSpPr>
          <p:spPr bwMode="auto">
            <a:xfrm>
              <a:off x="2496" y="1260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rot="5400000" flipH="1" flipV="1">
            <a:off x="1790701" y="3086100"/>
            <a:ext cx="990600" cy="317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0" y="2590800"/>
            <a:ext cx="4419600" cy="1588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716588" y="3505200"/>
            <a:ext cx="1979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86000" y="2590800"/>
            <a:ext cx="5029200" cy="114300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221" idx="5"/>
          </p:cNvCxnSpPr>
          <p:nvPr/>
        </p:nvCxnSpPr>
        <p:spPr>
          <a:xfrm rot="5400000" flipH="1" flipV="1">
            <a:off x="4527550" y="1481138"/>
            <a:ext cx="1068388" cy="3287712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05600" y="2362200"/>
            <a:ext cx="609600" cy="22860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648201" y="3429000"/>
            <a:ext cx="457200" cy="3175"/>
          </a:xfrm>
          <a:prstGeom prst="straightConnector1">
            <a:avLst/>
          </a:prstGeom>
          <a:ln w="38100">
            <a:solidFill>
              <a:srgbClr val="3333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6" name="Text Box 37"/>
          <p:cNvSpPr txBox="1">
            <a:spLocks noChangeArrowheads="1"/>
          </p:cNvSpPr>
          <p:nvPr/>
        </p:nvSpPr>
        <p:spPr bwMode="auto">
          <a:xfrm>
            <a:off x="4648200" y="365760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A’</a:t>
            </a:r>
          </a:p>
        </p:txBody>
      </p:sp>
      <p:sp>
        <p:nvSpPr>
          <p:cNvPr id="8217" name="Text Box 38"/>
          <p:cNvSpPr txBox="1">
            <a:spLocks noChangeArrowheads="1"/>
          </p:cNvSpPr>
          <p:nvPr/>
        </p:nvSpPr>
        <p:spPr bwMode="auto">
          <a:xfrm>
            <a:off x="4648200" y="26670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B’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0" y="5257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6" name="Picture 2" descr="C:\Documents and Settings\Admin\My Documents\My 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525" y="2286000"/>
            <a:ext cx="2022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E18F9EE-65E0-4C91-9F19-0E5E2DDB8C3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1405</Words>
  <Application>Microsoft Office PowerPoint</Application>
  <PresentationFormat>On-screen Show (4:3)</PresentationFormat>
  <Paragraphs>158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NGUYEÂN NHAÂN CAÄN THÒ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Ngoài ra mắt còn bị một số tật khác</vt:lpstr>
      <vt:lpstr>Slide 24</vt:lpstr>
      <vt:lpstr>Slide 25</vt:lpstr>
      <vt:lpstr>Hướng dẫn về nhà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2022-07-17T01:57:58Z</dcterms:created>
  <dcterms:modified xsi:type="dcterms:W3CDTF">2023-03-31T09:30:28Z</dcterms:modified>
</cp:coreProperties>
</file>