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7" r:id="rId2"/>
  </p:sldMasterIdLst>
  <p:notesMasterIdLst>
    <p:notesMasterId r:id="rId26"/>
  </p:notesMasterIdLst>
  <p:sldIdLst>
    <p:sldId id="311" r:id="rId3"/>
    <p:sldId id="312" r:id="rId4"/>
    <p:sldId id="315" r:id="rId5"/>
    <p:sldId id="256" r:id="rId6"/>
    <p:sldId id="258" r:id="rId7"/>
    <p:sldId id="298" r:id="rId8"/>
    <p:sldId id="299" r:id="rId9"/>
    <p:sldId id="300" r:id="rId10"/>
    <p:sldId id="301" r:id="rId11"/>
    <p:sldId id="302" r:id="rId12"/>
    <p:sldId id="261" r:id="rId13"/>
    <p:sldId id="264" r:id="rId14"/>
    <p:sldId id="265" r:id="rId15"/>
    <p:sldId id="260" r:id="rId16"/>
    <p:sldId id="303" r:id="rId17"/>
    <p:sldId id="304" r:id="rId18"/>
    <p:sldId id="305" r:id="rId19"/>
    <p:sldId id="306" r:id="rId20"/>
    <p:sldId id="307" r:id="rId21"/>
    <p:sldId id="310" r:id="rId22"/>
    <p:sldId id="309" r:id="rId23"/>
    <p:sldId id="308" r:id="rId24"/>
    <p:sldId id="271" r:id="rId25"/>
  </p:sldIdLst>
  <p:sldSz cx="12192000" cy="6858000"/>
  <p:notesSz cx="6858000" cy="9144000"/>
  <p:embeddedFontLst>
    <p:embeddedFont>
      <p:font typeface="Barlow Condensed" panose="00000506000000000000" pitchFamily="2" charset="0"/>
      <p:regular r:id="rId27"/>
      <p:bold r:id="rId28"/>
      <p:italic r:id="rId29"/>
      <p:boldItalic r:id="rId30"/>
    </p:embeddedFont>
    <p:embeddedFont>
      <p:font typeface="Homemade Apple" panose="020B0604020202020204" charset="0"/>
      <p:regular r:id="rId31"/>
    </p:embeddedFont>
    <p:embeddedFont>
      <p:font typeface="Kristi" panose="020B0604020202020204" charset="0"/>
      <p:regular r:id="rId32"/>
    </p:embeddedFont>
    <p:embeddedFont>
      <p:font typeface="Quicksand Medium" panose="020B0604020202020204" charset="0"/>
      <p:regular r:id="rId33"/>
      <p:bold r:id="rId34"/>
    </p:embeddedFont>
    <p:embeddedFont>
      <p:font typeface="Ubuntu" panose="020B05040306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79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747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088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880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81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8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29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3770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843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94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366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64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141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14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48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92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621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153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7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4178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1918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584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46832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2473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05861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76039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434343"/>
                </a:solidFill>
              </a:rPr>
              <a:pPr/>
              <a:t>‹#›</a:t>
            </a:fld>
            <a:endParaRPr>
              <a:solidFill>
                <a:srgbClr val="434343"/>
              </a:solidFill>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6848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1010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0204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98028995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gabshka?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unsplash.com/s/photos/woman-flowers?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711" b="89941" l="9961" r="100000">
                        <a14:foregroundMark x1="62109" y1="25195" x2="77930" y2="36328"/>
                        <a14:foregroundMark x1="77441" y1="34766" x2="74121" y2="39551"/>
                        <a14:foregroundMark x1="62109" y1="24805" x2="59180" y2="29590"/>
                        <a14:foregroundMark x1="28125" y1="29785" x2="33691" y2="38770"/>
                        <a14:foregroundMark x1="38477" y1="36719" x2="32910" y2="41309"/>
                        <a14:foregroundMark x1="32910" y1="41309" x2="32910" y2="41309"/>
                        <a14:foregroundMark x1="32422" y1="54492" x2="30664" y2="60254"/>
                        <a14:foregroundMark x1="30664" y1="60254" x2="30664" y2="60254"/>
                        <a14:foregroundMark x1="19922" y1="67188" x2="32910" y2="77734"/>
                        <a14:foregroundMark x1="33301" y1="77539" x2="33887" y2="76172"/>
                        <a14:foregroundMark x1="33887" y1="76172" x2="33887" y2="76172"/>
                        <a14:foregroundMark x1="64551" y1="68652" x2="71484" y2="71582"/>
                        <a14:foregroundMark x1="81250" y1="70410" x2="77051" y2="72949"/>
                        <a14:foregroundMark x1="76074" y1="58691" x2="73340" y2="63477"/>
                        <a14:foregroundMark x1="73340" y1="63477" x2="73340" y2="63477"/>
                        <a14:foregroundMark x1="31055" y1="28125" x2="33691" y2="32910"/>
                        <a14:foregroundMark x1="33691" y1="32910" x2="33691" y2="32910"/>
                        <a14:foregroundMark x1="65137" y1="27734" x2="60547" y2="31934"/>
                        <a14:foregroundMark x1="59570" y1="22168" x2="56543" y2="27734"/>
                        <a14:foregroundMark x1="78516" y1="36133" x2="73145" y2="40723"/>
                      </a14:backgroundRemoval>
                    </a14:imgEffect>
                  </a14:imgLayer>
                </a14:imgProps>
              </a:ext>
            </a:extLst>
          </a:blip>
          <a:stretch>
            <a:fillRect/>
          </a:stretch>
        </p:blipFill>
        <p:spPr>
          <a:xfrm>
            <a:off x="2811439" y="174009"/>
            <a:ext cx="7710985" cy="7710985"/>
          </a:xfrm>
          <a:prstGeom prst="rect">
            <a:avLst/>
          </a:prstGeom>
        </p:spPr>
      </p:pic>
      <p:sp>
        <p:nvSpPr>
          <p:cNvPr id="6" name="Rectangle 5"/>
          <p:cNvSpPr/>
          <p:nvPr/>
        </p:nvSpPr>
        <p:spPr>
          <a:xfrm>
            <a:off x="478233" y="1463470"/>
            <a:ext cx="3206663" cy="4708981"/>
          </a:xfrm>
          <a:prstGeom prst="rect">
            <a:avLst/>
          </a:prstGeom>
        </p:spPr>
        <p:txBody>
          <a:bodyPr wrap="square">
            <a:spAutoFit/>
          </a:bodyPr>
          <a:lstStyle/>
          <a:p>
            <a:pPr algn="ctr">
              <a:lnSpc>
                <a:spcPct val="150000"/>
              </a:lnSpc>
            </a:pPr>
            <a:r>
              <a:rPr lang="en-US" sz="4000" b="1" i="1" dirty="0" err="1">
                <a:latin typeface="Times New Roman" panose="02020603050405020304" pitchFamily="18" charset="0"/>
                <a:cs typeface="Times New Roman" panose="02020603050405020304" pitchFamily="18" charset="0"/>
              </a:rPr>
              <a:t>Những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biểu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tượng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trên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gợi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cho</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em</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suy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nghĩ</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đến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điều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gì</a:t>
            </a:r>
            <a:r>
              <a:rPr lang="en-US" sz="4000" b="1" i="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flipH="1">
            <a:off x="723331" y="1699840"/>
            <a:ext cx="7306" cy="38275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10" name="TextBox 9"/>
          <p:cNvSpPr txBox="1"/>
          <p:nvPr/>
        </p:nvSpPr>
        <p:spPr>
          <a:xfrm>
            <a:off x="1114812" y="1944125"/>
            <a:ext cx="1764409" cy="954107"/>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THÚC</a:t>
            </a:r>
          </a:p>
        </p:txBody>
      </p:sp>
      <p:sp>
        <p:nvSpPr>
          <p:cNvPr id="11" name="TextBox 10"/>
          <p:cNvSpPr txBox="1"/>
          <p:nvPr/>
        </p:nvSpPr>
        <p:spPr>
          <a:xfrm>
            <a:off x="3515453" y="2033488"/>
            <a:ext cx="7348165" cy="584775"/>
          </a:xfrm>
          <a:prstGeom prst="rect">
            <a:avLst/>
          </a:prstGeom>
          <a:noFill/>
          <a:ln w="28575">
            <a:solidFill>
              <a:srgbClr val="C00000"/>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10" idx="3"/>
          </p:cNvCxnSpPr>
          <p:nvPr/>
        </p:nvCxnSpPr>
        <p:spPr>
          <a:xfrm>
            <a:off x="2879221" y="2421179"/>
            <a:ext cx="636232" cy="18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69829" y="3073193"/>
            <a:ext cx="9088821"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800" dirty="0">
              <a:latin typeface="Times New Roman" panose="02020603050405020304" pitchFamily="18" charset="0"/>
              <a:cs typeface="Times New Roman" panose="02020603050405020304" pitchFamily="18" charset="0"/>
            </a:endParaRPr>
          </a:p>
          <a:p>
            <a:pPr algn="just"/>
            <a:br>
              <a:rPr lang="vi-VN" sz="28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8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TextBox 3"/>
          <p:cNvSpPr txBox="1"/>
          <p:nvPr/>
        </p:nvSpPr>
        <p:spPr>
          <a:xfrm>
            <a:off x="5331932" y="1924779"/>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08036" y="2993407"/>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8036" y="4062034"/>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408035" y="513066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liệt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kê</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56" name="Oval 75"/>
          <p:cNvSpPr/>
          <p:nvPr/>
        </p:nvSpPr>
        <p:spPr>
          <a:xfrm>
            <a:off x="4714766" y="21005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7" name="Oval 75"/>
          <p:cNvSpPr/>
          <p:nvPr/>
        </p:nvSpPr>
        <p:spPr>
          <a:xfrm>
            <a:off x="4714765" y="308628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8" name="Oval 75"/>
          <p:cNvSpPr/>
          <p:nvPr/>
        </p:nvSpPr>
        <p:spPr>
          <a:xfrm>
            <a:off x="4714766" y="414493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9" name="Oval 75"/>
          <p:cNvSpPr/>
          <p:nvPr/>
        </p:nvSpPr>
        <p:spPr>
          <a:xfrm>
            <a:off x="4714765" y="51306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pic>
        <p:nvPicPr>
          <p:cNvPr id="3" name="Picture 2"/>
          <p:cNvPicPr>
            <a:picLocks noChangeAspect="1"/>
          </p:cNvPicPr>
          <p:nvPr/>
        </p:nvPicPr>
        <p:blipFill>
          <a:blip r:embed="rId3"/>
          <a:stretch>
            <a:fillRect/>
          </a:stretch>
        </p:blipFill>
        <p:spPr>
          <a:xfrm>
            <a:off x="1618269" y="976310"/>
            <a:ext cx="10591406" cy="1009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arn(inVertical)">
                                      <p:cBhvr>
                                        <p:cTn id="19" dur="500"/>
                                        <p:tgtEl>
                                          <p:spTgt spid="1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inVertical)">
                                      <p:cBhvr>
                                        <p:cTn id="25" dur="500"/>
                                        <p:tgtEl>
                                          <p:spTgt spid="15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6" grpId="0" animBg="1"/>
      <p:bldP spid="157" grpId="0" animBg="1"/>
      <p:bldP spid="158"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6" name="Rectangle 5"/>
          <p:cNvSpPr/>
          <p:nvPr/>
        </p:nvSpPr>
        <p:spPr>
          <a:xfrm>
            <a:off x="300251"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5222" y="996288"/>
            <a:ext cx="8120870" cy="12793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58216648"/>
              </p:ext>
            </p:extLst>
          </p:nvPr>
        </p:nvGraphicFramePr>
        <p:xfrm>
          <a:off x="614149" y="1936576"/>
          <a:ext cx="9512490" cy="4653098"/>
        </p:xfrm>
        <a:graphic>
          <a:graphicData uri="http://schemas.openxmlformats.org/drawingml/2006/table">
            <a:tbl>
              <a:tblPr/>
              <a:tblGrid>
                <a:gridCol w="5568287">
                  <a:extLst>
                    <a:ext uri="{9D8B030D-6E8A-4147-A177-3AD203B41FA5}">
                      <a16:colId xmlns:a16="http://schemas.microsoft.com/office/drawing/2014/main" val="20000"/>
                    </a:ext>
                  </a:extLst>
                </a:gridCol>
                <a:gridCol w="3944203">
                  <a:extLst>
                    <a:ext uri="{9D8B030D-6E8A-4147-A177-3AD203B41FA5}">
                      <a16:colId xmlns:a16="http://schemas.microsoft.com/office/drawing/2014/main" val="20001"/>
                    </a:ext>
                  </a:extLst>
                </a:gridCol>
              </a:tblGrid>
              <a:tr h="524963">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nghe</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nói</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93600">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Nhận xét về bài trình bày của bạn với thái độ chân thành.</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Có thể trao đổi về một số nội dung như:</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Những điều khiến em xúc động hoặc có ấn</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tượng sâu sắc trong bài trình bày của bạn.</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Sự phù hợp của việc sử dụng các yếu tố</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phi ngôn ngữ (cử chỉ, điệu bộ, nét mặt,...) với</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nội dung bài trình bày.</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Một vài điểm có thể bổ sung để phần</a:t>
                      </a:r>
                      <a:r>
                        <a:rPr lang="en-US" sz="2400" baseline="0">
                          <a:solidFill>
                            <a:schemeClr val="tx2">
                              <a:lumMod val="50000"/>
                            </a:schemeClr>
                          </a:solidFill>
                          <a:effectLst/>
                          <a:latin typeface="Times New Roman" panose="02020603050405020304" pitchFamily="18" charset="0"/>
                          <a:cs typeface="Times New Roman" panose="02020603050405020304" pitchFamily="18" charset="0"/>
                        </a:rPr>
                        <a:t> </a:t>
                      </a:r>
                      <a:r>
                        <a:rPr lang="vi-VN" sz="2400">
                          <a:solidFill>
                            <a:schemeClr val="tx2">
                              <a:lumMod val="50000"/>
                            </a:schemeClr>
                          </a:solidFill>
                          <a:effectLst/>
                          <a:latin typeface="Times New Roman" panose="02020603050405020304" pitchFamily="18" charset="0"/>
                          <a:cs typeface="Times New Roman" panose="02020603050405020304" pitchFamily="18" charset="0"/>
                        </a:rPr>
                        <a:t>trình</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bày trở nên hoàn thiện hơn.</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Bảo vệ ý kiến của mình nếu nhận thấy ý kiến đó đ</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pic>
        <p:nvPicPr>
          <p:cNvPr id="19" name="Picture 18"/>
          <p:cNvPicPr>
            <a:picLocks noChangeAspect="1"/>
          </p:cNvPicPr>
          <p:nvPr/>
        </p:nvPicPr>
        <p:blipFill>
          <a:blip r:embed="rId3"/>
          <a:stretch>
            <a:fillRect/>
          </a:stretch>
        </p:blipFill>
        <p:spPr>
          <a:xfrm>
            <a:off x="1114715" y="2880818"/>
            <a:ext cx="5593983" cy="2539375"/>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442" b="94535" l="1279" r="99302"/>
                    </a14:imgEffect>
                  </a14:imgLayer>
                </a14:imgProps>
              </a:ext>
            </a:extLst>
          </a:blip>
          <a:stretch>
            <a:fillRect/>
          </a:stretch>
        </p:blipFill>
        <p:spPr>
          <a:xfrm>
            <a:off x="6437503" y="1506532"/>
            <a:ext cx="5354281" cy="5354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330061"/>
            <a:ext cx="11313995" cy="6093976"/>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Kính 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đươc</a:t>
            </a:r>
            <a:r>
              <a:rPr lang="en-US" sz="2600" dirty="0">
                <a:latin typeface="Times New Roman" panose="02020603050405020304" pitchFamily="18" charset="0"/>
                <a:cs typeface="Times New Roman" panose="02020603050405020304" pitchFamily="18" charset="0"/>
              </a:rPr>
              <a:t> may </a:t>
            </a:r>
            <a:r>
              <a:rPr lang="en-US" sz="2600" dirty="0" err="1">
                <a:latin typeface="Times New Roman" panose="02020603050405020304" pitchFamily="18" charset="0"/>
                <a:cs typeface="Times New Roman" panose="02020603050405020304" pitchFamily="18" charset="0"/>
              </a:rPr>
              <a:t>mắn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hết, những người sẵn sàng giúp đỡ, yêu thương, san sẻ những khó khăn với đồng loại, họ đáng được ca ngợi bởi tấm lòng " tương thân tương ái" của mình. Lướt facebook một vòng, ta không khỏi gặp những hoàn cảnh thương tâm, trớ trêu của số phận được các nhà hảo tâm kêu gọi giúp đỡ.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698550"/>
            <a:ext cx="11313995" cy="5693866"/>
          </a:xfrm>
          <a:prstGeom prst="rect">
            <a:avLst/>
          </a:prstGeom>
          <a:solidFill>
            <a:srgbClr val="FFFFFF"/>
          </a:solidFill>
        </p:spPr>
        <p:txBody>
          <a:bodyPr wrap="square">
            <a:spAutoFit/>
          </a:bodyPr>
          <a:lstStyle/>
          <a:p>
            <a:pPr algn="just"/>
            <a:r>
              <a:rPr lang="vi-VN" sz="2600" dirty="0">
                <a:latin typeface="Times New Roman" panose="02020603050405020304" pitchFamily="18" charset="0"/>
                <a:cs typeface="Times New Roman" panose="02020603050405020304" pitchFamily="18" charset="0"/>
              </a:rPr>
              <a:t>Đó là hình ảnh người phụ nữ tần tảo ngày đêm cũng không đủ sức nuôi hai đứa con thơ bị chất độc da cam, là hình ảnh em bé ung thư đang ngày ngày chống chọi với căn bệnh, bố mẹ nghèo bán hết của cải cũng chẳng đủ để lộ chữa trị cho em. Là bao lời thiết tha cùng những câu thơ thấm đẫm lòng người của bao nhiêu tấm lòng tuyệt vời khi xót xa trước cảnh đau thương, khốn cùng của người dân miền Trung khi thiên tai hoành hành tàn ác. Dù cách này hay cách khác, bằng vật chất, tiền bạc, áo quần hay đơn giản chỉ bằng những nút chia sẻ đầy yêu thương, họ đã lan tỏa tình thương, là sứ mệnh tình nguyện của bản thân mình tới những tấm lòng vàng, để họ được chia sẻ, được yêu thương nhiều hơn, lấy động lòng trắc ẩn của mỗi người. Mạng xã hội giờ đây trở thành một công cụ hữu hiệu vô cùng, kết nối con người lại gần nhau hơn. Ta không khỏi xúc động trước sự quyên góp ủng hộ của cộng động, dù chỉ là dành một phần ăn sáng bé nhỏ hay một lý cà phê tối thôi dù dành ra vài chục nghìn hay vài trăm đồng để chung tay giúp đỡ những hoàn cảnh éo le ấy, đó là những nghĩa cử đầy nhân văn. </a:t>
            </a:r>
          </a:p>
        </p:txBody>
      </p:sp>
    </p:spTree>
    <p:extLst>
      <p:ext uri="{BB962C8B-B14F-4D97-AF65-F5344CB8AC3E}">
        <p14:creationId xmlns:p14="http://schemas.microsoft.com/office/powerpoint/2010/main" val="10859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875971"/>
            <a:ext cx="11313995" cy="5293757"/>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Chúng ta đã từng không khỏi khâm phục trước những lời kêu gọi đầy tình người và hành động đầy thiết thực của MC Phan Anh hay </a:t>
            </a:r>
            <a:r>
              <a:rPr lang="en-US" sz="2600" dirty="0" err="1">
                <a:latin typeface="Times New Roman" panose="02020603050405020304" pitchFamily="18" charset="0"/>
                <a:cs typeface="Times New Roman" panose="02020603050405020304" pitchFamily="18" charset="0"/>
              </a:rPr>
              <a:t>ca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kêu gọi đồng nghiệp và người hâm mộ chung tay giúp đỡ người dân miền Trung. Là lời động viên và kêu gọi quyên góp giúp đỡ từ các đồng nghiệp cho một nữ diễn viên trẻ đang phải chống chọi từng ngày với căn bệnh hiểm nghèo lại phải đơn thân nuôi con nhỏ. Là những tiếng thơ, những lời văn, lời động viên đầy xúc động của công đồng mạng dành cho những số phận ngang trái đau thương. Nguồn giúp đỡ về vật chất và tinh thần lớn lao ấy mãi mãi sáng ngời trong lòng mỗi người. </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Hãy 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4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19989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7461065"/>
              </p:ext>
            </p:extLst>
          </p:nvPr>
        </p:nvGraphicFramePr>
        <p:xfrm>
          <a:off x="204715" y="40944"/>
          <a:ext cx="11737077" cy="6739414"/>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một cách rõ ràng, ấn tượng</a:t>
                      </a:r>
                    </a:p>
                  </a:txBody>
                  <a:tcPr marL="54392" marR="54392" marT="27196" marB="27196" anchor="ctr">
                    <a:solidFill>
                      <a:srgbClr val="FFFFFF"/>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extLst>
                  <a:ext uri="{0D108BD9-81ED-4DB2-BD59-A6C34878D82A}">
                    <a16:rowId xmlns:a16="http://schemas.microsoft.com/office/drawing/2014/main" val="10007"/>
                  </a:ext>
                </a:extLst>
              </a:tr>
              <a:tr h="495679">
                <a:tc gridSpan="4">
                  <a:txBody>
                    <a:bodyPr/>
                    <a:lstStyle/>
                    <a:p>
                      <a:pPr algn="r"/>
                      <a:r>
                        <a:rPr lang="en-US" sz="2400" b="1" i="1" dirty="0" err="1">
                          <a:solidFill>
                            <a:srgbClr val="FF0000"/>
                          </a:solidFill>
                          <a:effectLst/>
                          <a:latin typeface="Times New Roman" panose="02020603050405020304" pitchFamily="18" charset="0"/>
                          <a:cs typeface="Times New Roman" panose="02020603050405020304" pitchFamily="18" charset="0"/>
                        </a:rPr>
                        <a:t>Tổng</a:t>
                      </a:r>
                      <a:r>
                        <a:rPr lang="en-US" sz="2400" b="1" i="1" dirty="0">
                          <a:solidFill>
                            <a:srgbClr val="FF0000"/>
                          </a:solidFill>
                          <a:effectLst/>
                          <a:latin typeface="Times New Roman" panose="02020603050405020304" pitchFamily="18" charset="0"/>
                          <a:cs typeface="Times New Roman" panose="02020603050405020304" pitchFamily="18" charset="0"/>
                        </a:rPr>
                        <a:t>: ……/10 </a:t>
                      </a:r>
                      <a:r>
                        <a:rPr lang="en-US" sz="2400" b="1" i="1" dirty="0" err="1">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15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11" name="Rectangle 10"/>
          <p:cNvSpPr/>
          <p:nvPr/>
        </p:nvSpPr>
        <p:spPr>
          <a:xfrm>
            <a:off x="4395139" y="1778169"/>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419367" y="1092535"/>
            <a:ext cx="7424383" cy="4922690"/>
          </a:xfrm>
          <a:prstGeom prst="rect">
            <a:avLst/>
          </a:prstGeom>
        </p:spPr>
      </p:pic>
    </p:spTree>
    <p:extLst>
      <p:ext uri="{BB962C8B-B14F-4D97-AF65-F5344CB8AC3E}">
        <p14:creationId xmlns:p14="http://schemas.microsoft.com/office/powerpoint/2010/main" val="231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o giải thưởng Tình nguyện quốc gia 2020 cho 20 tập thể, cá nhân">
            <a:extLst>
              <a:ext uri="{FF2B5EF4-FFF2-40B4-BE49-F238E27FC236}">
                <a16:creationId xmlns:a16="http://schemas.microsoft.com/office/drawing/2014/main" id="{C26E2A6B-4A87-441A-A78B-26317D80A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1" y="1"/>
            <a:ext cx="5733603" cy="322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hát động phong trào “Tết trồng cây đời đời nhớ ơn Bác Hồ” - Tin tức">
            <a:extLst>
              <a:ext uri="{FF2B5EF4-FFF2-40B4-BE49-F238E27FC236}">
                <a16:creationId xmlns:a16="http://schemas.microsoft.com/office/drawing/2014/main" id="{9ABF8556-E5F5-4A2A-82D5-5E6F7547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41" y="3428999"/>
            <a:ext cx="5733600" cy="331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ần kiên quyết xử lý nạn đổ rác ở sân bay cũ Phú Quốc | WIKI PHU QUOC -  Trang tin tức Thành phố Phú Quốc">
            <a:extLst>
              <a:ext uri="{FF2B5EF4-FFF2-40B4-BE49-F238E27FC236}">
                <a16:creationId xmlns:a16="http://schemas.microsoft.com/office/drawing/2014/main" id="{8408D4ED-2733-4DC8-A1F7-1D32D7D8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1" y="3428999"/>
            <a:ext cx="5733601" cy="322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à Nội hưởng ứng Chương trình “Sóng và máy tính cho em” và Công bố kho học  liệu điện tử giáo dục">
            <a:extLst>
              <a:ext uri="{FF2B5EF4-FFF2-40B4-BE49-F238E27FC236}">
                <a16:creationId xmlns:a16="http://schemas.microsoft.com/office/drawing/2014/main" id="{1891F1CB-470A-4D42-B989-DBD40E114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641" y="-1"/>
            <a:ext cx="5733603" cy="3315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19339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899" y="1842448"/>
            <a:ext cx="7777029" cy="1634220"/>
          </a:xfrm>
          <a:prstGeom prst="rect">
            <a:avLst/>
          </a:prstGeom>
        </p:spPr>
      </p:pic>
      <p:sp>
        <p:nvSpPr>
          <p:cNvPr id="5" name="Rectangle 4"/>
          <p:cNvSpPr/>
          <p:nvPr/>
        </p:nvSpPr>
        <p:spPr>
          <a:xfrm>
            <a:off x="450376" y="2979172"/>
            <a:ext cx="5944526" cy="1569660"/>
          </a:xfrm>
          <a:prstGeom prst="rect">
            <a:avLst/>
          </a:prstGeom>
        </p:spPr>
        <p:txBody>
          <a:bodyPr wrap="square">
            <a:spAutoFit/>
          </a:bodyPr>
          <a:lstStyle/>
          <a:p>
            <a:pPr algn="ctr">
              <a:lnSpc>
                <a:spcPct val="150000"/>
              </a:lnSpc>
            </a:pP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3772953"/>
              </p:ext>
            </p:extLst>
          </p:nvPr>
        </p:nvGraphicFramePr>
        <p:xfrm>
          <a:off x="313233" y="484495"/>
          <a:ext cx="11642205" cy="6035040"/>
        </p:xfrm>
        <a:graphic>
          <a:graphicData uri="http://schemas.openxmlformats.org/drawingml/2006/table">
            <a:tbl>
              <a:tblPr>
                <a:tableStyleId>{5940675A-B579-460E-94D1-54222C63F5DA}</a:tableStyleId>
              </a:tblPr>
              <a:tblGrid>
                <a:gridCol w="2028740">
                  <a:extLst>
                    <a:ext uri="{9D8B030D-6E8A-4147-A177-3AD203B41FA5}">
                      <a16:colId xmlns:a16="http://schemas.microsoft.com/office/drawing/2014/main" val="20000"/>
                    </a:ext>
                  </a:extLst>
                </a:gridCol>
                <a:gridCol w="5150647">
                  <a:extLst>
                    <a:ext uri="{9D8B030D-6E8A-4147-A177-3AD203B41FA5}">
                      <a16:colId xmlns:a16="http://schemas.microsoft.com/office/drawing/2014/main" val="20001"/>
                    </a:ext>
                  </a:extLst>
                </a:gridCol>
                <a:gridCol w="4462818">
                  <a:extLst>
                    <a:ext uri="{9D8B030D-6E8A-4147-A177-3AD203B41FA5}">
                      <a16:colId xmlns:a16="http://schemas.microsoft.com/office/drawing/2014/main" val="20002"/>
                    </a:ext>
                  </a:extLst>
                </a:gridCol>
              </a:tblGrid>
              <a:tr h="202619">
                <a:tc>
                  <a:txBody>
                    <a:bodyPr/>
                    <a:lstStyle/>
                    <a:p>
                      <a:pPr algn="ctr" fontAlgn="t"/>
                      <a:r>
                        <a:rPr lang="en-US" sz="3200" b="1" dirty="0">
                          <a:solidFill>
                            <a:srgbClr val="FFFFFF"/>
                          </a:solidFill>
                          <a:effectLst/>
                          <a:latin typeface="Times New Roman" panose="02020603050405020304" pitchFamily="18" charset="0"/>
                          <a:cs typeface="Times New Roman" panose="02020603050405020304" pitchFamily="18" charset="0"/>
                        </a:rPr>
                        <a:t> </a:t>
                      </a:r>
                    </a:p>
                  </a:txBody>
                  <a:tcPr marL="0" marR="0" marT="0" marB="0">
                    <a:solidFill>
                      <a:schemeClr val="tx1">
                        <a:lumMod val="60000"/>
                        <a:lumOff val="40000"/>
                      </a:schemeClr>
                    </a:solidFill>
                  </a:tcPr>
                </a:tc>
                <a:tc>
                  <a:txBody>
                    <a:bodyPr/>
                    <a:lstStyle/>
                    <a:p>
                      <a:pPr algn="ctr" fontAlgn="t" latinLnBrk="0"/>
                      <a:r>
                        <a:rPr lang="en-US" sz="3200" b="1">
                          <a:solidFill>
                            <a:srgbClr val="FFFFFF"/>
                          </a:solidFill>
                          <a:effectLst/>
                          <a:latin typeface="Times New Roman" panose="02020603050405020304" pitchFamily="18" charset="0"/>
                          <a:cs typeface="Times New Roman" panose="02020603050405020304" pitchFamily="18" charset="0"/>
                        </a:rPr>
                        <a:t>Mùa xuân nho nhỏ</a:t>
                      </a:r>
                    </a:p>
                  </a:txBody>
                  <a:tcPr marL="0" marR="0" marT="0" marB="0">
                    <a:solidFill>
                      <a:schemeClr val="tx1">
                        <a:lumMod val="60000"/>
                        <a:lumOff val="40000"/>
                      </a:schemeClr>
                    </a:solidFill>
                  </a:tcPr>
                </a:tc>
                <a:tc>
                  <a:txBody>
                    <a:bodyPr/>
                    <a:lstStyle/>
                    <a:p>
                      <a:pPr algn="ctr" fontAlgn="t" latinLnBrk="0"/>
                      <a:r>
                        <a:rPr lang="en-US" sz="3200" b="1" dirty="0" err="1">
                          <a:solidFill>
                            <a:srgbClr val="FFFFFF"/>
                          </a:solidFill>
                          <a:effectLst/>
                          <a:latin typeface="Times New Roman" panose="02020603050405020304" pitchFamily="18" charset="0"/>
                          <a:cs typeface="Times New Roman" panose="02020603050405020304" pitchFamily="18" charset="0"/>
                        </a:rPr>
                        <a:t>Gò</a:t>
                      </a:r>
                      <a:r>
                        <a:rPr lang="en-US" sz="3200" b="1" dirty="0">
                          <a:solidFill>
                            <a:srgbClr val="FFFFFF"/>
                          </a:solidFill>
                          <a:effectLst/>
                          <a:latin typeface="Times New Roman" panose="02020603050405020304" pitchFamily="18" charset="0"/>
                          <a:cs typeface="Times New Roman" panose="02020603050405020304" pitchFamily="18" charset="0"/>
                        </a:rPr>
                        <a:t> Me</a:t>
                      </a:r>
                    </a:p>
                  </a:txBody>
                  <a:tcPr marL="0" marR="0" marT="0" marB="0">
                    <a:solidFill>
                      <a:schemeClr val="tx1">
                        <a:lumMod val="60000"/>
                        <a:lumOff val="40000"/>
                      </a:schemeClr>
                    </a:solidFill>
                  </a:tcPr>
                </a:tc>
                <a:extLst>
                  <a:ext uri="{0D108BD9-81ED-4DB2-BD59-A6C34878D82A}">
                    <a16:rowId xmlns:a16="http://schemas.microsoft.com/office/drawing/2014/main" val="10000"/>
                  </a:ext>
                </a:extLst>
              </a:tr>
              <a:tr h="607857">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Cảm xúc tự hào, yêu mến, trân trọng và khao khát cống hiến của tác giả dành cho quê hương, đất nước.</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Tình cảm gắn bó, yêu quý, tự hào của tác giả dành cho miền quê và những con người lao động nơi quê hương xứ sở.</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1"/>
                  </a:ext>
                </a:extLst>
              </a:tr>
              <a:tr h="202619">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nổi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bật</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2"/>
                  </a:ext>
                </a:extLst>
              </a:tr>
              <a:tr h="1013096">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đặc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sắc</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gần gũi, bình dị (dòng sông, bông hoa, con chim, nốt trầm,…)</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(người lao động, người cầm súng làm việc hăng say, con người khao khát được cống hiến)</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đặc sắc, có hồn, tươi đẹp (con đê cát đỏ, vườn mía lao xao, ao làng trong vắt,…)</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khéo léo, cần cù, hăng say lao động (cô gái Gò Me)</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855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37" name="Rectangle 36"/>
          <p:cNvSpPr/>
          <p:nvPr/>
        </p:nvSpPr>
        <p:spPr>
          <a:xfrm>
            <a:off x="2254275" y="2371917"/>
            <a:ext cx="9072453" cy="3892861"/>
          </a:xfrm>
          <a:prstGeom prst="rect">
            <a:avLst/>
          </a:prstGeom>
        </p:spPr>
        <p:txBody>
          <a:bodyPr wrap="square">
            <a:spAutoFit/>
          </a:bodyPr>
          <a:lstStyle/>
          <a:p>
            <a:pPr algn="just">
              <a:lnSpc>
                <a:spcPct val="150000"/>
              </a:lnSpc>
            </a:pP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254799" y="449405"/>
            <a:ext cx="10607959" cy="2395936"/>
          </a:xfrm>
          <a:prstGeom prst="rect">
            <a:avLst/>
          </a:prstGeom>
        </p:spPr>
      </p:pic>
    </p:spTree>
    <p:extLst>
      <p:ext uri="{BB962C8B-B14F-4D97-AF65-F5344CB8AC3E}">
        <p14:creationId xmlns:p14="http://schemas.microsoft.com/office/powerpoint/2010/main" val="2604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a:t>Thank you!</a:t>
            </a:r>
            <a:endParaRPr sz="18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KSND thành phố Hải Phòng: Chương trình Hiến máu tình nguyện “Giọt máu cho  đi, cuộc đời ở lại”">
            <a:extLst>
              <a:ext uri="{FF2B5EF4-FFF2-40B4-BE49-F238E27FC236}">
                <a16:creationId xmlns:a16="http://schemas.microsoft.com/office/drawing/2014/main" id="{EDA29498-9FAA-4010-A7B3-870DEA95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041"/>
            <a:ext cx="5860716" cy="336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ối dài những hoạt động thiện nguyện trong phòng, chống dịch covid-19 |  VOV.VN">
            <a:extLst>
              <a:ext uri="{FF2B5EF4-FFF2-40B4-BE49-F238E27FC236}">
                <a16:creationId xmlns:a16="http://schemas.microsoft.com/office/drawing/2014/main" id="{5EDFEBD3-D21C-4BC5-8317-31BA78355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8" y="0"/>
            <a:ext cx="5775157" cy="326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C25F4F-B849-45F7-8B3E-4996A44A0653}"/>
              </a:ext>
            </a:extLst>
          </p:cNvPr>
          <p:cNvPicPr>
            <a:picLocks noChangeAspect="1"/>
          </p:cNvPicPr>
          <p:nvPr/>
        </p:nvPicPr>
        <p:blipFill>
          <a:blip r:embed="rId4"/>
          <a:stretch>
            <a:fillRect/>
          </a:stretch>
        </p:blipFill>
        <p:spPr>
          <a:xfrm>
            <a:off x="85557" y="3593765"/>
            <a:ext cx="5700295" cy="3129551"/>
          </a:xfrm>
          <a:prstGeom prst="rect">
            <a:avLst/>
          </a:prstGeom>
        </p:spPr>
      </p:pic>
      <p:pic>
        <p:nvPicPr>
          <p:cNvPr id="7" name="Picture 10" descr="Tặng quà Tết cho nạn nhân chất độc da cam/ Dioxin. - Báo Tây Ninh Online">
            <a:extLst>
              <a:ext uri="{FF2B5EF4-FFF2-40B4-BE49-F238E27FC236}">
                <a16:creationId xmlns:a16="http://schemas.microsoft.com/office/drawing/2014/main" id="{E2C78939-CF18-4A78-A672-372290CA6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558" y="3563349"/>
            <a:ext cx="5700293" cy="3129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47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0309" y="999628"/>
            <a:ext cx="5440274" cy="2845681"/>
          </a:xfrm>
          <a:prstGeom prst="rect">
            <a:avLst/>
          </a:prstGeom>
        </p:spPr>
      </p:pic>
      <p:pic>
        <p:nvPicPr>
          <p:cNvPr id="4" name="Picture 3"/>
          <p:cNvPicPr>
            <a:picLocks noChangeAspect="1"/>
          </p:cNvPicPr>
          <p:nvPr/>
        </p:nvPicPr>
        <p:blipFill>
          <a:blip r:embed="rId4"/>
          <a:stretch>
            <a:fillRect/>
          </a:stretch>
        </p:blipFill>
        <p:spPr>
          <a:xfrm>
            <a:off x="240936" y="3002506"/>
            <a:ext cx="6859647" cy="2635393"/>
          </a:xfrm>
          <a:prstGeom prst="rect">
            <a:avLst/>
          </a:prstGeom>
        </p:spPr>
      </p:pic>
      <p:sp>
        <p:nvSpPr>
          <p:cNvPr id="2" name="TextBox 1">
            <a:extLst>
              <a:ext uri="{FF2B5EF4-FFF2-40B4-BE49-F238E27FC236}">
                <a16:creationId xmlns:a16="http://schemas.microsoft.com/office/drawing/2014/main" id="{28AB4A58-4482-94DA-6EBA-0DC1F5B3C885}"/>
              </a:ext>
            </a:extLst>
          </p:cNvPr>
          <p:cNvSpPr txBox="1"/>
          <p:nvPr/>
        </p:nvSpPr>
        <p:spPr>
          <a:xfrm>
            <a:off x="3129700" y="1480009"/>
            <a:ext cx="1651414" cy="707886"/>
          </a:xfrm>
          <a:prstGeom prst="rect">
            <a:avLst/>
          </a:prstGeom>
          <a:noFill/>
        </p:spPr>
        <p:txBody>
          <a:bodyPr wrap="none" rtlCol="0">
            <a:spAutoFit/>
          </a:bodyPr>
          <a:lstStyle/>
          <a:p>
            <a:r>
              <a:rPr lang="en-US" sz="4000" dirty="0" err="1">
                <a:solidFill>
                  <a:schemeClr val="bg1">
                    <a:lumMod val="50000"/>
                  </a:schemeClr>
                </a:solidFill>
                <a:latin typeface="Times New Roman" panose="02020603050405020304" pitchFamily="18" charset="0"/>
                <a:cs typeface="Times New Roman" panose="02020603050405020304" pitchFamily="18" charset="0"/>
              </a:rPr>
              <a:t>Tiết</a:t>
            </a:r>
            <a:r>
              <a:rPr lang="en-US" sz="4000" dirty="0">
                <a:solidFill>
                  <a:schemeClr val="bg1">
                    <a:lumMod val="50000"/>
                  </a:schemeClr>
                </a:solidFill>
                <a:latin typeface="Times New Roman" panose="02020603050405020304" pitchFamily="18" charset="0"/>
                <a:cs typeface="Times New Roman" panose="02020603050405020304" pitchFamily="18" charset="0"/>
              </a:rPr>
              <a:t> 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6" name="Google Shape;596;p22"/>
          <p:cNvSpPr/>
          <p:nvPr/>
        </p:nvSpPr>
        <p:spPr>
          <a:xfrm>
            <a:off x="877541" y="138235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4283696" y="194620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7328848" y="80889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1394726" y="159261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4588296" y="2279471"/>
            <a:ext cx="1919437"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sym typeface="Homemade Apple"/>
              </a:rPr>
              <a:t>11</a:t>
            </a:r>
            <a:endParaRPr sz="1100" dirty="0"/>
          </a:p>
        </p:txBody>
      </p:sp>
      <p:sp>
        <p:nvSpPr>
          <p:cNvPr id="11" name="Google Shape;601;p22"/>
          <p:cNvSpPr txBox="1"/>
          <p:nvPr/>
        </p:nvSpPr>
        <p:spPr>
          <a:xfrm>
            <a:off x="7328798" y="1072880"/>
            <a:ext cx="2256495"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380962" y="3629049"/>
            <a:ext cx="3824655" cy="1082743"/>
          </a:xfrm>
          <a:prstGeom prst="rect">
            <a:avLst/>
          </a:prstGeom>
        </p:spPr>
      </p:pic>
      <p:pic>
        <p:nvPicPr>
          <p:cNvPr id="13" name="Picture 12"/>
          <p:cNvPicPr>
            <a:picLocks noChangeAspect="1"/>
          </p:cNvPicPr>
          <p:nvPr/>
        </p:nvPicPr>
        <p:blipFill>
          <a:blip r:embed="rId4"/>
          <a:stretch>
            <a:fillRect/>
          </a:stretch>
        </p:blipFill>
        <p:spPr>
          <a:xfrm>
            <a:off x="3106641" y="4567322"/>
            <a:ext cx="4549753" cy="1057551"/>
          </a:xfrm>
          <a:prstGeom prst="rect">
            <a:avLst/>
          </a:prstGeom>
        </p:spPr>
      </p:pic>
      <p:pic>
        <p:nvPicPr>
          <p:cNvPr id="14" name="Picture 13"/>
          <p:cNvPicPr>
            <a:picLocks noChangeAspect="1"/>
          </p:cNvPicPr>
          <p:nvPr/>
        </p:nvPicPr>
        <p:blipFill>
          <a:blip r:embed="rId5"/>
          <a:stretch>
            <a:fillRect/>
          </a:stretch>
        </p:blipFill>
        <p:spPr>
          <a:xfrm>
            <a:off x="6314070" y="322517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5" name="Picture 4"/>
          <p:cNvPicPr>
            <a:picLocks noChangeAspect="1"/>
          </p:cNvPicPr>
          <p:nvPr/>
        </p:nvPicPr>
        <p:blipFill>
          <a:blip r:embed="rId5"/>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44" name="TextBox 43"/>
          <p:cNvSpPr txBox="1"/>
          <p:nvPr/>
        </p:nvSpPr>
        <p:spPr>
          <a:xfrm>
            <a:off x="2366657" y="2566803"/>
            <a:ext cx="9137102" cy="3323987"/>
          </a:xfrm>
          <a:prstGeom prst="rect">
            <a:avLst/>
          </a:prstGeom>
          <a:noFill/>
        </p:spPr>
        <p:txBody>
          <a:bodyPr wrap="square" rtlCol="0">
            <a:spAutoFit/>
          </a:bodyPr>
          <a:lstStyle/>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dạng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dấu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then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chốt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bỏ</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qua.</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phim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2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barn(inVertical)">
                                      <p:cBhvr>
                                        <p:cTn id="14" dur="500"/>
                                        <p:tgtEl>
                                          <p:spTgt spid="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down)">
                                      <p:cBhvr>
                                        <p:cTn id="19" dur="500"/>
                                        <p:tgtEl>
                                          <p:spTgt spid="4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Effect transition="in" filter="barn(inVertical)">
                                      <p:cBhvr>
                                        <p:cTn id="24"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8" name="Google Shape;578;p26"/>
          <p:cNvGrpSpPr/>
          <p:nvPr/>
        </p:nvGrpSpPr>
        <p:grpSpPr>
          <a:xfrm>
            <a:off x="9444374" y="2781960"/>
            <a:ext cx="3005569" cy="4190284"/>
            <a:chOff x="7864580" y="177905"/>
            <a:chExt cx="4941744" cy="6889649"/>
          </a:xfrm>
        </p:grpSpPr>
        <p:sp>
          <p:nvSpPr>
            <p:cNvPr id="579" name="Google Shape;579;p2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0" name="Google Shape;580;p2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1" name="Google Shape;581;p2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582" name="Google Shape;582;p26"/>
            <p:cNvGrpSpPr/>
            <p:nvPr/>
          </p:nvGrpSpPr>
          <p:grpSpPr>
            <a:xfrm rot="834297">
              <a:off x="8537534" y="734267"/>
              <a:ext cx="2935744" cy="5958665"/>
              <a:chOff x="5368897" y="1487338"/>
              <a:chExt cx="2009955" cy="4079596"/>
            </a:xfrm>
          </p:grpSpPr>
          <p:sp>
            <p:nvSpPr>
              <p:cNvPr id="583" name="Google Shape;583;p2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4" name="Google Shape;584;p2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5" name="Google Shape;585;p2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86" name="Google Shape;586;p26"/>
            <p:cNvGrpSpPr/>
            <p:nvPr/>
          </p:nvGrpSpPr>
          <p:grpSpPr>
            <a:xfrm rot="-834363" flipH="1">
              <a:off x="10007823" y="1779855"/>
              <a:ext cx="2189869" cy="5071126"/>
              <a:chOff x="5307255" y="1547438"/>
              <a:chExt cx="1784043" cy="4131344"/>
            </a:xfrm>
          </p:grpSpPr>
          <p:sp>
            <p:nvSpPr>
              <p:cNvPr id="587" name="Google Shape;587;p2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8" name="Google Shape;58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9" name="Google Shape;58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0" name="Google Shape;590;p26"/>
            <p:cNvGrpSpPr/>
            <p:nvPr/>
          </p:nvGrpSpPr>
          <p:grpSpPr>
            <a:xfrm rot="440309">
              <a:off x="9237033" y="2293084"/>
              <a:ext cx="1956333" cy="4542963"/>
              <a:chOff x="5307255" y="1547438"/>
              <a:chExt cx="1786162" cy="4147796"/>
            </a:xfrm>
          </p:grpSpPr>
          <p:sp>
            <p:nvSpPr>
              <p:cNvPr id="591" name="Google Shape;591;p2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2" name="Google Shape;592;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3" name="Google Shape;593;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4" name="Google Shape;594;p26"/>
            <p:cNvGrpSpPr/>
            <p:nvPr/>
          </p:nvGrpSpPr>
          <p:grpSpPr>
            <a:xfrm rot="952222" flipH="1">
              <a:off x="10387675" y="4620686"/>
              <a:ext cx="972982" cy="980094"/>
              <a:chOff x="5307255" y="1547438"/>
              <a:chExt cx="1117486" cy="1125654"/>
            </a:xfrm>
          </p:grpSpPr>
          <p:sp>
            <p:nvSpPr>
              <p:cNvPr id="595" name="Google Shape;595;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6" name="Google Shape;596;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7" name="Google Shape;597;p26"/>
            <p:cNvGrpSpPr/>
            <p:nvPr/>
          </p:nvGrpSpPr>
          <p:grpSpPr>
            <a:xfrm rot="952222" flipH="1">
              <a:off x="10406852" y="3368180"/>
              <a:ext cx="972982" cy="980094"/>
              <a:chOff x="5307255" y="1547438"/>
              <a:chExt cx="1117486" cy="1125654"/>
            </a:xfrm>
          </p:grpSpPr>
          <p:sp>
            <p:nvSpPr>
              <p:cNvPr id="598" name="Google Shape;59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0" name="Google Shape;600;p26"/>
            <p:cNvGrpSpPr/>
            <p:nvPr/>
          </p:nvGrpSpPr>
          <p:grpSpPr>
            <a:xfrm rot="952222" flipH="1">
              <a:off x="11485763" y="3114853"/>
              <a:ext cx="972982" cy="980094"/>
              <a:chOff x="5307255" y="1547438"/>
              <a:chExt cx="1117486" cy="1125654"/>
            </a:xfrm>
          </p:grpSpPr>
          <p:sp>
            <p:nvSpPr>
              <p:cNvPr id="601" name="Google Shape;601;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2" name="Google Shape;602;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3" name="Google Shape;603;p26"/>
            <p:cNvGrpSpPr/>
            <p:nvPr/>
          </p:nvGrpSpPr>
          <p:grpSpPr>
            <a:xfrm rot="952222" flipH="1">
              <a:off x="11371716" y="4308822"/>
              <a:ext cx="972982" cy="980094"/>
              <a:chOff x="5307255" y="1547438"/>
              <a:chExt cx="1117486" cy="1125654"/>
            </a:xfrm>
          </p:grpSpPr>
          <p:sp>
            <p:nvSpPr>
              <p:cNvPr id="604" name="Google Shape;604;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5" name="Google Shape;605;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606" name="Google Shape;606;p2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42" name="Picture 41"/>
          <p:cNvPicPr>
            <a:picLocks noChangeAspect="1"/>
          </p:cNvPicPr>
          <p:nvPr/>
        </p:nvPicPr>
        <p:blipFill>
          <a:blip r:embed="rId3"/>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2. TẬP LUYỆN</a:t>
            </a:r>
          </a:p>
        </p:txBody>
      </p:sp>
      <p:sp>
        <p:nvSpPr>
          <p:cNvPr id="44" name="TextBox 43"/>
          <p:cNvSpPr txBox="1"/>
          <p:nvPr/>
        </p:nvSpPr>
        <p:spPr>
          <a:xfrm>
            <a:off x="1342946" y="2476702"/>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a:off x="730637" y="169984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0" name="TextBox 9"/>
          <p:cNvSpPr txBox="1"/>
          <p:nvPr/>
        </p:nvSpPr>
        <p:spPr>
          <a:xfrm>
            <a:off x="1114812" y="2084766"/>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11" name="TextBox 10"/>
          <p:cNvSpPr txBox="1"/>
          <p:nvPr/>
        </p:nvSpPr>
        <p:spPr>
          <a:xfrm>
            <a:off x="3515453" y="1869322"/>
            <a:ext cx="7942262" cy="954107"/>
          </a:xfrm>
          <a:prstGeom prst="rect">
            <a:avLst/>
          </a:prstGeom>
          <a:noFill/>
          <a:ln w="28575">
            <a:solidFill>
              <a:srgbClr val="C00000"/>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11" idx="1"/>
          </p:cNvCxnSpPr>
          <p:nvPr/>
        </p:nvCxnSpPr>
        <p:spPr>
          <a:xfrm flipV="1">
            <a:off x="2879221" y="2346376"/>
            <a:ext cx="636232" cy="2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6182" y="2923068"/>
            <a:ext cx="9088821" cy="3816429"/>
          </a:xfrm>
          <a:prstGeom prst="rect">
            <a:avLst/>
          </a:prstGeom>
        </p:spPr>
        <p:txBody>
          <a:bodyPr wrap="square">
            <a:spAutoFit/>
          </a:bodyPr>
          <a:lstStyle/>
          <a:p>
            <a:pPr algn="just">
              <a:buClrTx/>
              <a:buFontTx/>
              <a:buNone/>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Kính chào thầy cô và các bạn. Tôi tên là............học sinh.........trường.........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đươc</a:t>
            </a:r>
            <a:r>
              <a:rPr lang="en-US" sz="2200" dirty="0">
                <a:latin typeface="Times New Roman" panose="02020603050405020304" pitchFamily="18" charset="0"/>
                <a:cs typeface="Times New Roman" panose="02020603050405020304" pitchFamily="18" charset="0"/>
              </a:rPr>
              <a:t> may </a:t>
            </a:r>
            <a:r>
              <a:rPr lang="en-US" sz="2200" dirty="0" err="1">
                <a:latin typeface="Times New Roman" panose="02020603050405020304" pitchFamily="18" charset="0"/>
                <a:cs typeface="Times New Roman" panose="02020603050405020304" pitchFamily="18" charset="0"/>
              </a:rPr>
              <a:t>mắn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p:txBody>
      </p:sp>
    </p:spTree>
    <p:extLst>
      <p:ext uri="{BB962C8B-B14F-4D97-AF65-F5344CB8AC3E}">
        <p14:creationId xmlns:p14="http://schemas.microsoft.com/office/powerpoint/2010/main" val="2434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14" name="Straight Connector 74"/>
          <p:cNvCxnSpPr/>
          <p:nvPr/>
        </p:nvCxnSpPr>
        <p:spPr>
          <a:xfrm flipH="1">
            <a:off x="764276" y="2634018"/>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573406" y="396484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6" name="TextBox 15"/>
          <p:cNvSpPr txBox="1"/>
          <p:nvPr/>
        </p:nvSpPr>
        <p:spPr>
          <a:xfrm>
            <a:off x="1144405" y="3722894"/>
            <a:ext cx="1761235" cy="1384995"/>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558743" y="1823030"/>
            <a:ext cx="7954755" cy="209288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hđ</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endParaRPr lang="vi-VN"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0308" y="4089705"/>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550308" y="5204069"/>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905641" y="3419085"/>
            <a:ext cx="644667" cy="1115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914076" y="4534805"/>
            <a:ext cx="636232" cy="319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5641" y="4525420"/>
            <a:ext cx="644667" cy="9171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2335</Words>
  <Application>Microsoft Office PowerPoint</Application>
  <PresentationFormat>Widescreen</PresentationFormat>
  <Paragraphs>119</Paragraphs>
  <Slides>23</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Calibri</vt:lpstr>
      <vt:lpstr>Quicksand Medium</vt:lpstr>
      <vt:lpstr>Arial</vt:lpstr>
      <vt:lpstr>Homemade Apple</vt:lpstr>
      <vt:lpstr>Ubuntu</vt:lpstr>
      <vt:lpstr>Kristi</vt:lpstr>
      <vt:lpstr>Barlow Condensed</vt:lpstr>
      <vt:lpstr>Times New Roman</vt:lpstr>
      <vt:lpstr>Calibri Light</vt:lpstr>
      <vt:lpstr>0179 Vivian · SlidesMania</vt:lpstr>
      <vt:lpstr>1_0179 Vivian · 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home</dc:creator>
  <cp:lastModifiedBy>nguyenngoc632002@gmail.com</cp:lastModifiedBy>
  <cp:revision>24</cp:revision>
  <dcterms:modified xsi:type="dcterms:W3CDTF">2024-12-11T14:46:13Z</dcterms:modified>
</cp:coreProperties>
</file>