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  <p:sldMasterId id="2147483693" r:id="rId4"/>
  </p:sldMasterIdLst>
  <p:notesMasterIdLst>
    <p:notesMasterId r:id="rId25"/>
  </p:notesMasterIdLst>
  <p:sldIdLst>
    <p:sldId id="337" r:id="rId5"/>
    <p:sldId id="258" r:id="rId6"/>
    <p:sldId id="289" r:id="rId7"/>
    <p:sldId id="366" r:id="rId8"/>
    <p:sldId id="361" r:id="rId9"/>
    <p:sldId id="334" r:id="rId10"/>
    <p:sldId id="364" r:id="rId11"/>
    <p:sldId id="362" r:id="rId12"/>
    <p:sldId id="365" r:id="rId13"/>
    <p:sldId id="363" r:id="rId14"/>
    <p:sldId id="338" r:id="rId15"/>
    <p:sldId id="335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009999"/>
    <a:srgbClr val="3C969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4650"/>
  </p:normalViewPr>
  <p:slideViewPr>
    <p:cSldViewPr snapToGrid="0" snapToObjects="1">
      <p:cViewPr varScale="1">
        <p:scale>
          <a:sx n="81" d="100"/>
          <a:sy n="81" d="100"/>
        </p:scale>
        <p:origin x="68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ngoc632002@gmail.com" userId="da8942d95dd594f1" providerId="LiveId" clId="{E73CC5B1-4CF1-4779-97A8-EA53328EF896}"/>
    <pc:docChg chg="undo custSel addSld modSld">
      <pc:chgData name="nguyenngoc632002@gmail.com" userId="da8942d95dd594f1" providerId="LiveId" clId="{E73CC5B1-4CF1-4779-97A8-EA53328EF896}" dt="2024-10-09T15:09:28.344" v="277" actId="20577"/>
      <pc:docMkLst>
        <pc:docMk/>
      </pc:docMkLst>
      <pc:sldChg chg="modSp mod modAnim">
        <pc:chgData name="nguyenngoc632002@gmail.com" userId="da8942d95dd594f1" providerId="LiveId" clId="{E73CC5B1-4CF1-4779-97A8-EA53328EF896}" dt="2024-10-09T15:09:28.344" v="277" actId="20577"/>
        <pc:sldMkLst>
          <pc:docMk/>
          <pc:sldMk cId="1488680390" sldId="289"/>
        </pc:sldMkLst>
        <pc:spChg chg="mod">
          <ac:chgData name="nguyenngoc632002@gmail.com" userId="da8942d95dd594f1" providerId="LiveId" clId="{E73CC5B1-4CF1-4779-97A8-EA53328EF896}" dt="2024-10-09T14:15:25.040" v="10" actId="1076"/>
          <ac:spMkLst>
            <pc:docMk/>
            <pc:sldMk cId="1488680390" sldId="289"/>
            <ac:spMk id="2" creationId="{00000000-0000-0000-0000-000000000000}"/>
          </ac:spMkLst>
        </pc:spChg>
        <pc:spChg chg="mod">
          <ac:chgData name="nguyenngoc632002@gmail.com" userId="da8942d95dd594f1" providerId="LiveId" clId="{E73CC5B1-4CF1-4779-97A8-EA53328EF896}" dt="2024-10-09T15:09:28.344" v="277" actId="20577"/>
          <ac:spMkLst>
            <pc:docMk/>
            <pc:sldMk cId="1488680390" sldId="289"/>
            <ac:spMk id="9" creationId="{04D892F1-FA35-3E12-25D5-6C84440EC9BE}"/>
          </ac:spMkLst>
        </pc:spChg>
      </pc:sldChg>
      <pc:sldChg chg="modSp mod">
        <pc:chgData name="nguyenngoc632002@gmail.com" userId="da8942d95dd594f1" providerId="LiveId" clId="{E73CC5B1-4CF1-4779-97A8-EA53328EF896}" dt="2024-10-09T14:30:38.374" v="272" actId="113"/>
        <pc:sldMkLst>
          <pc:docMk/>
          <pc:sldMk cId="2162105456" sldId="334"/>
        </pc:sldMkLst>
        <pc:graphicFrameChg chg="mod modGraphic">
          <ac:chgData name="nguyenngoc632002@gmail.com" userId="da8942d95dd594f1" providerId="LiveId" clId="{E73CC5B1-4CF1-4779-97A8-EA53328EF896}" dt="2024-10-09T14:30:38.374" v="272" actId="113"/>
          <ac:graphicFrameMkLst>
            <pc:docMk/>
            <pc:sldMk cId="2162105456" sldId="334"/>
            <ac:graphicFrameMk id="13" creationId="{00000000-0000-0000-0000-000000000000}"/>
          </ac:graphicFrameMkLst>
        </pc:graphicFrameChg>
      </pc:sldChg>
      <pc:sldChg chg="modSp mod">
        <pc:chgData name="nguyenngoc632002@gmail.com" userId="da8942d95dd594f1" providerId="LiveId" clId="{E73CC5B1-4CF1-4779-97A8-EA53328EF896}" dt="2024-10-09T14:30:58.498" v="273" actId="113"/>
        <pc:sldMkLst>
          <pc:docMk/>
          <pc:sldMk cId="3384804280" sldId="362"/>
        </pc:sldMkLst>
        <pc:graphicFrameChg chg="mod modGraphic">
          <ac:chgData name="nguyenngoc632002@gmail.com" userId="da8942d95dd594f1" providerId="LiveId" clId="{E73CC5B1-4CF1-4779-97A8-EA53328EF896}" dt="2024-10-09T14:30:58.498" v="273" actId="113"/>
          <ac:graphicFrameMkLst>
            <pc:docMk/>
            <pc:sldMk cId="3384804280" sldId="362"/>
            <ac:graphicFrameMk id="13" creationId="{00000000-0000-0000-0000-000000000000}"/>
          </ac:graphicFrameMkLst>
        </pc:graphicFrameChg>
      </pc:sldChg>
      <pc:sldChg chg="modSp mod">
        <pc:chgData name="nguyenngoc632002@gmail.com" userId="da8942d95dd594f1" providerId="LiveId" clId="{E73CC5B1-4CF1-4779-97A8-EA53328EF896}" dt="2024-10-09T14:31:16.043" v="275" actId="113"/>
        <pc:sldMkLst>
          <pc:docMk/>
          <pc:sldMk cId="1250492183" sldId="363"/>
        </pc:sldMkLst>
        <pc:graphicFrameChg chg="modGraphic">
          <ac:chgData name="nguyenngoc632002@gmail.com" userId="da8942d95dd594f1" providerId="LiveId" clId="{E73CC5B1-4CF1-4779-97A8-EA53328EF896}" dt="2024-10-09T14:31:16.043" v="275" actId="113"/>
          <ac:graphicFrameMkLst>
            <pc:docMk/>
            <pc:sldMk cId="1250492183" sldId="363"/>
            <ac:graphicFrameMk id="13" creationId="{00000000-0000-0000-0000-000000000000}"/>
          </ac:graphicFrameMkLst>
        </pc:graphicFrameChg>
      </pc:sldChg>
      <pc:sldChg chg="modSp add">
        <pc:chgData name="nguyenngoc632002@gmail.com" userId="da8942d95dd594f1" providerId="LiveId" clId="{E73CC5B1-4CF1-4779-97A8-EA53328EF896}" dt="2024-10-09T14:15:52.962" v="19" actId="20577"/>
        <pc:sldMkLst>
          <pc:docMk/>
          <pc:sldMk cId="3461366208" sldId="366"/>
        </pc:sldMkLst>
        <pc:spChg chg="mod">
          <ac:chgData name="nguyenngoc632002@gmail.com" userId="da8942d95dd594f1" providerId="LiveId" clId="{E73CC5B1-4CF1-4779-97A8-EA53328EF896}" dt="2024-10-09T14:15:52.962" v="19" actId="20577"/>
          <ac:spMkLst>
            <pc:docMk/>
            <pc:sldMk cId="3461366208" sldId="366"/>
            <ac:spMk id="9" creationId="{04D892F1-FA35-3E12-25D5-6C84440EC9B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AFE86-0710-4DB8-A23D-ADE5CA4CBD5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40BE0-6529-4EE0-912F-9BAFE61A9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22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90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28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48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70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19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71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10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5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36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61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33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82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6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18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92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35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60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5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80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0BE0-6529-4EE0-912F-9BAFE61A9F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26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6EA9-ADE6-0E44-9D00-4496F5DF7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7FDE2-8F21-454D-A4D8-E07BEA85D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47E93-53BE-FA4D-9E93-EB52CD2B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10/9/2024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AB495-0C25-AE46-8E45-C9392879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88EC9-F817-1C44-84BB-BAF5538E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684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9911-8A0A-2A4C-B8A6-3637BA8D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A3082-80C2-D643-A5F1-206DFE482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708A2-F0F9-BF4D-AC7E-98D2E435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10/9/2024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D1159-AB76-5F46-A770-4465F55F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929D1-3742-CB46-84B9-B0EF94A5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405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71F1F-C150-5649-A49C-BF4E72AA7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86DB8-BBC9-414B-8909-951FDBA10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A882C-0CF0-4A42-B63E-660E8578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10/9/2024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9449-A0F8-564C-8D9F-994EC74B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6B481-DEA9-5947-B1D0-04664A5B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1963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2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0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0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2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5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9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709A-F829-B444-89C3-7DA2BFE3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E02EA-EB8F-2849-B2DB-A98169ACD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98CD8-D18E-6C43-B875-B3E63E49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10/9/2024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51AB2-BD09-6F45-AF05-2C5CFED7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82D2E-FE93-FE4F-8D8A-29671CC3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3838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4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1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2024/10/9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9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7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70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9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28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26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67CC-FD58-554B-82EF-045C927E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C228D-2561-8D48-A17A-833E51B7D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FE512-F94B-114B-B1A3-AE61CDC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10/9/2024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F7CCE-782D-0244-B32D-A29B7E7A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E6D49-2B72-574B-88AB-174882CB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2054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199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05"/>
              <a:t>10/9/2024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37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65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3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69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149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380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6769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2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7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CEF7A-B493-EC4D-8D1C-C738C48C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D1D12-BACD-BD44-942E-CCFCADD37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330EC-42D3-E243-A54B-28056181C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CFB6F-6010-F840-8E8A-935C8D6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10/9/2024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9BBC7-8A6C-0A49-913F-FE0354D9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6E0A4-8438-0E46-814F-7975EC35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015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26AD-C4C0-9B46-83AC-0E04BBFE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C63E0-F874-3A48-A18B-7057CF42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6E28B-4D59-6B46-B1A1-D2FF0B553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7627DA-A5A2-394C-860F-802CB6A182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55A91-2C00-7048-9B6B-A4ED280DA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93AF98-B861-BF4B-9347-9AF44B3B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10/9/2024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61A1FA-6F24-904C-81E1-3D206409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03914-FC3F-A34A-918E-89A371D4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238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CDA29-BDA1-664A-8966-C74BC947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6DC1A-1B9C-0E43-A716-4CF8A460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10/9/2024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23D50-742C-034A-91D1-A3550971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1905B-DDB3-4D40-A671-CB9A4A63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20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A90BE-FA90-3F4E-AA32-BB76CA80F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10/9/2024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5F05D0-037C-B542-B7D1-DB8BAA72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15675-DE53-A54D-B60E-B8D34E49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938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6E755-8C87-FC4C-9505-8DA2B447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FF22C-01DC-1845-A175-D379B80D6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417DB-0A5D-F846-83AA-F255D974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58097-B42C-C048-BE53-AAE587F8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10/9/2024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87D36-3EC3-0C41-B600-8193BE9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FCF8A-17EF-4A45-A2E6-C30599D6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564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34F5E-F5D6-CD40-8FAD-E850AB44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412C69-2138-F243-92AE-1626DE6EF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6EB43-1A47-B649-8E0A-BE3187E44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543A7-3BD2-224B-9570-CD66A381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/>
              <a:t>10/9/2024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A700E-90CC-4A4B-863F-BE58F971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FCE43-9087-304C-B7EF-8D712804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276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FD3D3-F61C-9C44-9682-549657FB7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0D57C-8D29-4143-ADA0-7D6602A0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BB304-C408-F642-B3B7-395026D9A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0F425-6A88-A14A-83E6-7E11F1B02AF7}" type="datetimeFigureOut">
              <a:rPr lang="x-none" smtClean="0"/>
              <a:t>10/9/2024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B6658-C421-6048-AD17-DA52517D3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514EB-82CF-7A41-808A-7E96F0AD6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D5851-42AC-F949-9DBC-3EDB32ED76E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287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2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05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8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37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txStyles>
    <p:titleStyle>
      <a:lvl1pPr algn="ctr" defTabSz="108660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42" indent="-407642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13" indent="-339494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585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8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34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2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452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7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0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0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1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4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8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477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106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414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70" y="764274"/>
            <a:ext cx="10388803" cy="161807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69677" y="2811943"/>
            <a:ext cx="2784145" cy="8674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 ĐIỆP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65201" y="2788794"/>
            <a:ext cx="3148330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 NHÂN HÓA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24910" y="2788793"/>
            <a:ext cx="2784145" cy="867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BPTT SO SÁNH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76376" y="4362564"/>
            <a:ext cx="958161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325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521649"/>
              </p:ext>
            </p:extLst>
          </p:nvPr>
        </p:nvGraphicFramePr>
        <p:xfrm>
          <a:off x="379416" y="556273"/>
          <a:ext cx="11433168" cy="5799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4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8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742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5976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à </a:t>
                      </a:r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đối chiếu 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sự vật, sự việc này với sự vật, sự việc khác có </a:t>
                      </a:r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nét tương đồng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VD: 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hòn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then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sập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– Huy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vi-V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5976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Làm tăng sức gợi hình, gợi cảm cho sự vật được nhắc tới, khiến cho câu văn thêm phần sinh động, gây hứng thú với người đọc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5339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Có các từ ngữ so sánh: là, như,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,..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.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4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49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AD7BB0-AEA4-8253-26C0-B3EDB6FFCD11}"/>
              </a:ext>
            </a:extLst>
          </p:cNvPr>
          <p:cNvSpPr txBox="1"/>
          <p:nvPr/>
        </p:nvSpPr>
        <p:spPr>
          <a:xfrm>
            <a:off x="777035" y="750209"/>
            <a:ext cx="38010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Sinh Viên Làm Việc Cùng Nhau Vectơ,nhàu,sính PNG Miễn Phí Tải Về -  Lovepik">
            <a:extLst>
              <a:ext uri="{FF2B5EF4-FFF2-40B4-BE49-F238E27FC236}">
                <a16:creationId xmlns:a16="http://schemas.microsoft.com/office/drawing/2014/main" id="{1B73C03E-AC4F-52DE-A590-858B26E8E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0" b="95698" l="4767" r="98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949" y="1611983"/>
            <a:ext cx="5176101" cy="517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441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622C6E5-6B1B-D846-503F-CAB5D9758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020541"/>
              </p:ext>
            </p:extLst>
          </p:nvPr>
        </p:nvGraphicFramePr>
        <p:xfrm>
          <a:off x="1094706" y="2033517"/>
          <a:ext cx="9755263" cy="3692955"/>
        </p:xfrm>
        <a:graphic>
          <a:graphicData uri="http://schemas.openxmlformats.org/drawingml/2006/table">
            <a:tbl>
              <a:tblPr firstRow="1" firstCol="1" bandRow="1"/>
              <a:tblGrid>
                <a:gridCol w="4855718">
                  <a:extLst>
                    <a:ext uri="{9D8B030D-6E8A-4147-A177-3AD203B41FA5}">
                      <a16:colId xmlns:a16="http://schemas.microsoft.com/office/drawing/2014/main" val="980450012"/>
                    </a:ext>
                  </a:extLst>
                </a:gridCol>
                <a:gridCol w="4899545">
                  <a:extLst>
                    <a:ext uri="{9D8B030D-6E8A-4147-A177-3AD203B41FA5}">
                      <a16:colId xmlns:a16="http://schemas.microsoft.com/office/drawing/2014/main" val="1848446170"/>
                    </a:ext>
                  </a:extLst>
                </a:gridCol>
              </a:tblGrid>
              <a:tr h="64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Thấy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Gặp</a:t>
                      </a: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495449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144348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xét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về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cách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dùng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từ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: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366859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60560" y="2574584"/>
            <a:ext cx="46721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mắt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nhìn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7971" y="2583774"/>
            <a:ext cx="43536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mặt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3834" y="3821139"/>
            <a:ext cx="93077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dung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gặp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lính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Lá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nếp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đơn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thuần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vô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tri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vô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cũ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đựng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vui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mừng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trìu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mến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2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2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D8986F2-347A-0942-ED9D-37720FC34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818797"/>
              </p:ext>
            </p:extLst>
          </p:nvPr>
        </p:nvGraphicFramePr>
        <p:xfrm>
          <a:off x="655093" y="1932122"/>
          <a:ext cx="10727139" cy="4195723"/>
        </p:xfrm>
        <a:graphic>
          <a:graphicData uri="http://schemas.openxmlformats.org/drawingml/2006/table">
            <a:tbl>
              <a:tblPr firstRow="1" firstCol="1" bandRow="1"/>
              <a:tblGrid>
                <a:gridCol w="3384644">
                  <a:extLst>
                    <a:ext uri="{9D8B030D-6E8A-4147-A177-3AD203B41FA5}">
                      <a16:colId xmlns:a16="http://schemas.microsoft.com/office/drawing/2014/main" val="435136823"/>
                    </a:ext>
                  </a:extLst>
                </a:gridCol>
                <a:gridCol w="2606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5772">
                  <a:extLst>
                    <a:ext uri="{9D8B030D-6E8A-4147-A177-3AD203B41FA5}">
                      <a16:colId xmlns:a16="http://schemas.microsoft.com/office/drawing/2014/main" val="3587376007"/>
                    </a:ext>
                  </a:extLst>
                </a:gridCol>
              </a:tblGrid>
              <a:tr h="106246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con.”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168181"/>
                  </a:ext>
                </a:extLst>
              </a:tr>
              <a:tr h="31332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nay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Nhặt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endParaRPr lang="en-US" sz="2400" b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nếp</a:t>
                      </a:r>
                      <a:endParaRPr lang="en-US" sz="2400" b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b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400" b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41031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203510" y="3452883"/>
            <a:ext cx="2388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mùi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dễ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chịu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thích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ngửi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94" y="3096794"/>
            <a:ext cx="449011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đơn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thuần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mùi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dễ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chịu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khứu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còn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trở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biểu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mến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thân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bước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chân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lính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6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3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C68AB99-032D-96B1-C55A-578F299DC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20202"/>
              </p:ext>
            </p:extLst>
          </p:nvPr>
        </p:nvGraphicFramePr>
        <p:xfrm>
          <a:off x="1082178" y="2043387"/>
          <a:ext cx="10027100" cy="4029867"/>
        </p:xfrm>
        <a:graphic>
          <a:graphicData uri="http://schemas.openxmlformats.org/drawingml/2006/table">
            <a:tbl>
              <a:tblPr firstRow="1" firstCol="1" bandRow="1"/>
              <a:tblGrid>
                <a:gridCol w="4267744">
                  <a:extLst>
                    <a:ext uri="{9D8B030D-6E8A-4147-A177-3AD203B41FA5}">
                      <a16:colId xmlns:a16="http://schemas.microsoft.com/office/drawing/2014/main" val="1955567882"/>
                    </a:ext>
                  </a:extLst>
                </a:gridCol>
                <a:gridCol w="5759356">
                  <a:extLst>
                    <a:ext uri="{9D8B030D-6E8A-4147-A177-3AD203B41FA5}">
                      <a16:colId xmlns:a16="http://schemas.microsoft.com/office/drawing/2014/main" val="2986410610"/>
                    </a:ext>
                  </a:extLst>
                </a:gridCol>
              </a:tblGrid>
              <a:tr h="14231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khát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800" b="1" kern="1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623870"/>
                  </a:ext>
                </a:extLst>
              </a:tr>
              <a:tr h="260672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196214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363555" y="3681062"/>
            <a:ext cx="3781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Danh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hơi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tỏa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lưỡi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50006" y="3585528"/>
            <a:ext cx="53453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Mùi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vừa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vừa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trừu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sắc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hương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vùng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miền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0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</a:p>
        </p:txBody>
      </p:sp>
      <p:sp>
        <p:nvSpPr>
          <p:cNvPr id="9" name="Rectangle 8"/>
          <p:cNvSpPr/>
          <p:nvPr/>
        </p:nvSpPr>
        <p:spPr>
          <a:xfrm>
            <a:off x="978362" y="2004261"/>
            <a:ext cx="102358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dòng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già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endParaRPr lang="en-US" sz="2800" i="1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Chia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nỗi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8990" y="3915038"/>
            <a:ext cx="102358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Chia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vốn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endParaRPr lang="en-US" sz="2800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“Chia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nỗi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còn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niệm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trìu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nữa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trở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đếm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0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</a:p>
        </p:txBody>
      </p:sp>
      <p:sp>
        <p:nvSpPr>
          <p:cNvPr id="9" name="Rectangle 8"/>
          <p:cNvSpPr/>
          <p:nvPr/>
        </p:nvSpPr>
        <p:spPr>
          <a:xfrm>
            <a:off x="978362" y="2004261"/>
            <a:ext cx="102358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dòng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già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endParaRPr lang="en-US" sz="2800" i="1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Chia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nỗi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sz="28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thương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8990" y="3805854"/>
            <a:ext cx="102358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diễn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tả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chiều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sâu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sĩ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đang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đấu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nơi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mục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đích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lớn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lao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dành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nơi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5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02224"/>
              </p:ext>
            </p:extLst>
          </p:nvPr>
        </p:nvGraphicFramePr>
        <p:xfrm>
          <a:off x="790054" y="2002556"/>
          <a:ext cx="10496644" cy="4166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5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8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0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41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BPNT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675">
                <a:tc rowSpan="2"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3391">
                <a:tc v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684399" y="2698424"/>
            <a:ext cx="33789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rõ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ràng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thích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33489" y="2794151"/>
            <a:ext cx="1280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Điệp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92938" y="4532485"/>
            <a:ext cx="1280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Điệp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9735" y="2794151"/>
            <a:ext cx="1214650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84399" y="3284896"/>
            <a:ext cx="1090680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73550" y="2763043"/>
            <a:ext cx="49131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buồn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nuối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mất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mát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mơ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khó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gọi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tên</a:t>
            </a:r>
            <a:endParaRPr lang="en-US" sz="2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77685" y="4352811"/>
            <a:ext cx="3153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rãi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ăn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00000"/>
              </a:lnSpc>
            </a:pP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rãi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00000"/>
              </a:lnSpc>
            </a:pP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rãi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cười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  <a:endParaRPr lang="en-US" sz="32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2200" y="4434510"/>
            <a:ext cx="489449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khẩn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gấp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gáp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tôi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chứng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bước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vội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vã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endParaRPr lang="en-US" sz="2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5555" y="4944951"/>
            <a:ext cx="1336134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25555" y="5483901"/>
            <a:ext cx="1336134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20120" y="4416410"/>
            <a:ext cx="1336134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4" grpId="0" animBg="1"/>
      <p:bldP spid="15" grpId="0" animBg="1"/>
      <p:bldP spid="5" grpId="0"/>
      <p:bldP spid="19" grpId="0"/>
      <p:bldP spid="6" grpId="0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5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10885"/>
              </p:ext>
            </p:extLst>
          </p:nvPr>
        </p:nvGraphicFramePr>
        <p:xfrm>
          <a:off x="790054" y="2002556"/>
          <a:ext cx="10496644" cy="4166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5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8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0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416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BPNT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675">
                <a:tc rowSpan="2"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b,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3391">
                <a:tc v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684399" y="2698424"/>
            <a:ext cx="33789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ai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đứng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đằng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xa</a:t>
            </a:r>
            <a:endParaRPr lang="en-US" sz="2800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đang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ngần</a:t>
            </a:r>
            <a:r>
              <a:rPr lang="en-US" sz="28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ngại</a:t>
            </a:r>
            <a:endParaRPr lang="en-US" sz="2800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33489" y="2794151"/>
            <a:ext cx="1280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So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sánh</a:t>
            </a:r>
            <a:endParaRPr lang="en-US" sz="3200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92938" y="4720754"/>
            <a:ext cx="12806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en-US" sz="3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hóa</a:t>
            </a:r>
            <a:endParaRPr lang="en-US" sz="3000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9735" y="2794151"/>
            <a:ext cx="908181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82500" y="3600154"/>
            <a:ext cx="815490" cy="395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73550" y="2626563"/>
            <a:ext cx="491314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Giúp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cụ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nổi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bật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nhẹ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dịu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êm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trẻo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âm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thanh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84399" y="4773063"/>
            <a:ext cx="3153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Thoảng</a:t>
            </a:r>
            <a:r>
              <a:rPr lang="en-US" sz="3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 </a:t>
            </a:r>
            <a:r>
              <a:rPr lang="en-US" sz="3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dè</a:t>
            </a:r>
            <a:r>
              <a:rPr lang="en-US" sz="3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ngần</a:t>
            </a:r>
            <a:r>
              <a:rPr lang="en-US" sz="3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ngại</a:t>
            </a:r>
            <a:r>
              <a:rPr lang="en-US" sz="30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0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nhớ</a:t>
            </a:r>
            <a:endParaRPr lang="en-US" sz="3000" dirty="0">
              <a:solidFill>
                <a:prstClr val="black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2200" y="4298030"/>
            <a:ext cx="489449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chướng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tâm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lí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nhút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nhát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rụt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rè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Qua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đối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gió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chướng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6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4" grpId="0" animBg="1"/>
      <p:bldP spid="15" grpId="0" animBg="1"/>
      <p:bldP spid="5" grpId="0"/>
      <p:bldP spid="1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94828" y="829510"/>
            <a:ext cx="2784145" cy="8674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9809" y="2035154"/>
            <a:ext cx="65769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câu văn đều sử dụng biện pháp nhân hóa: trời, nắng, gió, mây là thuộc về tự nhiên nhưng lại mang những đặc điểm, đặc tính của con người 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sự vật trong tự nhiên trở nên gần gũi sinh động và có hồn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9027" y="2035154"/>
            <a:ext cx="3722135" cy="3606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25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77F5E160-B909-6543-84D2-E27077CCF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33A916-CE11-7B82-4352-3F7618FD148F}"/>
              </a:ext>
            </a:extLst>
          </p:cNvPr>
          <p:cNvSpPr txBox="1"/>
          <p:nvPr/>
        </p:nvSpPr>
        <p:spPr>
          <a:xfrm>
            <a:off x="1099728" y="2208776"/>
            <a:ext cx="99925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20: </a:t>
            </a:r>
            <a:r>
              <a:rPr lang="en-US" sz="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5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endParaRPr lang="en-US" sz="5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VỀ NGHĨA CỦA TỪ, BIỆN PHÁP TU TỪ</a:t>
            </a:r>
            <a:endParaRPr lang="en-US" sz="5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4126408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rcRect t="14370" b="5067"/>
          <a:stretch>
            <a:fillRect/>
          </a:stretch>
        </p:blipFill>
        <p:spPr>
          <a:xfrm rot="5166982">
            <a:off x="1337362" y="1478365"/>
            <a:ext cx="4068993" cy="4990041"/>
          </a:xfrm>
          <a:prstGeom prst="rect">
            <a:avLst/>
          </a:prstGeom>
        </p:spPr>
      </p:pic>
      <p:graphicFrame>
        <p:nvGraphicFramePr>
          <p:cNvPr id="9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591328"/>
              </p:ext>
            </p:extLst>
          </p:nvPr>
        </p:nvGraphicFramePr>
        <p:xfrm>
          <a:off x="6293341" y="1390676"/>
          <a:ext cx="4876800" cy="4789307"/>
        </p:xfrm>
        <a:graphic>
          <a:graphicData uri="http://schemas.openxmlformats.org/drawingml/2006/table">
            <a:tbl>
              <a:tblPr/>
              <a:tblGrid>
                <a:gridCol w="1527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8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55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8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đó</a:t>
                      </a:r>
                      <a:endParaRPr lang="en-US" sz="2400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9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(3-5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8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55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400" kern="1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8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446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14"/>
          <p:cNvSpPr txBox="1"/>
          <p:nvPr/>
        </p:nvSpPr>
        <p:spPr>
          <a:xfrm rot="-233017">
            <a:off x="1136409" y="2613981"/>
            <a:ext cx="4487753" cy="3252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26" y="491319"/>
            <a:ext cx="9089409" cy="14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FB225-089E-9DC3-3941-857C1305EABC}"/>
              </a:ext>
            </a:extLst>
          </p:cNvPr>
          <p:cNvSpPr txBox="1"/>
          <p:nvPr/>
        </p:nvSpPr>
        <p:spPr>
          <a:xfrm>
            <a:off x="669303" y="693260"/>
            <a:ext cx="57518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892F1-FA35-3E12-25D5-6C84440EC9BE}"/>
              </a:ext>
            </a:extLst>
          </p:cNvPr>
          <p:cNvSpPr txBox="1"/>
          <p:nvPr/>
        </p:nvSpPr>
        <p:spPr>
          <a:xfrm>
            <a:off x="916757" y="2046354"/>
            <a:ext cx="10626904" cy="3355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3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endParaRPr lang="en-US" sz="30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Ấm áp: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ảm giác dễ chịu, không lạnh lẽo.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Quần thần: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các quan trong triều (xét trong mối quan hệ với vua).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Học hành: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học và luyện tập để có hiểu biết, có kỹ năng.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68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FB225-089E-9DC3-3941-857C1305EABC}"/>
              </a:ext>
            </a:extLst>
          </p:cNvPr>
          <p:cNvSpPr txBox="1"/>
          <p:nvPr/>
        </p:nvSpPr>
        <p:spPr>
          <a:xfrm>
            <a:off x="669303" y="693260"/>
            <a:ext cx="57518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892F1-FA35-3E12-25D5-6C84440EC9BE}"/>
              </a:ext>
            </a:extLst>
          </p:cNvPr>
          <p:cNvSpPr txBox="1"/>
          <p:nvPr/>
        </p:nvSpPr>
        <p:spPr>
          <a:xfrm>
            <a:off x="1114720" y="1879503"/>
            <a:ext cx="7491952" cy="3146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en-US" sz="3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fr-FR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fr-FR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fr-FR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fr-FR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fr-FR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fr-FR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fr-FR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fr-FR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vi-VN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Đưa ra những từ đồng nghĩa hoặc trái nghĩa</a:t>
            </a: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vi-VN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nghĩa từng thành tố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6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85588" y="2454557"/>
          <a:ext cx="10305576" cy="3566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4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8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6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59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TỪ, ĐIỆP NGỮ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HÓA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BDFB225-089E-9DC3-3941-857C1305EABC}"/>
              </a:ext>
            </a:extLst>
          </p:cNvPr>
          <p:cNvSpPr txBox="1"/>
          <p:nvPr/>
        </p:nvSpPr>
        <p:spPr>
          <a:xfrm>
            <a:off x="631595" y="496422"/>
            <a:ext cx="57518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D18937-E8DC-30C3-A324-5A85BC6DAAB9}"/>
              </a:ext>
            </a:extLst>
          </p:cNvPr>
          <p:cNvSpPr txBox="1"/>
          <p:nvPr/>
        </p:nvSpPr>
        <p:spPr>
          <a:xfrm>
            <a:off x="794209" y="1333963"/>
            <a:ext cx="6094428" cy="71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33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736739"/>
              </p:ext>
            </p:extLst>
          </p:nvPr>
        </p:nvGraphicFramePr>
        <p:xfrm>
          <a:off x="407696" y="148142"/>
          <a:ext cx="11376607" cy="65617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3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3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39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TỪ, ĐIỆP NGỮ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5976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 biện pháp tu từ </a:t>
                      </a:r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nhắc đi nhắc lại nhiều lần 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một từ, cụm từ</a:t>
                      </a:r>
                    </a:p>
                    <a:p>
                      <a:pPr fontAlgn="base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VD: </a:t>
                      </a:r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“… </a:t>
                      </a:r>
                      <a:r>
                        <a:rPr lang="vi-VN" sz="20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Nhớ sao</a:t>
                      </a:r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lớp học i tờ</a:t>
                      </a:r>
                    </a:p>
                    <a:p>
                      <a:pPr fontAlgn="base"/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Đồng khuya đuốc sáng những giờ liên hoan</a:t>
                      </a:r>
                    </a:p>
                    <a:p>
                      <a:pPr fontAlgn="base"/>
                      <a:r>
                        <a:rPr lang="vi-VN" sz="20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Nhớ sao</a:t>
                      </a:r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ngày tháng cơ quan</a:t>
                      </a:r>
                    </a:p>
                    <a:p>
                      <a:pPr fontAlgn="base"/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Gian nan đời vẫn ca vang núi đèo</a:t>
                      </a:r>
                    </a:p>
                    <a:p>
                      <a:pPr fontAlgn="base"/>
                      <a:r>
                        <a:rPr lang="vi-VN" sz="20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Nhớ sao</a:t>
                      </a:r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tiếng mõ rừng chiều</a:t>
                      </a:r>
                    </a:p>
                    <a:p>
                      <a:pPr fontAlgn="base"/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Chày đêm nện cối đều đều suối xa …”</a:t>
                      </a:r>
                    </a:p>
                    <a:p>
                      <a:pPr fontAlgn="base"/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(Việt Bắc - Tố Hữu)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5976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Làm tăng cường hiệu quả diễn đạt như nhấn mạnh, tạo ấn tượng, gợi liên tưởng, cảm xúc, vần điệu cho câu thơ, câu văn.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5339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Các từ ngữ được lặp lại nhiều lần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10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85588" y="2454557"/>
          <a:ext cx="10305576" cy="3566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4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8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6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59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TỪ, ĐIỆP NGỮ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HÓA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BDFB225-089E-9DC3-3941-857C1305EABC}"/>
              </a:ext>
            </a:extLst>
          </p:cNvPr>
          <p:cNvSpPr txBox="1"/>
          <p:nvPr/>
        </p:nvSpPr>
        <p:spPr>
          <a:xfrm>
            <a:off x="631595" y="496422"/>
            <a:ext cx="57518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D18937-E8DC-30C3-A324-5A85BC6DAAB9}"/>
              </a:ext>
            </a:extLst>
          </p:cNvPr>
          <p:cNvSpPr txBox="1"/>
          <p:nvPr/>
        </p:nvSpPr>
        <p:spPr>
          <a:xfrm>
            <a:off x="794209" y="1333963"/>
            <a:ext cx="6094428" cy="71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7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300634"/>
              </p:ext>
            </p:extLst>
          </p:nvPr>
        </p:nvGraphicFramePr>
        <p:xfrm>
          <a:off x="393556" y="67441"/>
          <a:ext cx="11404887" cy="67231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5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9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9666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HÓA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9462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 biện pháp tu từ sử dụng những từ ngữ chỉ </a:t>
                      </a:r>
                      <a:r>
                        <a:rPr lang="vi-VN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hoạt động, tính cách, suy nghĩ, vốn dành cho con người 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để miêu tả đồ vật, sự vật, con vật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VD: “</a:t>
                      </a:r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Ông trời</a:t>
                      </a:r>
                    </a:p>
                    <a:p>
                      <a:pPr fontAlgn="base"/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Mặc áo giáp đen</a:t>
                      </a:r>
                    </a:p>
                    <a:p>
                      <a:pPr fontAlgn="base"/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Ra trận</a:t>
                      </a:r>
                    </a:p>
                    <a:p>
                      <a:pPr fontAlgn="base"/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Muôn nghìn cây mía</a:t>
                      </a:r>
                    </a:p>
                    <a:p>
                      <a:pPr fontAlgn="base"/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Múa gươm</a:t>
                      </a:r>
                    </a:p>
                    <a:p>
                      <a:pPr fontAlgn="base"/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Kiến</a:t>
                      </a:r>
                    </a:p>
                    <a:p>
                      <a:pPr fontAlgn="base"/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Hành quân</a:t>
                      </a:r>
                    </a:p>
                    <a:p>
                      <a:pPr fontAlgn="base"/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Đầy đường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”</a:t>
                      </a:r>
                      <a:endParaRPr lang="vi-VN" sz="20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Trần Đăng Khoa)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4278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Làm cho sự vật, đồ vật, cây cối trở nên gần gũi, sinh động, thân thiết với con người hơn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9115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Các từ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804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A5AB242-57CB-F44F-9E6C-575945A9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273" y="-2667272"/>
            <a:ext cx="6858000" cy="12192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376" y="491319"/>
            <a:ext cx="11273051" cy="5923129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85588" y="2454557"/>
          <a:ext cx="10305576" cy="3566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4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8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6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59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BPTT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TỪ, ĐIỆP NGỮ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HÓA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015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BDFB225-089E-9DC3-3941-857C1305EABC}"/>
              </a:ext>
            </a:extLst>
          </p:cNvPr>
          <p:cNvSpPr txBox="1"/>
          <p:nvPr/>
        </p:nvSpPr>
        <p:spPr>
          <a:xfrm>
            <a:off x="631595" y="496422"/>
            <a:ext cx="57518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D18937-E8DC-30C3-A324-5A85BC6DAAB9}"/>
              </a:ext>
            </a:extLst>
          </p:cNvPr>
          <p:cNvSpPr txBox="1"/>
          <p:nvPr/>
        </p:nvSpPr>
        <p:spPr>
          <a:xfrm>
            <a:off x="794209" y="1333963"/>
            <a:ext cx="6094428" cy="71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4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1555</Words>
  <Application>Microsoft Office PowerPoint</Application>
  <PresentationFormat>Widescreen</PresentationFormat>
  <Paragraphs>207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.VnTime</vt:lpstr>
      <vt:lpstr>Arial</vt:lpstr>
      <vt:lpstr>Calibri</vt:lpstr>
      <vt:lpstr>Calibri Light</vt:lpstr>
      <vt:lpstr>Times New Roman</vt:lpstr>
      <vt:lpstr>Office Theme</vt:lpstr>
      <vt:lpstr>Office 主题</vt:lpstr>
      <vt:lpstr>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office014</dc:creator>
  <cp:lastModifiedBy>nguyenngoc632002@gmail.com</cp:lastModifiedBy>
  <cp:revision>171</cp:revision>
  <dcterms:created xsi:type="dcterms:W3CDTF">2021-06-17T00:17:01Z</dcterms:created>
  <dcterms:modified xsi:type="dcterms:W3CDTF">2024-10-09T15:11:36Z</dcterms:modified>
</cp:coreProperties>
</file>