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258" r:id="rId17"/>
    <p:sldId id="264" r:id="rId18"/>
    <p:sldId id="293" r:id="rId19"/>
    <p:sldId id="294" r:id="rId20"/>
    <p:sldId id="280" r:id="rId21"/>
    <p:sldId id="279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slide" Target="slide1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1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4.w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8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0.wmf"/><Relationship Id="rId7" Type="http://schemas.openxmlformats.org/officeDocument/2006/relationships/image" Target="../media/image47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8.wmf"/><Relationship Id="rId25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0.png"/><Relationship Id="rId11" Type="http://schemas.openxmlformats.org/officeDocument/2006/relationships/image" Target="../media/image80.png"/><Relationship Id="rId24" Type="http://schemas.openxmlformats.org/officeDocument/2006/relationships/image" Target="../media/image81.png"/><Relationship Id="rId5" Type="http://schemas.openxmlformats.org/officeDocument/2006/relationships/image" Target="../media/image55.png"/><Relationship Id="rId15" Type="http://schemas.openxmlformats.org/officeDocument/2006/relationships/image" Target="../media/image27.wmf"/><Relationship Id="rId23" Type="http://schemas.openxmlformats.org/officeDocument/2006/relationships/image" Target="../media/image31.wmf"/><Relationship Id="rId10" Type="http://schemas.openxmlformats.org/officeDocument/2006/relationships/image" Target="../media/image79.png"/><Relationship Id="rId19" Type="http://schemas.openxmlformats.org/officeDocument/2006/relationships/image" Target="../media/image29.wmf"/><Relationship Id="rId4" Type="http://schemas.openxmlformats.org/officeDocument/2006/relationships/image" Target="../media/image32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9.e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10.xml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nguyên (Tiết 3)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-C2-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4: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vi-VN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e>
                    </m:d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−54</m:t>
                        </m:r>
                      </m:e>
                    </m:d>
                    <m:r>
                      <a:rPr lang="vi-VN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t="-19535" b="-344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−54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−222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762000" y="1898116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733" b="1" smtClean="0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91794" y="135847"/>
            <a:ext cx="5735866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phép tính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02"/>
          <p:cNvSpPr>
            <a:spLocks noChangeArrowheads="1"/>
          </p:cNvSpPr>
          <p:nvPr/>
        </p:nvSpPr>
        <p:spPr bwMode="auto">
          <a:xfrm>
            <a:off x="1066800" y="39806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6283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2432" y="514924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954028"/>
              </p:ext>
            </p:extLst>
          </p:nvPr>
        </p:nvGraphicFramePr>
        <p:xfrm>
          <a:off x="5944625" y="3031473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914400" imgH="336960" progId="Equation.DSMT4">
                  <p:embed/>
                </p:oleObj>
              </mc:Choice>
              <mc:Fallback>
                <p:oleObj name="Equation" r:id="rId3" imgW="914400" imgH="336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4625" y="3031473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 Tính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  <a:blipFill>
                <a:blip r:embed="rId5"/>
                <a:stretch>
                  <a:fillRect l="-2000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  <a:blipFill>
                <a:blip r:embed="rId6"/>
                <a:stretch>
                  <a:fillRect l="-2000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619" cy="12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 = − (27+73) = − 100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  <a:blipFill>
                <a:blip r:embed="rId8"/>
                <a:stretch>
                  <a:fillRect l="-176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 + (−23)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 + 9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−23</m:t>
                          </m:r>
                        </m:e>
                      </m:d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13 + (−23)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−(23−13)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  <a:blipFill>
                <a:blip r:embed="rId9"/>
                <a:stretch>
                  <a:fillRect l="-2100" t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vi-VN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[4 + (−23)] + 9 = − (23−4)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−19 + 9 </m:t>
                      </m:r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−(19−9)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  <a:blipFill>
                <a:blip r:embed="rId10"/>
                <a:stretch>
                  <a:fillRect l="-2100" t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+ 2021= 0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  <a:blipFill>
                <a:blip r:embed="rId11"/>
                <a:stretch>
                  <a:fillRect l="-31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 = − (127 − 18) = − 109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  <a:blipFill>
                <a:blip r:embed="rId12"/>
                <a:stretch>
                  <a:fillRect l="-178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427307" y="188411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3" grpId="0"/>
      <p:bldP spid="14" grpId="0"/>
      <p:bldP spid="15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6119" y="99749"/>
            <a:ext cx="864210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2: Tính nhanh (tính bằng cách hợp lý)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bằng cách hợp lý( tính nhanh)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 − 27) + 18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  <a:blipFill>
                <a:blip r:embed="rId2"/>
                <a:stretch>
                  <a:fillRect l="-1441" t="-4215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+ 8 + (−10)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  <a:blipFill>
                <a:blip r:embed="rId3"/>
                <a:stretch>
                  <a:fillRect l="-2000" t="-6358" b="-15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66240" y="249279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 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[(−2) + (−8)]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(−10)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 − (10 − 5)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− 5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  <a:blipFill>
                <a:blip r:embed="rId5"/>
                <a:stretch>
                  <a:fillRect l="-2000" t="-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 [ 2021+ (−2021)]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−7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  <a:blipFill>
                <a:blip r:embed="rId6"/>
                <a:stretch>
                  <a:fillRect l="-2000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 + (−10) + 8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(7+8) + [(−10) + (−5)]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15 + (−15)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  <a:blipFill>
                <a:blip r:embed="rId7"/>
                <a:stretch>
                  <a:fillRect l="-2100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5+ (−7) +9 + (−11) + 13 + (−15)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=[(5+(−7)] +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 +(−11)] + [13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(−15)]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(−2) + (−2) + (−2) = −(2+2+2) = −6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  <a:blipFill>
                <a:blip r:embed="rId8"/>
                <a:stretch>
                  <a:fillRect l="-1750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5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26130" y="92959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 7 </a:t>
                </a:r>
                <a:r>
                  <a:rPr kumimoji="0" lang="vi-VN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(SGK – Tr 74)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Một cửa hàng kinh doanh có lợi nhuận như sau: Tháng đầu tiên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đồng; tháng thứ hai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đồng. Tính lợi nhuận của cửa hàng sau hai tháng đó 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  <a:blipFill>
                <a:blip r:embed="rId3"/>
                <a:stretch>
                  <a:fillRect l="-1032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21663" y="267881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32" y="3214573"/>
            <a:ext cx="12118032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 nhuận của cửa hàng sau hai tháng kinh doanh là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08325"/>
            <a:ext cx="116487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Vậy: Lợi nhuận của cửa hàng sau hai tháng kinh doanh là: 20 000 000 (đồng)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(−10 000 000) + 30 000 000</m:t>
                    </m:r>
                    <m:r>
                      <a:rPr lang="vi-VN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20 000 000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(đồng)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  <a:blipFill>
                <a:blip r:embed="rId4"/>
                <a:stretch>
                  <a:fillRect t="-8989" r="-366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49930" y="-70001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65" y="669793"/>
            <a:ext cx="11990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9 (SGK – Tr 75)</a:t>
            </a:r>
            <a:r>
              <a:rPr kumimoji="0" lang="en-US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khi ăn sẽ hấp thụ ca – lo và khi hoạt động thì sẽ tiêu hao ca – lo. Bạn Bình dùng phép cộng số nguyên để tính số ca – lo hằng ngày của mình bằng cách xem số ca – lo hấp thụ là số nguyên dương và số ca – lo tiêu hao là số nguyên âm. Em hãy giúp bạn Bình kiểm tra tổng số ca – lo còn lại sau khi ăn sang và thực hiện các hoạt động (theo số liệu trong hình).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19707" y="2747434"/>
            <a:ext cx="3925973" cy="3217719"/>
          </a:xfrm>
          <a:prstGeom prst="roundRect">
            <a:avLst/>
          </a:prstGeom>
          <a:solidFill>
            <a:srgbClr val="EF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hấp thụ: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 nướng: 290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mì:   189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Sữa:           110kcal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tiêu hao: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bộ:  -70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Bơi:   -130 kcal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0849" y="27577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53974" y="53849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69" y="3265013"/>
            <a:ext cx="1146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hấp thụ là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Vậy: Tổng lượng ca-lo còn lại sau khi ăn sáng và thực hiện các hoạt động của bạn Bình là: </a:t>
                </a:r>
                <a:endParaRPr lang="vi-VN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589 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(−200) = 389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(kcal).</a:t>
                </a:r>
                <a:r>
                  <a:rPr lang="en-US" sz="28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  <a:blipFill>
                <a:blip r:embed="rId2"/>
                <a:stretch>
                  <a:fillRect l="-1558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(−70) + (−130) = − 200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  <a:blipFill>
                <a:blip r:embed="rId3"/>
                <a:stretch>
                  <a:fillRect t="-12791" r="-135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769" y="4290572"/>
            <a:ext cx="4801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tiêu hao là: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290+189+110=479+110 = 589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kcal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  <a:blipFill>
                <a:blip r:embed="rId4"/>
                <a:stretch>
                  <a:fillRect t="-11628" r="-68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" y="-29375"/>
            <a:ext cx="899159" cy="7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9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 animBg="1"/>
      <p:bldP spid="17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-168274"/>
            <a:ext cx="967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TIẾT - BÀI 3: PHÉP CỘNG CÁC SỐ NGUYÊN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(TIẾT</a:t>
            </a:r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3)</a:t>
            </a:r>
            <a:endParaRPr lang="en-US" b="1" dirty="0">
              <a:solidFill>
                <a:srgbClr val="780A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9050" y="926659"/>
            <a:ext cx="11597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(SGK – Tr 75)</a:t>
            </a:r>
            <a:r>
              <a:rPr lang="en-US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6200" y="366463"/>
            <a:ext cx="11082455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máy tính cầm tay để tính kết quả</a:t>
            </a:r>
            <a:endParaRPr lang="en-US" sz="2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0"/>
          <p:cNvSpPr>
            <a:spLocks noChangeArrowheads="1"/>
          </p:cNvSpPr>
          <p:nvPr/>
        </p:nvSpPr>
        <p:spPr bwMode="auto">
          <a:xfrm>
            <a:off x="-249973" y="640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679" y="849345"/>
            <a:ext cx="2457450" cy="470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704" y="1014588"/>
            <a:ext cx="2614822" cy="421657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086600" y="3355168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637754" y="3773305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38100" y="1512438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dấu âm: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mtClean="0">
                    <a:solidFill>
                      <a:srgbClr val="002060"/>
                    </a:solidFill>
                  </a:rPr>
                  <a:t>)</a:t>
                </a:r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878027" y="151752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80488"/>
              </p:ext>
            </p:extLst>
          </p:nvPr>
        </p:nvGraphicFramePr>
        <p:xfrm>
          <a:off x="105080" y="2210485"/>
          <a:ext cx="6981520" cy="194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15">
                  <a:extLst>
                    <a:ext uri="{9D8B030D-6E8A-4147-A177-3AD203B41FA5}">
                      <a16:colId xmlns:a16="http://schemas.microsoft.com/office/drawing/2014/main" xmlns="" val="1020516606"/>
                    </a:ext>
                  </a:extLst>
                </a:gridCol>
                <a:gridCol w="3747765">
                  <a:extLst>
                    <a:ext uri="{9D8B030D-6E8A-4147-A177-3AD203B41FA5}">
                      <a16:colId xmlns:a16="http://schemas.microsoft.com/office/drawing/2014/main" xmlns="" val="3820232005"/>
                    </a:ext>
                  </a:extLst>
                </a:gridCol>
                <a:gridCol w="1449540">
                  <a:extLst>
                    <a:ext uri="{9D8B030D-6E8A-4147-A177-3AD203B41FA5}">
                      <a16:colId xmlns:a16="http://schemas.microsoft.com/office/drawing/2014/main" xmlns="" val="210609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Phép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tính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Nút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ấn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Kết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quả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7520424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8183141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7056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blipFill>
                <a:blip r:embed="rId8"/>
                <a:stretch>
                  <a:fillRect b="-1230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2487967" y="2916501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689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766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blipFill>
                <a:blip r:embed="rId9"/>
                <a:stretch>
                  <a:fillRect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240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21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50292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9526" y="4368112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máy tính cầm tay để tính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8282" y="5034441"/>
          <a:ext cx="2120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12" imgW="2120760" imgH="393480" progId="Equation.DSMT4">
                  <p:embed/>
                </p:oleObj>
              </mc:Choice>
              <mc:Fallback>
                <p:oleObj name="Equation" r:id="rId12" imgW="212076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282" y="5034441"/>
                        <a:ext cx="2120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70929" y="5540073"/>
          <a:ext cx="1866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14" imgW="1866600" imgH="393480" progId="Equation.DSMT4">
                  <p:embed/>
                </p:oleObj>
              </mc:Choice>
              <mc:Fallback>
                <p:oleObj name="Equation" r:id="rId14" imgW="18666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929" y="5540073"/>
                        <a:ext cx="1866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03199" y="6083300"/>
          <a:ext cx="299720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16" imgW="2997000" imgH="393480" progId="Equation.DSMT4">
                  <p:embed/>
                </p:oleObj>
              </mc:Choice>
              <mc:Fallback>
                <p:oleObj name="Equation" r:id="rId16" imgW="29970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3199" y="6083300"/>
                        <a:ext cx="299720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2438400" y="5027128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8" imgW="1015920" imgH="304560" progId="Equation.DSMT4">
                  <p:embed/>
                </p:oleObj>
              </mc:Choice>
              <mc:Fallback>
                <p:oleObj name="Equation" r:id="rId18" imgW="1015920" imgH="3045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38400" y="5027128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2127250" y="5557374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20" imgW="1041120" imgH="317160" progId="Equation.DSMT4">
                  <p:embed/>
                </p:oleObj>
              </mc:Choice>
              <mc:Fallback>
                <p:oleObj name="Equation" r:id="rId20" imgW="1041120" imgH="317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27250" y="5557374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3262313" y="6068549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22" imgW="1041120" imgH="317160" progId="Equation.DSMT4">
                  <p:embed/>
                </p:oleObj>
              </mc:Choice>
              <mc:Fallback>
                <p:oleObj name="Equation" r:id="rId22" imgW="1041120" imgH="3171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62313" y="6068549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1825661" y="3620905"/>
            <a:ext cx="631712" cy="3793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chemeClr val="tx2"/>
                </a:solidFill>
                <a:latin typeface="Cambria Math" panose="02040503050406030204" pitchFamily="18" charset="0"/>
              </a:rPr>
              <a:t>+/−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06939" y="3638897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87939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295572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blipFill>
                <a:blip r:embed="rId24"/>
                <a:stretch>
                  <a:fillRect b="-307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413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94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  <a:blipFill>
                <a:blip r:embed="rId2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5201646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18" grpId="0" animBg="1"/>
      <p:bldP spid="16" grpId="0"/>
      <p:bldP spid="17" grpId="0" animBg="1"/>
      <p:bldP spid="22" grpId="0" animBg="1"/>
      <p:bldP spid="23" grpId="0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6" grpId="0"/>
      <p:bldP spid="30" grpId="0" animBg="1"/>
      <p:bldP spid="31" grpId="0"/>
      <p:bldP spid="32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813" y="1723430"/>
            <a:ext cx="1158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ở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ngôi làng vào buổi tối là            . Đến sáng ngày hôm sau, nhiệt độ tăng lên      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đến trưa nhiệt độ lại giảm xuống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 nhiệt độ vào buổi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ngôi làng đó. 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120" y="3384064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1015" y="4015968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Nhiệt độ ở ngôi làng vào buổi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58119"/>
              </p:ext>
            </p:extLst>
          </p:nvPr>
        </p:nvGraphicFramePr>
        <p:xfrm>
          <a:off x="2081652" y="4756556"/>
          <a:ext cx="7349216" cy="52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5537160" imgH="393480" progId="Equation.DSMT4">
                  <p:embed/>
                </p:oleObj>
              </mc:Choice>
              <mc:Fallback>
                <p:oleObj name="Equation" r:id="rId4" imgW="55371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1652" y="4756556"/>
                        <a:ext cx="7349216" cy="52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37875"/>
              </p:ext>
            </p:extLst>
          </p:nvPr>
        </p:nvGraphicFramePr>
        <p:xfrm>
          <a:off x="7951880" y="1811464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6" imgW="965160" imgH="317160" progId="Equation.DSMT4">
                  <p:embed/>
                </p:oleObj>
              </mc:Choice>
              <mc:Fallback>
                <p:oleObj name="Equation" r:id="rId6" imgW="9651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880" y="1811464"/>
                        <a:ext cx="965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98356"/>
              </p:ext>
            </p:extLst>
          </p:nvPr>
        </p:nvGraphicFramePr>
        <p:xfrm>
          <a:off x="4605020" y="2262873"/>
          <a:ext cx="584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8" imgW="583920" imgH="317160" progId="Equation.DSMT4">
                  <p:embed/>
                </p:oleObj>
              </mc:Choice>
              <mc:Fallback>
                <p:oleObj name="Equation" r:id="rId8" imgW="58392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5020" y="2262873"/>
                        <a:ext cx="584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1234"/>
              </p:ext>
            </p:extLst>
          </p:nvPr>
        </p:nvGraphicFramePr>
        <p:xfrm>
          <a:off x="10650781" y="2247633"/>
          <a:ext cx="718260" cy="33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0" imgW="714561" imgH="266815" progId="Equation.DSMT4">
                  <p:embed/>
                </p:oleObj>
              </mc:Choice>
              <mc:Fallback>
                <p:oleObj name="Equation" r:id="rId10" imgW="714561" imgH="2668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0781" y="2247633"/>
                        <a:ext cx="718260" cy="33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662" y="189962"/>
            <a:ext cx="1560937" cy="13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0720" y="2521059"/>
            <a:ext cx="8016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và xem lại các dạng bài tập.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bài tập trong SBT...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giờ sau: Tìm hiểu nội dung bài: Phép trừ số nguyên. Quy tắc dấu ngoặc.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3244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giúp mình </a:t>
            </a:r>
            <a:r>
              <a:rPr lang="vi-VN" sz="3733" b="1" smtClean="0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 smtClean="0">
                <a:solidFill>
                  <a:srgbClr val="00B050"/>
                </a:solidFill>
                <a:latin typeface="+mj-lt"/>
              </a:rPr>
              <a:t>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1: Kết quả của phép tính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(−37)+(−52)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r="-102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 smtClean="0">
                        <a:latin typeface="Cambria Math" panose="02040503050406030204" pitchFamily="18" charset="0"/>
                      </a:rPr>
                      <m:t>−89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4800" smtClean="0">
                    <a:latin typeface="+mj-lt"/>
                  </a:rPr>
                  <a:t>15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2: Ta dùng tính chất nào để tính tổng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−178</m:t>
                        </m:r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+178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blipFill>
                <a:blip r:embed="rId6"/>
                <a:stretch>
                  <a:fillRect t="-837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D. Tính </a:t>
            </a:r>
            <a:r>
              <a:rPr lang="vi-VN" sz="4400">
                <a:solidFill>
                  <a:schemeClr val="tx1"/>
                </a:solidFill>
                <a:latin typeface="+mj-lt"/>
              </a:rPr>
              <a:t>chất </a:t>
            </a:r>
            <a:r>
              <a:rPr lang="vi-VN" sz="4400" smtClean="0">
                <a:solidFill>
                  <a:schemeClr val="tx1"/>
                </a:solidFill>
                <a:latin typeface="+mj-lt"/>
              </a:rPr>
              <a:t>cộng với số đối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latin typeface="+mj-lt"/>
              </a:rPr>
              <a:t>C. Tính chất giao hoán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A.Tính chất kết hợp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B. Tính chất cộng với số 0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3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 smtClean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134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blipFill>
                <a:blip r:embed="rId6"/>
                <a:stretch>
                  <a:fillRect t="-12033" b="-2531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788</TotalTime>
  <Words>1284</Words>
  <Application>Microsoft Office PowerPoint</Application>
  <PresentationFormat>Custom</PresentationFormat>
  <Paragraphs>236</Paragraphs>
  <Slides>19</Slides>
  <Notes>4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 Phép cộng các số nguyên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22</cp:revision>
  <dcterms:created xsi:type="dcterms:W3CDTF">2021-06-07T13:44:30Z</dcterms:created>
  <dcterms:modified xsi:type="dcterms:W3CDTF">2021-08-19T12:00:30Z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