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inzel" panose="020B0604020202020204" charset="0"/>
      <p:regular r:id="rId15"/>
      <p:bold r:id="rId16"/>
    </p:embeddedFont>
    <p:embeddedFont>
      <p:font typeface="Cinzel ExtraBold" panose="020B0604020202020204" charset="0"/>
      <p:bold r:id="rId17"/>
    </p:embeddedFont>
    <p:embeddedFont>
      <p:font typeface="Pangolin" panose="020B0604020202020204" charset="0"/>
      <p:regular r:id="rId18"/>
    </p:embeddedFon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Assistant" panose="020B0604020202020204" charset="-79"/>
      <p:regular r:id="rId23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1EB0VqYoctznbrP0zeGI8vAWQ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1" name="Google Shape;10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0" name="Google Shape;9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8" name="Google Shape;10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4c1e4aee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4c1e4aee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" name="Google Shape;10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có thể brainstorm HS vậy để miêu tả về ngôi nhà của mình thì con có thể nói những cái gì, dùng những cấu trúc nào</a:t>
            </a:r>
            <a:endParaRPr/>
          </a:p>
        </p:txBody>
      </p:sp>
      <p:sp>
        <p:nvSpPr>
          <p:cNvPr id="1025" name="Google Shape;1025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3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10" name="Google Shape;10;p13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3"/>
          <p:cNvSpPr txBox="1">
            <a:spLocks noGrp="1"/>
          </p:cNvSpPr>
          <p:nvPr>
            <p:ph type="ctrTitle"/>
          </p:nvPr>
        </p:nvSpPr>
        <p:spPr>
          <a:xfrm>
            <a:off x="768096" y="1174272"/>
            <a:ext cx="39228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700">
                <a:latin typeface="Cinzel ExtraBold"/>
                <a:ea typeface="Cinzel ExtraBold"/>
                <a:cs typeface="Cinzel ExtraBold"/>
                <a:sym typeface="Cinzel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"/>
          </p:nvPr>
        </p:nvSpPr>
        <p:spPr>
          <a:xfrm>
            <a:off x="768096" y="3603528"/>
            <a:ext cx="3922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ctrTitle" idx="2"/>
          </p:nvPr>
        </p:nvSpPr>
        <p:spPr>
          <a:xfrm>
            <a:off x="1049450" y="3045009"/>
            <a:ext cx="3355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5677" y="2596213"/>
            <a:ext cx="5363999" cy="35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4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187" name="Google Shape;187;p14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body" idx="1"/>
          </p:nvPr>
        </p:nvSpPr>
        <p:spPr>
          <a:xfrm>
            <a:off x="716900" y="1128049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lphaLcPeriod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romanLcPeriod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lphaLcPeriod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romanLcPeriod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lphaLcPeriod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360" name="Google Shape;3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1052" y="991596"/>
            <a:ext cx="748000" cy="6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2838" y="117032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963" y="1581925"/>
            <a:ext cx="440784" cy="4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6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366" name="Google Shape;366;p16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8" name="Google Shape;538;p16"/>
          <p:cNvGrpSpPr/>
          <p:nvPr/>
        </p:nvGrpSpPr>
        <p:grpSpPr>
          <a:xfrm>
            <a:off x="8437625" y="3267550"/>
            <a:ext cx="607857" cy="1564762"/>
            <a:chOff x="3854725" y="4703200"/>
            <a:chExt cx="607857" cy="1564762"/>
          </a:xfrm>
        </p:grpSpPr>
        <p:sp>
          <p:nvSpPr>
            <p:cNvPr id="539" name="Google Shape;539;p16"/>
            <p:cNvSpPr/>
            <p:nvPr/>
          </p:nvSpPr>
          <p:spPr>
            <a:xfrm>
              <a:off x="3990648" y="6074950"/>
              <a:ext cx="471934" cy="193012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0" name="Google Shape;540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54725" y="4703200"/>
              <a:ext cx="550520" cy="1527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1" name="Google Shape;541;p16"/>
          <p:cNvGrpSpPr/>
          <p:nvPr/>
        </p:nvGrpSpPr>
        <p:grpSpPr>
          <a:xfrm>
            <a:off x="148591" y="4174412"/>
            <a:ext cx="300485" cy="697634"/>
            <a:chOff x="4559750" y="3530463"/>
            <a:chExt cx="1351101" cy="3136846"/>
          </a:xfrm>
        </p:grpSpPr>
        <p:sp>
          <p:nvSpPr>
            <p:cNvPr id="542" name="Google Shape;542;p16"/>
            <p:cNvSpPr/>
            <p:nvPr/>
          </p:nvSpPr>
          <p:spPr>
            <a:xfrm>
              <a:off x="4559750" y="6255702"/>
              <a:ext cx="1351101" cy="41160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3" name="Google Shape;54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800" y="3530463"/>
              <a:ext cx="1143000" cy="311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4" name="Google Shape;544;p16"/>
          <p:cNvGrpSpPr/>
          <p:nvPr/>
        </p:nvGrpSpPr>
        <p:grpSpPr>
          <a:xfrm>
            <a:off x="320541" y="4315087"/>
            <a:ext cx="300485" cy="697634"/>
            <a:chOff x="4559750" y="3530463"/>
            <a:chExt cx="1351101" cy="3136846"/>
          </a:xfrm>
        </p:grpSpPr>
        <p:sp>
          <p:nvSpPr>
            <p:cNvPr id="545" name="Google Shape;545;p16"/>
            <p:cNvSpPr/>
            <p:nvPr/>
          </p:nvSpPr>
          <p:spPr>
            <a:xfrm>
              <a:off x="4559750" y="6255702"/>
              <a:ext cx="1351101" cy="41160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6" name="Google Shape;54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800" y="3530463"/>
              <a:ext cx="1143000" cy="3114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7" name="Google Shape;54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51" y="9414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9626" y="1088950"/>
            <a:ext cx="440784" cy="4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17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551" name="Google Shape;551;p17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2" name="Google Shape;7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5651" y="91477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92813" y="7453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4876" y="12712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27" y="190258"/>
            <a:ext cx="748000" cy="6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8876" y="3337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677" y="2596213"/>
            <a:ext cx="5363999" cy="3577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8" name="Google Shape;728;p17"/>
          <p:cNvGrpSpPr/>
          <p:nvPr/>
        </p:nvGrpSpPr>
        <p:grpSpPr>
          <a:xfrm>
            <a:off x="235235" y="3831663"/>
            <a:ext cx="1452131" cy="1106875"/>
            <a:chOff x="3205000" y="3811625"/>
            <a:chExt cx="1452131" cy="1106875"/>
          </a:xfrm>
        </p:grpSpPr>
        <p:sp>
          <p:nvSpPr>
            <p:cNvPr id="729" name="Google Shape;729;p17"/>
            <p:cNvSpPr/>
            <p:nvPr/>
          </p:nvSpPr>
          <p:spPr>
            <a:xfrm>
              <a:off x="3205000" y="4591412"/>
              <a:ext cx="1007481" cy="25674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0" name="Google Shape;730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61806" y="3811625"/>
              <a:ext cx="1295325" cy="1106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18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733" name="Google Shape;733;p18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4" name="Google Shape;90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4951" y="61777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376" y="1279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326" y="153692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451" y="745300"/>
            <a:ext cx="440784" cy="41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18"/>
          <p:cNvGrpSpPr/>
          <p:nvPr/>
        </p:nvGrpSpPr>
        <p:grpSpPr>
          <a:xfrm>
            <a:off x="228594" y="2949362"/>
            <a:ext cx="1056393" cy="1908565"/>
            <a:chOff x="3074069" y="2899524"/>
            <a:chExt cx="1056393" cy="1908565"/>
          </a:xfrm>
        </p:grpSpPr>
        <p:sp>
          <p:nvSpPr>
            <p:cNvPr id="909" name="Google Shape;909;p18"/>
            <p:cNvSpPr/>
            <p:nvPr/>
          </p:nvSpPr>
          <p:spPr>
            <a:xfrm>
              <a:off x="3791142" y="4642217"/>
              <a:ext cx="339320" cy="165872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3074069" y="4269025"/>
              <a:ext cx="747986" cy="365669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1" name="Google Shape;911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97525" y="2899524"/>
              <a:ext cx="996225" cy="18906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2" name="Google Shape;912;p18"/>
          <p:cNvGrpSpPr/>
          <p:nvPr/>
        </p:nvGrpSpPr>
        <p:grpSpPr>
          <a:xfrm>
            <a:off x="8228057" y="3030400"/>
            <a:ext cx="607857" cy="1564762"/>
            <a:chOff x="3854725" y="4703200"/>
            <a:chExt cx="607857" cy="1564762"/>
          </a:xfrm>
        </p:grpSpPr>
        <p:sp>
          <p:nvSpPr>
            <p:cNvPr id="913" name="Google Shape;913;p18"/>
            <p:cNvSpPr/>
            <p:nvPr/>
          </p:nvSpPr>
          <p:spPr>
            <a:xfrm>
              <a:off x="3990648" y="6074950"/>
              <a:ext cx="471934" cy="193012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4" name="Google Shape;914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54725" y="4703200"/>
              <a:ext cx="550520" cy="1527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5" name="Google Shape;915;p18"/>
          <p:cNvGrpSpPr/>
          <p:nvPr/>
        </p:nvGrpSpPr>
        <p:grpSpPr>
          <a:xfrm flipH="1">
            <a:off x="7368875" y="4316149"/>
            <a:ext cx="590214" cy="559201"/>
            <a:chOff x="5582137" y="3881374"/>
            <a:chExt cx="590214" cy="559201"/>
          </a:xfrm>
        </p:grpSpPr>
        <p:sp>
          <p:nvSpPr>
            <p:cNvPr id="916" name="Google Shape;916;p18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7" name="Google Shape;91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8" name="Google Shape;918;p18"/>
          <p:cNvGrpSpPr/>
          <p:nvPr/>
        </p:nvGrpSpPr>
        <p:grpSpPr>
          <a:xfrm flipH="1">
            <a:off x="7842425" y="4435924"/>
            <a:ext cx="590214" cy="559201"/>
            <a:chOff x="5582137" y="3881374"/>
            <a:chExt cx="590214" cy="559201"/>
          </a:xfrm>
        </p:grpSpPr>
        <p:sp>
          <p:nvSpPr>
            <p:cNvPr id="919" name="Google Shape;919;p18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0" name="Google Shape;920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inzel"/>
              <a:buNone/>
              <a:defRPr sz="32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6021" y="3126050"/>
            <a:ext cx="661021" cy="57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6" name="Google Shape;926;p1"/>
          <p:cNvGrpSpPr/>
          <p:nvPr/>
        </p:nvGrpSpPr>
        <p:grpSpPr>
          <a:xfrm>
            <a:off x="7299292" y="3387915"/>
            <a:ext cx="590214" cy="559201"/>
            <a:chOff x="5582137" y="3881374"/>
            <a:chExt cx="590214" cy="559201"/>
          </a:xfrm>
        </p:grpSpPr>
        <p:sp>
          <p:nvSpPr>
            <p:cNvPr id="927" name="Google Shape;927;p1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8" name="Google Shape;92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1"/>
          <p:cNvGrpSpPr/>
          <p:nvPr/>
        </p:nvGrpSpPr>
        <p:grpSpPr>
          <a:xfrm>
            <a:off x="271779" y="2776227"/>
            <a:ext cx="4657572" cy="523826"/>
            <a:chOff x="713050" y="3142850"/>
            <a:chExt cx="4031583" cy="502712"/>
          </a:xfrm>
        </p:grpSpPr>
        <p:sp>
          <p:nvSpPr>
            <p:cNvPr id="930" name="Google Shape;930;p1"/>
            <p:cNvSpPr/>
            <p:nvPr/>
          </p:nvSpPr>
          <p:spPr>
            <a:xfrm>
              <a:off x="713050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"/>
            <p:cNvSpPr/>
            <p:nvPr/>
          </p:nvSpPr>
          <p:spPr>
            <a:xfrm>
              <a:off x="1210791" y="3142850"/>
              <a:ext cx="3332700" cy="50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"/>
            <p:cNvSpPr/>
            <p:nvPr/>
          </p:nvSpPr>
          <p:spPr>
            <a:xfrm flipH="1">
              <a:off x="4142050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3" name="Google Shape;933;p1"/>
          <p:cNvSpPr txBox="1">
            <a:spLocks noGrp="1"/>
          </p:cNvSpPr>
          <p:nvPr>
            <p:ph type="ctrTitle" idx="2"/>
          </p:nvPr>
        </p:nvSpPr>
        <p:spPr>
          <a:xfrm>
            <a:off x="500451" y="2828486"/>
            <a:ext cx="4196527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2200"/>
              <a:t>Lesson 4: Communication</a:t>
            </a:r>
            <a:endParaRPr sz="2200"/>
          </a:p>
        </p:txBody>
      </p:sp>
      <p:sp>
        <p:nvSpPr>
          <p:cNvPr id="934" name="Google Shape;934;p1"/>
          <p:cNvSpPr txBox="1">
            <a:spLocks noGrp="1"/>
          </p:cNvSpPr>
          <p:nvPr>
            <p:ph type="ctrTitle"/>
          </p:nvPr>
        </p:nvSpPr>
        <p:spPr>
          <a:xfrm>
            <a:off x="326661" y="1310358"/>
            <a:ext cx="4505730" cy="12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5000"/>
              <a:t>Unit 2</a:t>
            </a:r>
            <a:br>
              <a:rPr lang="en-US" sz="5000"/>
            </a:br>
            <a:r>
              <a:rPr lang="en-US" sz="5000"/>
              <a:t>My HOUSE</a:t>
            </a:r>
            <a:endParaRPr sz="5000"/>
          </a:p>
        </p:txBody>
      </p:sp>
      <p:sp>
        <p:nvSpPr>
          <p:cNvPr id="935" name="Google Shape;935;p1"/>
          <p:cNvSpPr txBox="1">
            <a:spLocks noGrp="1"/>
          </p:cNvSpPr>
          <p:nvPr>
            <p:ph type="subTitle" idx="1"/>
          </p:nvPr>
        </p:nvSpPr>
        <p:spPr>
          <a:xfrm>
            <a:off x="478010" y="3429984"/>
            <a:ext cx="3922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School year </a:t>
            </a:r>
            <a:r>
              <a:rPr lang="en-US" sz="2000" dirty="0" smtClean="0"/>
              <a:t>2024 </a:t>
            </a:r>
            <a:r>
              <a:rPr lang="en-US" sz="2000" dirty="0"/>
              <a:t>- </a:t>
            </a:r>
            <a:r>
              <a:rPr lang="en-US" sz="2000" dirty="0" smtClean="0"/>
              <a:t>2025</a:t>
            </a:r>
            <a:endParaRPr sz="2000" dirty="0"/>
          </a:p>
        </p:txBody>
      </p:sp>
      <p:sp>
        <p:nvSpPr>
          <p:cNvPr id="936" name="Google Shape;936;p1"/>
          <p:cNvSpPr/>
          <p:nvPr/>
        </p:nvSpPr>
        <p:spPr>
          <a:xfrm>
            <a:off x="7167411" y="5143507"/>
            <a:ext cx="715068" cy="240869"/>
          </a:xfrm>
          <a:custGeom>
            <a:avLst/>
            <a:gdLst/>
            <a:ahLst/>
            <a:cxnLst/>
            <a:rect l="l" t="t" r="r" b="b"/>
            <a:pathLst>
              <a:path w="19771" h="11123" extrusionOk="0">
                <a:moveTo>
                  <a:pt x="9896" y="1"/>
                </a:moveTo>
                <a:lnTo>
                  <a:pt x="9385" y="21"/>
                </a:lnTo>
                <a:lnTo>
                  <a:pt x="8873" y="42"/>
                </a:lnTo>
                <a:lnTo>
                  <a:pt x="8383" y="62"/>
                </a:lnTo>
                <a:lnTo>
                  <a:pt x="7892" y="124"/>
                </a:lnTo>
                <a:lnTo>
                  <a:pt x="7422" y="185"/>
                </a:lnTo>
                <a:lnTo>
                  <a:pt x="6952" y="267"/>
                </a:lnTo>
                <a:lnTo>
                  <a:pt x="6482" y="348"/>
                </a:lnTo>
                <a:lnTo>
                  <a:pt x="6032" y="451"/>
                </a:lnTo>
                <a:lnTo>
                  <a:pt x="5602" y="553"/>
                </a:lnTo>
                <a:lnTo>
                  <a:pt x="5173" y="676"/>
                </a:lnTo>
                <a:lnTo>
                  <a:pt x="4764" y="819"/>
                </a:lnTo>
                <a:lnTo>
                  <a:pt x="4355" y="962"/>
                </a:lnTo>
                <a:lnTo>
                  <a:pt x="3967" y="1105"/>
                </a:lnTo>
                <a:lnTo>
                  <a:pt x="3599" y="1268"/>
                </a:lnTo>
                <a:lnTo>
                  <a:pt x="3251" y="1452"/>
                </a:lnTo>
                <a:lnTo>
                  <a:pt x="2904" y="1636"/>
                </a:lnTo>
                <a:lnTo>
                  <a:pt x="2577" y="1820"/>
                </a:lnTo>
                <a:lnTo>
                  <a:pt x="2270" y="2025"/>
                </a:lnTo>
                <a:lnTo>
                  <a:pt x="1963" y="2250"/>
                </a:lnTo>
                <a:lnTo>
                  <a:pt x="1698" y="2454"/>
                </a:lnTo>
                <a:lnTo>
                  <a:pt x="1432" y="2679"/>
                </a:lnTo>
                <a:lnTo>
                  <a:pt x="1207" y="2924"/>
                </a:lnTo>
                <a:lnTo>
                  <a:pt x="982" y="3149"/>
                </a:lnTo>
                <a:lnTo>
                  <a:pt x="778" y="3395"/>
                </a:lnTo>
                <a:lnTo>
                  <a:pt x="614" y="3660"/>
                </a:lnTo>
                <a:lnTo>
                  <a:pt x="451" y="3906"/>
                </a:lnTo>
                <a:lnTo>
                  <a:pt x="328" y="4171"/>
                </a:lnTo>
                <a:lnTo>
                  <a:pt x="205" y="4458"/>
                </a:lnTo>
                <a:lnTo>
                  <a:pt x="123" y="4723"/>
                </a:lnTo>
                <a:lnTo>
                  <a:pt x="62" y="5010"/>
                </a:lnTo>
                <a:lnTo>
                  <a:pt x="21" y="5275"/>
                </a:lnTo>
                <a:lnTo>
                  <a:pt x="1" y="5562"/>
                </a:lnTo>
                <a:lnTo>
                  <a:pt x="21" y="5848"/>
                </a:lnTo>
                <a:lnTo>
                  <a:pt x="62" y="6134"/>
                </a:lnTo>
                <a:lnTo>
                  <a:pt x="123" y="6420"/>
                </a:lnTo>
                <a:lnTo>
                  <a:pt x="205" y="6686"/>
                </a:lnTo>
                <a:lnTo>
                  <a:pt x="328" y="6952"/>
                </a:lnTo>
                <a:lnTo>
                  <a:pt x="451" y="7218"/>
                </a:lnTo>
                <a:lnTo>
                  <a:pt x="614" y="7483"/>
                </a:lnTo>
                <a:lnTo>
                  <a:pt x="778" y="7729"/>
                </a:lnTo>
                <a:lnTo>
                  <a:pt x="982" y="7974"/>
                </a:lnTo>
                <a:lnTo>
                  <a:pt x="1207" y="8219"/>
                </a:lnTo>
                <a:lnTo>
                  <a:pt x="1432" y="8444"/>
                </a:lnTo>
                <a:lnTo>
                  <a:pt x="1698" y="8669"/>
                </a:lnTo>
                <a:lnTo>
                  <a:pt x="1963" y="8894"/>
                </a:lnTo>
                <a:lnTo>
                  <a:pt x="2270" y="9098"/>
                </a:lnTo>
                <a:lnTo>
                  <a:pt x="2577" y="9303"/>
                </a:lnTo>
                <a:lnTo>
                  <a:pt x="2904" y="9507"/>
                </a:lnTo>
                <a:lnTo>
                  <a:pt x="3251" y="9691"/>
                </a:lnTo>
                <a:lnTo>
                  <a:pt x="3599" y="9855"/>
                </a:lnTo>
                <a:lnTo>
                  <a:pt x="3967" y="10018"/>
                </a:lnTo>
                <a:lnTo>
                  <a:pt x="4355" y="10182"/>
                </a:lnTo>
                <a:lnTo>
                  <a:pt x="4764" y="10325"/>
                </a:lnTo>
                <a:lnTo>
                  <a:pt x="5173" y="10448"/>
                </a:lnTo>
                <a:lnTo>
                  <a:pt x="5602" y="10570"/>
                </a:lnTo>
                <a:lnTo>
                  <a:pt x="6032" y="10693"/>
                </a:lnTo>
                <a:lnTo>
                  <a:pt x="6482" y="10795"/>
                </a:lnTo>
                <a:lnTo>
                  <a:pt x="6952" y="10877"/>
                </a:lnTo>
                <a:lnTo>
                  <a:pt x="7422" y="10959"/>
                </a:lnTo>
                <a:lnTo>
                  <a:pt x="7892" y="11020"/>
                </a:lnTo>
                <a:lnTo>
                  <a:pt x="8383" y="11061"/>
                </a:lnTo>
                <a:lnTo>
                  <a:pt x="8873" y="11102"/>
                </a:lnTo>
                <a:lnTo>
                  <a:pt x="9385" y="11122"/>
                </a:lnTo>
                <a:lnTo>
                  <a:pt x="10386" y="11122"/>
                </a:lnTo>
                <a:lnTo>
                  <a:pt x="10897" y="11102"/>
                </a:lnTo>
                <a:lnTo>
                  <a:pt x="11388" y="11061"/>
                </a:lnTo>
                <a:lnTo>
                  <a:pt x="11879" y="11020"/>
                </a:lnTo>
                <a:lnTo>
                  <a:pt x="12349" y="10959"/>
                </a:lnTo>
                <a:lnTo>
                  <a:pt x="12819" y="10877"/>
                </a:lnTo>
                <a:lnTo>
                  <a:pt x="13289" y="10795"/>
                </a:lnTo>
                <a:lnTo>
                  <a:pt x="13739" y="10693"/>
                </a:lnTo>
                <a:lnTo>
                  <a:pt x="14168" y="10570"/>
                </a:lnTo>
                <a:lnTo>
                  <a:pt x="14598" y="10448"/>
                </a:lnTo>
                <a:lnTo>
                  <a:pt x="15007" y="10325"/>
                </a:lnTo>
                <a:lnTo>
                  <a:pt x="15416" y="10182"/>
                </a:lnTo>
                <a:lnTo>
                  <a:pt x="15804" y="10018"/>
                </a:lnTo>
                <a:lnTo>
                  <a:pt x="16172" y="9855"/>
                </a:lnTo>
                <a:lnTo>
                  <a:pt x="16519" y="9691"/>
                </a:lnTo>
                <a:lnTo>
                  <a:pt x="16867" y="9507"/>
                </a:lnTo>
                <a:lnTo>
                  <a:pt x="17194" y="9303"/>
                </a:lnTo>
                <a:lnTo>
                  <a:pt x="17501" y="9098"/>
                </a:lnTo>
                <a:lnTo>
                  <a:pt x="17807" y="8894"/>
                </a:lnTo>
                <a:lnTo>
                  <a:pt x="18073" y="8669"/>
                </a:lnTo>
                <a:lnTo>
                  <a:pt x="18339" y="8444"/>
                </a:lnTo>
                <a:lnTo>
                  <a:pt x="18564" y="8219"/>
                </a:lnTo>
                <a:lnTo>
                  <a:pt x="18789" y="7974"/>
                </a:lnTo>
                <a:lnTo>
                  <a:pt x="18993" y="7729"/>
                </a:lnTo>
                <a:lnTo>
                  <a:pt x="19157" y="7483"/>
                </a:lnTo>
                <a:lnTo>
                  <a:pt x="19320" y="7218"/>
                </a:lnTo>
                <a:lnTo>
                  <a:pt x="19463" y="6952"/>
                </a:lnTo>
                <a:lnTo>
                  <a:pt x="19566" y="6686"/>
                </a:lnTo>
                <a:lnTo>
                  <a:pt x="19647" y="6420"/>
                </a:lnTo>
                <a:lnTo>
                  <a:pt x="19709" y="6134"/>
                </a:lnTo>
                <a:lnTo>
                  <a:pt x="19750" y="5848"/>
                </a:lnTo>
                <a:lnTo>
                  <a:pt x="19770" y="5562"/>
                </a:lnTo>
                <a:lnTo>
                  <a:pt x="19750" y="5275"/>
                </a:lnTo>
                <a:lnTo>
                  <a:pt x="19709" y="5010"/>
                </a:lnTo>
                <a:lnTo>
                  <a:pt x="19647" y="4723"/>
                </a:lnTo>
                <a:lnTo>
                  <a:pt x="19566" y="4458"/>
                </a:lnTo>
                <a:lnTo>
                  <a:pt x="19463" y="4171"/>
                </a:lnTo>
                <a:lnTo>
                  <a:pt x="19320" y="3906"/>
                </a:lnTo>
                <a:lnTo>
                  <a:pt x="19157" y="3660"/>
                </a:lnTo>
                <a:lnTo>
                  <a:pt x="18993" y="3395"/>
                </a:lnTo>
                <a:lnTo>
                  <a:pt x="18789" y="3149"/>
                </a:lnTo>
                <a:lnTo>
                  <a:pt x="18564" y="2924"/>
                </a:lnTo>
                <a:lnTo>
                  <a:pt x="18339" y="2679"/>
                </a:lnTo>
                <a:lnTo>
                  <a:pt x="18073" y="2454"/>
                </a:lnTo>
                <a:lnTo>
                  <a:pt x="17807" y="2250"/>
                </a:lnTo>
                <a:lnTo>
                  <a:pt x="17501" y="2025"/>
                </a:lnTo>
                <a:lnTo>
                  <a:pt x="17194" y="1820"/>
                </a:lnTo>
                <a:lnTo>
                  <a:pt x="16867" y="1636"/>
                </a:lnTo>
                <a:lnTo>
                  <a:pt x="16519" y="1452"/>
                </a:lnTo>
                <a:lnTo>
                  <a:pt x="16172" y="1268"/>
                </a:lnTo>
                <a:lnTo>
                  <a:pt x="15804" y="1105"/>
                </a:lnTo>
                <a:lnTo>
                  <a:pt x="15416" y="962"/>
                </a:lnTo>
                <a:lnTo>
                  <a:pt x="15007" y="819"/>
                </a:lnTo>
                <a:lnTo>
                  <a:pt x="14598" y="676"/>
                </a:lnTo>
                <a:lnTo>
                  <a:pt x="14168" y="553"/>
                </a:lnTo>
                <a:lnTo>
                  <a:pt x="13739" y="451"/>
                </a:lnTo>
                <a:lnTo>
                  <a:pt x="13289" y="348"/>
                </a:lnTo>
                <a:lnTo>
                  <a:pt x="12819" y="267"/>
                </a:lnTo>
                <a:lnTo>
                  <a:pt x="12349" y="185"/>
                </a:lnTo>
                <a:lnTo>
                  <a:pt x="11879" y="124"/>
                </a:lnTo>
                <a:lnTo>
                  <a:pt x="11388" y="62"/>
                </a:lnTo>
                <a:lnTo>
                  <a:pt x="10897" y="42"/>
                </a:lnTo>
                <a:lnTo>
                  <a:pt x="10386" y="21"/>
                </a:lnTo>
                <a:lnTo>
                  <a:pt x="9896" y="1"/>
                </a:lnTo>
                <a:close/>
              </a:path>
            </a:pathLst>
          </a:custGeom>
          <a:solidFill>
            <a:srgbClr val="313131">
              <a:alpha val="1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7" name="Google Shape;937;p1"/>
          <p:cNvGrpSpPr/>
          <p:nvPr/>
        </p:nvGrpSpPr>
        <p:grpSpPr>
          <a:xfrm>
            <a:off x="6825742" y="3507690"/>
            <a:ext cx="590214" cy="559201"/>
            <a:chOff x="5582137" y="3881374"/>
            <a:chExt cx="590214" cy="559201"/>
          </a:xfrm>
        </p:grpSpPr>
        <p:sp>
          <p:nvSpPr>
            <p:cNvPr id="938" name="Google Shape;938;p1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9" name="Google Shape;93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0" name="Google Shape;940;p1"/>
          <p:cNvGrpSpPr/>
          <p:nvPr/>
        </p:nvGrpSpPr>
        <p:grpSpPr>
          <a:xfrm>
            <a:off x="6356772" y="3528922"/>
            <a:ext cx="408623" cy="612391"/>
            <a:chOff x="3262250" y="3852548"/>
            <a:chExt cx="1143000" cy="1712981"/>
          </a:xfrm>
        </p:grpSpPr>
        <p:sp>
          <p:nvSpPr>
            <p:cNvPr id="941" name="Google Shape;941;p1"/>
            <p:cNvSpPr/>
            <p:nvPr/>
          </p:nvSpPr>
          <p:spPr>
            <a:xfrm>
              <a:off x="3311788" y="5283199"/>
              <a:ext cx="1062197" cy="282330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2" name="Google Shape;942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3262250" y="3852548"/>
              <a:ext cx="1143000" cy="1705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3" name="Google Shape;943;p1"/>
          <p:cNvGrpSpPr/>
          <p:nvPr/>
        </p:nvGrpSpPr>
        <p:grpSpPr>
          <a:xfrm>
            <a:off x="6711333" y="3752340"/>
            <a:ext cx="300485" cy="697634"/>
            <a:chOff x="4559750" y="3530463"/>
            <a:chExt cx="1351101" cy="3136846"/>
          </a:xfrm>
        </p:grpSpPr>
        <p:sp>
          <p:nvSpPr>
            <p:cNvPr id="944" name="Google Shape;944;p1"/>
            <p:cNvSpPr/>
            <p:nvPr/>
          </p:nvSpPr>
          <p:spPr>
            <a:xfrm>
              <a:off x="4559750" y="6255702"/>
              <a:ext cx="1351101" cy="41160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5" name="Google Shape;945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3800" y="3530463"/>
              <a:ext cx="1143000" cy="311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6" name="Google Shape;946;p1"/>
          <p:cNvGrpSpPr/>
          <p:nvPr/>
        </p:nvGrpSpPr>
        <p:grpSpPr>
          <a:xfrm>
            <a:off x="6116644" y="3458252"/>
            <a:ext cx="264284" cy="941013"/>
            <a:chOff x="6095088" y="2361050"/>
            <a:chExt cx="1257300" cy="4476750"/>
          </a:xfrm>
        </p:grpSpPr>
        <p:sp>
          <p:nvSpPr>
            <p:cNvPr id="947" name="Google Shape;947;p1"/>
            <p:cNvSpPr/>
            <p:nvPr/>
          </p:nvSpPr>
          <p:spPr>
            <a:xfrm>
              <a:off x="6227575" y="6486766"/>
              <a:ext cx="1048604" cy="319786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8" name="Google Shape;948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95088" y="2361050"/>
              <a:ext cx="1257300" cy="447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9" name="Google Shape;94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4345" y="1331304"/>
            <a:ext cx="590225" cy="55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4577" y="361671"/>
            <a:ext cx="748000" cy="6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626" y="82637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35101" y="3337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1701" y="505113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1600" y="1190288"/>
            <a:ext cx="2073345" cy="1956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5" name="Google Shape;955;p1"/>
          <p:cNvGrpSpPr/>
          <p:nvPr/>
        </p:nvGrpSpPr>
        <p:grpSpPr>
          <a:xfrm>
            <a:off x="7196895" y="837064"/>
            <a:ext cx="1605472" cy="1834885"/>
            <a:chOff x="5747075" y="757954"/>
            <a:chExt cx="2776424" cy="3173160"/>
          </a:xfrm>
        </p:grpSpPr>
        <p:sp>
          <p:nvSpPr>
            <p:cNvPr id="956" name="Google Shape;956;p1"/>
            <p:cNvSpPr/>
            <p:nvPr/>
          </p:nvSpPr>
          <p:spPr>
            <a:xfrm>
              <a:off x="7359636" y="3690245"/>
              <a:ext cx="715068" cy="240869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7" name="Google Shape;95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747075" y="757954"/>
              <a:ext cx="2776424" cy="3118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387" y="3524590"/>
            <a:ext cx="830613" cy="147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43" y="3883230"/>
            <a:ext cx="1157626" cy="111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9" descr="5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597" y="943717"/>
            <a:ext cx="6590805" cy="370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9"/>
          <p:cNvSpPr txBox="1"/>
          <p:nvPr/>
        </p:nvSpPr>
        <p:spPr>
          <a:xfrm>
            <a:off x="1062841" y="277011"/>
            <a:ext cx="70183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131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 picture of your dream house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387" y="3524590"/>
            <a:ext cx="830613" cy="147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43" y="3883230"/>
            <a:ext cx="1157626" cy="111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0" descr="5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597" y="943717"/>
            <a:ext cx="6590805" cy="370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"/>
          <p:cNvSpPr txBox="1"/>
          <p:nvPr/>
        </p:nvSpPr>
        <p:spPr>
          <a:xfrm>
            <a:off x="1062841" y="277011"/>
            <a:ext cx="70183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131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time!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1"/>
          <p:cNvSpPr txBox="1">
            <a:spLocks noGrp="1"/>
          </p:cNvSpPr>
          <p:nvPr>
            <p:ph type="title"/>
          </p:nvPr>
        </p:nvSpPr>
        <p:spPr>
          <a:xfrm>
            <a:off x="719998" y="4130239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latin typeface="Quattrocento Sans"/>
                <a:ea typeface="Quattrocento Sans"/>
                <a:cs typeface="Quattrocento Sans"/>
                <a:sym typeface="Quattrocento Sans"/>
              </a:rPr>
              <a:t>See you next time!</a:t>
            </a:r>
            <a:endParaRPr sz="4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74" name="Google Shape;10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315" y="249642"/>
            <a:ext cx="3659367" cy="345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2"/>
          <p:cNvGrpSpPr/>
          <p:nvPr/>
        </p:nvGrpSpPr>
        <p:grpSpPr>
          <a:xfrm>
            <a:off x="713204" y="408585"/>
            <a:ext cx="7717600" cy="609023"/>
            <a:chOff x="713050" y="3142861"/>
            <a:chExt cx="5567451" cy="502701"/>
          </a:xfrm>
        </p:grpSpPr>
        <p:sp>
          <p:nvSpPr>
            <p:cNvPr id="963" name="Google Shape;963;p2"/>
            <p:cNvSpPr/>
            <p:nvPr/>
          </p:nvSpPr>
          <p:spPr>
            <a:xfrm>
              <a:off x="713050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210782" y="3142861"/>
              <a:ext cx="4608600" cy="50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 flipH="1">
              <a:off x="5677918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6" name="Google Shape;966;p2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dk2"/>
                </a:solidFill>
              </a:rPr>
              <a:t>Objectives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7" name="Google Shape;967;p2"/>
          <p:cNvSpPr txBox="1">
            <a:spLocks noGrp="1"/>
          </p:cNvSpPr>
          <p:nvPr>
            <p:ph type="body" idx="1"/>
          </p:nvPr>
        </p:nvSpPr>
        <p:spPr>
          <a:xfrm>
            <a:off x="720000" y="1325547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/>
              <a:t>After this lesson, students will be able to :</a:t>
            </a:r>
            <a:endParaRPr sz="2800"/>
          </a:p>
        </p:txBody>
      </p:sp>
      <p:pic>
        <p:nvPicPr>
          <p:cNvPr id="968" name="Google Shape;9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374" y="2212065"/>
            <a:ext cx="752192" cy="719369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2"/>
          <p:cNvSpPr txBox="1"/>
          <p:nvPr/>
        </p:nvSpPr>
        <p:spPr>
          <a:xfrm>
            <a:off x="2966812" y="2297399"/>
            <a:ext cx="5236662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sh SemiBold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ssistant"/>
                <a:ea typeface="Assistant"/>
                <a:cs typeface="Assistant"/>
                <a:sym typeface="Assistant"/>
              </a:rPr>
              <a:t>give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suggestions</a:t>
            </a:r>
            <a:endParaRPr/>
          </a:p>
        </p:txBody>
      </p:sp>
      <p:pic>
        <p:nvPicPr>
          <p:cNvPr id="970" name="Google Shape;9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374" y="3283219"/>
            <a:ext cx="752192" cy="719369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2"/>
          <p:cNvSpPr txBox="1"/>
          <p:nvPr/>
        </p:nvSpPr>
        <p:spPr>
          <a:xfrm>
            <a:off x="2966812" y="3283219"/>
            <a:ext cx="5236662" cy="136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sh SemiBold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practice using some grammar points and vocabulary to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describe a house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"/>
          <p:cNvSpPr txBox="1">
            <a:spLocks noGrp="1"/>
          </p:cNvSpPr>
          <p:nvPr>
            <p:ph type="title"/>
          </p:nvPr>
        </p:nvSpPr>
        <p:spPr>
          <a:xfrm>
            <a:off x="720000" y="202533"/>
            <a:ext cx="7704000" cy="114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Elena and her mum are discussing how to decorate her bedroom. Listen and read the dialogue. </a:t>
            </a:r>
            <a:b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Pay attention to the highlighted sentences.</a:t>
            </a:r>
            <a:endParaRPr/>
          </a:p>
        </p:txBody>
      </p:sp>
      <p:pic>
        <p:nvPicPr>
          <p:cNvPr id="977" name="Google Shape;9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0432" y="3092213"/>
            <a:ext cx="1557629" cy="171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668" y="2270990"/>
            <a:ext cx="3163141" cy="257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632118" y="1647373"/>
            <a:ext cx="2791882" cy="11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45304" y="2959806"/>
            <a:ext cx="2791882" cy="11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0000" y="1289881"/>
            <a:ext cx="2791882" cy="11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50045" y="2497226"/>
            <a:ext cx="2354068" cy="130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7280" y="687453"/>
            <a:ext cx="602428" cy="602428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3"/>
          <p:cNvSpPr txBox="1"/>
          <p:nvPr/>
        </p:nvSpPr>
        <p:spPr>
          <a:xfrm>
            <a:off x="5759246" y="1928429"/>
            <a:ext cx="2575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My bedroom isn’t nice.</a:t>
            </a:r>
            <a:endParaRPr/>
          </a:p>
        </p:txBody>
      </p:sp>
      <p:sp>
        <p:nvSpPr>
          <p:cNvPr id="985" name="Google Shape;985;p3"/>
          <p:cNvSpPr txBox="1"/>
          <p:nvPr/>
        </p:nvSpPr>
        <p:spPr>
          <a:xfrm>
            <a:off x="936753" y="1412898"/>
            <a:ext cx="25751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How about putting a picture on the wall?</a:t>
            </a:r>
            <a:endParaRPr/>
          </a:p>
        </p:txBody>
      </p:sp>
      <p:sp>
        <p:nvSpPr>
          <p:cNvPr id="986" name="Google Shape;986;p3"/>
          <p:cNvSpPr txBox="1"/>
          <p:nvPr/>
        </p:nvSpPr>
        <p:spPr>
          <a:xfrm>
            <a:off x="6416471" y="3290504"/>
            <a:ext cx="2575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Great idea, Mum.</a:t>
            </a:r>
            <a:endParaRPr/>
          </a:p>
        </p:txBody>
      </p:sp>
      <p:sp>
        <p:nvSpPr>
          <p:cNvPr id="987" name="Google Shape;987;p3"/>
          <p:cNvSpPr txBox="1"/>
          <p:nvPr/>
        </p:nvSpPr>
        <p:spPr>
          <a:xfrm>
            <a:off x="402049" y="2643007"/>
            <a:ext cx="194647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Let’s go to the department store to buy one.</a:t>
            </a:r>
            <a:endParaRPr/>
          </a:p>
        </p:txBody>
      </p:sp>
      <p:pic>
        <p:nvPicPr>
          <p:cNvPr id="988" name="Google Shape;988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85197" y="1412898"/>
            <a:ext cx="602428" cy="60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73321" y="2101667"/>
            <a:ext cx="602428" cy="60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7280" y="2760975"/>
            <a:ext cx="602428" cy="60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42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3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32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Giving suggestions</a:t>
            </a:r>
            <a:endParaRPr/>
          </a:p>
        </p:txBody>
      </p:sp>
      <p:sp>
        <p:nvSpPr>
          <p:cNvPr id="996" name="Google Shape;996;p4"/>
          <p:cNvSpPr/>
          <p:nvPr/>
        </p:nvSpPr>
        <p:spPr>
          <a:xfrm>
            <a:off x="534391" y="1394377"/>
            <a:ext cx="2310598" cy="674558"/>
          </a:xfrm>
          <a:prstGeom prst="roundRect">
            <a:avLst>
              <a:gd name="adj" fmla="val 16667"/>
            </a:avLst>
          </a:prstGeom>
          <a:solidFill>
            <a:srgbClr val="F4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</a:t>
            </a:r>
            <a:endParaRPr/>
          </a:p>
        </p:txBody>
      </p:sp>
      <p:sp>
        <p:nvSpPr>
          <p:cNvPr id="997" name="Google Shape;997;p4"/>
          <p:cNvSpPr/>
          <p:nvPr/>
        </p:nvSpPr>
        <p:spPr>
          <a:xfrm>
            <a:off x="3036111" y="1394377"/>
            <a:ext cx="1394087" cy="674558"/>
          </a:xfrm>
          <a:prstGeom prst="roundRect">
            <a:avLst>
              <a:gd name="adj" fmla="val 16667"/>
            </a:avLst>
          </a:prstGeom>
          <a:solidFill>
            <a:srgbClr val="F4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</a:t>
            </a:r>
            <a:r>
              <a:rPr lang="en-US" sz="2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</p:txBody>
      </p:sp>
      <p:sp>
        <p:nvSpPr>
          <p:cNvPr id="998" name="Google Shape;998;p4"/>
          <p:cNvSpPr/>
          <p:nvPr/>
        </p:nvSpPr>
        <p:spPr>
          <a:xfrm>
            <a:off x="4598836" y="1394377"/>
            <a:ext cx="3825164" cy="674558"/>
          </a:xfrm>
          <a:prstGeom prst="roundRect">
            <a:avLst>
              <a:gd name="adj" fmla="val 16667"/>
            </a:avLst>
          </a:prstGeom>
          <a:solidFill>
            <a:srgbClr val="F4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picture on the wall?</a:t>
            </a:r>
            <a:endParaRPr/>
          </a:p>
        </p:txBody>
      </p:sp>
      <p:sp>
        <p:nvSpPr>
          <p:cNvPr id="999" name="Google Shape;999;p4"/>
          <p:cNvSpPr txBox="1"/>
          <p:nvPr/>
        </p:nvSpPr>
        <p:spPr>
          <a:xfrm>
            <a:off x="618223" y="2317834"/>
            <a:ext cx="214293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</a:t>
            </a:r>
            <a:endParaRPr/>
          </a:p>
        </p:txBody>
      </p:sp>
      <p:sp>
        <p:nvSpPr>
          <p:cNvPr id="1000" name="Google Shape;1000;p4"/>
          <p:cNvSpPr txBox="1"/>
          <p:nvPr/>
        </p:nvSpPr>
        <p:spPr>
          <a:xfrm>
            <a:off x="2991523" y="2340732"/>
            <a:ext cx="148326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V-ing</a:t>
            </a:r>
            <a:endParaRPr sz="27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1" name="Google Shape;1001;p4"/>
          <p:cNvSpPr/>
          <p:nvPr/>
        </p:nvSpPr>
        <p:spPr>
          <a:xfrm>
            <a:off x="534391" y="3045047"/>
            <a:ext cx="2310598" cy="838184"/>
          </a:xfrm>
          <a:prstGeom prst="roundRect">
            <a:avLst>
              <a:gd name="adj" fmla="val 16667"/>
            </a:avLst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</a:t>
            </a:r>
            <a:endParaRPr/>
          </a:p>
        </p:txBody>
      </p:sp>
      <p:sp>
        <p:nvSpPr>
          <p:cNvPr id="1002" name="Google Shape;1002;p4"/>
          <p:cNvSpPr/>
          <p:nvPr/>
        </p:nvSpPr>
        <p:spPr>
          <a:xfrm>
            <a:off x="3036111" y="3045047"/>
            <a:ext cx="1394087" cy="838184"/>
          </a:xfrm>
          <a:prstGeom prst="roundRect">
            <a:avLst>
              <a:gd name="adj" fmla="val 16667"/>
            </a:avLst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</a:t>
            </a:r>
            <a:endParaRPr sz="26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3" name="Google Shape;1003;p4"/>
          <p:cNvSpPr/>
          <p:nvPr/>
        </p:nvSpPr>
        <p:spPr>
          <a:xfrm>
            <a:off x="4598836" y="3045047"/>
            <a:ext cx="3825164" cy="838184"/>
          </a:xfrm>
          <a:prstGeom prst="roundRect">
            <a:avLst>
              <a:gd name="adj" fmla="val 16667"/>
            </a:avLst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department store to buy one.</a:t>
            </a:r>
            <a:endParaRPr/>
          </a:p>
        </p:txBody>
      </p:sp>
      <p:sp>
        <p:nvSpPr>
          <p:cNvPr id="1004" name="Google Shape;1004;p4"/>
          <p:cNvSpPr txBox="1"/>
          <p:nvPr/>
        </p:nvSpPr>
        <p:spPr>
          <a:xfrm>
            <a:off x="606348" y="4063507"/>
            <a:ext cx="214293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</a:t>
            </a:r>
            <a:endParaRPr/>
          </a:p>
        </p:txBody>
      </p:sp>
      <p:sp>
        <p:nvSpPr>
          <p:cNvPr id="1005" name="Google Shape;1005;p4"/>
          <p:cNvSpPr txBox="1"/>
          <p:nvPr/>
        </p:nvSpPr>
        <p:spPr>
          <a:xfrm>
            <a:off x="2979648" y="4086405"/>
            <a:ext cx="148326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V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group, make dialogues, using the structures: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 + V-ing?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Let's + V.</a:t>
            </a:r>
            <a:endParaRPr/>
          </a:p>
        </p:txBody>
      </p:sp>
      <p:sp>
        <p:nvSpPr>
          <p:cNvPr id="1011" name="Google Shape;1011;p5"/>
          <p:cNvSpPr txBox="1"/>
          <p:nvPr/>
        </p:nvSpPr>
        <p:spPr>
          <a:xfrm>
            <a:off x="236898" y="1393700"/>
            <a:ext cx="304337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 1</a:t>
            </a:r>
            <a:endParaRPr/>
          </a:p>
        </p:txBody>
      </p:sp>
      <p:sp>
        <p:nvSpPr>
          <p:cNvPr id="1012" name="Google Shape;1012;p5"/>
          <p:cNvSpPr txBox="1"/>
          <p:nvPr/>
        </p:nvSpPr>
        <p:spPr>
          <a:xfrm>
            <a:off x="49575" y="1873776"/>
            <a:ext cx="42304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is going to buy a new house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gives suggestions to buy </a:t>
            </a: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new furniture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house</a:t>
            </a:r>
            <a:endParaRPr/>
          </a:p>
        </p:txBody>
      </p:sp>
      <p:sp>
        <p:nvSpPr>
          <p:cNvPr id="1013" name="Google Shape;1013;p5"/>
          <p:cNvSpPr txBox="1"/>
          <p:nvPr/>
        </p:nvSpPr>
        <p:spPr>
          <a:xfrm>
            <a:off x="5031955" y="1339690"/>
            <a:ext cx="336286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 2</a:t>
            </a:r>
            <a:endParaRPr/>
          </a:p>
        </p:txBody>
      </p:sp>
      <p:sp>
        <p:nvSpPr>
          <p:cNvPr id="1014" name="Google Shape;1014;p5"/>
          <p:cNvSpPr txBox="1"/>
          <p:nvPr/>
        </p:nvSpPr>
        <p:spPr>
          <a:xfrm>
            <a:off x="4751023" y="1819766"/>
            <a:ext cx="4384716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&amp; B is going camping together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gives suggestions to buy </a:t>
            </a: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food and drinks</a:t>
            </a:r>
            <a:endParaRPr/>
          </a:p>
        </p:txBody>
      </p:sp>
      <p:pic>
        <p:nvPicPr>
          <p:cNvPr id="1015" name="Google Shape;10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514" y="2835575"/>
            <a:ext cx="3272016" cy="231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669" y="3016104"/>
            <a:ext cx="2665819" cy="212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24c1e4aee92_0_0"/>
          <p:cNvSpPr txBox="1"/>
          <p:nvPr/>
        </p:nvSpPr>
        <p:spPr>
          <a:xfrm>
            <a:off x="1040600" y="1189250"/>
            <a:ext cx="77034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A: HOW ABOUT GOING CAMPING WITH ME TOMORROW?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B: THAT’S GREAT. LET’S BUY SOME SNACKS AND SOME APPLES.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A: WHY DON’T WE BUY SOME MILK?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B: OK!            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6"/>
          <p:cNvSpPr txBox="1"/>
          <p:nvPr/>
        </p:nvSpPr>
        <p:spPr>
          <a:xfrm>
            <a:off x="0" y="0"/>
            <a:ext cx="9144000" cy="600164"/>
          </a:xfrm>
          <a:prstGeom prst="rect">
            <a:avLst/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places</a:t>
            </a:r>
            <a:endParaRPr/>
          </a:p>
        </p:txBody>
      </p:sp>
      <p:pic>
        <p:nvPicPr>
          <p:cNvPr id="1028" name="Google Shape;10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135" y="563639"/>
            <a:ext cx="3215865" cy="23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9549" y="623248"/>
            <a:ext cx="2855570" cy="243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6"/>
          <p:cNvSpPr txBox="1"/>
          <p:nvPr/>
        </p:nvSpPr>
        <p:spPr>
          <a:xfrm>
            <a:off x="111816" y="623248"/>
            <a:ext cx="34737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tells Nick about her grandparents’ country house. Look at the pictures of her grandparents’ house and complete the sentences.</a:t>
            </a:r>
            <a:endParaRPr/>
          </a:p>
        </p:txBody>
      </p:sp>
      <p:sp>
        <p:nvSpPr>
          <p:cNvPr id="1031" name="Google Shape;1031;p6"/>
          <p:cNvSpPr txBox="1"/>
          <p:nvPr/>
        </p:nvSpPr>
        <p:spPr>
          <a:xfrm>
            <a:off x="111816" y="2175559"/>
            <a:ext cx="3950804" cy="100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My grandparents live in a _________ house in Nam Dinh.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6"/>
          <p:cNvSpPr txBox="1"/>
          <p:nvPr/>
        </p:nvSpPr>
        <p:spPr>
          <a:xfrm>
            <a:off x="111816" y="3097169"/>
            <a:ext cx="8922854" cy="197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There _________ four rooms in the house and big garden.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 like the living room. There _________ a big window in this room.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There are four _________ and a table in the middle of the room.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There are two family photos _________ the wall.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6"/>
          <p:cNvSpPr txBox="1"/>
          <p:nvPr/>
        </p:nvSpPr>
        <p:spPr>
          <a:xfrm>
            <a:off x="295144" y="2754930"/>
            <a:ext cx="117211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endParaRPr/>
          </a:p>
        </p:txBody>
      </p:sp>
      <p:sp>
        <p:nvSpPr>
          <p:cNvPr id="1034" name="Google Shape;1034;p6"/>
          <p:cNvSpPr txBox="1"/>
          <p:nvPr/>
        </p:nvSpPr>
        <p:spPr>
          <a:xfrm>
            <a:off x="1576849" y="3193145"/>
            <a:ext cx="58702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/>
          </a:p>
        </p:txBody>
      </p:sp>
      <p:sp>
        <p:nvSpPr>
          <p:cNvPr id="1035" name="Google Shape;1035;p6"/>
          <p:cNvSpPr txBox="1"/>
          <p:nvPr/>
        </p:nvSpPr>
        <p:spPr>
          <a:xfrm>
            <a:off x="4307346" y="3678938"/>
            <a:ext cx="45998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</p:txBody>
      </p:sp>
      <p:sp>
        <p:nvSpPr>
          <p:cNvPr id="1036" name="Google Shape;1036;p6"/>
          <p:cNvSpPr txBox="1"/>
          <p:nvPr/>
        </p:nvSpPr>
        <p:spPr>
          <a:xfrm>
            <a:off x="2406360" y="4153550"/>
            <a:ext cx="97654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chairs</a:t>
            </a:r>
            <a:endParaRPr/>
          </a:p>
        </p:txBody>
      </p:sp>
      <p:sp>
        <p:nvSpPr>
          <p:cNvPr id="1037" name="Google Shape;1037;p6"/>
          <p:cNvSpPr txBox="1"/>
          <p:nvPr/>
        </p:nvSpPr>
        <p:spPr>
          <a:xfrm>
            <a:off x="4299417" y="4622750"/>
            <a:ext cx="51488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"/>
          <p:cNvSpPr txBox="1">
            <a:spLocks noGrp="1"/>
          </p:cNvSpPr>
          <p:nvPr>
            <p:ph type="title"/>
          </p:nvPr>
        </p:nvSpPr>
        <p:spPr>
          <a:xfrm>
            <a:off x="716900" y="258882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latin typeface="Century Gothic"/>
                <a:ea typeface="Century Gothic"/>
                <a:cs typeface="Century Gothic"/>
                <a:sym typeface="Century Gothic"/>
              </a:rPr>
              <a:t>Work in pairs. Ask questions to find the differences between the two houses.</a:t>
            </a:r>
            <a:endParaRPr sz="25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3" name="Google Shape;1043;p7"/>
          <p:cNvSpPr txBox="1"/>
          <p:nvPr/>
        </p:nvSpPr>
        <p:spPr>
          <a:xfrm>
            <a:off x="942532" y="1248311"/>
            <a:ext cx="18605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044" name="Google Shape;1044;p7"/>
          <p:cNvSpPr txBox="1"/>
          <p:nvPr/>
        </p:nvSpPr>
        <p:spPr>
          <a:xfrm>
            <a:off x="2653140" y="1258153"/>
            <a:ext cx="504280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A: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Mi Live?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She lives in a town house.</a:t>
            </a:r>
            <a:endParaRPr/>
          </a:p>
        </p:txBody>
      </p:sp>
      <p:pic>
        <p:nvPicPr>
          <p:cNvPr id="1045" name="Google Shape;10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56" y="2068214"/>
            <a:ext cx="2912161" cy="285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917" y="2068214"/>
            <a:ext cx="2964432" cy="28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" descr="3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1994" y="3517603"/>
            <a:ext cx="2430250" cy="136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8"/>
          <p:cNvSpPr txBox="1">
            <a:spLocks noGrp="1"/>
          </p:cNvSpPr>
          <p:nvPr>
            <p:ph type="title"/>
          </p:nvPr>
        </p:nvSpPr>
        <p:spPr>
          <a:xfrm>
            <a:off x="720000" y="213311"/>
            <a:ext cx="7704000" cy="447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Work in groups of 4-5 students.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- 5 minutes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Draw a picture of your dream house.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What kind of house is it?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+ How many rooms are there?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+ What are the things inside the house?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+ What do you like best?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Present in class.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other students listen and give opinion.</a:t>
            </a:r>
            <a:endParaRPr sz="2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ive Harvest Season MK Campaign by Slidesgo">
  <a:themeElements>
    <a:clrScheme name="Simple Light">
      <a:dk1>
        <a:srgbClr val="80802B"/>
      </a:dk1>
      <a:lt1>
        <a:srgbClr val="313131"/>
      </a:lt1>
      <a:dk2>
        <a:srgbClr val="E2E7CE"/>
      </a:dk2>
      <a:lt2>
        <a:srgbClr val="FFFFFF"/>
      </a:lt2>
      <a:accent1>
        <a:srgbClr val="B4B432"/>
      </a:accent1>
      <a:accent2>
        <a:srgbClr val="563835"/>
      </a:accent2>
      <a:accent3>
        <a:srgbClr val="FFCD47"/>
      </a:accent3>
      <a:accent4>
        <a:srgbClr val="DAE2BC"/>
      </a:accent4>
      <a:accent5>
        <a:srgbClr val="FFFFFF"/>
      </a:accent5>
      <a:accent6>
        <a:srgbClr val="FFFFFF"/>
      </a:accent6>
      <a:hlink>
        <a:srgbClr val="3131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On-screen Show (16:9)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Cinzel</vt:lpstr>
      <vt:lpstr>Loved by the King</vt:lpstr>
      <vt:lpstr>Cinzel ExtraBold</vt:lpstr>
      <vt:lpstr>Roboto Light</vt:lpstr>
      <vt:lpstr>Pangolin</vt:lpstr>
      <vt:lpstr>Quattrocento Sans</vt:lpstr>
      <vt:lpstr>Mulish SemiBold</vt:lpstr>
      <vt:lpstr>Assistant</vt:lpstr>
      <vt:lpstr>Arial</vt:lpstr>
      <vt:lpstr>Century Gothic</vt:lpstr>
      <vt:lpstr>Olive Harvest Season MK Campaign by Slidesgo</vt:lpstr>
      <vt:lpstr>Lesson 4: Communication</vt:lpstr>
      <vt:lpstr>Objectives</vt:lpstr>
      <vt:lpstr>Elena and her mum are discussing how to decorate her bedroom. Listen and read the dialogue.  Pay attention to the highlighted sentences.</vt:lpstr>
      <vt:lpstr>Giving suggestions</vt:lpstr>
      <vt:lpstr>PowerPoint Presentation</vt:lpstr>
      <vt:lpstr>PowerPoint Presentation</vt:lpstr>
      <vt:lpstr>PowerPoint Presentation</vt:lpstr>
      <vt:lpstr>Work in pairs. Ask questions to find the differences between the two houses.</vt:lpstr>
      <vt:lpstr>- Work in groups of 4-5 students. - 5 minutes - Draw a picture of your dream house.  + What kind of house is it?  + How many rooms are there?  + What are the things inside the house?  + What do you like best? - Present in class. - The other students listen and give opinion.</vt:lpstr>
      <vt:lpstr>PowerPoint Presentation</vt:lpstr>
      <vt:lpstr>PowerPoint Presentation</vt:lpstr>
      <vt:lpstr>See you next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Communication</dc:title>
  <cp:lastModifiedBy>Admin</cp:lastModifiedBy>
  <cp:revision>1</cp:revision>
  <dcterms:modified xsi:type="dcterms:W3CDTF">2024-10-02T01:16:56Z</dcterms:modified>
</cp:coreProperties>
</file>