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18"/>
  </p:notesMasterIdLst>
  <p:sldIdLst>
    <p:sldId id="321" r:id="rId2"/>
    <p:sldId id="337" r:id="rId3"/>
    <p:sldId id="268" r:id="rId4"/>
    <p:sldId id="269" r:id="rId5"/>
    <p:sldId id="283" r:id="rId6"/>
    <p:sldId id="348" r:id="rId7"/>
    <p:sldId id="349" r:id="rId8"/>
    <p:sldId id="322" r:id="rId9"/>
    <p:sldId id="328" r:id="rId10"/>
    <p:sldId id="350" r:id="rId11"/>
    <p:sldId id="351" r:id="rId12"/>
    <p:sldId id="331" r:id="rId13"/>
    <p:sldId id="330" r:id="rId14"/>
    <p:sldId id="329" r:id="rId15"/>
    <p:sldId id="325" r:id="rId16"/>
    <p:sldId id="32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  <a:srgbClr val="CC0000"/>
    <a:srgbClr val="CC3300"/>
    <a:srgbClr val="FF0000"/>
    <a:srgbClr val="D3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0143" autoAdjust="0"/>
  </p:normalViewPr>
  <p:slideViewPr>
    <p:cSldViewPr>
      <p:cViewPr>
        <p:scale>
          <a:sx n="72" d="100"/>
          <a:sy n="72" d="100"/>
        </p:scale>
        <p:origin x="-91" y="2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1D3AA65-E67D-46D5-88CE-BAC33BFABF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1917F618-3DFF-4A0B-8E49-C56EABF6D9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92BD6039-113D-4629-B686-38E6D4DC62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B829DDBE-ADAB-4F55-9C77-30A7782E4D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57FD05E0-896B-4BDE-93CE-4034EB2951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64430EB9-0142-49A5-976A-6CFEFA707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0E8DFF1-8972-43C2-8019-FF254807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83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F371-6D87-440B-AF60-FD42D16D79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7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E865-B0D8-44CF-9892-B9FAD31148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6F3-C2A4-46AC-B433-C221030AB9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6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8A7964B-911B-4F2B-90F8-04BDB08FE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77549EC-0FC7-4F90-9FFD-CBBE118F3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06E71D5-3AB4-465A-B4D6-CC32D5800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13B2A-11A1-4557-9786-D96577414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FED-6A9C-4A53-A708-6ED4AE21FD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8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850-78AE-46B5-9D92-1D1A5C3B83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52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E49-2280-42FF-BAEE-AF01AA47E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904-C611-4AC9-AEB1-83DD6D22F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59BF-F4A9-431C-A202-D7C240D57C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9ED-1A37-426C-A10B-3CFFE79814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6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6497-EB91-4B01-A122-B72F5A12FE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8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DB40-2672-4F6D-A2B0-9B07CF6342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9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2C32-E34F-4A6E-B0AB-EB473B41F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1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23" Type="http://schemas.openxmlformats.org/officeDocument/2006/relationships/image" Target="../media/image201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23" Type="http://schemas.openxmlformats.org/officeDocument/2006/relationships/image" Target="../media/image201.svg"/><Relationship Id="rId4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23" Type="http://schemas.openxmlformats.org/officeDocument/2006/relationships/image" Target="../media/image201.sv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23" Type="http://schemas.openxmlformats.org/officeDocument/2006/relationships/image" Target="../media/image20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23" Type="http://schemas.openxmlformats.org/officeDocument/2006/relationships/image" Target="../media/image20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3" Type="http://schemas.openxmlformats.org/officeDocument/2006/relationships/image" Target="../media/image20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23" Type="http://schemas.openxmlformats.org/officeDocument/2006/relationships/image" Target="../media/image201.sv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Váy Cưới Remix  Duyn203 x HuyLee  Nhạc Hót Tik Tok 2021">
            <a:hlinkClick r:id="" action="ppaction://media"/>
            <a:extLst>
              <a:ext uri="{FF2B5EF4-FFF2-40B4-BE49-F238E27FC236}">
                <a16:creationId xmlns:a16="http://schemas.microsoft.com/office/drawing/2014/main" xmlns="" id="{143857E7-D0C4-4922-88AA-904863121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504" y="5875407"/>
            <a:ext cx="609600" cy="609600"/>
          </a:xfrm>
          <a:prstGeom prst="rect">
            <a:avLst/>
          </a:prstGeom>
        </p:spPr>
      </p:pic>
      <p:pic>
        <p:nvPicPr>
          <p:cNvPr id="3077" name="Picture 5" descr="CHIP0102">
            <a:extLst>
              <a:ext uri="{FF2B5EF4-FFF2-40B4-BE49-F238E27FC236}">
                <a16:creationId xmlns:a16="http://schemas.microsoft.com/office/drawing/2014/main" xmlns="" id="{43652942-FC0B-4D87-8908-66F85C88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" y="-76200"/>
            <a:ext cx="2419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C:\Users\Administrator\Downloads\hinh tô mau\732562ff.gif">
            <a:extLst>
              <a:ext uri="{FF2B5EF4-FFF2-40B4-BE49-F238E27FC236}">
                <a16:creationId xmlns:a16="http://schemas.microsoft.com/office/drawing/2014/main" xmlns="" id="{7278C6B2-D58C-4BFC-9E9A-1F4E609DC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810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xmlns="" id="{FFBD881A-46BF-48ED-80C1-5ED45C1DD8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80772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effectLst>
                <a:prstShdw prst="shdw13" dist="53882" dir="13500000">
                  <a:srgbClr val="808080"/>
                </a:prst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C554AEE-4400-4372-A27C-383D2D44722A}"/>
              </a:ext>
            </a:extLst>
          </p:cNvPr>
          <p:cNvSpPr/>
          <p:nvPr/>
        </p:nvSpPr>
        <p:spPr>
          <a:xfrm>
            <a:off x="4753327" y="1739205"/>
            <a:ext cx="2685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 20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B31565-C1AE-43B0-A805-0F71430E6D7C}"/>
              </a:ext>
            </a:extLst>
          </p:cNvPr>
          <p:cNvSpPr/>
          <p:nvPr/>
        </p:nvSpPr>
        <p:spPr>
          <a:xfrm>
            <a:off x="1524000" y="2875074"/>
            <a:ext cx="886185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2:</a:t>
            </a:r>
            <a:r>
              <a:rPr lang="en-US" sz="6000" b="1" dirty="0" err="1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HÀM</a:t>
            </a: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BẬC</a:t>
            </a:r>
            <a:r>
              <a:rPr lang="en-US" sz="60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NHẤT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5" name="Google Shape;1147;p45">
            <a:extLst>
              <a:ext uri="{FF2B5EF4-FFF2-40B4-BE49-F238E27FC236}">
                <a16:creationId xmlns:a16="http://schemas.microsoft.com/office/drawing/2014/main" xmlns="" id="{6B2430F4-B94C-4287-8E62-53B4DE9996D5}"/>
              </a:ext>
            </a:extLst>
          </p:cNvPr>
          <p:cNvGrpSpPr/>
          <p:nvPr/>
        </p:nvGrpSpPr>
        <p:grpSpPr>
          <a:xfrm>
            <a:off x="106017" y="5051839"/>
            <a:ext cx="2066372" cy="1614242"/>
            <a:chOff x="3734178" y="1897079"/>
            <a:chExt cx="941451" cy="764253"/>
          </a:xfrm>
        </p:grpSpPr>
        <p:sp>
          <p:nvSpPr>
            <p:cNvPr id="16" name="Google Shape;1148;p45">
              <a:extLst>
                <a:ext uri="{FF2B5EF4-FFF2-40B4-BE49-F238E27FC236}">
                  <a16:creationId xmlns:a16="http://schemas.microsoft.com/office/drawing/2014/main" xmlns="" id="{031F6F1E-F729-492D-B995-80355560826D}"/>
                </a:ext>
              </a:extLst>
            </p:cNvPr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149;p45">
              <a:extLst>
                <a:ext uri="{FF2B5EF4-FFF2-40B4-BE49-F238E27FC236}">
                  <a16:creationId xmlns:a16="http://schemas.microsoft.com/office/drawing/2014/main" xmlns="" id="{246DD6EC-3247-4B7C-B7DD-7F4D7BB9FDCA}"/>
                </a:ext>
              </a:extLst>
            </p:cNvPr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50;p45">
              <a:extLst>
                <a:ext uri="{FF2B5EF4-FFF2-40B4-BE49-F238E27FC236}">
                  <a16:creationId xmlns:a16="http://schemas.microsoft.com/office/drawing/2014/main" xmlns="" id="{3ACFB64C-360F-45F3-AB0D-5B696CFD98FC}"/>
                </a:ext>
              </a:extLst>
            </p:cNvPr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51;p45">
              <a:extLst>
                <a:ext uri="{FF2B5EF4-FFF2-40B4-BE49-F238E27FC236}">
                  <a16:creationId xmlns:a16="http://schemas.microsoft.com/office/drawing/2014/main" xmlns="" id="{C09943F3-B287-43BE-9977-07FF3C512A92}"/>
                </a:ext>
              </a:extLst>
            </p:cNvPr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52;p45">
              <a:extLst>
                <a:ext uri="{FF2B5EF4-FFF2-40B4-BE49-F238E27FC236}">
                  <a16:creationId xmlns:a16="http://schemas.microsoft.com/office/drawing/2014/main" xmlns="" id="{AB4A3B4A-C6EF-496F-A776-6F2BD0552194}"/>
                </a:ext>
              </a:extLst>
            </p:cNvPr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53;p45">
              <a:extLst>
                <a:ext uri="{FF2B5EF4-FFF2-40B4-BE49-F238E27FC236}">
                  <a16:creationId xmlns:a16="http://schemas.microsoft.com/office/drawing/2014/main" xmlns="" id="{B8ECE7E9-9D60-4E6D-B1B7-3504DBDCF327}"/>
                </a:ext>
              </a:extLst>
            </p:cNvPr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154;p45">
              <a:extLst>
                <a:ext uri="{FF2B5EF4-FFF2-40B4-BE49-F238E27FC236}">
                  <a16:creationId xmlns:a16="http://schemas.microsoft.com/office/drawing/2014/main" xmlns="" id="{44B8EFC5-5B07-465C-94FC-FFEEF35959D2}"/>
                </a:ext>
              </a:extLst>
            </p:cNvPr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155;p45">
              <a:extLst>
                <a:ext uri="{FF2B5EF4-FFF2-40B4-BE49-F238E27FC236}">
                  <a16:creationId xmlns:a16="http://schemas.microsoft.com/office/drawing/2014/main" xmlns="" id="{A8A06409-D7A2-4427-970B-EFAFEFF8CD05}"/>
                </a:ext>
              </a:extLst>
            </p:cNvPr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156;p45">
              <a:extLst>
                <a:ext uri="{FF2B5EF4-FFF2-40B4-BE49-F238E27FC236}">
                  <a16:creationId xmlns:a16="http://schemas.microsoft.com/office/drawing/2014/main" xmlns="" id="{B3A3313C-26F9-4917-9B04-DDD2F190ACCE}"/>
                </a:ext>
              </a:extLst>
            </p:cNvPr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157;p45">
              <a:extLst>
                <a:ext uri="{FF2B5EF4-FFF2-40B4-BE49-F238E27FC236}">
                  <a16:creationId xmlns:a16="http://schemas.microsoft.com/office/drawing/2014/main" xmlns="" id="{9BF2F5DA-0FD7-4655-A9D7-6FD0AE65B470}"/>
                </a:ext>
              </a:extLst>
            </p:cNvPr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158;p45">
              <a:extLst>
                <a:ext uri="{FF2B5EF4-FFF2-40B4-BE49-F238E27FC236}">
                  <a16:creationId xmlns:a16="http://schemas.microsoft.com/office/drawing/2014/main" xmlns="" id="{50AA4B0C-E14A-4477-8B5D-F6B64E13BA8A}"/>
                </a:ext>
              </a:extLst>
            </p:cNvPr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159;p45">
              <a:extLst>
                <a:ext uri="{FF2B5EF4-FFF2-40B4-BE49-F238E27FC236}">
                  <a16:creationId xmlns:a16="http://schemas.microsoft.com/office/drawing/2014/main" xmlns="" id="{D64AD2F6-6077-4608-9082-DC119BD04ADD}"/>
                </a:ext>
              </a:extLst>
            </p:cNvPr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160;p45">
              <a:extLst>
                <a:ext uri="{FF2B5EF4-FFF2-40B4-BE49-F238E27FC236}">
                  <a16:creationId xmlns:a16="http://schemas.microsoft.com/office/drawing/2014/main" xmlns="" id="{8E969C89-516F-40EB-9761-40335EEBBD62}"/>
                </a:ext>
              </a:extLst>
            </p:cNvPr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61;p45">
              <a:extLst>
                <a:ext uri="{FF2B5EF4-FFF2-40B4-BE49-F238E27FC236}">
                  <a16:creationId xmlns:a16="http://schemas.microsoft.com/office/drawing/2014/main" xmlns="" id="{9409D7CE-3F9B-4579-9332-79728BA69A8B}"/>
                </a:ext>
              </a:extLst>
            </p:cNvPr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62;p45">
              <a:extLst>
                <a:ext uri="{FF2B5EF4-FFF2-40B4-BE49-F238E27FC236}">
                  <a16:creationId xmlns:a16="http://schemas.microsoft.com/office/drawing/2014/main" xmlns="" id="{FB4A056B-A972-453D-BCAE-2A244D60CC76}"/>
                </a:ext>
              </a:extLst>
            </p:cNvPr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63;p45">
              <a:extLst>
                <a:ext uri="{FF2B5EF4-FFF2-40B4-BE49-F238E27FC236}">
                  <a16:creationId xmlns:a16="http://schemas.microsoft.com/office/drawing/2014/main" xmlns="" id="{D6E30B5E-71C3-4EF1-82F1-9A3C6A01F035}"/>
                </a:ext>
              </a:extLst>
            </p:cNvPr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rgbClr val="00A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64;p45">
              <a:extLst>
                <a:ext uri="{FF2B5EF4-FFF2-40B4-BE49-F238E27FC236}">
                  <a16:creationId xmlns:a16="http://schemas.microsoft.com/office/drawing/2014/main" xmlns="" id="{0B77DBA7-C963-4018-8C71-97FACEFEE577}"/>
                </a:ext>
              </a:extLst>
            </p:cNvPr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rgbClr val="00A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65;p45">
              <a:extLst>
                <a:ext uri="{FF2B5EF4-FFF2-40B4-BE49-F238E27FC236}">
                  <a16:creationId xmlns:a16="http://schemas.microsoft.com/office/drawing/2014/main" xmlns="" id="{4C483C8B-18B8-4348-A0E4-E3E490507BFB}"/>
                </a:ext>
              </a:extLst>
            </p:cNvPr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66;p45">
              <a:extLst>
                <a:ext uri="{FF2B5EF4-FFF2-40B4-BE49-F238E27FC236}">
                  <a16:creationId xmlns:a16="http://schemas.microsoft.com/office/drawing/2014/main" xmlns="" id="{DE8A8E1B-1566-4CCA-A50F-5D4A3A663DFE}"/>
                </a:ext>
              </a:extLst>
            </p:cNvPr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67;p45">
              <a:extLst>
                <a:ext uri="{FF2B5EF4-FFF2-40B4-BE49-F238E27FC236}">
                  <a16:creationId xmlns:a16="http://schemas.microsoft.com/office/drawing/2014/main" xmlns="" id="{60D415AF-3BFA-469B-9FE4-6DD19B397681}"/>
                </a:ext>
              </a:extLst>
            </p:cNvPr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68;p45">
              <a:extLst>
                <a:ext uri="{FF2B5EF4-FFF2-40B4-BE49-F238E27FC236}">
                  <a16:creationId xmlns:a16="http://schemas.microsoft.com/office/drawing/2014/main" xmlns="" id="{EB1CAF3E-3E6B-49C7-89CC-0C1E465C1FD6}"/>
                </a:ext>
              </a:extLst>
            </p:cNvPr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69;p45">
              <a:extLst>
                <a:ext uri="{FF2B5EF4-FFF2-40B4-BE49-F238E27FC236}">
                  <a16:creationId xmlns:a16="http://schemas.microsoft.com/office/drawing/2014/main" xmlns="" id="{0E95F57E-E351-4F02-822C-F3EA8E471D5F}"/>
                </a:ext>
              </a:extLst>
            </p:cNvPr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70;p45">
              <a:extLst>
                <a:ext uri="{FF2B5EF4-FFF2-40B4-BE49-F238E27FC236}">
                  <a16:creationId xmlns:a16="http://schemas.microsoft.com/office/drawing/2014/main" xmlns="" id="{FD2BC875-010D-4280-9DB0-4F57BDB0D431}"/>
                </a:ext>
              </a:extLst>
            </p:cNvPr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71;p45">
              <a:extLst>
                <a:ext uri="{FF2B5EF4-FFF2-40B4-BE49-F238E27FC236}">
                  <a16:creationId xmlns:a16="http://schemas.microsoft.com/office/drawing/2014/main" xmlns="" id="{1974F5B1-23E8-404F-A435-967382263C6B}"/>
                </a:ext>
              </a:extLst>
            </p:cNvPr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72;p45">
              <a:extLst>
                <a:ext uri="{FF2B5EF4-FFF2-40B4-BE49-F238E27FC236}">
                  <a16:creationId xmlns:a16="http://schemas.microsoft.com/office/drawing/2014/main" xmlns="" id="{CDC75E4C-54EB-42CF-BFF3-DC517B7CD0C4}"/>
                </a:ext>
              </a:extLst>
            </p:cNvPr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73;p45">
              <a:extLst>
                <a:ext uri="{FF2B5EF4-FFF2-40B4-BE49-F238E27FC236}">
                  <a16:creationId xmlns:a16="http://schemas.microsoft.com/office/drawing/2014/main" xmlns="" id="{2314187A-BC5E-4C5C-A637-385443E9A950}"/>
                </a:ext>
              </a:extLst>
            </p:cNvPr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74;p45">
              <a:extLst>
                <a:ext uri="{FF2B5EF4-FFF2-40B4-BE49-F238E27FC236}">
                  <a16:creationId xmlns:a16="http://schemas.microsoft.com/office/drawing/2014/main" xmlns="" id="{99EBA126-6851-45D5-94C3-AFE6377CA309}"/>
                </a:ext>
              </a:extLst>
            </p:cNvPr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75;p45">
              <a:extLst>
                <a:ext uri="{FF2B5EF4-FFF2-40B4-BE49-F238E27FC236}">
                  <a16:creationId xmlns:a16="http://schemas.microsoft.com/office/drawing/2014/main" xmlns="" id="{330104F2-4D4A-46A5-8D61-B36A647E6C4D}"/>
                </a:ext>
              </a:extLst>
            </p:cNvPr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176;p45">
              <a:extLst>
                <a:ext uri="{FF2B5EF4-FFF2-40B4-BE49-F238E27FC236}">
                  <a16:creationId xmlns:a16="http://schemas.microsoft.com/office/drawing/2014/main" xmlns="" id="{C963CBA6-5C48-4521-B105-C51C04D48087}"/>
                </a:ext>
              </a:extLst>
            </p:cNvPr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177;p45">
              <a:extLst>
                <a:ext uri="{FF2B5EF4-FFF2-40B4-BE49-F238E27FC236}">
                  <a16:creationId xmlns:a16="http://schemas.microsoft.com/office/drawing/2014/main" xmlns="" id="{AC6EDBF3-0CE3-4A03-BB57-041AE57DBB4D}"/>
                </a:ext>
              </a:extLst>
            </p:cNvPr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178;p45">
              <a:extLst>
                <a:ext uri="{FF2B5EF4-FFF2-40B4-BE49-F238E27FC236}">
                  <a16:creationId xmlns:a16="http://schemas.microsoft.com/office/drawing/2014/main" xmlns="" id="{AE24026D-B287-4162-919B-D73D885DB63B}"/>
                </a:ext>
              </a:extLst>
            </p:cNvPr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179;p45">
              <a:extLst>
                <a:ext uri="{FF2B5EF4-FFF2-40B4-BE49-F238E27FC236}">
                  <a16:creationId xmlns:a16="http://schemas.microsoft.com/office/drawing/2014/main" xmlns="" id="{48102B83-8AD4-4557-8BA1-07837749DEDC}"/>
                </a:ext>
              </a:extLst>
            </p:cNvPr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180;p45">
              <a:extLst>
                <a:ext uri="{FF2B5EF4-FFF2-40B4-BE49-F238E27FC236}">
                  <a16:creationId xmlns:a16="http://schemas.microsoft.com/office/drawing/2014/main" xmlns="" id="{D8E2B65C-63B5-4BD9-9979-3F2B86349796}"/>
                </a:ext>
              </a:extLst>
            </p:cNvPr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181;p45">
              <a:extLst>
                <a:ext uri="{FF2B5EF4-FFF2-40B4-BE49-F238E27FC236}">
                  <a16:creationId xmlns:a16="http://schemas.microsoft.com/office/drawing/2014/main" xmlns="" id="{AA804269-BFD7-42F0-B2D0-CC60CDDBD025}"/>
                </a:ext>
              </a:extLst>
            </p:cNvPr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182;p45">
              <a:extLst>
                <a:ext uri="{FF2B5EF4-FFF2-40B4-BE49-F238E27FC236}">
                  <a16:creationId xmlns:a16="http://schemas.microsoft.com/office/drawing/2014/main" xmlns="" id="{3E418DC6-31AF-4106-A48E-FC7EB13A7A07}"/>
                </a:ext>
              </a:extLst>
            </p:cNvPr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183;p45">
              <a:extLst>
                <a:ext uri="{FF2B5EF4-FFF2-40B4-BE49-F238E27FC236}">
                  <a16:creationId xmlns:a16="http://schemas.microsoft.com/office/drawing/2014/main" xmlns="" id="{FCE5D2AE-A378-4323-BEC0-F23F8746DA62}"/>
                </a:ext>
              </a:extLst>
            </p:cNvPr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184;p45">
              <a:extLst>
                <a:ext uri="{FF2B5EF4-FFF2-40B4-BE49-F238E27FC236}">
                  <a16:creationId xmlns:a16="http://schemas.microsoft.com/office/drawing/2014/main" xmlns="" id="{7CAF8034-7B8C-4F48-A26F-7CDC670950D3}"/>
                </a:ext>
              </a:extLst>
            </p:cNvPr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185;p45">
              <a:extLst>
                <a:ext uri="{FF2B5EF4-FFF2-40B4-BE49-F238E27FC236}">
                  <a16:creationId xmlns:a16="http://schemas.microsoft.com/office/drawing/2014/main" xmlns="" id="{F7ECA975-F2FA-482E-87D6-5F7B01A39FF7}"/>
                </a:ext>
              </a:extLst>
            </p:cNvPr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186;p45">
              <a:extLst>
                <a:ext uri="{FF2B5EF4-FFF2-40B4-BE49-F238E27FC236}">
                  <a16:creationId xmlns:a16="http://schemas.microsoft.com/office/drawing/2014/main" xmlns="" id="{EB849AD5-8A7E-41F2-B2C4-E2AFB2FC6F05}"/>
                </a:ext>
              </a:extLst>
            </p:cNvPr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87;p45">
              <a:extLst>
                <a:ext uri="{FF2B5EF4-FFF2-40B4-BE49-F238E27FC236}">
                  <a16:creationId xmlns:a16="http://schemas.microsoft.com/office/drawing/2014/main" xmlns="" id="{65F98229-A7B2-44BB-87A3-F4BA6B625D68}"/>
                </a:ext>
              </a:extLst>
            </p:cNvPr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188;p45">
              <a:extLst>
                <a:ext uri="{FF2B5EF4-FFF2-40B4-BE49-F238E27FC236}">
                  <a16:creationId xmlns:a16="http://schemas.microsoft.com/office/drawing/2014/main" xmlns="" id="{59321131-A5F7-4F3A-A6B1-77DB94B94F28}"/>
                </a:ext>
              </a:extLst>
            </p:cNvPr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89;p45">
              <a:extLst>
                <a:ext uri="{FF2B5EF4-FFF2-40B4-BE49-F238E27FC236}">
                  <a16:creationId xmlns:a16="http://schemas.microsoft.com/office/drawing/2014/main" xmlns="" id="{1318A544-B491-4BF5-8AD7-D6DA94A3894E}"/>
                </a:ext>
              </a:extLst>
            </p:cNvPr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190;p45">
              <a:extLst>
                <a:ext uri="{FF2B5EF4-FFF2-40B4-BE49-F238E27FC236}">
                  <a16:creationId xmlns:a16="http://schemas.microsoft.com/office/drawing/2014/main" xmlns="" id="{46B99797-FA2D-4FFA-AD4D-6AF3D3E8A21F}"/>
                </a:ext>
              </a:extLst>
            </p:cNvPr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91;p45">
              <a:extLst>
                <a:ext uri="{FF2B5EF4-FFF2-40B4-BE49-F238E27FC236}">
                  <a16:creationId xmlns:a16="http://schemas.microsoft.com/office/drawing/2014/main" xmlns="" id="{A2FAF921-7BC6-4556-A201-7579F3C90718}"/>
                </a:ext>
              </a:extLst>
            </p:cNvPr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0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3835297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71799B-CACB-418D-A059-FE2A7F89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44714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y =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3x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-1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a, b</a:t>
            </a:r>
            <a:endParaRPr lang="en-US" altLang="en-US" sz="4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97E60-10FE-4FA3-9A28-C97B2BECCB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2619615"/>
            <a:ext cx="4152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A. 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a=3; b=1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7E572A-5FEE-456D-9EDF-BB34FEA89B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0" y="3923566"/>
            <a:ext cx="377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B. 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a=3; b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=-1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4C60C13A-64CC-49B7-9ADB-8AE4D05266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29400" y="3969603"/>
            <a:ext cx="3948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D. 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=-3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; b=1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5262890-AF1B-4981-9FF3-50A1E9BFFC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96000" y="2621340"/>
            <a:ext cx="4903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C. 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=-3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; b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=-1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xmlns="" id="{29AABC54-12EC-4BE4-9B66-F008F2E8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10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96600" y="4038599"/>
            <a:ext cx="1210523" cy="27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D71799B-CACB-418D-A059-FE2A7F89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044714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y = 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5+2x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a, b</a:t>
            </a:r>
            <a:endParaRPr lang="en-US" altLang="en-US" sz="4000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97E60-10FE-4FA3-9A28-C97B2BECCB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2619615"/>
            <a:ext cx="4152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A. 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a=-5; b=-2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7E572A-5FEE-456D-9EDF-BB34FEA89B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00200" y="3923566"/>
            <a:ext cx="3771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B. 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a=2; b=5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4C60C13A-64CC-49B7-9ADB-8AE4D05266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629400" y="3969603"/>
            <a:ext cx="3948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D. 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a=2; 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=-5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5262890-AF1B-4981-9FF3-50A1E9BFFC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96000" y="2621340"/>
            <a:ext cx="49037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C. </a:t>
            </a:r>
            <a:r>
              <a:rPr lang="en-US" altLang="en-US" sz="4800" b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=-5; b=2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smtClean="0">
                <a:latin typeface="Cambria Math" pitchFamily="18" charset="0"/>
                <a:ea typeface="Cambria Math" pitchFamily="18" charset="0"/>
              </a:rPr>
              <a:t> </a:t>
            </a:r>
            <a:endParaRPr lang="en-US" altLang="en-US" sz="4800" b="1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xmlns="" id="{29AABC54-12EC-4BE4-9B66-F008F2E8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886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033284"/>
            <a:ext cx="1210523" cy="27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xmlns="" id="{3D71799B-CACB-418D-A059-FE2A7F89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130336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y = mx + 5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435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97E60-10FE-4FA3-9A28-C97B2BECCB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801" y="2789238"/>
            <a:ext cx="256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" panose="02040503050406030204" pitchFamily="18" charset="0"/>
              </a:rPr>
              <a:t>A. m = 0</a:t>
            </a:r>
          </a:p>
        </p:txBody>
      </p:sp>
      <p:sp>
        <p:nvSpPr>
          <p:cNvPr id="18436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7E572A-5FEE-456D-9EDF-BB34FEA89B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1588" y="3886201"/>
            <a:ext cx="2640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m ≠ 0 </a:t>
            </a:r>
          </a:p>
        </p:txBody>
      </p:sp>
      <p:sp>
        <p:nvSpPr>
          <p:cNvPr id="18437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4C60C13A-64CC-49B7-9ADB-8AE4D05266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99276" y="3962400"/>
            <a:ext cx="254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D. m&gt;0</a:t>
            </a:r>
            <a:endParaRPr lang="en-US" altLang="en-US" sz="4800" b="1"/>
          </a:p>
        </p:txBody>
      </p:sp>
      <p:sp>
        <p:nvSpPr>
          <p:cNvPr id="18438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5262890-AF1B-4981-9FF3-50A1E9BFFC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0401" y="2713038"/>
            <a:ext cx="2106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m&lt;0 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xmlns="" id="{29AABC54-12EC-4BE4-9B66-F008F2E8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18441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7708F661-B895-46F0-B494-2EFE58EF9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321C87FA-43EC-472E-96B8-E9F19D79A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973AE122-F866-4E67-8B3C-D73D9D5170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038599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08786B72-54F6-4A9B-99EC-66AC637B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1005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 số y = (m+2)x + 1 là hàm số bậc nhất khi ?</a:t>
            </a:r>
          </a:p>
        </p:txBody>
      </p:sp>
      <p:sp>
        <p:nvSpPr>
          <p:cNvPr id="19459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3306D07-726E-4E58-ABD0-D1EF1DB5F9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4027" y="2743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 A.  m ≠ -2</a:t>
            </a:r>
          </a:p>
        </p:txBody>
      </p:sp>
      <p:sp>
        <p:nvSpPr>
          <p:cNvPr id="19460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979BA82-7EF0-4517-9D2F-90EFEC4078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05464" y="3573463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 m ≠ 0 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8939D989-4AA5-4D74-8A71-2FDA9FDE6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4" y="2743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sp>
        <p:nvSpPr>
          <p:cNvPr id="19462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F2181D-1187-48B7-839C-291900BB68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5600" y="3657600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D.  m = 0 </a:t>
            </a:r>
          </a:p>
        </p:txBody>
      </p:sp>
      <p:sp>
        <p:nvSpPr>
          <p:cNvPr id="19463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4B768A8D-C8BD-4802-ABC7-03DBED2D3F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5601" y="2743201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 m = -2 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668000" y="3984925"/>
            <a:ext cx="1210523" cy="2703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6" grpId="0" animBg="1"/>
      <p:bldP spid="19462" grpId="0"/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9B26F46-CC32-47AE-9905-5901F7DC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135064"/>
            <a:ext cx="1165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 = </a:t>
            </a:r>
            <a:r>
              <a:rPr lang="en-US" alt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m-3</a:t>
            </a:r>
            <a:r>
              <a:rPr lang="en-US" alt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)x 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+ 1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R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3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81B0CE-11A2-46ED-83D6-694825EAFB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6000" y="2598738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A.  m = 3</a:t>
            </a:r>
          </a:p>
        </p:txBody>
      </p:sp>
      <p:sp>
        <p:nvSpPr>
          <p:cNvPr id="20484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1F441C-BE19-4012-A93C-3DD6EF1EE6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14600" y="3894138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 m &lt; 3 </a:t>
            </a:r>
          </a:p>
        </p:txBody>
      </p:sp>
      <p:sp>
        <p:nvSpPr>
          <p:cNvPr id="20485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8E91B002-2F43-4ED1-B6AD-E623BE20C0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2200" y="266700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 m ≠ 3</a:t>
            </a:r>
            <a:endParaRPr lang="en-US" altLang="en-US" sz="4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>
              <a:latin typeface="Cambria" panose="02040503050406030204" pitchFamily="18" charset="0"/>
            </a:endParaRPr>
          </a:p>
        </p:txBody>
      </p:sp>
      <p:sp>
        <p:nvSpPr>
          <p:cNvPr id="20486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C621F2-08C9-4610-9259-AE3EF5060C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0" y="3962401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" panose="02040503050406030204" pitchFamily="18" charset="0"/>
              </a:rPr>
              <a:t>D.  m &gt; 3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xmlns="" id="{5A7000C8-8ECE-4D6D-AFB8-D71AF8B02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981477" y="4154809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mprod_title">
            <a:extLst>
              <a:ext uri="{FF2B5EF4-FFF2-40B4-BE49-F238E27FC236}">
                <a16:creationId xmlns:a16="http://schemas.microsoft.com/office/drawing/2014/main" xmlns="" id="{05CD07F7-E022-410D-AD47-B7AD543A82A7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5800" y="898098"/>
            <a:ext cx="11658600" cy="1295400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Hàm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bậc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nhất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: y = (m – 4)x – m + 1 </a:t>
            </a: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m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tham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)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đồng</a:t>
            </a: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biến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trên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R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khi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5" name="Object 5">
                <a:extLst>
                  <a:ext uri="{FF2B5EF4-FFF2-40B4-BE49-F238E27FC236}">
                    <a16:creationId xmlns:a16="http://schemas.microsoft.com/office/drawing/2014/main" xmlns="" id="{84F358D3-A3F2-4153-8E13-2F0B8B14EA62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685800" y="2674511"/>
                <a:ext cx="2971800" cy="2314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  </a:t>
                </a:r>
              </a:p>
            </p:txBody>
          </p:sp>
        </mc:Choice>
        <mc:Fallback>
          <p:sp>
            <p:nvSpPr>
              <p:cNvPr id="23555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F358D3-A3F2-4153-8E13-2F0B8B14EA6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685800" y="2674511"/>
                <a:ext cx="2971800" cy="2314575"/>
              </a:xfrm>
              <a:prstGeom prst="rect">
                <a:avLst/>
              </a:prstGeom>
              <a:blipFill rotWithShape="1">
                <a:blip r:embed="rId3"/>
                <a:stretch>
                  <a:fillRect l="-9856" t="-6332" r="-12936" b="-308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1911" name="Oval 7">
            <a:extLst>
              <a:ext uri="{FF2B5EF4-FFF2-40B4-BE49-F238E27FC236}">
                <a16:creationId xmlns:a16="http://schemas.microsoft.com/office/drawing/2014/main" xmlns="" id="{ED3CFF1B-6735-4A8A-BA22-D4C88A9A9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685800" cy="685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00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559" name="Object 23">
                <a:extLst>
                  <a:ext uri="{FF2B5EF4-FFF2-40B4-BE49-F238E27FC236}">
                    <a16:creationId xmlns:a16="http://schemas.microsoft.com/office/drawing/2014/main" xmlns="" id="{F14A5166-FEC0-4ED5-A6E3-7849C2CF2D73}"/>
                  </a:ext>
                </a:extLst>
              </p:cNvPr>
              <p:cNvSpPr txBox="1"/>
              <p:nvPr/>
            </p:nvSpPr>
            <p:spPr bwMode="auto">
              <a:xfrm>
                <a:off x="6987558" y="2714624"/>
                <a:ext cx="3147041" cy="23145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/>
              </a:p>
            </p:txBody>
          </p:sp>
        </mc:Choice>
        <mc:Fallback>
          <p:sp>
            <p:nvSpPr>
              <p:cNvPr id="23559" name="Object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4A5166-FEC0-4ED5-A6E3-7849C2CF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7558" y="2714624"/>
                <a:ext cx="3147041" cy="2314576"/>
              </a:xfrm>
              <a:prstGeom prst="rect">
                <a:avLst/>
              </a:prstGeom>
              <a:blipFill rotWithShape="1">
                <a:blip r:embed="rId4"/>
                <a:stretch>
                  <a:fillRect l="-9109" t="-6316" b="-50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515600" y="4038600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51911" grpId="0" animBg="1"/>
      <p:bldP spid="235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mprod_title">
            <a:extLst>
              <a:ext uri="{FF2B5EF4-FFF2-40B4-BE49-F238E27FC236}">
                <a16:creationId xmlns:a16="http://schemas.microsoft.com/office/drawing/2014/main" xmlns="" id="{A32681EA-FFF6-4DB6-80CA-2ED7CBD3188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62000" y="685800"/>
            <a:ext cx="10668000" cy="1371600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Hàm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số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bậc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nhất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: y = (6 – m)x –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(m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là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tham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số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đồng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biến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trên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R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khi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79" name="Object 5">
                <a:extLst>
                  <a:ext uri="{FF2B5EF4-FFF2-40B4-BE49-F238E27FC236}">
                    <a16:creationId xmlns:a16="http://schemas.microsoft.com/office/drawing/2014/main" xmlns="" id="{9DDFC177-E0EE-4610-AE05-799950E7887E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762000" y="2678113"/>
                <a:ext cx="2595563" cy="1665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𝐀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𝐦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𝟔</m:t>
                      </m:r>
                    </m:oMath>
                  </m:oMathPara>
                </a14:m>
                <a:endParaRPr lang="en-US" sz="4500" b="1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pPr>
                  <a:buNone/>
                </a:pPr>
                <a:endParaRPr lang="en-US" sz="4500" b="1" i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𝐁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𝐦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en-US" sz="45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4579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DFC177-E0EE-4610-AE05-799950E7887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762000" y="2678113"/>
                <a:ext cx="2595563" cy="1665287"/>
              </a:xfrm>
              <a:prstGeom prst="rect">
                <a:avLst/>
              </a:prstGeom>
              <a:blipFill rotWithShape="1">
                <a:blip r:embed="rId3"/>
                <a:stretch>
                  <a:fillRect l="-9624" t="-7664" r="-11033" b="-631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959" name="Oval 7">
            <a:extLst>
              <a:ext uri="{FF2B5EF4-FFF2-40B4-BE49-F238E27FC236}">
                <a16:creationId xmlns:a16="http://schemas.microsoft.com/office/drawing/2014/main" xmlns="" id="{B1B57C77-43FC-446E-AD89-B263CCD6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114800"/>
            <a:ext cx="533400" cy="685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50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583" name="Object 23">
                <a:extLst>
                  <a:ext uri="{FF2B5EF4-FFF2-40B4-BE49-F238E27FC236}">
                    <a16:creationId xmlns:a16="http://schemas.microsoft.com/office/drawing/2014/main" xmlns="" id="{D8C7A13D-97FA-4E5A-8C21-41201C0DF34B}"/>
                  </a:ext>
                </a:extLst>
              </p:cNvPr>
              <p:cNvSpPr txBox="1"/>
              <p:nvPr/>
            </p:nvSpPr>
            <p:spPr bwMode="auto">
              <a:xfrm>
                <a:off x="7010400" y="2743200"/>
                <a:ext cx="2457450" cy="1600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𝐂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𝐦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&gt;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𝟔</m:t>
                      </m:r>
                    </m:oMath>
                  </m:oMathPara>
                </a14:m>
                <a:endParaRPr lang="en-US" sz="4500" b="1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endParaRPr lang="en-US" sz="4500" b="1" i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𝐃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𝐦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&lt;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𝟔</m:t>
                    </m:r>
                  </m:oMath>
                </a14:m>
                <a:r>
                  <a:rPr lang="en-US" sz="45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4583" name="Object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C7A13D-97FA-4E5A-8C21-41201C0D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2743200"/>
                <a:ext cx="2457450" cy="1600200"/>
              </a:xfrm>
              <a:prstGeom prst="rect">
                <a:avLst/>
              </a:prstGeom>
              <a:blipFill rotWithShape="1">
                <a:blip r:embed="rId4"/>
                <a:stretch>
                  <a:fillRect l="-10174" t="-7985" r="-18859" b="-528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287000" y="4029740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53959" grpId="0" animBg="1"/>
      <p:bldP spid="245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183328">
            <a:extLst>
              <a:ext uri="{FF2B5EF4-FFF2-40B4-BE49-F238E27FC236}">
                <a16:creationId xmlns:a16="http://schemas.microsoft.com/office/drawing/2014/main" xmlns="" id="{EBD8B8E2-81AA-493C-9F30-7683FDD8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8392"/>
            <a:ext cx="717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4">
            <a:extLst>
              <a:ext uri="{FF2B5EF4-FFF2-40B4-BE49-F238E27FC236}">
                <a16:creationId xmlns:a16="http://schemas.microsoft.com/office/drawing/2014/main" xmlns="" id="{C524548F-C82D-47B4-A3AC-B34401A5AB45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2794000"/>
            <a:ext cx="12800866" cy="2316162"/>
            <a:chOff x="-69498" y="1570038"/>
            <a:chExt cx="10699398" cy="2316163"/>
          </a:xfrm>
        </p:grpSpPr>
        <p:sp>
          <p:nvSpPr>
            <p:cNvPr id="7195" name="Line 4">
              <a:extLst>
                <a:ext uri="{FF2B5EF4-FFF2-40B4-BE49-F238E27FC236}">
                  <a16:creationId xmlns:a16="http://schemas.microsoft.com/office/drawing/2014/main" xmlns="" id="{72F8B9A5-5210-458C-A394-FB43A0E6E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9256" y="3022600"/>
              <a:ext cx="407579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/>
            </a:p>
          </p:txBody>
        </p:sp>
        <p:sp>
          <p:nvSpPr>
            <p:cNvPr id="7196" name="Text Box 5">
              <a:extLst>
                <a:ext uri="{FF2B5EF4-FFF2-40B4-BE49-F238E27FC236}">
                  <a16:creationId xmlns:a16="http://schemas.microsoft.com/office/drawing/2014/main" xmlns="" id="{08B1E861-1B23-491F-A92B-EE128880B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9498" y="2336840"/>
              <a:ext cx="211141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0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TT</a:t>
              </a:r>
              <a:r>
                <a:rPr lang="en-US" altLang="en-US" sz="30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Hà</a:t>
              </a:r>
              <a:r>
                <a:rPr lang="en-US" altLang="en-US" sz="3000" b="1" dirty="0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FF0000"/>
                  </a:solidFill>
                  <a:latin typeface="Cambria" panose="02040503050406030204" pitchFamily="18" charset="0"/>
                  <a:cs typeface="Times New Roman" panose="02020603050405020304" pitchFamily="18" charset="0"/>
                </a:rPr>
                <a:t>Nội</a:t>
              </a:r>
              <a:endPara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197" name="Group 6">
              <a:extLst>
                <a:ext uri="{FF2B5EF4-FFF2-40B4-BE49-F238E27FC236}">
                  <a16:creationId xmlns:a16="http://schemas.microsoft.com/office/drawing/2014/main" xmlns="" id="{FB30A5B7-B875-4DE3-8328-6D7165C4B3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947" y="1570038"/>
              <a:ext cx="10073953" cy="2316163"/>
              <a:chOff x="204" y="610"/>
              <a:chExt cx="6278" cy="1459"/>
            </a:xfrm>
          </p:grpSpPr>
          <p:sp>
            <p:nvSpPr>
              <p:cNvPr id="7198" name="Text Box 7">
                <a:extLst>
                  <a:ext uri="{FF2B5EF4-FFF2-40B4-BE49-F238E27FC236}">
                    <a16:creationId xmlns:a16="http://schemas.microsoft.com/office/drawing/2014/main" xmlns="" id="{33C5473F-C5E6-451E-B8C2-3B2145BFCD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1573"/>
                <a:ext cx="1036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solidFill>
                      <a:srgbClr val="FF0066"/>
                    </a:solidFill>
                    <a:latin typeface="Cambria" panose="02040503050406030204" pitchFamily="18" charset="0"/>
                    <a:cs typeface="Times New Roman" panose="02020603050405020304" pitchFamily="18" charset="0"/>
                  </a:rPr>
                  <a:t>8 Km</a:t>
                </a:r>
              </a:p>
            </p:txBody>
          </p:sp>
          <p:grpSp>
            <p:nvGrpSpPr>
              <p:cNvPr id="7199" name="Group 8">
                <a:extLst>
                  <a:ext uri="{FF2B5EF4-FFF2-40B4-BE49-F238E27FC236}">
                    <a16:creationId xmlns:a16="http://schemas.microsoft.com/office/drawing/2014/main" xmlns="" id="{435E1BDB-FF4F-4821-9E8A-0607CE5A0B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4" y="610"/>
                <a:ext cx="6278" cy="1459"/>
                <a:chOff x="204" y="610"/>
                <a:chExt cx="6278" cy="1459"/>
              </a:xfrm>
            </p:grpSpPr>
            <p:sp>
              <p:nvSpPr>
                <p:cNvPr id="7200" name="Line 9">
                  <a:extLst>
                    <a:ext uri="{FF2B5EF4-FFF2-40B4-BE49-F238E27FC236}">
                      <a16:creationId xmlns:a16="http://schemas.microsoft.com/office/drawing/2014/main" xmlns="" id="{6EA8B58B-FEAB-4CB7-A4BD-4F59A5D367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1" y="1867"/>
                  <a:ext cx="104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3000"/>
                </a:p>
              </p:txBody>
            </p:sp>
            <p:grpSp>
              <p:nvGrpSpPr>
                <p:cNvPr id="7201" name="Group 10">
                  <a:extLst>
                    <a:ext uri="{FF2B5EF4-FFF2-40B4-BE49-F238E27FC236}">
                      <a16:creationId xmlns:a16="http://schemas.microsoft.com/office/drawing/2014/main" xmlns="" id="{D6FFA0C7-8810-4A14-AB48-55B2C163A0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4" y="610"/>
                  <a:ext cx="6278" cy="1459"/>
                  <a:chOff x="204" y="610"/>
                  <a:chExt cx="6278" cy="1459"/>
                </a:xfrm>
              </p:grpSpPr>
              <p:sp>
                <p:nvSpPr>
                  <p:cNvPr id="7202" name="Line 11">
                    <a:extLst>
                      <a:ext uri="{FF2B5EF4-FFF2-40B4-BE49-F238E27FC236}">
                        <a16:creationId xmlns:a16="http://schemas.microsoft.com/office/drawing/2014/main" xmlns="" id="{75FE300D-B575-4D6E-B765-C0FDC726D6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5" y="1525"/>
                    <a:ext cx="95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000"/>
                  </a:p>
                </p:txBody>
              </p:sp>
              <p:sp>
                <p:nvSpPr>
                  <p:cNvPr id="7203" name="AutoShape 12">
                    <a:extLst>
                      <a:ext uri="{FF2B5EF4-FFF2-40B4-BE49-F238E27FC236}">
                        <a16:creationId xmlns:a16="http://schemas.microsoft.com/office/drawing/2014/main" xmlns="" id="{028BB2AC-F3B0-4CF6-AFC5-5EDE30E127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7" y="1480"/>
                    <a:ext cx="157" cy="94"/>
                  </a:xfrm>
                  <a:prstGeom prst="flowChartConnector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204" name="Line 13">
                    <a:extLst>
                      <a:ext uri="{FF2B5EF4-FFF2-40B4-BE49-F238E27FC236}">
                        <a16:creationId xmlns:a16="http://schemas.microsoft.com/office/drawing/2014/main" xmlns="" id="{63DA60A6-27A3-4836-96F3-27D424549B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83" y="1525"/>
                    <a:ext cx="998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000"/>
                  </a:p>
                </p:txBody>
              </p:sp>
              <p:sp>
                <p:nvSpPr>
                  <p:cNvPr id="7205" name="Oval 14">
                    <a:extLst>
                      <a:ext uri="{FF2B5EF4-FFF2-40B4-BE49-F238E27FC236}">
                        <a16:creationId xmlns:a16="http://schemas.microsoft.com/office/drawing/2014/main" xmlns="" id="{E48D70DC-BE51-4D58-BDAA-4A66E5B6AB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04" y="1448"/>
                    <a:ext cx="136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/>
                  </a:p>
                </p:txBody>
              </p:sp>
              <p:sp>
                <p:nvSpPr>
                  <p:cNvPr id="7206" name="Oval 15">
                    <a:extLst>
                      <a:ext uri="{FF2B5EF4-FFF2-40B4-BE49-F238E27FC236}">
                        <a16:creationId xmlns:a16="http://schemas.microsoft.com/office/drawing/2014/main" xmlns="" id="{BA8868BC-16B3-4D2E-8A1E-AB76E68A95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96" y="1448"/>
                    <a:ext cx="91" cy="1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3000">
                      <a:latin typeface="Cambria" panose="02040503050406030204" pitchFamily="18" charset="0"/>
                    </a:endParaRPr>
                  </a:p>
                </p:txBody>
              </p:sp>
              <p:sp>
                <p:nvSpPr>
                  <p:cNvPr id="7207" name="Line 16">
                    <a:extLst>
                      <a:ext uri="{FF2B5EF4-FFF2-40B4-BE49-F238E27FC236}">
                        <a16:creationId xmlns:a16="http://schemas.microsoft.com/office/drawing/2014/main" xmlns="" id="{CB65A2EA-65AC-468A-88FB-7410DEA7A8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17" y="1514"/>
                    <a:ext cx="879" cy="11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000"/>
                  </a:p>
                </p:txBody>
              </p:sp>
              <p:sp>
                <p:nvSpPr>
                  <p:cNvPr id="7208" name="Line 17">
                    <a:extLst>
                      <a:ext uri="{FF2B5EF4-FFF2-40B4-BE49-F238E27FC236}">
                        <a16:creationId xmlns:a16="http://schemas.microsoft.com/office/drawing/2014/main" xmlns="" id="{C3BF43CC-983F-447E-AE2D-A77D72A63B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7" y="1570"/>
                    <a:ext cx="0" cy="409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000"/>
                  </a:p>
                </p:txBody>
              </p:sp>
              <p:sp>
                <p:nvSpPr>
                  <p:cNvPr id="7209" name="Line 18">
                    <a:extLst>
                      <a:ext uri="{FF2B5EF4-FFF2-40B4-BE49-F238E27FC236}">
                        <a16:creationId xmlns:a16="http://schemas.microsoft.com/office/drawing/2014/main" xmlns="" id="{32D921FE-0624-4C0C-9C10-5A03254305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8" y="1570"/>
                    <a:ext cx="0" cy="499"/>
                  </a:xfrm>
                  <a:prstGeom prst="line">
                    <a:avLst/>
                  </a:prstGeom>
                  <a:noFill/>
                  <a:ln w="9525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3000"/>
                  </a:p>
                </p:txBody>
              </p:sp>
              <p:sp>
                <p:nvSpPr>
                  <p:cNvPr id="7210" name="Text Box 19">
                    <a:extLst>
                      <a:ext uri="{FF2B5EF4-FFF2-40B4-BE49-F238E27FC236}">
                        <a16:creationId xmlns:a16="http://schemas.microsoft.com/office/drawing/2014/main" xmlns="" id="{62592073-53D2-4DDC-B96B-201161E3C08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1" y="610"/>
                    <a:ext cx="1145" cy="6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30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Bến</a:t>
                    </a:r>
                    <a:r>
                      <a:rPr lang="en-US" altLang="en-US" sz="3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en-US" sz="30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xe</a:t>
                    </a:r>
                    <a:r>
                      <a:rPr lang="en-US" altLang="en-US" sz="3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en-US" sz="30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phía</a:t>
                    </a:r>
                    <a:r>
                      <a:rPr lang="en-US" altLang="en-US" sz="3000" b="1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altLang="en-US" sz="30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nam</a:t>
                    </a:r>
                    <a:endParaRPr lang="en-US" altLang="en-US" sz="30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211" name="Text Box 20">
                    <a:extLst>
                      <a:ext uri="{FF2B5EF4-FFF2-40B4-BE49-F238E27FC236}">
                        <a16:creationId xmlns:a16="http://schemas.microsoft.com/office/drawing/2014/main" xmlns="" id="{E62FC879-6916-450A-972C-A2477FA016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54" y="1582"/>
                    <a:ext cx="828" cy="3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en-US" sz="3000" b="1" dirty="0" err="1">
                        <a:solidFill>
                          <a:srgbClr val="FF0000"/>
                        </a:solidFill>
                        <a:latin typeface="Cambria" panose="02040503050406030204" pitchFamily="18" charset="0"/>
                        <a:cs typeface="Times New Roman" panose="02020603050405020304" pitchFamily="18" charset="0"/>
                      </a:rPr>
                      <a:t>Huế</a:t>
                    </a:r>
                    <a:endParaRPr lang="en-US" altLang="en-US" sz="30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8453" name="Text Box 21">
            <a:extLst>
              <a:ext uri="{FF2B5EF4-FFF2-40B4-BE49-F238E27FC236}">
                <a16:creationId xmlns:a16="http://schemas.microsoft.com/office/drawing/2014/main" xmlns="" id="{7D7747B3-15B2-47C6-8C89-E44D7A27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148" y="1129605"/>
            <a:ext cx="118638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u="sng" dirty="0" err="1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Huế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tốc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50 km/h.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km?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Cambria" panose="02040503050406030204" pitchFamily="18" charset="0"/>
                <a:cs typeface="Times New Roman" panose="02020603050405020304" pitchFamily="18" charset="0"/>
              </a:rPr>
              <a:t> 8 km.</a:t>
            </a:r>
          </a:p>
        </p:txBody>
      </p:sp>
      <p:sp>
        <p:nvSpPr>
          <p:cNvPr id="18456" name="AutoShape 24">
            <a:extLst>
              <a:ext uri="{FF2B5EF4-FFF2-40B4-BE49-F238E27FC236}">
                <a16:creationId xmlns:a16="http://schemas.microsoft.com/office/drawing/2014/main" xmlns="" id="{86DE2A71-5A7F-4DEC-B839-4A570332A0EF}"/>
              </a:ext>
            </a:extLst>
          </p:cNvPr>
          <p:cNvSpPr>
            <a:spLocks/>
          </p:cNvSpPr>
          <p:nvPr/>
        </p:nvSpPr>
        <p:spPr bwMode="auto">
          <a:xfrm rot="5400000">
            <a:off x="4227001" y="2855403"/>
            <a:ext cx="647700" cy="3395097"/>
          </a:xfrm>
          <a:prstGeom prst="rightBrace">
            <a:avLst>
              <a:gd name="adj1" fmla="val 22409"/>
              <a:gd name="adj2" fmla="val 54444"/>
            </a:avLst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latin typeface="Cambria" panose="02040503050406030204" pitchFamily="18" charset="0"/>
            </a:endParaRPr>
          </a:p>
        </p:txBody>
      </p:sp>
      <p:sp>
        <p:nvSpPr>
          <p:cNvPr id="18457" name="Text Box 25">
            <a:extLst>
              <a:ext uri="{FF2B5EF4-FFF2-40B4-BE49-F238E27FC236}">
                <a16:creationId xmlns:a16="http://schemas.microsoft.com/office/drawing/2014/main" xmlns="" id="{9E5F7D56-BCF6-471F-85CC-5D6A73910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17999"/>
            <a:ext cx="303486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000" dirty="0" err="1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dirty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000" dirty="0" err="1" smtClean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endParaRPr lang="en-US" altLang="en-US" sz="3000" dirty="0">
              <a:solidFill>
                <a:srgbClr val="FF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59" name="AutoShape 27">
            <a:extLst>
              <a:ext uri="{FF2B5EF4-FFF2-40B4-BE49-F238E27FC236}">
                <a16:creationId xmlns:a16="http://schemas.microsoft.com/office/drawing/2014/main" xmlns="" id="{BE431AF1-9A49-45D7-8264-FBAA35AD22DF}"/>
              </a:ext>
            </a:extLst>
          </p:cNvPr>
          <p:cNvSpPr>
            <a:spLocks/>
          </p:cNvSpPr>
          <p:nvPr/>
        </p:nvSpPr>
        <p:spPr bwMode="auto">
          <a:xfrm rot="5400000">
            <a:off x="5528907" y="1761769"/>
            <a:ext cx="576262" cy="5739524"/>
          </a:xfrm>
          <a:prstGeom prst="rightBrace">
            <a:avLst>
              <a:gd name="adj1" fmla="val 54876"/>
              <a:gd name="adj2" fmla="val 54444"/>
            </a:avLst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latin typeface="Cambria" panose="02040503050406030204" pitchFamily="18" charset="0"/>
            </a:endParaRPr>
          </a:p>
        </p:txBody>
      </p:sp>
      <p:sp>
        <p:nvSpPr>
          <p:cNvPr id="18460" name="Text Box 28">
            <a:extLst>
              <a:ext uri="{FF2B5EF4-FFF2-40B4-BE49-F238E27FC236}">
                <a16:creationId xmlns:a16="http://schemas.microsoft.com/office/drawing/2014/main" xmlns="" id="{5069E876-893A-45FB-8A72-EEA430330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724400"/>
            <a:ext cx="5181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000" dirty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3000" dirty="0" err="1" smtClean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giờ</a:t>
            </a:r>
            <a:endParaRPr lang="en-US" altLang="en-US" sz="3000" dirty="0">
              <a:solidFill>
                <a:srgbClr val="FF0066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3" name="Line 31">
            <a:extLst>
              <a:ext uri="{FF2B5EF4-FFF2-40B4-BE49-F238E27FC236}">
                <a16:creationId xmlns:a16="http://schemas.microsoft.com/office/drawing/2014/main" xmlns="" id="{6C043BC2-6495-47A5-8B07-32F8A7B21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29" y="5258592"/>
            <a:ext cx="791327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000"/>
          </a:p>
        </p:txBody>
      </p:sp>
      <p:sp>
        <p:nvSpPr>
          <p:cNvPr id="7188" name="Rectangle 43">
            <a:extLst>
              <a:ext uri="{FF2B5EF4-FFF2-40B4-BE49-F238E27FC236}">
                <a16:creationId xmlns:a16="http://schemas.microsoft.com/office/drawing/2014/main" xmlns="" id="{6F5ABF8F-A291-46D0-9A23-A6976810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48" y="351597"/>
            <a:ext cx="5429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3286E-6 2.22222E-6 L 0.22767 0.00509 " pathEditMode="fixed" rAng="0" ptsTypes="AA">
                                      <p:cBhvr>
                                        <p:cTn id="21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3 -0.00301 L 0.44075 -0.00556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6" grpId="0" animBg="1"/>
      <p:bldP spid="18457" grpId="0"/>
      <p:bldP spid="18459" grpId="0" animBg="1"/>
      <p:bldP spid="18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>
            <a:extLst>
              <a:ext uri="{FF2B5EF4-FFF2-40B4-BE49-F238E27FC236}">
                <a16:creationId xmlns:a16="http://schemas.microsoft.com/office/drawing/2014/main" xmlns="" id="{D3B820D1-9E8C-4E95-AC34-D7B4401DA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3060"/>
            <a:ext cx="114299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3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altLang="en-US" sz="30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39" name="AutoShape 35">
            <a:extLst>
              <a:ext uri="{FF2B5EF4-FFF2-40B4-BE49-F238E27FC236}">
                <a16:creationId xmlns:a16="http://schemas.microsoft.com/office/drawing/2014/main" xmlns="" id="{650D8AC6-0E05-4355-9B54-3B34B7704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1" y="2743200"/>
            <a:ext cx="11391899" cy="457200"/>
          </a:xfrm>
          <a:prstGeom prst="roundRect">
            <a:avLst>
              <a:gd name="adj" fmla="val 16667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>
                <a:latin typeface="Cambria" panose="020405030504060302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u="sng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5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u="sng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b="1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>
                <a:latin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1541" name="Text Box 37">
            <a:extLst>
              <a:ext uri="{FF2B5EF4-FFF2-40B4-BE49-F238E27FC236}">
                <a16:creationId xmlns:a16="http://schemas.microsoft.com/office/drawing/2014/main" xmlns="" id="{5A1D33B4-167A-4DFC-A84B-B1DEB686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160258"/>
            <a:ext cx="7103165" cy="63094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  S = 50t + 8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hàm</a:t>
            </a:r>
            <a:r>
              <a:rPr lang="en-US" sz="3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bậc</a:t>
            </a:r>
            <a:r>
              <a:rPr lang="en-US" sz="3500" b="1" dirty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nhất</a:t>
            </a:r>
            <a:endParaRPr lang="en-US" sz="35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81400" y="1120914"/>
            <a:ext cx="45373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sz="4000" b="1" dirty="0" smtClean="0">
                <a:latin typeface="Cambria" panose="02040503050406030204" pitchFamily="18" charset="0"/>
                <a:cs typeface="Times New Roman" pitchFamily="18" charset="0"/>
              </a:rPr>
              <a:t>s </a:t>
            </a:r>
            <a:r>
              <a:rPr lang="en-US" sz="4000" b="1" dirty="0">
                <a:latin typeface="Cambria" panose="02040503050406030204" pitchFamily="18" charset="0"/>
                <a:cs typeface="Times New Roman" pitchFamily="18" charset="0"/>
              </a:rPr>
              <a:t>= </a:t>
            </a:r>
            <a:r>
              <a:rPr lang="en-US" sz="4000" b="1" dirty="0" err="1">
                <a:latin typeface="Cambria" panose="02040503050406030204" pitchFamily="18" charset="0"/>
                <a:cs typeface="Times New Roman" pitchFamily="18" charset="0"/>
              </a:rPr>
              <a:t>50t</a:t>
            </a:r>
            <a:r>
              <a:rPr lang="en-US" sz="4000" b="1" dirty="0">
                <a:latin typeface="Cambria" panose="02040503050406030204" pitchFamily="18" charset="0"/>
                <a:cs typeface="Times New Roman" pitchFamily="18" charset="0"/>
              </a:rPr>
              <a:t> + 8 (km)</a:t>
            </a:r>
            <a:endParaRPr lang="en-US" sz="4000" b="1" dirty="0">
              <a:latin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9" grpId="0" animBg="1"/>
      <p:bldP spid="215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xmlns="" id="{6EE59681-2133-4B59-9A95-740D66A0D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92906"/>
            <a:ext cx="617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b="1" dirty="0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Cambria" pitchFamily="18" charset="0"/>
                <a:cs typeface="Times New Roman" panose="02020603050405020304" pitchFamily="18" charset="0"/>
              </a:rPr>
              <a:t>nhất</a:t>
            </a:r>
            <a:endParaRPr lang="en-US" altLang="en-US" b="1" dirty="0">
              <a:solidFill>
                <a:srgbClr val="C00000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xmlns="" id="{60C225BF-D269-4EB7-B1EB-57E88BF4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43000"/>
            <a:ext cx="7886700" cy="584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Cambria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xmlns="" id="{70EE5860-C249-446B-9B7C-9BD57CE31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42545"/>
            <a:ext cx="11734800" cy="143885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vi-VN" altLang="en-US" sz="3500" dirty="0">
                <a:latin typeface="Cambria" panose="02040503050406030204" pitchFamily="18" charset="0"/>
              </a:rPr>
              <a:t>Hàm số bậc nhất là hàm số được cho bởi công thức</a:t>
            </a:r>
            <a:r>
              <a:rPr lang="en-US" altLang="en-US" sz="3500" dirty="0">
                <a:latin typeface="Cambria" panose="02040503050406030204" pitchFamily="18" charset="0"/>
              </a:rPr>
              <a:t> </a:t>
            </a:r>
            <a:r>
              <a:rPr lang="vi-VN" altLang="en-US" sz="3500" dirty="0">
                <a:solidFill>
                  <a:srgbClr val="C00000"/>
                </a:solidFill>
                <a:latin typeface="Cambria" panose="02040503050406030204" pitchFamily="18" charset="0"/>
              </a:rPr>
              <a:t>y = ax + b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3500" dirty="0">
                <a:latin typeface="Cambria" panose="02040503050406030204" pitchFamily="18" charset="0"/>
              </a:rPr>
              <a:t>- T</a:t>
            </a:r>
            <a:r>
              <a:rPr lang="vi-VN" altLang="en-US" sz="3500" dirty="0">
                <a:latin typeface="Cambria" panose="02040503050406030204" pitchFamily="18" charset="0"/>
              </a:rPr>
              <a:t>rong đó </a:t>
            </a:r>
            <a:r>
              <a:rPr lang="vi-VN" altLang="en-US" sz="3500" dirty="0">
                <a:solidFill>
                  <a:srgbClr val="C00000"/>
                </a:solidFill>
                <a:latin typeface="Cambria" panose="02040503050406030204" pitchFamily="18" charset="0"/>
              </a:rPr>
              <a:t>a, b là các số cho trước và a ≠ 0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89742270-E912-430B-82E9-A92778972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247" y="3886200"/>
            <a:ext cx="11201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 err="1">
                <a:latin typeface="Cambria" panose="02040503050406030204" pitchFamily="18" charset="0"/>
              </a:rPr>
              <a:t>Chú</a:t>
            </a:r>
            <a:r>
              <a:rPr lang="en-US" altLang="en-US" sz="3500" dirty="0">
                <a:latin typeface="Cambria" panose="02040503050406030204" pitchFamily="18" charset="0"/>
              </a:rPr>
              <a:t> ý:  </a:t>
            </a:r>
            <a:r>
              <a:rPr lang="en-US" altLang="en-US" sz="3500" dirty="0" err="1">
                <a:latin typeface="Cambria" panose="02040503050406030204" pitchFamily="18" charset="0"/>
              </a:rPr>
              <a:t>Khi</a:t>
            </a:r>
            <a:r>
              <a:rPr lang="en-US" altLang="en-US" sz="3500" dirty="0">
                <a:latin typeface="Cambria" panose="02040503050406030204" pitchFamily="18" charset="0"/>
              </a:rPr>
              <a:t> b = 0,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y = ax (</a:t>
            </a:r>
            <a:r>
              <a:rPr lang="en-US" altLang="en-US" sz="3500" i="1" dirty="0">
                <a:latin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500" i="1" dirty="0">
                <a:latin typeface="Cambria" panose="02040503050406030204" pitchFamily="18" charset="0"/>
              </a:rPr>
              <a:t>≠</a:t>
            </a:r>
            <a:r>
              <a:rPr lang="en-US" altLang="en-US" sz="3500" i="1" dirty="0">
                <a:latin typeface="Cambria" panose="02040503050406030204" pitchFamily="18" charset="0"/>
                <a:cs typeface="Times New Roman" panose="02020603050405020304" pitchFamily="18" charset="0"/>
              </a:rPr>
              <a:t> 0</a:t>
            </a:r>
            <a:r>
              <a:rPr lang="en-US" altLang="en-US" sz="3500" i="1" dirty="0"/>
              <a:t>) </a:t>
            </a:r>
            <a:endParaRPr lang="en-US" altLang="en-US" sz="3500" i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500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500" dirty="0" err="1">
                <a:latin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500" dirty="0">
                <a:latin typeface="Cambria" panose="02040503050406030204" pitchFamily="18" charset="0"/>
                <a:cs typeface="Times New Roman" panose="02020603050405020304" pitchFamily="18" charset="0"/>
              </a:rPr>
              <a:t> 7)</a:t>
            </a:r>
          </a:p>
        </p:txBody>
      </p:sp>
      <p:pic>
        <p:nvPicPr>
          <p:cNvPr id="15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1201400" y="4929411"/>
            <a:ext cx="829523" cy="1852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88387118-02DB-4CA6-89EB-5F1CD6C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11252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buNone/>
            </a:pPr>
            <a:r>
              <a:rPr lang="en-US" sz="2800" b="1" i="0" u="sng" strike="noStrike" kern="1200" baseline="0" dirty="0" err="1">
                <a:solidFill>
                  <a:srgbClr val="FF0000"/>
                </a:solidFill>
                <a:latin typeface="Cambria" panose="02040503050406030204" pitchFamily="18" charset="0"/>
              </a:rPr>
              <a:t>Bài</a:t>
            </a:r>
            <a:r>
              <a:rPr lang="en-US" sz="2800" b="1" i="0" u="sng" strike="noStrike" kern="1200" baseline="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sz="2800" b="1" i="0" u="sng" strike="noStrike" kern="1200" baseline="0" dirty="0" err="1">
                <a:solidFill>
                  <a:srgbClr val="FF0000"/>
                </a:solidFill>
                <a:latin typeface="Cambria" panose="02040503050406030204" pitchFamily="18" charset="0"/>
              </a:rPr>
              <a:t>tập</a:t>
            </a:r>
            <a:r>
              <a:rPr lang="en-US" sz="2800" b="1" i="0" u="sng" strike="noStrike" kern="1200" baseline="0" dirty="0">
                <a:solidFill>
                  <a:srgbClr val="FF0000"/>
                </a:solidFill>
                <a:latin typeface="Cambria" panose="02040503050406030204" pitchFamily="18" charset="0"/>
              </a:rPr>
              <a:t> 1</a:t>
            </a:r>
            <a:r>
              <a:rPr lang="en-US" sz="2800" b="1" i="0" u="none" strike="noStrike" kern="1200" baseline="0" dirty="0">
                <a:solidFill>
                  <a:srgbClr val="FF0000"/>
                </a:solidFill>
                <a:latin typeface="Cambria" panose="02040503050406030204" pitchFamily="18" charset="0"/>
              </a:rPr>
              <a:t>: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Trong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các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hàm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số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sau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,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hàm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số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nào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Cambria" panose="02040503050406030204" pitchFamily="18" charset="0"/>
              </a:rPr>
              <a:t>là</a:t>
            </a:r>
            <a:r>
              <a:rPr lang="en-US" sz="2800" b="1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Cambria" panose="02040503050406030204" pitchFamily="18" charset="0"/>
              </a:rPr>
              <a:t>hàm</a:t>
            </a:r>
            <a:r>
              <a:rPr lang="en-US" sz="2800" b="1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Cambria" panose="02040503050406030204" pitchFamily="18" charset="0"/>
              </a:rPr>
              <a:t>số</a:t>
            </a:r>
            <a:r>
              <a:rPr lang="en-US" sz="2800" b="1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Cambria" panose="02040503050406030204" pitchFamily="18" charset="0"/>
              </a:rPr>
              <a:t>bậc</a:t>
            </a:r>
            <a:r>
              <a:rPr lang="en-US" sz="2800" b="1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Cambria" panose="02040503050406030204" pitchFamily="18" charset="0"/>
              </a:rPr>
              <a:t>nhất</a:t>
            </a:r>
            <a:r>
              <a:rPr lang="en-US" sz="2800" b="1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? </a:t>
            </a:r>
          </a:p>
          <a:p>
            <a:pPr>
              <a:buNone/>
            </a:pP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Hãy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xác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định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các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hệ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số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a, b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của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Cambria" panose="02040503050406030204" pitchFamily="18" charset="0"/>
              </a:rPr>
              <a:t>chúng</a:t>
            </a:r>
            <a:r>
              <a:rPr lang="en-US" sz="2800" b="0" i="0" u="none" strike="noStrike" kern="1200" baseline="0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36953" name="Group 89">
            <a:extLst>
              <a:ext uri="{FF2B5EF4-FFF2-40B4-BE49-F238E27FC236}">
                <a16:creationId xmlns:a16="http://schemas.microsoft.com/office/drawing/2014/main" xmlns="" id="{B0572CA0-2A7A-4702-A5C8-05468803E73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37535599"/>
              </p:ext>
            </p:extLst>
          </p:nvPr>
        </p:nvGraphicFramePr>
        <p:xfrm>
          <a:off x="1219201" y="1207202"/>
          <a:ext cx="9144000" cy="5574598"/>
        </p:xfrm>
        <a:graphic>
          <a:graphicData uri="http://schemas.openxmlformats.org/drawingml/2006/table">
            <a:tbl>
              <a:tblPr/>
              <a:tblGrid>
                <a:gridCol w="31432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7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1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Hàm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số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Hàm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bậc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nhất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Hệ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Hệ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charset="0"/>
                        </a:rPr>
                        <a:t>b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y = 5x + 3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y = 1 - 5x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y = - 0,5x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7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y = </a:t>
                      </a:r>
                      <a:r>
                        <a:rPr kumimoji="0" lang="en-US" sz="3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mx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 – 7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itchFamily="18" charset="0"/>
                        </a:rPr>
                        <a:t>y = 0x +3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="" id="{5C63BD59-ED42-4E47-8238-D3DE70731AFB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835612" y="4162425"/>
                <a:ext cx="4184188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63BD59-ED42-4E47-8238-D3DE70731AF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835612" y="4162425"/>
                <a:ext cx="4184188" cy="409575"/>
              </a:xfrm>
              <a:prstGeom prst="rect">
                <a:avLst/>
              </a:prstGeom>
              <a:blipFill rotWithShape="1">
                <a:blip r:embed="rId2"/>
                <a:stretch>
                  <a:fillRect t="-4478" b="-955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910" name="Object 46">
                <a:extLst>
                  <a:ext uri="{FF2B5EF4-FFF2-40B4-BE49-F238E27FC236}">
                    <a16:creationId xmlns:a16="http://schemas.microsoft.com/office/drawing/2014/main" xmlns="" id="{4E777409-191A-4819-989F-3927835B5C9F}"/>
                  </a:ext>
                </a:extLst>
              </p:cNvPr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7832436" y="4259262"/>
                <a:ext cx="519113" cy="465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3000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6910" name="Object 4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E777409-191A-4819-989F-3927835B5C9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7832436" y="4259262"/>
                <a:ext cx="519113" cy="465138"/>
              </a:xfrm>
              <a:prstGeom prst="rect">
                <a:avLst/>
              </a:prstGeom>
              <a:blipFill rotWithShape="1">
                <a:blip r:embed="rId3"/>
                <a:stretch>
                  <a:fillRect t="-5263" r="-68235" b="-710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926" name="Object 62">
                <a:extLst>
                  <a:ext uri="{FF2B5EF4-FFF2-40B4-BE49-F238E27FC236}">
                    <a16:creationId xmlns:a16="http://schemas.microsoft.com/office/drawing/2014/main" xmlns="" id="{A1037C65-8138-4946-83C6-F4DAD43E1FDF}"/>
                  </a:ext>
                </a:extLst>
              </p:cNvPr>
              <p:cNvSpPr txBox="1">
                <a:spLocks noGrp="1"/>
              </p:cNvSpPr>
              <p:nvPr>
                <p:ph sz="quarter" idx="4"/>
              </p:nvPr>
            </p:nvSpPr>
            <p:spPr bwMode="auto">
              <a:xfrm>
                <a:off x="9220200" y="4244975"/>
                <a:ext cx="1143000" cy="4032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sz="3000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6926" name="Object 6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1037C65-8138-4946-83C6-F4DAD43E1FDF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 bwMode="auto">
              <a:xfrm>
                <a:off x="9220200" y="4244975"/>
                <a:ext cx="1143000" cy="403225"/>
              </a:xfrm>
              <a:prstGeom prst="rect">
                <a:avLst/>
              </a:prstGeom>
              <a:blipFill rotWithShape="1">
                <a:blip r:embed="rId4"/>
                <a:stretch>
                  <a:fillRect t="-19403" b="-8059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22" name="Object 48">
                <a:extLst>
                  <a:ext uri="{FF2B5EF4-FFF2-40B4-BE49-F238E27FC236}">
                    <a16:creationId xmlns:a16="http://schemas.microsoft.com/office/drawing/2014/main" xmlns="" id="{A2A946DD-07E6-435F-A01B-0B326DF6CFFB}"/>
                  </a:ext>
                </a:extLst>
              </p:cNvPr>
              <p:cNvSpPr txBox="1"/>
              <p:nvPr/>
            </p:nvSpPr>
            <p:spPr bwMode="auto">
              <a:xfrm>
                <a:off x="2057400" y="3124200"/>
                <a:ext cx="3416286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11322" name="Object 4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A946DD-07E6-435F-A01B-0B326DF6C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3124200"/>
                <a:ext cx="3416286" cy="457200"/>
              </a:xfrm>
              <a:prstGeom prst="rect">
                <a:avLst/>
              </a:prstGeom>
              <a:blipFill rotWithShape="1">
                <a:blip r:embed="rId5"/>
                <a:stretch>
                  <a:fillRect t="-13333" b="-6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13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966" y="196616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6915" name="Text Box 51">
            <a:extLst>
              <a:ext uri="{FF2B5EF4-FFF2-40B4-BE49-F238E27FC236}">
                <a16:creationId xmlns:a16="http://schemas.microsoft.com/office/drawing/2014/main" xmlns="" id="{245607CC-3763-4C2A-B41C-F9C75351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0918" y="4781490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 (</a:t>
            </a:r>
            <a:r>
              <a:rPr lang="en-US" altLang="en-US" sz="2800" dirty="0" err="1">
                <a:solidFill>
                  <a:srgbClr val="FF0000"/>
                </a:solidFill>
                <a:latin typeface="Cambria" panose="02040503050406030204" pitchFamily="18" charset="0"/>
              </a:rPr>
              <a:t>nếu</a:t>
            </a: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 m ≠ 0)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6918" name="Text Box 54">
            <a:extLst>
              <a:ext uri="{FF2B5EF4-FFF2-40B4-BE49-F238E27FC236}">
                <a16:creationId xmlns:a16="http://schemas.microsoft.com/office/drawing/2014/main" xmlns="" id="{FF9FCF98-2E43-4517-A209-535217E92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793" y="4703802"/>
            <a:ext cx="60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Cambria" pitchFamily="18" charset="0"/>
              </a:rPr>
              <a:t>m</a:t>
            </a:r>
          </a:p>
        </p:txBody>
      </p:sp>
      <p:sp>
        <p:nvSpPr>
          <p:cNvPr id="36919" name="Text Box 55">
            <a:extLst>
              <a:ext uri="{FF2B5EF4-FFF2-40B4-BE49-F238E27FC236}">
                <a16:creationId xmlns:a16="http://schemas.microsoft.com/office/drawing/2014/main" xmlns="" id="{E4522132-B4C4-46EB-90B9-E083658D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593" y="3713202"/>
            <a:ext cx="609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6920" name="Text Box 56">
            <a:extLst>
              <a:ext uri="{FF2B5EF4-FFF2-40B4-BE49-F238E27FC236}">
                <a16:creationId xmlns:a16="http://schemas.microsoft.com/office/drawing/2014/main" xmlns="" id="{D6885AD0-40CD-4F02-B65A-F9A5A87EE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2593" y="2600325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36921" name="Text Box 57">
            <a:extLst>
              <a:ext uri="{FF2B5EF4-FFF2-40B4-BE49-F238E27FC236}">
                <a16:creationId xmlns:a16="http://schemas.microsoft.com/office/drawing/2014/main" xmlns="" id="{BA520431-1E00-4B5E-A3F2-83F7DB9E8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90925"/>
            <a:ext cx="1219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Cambria" pitchFamily="18" charset="0"/>
              </a:rPr>
              <a:t>- 0,5</a:t>
            </a:r>
          </a:p>
        </p:txBody>
      </p:sp>
      <p:sp>
        <p:nvSpPr>
          <p:cNvPr id="36922" name="Text Box 58">
            <a:extLst>
              <a:ext uri="{FF2B5EF4-FFF2-40B4-BE49-F238E27FC236}">
                <a16:creationId xmlns:a16="http://schemas.microsoft.com/office/drawing/2014/main" xmlns="" id="{9A614C4B-5304-4B39-97CA-79E47EE95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042" y="2600325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mbria" panose="02040503050406030204" pitchFamily="18" charset="0"/>
              </a:rPr>
              <a:t>- 5</a:t>
            </a:r>
          </a:p>
        </p:txBody>
      </p:sp>
      <p:sp>
        <p:nvSpPr>
          <p:cNvPr id="36923" name="Text Box 59">
            <a:extLst>
              <a:ext uri="{FF2B5EF4-FFF2-40B4-BE49-F238E27FC236}">
                <a16:creationId xmlns:a16="http://schemas.microsoft.com/office/drawing/2014/main" xmlns="" id="{F8DF4BC1-BD1C-49B5-93C7-6B46E5FE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4493" y="193986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36924" name="Text Box 60">
            <a:extLst>
              <a:ext uri="{FF2B5EF4-FFF2-40B4-BE49-F238E27FC236}">
                <a16:creationId xmlns:a16="http://schemas.microsoft.com/office/drawing/2014/main" xmlns="" id="{603E2E40-8A80-46DF-9B09-97AC0453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090" y="193986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36925" name="Text Box 61">
            <a:extLst>
              <a:ext uri="{FF2B5EF4-FFF2-40B4-BE49-F238E27FC236}">
                <a16:creationId xmlns:a16="http://schemas.microsoft.com/office/drawing/2014/main" xmlns="" id="{A172AD24-AA38-4E38-8602-1B36ACFD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780002"/>
            <a:ext cx="129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Cambria" pitchFamily="18" charset="0"/>
              </a:rPr>
              <a:t>- 7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37" name="Object 90">
                <a:extLst>
                  <a:ext uri="{FF2B5EF4-FFF2-40B4-BE49-F238E27FC236}">
                    <a16:creationId xmlns:a16="http://schemas.microsoft.com/office/drawing/2014/main" xmlns="" id="{2FF32043-04AA-4B80-82FC-380BD1C95A71}"/>
                  </a:ext>
                </a:extLst>
              </p:cNvPr>
              <p:cNvSpPr txBox="1"/>
              <p:nvPr/>
            </p:nvSpPr>
            <p:spPr bwMode="auto">
              <a:xfrm>
                <a:off x="1828800" y="5819776"/>
                <a:ext cx="2620587" cy="6572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11337" name="Object 9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F32043-04AA-4B80-82FC-380BD1C9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5819776"/>
                <a:ext cx="2620587" cy="657224"/>
              </a:xfrm>
              <a:prstGeom prst="rect">
                <a:avLst/>
              </a:prstGeom>
              <a:blipFill rotWithShape="1">
                <a:blip r:embed="rId6"/>
                <a:stretch>
                  <a:fillRect b="-50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 Box 219">
            <a:extLst>
              <a:ext uri="{FF2B5EF4-FFF2-40B4-BE49-F238E27FC236}">
                <a16:creationId xmlns:a16="http://schemas.microsoft.com/office/drawing/2014/main" xmlns="" id="{78B39803-2CEC-4A5F-A28B-4233EEC8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048000"/>
            <a:ext cx="42895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alt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phải</a:t>
            </a:r>
            <a:endParaRPr lang="en-US" altLang="en-US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xmlns="" id="{BC193ADD-B44E-437C-8674-5BA2340F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166" y="2600980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xmlns="" id="{18C2D223-940C-4BF5-9EBB-4CDFE662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3854" y="3667780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xmlns="" id="{E786B43D-515A-4189-9739-C1FF9389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172" y="4201180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Text Box 219">
            <a:extLst>
              <a:ext uri="{FF2B5EF4-FFF2-40B4-BE49-F238E27FC236}">
                <a16:creationId xmlns:a16="http://schemas.microsoft.com/office/drawing/2014/main" xmlns="" id="{78B39803-2CEC-4A5F-A28B-4233EEC8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267980"/>
            <a:ext cx="42895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alt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phải</a:t>
            </a:r>
            <a:endParaRPr lang="en-US" altLang="en-US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 Box 219">
            <a:extLst>
              <a:ext uri="{FF2B5EF4-FFF2-40B4-BE49-F238E27FC236}">
                <a16:creationId xmlns:a16="http://schemas.microsoft.com/office/drawing/2014/main" xmlns="" id="{78B39803-2CEC-4A5F-A28B-4233EEC8C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953780"/>
            <a:ext cx="428959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i="1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altLang="en-US" sz="2800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2800" i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phải</a:t>
            </a:r>
            <a:endParaRPr lang="en-US" altLang="en-US" sz="2800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27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947114"/>
            <a:ext cx="1210523" cy="183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6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0" grpId="0" build="p"/>
      <p:bldP spid="36926" grpId="0" build="p"/>
      <p:bldP spid="36913" grpId="0"/>
      <p:bldP spid="36915" grpId="0"/>
      <p:bldP spid="36918" grpId="0"/>
      <p:bldP spid="36919" grpId="0"/>
      <p:bldP spid="36920" grpId="0"/>
      <p:bldP spid="36921" grpId="0"/>
      <p:bldP spid="36922" grpId="0"/>
      <p:bldP spid="36923" grpId="0"/>
      <p:bldP spid="36924" grpId="0"/>
      <p:bldP spid="36925" grpId="0"/>
      <p:bldP spid="31" grpId="0"/>
      <p:bldP spid="36" grpId="0"/>
      <p:bldP spid="37" grpId="0"/>
      <p:bldP spid="38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C2A50DBD-547A-41DE-9B39-886C36789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64563"/>
            <a:ext cx="10820400" cy="24622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Hàm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bậc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y = ax + b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None/>
            </a:pP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pt-BR" sz="35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 biến</a:t>
            </a: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trên</a:t>
            </a:r>
            <a:r>
              <a:rPr lang="pt-BR" sz="3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R, </a:t>
            </a: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a &gt; 0</a:t>
            </a:r>
          </a:p>
          <a:p>
            <a:pPr>
              <a:buNone/>
            </a:pP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pt-BR" sz="35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Nghịch biến</a:t>
            </a: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trên </a:t>
            </a:r>
            <a:r>
              <a:rPr lang="pt-BR" sz="35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R, </a:t>
            </a:r>
            <a:r>
              <a:rPr lang="pt-BR" sz="35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khi a &lt; 0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xmlns="" id="{55427D9A-00EB-4BB7-B4E4-98BF07DD3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09" y="457200"/>
            <a:ext cx="29718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</a:rPr>
              <a:t>2.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Tính</a:t>
            </a:r>
            <a:r>
              <a:rPr lang="en-US" altLang="en-US" sz="35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5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chất</a:t>
            </a:r>
            <a:endParaRPr lang="en-US" altLang="en-US" sz="35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586712"/>
            <a:ext cx="1210523" cy="219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Group 89">
                <a:extLst>
                  <a:ext uri="{FF2B5EF4-FFF2-40B4-BE49-F238E27FC236}">
                    <a16:creationId xmlns:a16="http://schemas.microsoft.com/office/drawing/2014/main" xmlns="" id="{B0572CA0-2A7A-4702-A5C8-05468803E7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2541030"/>
                  </p:ext>
                </p:extLst>
              </p:nvPr>
            </p:nvGraphicFramePr>
            <p:xfrm>
              <a:off x="1371600" y="109428"/>
              <a:ext cx="9601200" cy="5887385"/>
            </p:xfrm>
            <a:graphic>
              <a:graphicData uri="http://schemas.openxmlformats.org/drawingml/2006/table">
                <a:tbl>
                  <a:tblPr/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Hàm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số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Đồng</a:t>
                          </a:r>
                          <a:r>
                            <a:rPr kumimoji="0" lang="en-US" sz="3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Nghịch</a:t>
                          </a:r>
                          <a:r>
                            <a:rPr kumimoji="0" lang="en-US" sz="3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=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𝟓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+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=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−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𝟓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 =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𝟐𝟎𝟐𝟑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𝒙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= −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𝟎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,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𝟓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𝟐</m:t>
                                    </m:r>
                                    <m: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Arial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kumimoji="0" lang="en-US" sz="30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Arial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0" lang="en-US" sz="3000" b="1" i="1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cs typeface="Arial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e>
                                </m:d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𝒙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+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Arial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1877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0" lang="en-US" sz="3000" b="1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cs typeface="Times New Roman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kumimoji="0" lang="en-US" sz="3000" b="1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𝟏𝟕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7495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=−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𝟓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716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𝒚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=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𝒎𝒙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 – </m:t>
                                </m:r>
                                <m:r>
                                  <a:rPr kumimoji="0" lang="en-US" sz="3000" b="1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cs typeface="Times New Roman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kumimoji="0" lang="en-US" sz="3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Times New Roman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Group 89">
                <a:extLst>
                  <a:ext uri="{FF2B5EF4-FFF2-40B4-BE49-F238E27FC236}">
                    <a16:creationId xmlns:a16="http://schemas.microsoft.com/office/drawing/2014/main" xmlns="" id="{B0572CA0-2A7A-4702-A5C8-05468803E73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2541030"/>
                  </p:ext>
                </p:extLst>
              </p:nvPr>
            </p:nvGraphicFramePr>
            <p:xfrm>
              <a:off x="1371600" y="109428"/>
              <a:ext cx="9601200" cy="5887385"/>
            </p:xfrm>
            <a:graphic>
              <a:graphicData uri="http://schemas.openxmlformats.org/drawingml/2006/table">
                <a:tbl>
                  <a:tblPr/>
                  <a:tblGrid>
                    <a:gridCol w="33528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718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27660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Hàm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số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Đồng</a:t>
                          </a:r>
                          <a:r>
                            <a:rPr kumimoji="0" lang="en-US" sz="3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Nghịch</a:t>
                          </a:r>
                          <a:r>
                            <a:rPr kumimoji="0" lang="en-US" sz="3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154444" r="-186364" b="-8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254444" r="-186364" b="-7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354444" r="-186364" b="-6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454444" r="-186364" b="-53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6391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475238" r="-18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9474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389677" r="-186364" b="-14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843333" r="-186364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7162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1">
                          <a:blip r:embed="rId2"/>
                          <a:stretch>
                            <a:fillRect t="-719492" r="-186364" b="-144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9144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15240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06758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226" y="2607201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6226" y="32004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0386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724400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534418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</a:t>
            </a:r>
            <a:r>
              <a:rPr lang="en-US" altLang="en-US" dirty="0" smtClean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&gt;0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334000"/>
            <a:ext cx="152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C0000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m &lt;0</a:t>
            </a:r>
            <a:endParaRPr lang="en-US" altLang="en-US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WordArt 6">
            <a:extLst>
              <a:ext uri="{FF2B5EF4-FFF2-40B4-BE49-F238E27FC236}">
                <a16:creationId xmlns:a16="http://schemas.microsoft.com/office/drawing/2014/main" xmlns="" id="{031207FB-672B-4B85-9778-E9218636E1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887986"/>
            <a:ext cx="6781800" cy="97472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42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36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HỎI ĐÁP NHANH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60EAB6AB-31E7-4C45-85D7-CC6FA9B0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371600"/>
            <a:ext cx="8915400" cy="7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533" name="Text Box 1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F1CAFA0A-55DF-4D3F-BE57-8BA352ED18CE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451919" y="4159218"/>
                <a:ext cx="4724400" cy="721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 smtClean="0">
                    <a:latin typeface="Cambria Math" pitchFamily="18" charset="0"/>
                    <a:ea typeface="Cambria Math" pitchFamily="18" charset="0"/>
                  </a:rPr>
                  <a:t>B.    y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4000" i="1" smtClean="0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altLang="en-US" sz="4000" b="0" i="1" smtClean="0">
                            <a:latin typeface="Cambria Math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4000" b="0" i="1" smtClean="0">
                            <a:latin typeface="Cambria Math"/>
                            <a:ea typeface="Cambria Math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4000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altLang="en-US" sz="4000" dirty="0">
                    <a:latin typeface="Cambria Math" pitchFamily="18" charset="0"/>
                    <a:ea typeface="Cambria Math" pitchFamily="18" charset="0"/>
                  </a:rPr>
                  <a:t>+ 1 </a:t>
                </a:r>
              </a:p>
            </p:txBody>
          </p:sp>
        </mc:Choice>
        <mc:Fallback>
          <p:sp>
            <p:nvSpPr>
              <p:cNvPr id="21533" name="Text Box 10">
                <a:hlinkClick r:id="rId2" action="ppaction://hlinksldjump"/>
                <a:extLst>
                  <a:ext uri="{FF2B5EF4-FFF2-40B4-BE49-F238E27FC236}">
                    <a16:creationId xmlns:a16="http://schemas.microsoft.com/office/drawing/2014/main" xmlns="" id="{F1CAFA0A-55DF-4D3F-BE57-8BA352ED1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451919" y="4159218"/>
                <a:ext cx="4724400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4516" t="-15126" b="-32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509" name="Text Box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DFF2C46A-CC84-43CF-A967-B1BD7209F9D6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6330950" y="4244976"/>
                <a:ext cx="403225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dirty="0" smtClean="0"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en-US" altLang="en-US" sz="4000" dirty="0">
                    <a:latin typeface="Cambria Math" pitchFamily="18" charset="0"/>
                    <a:ea typeface="Cambria Math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altLang="en-US" sz="4000" b="0" i="1" dirty="0" smtClean="0">
                        <a:latin typeface="Cambria Math"/>
                        <a:ea typeface="Cambria Math" pitchFamily="18" charset="0"/>
                      </a:rPr>
                      <m:t>𝑦</m:t>
                    </m:r>
                    <m:r>
                      <a:rPr lang="en-US" altLang="en-US" sz="4000" b="0" i="1" dirty="0" smtClean="0">
                        <a:latin typeface="Cambria Math"/>
                        <a:ea typeface="Cambria Math" pitchFamily="18" charset="0"/>
                      </a:rPr>
                      <m:t> = 4 − 0</m:t>
                    </m:r>
                    <m:r>
                      <a:rPr lang="en-US" altLang="en-US" sz="4000" b="0" i="1" dirty="0" err="1" smtClean="0">
                        <a:latin typeface="Cambria Math"/>
                        <a:ea typeface="Cambria Math" pitchFamily="18" charset="0"/>
                      </a:rPr>
                      <m:t>𝑥</m:t>
                    </m:r>
                  </m:oMath>
                </a14:m>
                <a:endParaRPr lang="en-US" altLang="en-US" sz="40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1509" name="Text Box 9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DFF2C46A-CC84-43CF-A967-B1BD7209F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330950" y="4244976"/>
                <a:ext cx="4032250" cy="707886"/>
              </a:xfrm>
              <a:prstGeom prst="rect">
                <a:avLst/>
              </a:prstGeom>
              <a:blipFill rotWithShape="1">
                <a:blip r:embed="rId5"/>
                <a:stretch>
                  <a:fillRect l="-5446" t="-15517" r="-4992" b="-36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0" name="Text Box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64DE98B5-11D1-4118-946B-1234FDEC12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71738" y="3025776"/>
            <a:ext cx="4032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latin typeface="Cambria Math" pitchFamily="18" charset="0"/>
                <a:ea typeface="Cambria Math" pitchFamily="18" charset="0"/>
              </a:rPr>
              <a:t>A.    y = 4 - </a:t>
            </a:r>
            <a:r>
              <a:rPr lang="en-US" altLang="en-US" sz="4000" dirty="0" err="1">
                <a:latin typeface="Cambria Math" pitchFamily="18" charset="0"/>
                <a:ea typeface="Cambria Math" pitchFamily="18" charset="0"/>
              </a:rPr>
              <a:t>3x</a:t>
            </a:r>
            <a:endParaRPr lang="en-US" altLang="en-US" sz="4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0" name="Oval 23">
            <a:extLst>
              <a:ext uri="{FF2B5EF4-FFF2-40B4-BE49-F238E27FC236}">
                <a16:creationId xmlns:a16="http://schemas.microsoft.com/office/drawing/2014/main" xmlns="" id="{FDF2EEEB-AA5C-4812-B94E-1D4F82C3E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949575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1512" name="Group 17">
            <a:extLst>
              <a:ext uri="{FF2B5EF4-FFF2-40B4-BE49-F238E27FC236}">
                <a16:creationId xmlns:a16="http://schemas.microsoft.com/office/drawing/2014/main" xmlns="" id="{BAEE1957-6B42-46CE-A3D6-F65C703A6992}"/>
              </a:ext>
            </a:extLst>
          </p:cNvPr>
          <p:cNvGrpSpPr>
            <a:grpSpLocks/>
          </p:cNvGrpSpPr>
          <p:nvPr/>
        </p:nvGrpSpPr>
        <p:grpSpPr bwMode="auto">
          <a:xfrm>
            <a:off x="6334126" y="2895600"/>
            <a:ext cx="3197225" cy="1143000"/>
            <a:chOff x="1831400" y="4572000"/>
            <a:chExt cx="3197800" cy="114300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530" name="Object 2">
                  <a:extLst>
                    <a:ext uri="{FF2B5EF4-FFF2-40B4-BE49-F238E27FC236}">
                      <a16:creationId xmlns:a16="http://schemas.microsoft.com/office/drawing/2014/main" xmlns="" id="{A29F1701-0157-4265-B531-108E0C1841AD}"/>
                    </a:ext>
                  </a:extLst>
                </p:cNvPr>
                <p:cNvSpPr txBox="1"/>
                <p:nvPr/>
              </p:nvSpPr>
              <p:spPr bwMode="auto">
                <a:xfrm>
                  <a:off x="3902075" y="4572000"/>
                  <a:ext cx="1127125" cy="1143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rgbClr val="000000"/>
                                </a:solidFill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x</m:t>
                            </m:r>
                          </m:den>
                        </m:f>
                        <m:r>
                          <a:rPr lang="en-US" sz="4000" b="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4000" dirty="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>
            <p:sp>
              <p:nvSpPr>
                <p:cNvPr id="21530" name="Object 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A29F1701-0157-4265-B531-108E0C1841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02075" y="4572000"/>
                  <a:ext cx="1127125" cy="11430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6757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531" name="TextBox 14">
              <a:extLst>
                <a:ext uri="{FF2B5EF4-FFF2-40B4-BE49-F238E27FC236}">
                  <a16:creationId xmlns:a16="http://schemas.microsoft.com/office/drawing/2014/main" xmlns="" id="{545C6B3D-9FD8-44BA-94DD-CAB61D618A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1400" y="4724400"/>
              <a:ext cx="579109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latin typeface="Cambria Math" pitchFamily="18" charset="0"/>
                  <a:ea typeface="Cambria Math" pitchFamily="18" charset="0"/>
                </a:rPr>
                <a:t>C.</a:t>
              </a:r>
            </a:p>
          </p:txBody>
        </p:sp>
        <p:sp>
          <p:nvSpPr>
            <p:cNvPr id="21532" name="TextBox 16">
              <a:extLst>
                <a:ext uri="{FF2B5EF4-FFF2-40B4-BE49-F238E27FC236}">
                  <a16:creationId xmlns:a16="http://schemas.microsoft.com/office/drawing/2014/main" xmlns="" id="{E7E06FAC-F7B1-4C44-BA6B-4BAF88421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0" y="4648200"/>
              <a:ext cx="105047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latin typeface="Cambria Math" pitchFamily="18" charset="0"/>
                  <a:ea typeface="Cambria Math" pitchFamily="18" charset="0"/>
                </a:rPr>
                <a:t>y  =</a:t>
              </a:r>
            </a:p>
          </p:txBody>
        </p:sp>
      </p:grpSp>
      <p:pic>
        <p:nvPicPr>
          <p:cNvPr id="13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744200" y="4066953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PPSNARRATION" val="70,1588042338,F:\elearning\nhan hoa 2011- 2012\do lai\Tiet 21 - HAM SO BAC NHAT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m – 4)x – m + 1 (m lµ tham sè ) &amp;#x0D;&amp;#x0A;nghÞch biÕn trªn R khi:]]&gt;&lt;/Text&gt;&lt;FontSize&gt;&lt;![CDATA[37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6 – m)x – 2m (m lµ tham sè) &amp;#x0D;&amp;#x0A;®ång biÕn  trªn R khi:&amp;#x0D;&amp;#x0A;]]&gt;&lt;/Text&gt;&lt;FontSize&gt;&lt;![CDATA[3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2033</TotalTime>
  <Words>768</Words>
  <Application>Microsoft Office PowerPoint</Application>
  <PresentationFormat>Custom</PresentationFormat>
  <Paragraphs>125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Hàm số bậc nhất: y = (m – 4)x – m + 1  (m là tham số ) đồng biến trên R khi:</vt:lpstr>
      <vt:lpstr>Hàm số bậc nhất: y = (6 – m)x – 2m (m là tham số) đồng biến  trên R khi: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</cp:lastModifiedBy>
  <cp:revision>308</cp:revision>
  <dcterms:created xsi:type="dcterms:W3CDTF">2016-10-25T13:16:18Z</dcterms:created>
  <dcterms:modified xsi:type="dcterms:W3CDTF">2023-10-26T10:02:34Z</dcterms:modified>
</cp:coreProperties>
</file>