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sldIdLst>
    <p:sldId id="295" r:id="rId2"/>
    <p:sldId id="258" r:id="rId3"/>
    <p:sldId id="256" r:id="rId4"/>
    <p:sldId id="259" r:id="rId5"/>
    <p:sldId id="262" r:id="rId6"/>
    <p:sldId id="296" r:id="rId7"/>
    <p:sldId id="297" r:id="rId8"/>
    <p:sldId id="298" r:id="rId9"/>
    <p:sldId id="299" r:id="rId10"/>
    <p:sldId id="300" r:id="rId11"/>
    <p:sldId id="302" r:id="rId12"/>
    <p:sldId id="301" r:id="rId13"/>
    <p:sldId id="303" r:id="rId14"/>
    <p:sldId id="304" r:id="rId15"/>
    <p:sldId id="305" r:id="rId16"/>
    <p:sldId id="306" r:id="rId17"/>
    <p:sldId id="307" r:id="rId18"/>
    <p:sldId id="308" r:id="rId19"/>
    <p:sldId id="257" r:id="rId20"/>
    <p:sldId id="309" r:id="rId21"/>
    <p:sldId id="310" r:id="rId22"/>
    <p:sldId id="311" r:id="rId23"/>
    <p:sldId id="313" r:id="rId24"/>
    <p:sldId id="312" r:id="rId25"/>
    <p:sldId id="317" r:id="rId26"/>
    <p:sldId id="318" r:id="rId27"/>
    <p:sldId id="319" r:id="rId28"/>
    <p:sldId id="315" r:id="rId29"/>
    <p:sldId id="316" r:id="rId30"/>
  </p:sldIdLst>
  <p:sldSz cx="9144000" cy="5143500" type="screen16x9"/>
  <p:notesSz cx="6858000" cy="9144000"/>
  <p:embeddedFontLst>
    <p:embeddedFont>
      <p:font typeface="Arvo" panose="020B0604020202020204" charset="0"/>
      <p:regular r:id="rId32"/>
      <p:bold r:id="rId33"/>
      <p:italic r:id="rId34"/>
      <p:boldItalic r:id="rId35"/>
    </p:embeddedFont>
    <p:embeddedFont>
      <p:font typeface="Cambria Math" panose="02040503050406030204" pitchFamily="18" charset="0"/>
      <p:regular r:id="rId36"/>
    </p:embeddedFont>
    <p:embeddedFont>
      <p:font typeface="Roboto Condensed Light" panose="020B0604020202020204" charset="0"/>
      <p:regular r:id="rId37"/>
      <p:bold r:id="rId38"/>
      <p:italic r:id="rId39"/>
      <p:boldItalic r:id="rId40"/>
    </p:embeddedFont>
    <p:embeddedFont>
      <p:font typeface="Roboto Condensed"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EE"/>
    <a:srgbClr val="BFFEA0"/>
    <a:srgbClr val="FFCC99"/>
    <a:srgbClr val="FDF99F"/>
    <a:srgbClr val="E4F5A7"/>
    <a:srgbClr val="A4F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0076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0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68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75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011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50" y="4472737"/>
            <a:ext cx="2202831"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70" name="Google Shape;70;p5"/>
          <p:cNvGrpSpPr/>
          <p:nvPr/>
        </p:nvGrpSpPr>
        <p:grpSpPr>
          <a:xfrm>
            <a:off x="-4" y="54"/>
            <a:ext cx="7072431"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155" lvl="0" indent="-380962">
              <a:spcBef>
                <a:spcPts val="600"/>
              </a:spcBef>
              <a:spcAft>
                <a:spcPts val="0"/>
              </a:spcAft>
              <a:buSzPts val="2400"/>
              <a:buChar char="▰"/>
              <a:defRPr/>
            </a:lvl1pPr>
            <a:lvl2pPr marL="914308" lvl="1" indent="-380962">
              <a:spcBef>
                <a:spcPts val="1000"/>
              </a:spcBef>
              <a:spcAft>
                <a:spcPts val="0"/>
              </a:spcAft>
              <a:buSzPts val="2400"/>
              <a:buChar char="▻"/>
              <a:defRPr/>
            </a:lvl2pPr>
            <a:lvl3pPr marL="1371464" lvl="2" indent="-380962">
              <a:spcBef>
                <a:spcPts val="1000"/>
              </a:spcBef>
              <a:spcAft>
                <a:spcPts val="0"/>
              </a:spcAft>
              <a:buSzPts val="2400"/>
              <a:buChar char="▻"/>
              <a:defRPr/>
            </a:lvl3pPr>
            <a:lvl4pPr marL="1828618" lvl="3" indent="-380962">
              <a:spcBef>
                <a:spcPts val="1000"/>
              </a:spcBef>
              <a:spcAft>
                <a:spcPts val="0"/>
              </a:spcAft>
              <a:buSzPts val="2400"/>
              <a:buChar char="▻"/>
              <a:defRPr/>
            </a:lvl4pPr>
            <a:lvl5pPr marL="2285772" lvl="4" indent="-380962">
              <a:spcBef>
                <a:spcPts val="1000"/>
              </a:spcBef>
              <a:spcAft>
                <a:spcPts val="0"/>
              </a:spcAft>
              <a:buSzPts val="2400"/>
              <a:buChar char="▻"/>
              <a:defRPr/>
            </a:lvl5pPr>
            <a:lvl6pPr marL="2742926" lvl="5" indent="-380962">
              <a:spcBef>
                <a:spcPts val="1000"/>
              </a:spcBef>
              <a:spcAft>
                <a:spcPts val="0"/>
              </a:spcAft>
              <a:buSzPts val="2400"/>
              <a:buChar char="▻"/>
              <a:defRPr/>
            </a:lvl6pPr>
            <a:lvl7pPr marL="3200080" lvl="6" indent="-380962">
              <a:spcBef>
                <a:spcPts val="1000"/>
              </a:spcBef>
              <a:spcAft>
                <a:spcPts val="0"/>
              </a:spcAft>
              <a:buSzPts val="2400"/>
              <a:buChar char="▻"/>
              <a:defRPr/>
            </a:lvl7pPr>
            <a:lvl8pPr marL="3657235" lvl="7" indent="-380962">
              <a:spcBef>
                <a:spcPts val="1000"/>
              </a:spcBef>
              <a:spcAft>
                <a:spcPts val="0"/>
              </a:spcAft>
              <a:buSzPts val="2400"/>
              <a:buChar char="▻"/>
              <a:defRPr/>
            </a:lvl8pPr>
            <a:lvl9pPr marL="4114390" lvl="8" indent="-380962">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4353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4" name="Rectangle 3"/>
          <p:cNvSpPr/>
          <p:nvPr/>
        </p:nvSpPr>
        <p:spPr>
          <a:xfrm>
            <a:off x="463639" y="516776"/>
            <a:ext cx="6671256" cy="872034"/>
          </a:xfrm>
          <a:prstGeom prst="rect">
            <a:avLst/>
          </a:prstGeom>
        </p:spPr>
        <p:txBody>
          <a:bodyPr wrap="square">
            <a:spAutoFit/>
          </a:bodyPr>
          <a:lstStyle/>
          <a:p>
            <a:pPr algn="just">
              <a:lnSpc>
                <a:spcPct val="150000"/>
              </a:lnSpc>
            </a:pPr>
            <a:r>
              <a:rPr lang="en-US" sz="1800" b="1" dirty="0" smtClean="0">
                <a:solidFill>
                  <a:schemeClr val="tx1">
                    <a:lumMod val="50000"/>
                  </a:schemeClr>
                </a:solidFill>
                <a:latin typeface="+mn-lt"/>
                <a:ea typeface="Calibri" panose="020F0502020204030204" pitchFamily="34" charset="0"/>
              </a:rPr>
              <a:t>- L</a:t>
            </a:r>
            <a:r>
              <a:rPr lang="vi-VN" sz="1800" b="1" dirty="0" smtClean="0">
                <a:solidFill>
                  <a:schemeClr val="tx1">
                    <a:lumMod val="50000"/>
                  </a:schemeClr>
                </a:solidFill>
                <a:latin typeface="+mn-lt"/>
                <a:ea typeface="Calibri" panose="020F0502020204030204" pitchFamily="34" charset="0"/>
              </a:rPr>
              <a:t>à </a:t>
            </a:r>
            <a:r>
              <a:rPr lang="vi-VN" sz="1800" b="1" dirty="0">
                <a:solidFill>
                  <a:schemeClr val="tx1">
                    <a:lumMod val="50000"/>
                  </a:schemeClr>
                </a:solidFill>
                <a:latin typeface="+mn-lt"/>
                <a:ea typeface="Calibri" panose="020F0502020204030204" pitchFamily="34" charset="0"/>
              </a:rPr>
              <a:t>một loại vi khuẩn Gram âm, phân bố rất rộng trong môi trường </a:t>
            </a:r>
            <a:r>
              <a:rPr lang="vi-VN" sz="1800" b="1" dirty="0" smtClean="0">
                <a:solidFill>
                  <a:schemeClr val="tx1">
                    <a:lumMod val="50000"/>
                  </a:schemeClr>
                </a:solidFill>
                <a:latin typeface="+mn-lt"/>
                <a:ea typeface="Calibri" panose="020F0502020204030204" pitchFamily="34" charset="0"/>
              </a:rPr>
              <a:t>sống</a:t>
            </a:r>
            <a:r>
              <a:rPr lang="en-US" sz="1800" b="1" dirty="0" smtClean="0">
                <a:solidFill>
                  <a:schemeClr val="tx1">
                    <a:lumMod val="50000"/>
                  </a:schemeClr>
                </a:solidFill>
                <a:latin typeface="+mn-lt"/>
                <a:ea typeface="Calibri" panose="020F0502020204030204" pitchFamily="34" charset="0"/>
              </a:rPr>
              <a:t>.</a:t>
            </a:r>
          </a:p>
        </p:txBody>
      </p:sp>
      <p:sp>
        <p:nvSpPr>
          <p:cNvPr id="12" name="Rectangle 11"/>
          <p:cNvSpPr/>
          <p:nvPr/>
        </p:nvSpPr>
        <p:spPr>
          <a:xfrm>
            <a:off x="1868771" y="1"/>
            <a:ext cx="5465893"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sz="3200" b="1" dirty="0">
                <a:solidFill>
                  <a:srgbClr val="C00000"/>
                </a:solidFill>
                <a:ea typeface="Calibri" panose="020F0502020204030204" pitchFamily="34" charset="0"/>
              </a:rPr>
              <a:t>E.coli </a:t>
            </a:r>
            <a:r>
              <a:rPr lang="en-US" sz="3200" b="1" dirty="0">
                <a:solidFill>
                  <a:srgbClr val="C00000"/>
                </a:solidFill>
                <a:ea typeface="Calibri" panose="020F0502020204030204" pitchFamily="34" charset="0"/>
              </a:rPr>
              <a:t>(</a:t>
            </a:r>
            <a:r>
              <a:rPr lang="vi-VN" sz="3200" b="1" dirty="0">
                <a:solidFill>
                  <a:srgbClr val="C00000"/>
                </a:solidFill>
                <a:ea typeface="Calibri" panose="020F0502020204030204" pitchFamily="34" charset="0"/>
              </a:rPr>
              <a:t>Escherichia coli</a:t>
            </a:r>
            <a:r>
              <a:rPr lang="en-US" sz="3200" b="1" dirty="0">
                <a:solidFill>
                  <a:srgbClr val="C00000"/>
                </a:solidFill>
                <a:ea typeface="Calibri" panose="020F0502020204030204" pitchFamily="34" charset="0"/>
              </a:rPr>
              <a:t>)  </a:t>
            </a:r>
            <a:endParaRPr lang="vi-VN" sz="3200" dirty="0">
              <a:solidFill>
                <a:srgbClr val="C00000"/>
              </a:solidFill>
            </a:endParaRPr>
          </a:p>
        </p:txBody>
      </p:sp>
      <p:sp>
        <p:nvSpPr>
          <p:cNvPr id="13" name="Rectangle 12"/>
          <p:cNvSpPr/>
          <p:nvPr/>
        </p:nvSpPr>
        <p:spPr>
          <a:xfrm>
            <a:off x="635096" y="1610770"/>
            <a:ext cx="8351804" cy="507831"/>
          </a:xfrm>
          <a:prstGeom prst="rect">
            <a:avLst/>
          </a:prstGeom>
          <a:solidFill>
            <a:srgbClr val="FFCC99"/>
          </a:solidFill>
          <a:ln>
            <a:solidFill>
              <a:srgbClr val="7030A0"/>
            </a:solidFill>
          </a:ln>
        </p:spPr>
        <p:txBody>
          <a:bodyPr wrap="square">
            <a:spAutoFit/>
          </a:bodyPr>
          <a:lstStyle/>
          <a:p>
            <a:pPr algn="just">
              <a:lnSpc>
                <a:spcPct val="150000"/>
              </a:lnSpc>
            </a:pPr>
            <a:r>
              <a:rPr lang="en-US" sz="1800" i="1" dirty="0" smtClean="0">
                <a:solidFill>
                  <a:schemeClr val="tx1">
                    <a:lumMod val="50000"/>
                  </a:schemeClr>
                </a:solidFill>
                <a:ea typeface="Calibri" panose="020F0502020204030204" pitchFamily="34" charset="0"/>
              </a:rPr>
              <a:t>C</a:t>
            </a:r>
            <a:r>
              <a:rPr lang="vi-VN" sz="1800" i="1" dirty="0">
                <a:solidFill>
                  <a:schemeClr val="tx1">
                    <a:lumMod val="50000"/>
                  </a:schemeClr>
                </a:solidFill>
                <a:ea typeface="Calibri" panose="020F0502020204030204" pitchFamily="34" charset="0"/>
              </a:rPr>
              <a:t>ó mặt trong thực phẩm, nguồn nước và đặc biệt là ký sinh trong ruột người. </a:t>
            </a:r>
            <a:endParaRPr lang="en-US" sz="1800" i="1" dirty="0">
              <a:solidFill>
                <a:schemeClr val="tx1">
                  <a:lumMod val="50000"/>
                </a:schemeClr>
              </a:solidFill>
              <a:ea typeface="Calibri" panose="020F0502020204030204" pitchFamily="34" charset="0"/>
            </a:endParaRPr>
          </a:p>
        </p:txBody>
      </p:sp>
      <p:sp>
        <p:nvSpPr>
          <p:cNvPr id="14" name="Rectangle 13"/>
          <p:cNvSpPr/>
          <p:nvPr/>
        </p:nvSpPr>
        <p:spPr>
          <a:xfrm>
            <a:off x="635096" y="2321539"/>
            <a:ext cx="8438070" cy="507831"/>
          </a:xfrm>
          <a:prstGeom prst="rect">
            <a:avLst/>
          </a:prstGeom>
          <a:solidFill>
            <a:srgbClr val="FFCC99"/>
          </a:solidFill>
          <a:ln>
            <a:solidFill>
              <a:srgbClr val="7030A0"/>
            </a:solidFill>
          </a:ln>
        </p:spPr>
        <p:txBody>
          <a:bodyPr wrap="square">
            <a:spAutoFit/>
          </a:bodyPr>
          <a:lstStyle/>
          <a:p>
            <a:pPr algn="just">
              <a:lnSpc>
                <a:spcPct val="150000"/>
              </a:lnSpc>
            </a:pPr>
            <a:r>
              <a:rPr lang="vi-VN" sz="1800" i="1" dirty="0">
                <a:solidFill>
                  <a:schemeClr val="tx1">
                    <a:lumMod val="50000"/>
                  </a:schemeClr>
                </a:solidFill>
                <a:ea typeface="Calibri" panose="020F0502020204030204" pitchFamily="34" charset="0"/>
              </a:rPr>
              <a:t>Vi khuẩn E.coli đa số là vô hại, thậm </a:t>
            </a:r>
            <a:r>
              <a:rPr lang="vi-VN" sz="1800" i="1" dirty="0" smtClean="0">
                <a:solidFill>
                  <a:schemeClr val="tx1">
                    <a:lumMod val="50000"/>
                  </a:schemeClr>
                </a:solidFill>
                <a:ea typeface="Calibri" panose="020F0502020204030204" pitchFamily="34" charset="0"/>
              </a:rPr>
              <a:t>chí</a:t>
            </a:r>
            <a:r>
              <a:rPr lang="en-US" sz="1800" i="1" dirty="0">
                <a:solidFill>
                  <a:schemeClr val="tx1">
                    <a:lumMod val="50000"/>
                  </a:schemeClr>
                </a:solidFill>
                <a:ea typeface="Calibri" panose="020F0502020204030204" pitchFamily="34" charset="0"/>
              </a:rPr>
              <a:t> </a:t>
            </a:r>
            <a:r>
              <a:rPr lang="vi-VN" sz="1800" i="1" dirty="0" smtClean="0">
                <a:solidFill>
                  <a:schemeClr val="tx1">
                    <a:lumMod val="50000"/>
                  </a:schemeClr>
                </a:solidFill>
                <a:ea typeface="Calibri" panose="020F0502020204030204" pitchFamily="34" charset="0"/>
              </a:rPr>
              <a:t>hỗ </a:t>
            </a:r>
            <a:r>
              <a:rPr lang="vi-VN" sz="1800" i="1" dirty="0">
                <a:solidFill>
                  <a:schemeClr val="tx1">
                    <a:lumMod val="50000"/>
                  </a:schemeClr>
                </a:solidFill>
                <a:ea typeface="Calibri" panose="020F0502020204030204" pitchFamily="34" charset="0"/>
              </a:rPr>
              <a:t>trợ quá trình tiêu hóa của con người. </a:t>
            </a:r>
            <a:endParaRPr lang="en-US" sz="1800" i="1" dirty="0">
              <a:solidFill>
                <a:schemeClr val="tx1">
                  <a:lumMod val="50000"/>
                </a:schemeClr>
              </a:solidFill>
              <a:ea typeface="Calibri" panose="020F0502020204030204" pitchFamily="34" charset="0"/>
            </a:endParaRPr>
          </a:p>
        </p:txBody>
      </p:sp>
      <p:sp>
        <p:nvSpPr>
          <p:cNvPr id="15" name="Rectangle 14"/>
          <p:cNvSpPr/>
          <p:nvPr/>
        </p:nvSpPr>
        <p:spPr>
          <a:xfrm>
            <a:off x="635096" y="3003897"/>
            <a:ext cx="8508904" cy="507831"/>
          </a:xfrm>
          <a:prstGeom prst="rect">
            <a:avLst/>
          </a:prstGeom>
          <a:solidFill>
            <a:srgbClr val="FFCC99"/>
          </a:solidFill>
          <a:ln>
            <a:solidFill>
              <a:srgbClr val="7030A0"/>
            </a:solidFill>
          </a:ln>
        </p:spPr>
        <p:txBody>
          <a:bodyPr wrap="square">
            <a:spAutoFit/>
          </a:bodyPr>
          <a:lstStyle/>
          <a:p>
            <a:pPr algn="just">
              <a:lnSpc>
                <a:spcPct val="150000"/>
              </a:lnSpc>
            </a:pPr>
            <a:r>
              <a:rPr lang="en-US" sz="1800" i="1" dirty="0" err="1">
                <a:solidFill>
                  <a:schemeClr val="tx1">
                    <a:lumMod val="50000"/>
                  </a:schemeClr>
                </a:solidFill>
                <a:ea typeface="Calibri" panose="020F0502020204030204" pitchFamily="34" charset="0"/>
              </a:rPr>
              <a:t>Tuy</a:t>
            </a:r>
            <a:r>
              <a:rPr lang="en-US" sz="1800" i="1" dirty="0">
                <a:solidFill>
                  <a:schemeClr val="tx1">
                    <a:lumMod val="50000"/>
                  </a:schemeClr>
                </a:solidFill>
                <a:ea typeface="Calibri" panose="020F0502020204030204" pitchFamily="34" charset="0"/>
              </a:rPr>
              <a:t> </a:t>
            </a:r>
            <a:r>
              <a:rPr lang="en-US" sz="1800" i="1" dirty="0" err="1">
                <a:solidFill>
                  <a:schemeClr val="tx1">
                    <a:lumMod val="50000"/>
                  </a:schemeClr>
                </a:solidFill>
                <a:ea typeface="Calibri" panose="020F0502020204030204" pitchFamily="34" charset="0"/>
              </a:rPr>
              <a:t>nhiên</a:t>
            </a:r>
            <a:r>
              <a:rPr lang="en-US" sz="1800" i="1" dirty="0">
                <a:solidFill>
                  <a:schemeClr val="tx1">
                    <a:lumMod val="50000"/>
                  </a:schemeClr>
                </a:solidFill>
                <a:ea typeface="Calibri" panose="020F0502020204030204" pitchFamily="34" charset="0"/>
              </a:rPr>
              <a:t>, </a:t>
            </a:r>
            <a:r>
              <a:rPr lang="vi-VN" sz="1800" i="1" dirty="0">
                <a:solidFill>
                  <a:schemeClr val="tx1">
                    <a:lumMod val="50000"/>
                  </a:schemeClr>
                </a:solidFill>
                <a:ea typeface="Calibri" panose="020F0502020204030204" pitchFamily="34" charset="0"/>
              </a:rPr>
              <a:t>một nhóm nhỏ vi khuẩn E.coli có thể dẫn tới một số chứng bệnh </a:t>
            </a:r>
            <a:r>
              <a:rPr lang="vi-VN" sz="1800" i="1" dirty="0" smtClean="0">
                <a:solidFill>
                  <a:schemeClr val="tx1">
                    <a:lumMod val="50000"/>
                  </a:schemeClr>
                </a:solidFill>
                <a:ea typeface="Calibri" panose="020F0502020204030204" pitchFamily="34" charset="0"/>
              </a:rPr>
              <a:t>sau:</a:t>
            </a:r>
            <a:endParaRPr lang="en-US" sz="1200" i="1" dirty="0">
              <a:solidFill>
                <a:schemeClr val="tx1">
                  <a:lumMod val="50000"/>
                </a:schemeClr>
              </a:solidFill>
              <a:ea typeface="Calibri" panose="020F0502020204030204" pitchFamily="34" charset="0"/>
            </a:endParaRPr>
          </a:p>
        </p:txBody>
      </p:sp>
      <p:sp>
        <p:nvSpPr>
          <p:cNvPr id="16" name="Right Arrow 15"/>
          <p:cNvSpPr/>
          <p:nvPr/>
        </p:nvSpPr>
        <p:spPr>
          <a:xfrm>
            <a:off x="99159" y="1745990"/>
            <a:ext cx="347729" cy="23739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ight Arrow 16"/>
          <p:cNvSpPr/>
          <p:nvPr/>
        </p:nvSpPr>
        <p:spPr>
          <a:xfrm>
            <a:off x="124916" y="2456759"/>
            <a:ext cx="347729" cy="23739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124916" y="3167528"/>
            <a:ext cx="347729" cy="23739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p:cNvSpPr/>
          <p:nvPr/>
        </p:nvSpPr>
        <p:spPr>
          <a:xfrm>
            <a:off x="446888" y="3553553"/>
            <a:ext cx="1881545" cy="159144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1600" b="1" dirty="0" err="1">
                <a:solidFill>
                  <a:schemeClr val="tx1">
                    <a:lumMod val="50000"/>
                  </a:schemeClr>
                </a:solidFill>
              </a:rPr>
              <a:t>Tiêu</a:t>
            </a:r>
            <a:r>
              <a:rPr lang="en-US" sz="1600" b="1" dirty="0">
                <a:solidFill>
                  <a:schemeClr val="tx1">
                    <a:lumMod val="50000"/>
                  </a:schemeClr>
                </a:solidFill>
              </a:rPr>
              <a:t> </a:t>
            </a:r>
            <a:r>
              <a:rPr lang="en-US" sz="1600" b="1" dirty="0" err="1">
                <a:solidFill>
                  <a:schemeClr val="tx1">
                    <a:lumMod val="50000"/>
                  </a:schemeClr>
                </a:solidFill>
              </a:rPr>
              <a:t>chảy</a:t>
            </a:r>
            <a:endParaRPr lang="en-US" sz="1600" b="1" dirty="0">
              <a:solidFill>
                <a:schemeClr val="tx1">
                  <a:lumMod val="50000"/>
                </a:schemeClr>
              </a:solidFill>
            </a:endParaRPr>
          </a:p>
          <a:p>
            <a:pPr algn="ctr"/>
            <a:endParaRPr lang="vi-VN" sz="1200" dirty="0"/>
          </a:p>
        </p:txBody>
      </p:sp>
      <p:sp>
        <p:nvSpPr>
          <p:cNvPr id="20" name="Oval 19"/>
          <p:cNvSpPr/>
          <p:nvPr/>
        </p:nvSpPr>
        <p:spPr>
          <a:xfrm>
            <a:off x="2083213" y="3595019"/>
            <a:ext cx="2125016" cy="1471601"/>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1600" b="1" dirty="0">
                <a:solidFill>
                  <a:schemeClr val="tx1">
                    <a:lumMod val="50000"/>
                  </a:schemeClr>
                </a:solidFill>
                <a:ea typeface="Times New Roman" panose="02020603050405020304" pitchFamily="18" charset="0"/>
              </a:rPr>
              <a:t>Nhiễm khuẩn đường tiểu.</a:t>
            </a:r>
            <a:endParaRPr lang="en-US" sz="1600" b="1" dirty="0">
              <a:solidFill>
                <a:schemeClr val="tx1">
                  <a:lumMod val="50000"/>
                </a:schemeClr>
              </a:solidFill>
              <a:ea typeface="Calibri" panose="020F0502020204030204" pitchFamily="34" charset="0"/>
            </a:endParaRPr>
          </a:p>
          <a:p>
            <a:pPr algn="ctr"/>
            <a:endParaRPr lang="vi-VN" b="1" dirty="0"/>
          </a:p>
        </p:txBody>
      </p:sp>
      <p:sp>
        <p:nvSpPr>
          <p:cNvPr id="23" name="Oval 22"/>
          <p:cNvSpPr/>
          <p:nvPr/>
        </p:nvSpPr>
        <p:spPr>
          <a:xfrm>
            <a:off x="3977839" y="3553194"/>
            <a:ext cx="1861101" cy="14169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1600" b="1" dirty="0">
                <a:solidFill>
                  <a:schemeClr val="tx1">
                    <a:lumMod val="50000"/>
                  </a:schemeClr>
                </a:solidFill>
                <a:ea typeface="Times New Roman" panose="02020603050405020304" pitchFamily="18" charset="0"/>
              </a:rPr>
              <a:t>Viêm màng não</a:t>
            </a:r>
            <a:r>
              <a:rPr lang="vi-VN" sz="1600" dirty="0">
                <a:solidFill>
                  <a:schemeClr val="tx1">
                    <a:lumMod val="50000"/>
                  </a:schemeClr>
                </a:solidFill>
                <a:ea typeface="Times New Roman" panose="02020603050405020304" pitchFamily="18" charset="0"/>
              </a:rPr>
              <a:t>.</a:t>
            </a:r>
            <a:endParaRPr lang="en-US" sz="1600" dirty="0">
              <a:solidFill>
                <a:schemeClr val="tx1">
                  <a:lumMod val="50000"/>
                </a:schemeClr>
              </a:solidFill>
              <a:ea typeface="Calibri" panose="020F0502020204030204" pitchFamily="34" charset="0"/>
            </a:endParaRPr>
          </a:p>
        </p:txBody>
      </p:sp>
      <p:sp>
        <p:nvSpPr>
          <p:cNvPr id="6" name="Oval 5"/>
          <p:cNvSpPr/>
          <p:nvPr/>
        </p:nvSpPr>
        <p:spPr>
          <a:xfrm>
            <a:off x="5617460" y="3577670"/>
            <a:ext cx="2000540" cy="1506297"/>
          </a:xfrm>
          <a:prstGeom prst="ellipse">
            <a:avLst/>
          </a:prstGeom>
          <a:solidFill>
            <a:srgbClr val="FFB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1600" b="1" dirty="0">
                <a:solidFill>
                  <a:schemeClr val="tx1">
                    <a:lumMod val="50000"/>
                  </a:schemeClr>
                </a:solidFill>
                <a:ea typeface="Times New Roman" panose="02020603050405020304" pitchFamily="18" charset="0"/>
              </a:rPr>
              <a:t>Các nhiễm khuẩn trong hệ thống tiêu hóa.</a:t>
            </a:r>
            <a:endParaRPr lang="en-US" sz="1600" b="1" dirty="0">
              <a:solidFill>
                <a:schemeClr val="tx1">
                  <a:lumMod val="50000"/>
                </a:schemeClr>
              </a:solidFill>
              <a:ea typeface="Calibri" panose="020F0502020204030204" pitchFamily="34" charset="0"/>
            </a:endParaRPr>
          </a:p>
          <a:p>
            <a:pPr algn="ctr"/>
            <a:endParaRPr lang="vi-VN" dirty="0"/>
          </a:p>
        </p:txBody>
      </p:sp>
      <p:pic>
        <p:nvPicPr>
          <p:cNvPr id="7" name="Picture 6"/>
          <p:cNvPicPr>
            <a:picLocks noChangeAspect="1"/>
          </p:cNvPicPr>
          <p:nvPr/>
        </p:nvPicPr>
        <p:blipFill>
          <a:blip r:embed="rId3"/>
          <a:stretch>
            <a:fillRect/>
          </a:stretch>
        </p:blipFill>
        <p:spPr>
          <a:xfrm>
            <a:off x="7204088" y="16587"/>
            <a:ext cx="1922889" cy="1407605"/>
          </a:xfrm>
          <a:prstGeom prst="rect">
            <a:avLst/>
          </a:prstGeom>
        </p:spPr>
      </p:pic>
    </p:spTree>
    <p:extLst>
      <p:ext uri="{BB962C8B-B14F-4D97-AF65-F5344CB8AC3E}">
        <p14:creationId xmlns:p14="http://schemas.microsoft.com/office/powerpoint/2010/main" val="26670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15" grpId="0" animBg="1"/>
      <p:bldP spid="16" grpId="0" animBg="1"/>
      <p:bldP spid="17" grpId="0" animBg="1"/>
      <p:bldP spid="18" grpId="0" animBg="1"/>
      <p:bldP spid="5" grpId="0" animBg="1"/>
      <p:bldP spid="20" grpId="0" animBg="1"/>
      <p:bldP spid="23"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Horizontal Scroll 3"/>
          <p:cNvSpPr/>
          <p:nvPr/>
        </p:nvSpPr>
        <p:spPr>
          <a:xfrm>
            <a:off x="1995959" y="102039"/>
            <a:ext cx="6949737" cy="2778162"/>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err="1" smtClean="0">
                <a:solidFill>
                  <a:schemeClr val="tx1">
                    <a:lumMod val="50000"/>
                  </a:schemeClr>
                </a:solidFill>
              </a:rPr>
              <a:t>Luyện</a:t>
            </a:r>
            <a:r>
              <a:rPr lang="en-US" sz="2400" b="1" i="1" u="sng" dirty="0" smtClean="0">
                <a:solidFill>
                  <a:schemeClr val="tx1">
                    <a:lumMod val="50000"/>
                  </a:schemeClr>
                </a:solidFill>
              </a:rPr>
              <a:t> </a:t>
            </a:r>
            <a:r>
              <a:rPr lang="en-US" sz="2400" b="1" i="1" u="sng" dirty="0" err="1" smtClean="0">
                <a:solidFill>
                  <a:schemeClr val="tx1">
                    <a:lumMod val="50000"/>
                  </a:schemeClr>
                </a:solidFill>
              </a:rPr>
              <a:t>tập</a:t>
            </a:r>
            <a:r>
              <a:rPr lang="en-US" sz="2400" b="1" i="1" u="sng" dirty="0" smtClean="0">
                <a:solidFill>
                  <a:schemeClr val="tx1">
                    <a:lumMod val="50000"/>
                  </a:schemeClr>
                </a:solidFill>
              </a:rPr>
              <a:t> 2: </a:t>
            </a:r>
            <a:r>
              <a:rPr lang="en-US" sz="2400" dirty="0" err="1" smtClean="0">
                <a:solidFill>
                  <a:schemeClr val="tx1">
                    <a:lumMod val="50000"/>
                  </a:schemeClr>
                </a:solidFill>
              </a:rPr>
              <a:t>Viết</a:t>
            </a:r>
            <a:r>
              <a:rPr lang="en-US" sz="2400" dirty="0" smtClean="0">
                <a:solidFill>
                  <a:schemeClr val="tx1">
                    <a:lumMod val="50000"/>
                  </a:schemeClr>
                </a:solidFill>
              </a:rPr>
              <a:t> </a:t>
            </a:r>
            <a:r>
              <a:rPr lang="en-US" sz="2400" dirty="0" err="1" smtClean="0">
                <a:solidFill>
                  <a:schemeClr val="tx1">
                    <a:lumMod val="50000"/>
                  </a:schemeClr>
                </a:solidFill>
              </a:rPr>
              <a:t>các</a:t>
            </a:r>
            <a:r>
              <a:rPr lang="en-US" sz="2400" dirty="0" smtClean="0">
                <a:solidFill>
                  <a:schemeClr val="tx1">
                    <a:lumMod val="50000"/>
                  </a:schemeClr>
                </a:solidFill>
              </a:rPr>
              <a:t> </a:t>
            </a:r>
            <a:r>
              <a:rPr lang="en-US" sz="2400" dirty="0" err="1" smtClean="0">
                <a:solidFill>
                  <a:schemeClr val="tx1">
                    <a:lumMod val="50000"/>
                  </a:schemeClr>
                </a:solidFill>
              </a:rPr>
              <a:t>số</a:t>
            </a:r>
            <a:r>
              <a:rPr lang="en-US" sz="2400" dirty="0" smtClean="0">
                <a:solidFill>
                  <a:schemeClr val="tx1">
                    <a:lumMod val="50000"/>
                  </a:schemeClr>
                </a:solidFill>
              </a:rPr>
              <a:t> </a:t>
            </a:r>
            <a:r>
              <a:rPr lang="en-US" sz="2400" dirty="0" err="1" smtClean="0">
                <a:solidFill>
                  <a:schemeClr val="tx1">
                    <a:lumMod val="50000"/>
                  </a:schemeClr>
                </a:solidFill>
              </a:rPr>
              <a:t>sau</a:t>
            </a:r>
            <a:r>
              <a:rPr lang="en-US" sz="2400" dirty="0" smtClean="0">
                <a:solidFill>
                  <a:schemeClr val="tx1">
                    <a:lumMod val="50000"/>
                  </a:schemeClr>
                </a:solidFill>
              </a:rPr>
              <a:t> </a:t>
            </a:r>
            <a:r>
              <a:rPr lang="en-US" sz="2400" dirty="0" err="1" smtClean="0">
                <a:solidFill>
                  <a:schemeClr val="tx1">
                    <a:lumMod val="50000"/>
                  </a:schemeClr>
                </a:solidFill>
              </a:rPr>
              <a:t>dưới</a:t>
            </a:r>
            <a:r>
              <a:rPr lang="en-US" sz="2400" dirty="0" smtClean="0">
                <a:solidFill>
                  <a:schemeClr val="tx1">
                    <a:lumMod val="50000"/>
                  </a:schemeClr>
                </a:solidFill>
              </a:rPr>
              <a:t> </a:t>
            </a:r>
            <a:r>
              <a:rPr lang="en-US" sz="2400" dirty="0" err="1" smtClean="0">
                <a:solidFill>
                  <a:schemeClr val="tx1">
                    <a:lumMod val="50000"/>
                  </a:schemeClr>
                </a:solidFill>
              </a:rPr>
              <a:t>dạng</a:t>
            </a:r>
            <a:r>
              <a:rPr lang="en-US" sz="2400" dirty="0" smtClean="0">
                <a:solidFill>
                  <a:schemeClr val="tx1">
                    <a:lumMod val="50000"/>
                  </a:schemeClr>
                </a:solidFill>
              </a:rPr>
              <a:t> </a:t>
            </a:r>
            <a:r>
              <a:rPr lang="en-US" sz="2400" dirty="0" err="1" smtClean="0">
                <a:solidFill>
                  <a:schemeClr val="tx1">
                    <a:lumMod val="50000"/>
                  </a:schemeClr>
                </a:solidFill>
              </a:rPr>
              <a:t>lũy</a:t>
            </a:r>
            <a:r>
              <a:rPr lang="en-US" sz="2400" dirty="0" smtClean="0">
                <a:solidFill>
                  <a:schemeClr val="tx1">
                    <a:lumMod val="50000"/>
                  </a:schemeClr>
                </a:solidFill>
              </a:rPr>
              <a:t> </a:t>
            </a:r>
            <a:r>
              <a:rPr lang="en-US" sz="2400" dirty="0" err="1" smtClean="0">
                <a:solidFill>
                  <a:schemeClr val="tx1">
                    <a:lumMod val="50000"/>
                  </a:schemeClr>
                </a:solidFill>
              </a:rPr>
              <a:t>thừa</a:t>
            </a:r>
            <a:r>
              <a:rPr lang="en-US" sz="2400" dirty="0" smtClean="0">
                <a:solidFill>
                  <a:schemeClr val="tx1">
                    <a:lumMod val="50000"/>
                  </a:schemeClr>
                </a:solidFill>
              </a:rPr>
              <a:t> </a:t>
            </a:r>
            <a:r>
              <a:rPr lang="en-US" sz="2400" dirty="0" err="1" smtClean="0">
                <a:solidFill>
                  <a:schemeClr val="tx1">
                    <a:lumMod val="50000"/>
                  </a:schemeClr>
                </a:solidFill>
              </a:rPr>
              <a:t>với</a:t>
            </a:r>
            <a:r>
              <a:rPr lang="en-US" sz="2400" dirty="0" smtClean="0">
                <a:solidFill>
                  <a:schemeClr val="tx1">
                    <a:lumMod val="50000"/>
                  </a:schemeClr>
                </a:solidFill>
              </a:rPr>
              <a:t> </a:t>
            </a:r>
            <a:r>
              <a:rPr lang="en-US" sz="2400" dirty="0" err="1" smtClean="0">
                <a:solidFill>
                  <a:schemeClr val="tx1">
                    <a:lumMod val="50000"/>
                  </a:schemeClr>
                </a:solidFill>
              </a:rPr>
              <a:t>cơ</a:t>
            </a:r>
            <a:r>
              <a:rPr lang="en-US" sz="2400" dirty="0" smtClean="0">
                <a:solidFill>
                  <a:schemeClr val="tx1">
                    <a:lumMod val="50000"/>
                  </a:schemeClr>
                </a:solidFill>
              </a:rPr>
              <a:t> </a:t>
            </a:r>
            <a:r>
              <a:rPr lang="en-US" sz="2400" dirty="0" err="1" smtClean="0">
                <a:solidFill>
                  <a:schemeClr val="tx1">
                    <a:lumMod val="50000"/>
                  </a:schemeClr>
                </a:solidFill>
              </a:rPr>
              <a:t>số</a:t>
            </a:r>
            <a:r>
              <a:rPr lang="en-US" sz="2400" dirty="0" smtClean="0">
                <a:solidFill>
                  <a:schemeClr val="tx1">
                    <a:lumMod val="50000"/>
                  </a:schemeClr>
                </a:solidFill>
              </a:rPr>
              <a:t> </a:t>
            </a:r>
            <a:r>
              <a:rPr lang="en-US" sz="2400" dirty="0" err="1" smtClean="0">
                <a:solidFill>
                  <a:schemeClr val="tx1">
                    <a:lumMod val="50000"/>
                  </a:schemeClr>
                </a:solidFill>
              </a:rPr>
              <a:t>cho</a:t>
            </a:r>
            <a:r>
              <a:rPr lang="en-US" sz="2400" dirty="0" smtClean="0">
                <a:solidFill>
                  <a:schemeClr val="tx1">
                    <a:lumMod val="50000"/>
                  </a:schemeClr>
                </a:solidFill>
              </a:rPr>
              <a:t> </a:t>
            </a:r>
            <a:r>
              <a:rPr lang="en-US" sz="2400" dirty="0" err="1" smtClean="0">
                <a:solidFill>
                  <a:schemeClr val="tx1">
                    <a:lumMod val="50000"/>
                  </a:schemeClr>
                </a:solidFill>
              </a:rPr>
              <a:t>trước</a:t>
            </a:r>
            <a:r>
              <a:rPr lang="en-US" sz="2400" dirty="0" smtClean="0">
                <a:solidFill>
                  <a:schemeClr val="tx1">
                    <a:lumMod val="50000"/>
                  </a:schemeClr>
                </a:solidFill>
              </a:rPr>
              <a:t>:</a:t>
            </a:r>
          </a:p>
          <a:p>
            <a:pPr algn="just">
              <a:lnSpc>
                <a:spcPct val="150000"/>
              </a:lnSpc>
            </a:pPr>
            <a:r>
              <a:rPr lang="en-US" sz="2400" dirty="0" smtClean="0">
                <a:solidFill>
                  <a:schemeClr val="tx1">
                    <a:lumMod val="50000"/>
                  </a:schemeClr>
                </a:solidFill>
              </a:rPr>
              <a:t>a) 25, </a:t>
            </a:r>
            <a:r>
              <a:rPr lang="en-US" sz="2400" dirty="0" err="1" smtClean="0">
                <a:solidFill>
                  <a:schemeClr val="tx1">
                    <a:lumMod val="50000"/>
                  </a:schemeClr>
                </a:solidFill>
              </a:rPr>
              <a:t>cơ</a:t>
            </a:r>
            <a:r>
              <a:rPr lang="en-US" sz="2400" dirty="0" smtClean="0">
                <a:solidFill>
                  <a:schemeClr val="tx1">
                    <a:lumMod val="50000"/>
                  </a:schemeClr>
                </a:solidFill>
              </a:rPr>
              <a:t> </a:t>
            </a:r>
            <a:r>
              <a:rPr lang="en-US" sz="2400" dirty="0" err="1" smtClean="0">
                <a:solidFill>
                  <a:schemeClr val="tx1">
                    <a:lumMod val="50000"/>
                  </a:schemeClr>
                </a:solidFill>
              </a:rPr>
              <a:t>số</a:t>
            </a:r>
            <a:r>
              <a:rPr lang="en-US" sz="2400" dirty="0" smtClean="0">
                <a:solidFill>
                  <a:schemeClr val="tx1">
                    <a:lumMod val="50000"/>
                  </a:schemeClr>
                </a:solidFill>
              </a:rPr>
              <a:t> 5.</a:t>
            </a:r>
          </a:p>
          <a:p>
            <a:pPr algn="just">
              <a:lnSpc>
                <a:spcPct val="150000"/>
              </a:lnSpc>
            </a:pPr>
            <a:r>
              <a:rPr lang="en-US" sz="2400" dirty="0" smtClean="0">
                <a:solidFill>
                  <a:schemeClr val="tx1">
                    <a:lumMod val="50000"/>
                  </a:schemeClr>
                </a:solidFill>
              </a:rPr>
              <a:t>b) 64, </a:t>
            </a:r>
            <a:r>
              <a:rPr lang="en-US" sz="2400" dirty="0" err="1" smtClean="0">
                <a:solidFill>
                  <a:schemeClr val="tx1">
                    <a:lumMod val="50000"/>
                  </a:schemeClr>
                </a:solidFill>
              </a:rPr>
              <a:t>cơ</a:t>
            </a:r>
            <a:r>
              <a:rPr lang="en-US" sz="2400" dirty="0" smtClean="0">
                <a:solidFill>
                  <a:schemeClr val="tx1">
                    <a:lumMod val="50000"/>
                  </a:schemeClr>
                </a:solidFill>
              </a:rPr>
              <a:t> </a:t>
            </a:r>
            <a:r>
              <a:rPr lang="en-US" sz="2400" dirty="0" err="1" smtClean="0">
                <a:solidFill>
                  <a:schemeClr val="tx1">
                    <a:lumMod val="50000"/>
                  </a:schemeClr>
                </a:solidFill>
              </a:rPr>
              <a:t>số</a:t>
            </a:r>
            <a:r>
              <a:rPr lang="en-US" sz="2400" dirty="0" smtClean="0">
                <a:solidFill>
                  <a:schemeClr val="tx1">
                    <a:lumMod val="50000"/>
                  </a:schemeClr>
                </a:solidFill>
              </a:rPr>
              <a:t> 4.</a:t>
            </a:r>
          </a:p>
        </p:txBody>
      </p:sp>
      <p:sp>
        <p:nvSpPr>
          <p:cNvPr id="5" name="TextBox 4"/>
          <p:cNvSpPr txBox="1"/>
          <p:nvPr/>
        </p:nvSpPr>
        <p:spPr>
          <a:xfrm>
            <a:off x="3822939" y="2792065"/>
            <a:ext cx="1951892"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6" name="TextBox 5"/>
          <p:cNvSpPr txBox="1"/>
          <p:nvPr/>
        </p:nvSpPr>
        <p:spPr>
          <a:xfrm>
            <a:off x="369279" y="3427349"/>
            <a:ext cx="5767754" cy="646331"/>
          </a:xfrm>
          <a:prstGeom prst="rect">
            <a:avLst/>
          </a:prstGeom>
          <a:noFill/>
        </p:spPr>
        <p:txBody>
          <a:bodyPr wrap="square" rtlCol="0">
            <a:spAutoFit/>
          </a:bodyPr>
          <a:lstStyle/>
          <a:p>
            <a:pPr>
              <a:lnSpc>
                <a:spcPct val="150000"/>
              </a:lnSpc>
            </a:pPr>
            <a:r>
              <a:rPr lang="en-US" sz="2400" dirty="0" smtClean="0"/>
              <a:t>a) 25, </a:t>
            </a:r>
            <a:r>
              <a:rPr lang="en-US" sz="2400" dirty="0" err="1" smtClean="0"/>
              <a:t>cơ</a:t>
            </a:r>
            <a:r>
              <a:rPr lang="en-US" sz="2400" dirty="0" smtClean="0"/>
              <a:t> </a:t>
            </a:r>
            <a:r>
              <a:rPr lang="en-US" sz="2400" dirty="0" err="1" smtClean="0"/>
              <a:t>số</a:t>
            </a:r>
            <a:r>
              <a:rPr lang="en-US" sz="2400" dirty="0" smtClean="0"/>
              <a:t> 5: </a:t>
            </a:r>
            <a:r>
              <a:rPr lang="vi-VN" sz="2400" b="1" dirty="0"/>
              <a:t>25 </a:t>
            </a:r>
            <a:r>
              <a:rPr lang="vi-VN" sz="2400" b="1"/>
              <a:t>= </a:t>
            </a:r>
            <a:r>
              <a:rPr lang="vi-VN" sz="2400" b="1" smtClean="0"/>
              <a:t>5</a:t>
            </a:r>
            <a:r>
              <a:rPr lang="en-GB" sz="2400" b="1" smtClean="0"/>
              <a:t> </a:t>
            </a:r>
            <a:r>
              <a:rPr lang="vi-VN" sz="2400" b="1" smtClean="0"/>
              <a:t>.</a:t>
            </a:r>
            <a:r>
              <a:rPr lang="en-GB" sz="2400" b="1" smtClean="0"/>
              <a:t> </a:t>
            </a:r>
            <a:r>
              <a:rPr lang="vi-VN" sz="2400" b="1" smtClean="0"/>
              <a:t>5 </a:t>
            </a:r>
            <a:r>
              <a:rPr lang="vi-VN" sz="2400" b="1" dirty="0"/>
              <a:t>= 5</a:t>
            </a:r>
            <a:r>
              <a:rPr lang="vi-VN" sz="2400" b="1" baseline="30000" dirty="0"/>
              <a:t>2</a:t>
            </a:r>
            <a:endParaRPr lang="vi-VN" sz="4000" b="1" dirty="0"/>
          </a:p>
        </p:txBody>
      </p:sp>
      <p:sp>
        <p:nvSpPr>
          <p:cNvPr id="7" name="TextBox 6"/>
          <p:cNvSpPr txBox="1"/>
          <p:nvPr/>
        </p:nvSpPr>
        <p:spPr>
          <a:xfrm>
            <a:off x="369279" y="4128666"/>
            <a:ext cx="5767754" cy="1131848"/>
          </a:xfrm>
          <a:prstGeom prst="rect">
            <a:avLst/>
          </a:prstGeom>
          <a:noFill/>
        </p:spPr>
        <p:txBody>
          <a:bodyPr wrap="square" rtlCol="0">
            <a:spAutoFit/>
          </a:bodyPr>
          <a:lstStyle/>
          <a:p>
            <a:pPr>
              <a:lnSpc>
                <a:spcPct val="150000"/>
              </a:lnSpc>
            </a:pPr>
            <a:r>
              <a:rPr lang="en-US" sz="2400" dirty="0"/>
              <a:t>b</a:t>
            </a:r>
            <a:r>
              <a:rPr lang="en-US" sz="2400" dirty="0" smtClean="0"/>
              <a:t>) </a:t>
            </a:r>
            <a:r>
              <a:rPr lang="en-US" sz="2400" dirty="0" smtClean="0">
                <a:solidFill>
                  <a:schemeClr val="tx1">
                    <a:lumMod val="50000"/>
                  </a:schemeClr>
                </a:solidFill>
              </a:rPr>
              <a:t>64</a:t>
            </a:r>
            <a:r>
              <a:rPr lang="en-US" sz="2400" dirty="0">
                <a:solidFill>
                  <a:schemeClr val="tx1">
                    <a:lumMod val="50000"/>
                  </a:schemeClr>
                </a:solidFill>
              </a:rPr>
              <a:t>, </a:t>
            </a:r>
            <a:r>
              <a:rPr lang="en-US" sz="2400" dirty="0" err="1">
                <a:solidFill>
                  <a:schemeClr val="tx1">
                    <a:lumMod val="50000"/>
                  </a:schemeClr>
                </a:solidFill>
              </a:rPr>
              <a:t>cơ</a:t>
            </a:r>
            <a:r>
              <a:rPr lang="en-US" sz="2400" dirty="0">
                <a:solidFill>
                  <a:schemeClr val="tx1">
                    <a:lumMod val="50000"/>
                  </a:schemeClr>
                </a:solidFill>
              </a:rPr>
              <a:t> </a:t>
            </a:r>
            <a:r>
              <a:rPr lang="en-US" sz="2400" dirty="0" err="1">
                <a:solidFill>
                  <a:schemeClr val="tx1">
                    <a:lumMod val="50000"/>
                  </a:schemeClr>
                </a:solidFill>
              </a:rPr>
              <a:t>số</a:t>
            </a:r>
            <a:r>
              <a:rPr lang="en-US" sz="2400" dirty="0">
                <a:solidFill>
                  <a:schemeClr val="tx1">
                    <a:lumMod val="50000"/>
                  </a:schemeClr>
                </a:solidFill>
              </a:rPr>
              <a:t> </a:t>
            </a:r>
            <a:r>
              <a:rPr lang="en-US" sz="2400" dirty="0" smtClean="0">
                <a:solidFill>
                  <a:schemeClr val="tx1">
                    <a:lumMod val="50000"/>
                  </a:schemeClr>
                </a:solidFill>
              </a:rPr>
              <a:t>4: </a:t>
            </a:r>
            <a:r>
              <a:rPr lang="vi-VN" sz="2400" b="1" dirty="0"/>
              <a:t>64 = 4. 4. 4 = 4</a:t>
            </a:r>
            <a:r>
              <a:rPr lang="vi-VN" sz="2400" b="1" baseline="30000" dirty="0"/>
              <a:t>3</a:t>
            </a:r>
            <a:endParaRPr lang="en-US" sz="2400" b="1" dirty="0">
              <a:solidFill>
                <a:schemeClr val="tx1">
                  <a:lumMod val="50000"/>
                </a:schemeClr>
              </a:solidFill>
            </a:endParaRPr>
          </a:p>
          <a:p>
            <a:pPr>
              <a:lnSpc>
                <a:spcPct val="150000"/>
              </a:lnSpc>
            </a:pPr>
            <a:endParaRPr lang="vi-VN" sz="2400" b="1" dirty="0"/>
          </a:p>
        </p:txBody>
      </p:sp>
    </p:spTree>
    <p:extLst>
      <p:ext uri="{BB962C8B-B14F-4D97-AF65-F5344CB8AC3E}">
        <p14:creationId xmlns:p14="http://schemas.microsoft.com/office/powerpoint/2010/main" val="2366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mn-lt"/>
                <a:ea typeface="Roboto Condensed"/>
                <a:cs typeface="Roboto Condensed"/>
                <a:sym typeface="Roboto Condensed"/>
              </a:rPr>
              <a:t>II</a:t>
            </a:r>
            <a:endParaRPr sz="3000" b="1" dirty="0">
              <a:solidFill>
                <a:srgbClr val="3F5378"/>
              </a:solidFill>
              <a:latin typeface="+mn-lt"/>
              <a:ea typeface="Roboto Condensed"/>
              <a:cs typeface="Roboto Condensed"/>
              <a:sym typeface="Roboto Condensed"/>
            </a:endParaRPr>
          </a:p>
        </p:txBody>
      </p:sp>
      <p:sp>
        <p:nvSpPr>
          <p:cNvPr id="4" name="TextBox 3"/>
          <p:cNvSpPr txBox="1"/>
          <p:nvPr/>
        </p:nvSpPr>
        <p:spPr>
          <a:xfrm>
            <a:off x="-228600" y="2855016"/>
            <a:ext cx="6260123" cy="1998176"/>
          </a:xfrm>
          <a:prstGeom prst="rect">
            <a:avLst/>
          </a:prstGeom>
          <a:noFill/>
        </p:spPr>
        <p:txBody>
          <a:bodyPr wrap="square" rtlCol="0">
            <a:spAutoFit/>
          </a:bodyPr>
          <a:lstStyle/>
          <a:p>
            <a:pPr algn="ctr">
              <a:lnSpc>
                <a:spcPct val="150000"/>
              </a:lnSpc>
            </a:pPr>
            <a:r>
              <a:rPr lang="en-US" sz="4400" b="1" dirty="0" smtClean="0">
                <a:solidFill>
                  <a:schemeClr val="bg1"/>
                </a:solidFill>
              </a:rPr>
              <a:t>NHÂN HAI LŨY THỪA CÙNG CƠ SỐ</a:t>
            </a:r>
            <a:endParaRPr lang="vi-VN" sz="4400" b="1" dirty="0">
              <a:solidFill>
                <a:schemeClr val="bg1"/>
              </a:solidFill>
            </a:endParaRPr>
          </a:p>
        </p:txBody>
      </p:sp>
    </p:spTree>
    <p:extLst>
      <p:ext uri="{BB962C8B-B14F-4D97-AF65-F5344CB8AC3E}">
        <p14:creationId xmlns:p14="http://schemas.microsoft.com/office/powerpoint/2010/main" val="1398428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5" name="Group 4"/>
          <p:cNvGrpSpPr/>
          <p:nvPr/>
        </p:nvGrpSpPr>
        <p:grpSpPr>
          <a:xfrm>
            <a:off x="606303" y="712177"/>
            <a:ext cx="6796820" cy="571500"/>
            <a:chOff x="219441" y="729762"/>
            <a:chExt cx="6796820" cy="571500"/>
          </a:xfrm>
        </p:grpSpPr>
        <p:pic>
          <p:nvPicPr>
            <p:cNvPr id="3" name="Picture 2"/>
            <p:cNvPicPr>
              <a:picLocks noChangeAspect="1"/>
            </p:cNvPicPr>
            <p:nvPr/>
          </p:nvPicPr>
          <p:blipFill>
            <a:blip r:embed="rId2"/>
            <a:stretch>
              <a:fillRect/>
            </a:stretch>
          </p:blipFill>
          <p:spPr>
            <a:xfrm>
              <a:off x="219441" y="729762"/>
              <a:ext cx="968375" cy="571500"/>
            </a:xfrm>
            <a:prstGeom prst="rect">
              <a:avLst/>
            </a:prstGeom>
          </p:spPr>
        </p:pic>
        <p:sp>
          <p:nvSpPr>
            <p:cNvPr id="4" name="TextBox 3"/>
            <p:cNvSpPr txBox="1"/>
            <p:nvPr/>
          </p:nvSpPr>
          <p:spPr>
            <a:xfrm>
              <a:off x="1336430" y="778042"/>
              <a:ext cx="5679831" cy="523220"/>
            </a:xfrm>
            <a:prstGeom prst="rect">
              <a:avLst/>
            </a:prstGeom>
            <a:noFill/>
          </p:spPr>
          <p:txBody>
            <a:bodyPr wrap="square" rtlCol="0">
              <a:spAutoFit/>
            </a:bodyPr>
            <a:lstStyle/>
            <a:p>
              <a:r>
                <a:rPr lang="en-US" sz="2800" dirty="0" smtClean="0"/>
                <a:t>So </a:t>
              </a:r>
              <a:r>
                <a:rPr lang="en-US" sz="2800" dirty="0" err="1" smtClean="0"/>
                <a:t>sánh</a:t>
              </a:r>
              <a:r>
                <a:rPr lang="en-US" sz="2800" dirty="0" smtClean="0"/>
                <a:t>: 2</a:t>
              </a:r>
              <a:r>
                <a:rPr lang="en-US" sz="2800" baseline="30000" dirty="0" smtClean="0"/>
                <a:t>3</a:t>
              </a:r>
              <a:r>
                <a:rPr lang="en-US" sz="2800" dirty="0" smtClean="0"/>
                <a:t> . 2</a:t>
              </a:r>
              <a:r>
                <a:rPr lang="en-US" sz="2800" baseline="30000" dirty="0" smtClean="0"/>
                <a:t>4</a:t>
              </a:r>
              <a:r>
                <a:rPr lang="en-US" sz="2800" dirty="0" smtClean="0"/>
                <a:t> </a:t>
              </a:r>
              <a:r>
                <a:rPr lang="en-US" sz="2800" dirty="0" err="1" smtClean="0"/>
                <a:t>và</a:t>
              </a:r>
              <a:r>
                <a:rPr lang="en-US" sz="2800" dirty="0" smtClean="0"/>
                <a:t> 2</a:t>
              </a:r>
              <a:r>
                <a:rPr lang="en-US" sz="2800" baseline="30000" dirty="0" smtClean="0"/>
                <a:t>7</a:t>
              </a:r>
              <a:endParaRPr lang="vi-VN" sz="2800" dirty="0"/>
            </a:p>
          </p:txBody>
        </p:sp>
      </p:grpSp>
      <p:sp>
        <p:nvSpPr>
          <p:cNvPr id="6" name="TextBox 5"/>
          <p:cNvSpPr txBox="1"/>
          <p:nvPr/>
        </p:nvSpPr>
        <p:spPr>
          <a:xfrm>
            <a:off x="606303" y="1688123"/>
            <a:ext cx="7156938" cy="2031325"/>
          </a:xfrm>
          <a:prstGeom prst="rect">
            <a:avLst/>
          </a:prstGeom>
          <a:noFill/>
        </p:spPr>
        <p:txBody>
          <a:bodyPr wrap="square" rtlCol="0">
            <a:spAutoFit/>
          </a:bodyPr>
          <a:lstStyle/>
          <a:p>
            <a:pPr>
              <a:lnSpc>
                <a:spcPct val="150000"/>
              </a:lnSpc>
            </a:pPr>
            <a:r>
              <a:rPr lang="en-US" sz="2800" dirty="0" smtClean="0"/>
              <a:t>2</a:t>
            </a:r>
            <a:r>
              <a:rPr lang="en-US" sz="2800" baseline="30000" dirty="0" smtClean="0"/>
              <a:t>3</a:t>
            </a:r>
            <a:r>
              <a:rPr lang="en-US" sz="2800" dirty="0" smtClean="0"/>
              <a:t> . 2</a:t>
            </a:r>
            <a:r>
              <a:rPr lang="en-US" sz="2800" baseline="30000" dirty="0" smtClean="0"/>
              <a:t>4</a:t>
            </a:r>
            <a:r>
              <a:rPr lang="en-US" sz="2800" dirty="0" smtClean="0"/>
              <a:t> = (2 . 2 . 2) . (2 . 2 . 2 . 2 . 2) </a:t>
            </a:r>
          </a:p>
          <a:p>
            <a:pPr>
              <a:lnSpc>
                <a:spcPct val="150000"/>
              </a:lnSpc>
            </a:pPr>
            <a:r>
              <a:rPr lang="en-US" sz="2800" dirty="0"/>
              <a:t>	</a:t>
            </a:r>
            <a:r>
              <a:rPr lang="en-US" sz="2800" dirty="0" smtClean="0"/>
              <a:t> = 2 </a:t>
            </a:r>
            <a:r>
              <a:rPr lang="en-US" sz="2800" dirty="0"/>
              <a:t>. 2 . </a:t>
            </a:r>
            <a:r>
              <a:rPr lang="en-US" sz="2800" dirty="0" smtClean="0"/>
              <a:t>2</a:t>
            </a:r>
            <a:r>
              <a:rPr lang="en-US" sz="2800" dirty="0"/>
              <a:t> </a:t>
            </a:r>
            <a:r>
              <a:rPr lang="en-US" sz="2800" dirty="0" smtClean="0"/>
              <a:t>. 2 </a:t>
            </a:r>
            <a:r>
              <a:rPr lang="en-US" sz="2800" dirty="0"/>
              <a:t>. 2 . 2 . 2 . </a:t>
            </a:r>
            <a:r>
              <a:rPr lang="en-US" sz="2800" dirty="0" smtClean="0"/>
              <a:t>2 </a:t>
            </a:r>
          </a:p>
          <a:p>
            <a:pPr>
              <a:lnSpc>
                <a:spcPct val="150000"/>
              </a:lnSpc>
            </a:pPr>
            <a:r>
              <a:rPr lang="en-US" sz="2800" dirty="0"/>
              <a:t>	 </a:t>
            </a:r>
            <a:r>
              <a:rPr lang="en-US" sz="2800" dirty="0" smtClean="0"/>
              <a:t>=  2</a:t>
            </a:r>
            <a:r>
              <a:rPr lang="en-US" sz="2800" baseline="30000" dirty="0" smtClean="0"/>
              <a:t>7</a:t>
            </a:r>
            <a:endParaRPr lang="vi-VN" sz="2800" dirty="0"/>
          </a:p>
        </p:txBody>
      </p:sp>
      <p:sp>
        <p:nvSpPr>
          <p:cNvPr id="9" name="Rectangle 8"/>
          <p:cNvSpPr/>
          <p:nvPr/>
        </p:nvSpPr>
        <p:spPr>
          <a:xfrm>
            <a:off x="1090490" y="3794476"/>
            <a:ext cx="2278188" cy="658835"/>
          </a:xfrm>
          <a:prstGeom prst="rect">
            <a:avLst/>
          </a:prstGeom>
        </p:spPr>
        <p:txBody>
          <a:bodyPr wrap="none">
            <a:spAutoFit/>
          </a:bodyPr>
          <a:lstStyle/>
          <a:p>
            <a:pPr algn="just">
              <a:lnSpc>
                <a:spcPct val="150000"/>
              </a:lnSpc>
            </a:pPr>
            <a:r>
              <a:rPr lang="vi-VN" sz="2800" b="1" dirty="0">
                <a:latin typeface="+mn-lt"/>
                <a:ea typeface="Calibri" panose="020F0502020204030204" pitchFamily="34" charset="0"/>
              </a:rPr>
              <a:t>=&gt; 2</a:t>
            </a:r>
            <a:r>
              <a:rPr lang="vi-VN" sz="2800" b="1" baseline="30000" dirty="0">
                <a:latin typeface="+mn-lt"/>
                <a:ea typeface="Calibri" panose="020F0502020204030204" pitchFamily="34" charset="0"/>
              </a:rPr>
              <a:t>3</a:t>
            </a:r>
            <a:r>
              <a:rPr lang="vi-VN" sz="2800" b="1" dirty="0">
                <a:latin typeface="+mn-lt"/>
                <a:ea typeface="Calibri" panose="020F0502020204030204" pitchFamily="34" charset="0"/>
              </a:rPr>
              <a:t>. 2</a:t>
            </a:r>
            <a:r>
              <a:rPr lang="vi-VN" sz="2800" b="1" baseline="30000" dirty="0">
                <a:latin typeface="+mn-lt"/>
                <a:ea typeface="Calibri" panose="020F0502020204030204" pitchFamily="34" charset="0"/>
              </a:rPr>
              <a:t>4</a:t>
            </a:r>
            <a:r>
              <a:rPr lang="vi-VN" sz="2800" b="1" baseline="-25000" dirty="0">
                <a:latin typeface="+mn-lt"/>
                <a:ea typeface="Calibri" panose="020F0502020204030204" pitchFamily="34" charset="0"/>
              </a:rPr>
              <a:t> </a:t>
            </a:r>
            <a:r>
              <a:rPr lang="vi-VN" sz="2800" b="1" dirty="0">
                <a:latin typeface="+mn-lt"/>
                <a:ea typeface="Calibri" panose="020F0502020204030204" pitchFamily="34" charset="0"/>
              </a:rPr>
              <a:t>= 2</a:t>
            </a:r>
            <a:r>
              <a:rPr lang="vi-VN" sz="2800" b="1" baseline="30000" dirty="0">
                <a:latin typeface="+mn-lt"/>
                <a:ea typeface="Calibri" panose="020F0502020204030204" pitchFamily="34" charset="0"/>
              </a:rPr>
              <a:t>7</a:t>
            </a:r>
            <a:endParaRPr lang="en-US" sz="2800" b="1" dirty="0">
              <a:latin typeface="+mn-lt"/>
              <a:ea typeface="Calibri" panose="020F0502020204030204" pitchFamily="34" charset="0"/>
            </a:endParaRPr>
          </a:p>
        </p:txBody>
      </p:sp>
    </p:spTree>
    <p:extLst>
      <p:ext uri="{BB962C8B-B14F-4D97-AF65-F5344CB8AC3E}">
        <p14:creationId xmlns:p14="http://schemas.microsoft.com/office/powerpoint/2010/main" val="31739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Right Arrow 2"/>
          <p:cNvSpPr/>
          <p:nvPr/>
        </p:nvSpPr>
        <p:spPr>
          <a:xfrm>
            <a:off x="140677" y="2321169"/>
            <a:ext cx="527539" cy="47478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881348" y="1461720"/>
            <a:ext cx="7981297" cy="2301387"/>
            <a:chOff x="861645" y="819883"/>
            <a:chExt cx="8018585" cy="2193680"/>
          </a:xfrm>
        </p:grpSpPr>
        <p:sp>
          <p:nvSpPr>
            <p:cNvPr id="5" name="Rounded Rectangle 4"/>
            <p:cNvSpPr/>
            <p:nvPr/>
          </p:nvSpPr>
          <p:spPr>
            <a:xfrm>
              <a:off x="861645" y="819883"/>
              <a:ext cx="8018585" cy="2193680"/>
            </a:xfrm>
            <a:prstGeom prst="round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smtClean="0">
                  <a:solidFill>
                    <a:schemeClr val="tx1">
                      <a:lumMod val="50000"/>
                    </a:schemeClr>
                  </a:solidFill>
                </a:rPr>
                <a:t>	</a:t>
              </a:r>
              <a:r>
                <a:rPr lang="en-US" sz="2800" dirty="0" err="1" smtClean="0">
                  <a:solidFill>
                    <a:schemeClr val="tx1">
                      <a:lumMod val="50000"/>
                    </a:schemeClr>
                  </a:solidFill>
                </a:rPr>
                <a:t>Khi</a:t>
              </a:r>
              <a:r>
                <a:rPr lang="en-US" sz="2800" dirty="0" smtClean="0">
                  <a:solidFill>
                    <a:schemeClr val="tx1">
                      <a:lumMod val="50000"/>
                    </a:schemeClr>
                  </a:solidFill>
                </a:rPr>
                <a:t> </a:t>
              </a:r>
              <a:r>
                <a:rPr lang="en-US" sz="2800" dirty="0" err="1" smtClean="0">
                  <a:solidFill>
                    <a:schemeClr val="tx1">
                      <a:lumMod val="50000"/>
                    </a:schemeClr>
                  </a:solidFill>
                </a:rPr>
                <a:t>nhân</a:t>
              </a:r>
              <a:r>
                <a:rPr lang="en-US" sz="2800" dirty="0" smtClean="0">
                  <a:solidFill>
                    <a:schemeClr val="tx1">
                      <a:lumMod val="50000"/>
                    </a:schemeClr>
                  </a:solidFill>
                </a:rPr>
                <a:t> </a:t>
              </a:r>
              <a:r>
                <a:rPr lang="en-US" sz="2800" dirty="0" err="1" smtClean="0">
                  <a:solidFill>
                    <a:schemeClr val="tx1">
                      <a:lumMod val="50000"/>
                    </a:schemeClr>
                  </a:solidFill>
                </a:rPr>
                <a:t>hai</a:t>
              </a:r>
              <a:r>
                <a:rPr lang="en-US" sz="2800" dirty="0" smtClean="0">
                  <a:solidFill>
                    <a:schemeClr val="tx1">
                      <a:lumMod val="50000"/>
                    </a:schemeClr>
                  </a:solidFill>
                </a:rPr>
                <a:t> </a:t>
              </a:r>
              <a:r>
                <a:rPr lang="en-US" sz="2800" dirty="0" err="1" smtClean="0">
                  <a:solidFill>
                    <a:schemeClr val="tx1">
                      <a:lumMod val="50000"/>
                    </a:schemeClr>
                  </a:solidFill>
                </a:rPr>
                <a:t>lũy</a:t>
              </a:r>
              <a:r>
                <a:rPr lang="en-US" sz="2800" dirty="0" smtClean="0">
                  <a:solidFill>
                    <a:schemeClr val="tx1">
                      <a:lumMod val="50000"/>
                    </a:schemeClr>
                  </a:solidFill>
                </a:rPr>
                <a:t> </a:t>
              </a:r>
              <a:r>
                <a:rPr lang="en-US" sz="2800" dirty="0" err="1" smtClean="0">
                  <a:solidFill>
                    <a:schemeClr val="tx1">
                      <a:lumMod val="50000"/>
                    </a:schemeClr>
                  </a:solidFill>
                </a:rPr>
                <a:t>thừa</a:t>
              </a:r>
              <a:r>
                <a:rPr lang="en-US" sz="2800" dirty="0" smtClean="0">
                  <a:solidFill>
                    <a:schemeClr val="tx1">
                      <a:lumMod val="50000"/>
                    </a:schemeClr>
                  </a:solidFill>
                </a:rPr>
                <a:t> </a:t>
              </a:r>
              <a:r>
                <a:rPr lang="en-US" sz="2800" dirty="0" err="1" smtClean="0">
                  <a:solidFill>
                    <a:schemeClr val="tx1">
                      <a:lumMod val="50000"/>
                    </a:schemeClr>
                  </a:solidFill>
                </a:rPr>
                <a:t>cùng</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ta </a:t>
              </a:r>
              <a:r>
                <a:rPr lang="en-US" sz="2800" dirty="0" err="1" smtClean="0">
                  <a:solidFill>
                    <a:schemeClr val="tx1">
                      <a:lumMod val="50000"/>
                    </a:schemeClr>
                  </a:solidFill>
                </a:rPr>
                <a:t>giữ</a:t>
              </a:r>
              <a:r>
                <a:rPr lang="en-US" sz="2800" dirty="0" smtClean="0">
                  <a:solidFill>
                    <a:schemeClr val="tx1">
                      <a:lumMod val="50000"/>
                    </a:schemeClr>
                  </a:solidFill>
                </a:rPr>
                <a:t> </a:t>
              </a:r>
              <a:r>
                <a:rPr lang="en-US" sz="2800" dirty="0" err="1" smtClean="0">
                  <a:solidFill>
                    <a:schemeClr val="tx1">
                      <a:lumMod val="50000"/>
                    </a:schemeClr>
                  </a:solidFill>
                </a:rPr>
                <a:t>nguyên</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và</a:t>
              </a:r>
              <a:r>
                <a:rPr lang="en-US" sz="2800" dirty="0" smtClean="0">
                  <a:solidFill>
                    <a:schemeClr val="tx1">
                      <a:lumMod val="50000"/>
                    </a:schemeClr>
                  </a:solidFill>
                </a:rPr>
                <a:t> </a:t>
              </a:r>
              <a:r>
                <a:rPr lang="en-US" sz="2800" dirty="0" err="1" smtClean="0">
                  <a:solidFill>
                    <a:schemeClr val="tx1">
                      <a:lumMod val="50000"/>
                    </a:schemeClr>
                  </a:solidFill>
                </a:rPr>
                <a:t>cộng</a:t>
              </a:r>
              <a:r>
                <a:rPr lang="en-US" sz="2800" dirty="0" smtClean="0">
                  <a:solidFill>
                    <a:schemeClr val="tx1">
                      <a:lumMod val="50000"/>
                    </a:schemeClr>
                  </a:solidFill>
                </a:rPr>
                <a:t> </a:t>
              </a:r>
              <a:r>
                <a:rPr lang="en-US" sz="2800" dirty="0" err="1" smtClean="0">
                  <a:solidFill>
                    <a:schemeClr val="tx1">
                      <a:lumMod val="50000"/>
                    </a:schemeClr>
                  </a:solidFill>
                </a:rPr>
                <a:t>các</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mũ</a:t>
              </a:r>
              <a:r>
                <a:rPr lang="en-US" sz="2800" dirty="0" smtClean="0">
                  <a:solidFill>
                    <a:schemeClr val="tx1">
                      <a:lumMod val="50000"/>
                    </a:schemeClr>
                  </a:solidFill>
                </a:rPr>
                <a:t>:</a:t>
              </a:r>
            </a:p>
            <a:p>
              <a:pPr algn="ctr">
                <a:lnSpc>
                  <a:spcPct val="150000"/>
                </a:lnSpc>
              </a:pPr>
              <a:r>
                <a:rPr lang="en-US" sz="2800" dirty="0" smtClean="0">
                  <a:solidFill>
                    <a:schemeClr val="tx1">
                      <a:lumMod val="50000"/>
                    </a:schemeClr>
                  </a:solidFill>
                </a:rPr>
                <a:t>a</a:t>
              </a:r>
              <a:r>
                <a:rPr lang="en-US" sz="2800" baseline="30000" dirty="0" smtClean="0">
                  <a:solidFill>
                    <a:schemeClr val="tx1">
                      <a:lumMod val="50000"/>
                    </a:schemeClr>
                  </a:solidFill>
                </a:rPr>
                <a:t>m</a:t>
              </a:r>
              <a:r>
                <a:rPr lang="en-US" sz="2800" dirty="0">
                  <a:solidFill>
                    <a:schemeClr val="tx1">
                      <a:lumMod val="50000"/>
                    </a:schemeClr>
                  </a:solidFill>
                </a:rPr>
                <a:t> </a:t>
              </a:r>
              <a:r>
                <a:rPr lang="en-US" sz="2800" dirty="0" smtClean="0">
                  <a:solidFill>
                    <a:schemeClr val="tx1">
                      <a:lumMod val="50000"/>
                    </a:schemeClr>
                  </a:solidFill>
                </a:rPr>
                <a:t>. a</a:t>
              </a:r>
              <a:r>
                <a:rPr lang="en-US" sz="2800" baseline="30000" dirty="0" smtClean="0">
                  <a:solidFill>
                    <a:schemeClr val="tx1">
                      <a:lumMod val="50000"/>
                    </a:schemeClr>
                  </a:solidFill>
                </a:rPr>
                <a:t>n</a:t>
              </a:r>
              <a:r>
                <a:rPr lang="en-US" sz="2800" dirty="0" smtClean="0">
                  <a:solidFill>
                    <a:schemeClr val="tx1">
                      <a:lumMod val="50000"/>
                    </a:schemeClr>
                  </a:solidFill>
                </a:rPr>
                <a:t> = </a:t>
              </a:r>
              <a:r>
                <a:rPr lang="en-US" sz="2800" dirty="0" err="1" smtClean="0">
                  <a:solidFill>
                    <a:schemeClr val="tx1">
                      <a:lumMod val="50000"/>
                    </a:schemeClr>
                  </a:solidFill>
                </a:rPr>
                <a:t>a</a:t>
              </a:r>
              <a:r>
                <a:rPr lang="en-US" sz="2800" baseline="30000" dirty="0" err="1" smtClean="0">
                  <a:solidFill>
                    <a:schemeClr val="tx1">
                      <a:lumMod val="50000"/>
                    </a:schemeClr>
                  </a:solidFill>
                </a:rPr>
                <a:t>m+n</a:t>
              </a:r>
              <a:endParaRPr lang="en-US" sz="2800" dirty="0" smtClean="0">
                <a:solidFill>
                  <a:schemeClr val="tx1">
                    <a:lumMod val="50000"/>
                  </a:schemeClr>
                </a:solidFill>
              </a:endParaRPr>
            </a:p>
            <a:p>
              <a:pPr algn="ctr"/>
              <a:endParaRPr lang="vi-VN" dirty="0"/>
            </a:p>
          </p:txBody>
        </p:sp>
        <p:pic>
          <p:nvPicPr>
            <p:cNvPr id="4" name="Picture 3"/>
            <p:cNvPicPr>
              <a:picLocks noChangeAspect="1"/>
            </p:cNvPicPr>
            <p:nvPr/>
          </p:nvPicPr>
          <p:blipFill>
            <a:blip r:embed="rId2"/>
            <a:stretch>
              <a:fillRect/>
            </a:stretch>
          </p:blipFill>
          <p:spPr>
            <a:xfrm>
              <a:off x="1032729" y="888022"/>
              <a:ext cx="529004" cy="501162"/>
            </a:xfrm>
            <a:prstGeom prst="rect">
              <a:avLst/>
            </a:prstGeom>
          </p:spPr>
        </p:pic>
      </p:grpSp>
    </p:spTree>
    <p:extLst>
      <p:ext uri="{BB962C8B-B14F-4D97-AF65-F5344CB8AC3E}">
        <p14:creationId xmlns:p14="http://schemas.microsoft.com/office/powerpoint/2010/main" val="10015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Horizontal Scroll 2"/>
          <p:cNvSpPr/>
          <p:nvPr/>
        </p:nvSpPr>
        <p:spPr>
          <a:xfrm>
            <a:off x="2192355" y="2120"/>
            <a:ext cx="6758807" cy="2813563"/>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err="1" smtClean="0">
                <a:solidFill>
                  <a:schemeClr val="tx1">
                    <a:lumMod val="50000"/>
                  </a:schemeClr>
                </a:solidFill>
              </a:rPr>
              <a:t>Luyện</a:t>
            </a:r>
            <a:r>
              <a:rPr lang="en-US" sz="2400" b="1" i="1" u="sng" dirty="0" smtClean="0">
                <a:solidFill>
                  <a:schemeClr val="tx1">
                    <a:lumMod val="50000"/>
                  </a:schemeClr>
                </a:solidFill>
              </a:rPr>
              <a:t> </a:t>
            </a:r>
            <a:r>
              <a:rPr lang="en-US" sz="2400" b="1" i="1" u="sng" err="1" smtClean="0">
                <a:solidFill>
                  <a:schemeClr val="tx1">
                    <a:lumMod val="50000"/>
                  </a:schemeClr>
                </a:solidFill>
              </a:rPr>
              <a:t>tập</a:t>
            </a:r>
            <a:r>
              <a:rPr lang="en-US" sz="2400" b="1" i="1" u="sng" smtClean="0">
                <a:solidFill>
                  <a:schemeClr val="tx1">
                    <a:lumMod val="50000"/>
                  </a:schemeClr>
                </a:solidFill>
              </a:rPr>
              <a:t> 3</a:t>
            </a:r>
            <a:r>
              <a:rPr lang="en-US" sz="2400" smtClean="0">
                <a:solidFill>
                  <a:schemeClr val="tx1">
                    <a:lumMod val="50000"/>
                  </a:schemeClr>
                </a:solidFill>
              </a:rPr>
              <a:t>: </a:t>
            </a:r>
            <a:r>
              <a:rPr lang="en-US" sz="2400" dirty="0" err="1" smtClean="0">
                <a:solidFill>
                  <a:schemeClr val="tx1">
                    <a:lumMod val="50000"/>
                  </a:schemeClr>
                </a:solidFill>
              </a:rPr>
              <a:t>Viết</a:t>
            </a:r>
            <a:r>
              <a:rPr lang="en-US" sz="2400" dirty="0" smtClean="0">
                <a:solidFill>
                  <a:schemeClr val="tx1">
                    <a:lumMod val="50000"/>
                  </a:schemeClr>
                </a:solidFill>
              </a:rPr>
              <a:t> </a:t>
            </a:r>
            <a:r>
              <a:rPr lang="en-US" sz="2400" dirty="0" err="1" smtClean="0">
                <a:solidFill>
                  <a:schemeClr val="tx1">
                    <a:lumMod val="50000"/>
                  </a:schemeClr>
                </a:solidFill>
              </a:rPr>
              <a:t>kết</a:t>
            </a:r>
            <a:r>
              <a:rPr lang="en-US" sz="2400" dirty="0" smtClean="0">
                <a:solidFill>
                  <a:schemeClr val="tx1">
                    <a:lumMod val="50000"/>
                  </a:schemeClr>
                </a:solidFill>
              </a:rPr>
              <a:t> </a:t>
            </a:r>
            <a:r>
              <a:rPr lang="en-US" sz="2400" dirty="0" err="1" smtClean="0">
                <a:solidFill>
                  <a:schemeClr val="tx1">
                    <a:lumMod val="50000"/>
                  </a:schemeClr>
                </a:solidFill>
              </a:rPr>
              <a:t>quả</a:t>
            </a:r>
            <a:r>
              <a:rPr lang="en-US" sz="2400" dirty="0" smtClean="0">
                <a:solidFill>
                  <a:schemeClr val="tx1">
                    <a:lumMod val="50000"/>
                  </a:schemeClr>
                </a:solidFill>
              </a:rPr>
              <a:t> </a:t>
            </a:r>
            <a:r>
              <a:rPr lang="en-US" sz="2400" dirty="0" err="1" smtClean="0">
                <a:solidFill>
                  <a:schemeClr val="tx1">
                    <a:lumMod val="50000"/>
                  </a:schemeClr>
                </a:solidFill>
              </a:rPr>
              <a:t>mỗi</a:t>
            </a:r>
            <a:r>
              <a:rPr lang="en-US" sz="2400" dirty="0" smtClean="0">
                <a:solidFill>
                  <a:schemeClr val="tx1">
                    <a:lumMod val="50000"/>
                  </a:schemeClr>
                </a:solidFill>
              </a:rPr>
              <a:t> </a:t>
            </a:r>
            <a:r>
              <a:rPr lang="en-US" sz="2400" dirty="0" err="1" smtClean="0">
                <a:solidFill>
                  <a:schemeClr val="tx1">
                    <a:lumMod val="50000"/>
                  </a:schemeClr>
                </a:solidFill>
              </a:rPr>
              <a:t>phép</a:t>
            </a:r>
            <a:r>
              <a:rPr lang="en-US" sz="2400" dirty="0" smtClean="0">
                <a:solidFill>
                  <a:schemeClr val="tx1">
                    <a:lumMod val="50000"/>
                  </a:schemeClr>
                </a:solidFill>
              </a:rPr>
              <a:t> </a:t>
            </a:r>
            <a:r>
              <a:rPr lang="en-US" sz="2400" dirty="0" err="1" smtClean="0">
                <a:solidFill>
                  <a:schemeClr val="tx1">
                    <a:lumMod val="50000"/>
                  </a:schemeClr>
                </a:solidFill>
              </a:rPr>
              <a:t>tính</a:t>
            </a:r>
            <a:r>
              <a:rPr lang="en-US" sz="2400" dirty="0" smtClean="0">
                <a:solidFill>
                  <a:schemeClr val="tx1">
                    <a:lumMod val="50000"/>
                  </a:schemeClr>
                </a:solidFill>
              </a:rPr>
              <a:t> </a:t>
            </a:r>
            <a:r>
              <a:rPr lang="en-US" sz="2400" dirty="0" err="1" smtClean="0">
                <a:solidFill>
                  <a:schemeClr val="tx1">
                    <a:lumMod val="50000"/>
                  </a:schemeClr>
                </a:solidFill>
              </a:rPr>
              <a:t>sau</a:t>
            </a:r>
            <a:r>
              <a:rPr lang="en-US" sz="2400" dirty="0" smtClean="0">
                <a:solidFill>
                  <a:schemeClr val="tx1">
                    <a:lumMod val="50000"/>
                  </a:schemeClr>
                </a:solidFill>
              </a:rPr>
              <a:t> </a:t>
            </a:r>
            <a:r>
              <a:rPr lang="en-US" sz="2400" dirty="0" err="1" smtClean="0">
                <a:solidFill>
                  <a:schemeClr val="tx1">
                    <a:lumMod val="50000"/>
                  </a:schemeClr>
                </a:solidFill>
              </a:rPr>
              <a:t>dưới</a:t>
            </a:r>
            <a:r>
              <a:rPr lang="en-US" sz="2400" dirty="0" smtClean="0">
                <a:solidFill>
                  <a:schemeClr val="tx1">
                    <a:lumMod val="50000"/>
                  </a:schemeClr>
                </a:solidFill>
              </a:rPr>
              <a:t> </a:t>
            </a:r>
            <a:r>
              <a:rPr lang="en-US" sz="2400" dirty="0" err="1" smtClean="0">
                <a:solidFill>
                  <a:schemeClr val="tx1">
                    <a:lumMod val="50000"/>
                  </a:schemeClr>
                </a:solidFill>
              </a:rPr>
              <a:t>dạng</a:t>
            </a:r>
            <a:r>
              <a:rPr lang="en-US" sz="2400" dirty="0" smtClean="0">
                <a:solidFill>
                  <a:schemeClr val="tx1">
                    <a:lumMod val="50000"/>
                  </a:schemeClr>
                </a:solidFill>
              </a:rPr>
              <a:t> </a:t>
            </a:r>
            <a:r>
              <a:rPr lang="en-US" sz="2400" dirty="0" err="1" smtClean="0">
                <a:solidFill>
                  <a:schemeClr val="tx1">
                    <a:lumMod val="50000"/>
                  </a:schemeClr>
                </a:solidFill>
              </a:rPr>
              <a:t>một</a:t>
            </a:r>
            <a:r>
              <a:rPr lang="en-US" sz="2400" dirty="0" smtClean="0">
                <a:solidFill>
                  <a:schemeClr val="tx1">
                    <a:lumMod val="50000"/>
                  </a:schemeClr>
                </a:solidFill>
              </a:rPr>
              <a:t> </a:t>
            </a:r>
            <a:r>
              <a:rPr lang="en-US" sz="2400" dirty="0" err="1" smtClean="0">
                <a:solidFill>
                  <a:schemeClr val="tx1">
                    <a:lumMod val="50000"/>
                  </a:schemeClr>
                </a:solidFill>
              </a:rPr>
              <a:t>lũy</a:t>
            </a:r>
            <a:r>
              <a:rPr lang="en-US" sz="2400" dirty="0" smtClean="0">
                <a:solidFill>
                  <a:schemeClr val="tx1">
                    <a:lumMod val="50000"/>
                  </a:schemeClr>
                </a:solidFill>
              </a:rPr>
              <a:t> </a:t>
            </a:r>
            <a:r>
              <a:rPr lang="en-US" sz="2400" dirty="0" err="1" smtClean="0">
                <a:solidFill>
                  <a:schemeClr val="tx1">
                    <a:lumMod val="50000"/>
                  </a:schemeClr>
                </a:solidFill>
              </a:rPr>
              <a:t>thừa</a:t>
            </a:r>
            <a:r>
              <a:rPr lang="en-US" sz="2400" dirty="0" smtClean="0">
                <a:solidFill>
                  <a:schemeClr val="tx1">
                    <a:lumMod val="50000"/>
                  </a:schemeClr>
                </a:solidFill>
              </a:rPr>
              <a:t>:</a:t>
            </a:r>
          </a:p>
          <a:p>
            <a:pPr algn="just">
              <a:lnSpc>
                <a:spcPct val="150000"/>
              </a:lnSpc>
            </a:pPr>
            <a:r>
              <a:rPr lang="en-US" sz="2400" dirty="0" smtClean="0">
                <a:solidFill>
                  <a:schemeClr val="tx1">
                    <a:lumMod val="50000"/>
                  </a:schemeClr>
                </a:solidFill>
              </a:rPr>
              <a:t>a) 2</a:t>
            </a:r>
            <a:r>
              <a:rPr lang="en-US" sz="2400" baseline="30000" dirty="0" smtClean="0">
                <a:solidFill>
                  <a:schemeClr val="tx1">
                    <a:lumMod val="50000"/>
                  </a:schemeClr>
                </a:solidFill>
              </a:rPr>
              <a:t>5 </a:t>
            </a:r>
            <a:r>
              <a:rPr lang="en-US" sz="2400" dirty="0" smtClean="0">
                <a:solidFill>
                  <a:schemeClr val="tx1">
                    <a:lumMod val="50000"/>
                  </a:schemeClr>
                </a:solidFill>
              </a:rPr>
              <a:t>. 64</a:t>
            </a:r>
          </a:p>
          <a:p>
            <a:pPr algn="just">
              <a:lnSpc>
                <a:spcPct val="150000"/>
              </a:lnSpc>
            </a:pPr>
            <a:r>
              <a:rPr lang="en-US" sz="2400" dirty="0" smtClean="0">
                <a:solidFill>
                  <a:schemeClr val="tx1">
                    <a:lumMod val="50000"/>
                  </a:schemeClr>
                </a:solidFill>
              </a:rPr>
              <a:t>b) 20 . 5 . 10</a:t>
            </a:r>
            <a:r>
              <a:rPr lang="en-US" sz="2400" baseline="30000" dirty="0" smtClean="0">
                <a:solidFill>
                  <a:schemeClr val="tx1">
                    <a:lumMod val="50000"/>
                  </a:schemeClr>
                </a:solidFill>
              </a:rPr>
              <a:t>3</a:t>
            </a:r>
            <a:endParaRPr lang="en-US" sz="2400" dirty="0" smtClean="0">
              <a:solidFill>
                <a:schemeClr val="tx1">
                  <a:lumMod val="50000"/>
                </a:schemeClr>
              </a:solidFill>
            </a:endParaRPr>
          </a:p>
        </p:txBody>
      </p:sp>
      <p:sp>
        <p:nvSpPr>
          <p:cNvPr id="4" name="TextBox 3"/>
          <p:cNvSpPr txBox="1"/>
          <p:nvPr/>
        </p:nvSpPr>
        <p:spPr>
          <a:xfrm>
            <a:off x="3822939" y="2792065"/>
            <a:ext cx="1951892"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5" name="TextBox 4"/>
          <p:cNvSpPr txBox="1"/>
          <p:nvPr/>
        </p:nvSpPr>
        <p:spPr>
          <a:xfrm>
            <a:off x="369279" y="3427349"/>
            <a:ext cx="5767754" cy="577850"/>
          </a:xfrm>
          <a:prstGeom prst="rect">
            <a:avLst/>
          </a:prstGeom>
          <a:noFill/>
        </p:spPr>
        <p:txBody>
          <a:bodyPr wrap="square" rtlCol="0">
            <a:spAutoFit/>
          </a:bodyPr>
          <a:lstStyle/>
          <a:p>
            <a:pPr algn="just">
              <a:lnSpc>
                <a:spcPct val="150000"/>
              </a:lnSpc>
            </a:pPr>
            <a:r>
              <a:rPr lang="en-US" sz="2400" dirty="0" smtClean="0"/>
              <a:t>a) </a:t>
            </a:r>
            <a:r>
              <a:rPr lang="en-US" sz="2400" dirty="0">
                <a:solidFill>
                  <a:schemeClr val="tx1">
                    <a:lumMod val="50000"/>
                  </a:schemeClr>
                </a:solidFill>
              </a:rPr>
              <a:t>2</a:t>
            </a:r>
            <a:r>
              <a:rPr lang="en-US" sz="2400" baseline="30000" dirty="0">
                <a:solidFill>
                  <a:schemeClr val="tx1">
                    <a:lumMod val="50000"/>
                  </a:schemeClr>
                </a:solidFill>
              </a:rPr>
              <a:t>5 </a:t>
            </a:r>
            <a:r>
              <a:rPr lang="en-US" sz="2400" dirty="0">
                <a:solidFill>
                  <a:schemeClr val="tx1">
                    <a:lumMod val="50000"/>
                  </a:schemeClr>
                </a:solidFill>
              </a:rPr>
              <a:t>. </a:t>
            </a:r>
            <a:r>
              <a:rPr lang="en-US" sz="2400" dirty="0" smtClean="0">
                <a:solidFill>
                  <a:schemeClr val="tx1">
                    <a:lumMod val="50000"/>
                  </a:schemeClr>
                </a:solidFill>
              </a:rPr>
              <a:t>64 = 2</a:t>
            </a:r>
            <a:r>
              <a:rPr lang="en-US" sz="2400" baseline="30000" dirty="0" smtClean="0">
                <a:solidFill>
                  <a:schemeClr val="tx1">
                    <a:lumMod val="50000"/>
                  </a:schemeClr>
                </a:solidFill>
              </a:rPr>
              <a:t>5</a:t>
            </a:r>
            <a:r>
              <a:rPr lang="en-US" sz="2400" dirty="0" smtClean="0">
                <a:solidFill>
                  <a:schemeClr val="tx1">
                    <a:lumMod val="50000"/>
                  </a:schemeClr>
                </a:solidFill>
              </a:rPr>
              <a:t> . 2</a:t>
            </a:r>
            <a:r>
              <a:rPr lang="en-US" sz="2400" baseline="30000" dirty="0" smtClean="0">
                <a:solidFill>
                  <a:schemeClr val="tx1">
                    <a:lumMod val="50000"/>
                  </a:schemeClr>
                </a:solidFill>
              </a:rPr>
              <a:t>6</a:t>
            </a:r>
            <a:r>
              <a:rPr lang="en-US" sz="2400" dirty="0" smtClean="0">
                <a:solidFill>
                  <a:schemeClr val="tx1">
                    <a:lumMod val="50000"/>
                  </a:schemeClr>
                </a:solidFill>
              </a:rPr>
              <a:t> = 2</a:t>
            </a:r>
            <a:r>
              <a:rPr lang="en-US" sz="2400" baseline="30000" dirty="0" smtClean="0">
                <a:solidFill>
                  <a:schemeClr val="tx1">
                    <a:lumMod val="50000"/>
                  </a:schemeClr>
                </a:solidFill>
              </a:rPr>
              <a:t>5+6</a:t>
            </a:r>
            <a:r>
              <a:rPr lang="en-US" sz="2400" dirty="0" smtClean="0">
                <a:solidFill>
                  <a:schemeClr val="tx1">
                    <a:lumMod val="50000"/>
                  </a:schemeClr>
                </a:solidFill>
              </a:rPr>
              <a:t> = </a:t>
            </a:r>
            <a:r>
              <a:rPr lang="en-US" sz="2400" b="1" dirty="0" smtClean="0">
                <a:solidFill>
                  <a:schemeClr val="tx1">
                    <a:lumMod val="50000"/>
                  </a:schemeClr>
                </a:solidFill>
              </a:rPr>
              <a:t>2</a:t>
            </a:r>
            <a:r>
              <a:rPr lang="en-US" sz="2400" b="1" baseline="30000" dirty="0" smtClean="0">
                <a:solidFill>
                  <a:schemeClr val="tx1">
                    <a:lumMod val="50000"/>
                  </a:schemeClr>
                </a:solidFill>
              </a:rPr>
              <a:t>11</a:t>
            </a:r>
            <a:endParaRPr lang="en-US" sz="2400" b="1" dirty="0">
              <a:solidFill>
                <a:schemeClr val="tx1">
                  <a:lumMod val="50000"/>
                </a:schemeClr>
              </a:solidFill>
            </a:endParaRPr>
          </a:p>
        </p:txBody>
      </p:sp>
      <p:sp>
        <p:nvSpPr>
          <p:cNvPr id="6" name="TextBox 5"/>
          <p:cNvSpPr txBox="1"/>
          <p:nvPr/>
        </p:nvSpPr>
        <p:spPr>
          <a:xfrm>
            <a:off x="369278" y="4128666"/>
            <a:ext cx="7930659" cy="646331"/>
          </a:xfrm>
          <a:prstGeom prst="rect">
            <a:avLst/>
          </a:prstGeom>
          <a:noFill/>
        </p:spPr>
        <p:txBody>
          <a:bodyPr wrap="square" rtlCol="0">
            <a:spAutoFit/>
          </a:bodyPr>
          <a:lstStyle/>
          <a:p>
            <a:pPr>
              <a:lnSpc>
                <a:spcPct val="150000"/>
              </a:lnSpc>
            </a:pPr>
            <a:r>
              <a:rPr lang="en-US" sz="2400" dirty="0"/>
              <a:t>b</a:t>
            </a:r>
            <a:r>
              <a:rPr lang="en-US" sz="2400" smtClean="0"/>
              <a:t>) </a:t>
            </a:r>
            <a:r>
              <a:rPr lang="vi-VN" sz="2400" smtClean="0"/>
              <a:t>20</a:t>
            </a:r>
            <a:r>
              <a:rPr lang="en-GB" sz="2400" smtClean="0"/>
              <a:t> </a:t>
            </a:r>
            <a:r>
              <a:rPr lang="vi-VN" sz="2400" smtClean="0"/>
              <a:t>.</a:t>
            </a:r>
            <a:r>
              <a:rPr lang="en-GB" sz="2400" smtClean="0"/>
              <a:t> </a:t>
            </a:r>
            <a:r>
              <a:rPr lang="vi-VN" sz="2400" smtClean="0"/>
              <a:t>5</a:t>
            </a:r>
            <a:r>
              <a:rPr lang="en-GB" sz="2400" smtClean="0"/>
              <a:t> </a:t>
            </a:r>
            <a:r>
              <a:rPr lang="vi-VN" sz="2400" smtClean="0"/>
              <a:t>.</a:t>
            </a:r>
            <a:r>
              <a:rPr lang="en-GB" sz="2400" smtClean="0"/>
              <a:t> </a:t>
            </a:r>
            <a:r>
              <a:rPr lang="vi-VN" sz="2400" smtClean="0"/>
              <a:t>10</a:t>
            </a:r>
            <a:r>
              <a:rPr lang="vi-VN" sz="2400" baseline="30000" smtClean="0"/>
              <a:t>3</a:t>
            </a:r>
            <a:r>
              <a:rPr lang="vi-VN" sz="2400" smtClean="0"/>
              <a:t> </a:t>
            </a:r>
            <a:r>
              <a:rPr lang="vi-VN" sz="2400" dirty="0"/>
              <a:t>=  100.10</a:t>
            </a:r>
            <a:r>
              <a:rPr lang="vi-VN" sz="2400" baseline="30000" dirty="0"/>
              <a:t>3</a:t>
            </a:r>
            <a:r>
              <a:rPr lang="vi-VN" sz="2400" dirty="0"/>
              <a:t> = 10</a:t>
            </a:r>
            <a:r>
              <a:rPr lang="vi-VN" sz="2400" baseline="30000" dirty="0"/>
              <a:t>2</a:t>
            </a:r>
            <a:r>
              <a:rPr lang="vi-VN" sz="2400" dirty="0"/>
              <a:t>. 10</a:t>
            </a:r>
            <a:r>
              <a:rPr lang="vi-VN" sz="2400" baseline="30000" dirty="0"/>
              <a:t>3</a:t>
            </a:r>
            <a:r>
              <a:rPr lang="vi-VN" sz="2400" dirty="0"/>
              <a:t> = </a:t>
            </a:r>
            <a:r>
              <a:rPr lang="vi-VN" sz="2400" smtClean="0"/>
              <a:t>10</a:t>
            </a:r>
            <a:r>
              <a:rPr lang="vi-VN" sz="2400" baseline="30000" smtClean="0"/>
              <a:t>2+3</a:t>
            </a:r>
            <a:r>
              <a:rPr lang="en-US" sz="2400" baseline="30000" smtClean="0"/>
              <a:t>  </a:t>
            </a:r>
            <a:r>
              <a:rPr lang="vi-VN" sz="2400" smtClean="0"/>
              <a:t>=</a:t>
            </a:r>
            <a:r>
              <a:rPr lang="en-GB" sz="2400" smtClean="0"/>
              <a:t> </a:t>
            </a:r>
            <a:r>
              <a:rPr lang="vi-VN" sz="2400" b="1" smtClean="0"/>
              <a:t>10</a:t>
            </a:r>
            <a:r>
              <a:rPr lang="vi-VN" sz="2400" b="1" baseline="30000" smtClean="0"/>
              <a:t>5</a:t>
            </a:r>
            <a:endParaRPr lang="vi-VN" sz="2400" b="1" dirty="0"/>
          </a:p>
        </p:txBody>
      </p:sp>
    </p:spTree>
    <p:extLst>
      <p:ext uri="{BB962C8B-B14F-4D97-AF65-F5344CB8AC3E}">
        <p14:creationId xmlns:p14="http://schemas.microsoft.com/office/powerpoint/2010/main" val="26409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mn-lt"/>
                <a:ea typeface="Roboto Condensed"/>
                <a:cs typeface="Roboto Condensed"/>
                <a:sym typeface="Roboto Condensed"/>
              </a:rPr>
              <a:t>III</a:t>
            </a:r>
            <a:endParaRPr sz="3000" b="1" dirty="0">
              <a:solidFill>
                <a:srgbClr val="3F5378"/>
              </a:solidFill>
              <a:latin typeface="+mn-lt"/>
              <a:ea typeface="Roboto Condensed"/>
              <a:cs typeface="Roboto Condensed"/>
              <a:sym typeface="Roboto Condensed"/>
            </a:endParaRPr>
          </a:p>
        </p:txBody>
      </p:sp>
      <p:sp>
        <p:nvSpPr>
          <p:cNvPr id="4" name="TextBox 3"/>
          <p:cNvSpPr txBox="1"/>
          <p:nvPr/>
        </p:nvSpPr>
        <p:spPr>
          <a:xfrm>
            <a:off x="-228600" y="2855016"/>
            <a:ext cx="6260123" cy="1998176"/>
          </a:xfrm>
          <a:prstGeom prst="rect">
            <a:avLst/>
          </a:prstGeom>
          <a:noFill/>
        </p:spPr>
        <p:txBody>
          <a:bodyPr wrap="square" rtlCol="0">
            <a:spAutoFit/>
          </a:bodyPr>
          <a:lstStyle/>
          <a:p>
            <a:pPr algn="ctr">
              <a:lnSpc>
                <a:spcPct val="150000"/>
              </a:lnSpc>
            </a:pPr>
            <a:r>
              <a:rPr lang="en-US" sz="4400" b="1" dirty="0" smtClean="0">
                <a:solidFill>
                  <a:schemeClr val="bg1"/>
                </a:solidFill>
              </a:rPr>
              <a:t>CHIA HAI LŨY THỪA CÙNG CƠ SỐ</a:t>
            </a:r>
            <a:endParaRPr lang="vi-VN" sz="4400" b="1" dirty="0">
              <a:solidFill>
                <a:schemeClr val="bg1"/>
              </a:solidFill>
            </a:endParaRPr>
          </a:p>
        </p:txBody>
      </p:sp>
    </p:spTree>
    <p:extLst>
      <p:ext uri="{BB962C8B-B14F-4D97-AF65-F5344CB8AC3E}">
        <p14:creationId xmlns:p14="http://schemas.microsoft.com/office/powerpoint/2010/main" val="3068936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6" name="TextBox 5"/>
          <p:cNvSpPr txBox="1"/>
          <p:nvPr/>
        </p:nvSpPr>
        <p:spPr>
          <a:xfrm>
            <a:off x="588718" y="2039815"/>
            <a:ext cx="7156938" cy="1384995"/>
          </a:xfrm>
          <a:prstGeom prst="rect">
            <a:avLst/>
          </a:prstGeom>
          <a:noFill/>
        </p:spPr>
        <p:txBody>
          <a:bodyPr wrap="square" rtlCol="0">
            <a:spAutoFit/>
          </a:bodyPr>
          <a:lstStyle/>
          <a:p>
            <a:pPr>
              <a:lnSpc>
                <a:spcPct val="150000"/>
              </a:lnSpc>
            </a:pPr>
            <a:r>
              <a:rPr lang="en-US" sz="2800" dirty="0" smtClean="0"/>
              <a:t>2</a:t>
            </a:r>
            <a:r>
              <a:rPr lang="en-US" sz="2800" baseline="30000" dirty="0" smtClean="0"/>
              <a:t>5</a:t>
            </a:r>
            <a:r>
              <a:rPr lang="en-US" sz="2800" dirty="0" smtClean="0"/>
              <a:t> </a:t>
            </a:r>
            <a:r>
              <a:rPr lang="en-US" sz="2800" dirty="0"/>
              <a:t>:</a:t>
            </a:r>
            <a:r>
              <a:rPr lang="en-US" sz="2800" dirty="0" smtClean="0"/>
              <a:t> 2</a:t>
            </a:r>
            <a:r>
              <a:rPr lang="en-US" sz="2800" baseline="30000" dirty="0" smtClean="0"/>
              <a:t>3</a:t>
            </a:r>
            <a:r>
              <a:rPr lang="en-US" sz="2800" dirty="0" smtClean="0"/>
              <a:t> = (2 . 2 . 2 . 2 . 2</a:t>
            </a:r>
            <a:r>
              <a:rPr lang="en-US" sz="2800" smtClean="0"/>
              <a:t>) : </a:t>
            </a:r>
            <a:r>
              <a:rPr lang="en-US" sz="2800" dirty="0" smtClean="0"/>
              <a:t>(</a:t>
            </a:r>
            <a:r>
              <a:rPr lang="en-US" sz="2800" dirty="0"/>
              <a:t>2 . 2 . 2) </a:t>
            </a:r>
            <a:r>
              <a:rPr lang="en-US" sz="2800" dirty="0" smtClean="0"/>
              <a:t> </a:t>
            </a:r>
          </a:p>
          <a:p>
            <a:pPr>
              <a:lnSpc>
                <a:spcPct val="150000"/>
              </a:lnSpc>
            </a:pPr>
            <a:r>
              <a:rPr lang="en-US" sz="2800" dirty="0"/>
              <a:t>	</a:t>
            </a:r>
            <a:r>
              <a:rPr lang="en-US" sz="2800" dirty="0" smtClean="0"/>
              <a:t> </a:t>
            </a:r>
            <a:r>
              <a:rPr lang="en-US" sz="2800" smtClean="0"/>
              <a:t>= 2 . 2 =  </a:t>
            </a:r>
            <a:r>
              <a:rPr lang="en-US" sz="2800" dirty="0" smtClean="0"/>
              <a:t>2</a:t>
            </a:r>
            <a:r>
              <a:rPr lang="en-US" sz="2800" baseline="30000" dirty="0" smtClean="0"/>
              <a:t>2</a:t>
            </a:r>
            <a:endParaRPr lang="vi-VN" sz="2800" dirty="0"/>
          </a:p>
        </p:txBody>
      </p:sp>
      <p:sp>
        <p:nvSpPr>
          <p:cNvPr id="7" name="Rectangle 6"/>
          <p:cNvSpPr/>
          <p:nvPr/>
        </p:nvSpPr>
        <p:spPr>
          <a:xfrm>
            <a:off x="1047210" y="3794476"/>
            <a:ext cx="2364750" cy="738664"/>
          </a:xfrm>
          <a:prstGeom prst="rect">
            <a:avLst/>
          </a:prstGeom>
        </p:spPr>
        <p:txBody>
          <a:bodyPr wrap="none">
            <a:spAutoFit/>
          </a:bodyPr>
          <a:lstStyle/>
          <a:p>
            <a:pPr algn="just">
              <a:lnSpc>
                <a:spcPct val="150000"/>
              </a:lnSpc>
            </a:pPr>
            <a:r>
              <a:rPr lang="vi-VN" sz="2800" b="1" dirty="0">
                <a:latin typeface="+mn-lt"/>
                <a:ea typeface="Calibri" panose="020F0502020204030204" pitchFamily="34" charset="0"/>
              </a:rPr>
              <a:t>=&gt; </a:t>
            </a:r>
            <a:r>
              <a:rPr lang="vi-VN" sz="2800" b="1" smtClean="0">
                <a:latin typeface="+mn-lt"/>
                <a:ea typeface="Calibri" panose="020F0502020204030204" pitchFamily="34" charset="0"/>
              </a:rPr>
              <a:t>2</a:t>
            </a:r>
            <a:r>
              <a:rPr lang="en-US" sz="2800" b="1" baseline="30000" smtClean="0">
                <a:latin typeface="+mn-lt"/>
                <a:ea typeface="Calibri" panose="020F0502020204030204" pitchFamily="34" charset="0"/>
              </a:rPr>
              <a:t>5 </a:t>
            </a:r>
            <a:r>
              <a:rPr lang="en-US" sz="2800" b="1" smtClean="0">
                <a:latin typeface="+mn-lt"/>
                <a:ea typeface="Calibri" panose="020F0502020204030204" pitchFamily="34" charset="0"/>
              </a:rPr>
              <a:t>:</a:t>
            </a:r>
            <a:r>
              <a:rPr lang="vi-VN" sz="2800" b="1" smtClean="0">
                <a:latin typeface="+mn-lt"/>
                <a:ea typeface="Calibri" panose="020F0502020204030204" pitchFamily="34" charset="0"/>
              </a:rPr>
              <a:t> </a:t>
            </a:r>
            <a:r>
              <a:rPr lang="vi-VN" sz="2800" b="1" dirty="0" smtClean="0">
                <a:latin typeface="+mn-lt"/>
                <a:ea typeface="Calibri" panose="020F0502020204030204" pitchFamily="34" charset="0"/>
              </a:rPr>
              <a:t>2</a:t>
            </a:r>
            <a:r>
              <a:rPr lang="en-US" sz="2800" b="1" baseline="30000" dirty="0" smtClean="0">
                <a:latin typeface="+mn-lt"/>
                <a:ea typeface="Calibri" panose="020F0502020204030204" pitchFamily="34" charset="0"/>
              </a:rPr>
              <a:t>3</a:t>
            </a:r>
            <a:r>
              <a:rPr lang="vi-VN" sz="2800" b="1" baseline="-25000" dirty="0" smtClean="0">
                <a:latin typeface="+mn-lt"/>
                <a:ea typeface="Calibri" panose="020F0502020204030204" pitchFamily="34" charset="0"/>
              </a:rPr>
              <a:t> </a:t>
            </a:r>
            <a:r>
              <a:rPr lang="vi-VN" sz="2800" b="1" dirty="0">
                <a:latin typeface="+mn-lt"/>
                <a:ea typeface="Calibri" panose="020F0502020204030204" pitchFamily="34" charset="0"/>
              </a:rPr>
              <a:t>= </a:t>
            </a:r>
            <a:r>
              <a:rPr lang="vi-VN" sz="2800" b="1" dirty="0" smtClean="0">
                <a:latin typeface="+mn-lt"/>
                <a:ea typeface="Calibri" panose="020F0502020204030204" pitchFamily="34" charset="0"/>
              </a:rPr>
              <a:t>2</a:t>
            </a:r>
            <a:r>
              <a:rPr lang="en-US" sz="2800" b="1" baseline="30000" dirty="0" smtClean="0">
                <a:latin typeface="+mn-lt"/>
                <a:ea typeface="Calibri" panose="020F0502020204030204" pitchFamily="34" charset="0"/>
              </a:rPr>
              <a:t>2</a:t>
            </a:r>
            <a:endParaRPr lang="en-US" sz="2800" b="1" dirty="0">
              <a:latin typeface="+mn-lt"/>
              <a:ea typeface="Calibri" panose="020F0502020204030204" pitchFamily="34" charset="0"/>
            </a:endParaRPr>
          </a:p>
        </p:txBody>
      </p:sp>
      <p:grpSp>
        <p:nvGrpSpPr>
          <p:cNvPr id="9" name="Group 8"/>
          <p:cNvGrpSpPr/>
          <p:nvPr/>
        </p:nvGrpSpPr>
        <p:grpSpPr>
          <a:xfrm>
            <a:off x="814265" y="747791"/>
            <a:ext cx="6588858" cy="548551"/>
            <a:chOff x="814265" y="747791"/>
            <a:chExt cx="6588858" cy="548551"/>
          </a:xfrm>
        </p:grpSpPr>
        <p:sp>
          <p:nvSpPr>
            <p:cNvPr id="5" name="TextBox 4"/>
            <p:cNvSpPr txBox="1"/>
            <p:nvPr/>
          </p:nvSpPr>
          <p:spPr>
            <a:xfrm>
              <a:off x="1723292" y="760457"/>
              <a:ext cx="5679831" cy="523220"/>
            </a:xfrm>
            <a:prstGeom prst="rect">
              <a:avLst/>
            </a:prstGeom>
            <a:noFill/>
          </p:spPr>
          <p:txBody>
            <a:bodyPr wrap="square" rtlCol="0">
              <a:spAutoFit/>
            </a:bodyPr>
            <a:lstStyle/>
            <a:p>
              <a:r>
                <a:rPr lang="en-US" sz="2800" dirty="0" smtClean="0"/>
                <a:t>So </a:t>
              </a:r>
              <a:r>
                <a:rPr lang="en-US" sz="2800" dirty="0" err="1" smtClean="0"/>
                <a:t>sánh</a:t>
              </a:r>
              <a:r>
                <a:rPr lang="en-US" sz="2800" dirty="0" smtClean="0"/>
                <a:t>: 2</a:t>
              </a:r>
              <a:r>
                <a:rPr lang="en-US" sz="2800" baseline="30000" dirty="0" smtClean="0"/>
                <a:t>5</a:t>
              </a:r>
              <a:r>
                <a:rPr lang="en-US" sz="2800" dirty="0" smtClean="0"/>
                <a:t> : 2</a:t>
              </a:r>
              <a:r>
                <a:rPr lang="en-US" sz="2800" baseline="30000" dirty="0" smtClean="0"/>
                <a:t>3</a:t>
              </a:r>
              <a:r>
                <a:rPr lang="en-US" sz="2800" dirty="0" smtClean="0"/>
                <a:t> </a:t>
              </a:r>
              <a:r>
                <a:rPr lang="en-US" sz="2800" dirty="0" err="1" smtClean="0"/>
                <a:t>và</a:t>
              </a:r>
              <a:r>
                <a:rPr lang="en-US" sz="2800" dirty="0" smtClean="0"/>
                <a:t> 2</a:t>
              </a:r>
              <a:r>
                <a:rPr lang="en-US" sz="2800" baseline="30000" dirty="0"/>
                <a:t>2</a:t>
              </a:r>
              <a:endParaRPr lang="vi-VN" sz="2800" dirty="0"/>
            </a:p>
          </p:txBody>
        </p:sp>
        <p:pic>
          <p:nvPicPr>
            <p:cNvPr id="8" name="Picture 7"/>
            <p:cNvPicPr>
              <a:picLocks noChangeAspect="1"/>
            </p:cNvPicPr>
            <p:nvPr/>
          </p:nvPicPr>
          <p:blipFill>
            <a:blip r:embed="rId2"/>
            <a:stretch>
              <a:fillRect/>
            </a:stretch>
          </p:blipFill>
          <p:spPr>
            <a:xfrm>
              <a:off x="814265" y="747791"/>
              <a:ext cx="909027" cy="548551"/>
            </a:xfrm>
            <a:prstGeom prst="rect">
              <a:avLst/>
            </a:prstGeom>
          </p:spPr>
        </p:pic>
      </p:grpSp>
    </p:spTree>
    <p:extLst>
      <p:ext uri="{BB962C8B-B14F-4D97-AF65-F5344CB8AC3E}">
        <p14:creationId xmlns:p14="http://schemas.microsoft.com/office/powerpoint/2010/main" val="40688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ight Arrow 2"/>
          <p:cNvSpPr/>
          <p:nvPr/>
        </p:nvSpPr>
        <p:spPr>
          <a:xfrm>
            <a:off x="140677" y="2321169"/>
            <a:ext cx="527539" cy="47478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843052" y="914401"/>
            <a:ext cx="8019593" cy="2794854"/>
            <a:chOff x="1032729" y="819883"/>
            <a:chExt cx="7847500" cy="2193680"/>
          </a:xfrm>
        </p:grpSpPr>
        <p:sp>
          <p:nvSpPr>
            <p:cNvPr id="5" name="Rounded Rectangle 4"/>
            <p:cNvSpPr/>
            <p:nvPr/>
          </p:nvSpPr>
          <p:spPr>
            <a:xfrm>
              <a:off x="1032729" y="819883"/>
              <a:ext cx="7847500" cy="2193680"/>
            </a:xfrm>
            <a:prstGeom prst="round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smtClean="0">
                  <a:solidFill>
                    <a:schemeClr val="tx1">
                      <a:lumMod val="50000"/>
                    </a:schemeClr>
                  </a:solidFill>
                </a:rPr>
                <a:t>	</a:t>
              </a:r>
              <a:r>
                <a:rPr lang="en-US" sz="2800" dirty="0" err="1" smtClean="0">
                  <a:solidFill>
                    <a:schemeClr val="tx1">
                      <a:lumMod val="50000"/>
                    </a:schemeClr>
                  </a:solidFill>
                </a:rPr>
                <a:t>Khi</a:t>
              </a:r>
              <a:r>
                <a:rPr lang="en-US" sz="2800" dirty="0" smtClean="0">
                  <a:solidFill>
                    <a:schemeClr val="tx1">
                      <a:lumMod val="50000"/>
                    </a:schemeClr>
                  </a:solidFill>
                </a:rPr>
                <a:t> chia </a:t>
              </a:r>
              <a:r>
                <a:rPr lang="en-US" sz="2800" dirty="0" err="1" smtClean="0">
                  <a:solidFill>
                    <a:schemeClr val="tx1">
                      <a:lumMod val="50000"/>
                    </a:schemeClr>
                  </a:solidFill>
                </a:rPr>
                <a:t>hai</a:t>
              </a:r>
              <a:r>
                <a:rPr lang="en-US" sz="2800" dirty="0" smtClean="0">
                  <a:solidFill>
                    <a:schemeClr val="tx1">
                      <a:lumMod val="50000"/>
                    </a:schemeClr>
                  </a:solidFill>
                </a:rPr>
                <a:t> </a:t>
              </a:r>
              <a:r>
                <a:rPr lang="en-US" sz="2800" dirty="0" err="1" smtClean="0">
                  <a:solidFill>
                    <a:schemeClr val="tx1">
                      <a:lumMod val="50000"/>
                    </a:schemeClr>
                  </a:solidFill>
                </a:rPr>
                <a:t>lũy</a:t>
              </a:r>
              <a:r>
                <a:rPr lang="en-US" sz="2800" dirty="0" smtClean="0">
                  <a:solidFill>
                    <a:schemeClr val="tx1">
                      <a:lumMod val="50000"/>
                    </a:schemeClr>
                  </a:solidFill>
                </a:rPr>
                <a:t> </a:t>
              </a:r>
              <a:r>
                <a:rPr lang="en-US" sz="2800" dirty="0" err="1" smtClean="0">
                  <a:solidFill>
                    <a:schemeClr val="tx1">
                      <a:lumMod val="50000"/>
                    </a:schemeClr>
                  </a:solidFill>
                </a:rPr>
                <a:t>thừa</a:t>
              </a:r>
              <a:r>
                <a:rPr lang="en-US" sz="2800" dirty="0" smtClean="0">
                  <a:solidFill>
                    <a:schemeClr val="tx1">
                      <a:lumMod val="50000"/>
                    </a:schemeClr>
                  </a:solidFill>
                </a:rPr>
                <a:t> </a:t>
              </a:r>
              <a:r>
                <a:rPr lang="en-US" sz="2800" dirty="0" err="1" smtClean="0">
                  <a:solidFill>
                    <a:schemeClr val="tx1">
                      <a:lumMod val="50000"/>
                    </a:schemeClr>
                  </a:solidFill>
                </a:rPr>
                <a:t>cùng</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ta </a:t>
              </a:r>
              <a:r>
                <a:rPr lang="en-US" sz="2800" dirty="0" err="1" smtClean="0">
                  <a:solidFill>
                    <a:schemeClr val="tx1">
                      <a:lumMod val="50000"/>
                    </a:schemeClr>
                  </a:solidFill>
                </a:rPr>
                <a:t>giữ</a:t>
              </a:r>
              <a:r>
                <a:rPr lang="en-US" sz="2800" dirty="0" smtClean="0">
                  <a:solidFill>
                    <a:schemeClr val="tx1">
                      <a:lumMod val="50000"/>
                    </a:schemeClr>
                  </a:solidFill>
                </a:rPr>
                <a:t> </a:t>
              </a:r>
              <a:r>
                <a:rPr lang="en-US" sz="2800" dirty="0" err="1" smtClean="0">
                  <a:solidFill>
                    <a:schemeClr val="tx1">
                      <a:lumMod val="50000"/>
                    </a:schemeClr>
                  </a:solidFill>
                </a:rPr>
                <a:t>nguyên</a:t>
              </a:r>
              <a:r>
                <a:rPr lang="en-US" sz="2800" dirty="0" smtClean="0">
                  <a:solidFill>
                    <a:schemeClr val="tx1">
                      <a:lumMod val="50000"/>
                    </a:schemeClr>
                  </a:solidFill>
                </a:rPr>
                <a:t> </a:t>
              </a:r>
              <a:r>
                <a:rPr lang="en-US" sz="2800" dirty="0" err="1" smtClean="0">
                  <a:solidFill>
                    <a:schemeClr val="tx1">
                      <a:lumMod val="50000"/>
                    </a:schemeClr>
                  </a:solidFill>
                </a:rPr>
                <a:t>cơ</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và</a:t>
              </a:r>
              <a:r>
                <a:rPr lang="en-US" sz="2800" dirty="0" smtClean="0">
                  <a:solidFill>
                    <a:schemeClr val="tx1">
                      <a:lumMod val="50000"/>
                    </a:schemeClr>
                  </a:solidFill>
                </a:rPr>
                <a:t> </a:t>
              </a:r>
              <a:r>
                <a:rPr lang="en-US" sz="2800" dirty="0" err="1" smtClean="0">
                  <a:solidFill>
                    <a:schemeClr val="tx1">
                      <a:lumMod val="50000"/>
                    </a:schemeClr>
                  </a:solidFill>
                </a:rPr>
                <a:t>trừ</a:t>
              </a:r>
              <a:r>
                <a:rPr lang="en-US" sz="2800" dirty="0" smtClean="0">
                  <a:solidFill>
                    <a:schemeClr val="tx1">
                      <a:lumMod val="50000"/>
                    </a:schemeClr>
                  </a:solidFill>
                </a:rPr>
                <a:t> </a:t>
              </a:r>
              <a:r>
                <a:rPr lang="en-US" sz="2800" dirty="0" err="1" smtClean="0">
                  <a:solidFill>
                    <a:schemeClr val="tx1">
                      <a:lumMod val="50000"/>
                    </a:schemeClr>
                  </a:solidFill>
                </a:rPr>
                <a:t>các</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a:t>
              </a:r>
              <a:r>
                <a:rPr lang="en-US" sz="2800" dirty="0" err="1" smtClean="0">
                  <a:solidFill>
                    <a:schemeClr val="tx1">
                      <a:lumMod val="50000"/>
                    </a:schemeClr>
                  </a:solidFill>
                </a:rPr>
                <a:t>mũ</a:t>
              </a:r>
              <a:r>
                <a:rPr lang="en-US" sz="2800" dirty="0" smtClean="0">
                  <a:solidFill>
                    <a:schemeClr val="tx1">
                      <a:lumMod val="50000"/>
                    </a:schemeClr>
                  </a:solidFill>
                </a:rPr>
                <a:t>:</a:t>
              </a:r>
            </a:p>
            <a:p>
              <a:pPr algn="ctr">
                <a:lnSpc>
                  <a:spcPct val="150000"/>
                </a:lnSpc>
              </a:pPr>
              <a:r>
                <a:rPr lang="en-US" sz="2800" b="1" dirty="0" smtClean="0">
                  <a:solidFill>
                    <a:schemeClr val="tx1">
                      <a:lumMod val="50000"/>
                    </a:schemeClr>
                  </a:solidFill>
                </a:rPr>
                <a:t>a</a:t>
              </a:r>
              <a:r>
                <a:rPr lang="en-US" sz="2800" b="1" baseline="30000" dirty="0" smtClean="0">
                  <a:solidFill>
                    <a:schemeClr val="tx1">
                      <a:lumMod val="50000"/>
                    </a:schemeClr>
                  </a:solidFill>
                </a:rPr>
                <a:t>m</a:t>
              </a:r>
              <a:r>
                <a:rPr lang="en-US" sz="2800" b="1" dirty="0">
                  <a:solidFill>
                    <a:schemeClr val="tx1">
                      <a:lumMod val="50000"/>
                    </a:schemeClr>
                  </a:solidFill>
                </a:rPr>
                <a:t> </a:t>
              </a:r>
              <a:r>
                <a:rPr lang="en-US" sz="2800" b="1" dirty="0" smtClean="0">
                  <a:solidFill>
                    <a:schemeClr val="tx1">
                      <a:lumMod val="50000"/>
                    </a:schemeClr>
                  </a:solidFill>
                </a:rPr>
                <a:t>: a</a:t>
              </a:r>
              <a:r>
                <a:rPr lang="en-US" sz="2800" b="1" baseline="30000" dirty="0" smtClean="0">
                  <a:solidFill>
                    <a:schemeClr val="tx1">
                      <a:lumMod val="50000"/>
                    </a:schemeClr>
                  </a:solidFill>
                </a:rPr>
                <a:t>n</a:t>
              </a:r>
              <a:r>
                <a:rPr lang="en-US" sz="2800" b="1" dirty="0" smtClean="0">
                  <a:solidFill>
                    <a:schemeClr val="tx1">
                      <a:lumMod val="50000"/>
                    </a:schemeClr>
                  </a:solidFill>
                </a:rPr>
                <a:t> = a</a:t>
              </a:r>
              <a:r>
                <a:rPr lang="en-US" sz="2800" b="1" baseline="30000" dirty="0" smtClean="0">
                  <a:solidFill>
                    <a:schemeClr val="tx1">
                      <a:lumMod val="50000"/>
                    </a:schemeClr>
                  </a:solidFill>
                </a:rPr>
                <a:t>m-n </a:t>
              </a:r>
              <a:r>
                <a:rPr lang="en-US" sz="2800" dirty="0" smtClean="0">
                  <a:solidFill>
                    <a:schemeClr val="tx1">
                      <a:lumMod val="50000"/>
                    </a:schemeClr>
                  </a:solidFill>
                </a:rPr>
                <a:t>( a ≠ 0; m ≥ n)</a:t>
              </a:r>
            </a:p>
            <a:p>
              <a:pPr algn="just">
                <a:lnSpc>
                  <a:spcPct val="150000"/>
                </a:lnSpc>
              </a:pPr>
              <a:r>
                <a:rPr lang="en-US" sz="2800" dirty="0" smtClean="0">
                  <a:solidFill>
                    <a:schemeClr val="tx1">
                      <a:lumMod val="50000"/>
                    </a:schemeClr>
                  </a:solidFill>
                </a:rPr>
                <a:t>	</a:t>
              </a:r>
              <a:r>
                <a:rPr lang="en-US" sz="2800" dirty="0" err="1" smtClean="0">
                  <a:solidFill>
                    <a:schemeClr val="tx1">
                      <a:lumMod val="50000"/>
                    </a:schemeClr>
                  </a:solidFill>
                </a:rPr>
                <a:t>Quy</a:t>
              </a:r>
              <a:r>
                <a:rPr lang="en-US" sz="2800" dirty="0" smtClean="0">
                  <a:solidFill>
                    <a:schemeClr val="tx1">
                      <a:lumMod val="50000"/>
                    </a:schemeClr>
                  </a:solidFill>
                </a:rPr>
                <a:t> </a:t>
              </a:r>
              <a:r>
                <a:rPr lang="en-US" sz="2800" dirty="0" err="1" smtClean="0">
                  <a:solidFill>
                    <a:schemeClr val="tx1">
                      <a:lumMod val="50000"/>
                    </a:schemeClr>
                  </a:solidFill>
                </a:rPr>
                <a:t>ước</a:t>
              </a:r>
              <a:r>
                <a:rPr lang="en-US" sz="2800" dirty="0" smtClean="0">
                  <a:solidFill>
                    <a:schemeClr val="tx1">
                      <a:lumMod val="50000"/>
                    </a:schemeClr>
                  </a:solidFill>
                </a:rPr>
                <a:t>: a</a:t>
              </a:r>
              <a:r>
                <a:rPr lang="en-US" sz="2800" baseline="30000" dirty="0" smtClean="0">
                  <a:solidFill>
                    <a:schemeClr val="tx1">
                      <a:lumMod val="50000"/>
                    </a:schemeClr>
                  </a:solidFill>
                </a:rPr>
                <a:t>0</a:t>
              </a:r>
              <a:r>
                <a:rPr lang="en-US" sz="2800" dirty="0" smtClean="0">
                  <a:solidFill>
                    <a:schemeClr val="tx1">
                      <a:lumMod val="50000"/>
                    </a:schemeClr>
                  </a:solidFill>
                </a:rPr>
                <a:t> = 1 (a </a:t>
              </a:r>
              <a:r>
                <a:rPr lang="en-US" sz="2800" dirty="0">
                  <a:solidFill>
                    <a:schemeClr val="tx1">
                      <a:lumMod val="50000"/>
                    </a:schemeClr>
                  </a:solidFill>
                </a:rPr>
                <a:t>≠ </a:t>
              </a:r>
              <a:r>
                <a:rPr lang="en-US" sz="2800" dirty="0" smtClean="0">
                  <a:solidFill>
                    <a:schemeClr val="tx1">
                      <a:lumMod val="50000"/>
                    </a:schemeClr>
                  </a:solidFill>
                </a:rPr>
                <a:t>0)</a:t>
              </a:r>
            </a:p>
            <a:p>
              <a:pPr algn="ctr"/>
              <a:endParaRPr lang="vi-VN" dirty="0"/>
            </a:p>
          </p:txBody>
        </p:sp>
        <p:pic>
          <p:nvPicPr>
            <p:cNvPr id="6" name="Picture 5"/>
            <p:cNvPicPr>
              <a:picLocks noChangeAspect="1"/>
            </p:cNvPicPr>
            <p:nvPr/>
          </p:nvPicPr>
          <p:blipFill>
            <a:blip r:embed="rId2"/>
            <a:stretch>
              <a:fillRect/>
            </a:stretch>
          </p:blipFill>
          <p:spPr>
            <a:xfrm>
              <a:off x="1366924" y="922610"/>
              <a:ext cx="517206" cy="489985"/>
            </a:xfrm>
            <a:prstGeom prst="rect">
              <a:avLst/>
            </a:prstGeom>
          </p:spPr>
        </p:pic>
      </p:grpSp>
    </p:spTree>
    <p:extLst>
      <p:ext uri="{BB962C8B-B14F-4D97-AF65-F5344CB8AC3E}">
        <p14:creationId xmlns:p14="http://schemas.microsoft.com/office/powerpoint/2010/main" val="5798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18</a:t>
            </a:fld>
            <a:endParaRPr lang="en"/>
          </a:p>
        </p:txBody>
      </p:sp>
      <p:sp>
        <p:nvSpPr>
          <p:cNvPr id="4" name="Horizontal Scroll 3"/>
          <p:cNvSpPr/>
          <p:nvPr/>
        </p:nvSpPr>
        <p:spPr>
          <a:xfrm>
            <a:off x="1938968" y="176269"/>
            <a:ext cx="7012195" cy="2349289"/>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err="1" smtClean="0">
                <a:solidFill>
                  <a:schemeClr val="tx1">
                    <a:lumMod val="50000"/>
                  </a:schemeClr>
                </a:solidFill>
              </a:rPr>
              <a:t>Luyện</a:t>
            </a:r>
            <a:r>
              <a:rPr lang="en-US" sz="2400" b="1" i="1" u="sng" dirty="0" smtClean="0">
                <a:solidFill>
                  <a:schemeClr val="tx1">
                    <a:lumMod val="50000"/>
                  </a:schemeClr>
                </a:solidFill>
              </a:rPr>
              <a:t> </a:t>
            </a:r>
            <a:r>
              <a:rPr lang="en-US" sz="2400" b="1" i="1" u="sng" dirty="0" err="1" smtClean="0">
                <a:solidFill>
                  <a:schemeClr val="tx1">
                    <a:lumMod val="50000"/>
                  </a:schemeClr>
                </a:solidFill>
              </a:rPr>
              <a:t>tập</a:t>
            </a:r>
            <a:r>
              <a:rPr lang="en-US" sz="2400" b="1" i="1" u="sng" dirty="0" smtClean="0">
                <a:solidFill>
                  <a:schemeClr val="tx1">
                    <a:lumMod val="50000"/>
                  </a:schemeClr>
                </a:solidFill>
              </a:rPr>
              <a:t> 4 </a:t>
            </a:r>
            <a:r>
              <a:rPr lang="en-US" sz="2400" dirty="0" smtClean="0">
                <a:solidFill>
                  <a:schemeClr val="tx1">
                    <a:lumMod val="50000"/>
                  </a:schemeClr>
                </a:solidFill>
              </a:rPr>
              <a:t>: </a:t>
            </a:r>
            <a:r>
              <a:rPr lang="en-US" sz="2400" dirty="0" err="1" smtClean="0">
                <a:solidFill>
                  <a:schemeClr val="tx1">
                    <a:lumMod val="50000"/>
                  </a:schemeClr>
                </a:solidFill>
              </a:rPr>
              <a:t>Viết</a:t>
            </a:r>
            <a:r>
              <a:rPr lang="en-US" sz="2400" dirty="0" smtClean="0">
                <a:solidFill>
                  <a:schemeClr val="tx1">
                    <a:lumMod val="50000"/>
                  </a:schemeClr>
                </a:solidFill>
              </a:rPr>
              <a:t> </a:t>
            </a:r>
            <a:r>
              <a:rPr lang="en-US" sz="2400" dirty="0" err="1" smtClean="0">
                <a:solidFill>
                  <a:schemeClr val="tx1">
                    <a:lumMod val="50000"/>
                  </a:schemeClr>
                </a:solidFill>
              </a:rPr>
              <a:t>kết</a:t>
            </a:r>
            <a:r>
              <a:rPr lang="en-US" sz="2400" dirty="0" smtClean="0">
                <a:solidFill>
                  <a:schemeClr val="tx1">
                    <a:lumMod val="50000"/>
                  </a:schemeClr>
                </a:solidFill>
              </a:rPr>
              <a:t> </a:t>
            </a:r>
            <a:r>
              <a:rPr lang="en-US" sz="2400" dirty="0" err="1" smtClean="0">
                <a:solidFill>
                  <a:schemeClr val="tx1">
                    <a:lumMod val="50000"/>
                  </a:schemeClr>
                </a:solidFill>
              </a:rPr>
              <a:t>quả</a:t>
            </a:r>
            <a:r>
              <a:rPr lang="en-US" sz="2400" dirty="0" smtClean="0">
                <a:solidFill>
                  <a:schemeClr val="tx1">
                    <a:lumMod val="50000"/>
                  </a:schemeClr>
                </a:solidFill>
              </a:rPr>
              <a:t> </a:t>
            </a:r>
            <a:r>
              <a:rPr lang="en-US" sz="2400" dirty="0" err="1" smtClean="0">
                <a:solidFill>
                  <a:schemeClr val="tx1">
                    <a:lumMod val="50000"/>
                  </a:schemeClr>
                </a:solidFill>
              </a:rPr>
              <a:t>mỗi</a:t>
            </a:r>
            <a:r>
              <a:rPr lang="en-US" sz="2400" dirty="0" smtClean="0">
                <a:solidFill>
                  <a:schemeClr val="tx1">
                    <a:lumMod val="50000"/>
                  </a:schemeClr>
                </a:solidFill>
              </a:rPr>
              <a:t> </a:t>
            </a:r>
            <a:r>
              <a:rPr lang="en-US" sz="2400" dirty="0" err="1" smtClean="0">
                <a:solidFill>
                  <a:schemeClr val="tx1">
                    <a:lumMod val="50000"/>
                  </a:schemeClr>
                </a:solidFill>
              </a:rPr>
              <a:t>phép</a:t>
            </a:r>
            <a:r>
              <a:rPr lang="en-US" sz="2400" dirty="0" smtClean="0">
                <a:solidFill>
                  <a:schemeClr val="tx1">
                    <a:lumMod val="50000"/>
                  </a:schemeClr>
                </a:solidFill>
              </a:rPr>
              <a:t> </a:t>
            </a:r>
            <a:r>
              <a:rPr lang="en-US" sz="2400" dirty="0" err="1" smtClean="0">
                <a:solidFill>
                  <a:schemeClr val="tx1">
                    <a:lumMod val="50000"/>
                  </a:schemeClr>
                </a:solidFill>
              </a:rPr>
              <a:t>tính</a:t>
            </a:r>
            <a:r>
              <a:rPr lang="en-US" sz="2400" dirty="0" smtClean="0">
                <a:solidFill>
                  <a:schemeClr val="tx1">
                    <a:lumMod val="50000"/>
                  </a:schemeClr>
                </a:solidFill>
              </a:rPr>
              <a:t> </a:t>
            </a:r>
            <a:r>
              <a:rPr lang="en-US" sz="2400" dirty="0" err="1" smtClean="0">
                <a:solidFill>
                  <a:schemeClr val="tx1">
                    <a:lumMod val="50000"/>
                  </a:schemeClr>
                </a:solidFill>
              </a:rPr>
              <a:t>sau</a:t>
            </a:r>
            <a:r>
              <a:rPr lang="en-US" sz="2400" dirty="0" smtClean="0">
                <a:solidFill>
                  <a:schemeClr val="tx1">
                    <a:lumMod val="50000"/>
                  </a:schemeClr>
                </a:solidFill>
              </a:rPr>
              <a:t> </a:t>
            </a:r>
            <a:r>
              <a:rPr lang="en-US" sz="2400" dirty="0" err="1" smtClean="0">
                <a:solidFill>
                  <a:schemeClr val="tx1">
                    <a:lumMod val="50000"/>
                  </a:schemeClr>
                </a:solidFill>
              </a:rPr>
              <a:t>dưới</a:t>
            </a:r>
            <a:r>
              <a:rPr lang="en-US" sz="2400" dirty="0" smtClean="0">
                <a:solidFill>
                  <a:schemeClr val="tx1">
                    <a:lumMod val="50000"/>
                  </a:schemeClr>
                </a:solidFill>
              </a:rPr>
              <a:t> </a:t>
            </a:r>
            <a:r>
              <a:rPr lang="en-US" sz="2400" dirty="0" err="1" smtClean="0">
                <a:solidFill>
                  <a:schemeClr val="tx1">
                    <a:lumMod val="50000"/>
                  </a:schemeClr>
                </a:solidFill>
              </a:rPr>
              <a:t>dạng</a:t>
            </a:r>
            <a:r>
              <a:rPr lang="en-US" sz="2400" dirty="0" smtClean="0">
                <a:solidFill>
                  <a:schemeClr val="tx1">
                    <a:lumMod val="50000"/>
                  </a:schemeClr>
                </a:solidFill>
              </a:rPr>
              <a:t> </a:t>
            </a:r>
            <a:r>
              <a:rPr lang="en-US" sz="2400" dirty="0" err="1" smtClean="0">
                <a:solidFill>
                  <a:schemeClr val="tx1">
                    <a:lumMod val="50000"/>
                  </a:schemeClr>
                </a:solidFill>
              </a:rPr>
              <a:t>một</a:t>
            </a:r>
            <a:r>
              <a:rPr lang="en-US" sz="2400" dirty="0" smtClean="0">
                <a:solidFill>
                  <a:schemeClr val="tx1">
                    <a:lumMod val="50000"/>
                  </a:schemeClr>
                </a:solidFill>
              </a:rPr>
              <a:t> </a:t>
            </a:r>
            <a:r>
              <a:rPr lang="en-US" sz="2400" dirty="0" err="1" smtClean="0">
                <a:solidFill>
                  <a:schemeClr val="tx1">
                    <a:lumMod val="50000"/>
                  </a:schemeClr>
                </a:solidFill>
              </a:rPr>
              <a:t>lũy</a:t>
            </a:r>
            <a:r>
              <a:rPr lang="en-US" sz="2400" dirty="0" smtClean="0">
                <a:solidFill>
                  <a:schemeClr val="tx1">
                    <a:lumMod val="50000"/>
                  </a:schemeClr>
                </a:solidFill>
              </a:rPr>
              <a:t> </a:t>
            </a:r>
            <a:r>
              <a:rPr lang="en-US" sz="2400" dirty="0" err="1" smtClean="0">
                <a:solidFill>
                  <a:schemeClr val="tx1">
                    <a:lumMod val="50000"/>
                  </a:schemeClr>
                </a:solidFill>
              </a:rPr>
              <a:t>thừa</a:t>
            </a:r>
            <a:r>
              <a:rPr lang="en-US" sz="2400" dirty="0" smtClean="0">
                <a:solidFill>
                  <a:schemeClr val="tx1">
                    <a:lumMod val="50000"/>
                  </a:schemeClr>
                </a:solidFill>
              </a:rPr>
              <a:t>:</a:t>
            </a:r>
          </a:p>
          <a:p>
            <a:pPr algn="just">
              <a:lnSpc>
                <a:spcPct val="150000"/>
              </a:lnSpc>
            </a:pPr>
            <a:r>
              <a:rPr lang="en-US" sz="2400" dirty="0" smtClean="0">
                <a:solidFill>
                  <a:schemeClr val="tx1">
                    <a:lumMod val="50000"/>
                  </a:schemeClr>
                </a:solidFill>
              </a:rPr>
              <a:t>a) 6</a:t>
            </a:r>
            <a:r>
              <a:rPr lang="en-US" sz="2400" baseline="30000" dirty="0" smtClean="0">
                <a:solidFill>
                  <a:schemeClr val="tx1">
                    <a:lumMod val="50000"/>
                  </a:schemeClr>
                </a:solidFill>
              </a:rPr>
              <a:t>5 </a:t>
            </a:r>
            <a:r>
              <a:rPr lang="en-US" sz="2400">
                <a:solidFill>
                  <a:schemeClr val="tx1">
                    <a:lumMod val="50000"/>
                  </a:schemeClr>
                </a:solidFill>
              </a:rPr>
              <a:t>:</a:t>
            </a:r>
            <a:r>
              <a:rPr lang="en-US" sz="2400" smtClean="0">
                <a:solidFill>
                  <a:schemeClr val="tx1">
                    <a:lumMod val="50000"/>
                  </a:schemeClr>
                </a:solidFill>
              </a:rPr>
              <a:t> 6;                               b</a:t>
            </a:r>
            <a:r>
              <a:rPr lang="en-US" sz="2400" dirty="0" smtClean="0">
                <a:solidFill>
                  <a:schemeClr val="tx1">
                    <a:lumMod val="50000"/>
                  </a:schemeClr>
                </a:solidFill>
              </a:rPr>
              <a:t>) 128 </a:t>
            </a:r>
            <a:r>
              <a:rPr lang="en-US" sz="2400" smtClean="0">
                <a:solidFill>
                  <a:schemeClr val="tx1">
                    <a:lumMod val="50000"/>
                  </a:schemeClr>
                </a:solidFill>
              </a:rPr>
              <a:t>: 2</a:t>
            </a:r>
            <a:r>
              <a:rPr lang="en-US" sz="2400" baseline="30000" smtClean="0">
                <a:solidFill>
                  <a:schemeClr val="tx1">
                    <a:lumMod val="50000"/>
                  </a:schemeClr>
                </a:solidFill>
              </a:rPr>
              <a:t>3</a:t>
            </a:r>
            <a:r>
              <a:rPr lang="en-US" sz="2400" smtClean="0">
                <a:solidFill>
                  <a:schemeClr val="tx1">
                    <a:lumMod val="50000"/>
                  </a:schemeClr>
                </a:solidFill>
              </a:rPr>
              <a:t>.</a:t>
            </a:r>
            <a:endParaRPr lang="en-US" sz="2400" dirty="0" smtClean="0">
              <a:solidFill>
                <a:schemeClr val="tx1">
                  <a:lumMod val="50000"/>
                </a:schemeClr>
              </a:solidFill>
            </a:endParaRPr>
          </a:p>
        </p:txBody>
      </p:sp>
      <p:sp>
        <p:nvSpPr>
          <p:cNvPr id="5" name="TextBox 4"/>
          <p:cNvSpPr txBox="1"/>
          <p:nvPr/>
        </p:nvSpPr>
        <p:spPr>
          <a:xfrm>
            <a:off x="4372429" y="2703338"/>
            <a:ext cx="1951892"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6" name="TextBox 5"/>
          <p:cNvSpPr txBox="1"/>
          <p:nvPr/>
        </p:nvSpPr>
        <p:spPr>
          <a:xfrm>
            <a:off x="556567" y="3615190"/>
            <a:ext cx="5767754" cy="646331"/>
          </a:xfrm>
          <a:prstGeom prst="rect">
            <a:avLst/>
          </a:prstGeom>
          <a:noFill/>
        </p:spPr>
        <p:txBody>
          <a:bodyPr wrap="square" rtlCol="0">
            <a:spAutoFit/>
          </a:bodyPr>
          <a:lstStyle/>
          <a:p>
            <a:pPr algn="just">
              <a:lnSpc>
                <a:spcPct val="150000"/>
              </a:lnSpc>
            </a:pPr>
            <a:r>
              <a:rPr lang="en-US" sz="2400" dirty="0" smtClean="0"/>
              <a:t>a) </a:t>
            </a:r>
            <a:r>
              <a:rPr lang="en-US" sz="2400" smtClean="0">
                <a:solidFill>
                  <a:schemeClr val="tx1">
                    <a:lumMod val="50000"/>
                  </a:schemeClr>
                </a:solidFill>
              </a:rPr>
              <a:t>6</a:t>
            </a:r>
            <a:r>
              <a:rPr lang="en-US" sz="2400" baseline="30000" smtClean="0">
                <a:solidFill>
                  <a:schemeClr val="tx1">
                    <a:lumMod val="50000"/>
                  </a:schemeClr>
                </a:solidFill>
              </a:rPr>
              <a:t>5 </a:t>
            </a:r>
            <a:r>
              <a:rPr lang="en-US" sz="2400" dirty="0">
                <a:solidFill>
                  <a:schemeClr val="tx1">
                    <a:lumMod val="50000"/>
                  </a:schemeClr>
                </a:solidFill>
              </a:rPr>
              <a:t>:</a:t>
            </a:r>
            <a:r>
              <a:rPr lang="en-US" sz="2400" smtClean="0">
                <a:solidFill>
                  <a:schemeClr val="tx1">
                    <a:lumMod val="50000"/>
                  </a:schemeClr>
                </a:solidFill>
              </a:rPr>
              <a:t> </a:t>
            </a:r>
            <a:r>
              <a:rPr lang="en-US" sz="2400" dirty="0" smtClean="0">
                <a:solidFill>
                  <a:schemeClr val="tx1">
                    <a:lumMod val="50000"/>
                  </a:schemeClr>
                </a:solidFill>
              </a:rPr>
              <a:t>6 = 6</a:t>
            </a:r>
            <a:r>
              <a:rPr lang="en-US" sz="2400" baseline="30000" dirty="0" smtClean="0">
                <a:solidFill>
                  <a:schemeClr val="tx1">
                    <a:lumMod val="50000"/>
                  </a:schemeClr>
                </a:solidFill>
              </a:rPr>
              <a:t>5-1</a:t>
            </a:r>
            <a:r>
              <a:rPr lang="en-US" sz="2400" dirty="0" smtClean="0">
                <a:solidFill>
                  <a:schemeClr val="tx1">
                    <a:lumMod val="50000"/>
                  </a:schemeClr>
                </a:solidFill>
              </a:rPr>
              <a:t> = </a:t>
            </a:r>
            <a:r>
              <a:rPr lang="en-US" sz="2400" b="1" dirty="0" smtClean="0">
                <a:solidFill>
                  <a:schemeClr val="tx1">
                    <a:lumMod val="50000"/>
                  </a:schemeClr>
                </a:solidFill>
              </a:rPr>
              <a:t>6</a:t>
            </a:r>
            <a:r>
              <a:rPr lang="en-US" sz="2400" b="1" baseline="30000" dirty="0">
                <a:solidFill>
                  <a:schemeClr val="tx1">
                    <a:lumMod val="50000"/>
                  </a:schemeClr>
                </a:solidFill>
              </a:rPr>
              <a:t>4</a:t>
            </a:r>
            <a:endParaRPr lang="en-US" sz="2400" b="1" dirty="0">
              <a:solidFill>
                <a:schemeClr val="tx1">
                  <a:lumMod val="50000"/>
                </a:schemeClr>
              </a:solidFill>
            </a:endParaRPr>
          </a:p>
        </p:txBody>
      </p:sp>
      <p:sp>
        <p:nvSpPr>
          <p:cNvPr id="7" name="TextBox 6"/>
          <p:cNvSpPr txBox="1"/>
          <p:nvPr/>
        </p:nvSpPr>
        <p:spPr>
          <a:xfrm>
            <a:off x="4428953" y="3707524"/>
            <a:ext cx="4676447" cy="461665"/>
          </a:xfrm>
          <a:prstGeom prst="rect">
            <a:avLst/>
          </a:prstGeom>
          <a:noFill/>
        </p:spPr>
        <p:txBody>
          <a:bodyPr wrap="square" rtlCol="0">
            <a:spAutoFit/>
          </a:bodyPr>
          <a:lstStyle/>
          <a:p>
            <a:r>
              <a:rPr lang="en-US" sz="2400" dirty="0"/>
              <a:t>b</a:t>
            </a:r>
            <a:r>
              <a:rPr lang="en-US" sz="2400" smtClean="0"/>
              <a:t>) 128 : </a:t>
            </a:r>
            <a:r>
              <a:rPr lang="en-GB" sz="2400" smtClean="0"/>
              <a:t>2</a:t>
            </a:r>
            <a:r>
              <a:rPr lang="vi-VN" sz="2400" baseline="30000" smtClean="0"/>
              <a:t>3</a:t>
            </a:r>
            <a:r>
              <a:rPr lang="vi-VN" sz="2400" smtClean="0"/>
              <a:t> </a:t>
            </a:r>
            <a:r>
              <a:rPr lang="vi-VN" sz="2400"/>
              <a:t>= </a:t>
            </a:r>
            <a:r>
              <a:rPr lang="en-GB" sz="2400" smtClean="0"/>
              <a:t>2</a:t>
            </a:r>
            <a:r>
              <a:rPr lang="en-GB" sz="2400" baseline="30000" smtClean="0"/>
              <a:t>7</a:t>
            </a:r>
            <a:r>
              <a:rPr lang="vi-VN" sz="2400" baseline="30000" smtClean="0"/>
              <a:t> </a:t>
            </a:r>
            <a:r>
              <a:rPr lang="vi-VN" sz="2400"/>
              <a:t>: </a:t>
            </a:r>
            <a:r>
              <a:rPr lang="en-GB" sz="2400" smtClean="0"/>
              <a:t>2</a:t>
            </a:r>
            <a:r>
              <a:rPr lang="vi-VN" sz="2400" baseline="30000" smtClean="0"/>
              <a:t>3</a:t>
            </a:r>
            <a:r>
              <a:rPr lang="vi-VN" sz="2400" smtClean="0"/>
              <a:t> </a:t>
            </a:r>
            <a:r>
              <a:rPr lang="vi-VN" sz="2400"/>
              <a:t>= </a:t>
            </a:r>
            <a:r>
              <a:rPr lang="en-GB" sz="2400" smtClean="0"/>
              <a:t>2</a:t>
            </a:r>
            <a:r>
              <a:rPr lang="en-US" sz="2400" baseline="30000" smtClean="0"/>
              <a:t>7-3</a:t>
            </a:r>
            <a:r>
              <a:rPr lang="en-US" sz="2400" smtClean="0"/>
              <a:t> = </a:t>
            </a:r>
            <a:r>
              <a:rPr lang="en-US" sz="2400" b="1" smtClean="0"/>
              <a:t>2</a:t>
            </a:r>
            <a:r>
              <a:rPr lang="en-US" sz="2400" b="1" baseline="30000" smtClean="0"/>
              <a:t>4</a:t>
            </a:r>
            <a:r>
              <a:rPr lang="en-US" sz="2400" b="1" smtClean="0"/>
              <a:t> </a:t>
            </a:r>
            <a:endParaRPr lang="en-US" sz="2400" b="1" dirty="0"/>
          </a:p>
        </p:txBody>
      </p:sp>
    </p:spTree>
    <p:extLst>
      <p:ext uri="{BB962C8B-B14F-4D97-AF65-F5344CB8AC3E}">
        <p14:creationId xmlns:p14="http://schemas.microsoft.com/office/powerpoint/2010/main" val="6649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318846" y="490992"/>
            <a:ext cx="4642339" cy="646331"/>
          </a:xfrm>
          <a:prstGeom prst="rect">
            <a:avLst/>
          </a:prstGeom>
          <a:noFill/>
        </p:spPr>
        <p:txBody>
          <a:bodyPr wrap="square" rtlCol="0">
            <a:spAutoFit/>
          </a:bodyPr>
          <a:lstStyle/>
          <a:p>
            <a:r>
              <a:rPr lang="en-US" sz="3600" b="1" dirty="0" smtClean="0">
                <a:solidFill>
                  <a:schemeClr val="bg1"/>
                </a:solidFill>
              </a:rPr>
              <a:t>LUYỆN TẬP</a:t>
            </a:r>
            <a:endParaRPr lang="vi-VN" sz="3600" b="1" dirty="0">
              <a:solidFill>
                <a:schemeClr val="bg1"/>
              </a:solidFill>
            </a:endParaRPr>
          </a:p>
        </p:txBody>
      </p:sp>
      <p:sp>
        <p:nvSpPr>
          <p:cNvPr id="7" name="TextBox 6"/>
          <p:cNvSpPr txBox="1"/>
          <p:nvPr/>
        </p:nvSpPr>
        <p:spPr>
          <a:xfrm>
            <a:off x="293683" y="1406769"/>
            <a:ext cx="8234855" cy="584775"/>
          </a:xfrm>
          <a:prstGeom prst="rect">
            <a:avLst/>
          </a:prstGeom>
          <a:noFill/>
        </p:spPr>
        <p:txBody>
          <a:bodyPr wrap="square" rtlCol="0">
            <a:spAutoFit/>
          </a:bodyPr>
          <a:lstStyle/>
          <a:p>
            <a:r>
              <a:rPr lang="en-US" sz="3200" b="1" dirty="0" err="1" smtClean="0"/>
              <a:t>Bài</a:t>
            </a:r>
            <a:r>
              <a:rPr lang="en-US" sz="3200" b="1" dirty="0"/>
              <a:t> </a:t>
            </a:r>
            <a:r>
              <a:rPr lang="en-US" sz="3200" b="1" dirty="0" smtClean="0"/>
              <a:t>1</a:t>
            </a:r>
            <a:r>
              <a:rPr lang="en-US" sz="3200" dirty="0" smtClean="0"/>
              <a:t>: </a:t>
            </a:r>
            <a:r>
              <a:rPr lang="en-US" sz="3200" dirty="0" err="1" smtClean="0"/>
              <a:t>Viết</a:t>
            </a:r>
            <a:r>
              <a:rPr lang="en-US" sz="3200" dirty="0" smtClean="0"/>
              <a:t> </a:t>
            </a:r>
            <a:r>
              <a:rPr lang="en-US" sz="3200" dirty="0" err="1" smtClean="0"/>
              <a:t>các</a:t>
            </a:r>
            <a:r>
              <a:rPr lang="en-US" sz="3200" dirty="0" smtClean="0"/>
              <a:t> </a:t>
            </a:r>
            <a:r>
              <a:rPr lang="en-US" sz="3200" dirty="0" err="1" smtClean="0"/>
              <a:t>tích</a:t>
            </a:r>
            <a:r>
              <a:rPr lang="en-US" sz="3200" dirty="0" smtClean="0"/>
              <a:t> </a:t>
            </a:r>
            <a:r>
              <a:rPr lang="en-US" sz="3200" dirty="0" err="1" smtClean="0"/>
              <a:t>sau</a:t>
            </a:r>
            <a:r>
              <a:rPr lang="en-US" sz="3200" dirty="0" smtClean="0"/>
              <a:t> </a:t>
            </a:r>
            <a:r>
              <a:rPr lang="en-US" sz="3200" dirty="0" err="1" smtClean="0"/>
              <a:t>dưới</a:t>
            </a:r>
            <a:r>
              <a:rPr lang="en-US" sz="3200" dirty="0" smtClean="0"/>
              <a:t> </a:t>
            </a:r>
            <a:r>
              <a:rPr lang="en-US" sz="3200" dirty="0" err="1" smtClean="0"/>
              <a:t>dạng</a:t>
            </a:r>
            <a:r>
              <a:rPr lang="en-US" sz="3200" dirty="0" smtClean="0"/>
              <a:t> </a:t>
            </a:r>
            <a:r>
              <a:rPr lang="en-US" sz="3200" dirty="0" err="1" smtClean="0"/>
              <a:t>lũy</a:t>
            </a:r>
            <a:r>
              <a:rPr lang="en-US" sz="3200" dirty="0" smtClean="0"/>
              <a:t> </a:t>
            </a:r>
            <a:r>
              <a:rPr lang="en-US" sz="3200" dirty="0" err="1" smtClean="0"/>
              <a:t>thừa</a:t>
            </a:r>
            <a:r>
              <a:rPr lang="en-US" sz="3200" dirty="0" smtClean="0"/>
              <a:t>:</a:t>
            </a:r>
            <a:endParaRPr lang="vi-VN" sz="3200" dirty="0"/>
          </a:p>
        </p:txBody>
      </p:sp>
      <p:sp>
        <p:nvSpPr>
          <p:cNvPr id="8" name="TextBox 7"/>
          <p:cNvSpPr txBox="1"/>
          <p:nvPr/>
        </p:nvSpPr>
        <p:spPr>
          <a:xfrm>
            <a:off x="318586" y="2421074"/>
            <a:ext cx="3951691" cy="523220"/>
          </a:xfrm>
          <a:prstGeom prst="rect">
            <a:avLst/>
          </a:prstGeom>
          <a:noFill/>
        </p:spPr>
        <p:txBody>
          <a:bodyPr wrap="square" rtlCol="0">
            <a:spAutoFit/>
          </a:bodyPr>
          <a:lstStyle/>
          <a:p>
            <a:r>
              <a:rPr lang="en-US" sz="2800" dirty="0" smtClean="0"/>
              <a:t>a) 5 . 5 . 5 . 5</a:t>
            </a:r>
            <a:endParaRPr lang="vi-VN" sz="2800" dirty="0"/>
          </a:p>
        </p:txBody>
      </p:sp>
      <p:sp>
        <p:nvSpPr>
          <p:cNvPr id="29" name="TextBox 28"/>
          <p:cNvSpPr txBox="1"/>
          <p:nvPr/>
        </p:nvSpPr>
        <p:spPr>
          <a:xfrm>
            <a:off x="293684" y="3765804"/>
            <a:ext cx="3223240" cy="523220"/>
          </a:xfrm>
          <a:prstGeom prst="rect">
            <a:avLst/>
          </a:prstGeom>
          <a:noFill/>
        </p:spPr>
        <p:txBody>
          <a:bodyPr wrap="square" rtlCol="0">
            <a:spAutoFit/>
          </a:bodyPr>
          <a:lstStyle/>
          <a:p>
            <a:r>
              <a:rPr lang="en-US" sz="2800" dirty="0" smtClean="0"/>
              <a:t>c) 7 . 7 . 7 . 7 . 7 </a:t>
            </a:r>
            <a:endParaRPr lang="vi-VN" sz="2800" dirty="0"/>
          </a:p>
        </p:txBody>
      </p:sp>
      <p:sp>
        <p:nvSpPr>
          <p:cNvPr id="30" name="TextBox 29"/>
          <p:cNvSpPr txBox="1"/>
          <p:nvPr/>
        </p:nvSpPr>
        <p:spPr>
          <a:xfrm>
            <a:off x="3824571" y="2404475"/>
            <a:ext cx="3951691" cy="523220"/>
          </a:xfrm>
          <a:prstGeom prst="rect">
            <a:avLst/>
          </a:prstGeom>
          <a:noFill/>
        </p:spPr>
        <p:txBody>
          <a:bodyPr wrap="square" rtlCol="0">
            <a:spAutoFit/>
          </a:bodyPr>
          <a:lstStyle/>
          <a:p>
            <a:r>
              <a:rPr lang="en-US" sz="2800" dirty="0" smtClean="0"/>
              <a:t>b) 9 . 9 . 9 . 9 . 9 . 9 . 9 </a:t>
            </a:r>
            <a:endParaRPr lang="vi-VN" sz="2800" dirty="0"/>
          </a:p>
        </p:txBody>
      </p:sp>
      <p:sp>
        <p:nvSpPr>
          <p:cNvPr id="31" name="TextBox 30"/>
          <p:cNvSpPr txBox="1"/>
          <p:nvPr/>
        </p:nvSpPr>
        <p:spPr>
          <a:xfrm>
            <a:off x="3824570" y="3765804"/>
            <a:ext cx="4528122" cy="523220"/>
          </a:xfrm>
          <a:prstGeom prst="rect">
            <a:avLst/>
          </a:prstGeom>
          <a:noFill/>
        </p:spPr>
        <p:txBody>
          <a:bodyPr wrap="square" rtlCol="0">
            <a:spAutoFit/>
          </a:bodyPr>
          <a:lstStyle/>
          <a:p>
            <a:r>
              <a:rPr lang="en-US" sz="2800" dirty="0" smtClean="0"/>
              <a:t>d) a . a . a . a . a . a . a . a</a:t>
            </a:r>
            <a:endParaRPr lang="vi-VN" sz="2800" dirty="0"/>
          </a:p>
        </p:txBody>
      </p:sp>
      <p:sp>
        <p:nvSpPr>
          <p:cNvPr id="9" name="TextBox 8"/>
          <p:cNvSpPr txBox="1"/>
          <p:nvPr/>
        </p:nvSpPr>
        <p:spPr>
          <a:xfrm>
            <a:off x="484194" y="3024906"/>
            <a:ext cx="2964759" cy="523220"/>
          </a:xfrm>
          <a:prstGeom prst="rect">
            <a:avLst/>
          </a:prstGeom>
          <a:noFill/>
        </p:spPr>
        <p:txBody>
          <a:bodyPr wrap="square" rtlCol="0">
            <a:spAutoFit/>
          </a:bodyPr>
          <a:lstStyle/>
          <a:p>
            <a:r>
              <a:rPr lang="en-US" sz="2800" b="1" dirty="0" smtClean="0">
                <a:solidFill>
                  <a:srgbClr val="FF0000"/>
                </a:solidFill>
              </a:rPr>
              <a:t>= 5</a:t>
            </a:r>
            <a:r>
              <a:rPr lang="en-US" sz="2800" b="1" baseline="30000" dirty="0" smtClean="0">
                <a:solidFill>
                  <a:srgbClr val="FF0000"/>
                </a:solidFill>
              </a:rPr>
              <a:t>4</a:t>
            </a:r>
            <a:endParaRPr lang="vi-VN" sz="2800" b="1" dirty="0">
              <a:solidFill>
                <a:srgbClr val="FF0000"/>
              </a:solidFill>
            </a:endParaRPr>
          </a:p>
        </p:txBody>
      </p:sp>
      <p:sp>
        <p:nvSpPr>
          <p:cNvPr id="33" name="TextBox 32"/>
          <p:cNvSpPr txBox="1"/>
          <p:nvPr/>
        </p:nvSpPr>
        <p:spPr>
          <a:xfrm>
            <a:off x="3965948" y="3024906"/>
            <a:ext cx="2964759" cy="523220"/>
          </a:xfrm>
          <a:prstGeom prst="rect">
            <a:avLst/>
          </a:prstGeom>
          <a:noFill/>
        </p:spPr>
        <p:txBody>
          <a:bodyPr wrap="square" rtlCol="0">
            <a:spAutoFit/>
          </a:bodyPr>
          <a:lstStyle/>
          <a:p>
            <a:r>
              <a:rPr lang="en-US" sz="2800" b="1" dirty="0" smtClean="0">
                <a:solidFill>
                  <a:srgbClr val="FF0000"/>
                </a:solidFill>
              </a:rPr>
              <a:t>= 9</a:t>
            </a:r>
            <a:r>
              <a:rPr lang="en-US" sz="2800" b="1" baseline="30000" dirty="0">
                <a:solidFill>
                  <a:srgbClr val="FF0000"/>
                </a:solidFill>
              </a:rPr>
              <a:t>7</a:t>
            </a:r>
            <a:endParaRPr lang="vi-VN" sz="2800" b="1" dirty="0">
              <a:solidFill>
                <a:srgbClr val="FF0000"/>
              </a:solidFill>
            </a:endParaRPr>
          </a:p>
        </p:txBody>
      </p:sp>
      <p:sp>
        <p:nvSpPr>
          <p:cNvPr id="34" name="TextBox 33"/>
          <p:cNvSpPr txBox="1"/>
          <p:nvPr/>
        </p:nvSpPr>
        <p:spPr>
          <a:xfrm>
            <a:off x="636738" y="4428880"/>
            <a:ext cx="2348834" cy="523220"/>
          </a:xfrm>
          <a:prstGeom prst="rect">
            <a:avLst/>
          </a:prstGeom>
          <a:noFill/>
        </p:spPr>
        <p:txBody>
          <a:bodyPr wrap="square" rtlCol="0">
            <a:spAutoFit/>
          </a:bodyPr>
          <a:lstStyle/>
          <a:p>
            <a:r>
              <a:rPr lang="en-US" sz="2800" b="1" dirty="0" smtClean="0">
                <a:solidFill>
                  <a:srgbClr val="FF0000"/>
                </a:solidFill>
              </a:rPr>
              <a:t>= 7</a:t>
            </a:r>
            <a:r>
              <a:rPr lang="en-US" sz="2800" b="1" baseline="30000" dirty="0">
                <a:solidFill>
                  <a:srgbClr val="FF0000"/>
                </a:solidFill>
              </a:rPr>
              <a:t>5</a:t>
            </a:r>
            <a:endParaRPr lang="vi-VN" sz="2800" b="1" dirty="0">
              <a:solidFill>
                <a:srgbClr val="FF0000"/>
              </a:solidFill>
            </a:endParaRPr>
          </a:p>
        </p:txBody>
      </p:sp>
      <p:sp>
        <p:nvSpPr>
          <p:cNvPr id="35" name="TextBox 34"/>
          <p:cNvSpPr txBox="1"/>
          <p:nvPr/>
        </p:nvSpPr>
        <p:spPr>
          <a:xfrm>
            <a:off x="3952078" y="4430218"/>
            <a:ext cx="2964759" cy="523220"/>
          </a:xfrm>
          <a:prstGeom prst="rect">
            <a:avLst/>
          </a:prstGeom>
          <a:noFill/>
        </p:spPr>
        <p:txBody>
          <a:bodyPr wrap="square" rtlCol="0">
            <a:spAutoFit/>
          </a:bodyPr>
          <a:lstStyle/>
          <a:p>
            <a:r>
              <a:rPr lang="en-US" sz="2800" b="1" dirty="0" smtClean="0">
                <a:solidFill>
                  <a:srgbClr val="FF0000"/>
                </a:solidFill>
              </a:rPr>
              <a:t>= a</a:t>
            </a:r>
            <a:r>
              <a:rPr lang="en-US" sz="2800" b="1" baseline="30000" dirty="0">
                <a:solidFill>
                  <a:srgbClr val="FF0000"/>
                </a:solidFill>
              </a:rPr>
              <a:t>8</a:t>
            </a:r>
            <a:endParaRPr lang="vi-V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9" grpId="0"/>
      <p:bldP spid="30" grpId="0"/>
      <p:bldP spid="31" grpId="0"/>
      <p:bldP spid="9"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Cloud Callout 2"/>
          <p:cNvSpPr/>
          <p:nvPr/>
        </p:nvSpPr>
        <p:spPr>
          <a:xfrm>
            <a:off x="628365" y="1199292"/>
            <a:ext cx="8515635" cy="2512521"/>
          </a:xfrm>
          <a:prstGeom prst="cloudCallout">
            <a:avLst>
              <a:gd name="adj1" fmla="val -42111"/>
              <a:gd name="adj2" fmla="val 6353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tx1"/>
                </a:solidFill>
              </a:rPr>
              <a:t>Vi </a:t>
            </a:r>
            <a:r>
              <a:rPr lang="en-US" sz="2000" dirty="0" err="1">
                <a:solidFill>
                  <a:schemeClr val="tx1"/>
                </a:solidFill>
              </a:rPr>
              <a:t>khuẩn</a:t>
            </a:r>
            <a:r>
              <a:rPr lang="en-US" sz="2000" dirty="0">
                <a:solidFill>
                  <a:schemeClr val="tx1"/>
                </a:solidFill>
              </a:rPr>
              <a:t> </a:t>
            </a:r>
            <a:r>
              <a:rPr lang="en-US" sz="2000" i="1" dirty="0">
                <a:solidFill>
                  <a:schemeClr val="tx1"/>
                </a:solidFill>
              </a:rPr>
              <a:t>E.coli</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kiện</a:t>
            </a:r>
            <a:r>
              <a:rPr lang="en-US" sz="2000" dirty="0">
                <a:solidFill>
                  <a:schemeClr val="tx1"/>
                </a:solidFill>
              </a:rPr>
              <a:t> </a:t>
            </a:r>
            <a:r>
              <a:rPr lang="en-US" sz="2000" dirty="0" err="1">
                <a:solidFill>
                  <a:schemeClr val="tx1"/>
                </a:solidFill>
              </a:rPr>
              <a:t>nuôi</a:t>
            </a:r>
            <a:r>
              <a:rPr lang="en-US" sz="2000" dirty="0">
                <a:solidFill>
                  <a:schemeClr val="tx1"/>
                </a:solidFill>
              </a:rPr>
              <a:t> </a:t>
            </a:r>
            <a:r>
              <a:rPr lang="en-US" sz="2000" dirty="0" err="1">
                <a:solidFill>
                  <a:schemeClr val="tx1"/>
                </a:solidFill>
              </a:rPr>
              <a:t>cấy</a:t>
            </a:r>
            <a:r>
              <a:rPr lang="en-US" sz="2000" dirty="0">
                <a:solidFill>
                  <a:schemeClr val="tx1"/>
                </a:solidFill>
              </a:rPr>
              <a:t> </a:t>
            </a:r>
            <a:r>
              <a:rPr lang="en-US" sz="2000" dirty="0" err="1">
                <a:solidFill>
                  <a:schemeClr val="tx1"/>
                </a:solidFill>
              </a:rPr>
              <a:t>thích</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cứ</a:t>
            </a:r>
            <a:r>
              <a:rPr lang="en-US" sz="2000" dirty="0">
                <a:solidFill>
                  <a:schemeClr val="tx1"/>
                </a:solidFill>
              </a:rPr>
              <a:t> 20 </a:t>
            </a:r>
            <a:r>
              <a:rPr lang="en-US" sz="2000" dirty="0" err="1">
                <a:solidFill>
                  <a:schemeClr val="tx1"/>
                </a:solidFill>
              </a:rPr>
              <a:t>phút</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đôi</a:t>
            </a:r>
            <a:r>
              <a:rPr lang="en-US" sz="2000" dirty="0">
                <a:solidFill>
                  <a:schemeClr val="tx1"/>
                </a:solidFill>
              </a:rPr>
              <a:t> 1 </a:t>
            </a:r>
            <a:r>
              <a:rPr lang="en-US" sz="2000" dirty="0" err="1">
                <a:solidFill>
                  <a:schemeClr val="tx1"/>
                </a:solidFill>
              </a:rPr>
              <a:t>lần</a:t>
            </a:r>
            <a:r>
              <a:rPr lang="en-US" sz="2000" dirty="0" smtClean="0">
                <a:solidFill>
                  <a:schemeClr val="tx1"/>
                </a:solidFill>
              </a:rPr>
              <a:t>.</a:t>
            </a:r>
          </a:p>
          <a:p>
            <a:pPr algn="ctr">
              <a:lnSpc>
                <a:spcPct val="150000"/>
              </a:lnSpc>
            </a:pPr>
            <a:r>
              <a:rPr lang="en-US" sz="2000" b="1" dirty="0" err="1" smtClean="0">
                <a:solidFill>
                  <a:schemeClr val="tx1"/>
                </a:solidFill>
              </a:rPr>
              <a:t>Giả</a:t>
            </a:r>
            <a:r>
              <a:rPr lang="en-US" sz="2000" b="1" dirty="0" smtClean="0">
                <a:solidFill>
                  <a:schemeClr val="tx1"/>
                </a:solidFill>
              </a:rPr>
              <a:t> </a:t>
            </a:r>
            <a:r>
              <a:rPr lang="en-US" sz="2000" b="1" dirty="0" err="1" smtClean="0">
                <a:solidFill>
                  <a:schemeClr val="tx1"/>
                </a:solidFill>
              </a:rPr>
              <a:t>sử</a:t>
            </a:r>
            <a:r>
              <a:rPr lang="en-US" sz="2000" b="1" dirty="0" smtClean="0">
                <a:solidFill>
                  <a:schemeClr val="tx1"/>
                </a:solidFill>
              </a:rPr>
              <a:t> </a:t>
            </a:r>
            <a:r>
              <a:rPr lang="en-US" sz="2000" b="1" dirty="0" err="1" smtClean="0">
                <a:solidFill>
                  <a:schemeClr val="tx1"/>
                </a:solidFill>
              </a:rPr>
              <a:t>lúc</a:t>
            </a:r>
            <a:r>
              <a:rPr lang="en-US" sz="2000" b="1" dirty="0" smtClean="0">
                <a:solidFill>
                  <a:schemeClr val="tx1"/>
                </a:solidFill>
              </a:rPr>
              <a:t> </a:t>
            </a:r>
            <a:r>
              <a:rPr lang="en-US" sz="2000" b="1" dirty="0" err="1" smtClean="0">
                <a:solidFill>
                  <a:schemeClr val="tx1"/>
                </a:solidFill>
              </a:rPr>
              <a:t>đầu</a:t>
            </a:r>
            <a:r>
              <a:rPr lang="en-US" sz="2000" b="1" dirty="0" smtClean="0">
                <a:solidFill>
                  <a:schemeClr val="tx1"/>
                </a:solidFill>
              </a:rPr>
              <a:t> </a:t>
            </a:r>
            <a:r>
              <a:rPr lang="en-US" sz="2000" b="1" dirty="0" err="1" smtClean="0">
                <a:solidFill>
                  <a:schemeClr val="tx1"/>
                </a:solidFill>
              </a:rPr>
              <a:t>có</a:t>
            </a:r>
            <a:r>
              <a:rPr lang="en-US" sz="2000" b="1" dirty="0" smtClean="0">
                <a:solidFill>
                  <a:schemeClr val="tx1"/>
                </a:solidFill>
              </a:rPr>
              <a:t> 1 vi </a:t>
            </a:r>
            <a:r>
              <a:rPr lang="en-US" sz="2000" b="1" dirty="0" err="1" smtClean="0">
                <a:solidFill>
                  <a:schemeClr val="tx1"/>
                </a:solidFill>
              </a:rPr>
              <a:t>khuẩn</a:t>
            </a:r>
            <a:r>
              <a:rPr lang="en-US" sz="2000" b="1" dirty="0" smtClean="0">
                <a:solidFill>
                  <a:schemeClr val="tx1"/>
                </a:solidFill>
              </a:rPr>
              <a:t>.</a:t>
            </a:r>
            <a:r>
              <a:rPr lang="en-US" sz="2000" dirty="0" smtClean="0">
                <a:solidFill>
                  <a:schemeClr val="tx1"/>
                </a:solidFill>
              </a:rPr>
              <a:t> </a:t>
            </a:r>
            <a:r>
              <a:rPr lang="en-US" sz="2000" b="1" i="1" dirty="0" err="1" smtClean="0">
                <a:solidFill>
                  <a:schemeClr val="tx1"/>
                </a:solidFill>
              </a:rPr>
              <a:t>Sau</a:t>
            </a:r>
            <a:r>
              <a:rPr lang="en-US" sz="2000" b="1" i="1" dirty="0" smtClean="0">
                <a:solidFill>
                  <a:schemeClr val="tx1"/>
                </a:solidFill>
              </a:rPr>
              <a:t> 120 </a:t>
            </a:r>
            <a:r>
              <a:rPr lang="en-US" sz="2000" b="1" i="1" dirty="0" err="1" smtClean="0">
                <a:solidFill>
                  <a:schemeClr val="tx1"/>
                </a:solidFill>
              </a:rPr>
              <a:t>phút</a:t>
            </a:r>
            <a:r>
              <a:rPr lang="en-US" sz="2000" b="1" i="1" dirty="0" smtClean="0">
                <a:solidFill>
                  <a:schemeClr val="tx1"/>
                </a:solidFill>
              </a:rPr>
              <a:t> </a:t>
            </a:r>
            <a:r>
              <a:rPr lang="en-US" sz="2000" b="1" i="1" dirty="0" err="1" smtClean="0">
                <a:solidFill>
                  <a:schemeClr val="tx1"/>
                </a:solidFill>
              </a:rPr>
              <a:t>có</a:t>
            </a:r>
            <a:r>
              <a:rPr lang="en-US" sz="2000" b="1" i="1" dirty="0" smtClean="0">
                <a:solidFill>
                  <a:schemeClr val="tx1"/>
                </a:solidFill>
              </a:rPr>
              <a:t> </a:t>
            </a:r>
            <a:r>
              <a:rPr lang="en-US" sz="2000" b="1" i="1" dirty="0" err="1" smtClean="0">
                <a:solidFill>
                  <a:schemeClr val="tx1"/>
                </a:solidFill>
              </a:rPr>
              <a:t>bao</a:t>
            </a:r>
            <a:r>
              <a:rPr lang="en-US" sz="2000" b="1" i="1" dirty="0" smtClean="0">
                <a:solidFill>
                  <a:schemeClr val="tx1"/>
                </a:solidFill>
              </a:rPr>
              <a:t> </a:t>
            </a:r>
            <a:r>
              <a:rPr lang="en-US" sz="2000" b="1" i="1" dirty="0" err="1" smtClean="0">
                <a:solidFill>
                  <a:schemeClr val="tx1"/>
                </a:solidFill>
              </a:rPr>
              <a:t>nhiêu</a:t>
            </a:r>
            <a:r>
              <a:rPr lang="en-US" sz="2000" b="1" i="1" dirty="0" smtClean="0">
                <a:solidFill>
                  <a:schemeClr val="tx1"/>
                </a:solidFill>
              </a:rPr>
              <a:t> vi </a:t>
            </a:r>
            <a:r>
              <a:rPr lang="en-US" sz="2000" b="1" i="1" err="1" smtClean="0">
                <a:solidFill>
                  <a:schemeClr val="tx1"/>
                </a:solidFill>
              </a:rPr>
              <a:t>khuẩn</a:t>
            </a:r>
            <a:r>
              <a:rPr lang="en-US" sz="2000" b="1" i="1" smtClean="0">
                <a:solidFill>
                  <a:schemeClr val="tx1"/>
                </a:solidFill>
              </a:rPr>
              <a:t>?</a:t>
            </a:r>
            <a:endParaRPr lang="vi-VN" sz="2000" b="1" i="1" dirty="0">
              <a:solidFill>
                <a:schemeClr val="tx1"/>
              </a:solidFill>
            </a:endParaRPr>
          </a:p>
        </p:txBody>
      </p:sp>
      <p:pic>
        <p:nvPicPr>
          <p:cNvPr id="5" name="Picture 4"/>
          <p:cNvPicPr>
            <a:picLocks noChangeAspect="1"/>
          </p:cNvPicPr>
          <p:nvPr/>
        </p:nvPicPr>
        <p:blipFill>
          <a:blip r:embed="rId3"/>
          <a:stretch>
            <a:fillRect/>
          </a:stretch>
        </p:blipFill>
        <p:spPr>
          <a:xfrm>
            <a:off x="3919134" y="3711813"/>
            <a:ext cx="2262725" cy="1431687"/>
          </a:xfrm>
          <a:prstGeom prst="rect">
            <a:avLst/>
          </a:prstGeom>
        </p:spPr>
      </p:pic>
      <p:pic>
        <p:nvPicPr>
          <p:cNvPr id="4" name="Picture 3"/>
          <p:cNvPicPr>
            <a:picLocks noChangeAspect="1"/>
          </p:cNvPicPr>
          <p:nvPr/>
        </p:nvPicPr>
        <p:blipFill>
          <a:blip r:embed="rId4"/>
          <a:stretch>
            <a:fillRect/>
          </a:stretch>
        </p:blipFill>
        <p:spPr>
          <a:xfrm>
            <a:off x="7463773" y="65726"/>
            <a:ext cx="1641627" cy="1238129"/>
          </a:xfrm>
          <a:prstGeom prst="rect">
            <a:avLst/>
          </a:prstGeom>
        </p:spPr>
      </p:pic>
      <p:pic>
        <p:nvPicPr>
          <p:cNvPr id="6" name="Picture 5"/>
          <p:cNvPicPr>
            <a:picLocks noChangeAspect="1"/>
          </p:cNvPicPr>
          <p:nvPr/>
        </p:nvPicPr>
        <p:blipFill>
          <a:blip r:embed="rId5"/>
          <a:stretch>
            <a:fillRect/>
          </a:stretch>
        </p:blipFill>
        <p:spPr>
          <a:xfrm>
            <a:off x="3923905" y="65726"/>
            <a:ext cx="1631660" cy="1246293"/>
          </a:xfrm>
          <a:prstGeom prst="rect">
            <a:avLst/>
          </a:prstGeom>
        </p:spPr>
      </p:pic>
      <p:pic>
        <p:nvPicPr>
          <p:cNvPr id="7" name="Picture 6"/>
          <p:cNvPicPr>
            <a:picLocks noChangeAspect="1"/>
          </p:cNvPicPr>
          <p:nvPr/>
        </p:nvPicPr>
        <p:blipFill>
          <a:blip r:embed="rId6"/>
          <a:stretch>
            <a:fillRect/>
          </a:stretch>
        </p:blipFill>
        <p:spPr>
          <a:xfrm>
            <a:off x="94931" y="3750675"/>
            <a:ext cx="862062" cy="1233412"/>
          </a:xfrm>
          <a:prstGeom prst="rect">
            <a:avLst/>
          </a:prstGeom>
        </p:spPr>
      </p:pic>
      <p:pic>
        <p:nvPicPr>
          <p:cNvPr id="8" name="Picture 7"/>
          <p:cNvPicPr>
            <a:picLocks noChangeAspect="1"/>
          </p:cNvPicPr>
          <p:nvPr/>
        </p:nvPicPr>
        <p:blipFill>
          <a:blip r:embed="rId7"/>
          <a:stretch>
            <a:fillRect/>
          </a:stretch>
        </p:blipFill>
        <p:spPr>
          <a:xfrm>
            <a:off x="325928" y="65726"/>
            <a:ext cx="1189754" cy="1365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TextBox 2"/>
          <p:cNvSpPr txBox="1"/>
          <p:nvPr/>
        </p:nvSpPr>
        <p:spPr>
          <a:xfrm>
            <a:off x="404446" y="562707"/>
            <a:ext cx="8387861" cy="1200329"/>
          </a:xfrm>
          <a:prstGeom prst="rect">
            <a:avLst/>
          </a:prstGeom>
          <a:noFill/>
        </p:spPr>
        <p:txBody>
          <a:bodyPr wrap="square" rtlCol="0">
            <a:spAutoFit/>
          </a:bodyPr>
          <a:lstStyle/>
          <a:p>
            <a:pPr algn="just">
              <a:lnSpc>
                <a:spcPct val="150000"/>
              </a:lnSpc>
            </a:pPr>
            <a:r>
              <a:rPr lang="en-US" sz="2400" b="1" dirty="0" err="1" smtClean="0"/>
              <a:t>Bài</a:t>
            </a:r>
            <a:r>
              <a:rPr lang="en-US" sz="2400" b="1" dirty="0" smtClean="0"/>
              <a:t> 2:  </a:t>
            </a:r>
            <a:r>
              <a:rPr lang="en-US" sz="2400" dirty="0" err="1" smtClean="0"/>
              <a:t>Xác</a:t>
            </a:r>
            <a:r>
              <a:rPr lang="en-US" sz="2400" dirty="0" smtClean="0"/>
              <a:t> </a:t>
            </a:r>
            <a:r>
              <a:rPr lang="en-US" sz="2400" dirty="0" err="1" smtClean="0"/>
              <a:t>định</a:t>
            </a:r>
            <a:r>
              <a:rPr lang="en-US" sz="2400" dirty="0" smtClean="0"/>
              <a:t> </a:t>
            </a:r>
            <a:r>
              <a:rPr lang="en-US" sz="2400" dirty="0" err="1" smtClean="0"/>
              <a:t>cơ</a:t>
            </a:r>
            <a:r>
              <a:rPr lang="en-US" sz="2400" dirty="0" smtClean="0"/>
              <a:t> </a:t>
            </a:r>
            <a:r>
              <a:rPr lang="en-US" sz="2400" dirty="0" err="1" smtClean="0"/>
              <a:t>số</a:t>
            </a:r>
            <a:r>
              <a:rPr lang="en-US" sz="2400" dirty="0" smtClean="0"/>
              <a:t>, </a:t>
            </a:r>
            <a:r>
              <a:rPr lang="en-US" sz="2400" dirty="0" err="1" smtClean="0"/>
              <a:t>số</a:t>
            </a:r>
            <a:r>
              <a:rPr lang="en-US" sz="2400" dirty="0" smtClean="0"/>
              <a:t> </a:t>
            </a:r>
            <a:r>
              <a:rPr lang="en-US" sz="2400" dirty="0" err="1" smtClean="0"/>
              <a:t>mũ</a:t>
            </a:r>
            <a:r>
              <a:rPr lang="en-US" sz="2400" dirty="0" smtClean="0"/>
              <a:t> </a:t>
            </a:r>
            <a:r>
              <a:rPr lang="en-US" sz="2400" dirty="0" err="1" smtClean="0"/>
              <a:t>và</a:t>
            </a:r>
            <a:r>
              <a:rPr lang="en-US" sz="2400" dirty="0" smtClean="0"/>
              <a:t> </a:t>
            </a:r>
            <a:r>
              <a:rPr lang="en-US" sz="2400" dirty="0" err="1" smtClean="0"/>
              <a:t>tính</a:t>
            </a:r>
            <a:r>
              <a:rPr lang="en-US" sz="2400" dirty="0" smtClean="0"/>
              <a:t> </a:t>
            </a:r>
            <a:r>
              <a:rPr lang="en-US" sz="2400" err="1" smtClean="0"/>
              <a:t>mỗi</a:t>
            </a:r>
            <a:r>
              <a:rPr lang="en-US" sz="2400" smtClean="0"/>
              <a:t> lũy </a:t>
            </a:r>
            <a:r>
              <a:rPr lang="en-US" sz="2400" dirty="0" err="1" smtClean="0"/>
              <a:t>thừa</a:t>
            </a:r>
            <a:r>
              <a:rPr lang="en-US" sz="2400" dirty="0" smtClean="0"/>
              <a:t> </a:t>
            </a:r>
            <a:r>
              <a:rPr lang="en-US" sz="2400" dirty="0" err="1" smtClean="0"/>
              <a:t>sau</a:t>
            </a:r>
            <a:r>
              <a:rPr lang="en-US" sz="2400" dirty="0" smtClean="0"/>
              <a:t>: 2</a:t>
            </a:r>
            <a:r>
              <a:rPr lang="en-US" sz="2400" baseline="30000" dirty="0" smtClean="0"/>
              <a:t>5</a:t>
            </a:r>
            <a:r>
              <a:rPr lang="en-US" sz="2400" dirty="0" smtClean="0"/>
              <a:t>, 5</a:t>
            </a:r>
            <a:r>
              <a:rPr lang="en-US" sz="2400" baseline="30000" dirty="0" smtClean="0"/>
              <a:t>2</a:t>
            </a:r>
            <a:r>
              <a:rPr lang="en-US" sz="2400" dirty="0" smtClean="0"/>
              <a:t>, 9</a:t>
            </a:r>
            <a:r>
              <a:rPr lang="en-US" sz="2400" baseline="30000" dirty="0" smtClean="0"/>
              <a:t>2</a:t>
            </a:r>
            <a:r>
              <a:rPr lang="en-US" sz="2400" dirty="0" smtClean="0"/>
              <a:t>, 1</a:t>
            </a:r>
            <a:r>
              <a:rPr lang="en-US" sz="2400" baseline="30000" dirty="0" smtClean="0"/>
              <a:t>10</a:t>
            </a:r>
            <a:r>
              <a:rPr lang="en-US" sz="2400" dirty="0" smtClean="0"/>
              <a:t>, 10</a:t>
            </a:r>
            <a:r>
              <a:rPr lang="en-US" sz="2400" baseline="30000" dirty="0" smtClean="0"/>
              <a:t>1</a:t>
            </a:r>
            <a:r>
              <a:rPr lang="en-US" sz="2400" dirty="0" smtClean="0"/>
              <a:t>.</a:t>
            </a:r>
            <a:endParaRPr lang="vi-VN" sz="2400" b="1" dirty="0"/>
          </a:p>
        </p:txBody>
      </p:sp>
      <p:sp>
        <p:nvSpPr>
          <p:cNvPr id="4" name="Rectangle 3"/>
          <p:cNvSpPr/>
          <p:nvPr/>
        </p:nvSpPr>
        <p:spPr>
          <a:xfrm>
            <a:off x="61545" y="1743933"/>
            <a:ext cx="4536831" cy="1200329"/>
          </a:xfrm>
          <a:prstGeom prst="rect">
            <a:avLst/>
          </a:prstGeom>
        </p:spPr>
        <p:txBody>
          <a:bodyPr wrap="square">
            <a:spAutoFit/>
          </a:bodyPr>
          <a:lstStyle/>
          <a:p>
            <a:pPr algn="just">
              <a:lnSpc>
                <a:spcPct val="150000"/>
              </a:lnSpc>
            </a:pPr>
            <a:r>
              <a:rPr lang="vi-VN" sz="2400" dirty="0">
                <a:latin typeface="+mn-lt"/>
                <a:ea typeface="Calibri" panose="020F0502020204030204" pitchFamily="34" charset="0"/>
              </a:rPr>
              <a:t>+ </a:t>
            </a:r>
            <a:r>
              <a:rPr lang="vi-VN" sz="2400" b="1" dirty="0">
                <a:latin typeface="+mn-lt"/>
                <a:ea typeface="Calibri" panose="020F0502020204030204" pitchFamily="34" charset="0"/>
              </a:rPr>
              <a:t>2</a:t>
            </a:r>
            <a:r>
              <a:rPr lang="vi-VN" sz="2400" b="1" baseline="30000" dirty="0">
                <a:latin typeface="+mn-lt"/>
                <a:ea typeface="Calibri" panose="020F0502020204030204" pitchFamily="34" charset="0"/>
              </a:rPr>
              <a:t>5</a:t>
            </a:r>
            <a:r>
              <a:rPr lang="vi-VN" sz="2400" dirty="0">
                <a:latin typeface="+mn-lt"/>
                <a:ea typeface="Calibri" panose="020F0502020204030204" pitchFamily="34" charset="0"/>
              </a:rPr>
              <a:t>: cơ số 2, số mũ 5</a:t>
            </a:r>
            <a:endParaRPr lang="en-US" sz="2400" dirty="0">
              <a:latin typeface="+mn-lt"/>
              <a:ea typeface="Calibri" panose="020F0502020204030204" pitchFamily="34" charset="0"/>
            </a:endParaRPr>
          </a:p>
          <a:p>
            <a:pPr algn="just">
              <a:lnSpc>
                <a:spcPct val="150000"/>
              </a:lnSpc>
            </a:pPr>
            <a:r>
              <a:rPr lang="vi-VN" sz="2400" dirty="0">
                <a:latin typeface="+mn-lt"/>
                <a:ea typeface="Calibri" panose="020F0502020204030204" pitchFamily="34" charset="0"/>
              </a:rPr>
              <a:t> </a:t>
            </a:r>
            <a:r>
              <a:rPr lang="en-US" sz="2400" dirty="0">
                <a:latin typeface="+mn-lt"/>
                <a:ea typeface="Calibri" panose="020F0502020204030204" pitchFamily="34" charset="0"/>
              </a:rPr>
              <a:t> </a:t>
            </a:r>
            <a:r>
              <a:rPr lang="en-US" sz="2400" dirty="0" smtClean="0">
                <a:latin typeface="+mn-lt"/>
                <a:ea typeface="Calibri" panose="020F0502020204030204" pitchFamily="34" charset="0"/>
              </a:rPr>
              <a:t> </a:t>
            </a:r>
            <a:r>
              <a:rPr lang="vi-VN" sz="2400" dirty="0" smtClean="0">
                <a:latin typeface="+mn-lt"/>
                <a:ea typeface="Calibri" panose="020F0502020204030204" pitchFamily="34" charset="0"/>
              </a:rPr>
              <a:t>2</a:t>
            </a:r>
            <a:r>
              <a:rPr lang="vi-VN" sz="2400" baseline="30000" dirty="0" smtClean="0">
                <a:latin typeface="+mn-lt"/>
                <a:ea typeface="Calibri" panose="020F0502020204030204" pitchFamily="34" charset="0"/>
              </a:rPr>
              <a:t>5</a:t>
            </a:r>
            <a:r>
              <a:rPr lang="vi-VN" sz="2400" dirty="0">
                <a:latin typeface="+mn-lt"/>
                <a:ea typeface="Calibri" panose="020F0502020204030204" pitchFamily="34" charset="0"/>
              </a:rPr>
              <a:t> = 2 . 2 . 2 . 2 . 2 = 32</a:t>
            </a:r>
            <a:endParaRPr lang="en-US" sz="2400" dirty="0">
              <a:latin typeface="+mn-lt"/>
              <a:ea typeface="Calibri" panose="020F0502020204030204" pitchFamily="34" charset="0"/>
            </a:endParaRPr>
          </a:p>
        </p:txBody>
      </p:sp>
      <p:sp>
        <p:nvSpPr>
          <p:cNvPr id="5" name="TextBox 4"/>
          <p:cNvSpPr txBox="1"/>
          <p:nvPr/>
        </p:nvSpPr>
        <p:spPr>
          <a:xfrm>
            <a:off x="2620107" y="1437461"/>
            <a:ext cx="302455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6" name="Rectangle 5"/>
          <p:cNvSpPr/>
          <p:nvPr/>
        </p:nvSpPr>
        <p:spPr>
          <a:xfrm>
            <a:off x="61544" y="2934309"/>
            <a:ext cx="3974123" cy="1200329"/>
          </a:xfrm>
          <a:prstGeom prst="rect">
            <a:avLst/>
          </a:prstGeom>
        </p:spPr>
        <p:txBody>
          <a:bodyPr wrap="square">
            <a:spAutoFit/>
          </a:bodyPr>
          <a:lstStyle/>
          <a:p>
            <a:pPr algn="just">
              <a:lnSpc>
                <a:spcPct val="150000"/>
              </a:lnSpc>
            </a:pPr>
            <a:r>
              <a:rPr lang="vi-VN" sz="2400" dirty="0">
                <a:latin typeface="+mn-lt"/>
                <a:ea typeface="Calibri" panose="020F0502020204030204" pitchFamily="34" charset="0"/>
              </a:rPr>
              <a:t>+ </a:t>
            </a:r>
            <a:r>
              <a:rPr lang="en-US" sz="2400" b="1" dirty="0" smtClean="0">
                <a:latin typeface="+mn-lt"/>
                <a:ea typeface="Calibri" panose="020F0502020204030204" pitchFamily="34" charset="0"/>
              </a:rPr>
              <a:t>9</a:t>
            </a:r>
            <a:r>
              <a:rPr lang="en-US" sz="2400" b="1" baseline="30000" dirty="0" smtClean="0">
                <a:latin typeface="+mn-lt"/>
                <a:ea typeface="Calibri" panose="020F0502020204030204" pitchFamily="34" charset="0"/>
              </a:rPr>
              <a:t>2</a:t>
            </a:r>
            <a:r>
              <a:rPr lang="vi-VN" sz="2400" dirty="0" smtClean="0">
                <a:latin typeface="+mn-lt"/>
                <a:ea typeface="Calibri" panose="020F0502020204030204" pitchFamily="34" charset="0"/>
              </a:rPr>
              <a:t>: </a:t>
            </a:r>
            <a:r>
              <a:rPr lang="vi-VN" sz="2400" dirty="0">
                <a:latin typeface="+mn-lt"/>
                <a:ea typeface="Calibri" panose="020F0502020204030204" pitchFamily="34" charset="0"/>
              </a:rPr>
              <a:t>cơ số </a:t>
            </a:r>
            <a:r>
              <a:rPr lang="en-US" sz="2400" dirty="0" smtClean="0">
                <a:latin typeface="+mn-lt"/>
                <a:ea typeface="Calibri" panose="020F0502020204030204" pitchFamily="34" charset="0"/>
              </a:rPr>
              <a:t>9</a:t>
            </a:r>
            <a:r>
              <a:rPr lang="vi-VN" sz="2400" dirty="0" smtClean="0">
                <a:latin typeface="+mn-lt"/>
                <a:ea typeface="Calibri" panose="020F0502020204030204" pitchFamily="34" charset="0"/>
              </a:rPr>
              <a:t>, </a:t>
            </a:r>
            <a:r>
              <a:rPr lang="vi-VN" sz="2400" dirty="0">
                <a:latin typeface="+mn-lt"/>
                <a:ea typeface="Calibri" panose="020F0502020204030204" pitchFamily="34" charset="0"/>
              </a:rPr>
              <a:t>số mũ </a:t>
            </a:r>
            <a:r>
              <a:rPr lang="en-US" sz="2400" dirty="0" smtClean="0">
                <a:latin typeface="+mn-lt"/>
                <a:ea typeface="Calibri" panose="020F0502020204030204" pitchFamily="34" charset="0"/>
              </a:rPr>
              <a:t>2</a:t>
            </a:r>
            <a:endParaRPr lang="en-US" sz="2400" dirty="0">
              <a:latin typeface="+mn-lt"/>
              <a:ea typeface="Calibri" panose="020F0502020204030204" pitchFamily="34" charset="0"/>
            </a:endParaRPr>
          </a:p>
          <a:p>
            <a:pPr algn="just">
              <a:lnSpc>
                <a:spcPct val="150000"/>
              </a:lnSpc>
            </a:pPr>
            <a:r>
              <a:rPr lang="vi-VN" sz="2400" dirty="0">
                <a:latin typeface="+mn-lt"/>
                <a:ea typeface="Calibri" panose="020F0502020204030204" pitchFamily="34" charset="0"/>
              </a:rPr>
              <a:t> </a:t>
            </a:r>
            <a:r>
              <a:rPr lang="en-US" sz="2400" dirty="0">
                <a:latin typeface="+mn-lt"/>
                <a:ea typeface="Calibri" panose="020F0502020204030204" pitchFamily="34" charset="0"/>
              </a:rPr>
              <a:t> </a:t>
            </a:r>
            <a:r>
              <a:rPr lang="en-US" sz="2400" dirty="0" smtClean="0">
                <a:latin typeface="+mn-lt"/>
                <a:ea typeface="Calibri" panose="020F0502020204030204" pitchFamily="34" charset="0"/>
              </a:rPr>
              <a:t> 9</a:t>
            </a:r>
            <a:r>
              <a:rPr lang="en-US" sz="2400" baseline="30000" dirty="0" smtClean="0">
                <a:latin typeface="+mn-lt"/>
                <a:ea typeface="Calibri" panose="020F0502020204030204" pitchFamily="34" charset="0"/>
              </a:rPr>
              <a:t>2</a:t>
            </a:r>
            <a:r>
              <a:rPr lang="vi-VN" sz="2400" dirty="0">
                <a:latin typeface="+mn-lt"/>
                <a:ea typeface="Calibri" panose="020F0502020204030204" pitchFamily="34" charset="0"/>
              </a:rPr>
              <a:t> = </a:t>
            </a:r>
            <a:r>
              <a:rPr lang="en-US" sz="2400" dirty="0" smtClean="0">
                <a:latin typeface="+mn-lt"/>
                <a:ea typeface="Calibri" panose="020F0502020204030204" pitchFamily="34" charset="0"/>
              </a:rPr>
              <a:t>9</a:t>
            </a:r>
            <a:r>
              <a:rPr lang="vi-VN" sz="2400" dirty="0" smtClean="0">
                <a:latin typeface="+mn-lt"/>
                <a:ea typeface="Calibri" panose="020F0502020204030204" pitchFamily="34" charset="0"/>
              </a:rPr>
              <a:t> </a:t>
            </a:r>
            <a:r>
              <a:rPr lang="vi-VN" sz="2400" dirty="0">
                <a:latin typeface="+mn-lt"/>
                <a:ea typeface="Calibri" panose="020F0502020204030204" pitchFamily="34" charset="0"/>
              </a:rPr>
              <a:t>. </a:t>
            </a:r>
            <a:r>
              <a:rPr lang="en-US" sz="2400" dirty="0" smtClean="0">
                <a:latin typeface="+mn-lt"/>
                <a:ea typeface="Calibri" panose="020F0502020204030204" pitchFamily="34" charset="0"/>
              </a:rPr>
              <a:t>9</a:t>
            </a:r>
            <a:r>
              <a:rPr lang="vi-VN" sz="2400" dirty="0" smtClean="0">
                <a:latin typeface="+mn-lt"/>
                <a:ea typeface="Calibri" panose="020F0502020204030204" pitchFamily="34" charset="0"/>
              </a:rPr>
              <a:t> </a:t>
            </a:r>
            <a:r>
              <a:rPr lang="en-US" sz="2400" dirty="0" smtClean="0">
                <a:latin typeface="+mn-lt"/>
                <a:ea typeface="Calibri" panose="020F0502020204030204" pitchFamily="34" charset="0"/>
              </a:rPr>
              <a:t> = 81</a:t>
            </a:r>
            <a:endParaRPr lang="en-US" sz="2400" dirty="0">
              <a:latin typeface="+mn-lt"/>
              <a:ea typeface="Calibri" panose="020F0502020204030204" pitchFamily="34" charset="0"/>
            </a:endParaRPr>
          </a:p>
        </p:txBody>
      </p:sp>
      <p:sp>
        <p:nvSpPr>
          <p:cNvPr id="7" name="Rectangle 6"/>
          <p:cNvSpPr/>
          <p:nvPr/>
        </p:nvSpPr>
        <p:spPr>
          <a:xfrm>
            <a:off x="4615958" y="3099455"/>
            <a:ext cx="3974123" cy="1200329"/>
          </a:xfrm>
          <a:prstGeom prst="rect">
            <a:avLst/>
          </a:prstGeom>
        </p:spPr>
        <p:txBody>
          <a:bodyPr wrap="square">
            <a:spAutoFit/>
          </a:bodyPr>
          <a:lstStyle/>
          <a:p>
            <a:pPr algn="just">
              <a:lnSpc>
                <a:spcPct val="150000"/>
              </a:lnSpc>
            </a:pPr>
            <a:r>
              <a:rPr lang="vi-VN" sz="2400" dirty="0">
                <a:latin typeface="+mn-lt"/>
                <a:ea typeface="Calibri" panose="020F0502020204030204" pitchFamily="34" charset="0"/>
              </a:rPr>
              <a:t>+ </a:t>
            </a:r>
            <a:r>
              <a:rPr lang="en-US" sz="2400" b="1" dirty="0" smtClean="0">
                <a:latin typeface="+mn-lt"/>
                <a:ea typeface="Calibri" panose="020F0502020204030204" pitchFamily="34" charset="0"/>
              </a:rPr>
              <a:t>1</a:t>
            </a:r>
            <a:r>
              <a:rPr lang="en-US" sz="2400" b="1" baseline="30000" dirty="0" smtClean="0">
                <a:latin typeface="+mn-lt"/>
                <a:ea typeface="Calibri" panose="020F0502020204030204" pitchFamily="34" charset="0"/>
              </a:rPr>
              <a:t>10</a:t>
            </a:r>
            <a:r>
              <a:rPr lang="vi-VN" sz="2400" dirty="0" smtClean="0">
                <a:latin typeface="+mn-lt"/>
                <a:ea typeface="Calibri" panose="020F0502020204030204" pitchFamily="34" charset="0"/>
              </a:rPr>
              <a:t>: </a:t>
            </a:r>
            <a:r>
              <a:rPr lang="vi-VN" sz="2400" dirty="0">
                <a:latin typeface="+mn-lt"/>
                <a:ea typeface="Calibri" panose="020F0502020204030204" pitchFamily="34" charset="0"/>
              </a:rPr>
              <a:t>cơ số </a:t>
            </a:r>
            <a:r>
              <a:rPr lang="en-US" sz="2400" dirty="0" smtClean="0">
                <a:latin typeface="+mn-lt"/>
                <a:ea typeface="Calibri" panose="020F0502020204030204" pitchFamily="34" charset="0"/>
              </a:rPr>
              <a:t>1</a:t>
            </a:r>
            <a:r>
              <a:rPr lang="vi-VN" sz="2400" dirty="0" smtClean="0">
                <a:latin typeface="+mn-lt"/>
                <a:ea typeface="Calibri" panose="020F0502020204030204" pitchFamily="34" charset="0"/>
              </a:rPr>
              <a:t>, </a:t>
            </a:r>
            <a:r>
              <a:rPr lang="vi-VN" sz="2400" dirty="0">
                <a:latin typeface="+mn-lt"/>
                <a:ea typeface="Calibri" panose="020F0502020204030204" pitchFamily="34" charset="0"/>
              </a:rPr>
              <a:t>số mũ </a:t>
            </a:r>
            <a:r>
              <a:rPr lang="en-US" sz="2400" dirty="0" smtClean="0">
                <a:latin typeface="+mn-lt"/>
                <a:ea typeface="Calibri" panose="020F0502020204030204" pitchFamily="34" charset="0"/>
              </a:rPr>
              <a:t>10</a:t>
            </a:r>
            <a:endParaRPr lang="en-US" sz="2400" dirty="0">
              <a:latin typeface="+mn-lt"/>
              <a:ea typeface="Calibri" panose="020F0502020204030204" pitchFamily="34" charset="0"/>
            </a:endParaRPr>
          </a:p>
          <a:p>
            <a:pPr algn="just">
              <a:lnSpc>
                <a:spcPct val="150000"/>
              </a:lnSpc>
            </a:pPr>
            <a:r>
              <a:rPr lang="en-US" sz="2400" dirty="0" smtClean="0">
                <a:latin typeface="+mn-lt"/>
                <a:ea typeface="Calibri" panose="020F0502020204030204" pitchFamily="34" charset="0"/>
              </a:rPr>
              <a:t>	</a:t>
            </a:r>
            <a:r>
              <a:rPr lang="vi-VN" sz="2400">
                <a:latin typeface="+mn-lt"/>
                <a:ea typeface="Calibri" panose="020F0502020204030204" pitchFamily="34" charset="0"/>
              </a:rPr>
              <a:t> </a:t>
            </a:r>
            <a:r>
              <a:rPr lang="en-US" sz="2400" dirty="0">
                <a:latin typeface="+mn-lt"/>
                <a:ea typeface="Calibri" panose="020F0502020204030204" pitchFamily="34" charset="0"/>
              </a:rPr>
              <a:t>1</a:t>
            </a:r>
            <a:r>
              <a:rPr lang="en-US" sz="2400" baseline="30000" smtClean="0">
                <a:latin typeface="+mn-lt"/>
                <a:ea typeface="Calibri" panose="020F0502020204030204" pitchFamily="34" charset="0"/>
              </a:rPr>
              <a:t>10</a:t>
            </a:r>
            <a:r>
              <a:rPr lang="vi-VN" sz="2400" dirty="0">
                <a:latin typeface="+mn-lt"/>
                <a:ea typeface="Calibri" panose="020F0502020204030204" pitchFamily="34" charset="0"/>
              </a:rPr>
              <a:t> = </a:t>
            </a:r>
            <a:r>
              <a:rPr lang="en-US" sz="2400" dirty="0" smtClean="0">
                <a:latin typeface="+mn-lt"/>
                <a:ea typeface="Calibri" panose="020F0502020204030204" pitchFamily="34" charset="0"/>
              </a:rPr>
              <a:t>1</a:t>
            </a:r>
            <a:endParaRPr lang="en-US" sz="2400" dirty="0">
              <a:latin typeface="+mn-lt"/>
              <a:ea typeface="Calibri" panose="020F0502020204030204" pitchFamily="34" charset="0"/>
            </a:endParaRPr>
          </a:p>
        </p:txBody>
      </p:sp>
      <p:sp>
        <p:nvSpPr>
          <p:cNvPr id="8" name="Rectangle 7"/>
          <p:cNvSpPr/>
          <p:nvPr/>
        </p:nvSpPr>
        <p:spPr>
          <a:xfrm>
            <a:off x="4607167" y="1899126"/>
            <a:ext cx="3974123" cy="1200329"/>
          </a:xfrm>
          <a:prstGeom prst="rect">
            <a:avLst/>
          </a:prstGeom>
        </p:spPr>
        <p:txBody>
          <a:bodyPr wrap="square">
            <a:spAutoFit/>
          </a:bodyPr>
          <a:lstStyle/>
          <a:p>
            <a:pPr algn="just">
              <a:lnSpc>
                <a:spcPct val="150000"/>
              </a:lnSpc>
            </a:pPr>
            <a:r>
              <a:rPr lang="vi-VN" sz="2400" dirty="0">
                <a:latin typeface="+mn-lt"/>
                <a:ea typeface="Calibri" panose="020F0502020204030204" pitchFamily="34" charset="0"/>
              </a:rPr>
              <a:t>+ </a:t>
            </a:r>
            <a:r>
              <a:rPr lang="en-US" sz="2400" b="1" dirty="0" smtClean="0">
                <a:latin typeface="+mn-lt"/>
                <a:ea typeface="Calibri" panose="020F0502020204030204" pitchFamily="34" charset="0"/>
              </a:rPr>
              <a:t>5</a:t>
            </a:r>
            <a:r>
              <a:rPr lang="en-US" sz="2400" b="1" baseline="30000" dirty="0" smtClean="0">
                <a:latin typeface="+mn-lt"/>
                <a:ea typeface="Calibri" panose="020F0502020204030204" pitchFamily="34" charset="0"/>
              </a:rPr>
              <a:t>2</a:t>
            </a:r>
            <a:r>
              <a:rPr lang="vi-VN" sz="2400" dirty="0" smtClean="0">
                <a:latin typeface="+mn-lt"/>
                <a:ea typeface="Calibri" panose="020F0502020204030204" pitchFamily="34" charset="0"/>
              </a:rPr>
              <a:t>: </a:t>
            </a:r>
            <a:r>
              <a:rPr lang="vi-VN" sz="2400" dirty="0">
                <a:latin typeface="+mn-lt"/>
                <a:ea typeface="Calibri" panose="020F0502020204030204" pitchFamily="34" charset="0"/>
              </a:rPr>
              <a:t>cơ số </a:t>
            </a:r>
            <a:r>
              <a:rPr lang="en-US" sz="2400" dirty="0" smtClean="0">
                <a:latin typeface="+mn-lt"/>
                <a:ea typeface="Calibri" panose="020F0502020204030204" pitchFamily="34" charset="0"/>
              </a:rPr>
              <a:t>5</a:t>
            </a:r>
            <a:r>
              <a:rPr lang="vi-VN" sz="2400" dirty="0" smtClean="0">
                <a:latin typeface="+mn-lt"/>
                <a:ea typeface="Calibri" panose="020F0502020204030204" pitchFamily="34" charset="0"/>
              </a:rPr>
              <a:t>, </a:t>
            </a:r>
            <a:r>
              <a:rPr lang="vi-VN" sz="2400" dirty="0">
                <a:latin typeface="+mn-lt"/>
                <a:ea typeface="Calibri" panose="020F0502020204030204" pitchFamily="34" charset="0"/>
              </a:rPr>
              <a:t>số mũ </a:t>
            </a:r>
            <a:r>
              <a:rPr lang="en-US" sz="2400" dirty="0" smtClean="0">
                <a:latin typeface="+mn-lt"/>
                <a:ea typeface="Calibri" panose="020F0502020204030204" pitchFamily="34" charset="0"/>
              </a:rPr>
              <a:t>2</a:t>
            </a:r>
            <a:endParaRPr lang="en-US" sz="2400" dirty="0">
              <a:latin typeface="+mn-lt"/>
              <a:ea typeface="Calibri" panose="020F0502020204030204" pitchFamily="34" charset="0"/>
            </a:endParaRPr>
          </a:p>
          <a:p>
            <a:pPr algn="just">
              <a:lnSpc>
                <a:spcPct val="150000"/>
              </a:lnSpc>
            </a:pPr>
            <a:r>
              <a:rPr lang="vi-VN" sz="2400" dirty="0">
                <a:latin typeface="+mn-lt"/>
                <a:ea typeface="Calibri" panose="020F0502020204030204" pitchFamily="34" charset="0"/>
              </a:rPr>
              <a:t> </a:t>
            </a:r>
            <a:r>
              <a:rPr lang="en-US" sz="2400" dirty="0" smtClean="0">
                <a:latin typeface="+mn-lt"/>
                <a:ea typeface="Calibri" panose="020F0502020204030204" pitchFamily="34" charset="0"/>
              </a:rPr>
              <a:t>   5</a:t>
            </a:r>
            <a:r>
              <a:rPr lang="en-US" sz="2400" baseline="30000" dirty="0" smtClean="0">
                <a:latin typeface="+mn-lt"/>
                <a:ea typeface="Calibri" panose="020F0502020204030204" pitchFamily="34" charset="0"/>
              </a:rPr>
              <a:t>2</a:t>
            </a:r>
            <a:r>
              <a:rPr lang="vi-VN" sz="2400" dirty="0">
                <a:latin typeface="+mn-lt"/>
                <a:ea typeface="Calibri" panose="020F0502020204030204" pitchFamily="34" charset="0"/>
              </a:rPr>
              <a:t> = </a:t>
            </a:r>
            <a:r>
              <a:rPr lang="en-US" sz="2400" dirty="0" smtClean="0">
                <a:latin typeface="+mn-lt"/>
                <a:ea typeface="Calibri" panose="020F0502020204030204" pitchFamily="34" charset="0"/>
              </a:rPr>
              <a:t>5</a:t>
            </a:r>
            <a:r>
              <a:rPr lang="vi-VN" sz="2400" dirty="0" smtClean="0">
                <a:latin typeface="+mn-lt"/>
                <a:ea typeface="Calibri" panose="020F0502020204030204" pitchFamily="34" charset="0"/>
              </a:rPr>
              <a:t> </a:t>
            </a:r>
            <a:r>
              <a:rPr lang="vi-VN" sz="2400" dirty="0">
                <a:latin typeface="+mn-lt"/>
                <a:ea typeface="Calibri" panose="020F0502020204030204" pitchFamily="34" charset="0"/>
              </a:rPr>
              <a:t>. </a:t>
            </a:r>
            <a:r>
              <a:rPr lang="en-US" sz="2400" dirty="0" smtClean="0">
                <a:latin typeface="+mn-lt"/>
                <a:ea typeface="Calibri" panose="020F0502020204030204" pitchFamily="34" charset="0"/>
              </a:rPr>
              <a:t>5</a:t>
            </a:r>
            <a:r>
              <a:rPr lang="vi-VN" sz="2400" dirty="0" smtClean="0">
                <a:latin typeface="+mn-lt"/>
                <a:ea typeface="Calibri" panose="020F0502020204030204" pitchFamily="34" charset="0"/>
              </a:rPr>
              <a:t> </a:t>
            </a:r>
            <a:r>
              <a:rPr lang="en-US" sz="2400" dirty="0" smtClean="0">
                <a:latin typeface="+mn-lt"/>
                <a:ea typeface="Calibri" panose="020F0502020204030204" pitchFamily="34" charset="0"/>
              </a:rPr>
              <a:t>= 25</a:t>
            </a:r>
            <a:endParaRPr lang="en-US" sz="2400" dirty="0">
              <a:latin typeface="+mn-lt"/>
              <a:ea typeface="Calibri" panose="020F0502020204030204" pitchFamily="34" charset="0"/>
            </a:endParaRPr>
          </a:p>
        </p:txBody>
      </p:sp>
      <p:sp>
        <p:nvSpPr>
          <p:cNvPr id="9" name="Rectangle 8"/>
          <p:cNvSpPr/>
          <p:nvPr/>
        </p:nvSpPr>
        <p:spPr>
          <a:xfrm>
            <a:off x="61544" y="4036335"/>
            <a:ext cx="3974123" cy="1200329"/>
          </a:xfrm>
          <a:prstGeom prst="rect">
            <a:avLst/>
          </a:prstGeom>
        </p:spPr>
        <p:txBody>
          <a:bodyPr wrap="square">
            <a:spAutoFit/>
          </a:bodyPr>
          <a:lstStyle/>
          <a:p>
            <a:pPr algn="just">
              <a:lnSpc>
                <a:spcPct val="150000"/>
              </a:lnSpc>
            </a:pPr>
            <a:r>
              <a:rPr lang="vi-VN" sz="2400" dirty="0">
                <a:latin typeface="+mn-lt"/>
                <a:ea typeface="Calibri" panose="020F0502020204030204" pitchFamily="34" charset="0"/>
              </a:rPr>
              <a:t>+ </a:t>
            </a:r>
            <a:r>
              <a:rPr lang="en-US" sz="2400" b="1" dirty="0" smtClean="0">
                <a:latin typeface="+mn-lt"/>
                <a:ea typeface="Calibri" panose="020F0502020204030204" pitchFamily="34" charset="0"/>
              </a:rPr>
              <a:t>10</a:t>
            </a:r>
            <a:r>
              <a:rPr lang="en-US" sz="2400" b="1" baseline="30000" dirty="0" smtClean="0">
                <a:latin typeface="+mn-lt"/>
                <a:ea typeface="Calibri" panose="020F0502020204030204" pitchFamily="34" charset="0"/>
              </a:rPr>
              <a:t>1</a:t>
            </a:r>
            <a:r>
              <a:rPr lang="vi-VN" sz="2400" dirty="0" smtClean="0">
                <a:latin typeface="+mn-lt"/>
                <a:ea typeface="Calibri" panose="020F0502020204030204" pitchFamily="34" charset="0"/>
              </a:rPr>
              <a:t>: </a:t>
            </a:r>
            <a:r>
              <a:rPr lang="vi-VN" sz="2400" dirty="0">
                <a:latin typeface="+mn-lt"/>
                <a:ea typeface="Calibri" panose="020F0502020204030204" pitchFamily="34" charset="0"/>
              </a:rPr>
              <a:t>cơ số </a:t>
            </a:r>
            <a:r>
              <a:rPr lang="en-US" sz="2400" dirty="0" smtClean="0">
                <a:latin typeface="+mn-lt"/>
                <a:ea typeface="Calibri" panose="020F0502020204030204" pitchFamily="34" charset="0"/>
              </a:rPr>
              <a:t>10</a:t>
            </a:r>
            <a:r>
              <a:rPr lang="vi-VN" sz="2400" dirty="0" smtClean="0">
                <a:latin typeface="+mn-lt"/>
                <a:ea typeface="Calibri" panose="020F0502020204030204" pitchFamily="34" charset="0"/>
              </a:rPr>
              <a:t>, </a:t>
            </a:r>
            <a:r>
              <a:rPr lang="vi-VN" sz="2400" dirty="0">
                <a:latin typeface="+mn-lt"/>
                <a:ea typeface="Calibri" panose="020F0502020204030204" pitchFamily="34" charset="0"/>
              </a:rPr>
              <a:t>số mũ </a:t>
            </a:r>
            <a:r>
              <a:rPr lang="en-US" sz="2400" dirty="0" smtClean="0">
                <a:latin typeface="+mn-lt"/>
                <a:ea typeface="Calibri" panose="020F0502020204030204" pitchFamily="34" charset="0"/>
              </a:rPr>
              <a:t>1</a:t>
            </a:r>
            <a:endParaRPr lang="en-US" sz="2400" dirty="0">
              <a:latin typeface="+mn-lt"/>
              <a:ea typeface="Calibri" panose="020F0502020204030204" pitchFamily="34" charset="0"/>
            </a:endParaRPr>
          </a:p>
          <a:p>
            <a:pPr algn="just">
              <a:lnSpc>
                <a:spcPct val="150000"/>
              </a:lnSpc>
            </a:pPr>
            <a:r>
              <a:rPr lang="en-US" sz="2400" dirty="0" smtClean="0">
                <a:latin typeface="+mn-lt"/>
                <a:ea typeface="Calibri" panose="020F0502020204030204" pitchFamily="34" charset="0"/>
              </a:rPr>
              <a:t>  </a:t>
            </a:r>
            <a:r>
              <a:rPr lang="vi-VN" sz="2400" dirty="0">
                <a:latin typeface="+mn-lt"/>
                <a:ea typeface="Calibri" panose="020F0502020204030204" pitchFamily="34" charset="0"/>
              </a:rPr>
              <a:t> </a:t>
            </a:r>
            <a:r>
              <a:rPr lang="en-US" sz="2400" dirty="0" smtClean="0">
                <a:latin typeface="+mn-lt"/>
                <a:ea typeface="Calibri" panose="020F0502020204030204" pitchFamily="34" charset="0"/>
              </a:rPr>
              <a:t>10</a:t>
            </a:r>
            <a:r>
              <a:rPr lang="en-US" sz="2400" baseline="30000" dirty="0" smtClean="0">
                <a:latin typeface="+mn-lt"/>
                <a:ea typeface="Calibri" panose="020F0502020204030204" pitchFamily="34" charset="0"/>
              </a:rPr>
              <a:t>1</a:t>
            </a:r>
            <a:r>
              <a:rPr lang="vi-VN" sz="2400" dirty="0">
                <a:latin typeface="+mn-lt"/>
                <a:ea typeface="Calibri" panose="020F0502020204030204" pitchFamily="34" charset="0"/>
              </a:rPr>
              <a:t> </a:t>
            </a:r>
            <a:r>
              <a:rPr lang="en-US" sz="2400" dirty="0" smtClean="0">
                <a:latin typeface="+mn-lt"/>
                <a:ea typeface="Calibri" panose="020F0502020204030204" pitchFamily="34" charset="0"/>
              </a:rPr>
              <a:t>= 10</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23160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TextBox 2"/>
          <p:cNvSpPr txBox="1"/>
          <p:nvPr/>
        </p:nvSpPr>
        <p:spPr>
          <a:xfrm>
            <a:off x="263770" y="720969"/>
            <a:ext cx="8528538" cy="1384995"/>
          </a:xfrm>
          <a:prstGeom prst="rect">
            <a:avLst/>
          </a:prstGeom>
          <a:noFill/>
        </p:spPr>
        <p:txBody>
          <a:bodyPr wrap="square" rtlCol="0">
            <a:spAutoFit/>
          </a:bodyPr>
          <a:lstStyle/>
          <a:p>
            <a:pPr algn="just">
              <a:lnSpc>
                <a:spcPct val="150000"/>
              </a:lnSpc>
            </a:pPr>
            <a:r>
              <a:rPr lang="en-US" sz="2800" b="1" dirty="0" err="1" smtClean="0"/>
              <a:t>Bài</a:t>
            </a:r>
            <a:r>
              <a:rPr lang="en-US" sz="2800" b="1" dirty="0" smtClean="0"/>
              <a:t> 4: </a:t>
            </a:r>
            <a:r>
              <a:rPr lang="en-US" sz="2800" dirty="0" err="1" smtClean="0"/>
              <a:t>Viết</a:t>
            </a:r>
            <a:r>
              <a:rPr lang="en-US" sz="2800" dirty="0" smtClean="0"/>
              <a:t> </a:t>
            </a:r>
            <a:r>
              <a:rPr lang="en-US" sz="2800" dirty="0" err="1" smtClean="0"/>
              <a:t>kết</a:t>
            </a:r>
            <a:r>
              <a:rPr lang="en-US" sz="2800" dirty="0" smtClean="0"/>
              <a:t> </a:t>
            </a:r>
            <a:r>
              <a:rPr lang="en-US" sz="2800" dirty="0" err="1" smtClean="0"/>
              <a:t>quả</a:t>
            </a:r>
            <a:r>
              <a:rPr lang="en-US" sz="2800" dirty="0" smtClean="0"/>
              <a:t> </a:t>
            </a:r>
            <a:r>
              <a:rPr lang="en-US" sz="2800" dirty="0" err="1" smtClean="0"/>
              <a:t>mỗi</a:t>
            </a:r>
            <a:r>
              <a:rPr lang="en-US" sz="2800" dirty="0" smtClean="0"/>
              <a:t> </a:t>
            </a:r>
            <a:r>
              <a:rPr lang="en-US" sz="2800" dirty="0" err="1" smtClean="0"/>
              <a:t>phép</a:t>
            </a:r>
            <a:r>
              <a:rPr lang="en-US" sz="2800" dirty="0" smtClean="0"/>
              <a:t> </a:t>
            </a:r>
            <a:r>
              <a:rPr lang="en-US" sz="2800" dirty="0" err="1" smtClean="0"/>
              <a:t>tính</a:t>
            </a:r>
            <a:r>
              <a:rPr lang="en-US" sz="2800" dirty="0" smtClean="0"/>
              <a:t> </a:t>
            </a:r>
            <a:r>
              <a:rPr lang="en-US" sz="2800" dirty="0" err="1" smtClean="0"/>
              <a:t>sau</a:t>
            </a:r>
            <a:r>
              <a:rPr lang="en-US" sz="2800" dirty="0" smtClean="0"/>
              <a:t> </a:t>
            </a:r>
            <a:r>
              <a:rPr lang="en-US" sz="2800" dirty="0" err="1" smtClean="0"/>
              <a:t>dưới</a:t>
            </a:r>
            <a:r>
              <a:rPr lang="en-US" sz="2800" dirty="0" smtClean="0"/>
              <a:t> </a:t>
            </a:r>
            <a:r>
              <a:rPr lang="en-US" sz="2800" dirty="0" err="1" smtClean="0"/>
              <a:t>dạng</a:t>
            </a:r>
            <a:r>
              <a:rPr lang="en-US" sz="2800" dirty="0" smtClean="0"/>
              <a:t> </a:t>
            </a:r>
            <a:r>
              <a:rPr lang="en-US" sz="2800" dirty="0" err="1" smtClean="0"/>
              <a:t>một</a:t>
            </a:r>
            <a:r>
              <a:rPr lang="en-US" sz="2800" dirty="0" smtClean="0"/>
              <a:t> </a:t>
            </a:r>
            <a:r>
              <a:rPr lang="en-US" sz="2800" dirty="0" err="1" smtClean="0"/>
              <a:t>lũy</a:t>
            </a:r>
            <a:r>
              <a:rPr lang="en-US" sz="2800" dirty="0" smtClean="0"/>
              <a:t> </a:t>
            </a:r>
            <a:r>
              <a:rPr lang="en-US" sz="2800" dirty="0" err="1" smtClean="0"/>
              <a:t>thừa</a:t>
            </a:r>
            <a:r>
              <a:rPr lang="en-US" sz="2800" dirty="0" smtClean="0"/>
              <a:t>:</a:t>
            </a:r>
            <a:endParaRPr lang="vi-VN" sz="2800" dirty="0"/>
          </a:p>
        </p:txBody>
      </p:sp>
      <p:sp>
        <p:nvSpPr>
          <p:cNvPr id="4" name="TextBox 3"/>
          <p:cNvSpPr txBox="1"/>
          <p:nvPr/>
        </p:nvSpPr>
        <p:spPr>
          <a:xfrm>
            <a:off x="298937" y="2637701"/>
            <a:ext cx="2795953" cy="523220"/>
          </a:xfrm>
          <a:prstGeom prst="rect">
            <a:avLst/>
          </a:prstGeom>
          <a:noFill/>
        </p:spPr>
        <p:txBody>
          <a:bodyPr wrap="square" rtlCol="0">
            <a:spAutoFit/>
          </a:bodyPr>
          <a:lstStyle/>
          <a:p>
            <a:r>
              <a:rPr lang="en-US" sz="2800" dirty="0" smtClean="0"/>
              <a:t>a) 3</a:t>
            </a:r>
            <a:r>
              <a:rPr lang="en-US" sz="2800" baseline="30000" dirty="0" smtClean="0"/>
              <a:t>4</a:t>
            </a:r>
            <a:r>
              <a:rPr lang="en-US" sz="2800" dirty="0" smtClean="0"/>
              <a:t>. 3</a:t>
            </a:r>
            <a:r>
              <a:rPr lang="en-US" sz="2800" baseline="30000" dirty="0" smtClean="0"/>
              <a:t>5 </a:t>
            </a:r>
            <a:r>
              <a:rPr lang="en-US" sz="2800" dirty="0" smtClean="0"/>
              <a:t>;</a:t>
            </a:r>
            <a:endParaRPr lang="vi-VN" sz="2800" dirty="0"/>
          </a:p>
        </p:txBody>
      </p:sp>
      <p:sp>
        <p:nvSpPr>
          <p:cNvPr id="5" name="TextBox 4"/>
          <p:cNvSpPr txBox="1"/>
          <p:nvPr/>
        </p:nvSpPr>
        <p:spPr>
          <a:xfrm>
            <a:off x="298938" y="3323373"/>
            <a:ext cx="2795953" cy="523220"/>
          </a:xfrm>
          <a:prstGeom prst="rect">
            <a:avLst/>
          </a:prstGeom>
          <a:noFill/>
        </p:spPr>
        <p:txBody>
          <a:bodyPr wrap="square" rtlCol="0">
            <a:spAutoFit/>
          </a:bodyPr>
          <a:lstStyle/>
          <a:p>
            <a:r>
              <a:rPr lang="en-US" sz="2800" dirty="0" smtClean="0"/>
              <a:t>b) </a:t>
            </a:r>
            <a:r>
              <a:rPr lang="vi-VN" sz="2800" dirty="0"/>
              <a:t>12</a:t>
            </a:r>
            <a:r>
              <a:rPr lang="vi-VN" sz="2800" baseline="30000" dirty="0"/>
              <a:t>8</a:t>
            </a:r>
            <a:r>
              <a:rPr lang="vi-VN" sz="2800" dirty="0"/>
              <a:t> : </a:t>
            </a:r>
            <a:r>
              <a:rPr lang="vi-VN" sz="2800" dirty="0" smtClean="0"/>
              <a:t>12</a:t>
            </a:r>
            <a:r>
              <a:rPr lang="en-US" sz="2800" dirty="0" smtClean="0"/>
              <a:t> ;</a:t>
            </a:r>
            <a:r>
              <a:rPr lang="vi-VN" sz="2800" dirty="0" smtClean="0"/>
              <a:t> </a:t>
            </a:r>
            <a:endParaRPr lang="vi-VN" sz="2800" dirty="0"/>
          </a:p>
        </p:txBody>
      </p:sp>
      <p:sp>
        <p:nvSpPr>
          <p:cNvPr id="6" name="TextBox 5"/>
          <p:cNvSpPr txBox="1"/>
          <p:nvPr/>
        </p:nvSpPr>
        <p:spPr>
          <a:xfrm>
            <a:off x="298937" y="4009045"/>
            <a:ext cx="2795953" cy="523220"/>
          </a:xfrm>
          <a:prstGeom prst="rect">
            <a:avLst/>
          </a:prstGeom>
          <a:noFill/>
        </p:spPr>
        <p:txBody>
          <a:bodyPr wrap="square" rtlCol="0">
            <a:spAutoFit/>
          </a:bodyPr>
          <a:lstStyle/>
          <a:p>
            <a:r>
              <a:rPr lang="en-US" sz="2800" dirty="0" smtClean="0"/>
              <a:t>c) </a:t>
            </a:r>
            <a:r>
              <a:rPr lang="vi-VN" sz="2800" dirty="0"/>
              <a:t>4 . 8</a:t>
            </a:r>
            <a:r>
              <a:rPr lang="vi-VN" sz="2800" baseline="30000" dirty="0"/>
              <a:t>6</a:t>
            </a:r>
            <a:r>
              <a:rPr lang="vi-VN" sz="2800" dirty="0"/>
              <a:t>. 2 . </a:t>
            </a:r>
            <a:r>
              <a:rPr lang="vi-VN" sz="2800" dirty="0" smtClean="0"/>
              <a:t>8</a:t>
            </a:r>
            <a:r>
              <a:rPr lang="vi-VN" sz="2800" baseline="30000" dirty="0" smtClean="0"/>
              <a:t>3</a:t>
            </a:r>
            <a:r>
              <a:rPr lang="en-US" sz="2800" dirty="0" smtClean="0"/>
              <a:t> ;</a:t>
            </a:r>
            <a:r>
              <a:rPr lang="vi-VN" sz="2800" dirty="0" smtClean="0"/>
              <a:t> </a:t>
            </a:r>
            <a:endParaRPr lang="vi-VN" sz="2800" dirty="0"/>
          </a:p>
        </p:txBody>
      </p:sp>
      <p:sp>
        <p:nvSpPr>
          <p:cNvPr id="8" name="TextBox 7"/>
          <p:cNvSpPr txBox="1"/>
          <p:nvPr/>
        </p:nvSpPr>
        <p:spPr>
          <a:xfrm>
            <a:off x="3740593" y="2606623"/>
            <a:ext cx="2795953" cy="523220"/>
          </a:xfrm>
          <a:prstGeom prst="rect">
            <a:avLst/>
          </a:prstGeom>
          <a:noFill/>
        </p:spPr>
        <p:txBody>
          <a:bodyPr wrap="square" rtlCol="0">
            <a:spAutoFit/>
          </a:bodyPr>
          <a:lstStyle/>
          <a:p>
            <a:r>
              <a:rPr lang="vi-VN" sz="2800" dirty="0"/>
              <a:t>16. 2­</a:t>
            </a:r>
            <a:r>
              <a:rPr lang="vi-VN" sz="2800" baseline="30000" dirty="0"/>
              <a:t>9</a:t>
            </a:r>
            <a:r>
              <a:rPr lang="vi-VN" sz="2800" dirty="0"/>
              <a:t> </a:t>
            </a:r>
            <a:r>
              <a:rPr lang="en-US" sz="2800" dirty="0" smtClean="0"/>
              <a:t>;</a:t>
            </a:r>
            <a:endParaRPr lang="vi-VN" sz="2800" dirty="0"/>
          </a:p>
        </p:txBody>
      </p:sp>
      <p:sp>
        <p:nvSpPr>
          <p:cNvPr id="9" name="TextBox 8"/>
          <p:cNvSpPr txBox="1"/>
          <p:nvPr/>
        </p:nvSpPr>
        <p:spPr>
          <a:xfrm>
            <a:off x="3740592" y="3339653"/>
            <a:ext cx="2795953" cy="523220"/>
          </a:xfrm>
          <a:prstGeom prst="rect">
            <a:avLst/>
          </a:prstGeom>
          <a:noFill/>
        </p:spPr>
        <p:txBody>
          <a:bodyPr wrap="square" rtlCol="0">
            <a:spAutoFit/>
          </a:bodyPr>
          <a:lstStyle/>
          <a:p>
            <a:r>
              <a:rPr lang="en-US" sz="2800" dirty="0" smtClean="0"/>
              <a:t>243 </a:t>
            </a:r>
            <a:r>
              <a:rPr lang="vi-VN" sz="2800" dirty="0" smtClean="0"/>
              <a:t>: </a:t>
            </a:r>
            <a:r>
              <a:rPr lang="en-US" sz="2800" dirty="0" smtClean="0"/>
              <a:t>3</a:t>
            </a:r>
            <a:r>
              <a:rPr lang="en-US" sz="2800" baseline="30000" dirty="0" smtClean="0"/>
              <a:t>4</a:t>
            </a:r>
            <a:r>
              <a:rPr lang="en-US" sz="2800" dirty="0" smtClean="0"/>
              <a:t> ;</a:t>
            </a:r>
            <a:r>
              <a:rPr lang="vi-VN" sz="2800" dirty="0" smtClean="0"/>
              <a:t> </a:t>
            </a:r>
            <a:endParaRPr lang="vi-VN" sz="2800" dirty="0"/>
          </a:p>
        </p:txBody>
      </p:sp>
      <p:sp>
        <p:nvSpPr>
          <p:cNvPr id="10" name="TextBox 9"/>
          <p:cNvSpPr txBox="1"/>
          <p:nvPr/>
        </p:nvSpPr>
        <p:spPr>
          <a:xfrm>
            <a:off x="3459239" y="4039257"/>
            <a:ext cx="2795953" cy="523220"/>
          </a:xfrm>
          <a:prstGeom prst="rect">
            <a:avLst/>
          </a:prstGeom>
          <a:noFill/>
        </p:spPr>
        <p:txBody>
          <a:bodyPr wrap="square" rtlCol="0">
            <a:spAutoFit/>
          </a:bodyPr>
          <a:lstStyle/>
          <a:p>
            <a:r>
              <a:rPr lang="vi-VN" sz="2800" dirty="0"/>
              <a:t>12</a:t>
            </a:r>
            <a:r>
              <a:rPr lang="vi-VN" sz="2800" baseline="30000" dirty="0"/>
              <a:t>2</a:t>
            </a:r>
            <a:r>
              <a:rPr lang="vi-VN" sz="2800" dirty="0"/>
              <a:t>. 2 . 12</a:t>
            </a:r>
            <a:r>
              <a:rPr lang="vi-VN" sz="2800" baseline="30000" dirty="0"/>
              <a:t>3</a:t>
            </a:r>
            <a:r>
              <a:rPr lang="vi-VN" sz="2800" dirty="0"/>
              <a:t>. 6 </a:t>
            </a:r>
            <a:r>
              <a:rPr lang="en-US" sz="2800" dirty="0" smtClean="0"/>
              <a:t>;</a:t>
            </a:r>
            <a:r>
              <a:rPr lang="vi-VN" sz="2800" dirty="0" smtClean="0"/>
              <a:t> </a:t>
            </a:r>
            <a:endParaRPr lang="vi-VN" sz="2800" dirty="0"/>
          </a:p>
        </p:txBody>
      </p:sp>
      <p:sp>
        <p:nvSpPr>
          <p:cNvPr id="11" name="TextBox 10"/>
          <p:cNvSpPr txBox="1"/>
          <p:nvPr/>
        </p:nvSpPr>
        <p:spPr>
          <a:xfrm>
            <a:off x="6536546" y="2566025"/>
            <a:ext cx="2795953" cy="523220"/>
          </a:xfrm>
          <a:prstGeom prst="rect">
            <a:avLst/>
          </a:prstGeom>
          <a:noFill/>
        </p:spPr>
        <p:txBody>
          <a:bodyPr wrap="square" rtlCol="0">
            <a:spAutoFit/>
          </a:bodyPr>
          <a:lstStyle/>
          <a:p>
            <a:r>
              <a:rPr lang="vi-VN" sz="2800" dirty="0"/>
              <a:t>16. 32 </a:t>
            </a:r>
            <a:r>
              <a:rPr lang="en-US" sz="2800" dirty="0" smtClean="0"/>
              <a:t>;</a:t>
            </a:r>
            <a:endParaRPr lang="vi-VN" sz="2800" dirty="0"/>
          </a:p>
        </p:txBody>
      </p:sp>
      <p:sp>
        <p:nvSpPr>
          <p:cNvPr id="12" name="TextBox 11"/>
          <p:cNvSpPr txBox="1"/>
          <p:nvPr/>
        </p:nvSpPr>
        <p:spPr>
          <a:xfrm>
            <a:off x="6409809" y="3306770"/>
            <a:ext cx="2795953" cy="523220"/>
          </a:xfrm>
          <a:prstGeom prst="rect">
            <a:avLst/>
          </a:prstGeom>
          <a:noFill/>
        </p:spPr>
        <p:txBody>
          <a:bodyPr wrap="square" rtlCol="0">
            <a:spAutoFit/>
          </a:bodyPr>
          <a:lstStyle/>
          <a:p>
            <a:r>
              <a:rPr lang="vi-VN" sz="2800" dirty="0"/>
              <a:t>10</a:t>
            </a:r>
            <a:r>
              <a:rPr lang="vi-VN" sz="2800" baseline="30000" dirty="0"/>
              <a:t>9</a:t>
            </a:r>
            <a:r>
              <a:rPr lang="vi-VN" sz="2800" baseline="-25000" dirty="0"/>
              <a:t> </a:t>
            </a:r>
            <a:r>
              <a:rPr lang="vi-VN" sz="2800" dirty="0"/>
              <a:t>: 10 000 </a:t>
            </a:r>
            <a:r>
              <a:rPr lang="en-US" sz="2800" dirty="0" smtClean="0"/>
              <a:t>;</a:t>
            </a:r>
            <a:r>
              <a:rPr lang="vi-VN" sz="2800" dirty="0" smtClean="0"/>
              <a:t> </a:t>
            </a:r>
            <a:endParaRPr lang="vi-VN" sz="2800" dirty="0"/>
          </a:p>
        </p:txBody>
      </p:sp>
      <p:sp>
        <p:nvSpPr>
          <p:cNvPr id="13" name="TextBox 12"/>
          <p:cNvSpPr txBox="1"/>
          <p:nvPr/>
        </p:nvSpPr>
        <p:spPr>
          <a:xfrm>
            <a:off x="6540626" y="4047515"/>
            <a:ext cx="2795953" cy="523220"/>
          </a:xfrm>
          <a:prstGeom prst="rect">
            <a:avLst/>
          </a:prstGeom>
          <a:noFill/>
        </p:spPr>
        <p:txBody>
          <a:bodyPr wrap="square" rtlCol="0">
            <a:spAutoFit/>
          </a:bodyPr>
          <a:lstStyle/>
          <a:p>
            <a:r>
              <a:rPr lang="vi-VN" sz="2800" dirty="0"/>
              <a:t>6</a:t>
            </a:r>
            <a:r>
              <a:rPr lang="vi-VN" sz="2800" baseline="30000" dirty="0"/>
              <a:t>3</a:t>
            </a:r>
            <a:r>
              <a:rPr lang="vi-VN" sz="2800" smtClean="0"/>
              <a:t>.</a:t>
            </a:r>
            <a:r>
              <a:rPr lang="en-US" sz="2800" smtClean="0"/>
              <a:t> </a:t>
            </a:r>
            <a:r>
              <a:rPr lang="vi-VN" sz="2800" smtClean="0"/>
              <a:t>2</a:t>
            </a:r>
            <a:r>
              <a:rPr lang="en-GB" sz="2800" smtClean="0"/>
              <a:t> </a:t>
            </a:r>
            <a:r>
              <a:rPr lang="vi-VN" sz="2800" smtClean="0"/>
              <a:t>.</a:t>
            </a:r>
            <a:r>
              <a:rPr lang="en-US" sz="2800" smtClean="0"/>
              <a:t> </a:t>
            </a:r>
            <a:r>
              <a:rPr lang="vi-VN" sz="2800" dirty="0" smtClean="0"/>
              <a:t>6</a:t>
            </a:r>
            <a:r>
              <a:rPr lang="vi-VN" sz="2800" baseline="30000" dirty="0" smtClean="0"/>
              <a:t>4</a:t>
            </a:r>
            <a:r>
              <a:rPr lang="vi-VN" sz="2800" dirty="0" smtClean="0"/>
              <a:t>.</a:t>
            </a:r>
            <a:r>
              <a:rPr lang="en-US" sz="2800" dirty="0" smtClean="0"/>
              <a:t> </a:t>
            </a:r>
            <a:r>
              <a:rPr lang="vi-VN" sz="2800" dirty="0" smtClean="0"/>
              <a:t>3 </a:t>
            </a:r>
            <a:r>
              <a:rPr lang="en-US" sz="2800" dirty="0" smtClean="0"/>
              <a:t>;</a:t>
            </a:r>
            <a:r>
              <a:rPr lang="vi-VN" sz="2800" dirty="0" smtClean="0"/>
              <a:t> </a:t>
            </a:r>
            <a:endParaRPr lang="vi-VN" sz="2800" dirty="0"/>
          </a:p>
        </p:txBody>
      </p:sp>
      <p:sp>
        <p:nvSpPr>
          <p:cNvPr id="16" name="TextBox 15"/>
          <p:cNvSpPr txBox="1"/>
          <p:nvPr/>
        </p:nvSpPr>
        <p:spPr>
          <a:xfrm>
            <a:off x="2892670" y="103311"/>
            <a:ext cx="4431323"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000" b="1">
                <a:solidFill>
                  <a:srgbClr val="FF0000"/>
                </a:solidFill>
              </a:rPr>
              <a:t>HOẠT ĐỘNG NHÓM</a:t>
            </a:r>
            <a:endParaRPr lang="vi-VN" sz="3000" b="1" dirty="0">
              <a:solidFill>
                <a:srgbClr val="FF0000"/>
              </a:solidFill>
            </a:endParaRPr>
          </a:p>
        </p:txBody>
      </p:sp>
      <p:sp>
        <p:nvSpPr>
          <p:cNvPr id="17" name="TextBox 16"/>
          <p:cNvSpPr txBox="1"/>
          <p:nvPr/>
        </p:nvSpPr>
        <p:spPr>
          <a:xfrm>
            <a:off x="263770" y="1428809"/>
            <a:ext cx="2057400" cy="523220"/>
          </a:xfrm>
          <a:prstGeom prst="rect">
            <a:avLst/>
          </a:prstGeom>
          <a:solidFill>
            <a:schemeClr val="accent6">
              <a:lumMod val="60000"/>
              <a:lumOff val="40000"/>
            </a:schemeClr>
          </a:solidFill>
        </p:spPr>
        <p:txBody>
          <a:bodyPr wrap="square" rtlCol="0">
            <a:spAutoFit/>
          </a:bodyPr>
          <a:lstStyle/>
          <a:p>
            <a:pPr algn="ctr"/>
            <a:r>
              <a:rPr lang="en-US" sz="2800" dirty="0" err="1" smtClean="0"/>
              <a:t>Nhóm</a:t>
            </a:r>
            <a:r>
              <a:rPr lang="en-US" sz="2800" dirty="0" smtClean="0"/>
              <a:t> 1</a:t>
            </a:r>
            <a:endParaRPr lang="vi-VN" sz="2800" dirty="0"/>
          </a:p>
        </p:txBody>
      </p:sp>
      <p:sp>
        <p:nvSpPr>
          <p:cNvPr id="18" name="Down Arrow 17"/>
          <p:cNvSpPr/>
          <p:nvPr/>
        </p:nvSpPr>
        <p:spPr>
          <a:xfrm>
            <a:off x="944641" y="2064835"/>
            <a:ext cx="356622" cy="4189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p:cNvSpPr txBox="1"/>
          <p:nvPr/>
        </p:nvSpPr>
        <p:spPr>
          <a:xfrm>
            <a:off x="3499339" y="1428809"/>
            <a:ext cx="2057400" cy="523220"/>
          </a:xfrm>
          <a:prstGeom prst="rect">
            <a:avLst/>
          </a:prstGeom>
          <a:solidFill>
            <a:srgbClr val="00B0F0"/>
          </a:solidFill>
        </p:spPr>
        <p:txBody>
          <a:bodyPr wrap="square" rtlCol="0">
            <a:spAutoFit/>
          </a:bodyPr>
          <a:lstStyle/>
          <a:p>
            <a:pPr algn="ctr"/>
            <a:r>
              <a:rPr lang="en-US" sz="2800" dirty="0" err="1" smtClean="0"/>
              <a:t>Nhóm</a:t>
            </a:r>
            <a:r>
              <a:rPr lang="en-US" sz="2800" dirty="0" smtClean="0"/>
              <a:t> 2</a:t>
            </a:r>
            <a:endParaRPr lang="vi-VN" sz="2800" dirty="0"/>
          </a:p>
        </p:txBody>
      </p:sp>
      <p:sp>
        <p:nvSpPr>
          <p:cNvPr id="20" name="Down Arrow 19"/>
          <p:cNvSpPr/>
          <p:nvPr/>
        </p:nvSpPr>
        <p:spPr>
          <a:xfrm>
            <a:off x="4180210" y="2064835"/>
            <a:ext cx="356622" cy="4189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6295293" y="1428809"/>
            <a:ext cx="2057400" cy="523220"/>
          </a:xfrm>
          <a:prstGeom prst="rect">
            <a:avLst/>
          </a:prstGeom>
          <a:solidFill>
            <a:srgbClr val="FFBDEE"/>
          </a:solidFill>
        </p:spPr>
        <p:txBody>
          <a:bodyPr wrap="square" rtlCol="0">
            <a:spAutoFit/>
          </a:bodyPr>
          <a:lstStyle/>
          <a:p>
            <a:pPr algn="ctr"/>
            <a:r>
              <a:rPr lang="en-US" sz="2800" dirty="0" err="1" smtClean="0"/>
              <a:t>Nhóm</a:t>
            </a:r>
            <a:r>
              <a:rPr lang="en-US" sz="2800" dirty="0" smtClean="0"/>
              <a:t> 3</a:t>
            </a:r>
            <a:endParaRPr lang="vi-VN" sz="2800" dirty="0"/>
          </a:p>
        </p:txBody>
      </p:sp>
      <p:sp>
        <p:nvSpPr>
          <p:cNvPr id="22" name="Down Arrow 21"/>
          <p:cNvSpPr/>
          <p:nvPr/>
        </p:nvSpPr>
        <p:spPr>
          <a:xfrm>
            <a:off x="6976164" y="2064835"/>
            <a:ext cx="356622" cy="4189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89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3"/>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P spid="6" grpId="0"/>
      <p:bldP spid="8" grpId="0"/>
      <p:bldP spid="9" grpId="0"/>
      <p:bldP spid="10" grpId="0"/>
      <p:bldP spid="11" grpId="0"/>
      <p:bldP spid="12" grpId="0"/>
      <p:bldP spid="13" grpId="0"/>
      <p:bldP spid="17"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6" name="TextBox 5"/>
          <p:cNvSpPr txBox="1"/>
          <p:nvPr/>
        </p:nvSpPr>
        <p:spPr>
          <a:xfrm>
            <a:off x="3745523" y="0"/>
            <a:ext cx="2866292" cy="830997"/>
          </a:xfrm>
          <a:prstGeom prst="rect">
            <a:avLst/>
          </a:prstGeom>
          <a:noFill/>
        </p:spPr>
        <p:txBody>
          <a:bodyPr wrap="square" rtlCol="0">
            <a:spAutoFit/>
          </a:bodyPr>
          <a:lstStyle/>
          <a:p>
            <a:r>
              <a:rPr lang="en-US" sz="2400" b="1" i="1" u="sng" dirty="0" err="1" smtClean="0"/>
              <a:t>Kết</a:t>
            </a:r>
            <a:r>
              <a:rPr lang="en-US" sz="2400" b="1" i="1" u="sng" dirty="0" smtClean="0"/>
              <a:t> </a:t>
            </a:r>
            <a:r>
              <a:rPr lang="en-US" sz="2400" b="1" i="1" u="sng" dirty="0" err="1" smtClean="0"/>
              <a:t>quả</a:t>
            </a:r>
            <a:r>
              <a:rPr lang="en-US" sz="2400" b="1" i="1" u="sng" dirty="0" smtClean="0"/>
              <a:t>:</a:t>
            </a:r>
          </a:p>
          <a:p>
            <a:endParaRPr lang="vi-VN" sz="2400" b="1" i="1" u="sng" dirty="0"/>
          </a:p>
        </p:txBody>
      </p:sp>
      <p:sp>
        <p:nvSpPr>
          <p:cNvPr id="7" name="Rectangle 6"/>
          <p:cNvSpPr/>
          <p:nvPr/>
        </p:nvSpPr>
        <p:spPr>
          <a:xfrm>
            <a:off x="79754" y="992401"/>
            <a:ext cx="1919115" cy="577850"/>
          </a:xfrm>
          <a:prstGeom prst="rect">
            <a:avLst/>
          </a:prstGeom>
        </p:spPr>
        <p:txBody>
          <a:bodyPr wrap="none">
            <a:spAutoFit/>
          </a:bodyPr>
          <a:lstStyle/>
          <a:p>
            <a:pPr algn="just">
              <a:lnSpc>
                <a:spcPct val="150000"/>
              </a:lnSpc>
            </a:pPr>
            <a:r>
              <a:rPr lang="vi-VN" sz="2400" dirty="0">
                <a:latin typeface="+mn-lt"/>
                <a:ea typeface="Calibri" panose="020F0502020204030204" pitchFamily="34" charset="0"/>
              </a:rPr>
              <a:t>a) 3</a:t>
            </a:r>
            <a:r>
              <a:rPr lang="vi-VN" sz="2400" baseline="30000" dirty="0">
                <a:latin typeface="+mn-lt"/>
                <a:ea typeface="Calibri" panose="020F0502020204030204" pitchFamily="34" charset="0"/>
              </a:rPr>
              <a:t>4</a:t>
            </a:r>
            <a:r>
              <a:rPr lang="vi-VN" sz="2400" dirty="0">
                <a:latin typeface="+mn-lt"/>
                <a:ea typeface="Calibri" panose="020F0502020204030204" pitchFamily="34" charset="0"/>
              </a:rPr>
              <a:t>. 3</a:t>
            </a:r>
            <a:r>
              <a:rPr lang="vi-VN" sz="2400" baseline="30000" dirty="0">
                <a:latin typeface="+mn-lt"/>
                <a:ea typeface="Calibri" panose="020F0502020204030204" pitchFamily="34" charset="0"/>
              </a:rPr>
              <a:t>5</a:t>
            </a:r>
            <a:r>
              <a:rPr lang="vi-VN" sz="2400" dirty="0">
                <a:latin typeface="+mn-lt"/>
                <a:ea typeface="Calibri" panose="020F0502020204030204" pitchFamily="34" charset="0"/>
              </a:rPr>
              <a:t> = </a:t>
            </a:r>
            <a:r>
              <a:rPr lang="vi-VN" sz="2400" b="1" dirty="0">
                <a:latin typeface="+mn-lt"/>
                <a:ea typeface="Calibri" panose="020F0502020204030204" pitchFamily="34" charset="0"/>
              </a:rPr>
              <a:t>3</a:t>
            </a:r>
            <a:r>
              <a:rPr lang="vi-VN" sz="2400" b="1" baseline="30000" dirty="0">
                <a:latin typeface="+mn-lt"/>
                <a:ea typeface="Calibri" panose="020F0502020204030204" pitchFamily="34" charset="0"/>
              </a:rPr>
              <a:t>9</a:t>
            </a:r>
            <a:endParaRPr lang="en-US" sz="2400" b="1" dirty="0">
              <a:latin typeface="+mn-lt"/>
              <a:ea typeface="Calibri" panose="020F0502020204030204" pitchFamily="34" charset="0"/>
            </a:endParaRPr>
          </a:p>
        </p:txBody>
      </p:sp>
      <p:sp>
        <p:nvSpPr>
          <p:cNvPr id="8" name="Rectangle 7"/>
          <p:cNvSpPr/>
          <p:nvPr/>
        </p:nvSpPr>
        <p:spPr>
          <a:xfrm>
            <a:off x="2770910" y="1108586"/>
            <a:ext cx="2852063" cy="461665"/>
          </a:xfrm>
          <a:prstGeom prst="rect">
            <a:avLst/>
          </a:prstGeom>
        </p:spPr>
        <p:txBody>
          <a:bodyPr wrap="none">
            <a:spAutoFit/>
          </a:bodyPr>
          <a:lstStyle/>
          <a:p>
            <a:r>
              <a:rPr lang="vi-VN" sz="2400" dirty="0"/>
              <a:t>16. 2­</a:t>
            </a:r>
            <a:r>
              <a:rPr lang="vi-VN" sz="2400" baseline="30000" dirty="0"/>
              <a:t>9</a:t>
            </a:r>
            <a:r>
              <a:rPr lang="vi-VN" sz="2400" dirty="0"/>
              <a:t> </a:t>
            </a:r>
            <a:r>
              <a:rPr lang="vi-VN" sz="2400"/>
              <a:t>= </a:t>
            </a:r>
            <a:r>
              <a:rPr lang="vi-VN" sz="2400" smtClean="0"/>
              <a:t>2</a:t>
            </a:r>
            <a:r>
              <a:rPr lang="vi-VN" sz="2400" baseline="30000" smtClean="0"/>
              <a:t>4</a:t>
            </a:r>
            <a:r>
              <a:rPr lang="en-GB" sz="2400" baseline="30000" smtClean="0"/>
              <a:t> </a:t>
            </a:r>
            <a:r>
              <a:rPr lang="vi-VN" sz="2400" smtClean="0"/>
              <a:t>.</a:t>
            </a:r>
            <a:r>
              <a:rPr lang="en-GB" sz="2400" smtClean="0"/>
              <a:t> </a:t>
            </a:r>
            <a:r>
              <a:rPr lang="vi-VN" sz="2400" smtClean="0"/>
              <a:t>2</a:t>
            </a:r>
            <a:r>
              <a:rPr lang="vi-VN" sz="2400" baseline="30000" smtClean="0"/>
              <a:t>9 </a:t>
            </a:r>
            <a:r>
              <a:rPr lang="vi-VN" sz="2400" dirty="0"/>
              <a:t>= </a:t>
            </a:r>
            <a:r>
              <a:rPr lang="vi-VN" sz="2400" b="1" dirty="0"/>
              <a:t>2</a:t>
            </a:r>
            <a:r>
              <a:rPr lang="vi-VN" sz="2400" b="1" baseline="30000" dirty="0"/>
              <a:t>13</a:t>
            </a:r>
            <a:endParaRPr lang="en-US" sz="2400" b="1" dirty="0"/>
          </a:p>
        </p:txBody>
      </p:sp>
      <p:sp>
        <p:nvSpPr>
          <p:cNvPr id="9" name="Rectangle 8"/>
          <p:cNvSpPr/>
          <p:nvPr/>
        </p:nvSpPr>
        <p:spPr>
          <a:xfrm>
            <a:off x="6003996" y="1108586"/>
            <a:ext cx="2880917" cy="461665"/>
          </a:xfrm>
          <a:prstGeom prst="rect">
            <a:avLst/>
          </a:prstGeom>
        </p:spPr>
        <p:txBody>
          <a:bodyPr wrap="none">
            <a:spAutoFit/>
          </a:bodyPr>
          <a:lstStyle/>
          <a:p>
            <a:r>
              <a:rPr lang="vi-VN" sz="2400" dirty="0"/>
              <a:t>16. 32 </a:t>
            </a:r>
            <a:r>
              <a:rPr lang="vi-VN" sz="2400"/>
              <a:t>= </a:t>
            </a:r>
            <a:r>
              <a:rPr lang="vi-VN" sz="2400" smtClean="0"/>
              <a:t>2</a:t>
            </a:r>
            <a:r>
              <a:rPr lang="vi-VN" sz="2400" baseline="30000" smtClean="0"/>
              <a:t>4 </a:t>
            </a:r>
            <a:r>
              <a:rPr lang="vi-VN" sz="2400"/>
              <a:t>. </a:t>
            </a:r>
            <a:r>
              <a:rPr lang="vi-VN" sz="2400" smtClean="0"/>
              <a:t>2</a:t>
            </a:r>
            <a:r>
              <a:rPr lang="vi-VN" sz="2400" baseline="30000" smtClean="0"/>
              <a:t>5</a:t>
            </a:r>
            <a:r>
              <a:rPr lang="en-GB" sz="2400" baseline="30000" smtClean="0"/>
              <a:t> </a:t>
            </a:r>
            <a:r>
              <a:rPr lang="vi-VN" sz="2400" smtClean="0"/>
              <a:t>= </a:t>
            </a:r>
            <a:r>
              <a:rPr lang="vi-VN" sz="2400" b="1" dirty="0"/>
              <a:t>2</a:t>
            </a:r>
            <a:r>
              <a:rPr lang="vi-VN" sz="2400" b="1" baseline="30000" dirty="0"/>
              <a:t>9</a:t>
            </a:r>
            <a:endParaRPr lang="en-US" sz="2400" b="1" dirty="0"/>
          </a:p>
        </p:txBody>
      </p:sp>
      <p:sp>
        <p:nvSpPr>
          <p:cNvPr id="10" name="Rectangle 9"/>
          <p:cNvSpPr/>
          <p:nvPr/>
        </p:nvSpPr>
        <p:spPr>
          <a:xfrm>
            <a:off x="0" y="2480186"/>
            <a:ext cx="2404826" cy="461665"/>
          </a:xfrm>
          <a:prstGeom prst="rect">
            <a:avLst/>
          </a:prstGeom>
        </p:spPr>
        <p:txBody>
          <a:bodyPr wrap="none">
            <a:spAutoFit/>
          </a:bodyPr>
          <a:lstStyle/>
          <a:p>
            <a:r>
              <a:rPr lang="en-US" sz="2400" dirty="0" smtClean="0"/>
              <a:t>b) </a:t>
            </a:r>
            <a:r>
              <a:rPr lang="vi-VN" sz="2400" dirty="0"/>
              <a:t>12</a:t>
            </a:r>
            <a:r>
              <a:rPr lang="vi-VN" sz="2400" baseline="30000" dirty="0"/>
              <a:t>8</a:t>
            </a:r>
            <a:r>
              <a:rPr lang="vi-VN" sz="2400" dirty="0"/>
              <a:t> : 12 = </a:t>
            </a:r>
            <a:r>
              <a:rPr lang="vi-VN" sz="2400" b="1" dirty="0"/>
              <a:t>12</a:t>
            </a:r>
            <a:r>
              <a:rPr lang="vi-VN" sz="2400" b="1" baseline="30000" dirty="0"/>
              <a:t>7</a:t>
            </a:r>
            <a:endParaRPr lang="en-US" sz="2400" b="1" dirty="0"/>
          </a:p>
        </p:txBody>
      </p:sp>
      <p:sp>
        <p:nvSpPr>
          <p:cNvPr id="11" name="Rectangle 10"/>
          <p:cNvSpPr/>
          <p:nvPr/>
        </p:nvSpPr>
        <p:spPr>
          <a:xfrm>
            <a:off x="2770910" y="2516864"/>
            <a:ext cx="3049233" cy="461665"/>
          </a:xfrm>
          <a:prstGeom prst="rect">
            <a:avLst/>
          </a:prstGeom>
        </p:spPr>
        <p:txBody>
          <a:bodyPr wrap="none">
            <a:spAutoFit/>
          </a:bodyPr>
          <a:lstStyle/>
          <a:p>
            <a:r>
              <a:rPr lang="vi-VN" sz="2400" dirty="0"/>
              <a:t>243 : 3</a:t>
            </a:r>
            <a:r>
              <a:rPr lang="vi-VN" sz="2400" baseline="30000" dirty="0"/>
              <a:t>4</a:t>
            </a:r>
            <a:r>
              <a:rPr lang="vi-VN" sz="2400" dirty="0"/>
              <a:t> = 3</a:t>
            </a:r>
            <a:r>
              <a:rPr lang="vi-VN" sz="2400" baseline="30000" dirty="0"/>
              <a:t>5</a:t>
            </a:r>
            <a:r>
              <a:rPr lang="vi-VN" sz="2400" dirty="0"/>
              <a:t> : 3</a:t>
            </a:r>
            <a:r>
              <a:rPr lang="vi-VN" sz="2400" baseline="30000" dirty="0"/>
              <a:t>4</a:t>
            </a:r>
            <a:r>
              <a:rPr lang="vi-VN" sz="2400" dirty="0"/>
              <a:t> </a:t>
            </a:r>
            <a:r>
              <a:rPr lang="vi-VN" sz="2400"/>
              <a:t>= </a:t>
            </a:r>
            <a:r>
              <a:rPr lang="vi-VN" sz="2400" b="1" smtClean="0"/>
              <a:t>3</a:t>
            </a:r>
            <a:r>
              <a:rPr lang="en-GB" sz="2400" b="1" baseline="30000" smtClean="0"/>
              <a:t>1</a:t>
            </a:r>
            <a:endParaRPr lang="en-US" sz="2400" b="1" dirty="0"/>
          </a:p>
        </p:txBody>
      </p:sp>
      <p:sp>
        <p:nvSpPr>
          <p:cNvPr id="12" name="Rectangle 11"/>
          <p:cNvSpPr/>
          <p:nvPr/>
        </p:nvSpPr>
        <p:spPr>
          <a:xfrm>
            <a:off x="6201166" y="2146942"/>
            <a:ext cx="3341077" cy="1200329"/>
          </a:xfrm>
          <a:prstGeom prst="rect">
            <a:avLst/>
          </a:prstGeom>
        </p:spPr>
        <p:txBody>
          <a:bodyPr wrap="square">
            <a:spAutoFit/>
          </a:bodyPr>
          <a:lstStyle/>
          <a:p>
            <a:pPr>
              <a:lnSpc>
                <a:spcPct val="150000"/>
              </a:lnSpc>
            </a:pPr>
            <a:r>
              <a:rPr lang="en-US" sz="2400" dirty="0" smtClean="0"/>
              <a:t>   </a:t>
            </a:r>
            <a:r>
              <a:rPr lang="vi-VN" sz="2400" dirty="0" smtClean="0"/>
              <a:t>10</a:t>
            </a:r>
            <a:r>
              <a:rPr lang="vi-VN" sz="2400" baseline="30000" dirty="0" smtClean="0"/>
              <a:t>9</a:t>
            </a:r>
            <a:r>
              <a:rPr lang="vi-VN" sz="2400" baseline="-25000" dirty="0" smtClean="0"/>
              <a:t> </a:t>
            </a:r>
            <a:r>
              <a:rPr lang="vi-VN" sz="2400" dirty="0"/>
              <a:t>: 10 000 </a:t>
            </a:r>
            <a:endParaRPr lang="en-US" sz="2400" dirty="0" smtClean="0"/>
          </a:p>
          <a:p>
            <a:pPr>
              <a:lnSpc>
                <a:spcPct val="150000"/>
              </a:lnSpc>
            </a:pPr>
            <a:r>
              <a:rPr lang="vi-VN" sz="2400" dirty="0" smtClean="0"/>
              <a:t>= </a:t>
            </a:r>
            <a:r>
              <a:rPr lang="vi-VN" sz="2400" dirty="0"/>
              <a:t>10</a:t>
            </a:r>
            <a:r>
              <a:rPr lang="vi-VN" sz="2400" baseline="30000" dirty="0"/>
              <a:t>9</a:t>
            </a:r>
            <a:r>
              <a:rPr lang="vi-VN" sz="2400" dirty="0"/>
              <a:t> : 10</a:t>
            </a:r>
            <a:r>
              <a:rPr lang="vi-VN" sz="2400" baseline="30000" dirty="0"/>
              <a:t>4</a:t>
            </a:r>
            <a:r>
              <a:rPr lang="vi-VN" sz="2400" baseline="-25000" dirty="0"/>
              <a:t> </a:t>
            </a:r>
            <a:r>
              <a:rPr lang="vi-VN" sz="2400" dirty="0"/>
              <a:t>= </a:t>
            </a:r>
            <a:r>
              <a:rPr lang="vi-VN" sz="2400" b="1" dirty="0"/>
              <a:t>10</a:t>
            </a:r>
            <a:r>
              <a:rPr lang="vi-VN" sz="2400" b="1" baseline="30000" dirty="0"/>
              <a:t>5</a:t>
            </a:r>
            <a:endParaRPr lang="en-US" sz="2400" b="1" dirty="0"/>
          </a:p>
        </p:txBody>
      </p:sp>
      <p:sp>
        <p:nvSpPr>
          <p:cNvPr id="13" name="Rectangle 12"/>
          <p:cNvSpPr/>
          <p:nvPr/>
        </p:nvSpPr>
        <p:spPr>
          <a:xfrm>
            <a:off x="0" y="3577939"/>
            <a:ext cx="3341077" cy="1200329"/>
          </a:xfrm>
          <a:prstGeom prst="rect">
            <a:avLst/>
          </a:prstGeom>
        </p:spPr>
        <p:txBody>
          <a:bodyPr wrap="square">
            <a:spAutoFit/>
          </a:bodyPr>
          <a:lstStyle/>
          <a:p>
            <a:pPr algn="just">
              <a:lnSpc>
                <a:spcPct val="150000"/>
              </a:lnSpc>
            </a:pPr>
            <a:r>
              <a:rPr lang="en-US" sz="2400" dirty="0" smtClean="0"/>
              <a:t>c) </a:t>
            </a:r>
            <a:r>
              <a:rPr lang="vi-VN" sz="2400" dirty="0"/>
              <a:t>4 . 8</a:t>
            </a:r>
            <a:r>
              <a:rPr lang="vi-VN" sz="2400" baseline="30000" dirty="0"/>
              <a:t>6</a:t>
            </a:r>
            <a:r>
              <a:rPr lang="vi-VN" sz="2400" dirty="0"/>
              <a:t>. 2 . 8</a:t>
            </a:r>
            <a:r>
              <a:rPr lang="vi-VN" sz="2400" baseline="30000" dirty="0"/>
              <a:t>3</a:t>
            </a:r>
            <a:r>
              <a:rPr lang="vi-VN" sz="2400" dirty="0"/>
              <a:t> </a:t>
            </a:r>
            <a:endParaRPr lang="en-US" sz="2400" dirty="0" smtClean="0"/>
          </a:p>
          <a:p>
            <a:pPr algn="just">
              <a:lnSpc>
                <a:spcPct val="150000"/>
              </a:lnSpc>
            </a:pPr>
            <a:r>
              <a:rPr lang="vi-VN" sz="2400" dirty="0" smtClean="0"/>
              <a:t>= 8</a:t>
            </a:r>
            <a:r>
              <a:rPr lang="en-US" sz="2400" dirty="0" smtClean="0"/>
              <a:t> </a:t>
            </a:r>
            <a:r>
              <a:rPr lang="vi-VN" sz="2400" smtClean="0"/>
              <a:t>.</a:t>
            </a:r>
            <a:r>
              <a:rPr lang="en-US" sz="2400" smtClean="0"/>
              <a:t> </a:t>
            </a:r>
            <a:r>
              <a:rPr lang="vi-VN" sz="2400" smtClean="0"/>
              <a:t>8</a:t>
            </a:r>
            <a:r>
              <a:rPr lang="vi-VN" sz="2400" baseline="30000" smtClean="0"/>
              <a:t>6</a:t>
            </a:r>
            <a:r>
              <a:rPr lang="en-GB" sz="2400" baseline="30000" smtClean="0"/>
              <a:t> </a:t>
            </a:r>
            <a:r>
              <a:rPr lang="vi-VN" sz="2400" smtClean="0"/>
              <a:t>.</a:t>
            </a:r>
            <a:r>
              <a:rPr lang="en-GB" sz="2400" smtClean="0"/>
              <a:t> </a:t>
            </a:r>
            <a:r>
              <a:rPr lang="vi-VN" sz="2400" smtClean="0"/>
              <a:t>8</a:t>
            </a:r>
            <a:r>
              <a:rPr lang="vi-VN" sz="2400" baseline="30000" smtClean="0"/>
              <a:t>3</a:t>
            </a:r>
            <a:r>
              <a:rPr lang="vi-VN" sz="2400" smtClean="0"/>
              <a:t> </a:t>
            </a:r>
            <a:r>
              <a:rPr lang="vi-VN" sz="2400" dirty="0"/>
              <a:t>= </a:t>
            </a:r>
            <a:r>
              <a:rPr lang="vi-VN" sz="2400" b="1" dirty="0"/>
              <a:t>8</a:t>
            </a:r>
            <a:r>
              <a:rPr lang="vi-VN" sz="2400" b="1" baseline="30000" dirty="0"/>
              <a:t>10</a:t>
            </a:r>
            <a:endParaRPr lang="en-US" sz="2400" b="1" dirty="0"/>
          </a:p>
        </p:txBody>
      </p:sp>
      <p:sp>
        <p:nvSpPr>
          <p:cNvPr id="14" name="Rectangle 13"/>
          <p:cNvSpPr/>
          <p:nvPr/>
        </p:nvSpPr>
        <p:spPr>
          <a:xfrm>
            <a:off x="2845150" y="3614617"/>
            <a:ext cx="3341077" cy="1200329"/>
          </a:xfrm>
          <a:prstGeom prst="rect">
            <a:avLst/>
          </a:prstGeom>
        </p:spPr>
        <p:txBody>
          <a:bodyPr wrap="square">
            <a:spAutoFit/>
          </a:bodyPr>
          <a:lstStyle/>
          <a:p>
            <a:pPr algn="just">
              <a:lnSpc>
                <a:spcPct val="150000"/>
              </a:lnSpc>
            </a:pPr>
            <a:r>
              <a:rPr lang="en-US" sz="2400" dirty="0" smtClean="0"/>
              <a:t>   </a:t>
            </a:r>
            <a:r>
              <a:rPr lang="vi-VN" sz="2400" dirty="0" smtClean="0"/>
              <a:t>12</a:t>
            </a:r>
            <a:r>
              <a:rPr lang="vi-VN" sz="2400" baseline="30000" dirty="0" smtClean="0"/>
              <a:t>2</a:t>
            </a:r>
            <a:r>
              <a:rPr lang="vi-VN" sz="2400" dirty="0"/>
              <a:t>. 2 . 12</a:t>
            </a:r>
            <a:r>
              <a:rPr lang="vi-VN" sz="2400" baseline="30000" dirty="0"/>
              <a:t>3</a:t>
            </a:r>
            <a:r>
              <a:rPr lang="vi-VN" sz="2400" dirty="0"/>
              <a:t>. 6 </a:t>
            </a:r>
            <a:endParaRPr lang="en-US" sz="2400" dirty="0" smtClean="0"/>
          </a:p>
          <a:p>
            <a:pPr algn="just">
              <a:lnSpc>
                <a:spcPct val="150000"/>
              </a:lnSpc>
            </a:pPr>
            <a:r>
              <a:rPr lang="vi-VN" sz="2400" smtClean="0"/>
              <a:t>= 12</a:t>
            </a:r>
            <a:r>
              <a:rPr lang="vi-VN" sz="2400" baseline="30000" smtClean="0"/>
              <a:t>2</a:t>
            </a:r>
            <a:r>
              <a:rPr lang="en-GB" sz="2400" baseline="30000" smtClean="0"/>
              <a:t> </a:t>
            </a:r>
            <a:r>
              <a:rPr lang="vi-VN" sz="2400" smtClean="0"/>
              <a:t>.</a:t>
            </a:r>
            <a:r>
              <a:rPr lang="en-GB" sz="2400" smtClean="0"/>
              <a:t> </a:t>
            </a:r>
            <a:r>
              <a:rPr lang="vi-VN" sz="2400" smtClean="0"/>
              <a:t>12</a:t>
            </a:r>
            <a:r>
              <a:rPr lang="en-GB" sz="2400" smtClean="0"/>
              <a:t> </a:t>
            </a:r>
            <a:r>
              <a:rPr lang="vi-VN" sz="2400" smtClean="0"/>
              <a:t>.</a:t>
            </a:r>
            <a:r>
              <a:rPr lang="en-GB" sz="2400" smtClean="0"/>
              <a:t> </a:t>
            </a:r>
            <a:r>
              <a:rPr lang="vi-VN" sz="2400" smtClean="0"/>
              <a:t>12</a:t>
            </a:r>
            <a:r>
              <a:rPr lang="vi-VN" sz="2400" baseline="30000" smtClean="0"/>
              <a:t>3</a:t>
            </a:r>
            <a:r>
              <a:rPr lang="en-US" sz="2400" baseline="30000" smtClean="0"/>
              <a:t>  </a:t>
            </a:r>
            <a:r>
              <a:rPr lang="vi-VN" sz="2400" smtClean="0"/>
              <a:t>= </a:t>
            </a:r>
            <a:r>
              <a:rPr lang="vi-VN" sz="2400" b="1" dirty="0"/>
              <a:t>12</a:t>
            </a:r>
            <a:r>
              <a:rPr lang="vi-VN" sz="2400" b="1" baseline="30000" dirty="0"/>
              <a:t>6</a:t>
            </a:r>
            <a:endParaRPr lang="en-US" sz="2400" b="1" dirty="0"/>
          </a:p>
        </p:txBody>
      </p:sp>
      <p:sp>
        <p:nvSpPr>
          <p:cNvPr id="15" name="Rectangle 14"/>
          <p:cNvSpPr/>
          <p:nvPr/>
        </p:nvSpPr>
        <p:spPr>
          <a:xfrm>
            <a:off x="6330112" y="3535845"/>
            <a:ext cx="2575776" cy="1200329"/>
          </a:xfrm>
          <a:prstGeom prst="rect">
            <a:avLst/>
          </a:prstGeom>
        </p:spPr>
        <p:txBody>
          <a:bodyPr wrap="square">
            <a:spAutoFit/>
          </a:bodyPr>
          <a:lstStyle/>
          <a:p>
            <a:pPr algn="just">
              <a:lnSpc>
                <a:spcPct val="150000"/>
              </a:lnSpc>
            </a:pPr>
            <a:r>
              <a:rPr lang="en-US" sz="2400" dirty="0" smtClean="0"/>
              <a:t>   </a:t>
            </a:r>
            <a:r>
              <a:rPr lang="vi-VN" sz="2400" smtClean="0"/>
              <a:t>6</a:t>
            </a:r>
            <a:r>
              <a:rPr lang="vi-VN" sz="2400" baseline="30000" smtClean="0"/>
              <a:t>3</a:t>
            </a:r>
            <a:r>
              <a:rPr lang="vi-VN" sz="2400" smtClean="0"/>
              <a:t>.</a:t>
            </a:r>
            <a:r>
              <a:rPr lang="en-GB" sz="2400" smtClean="0"/>
              <a:t> </a:t>
            </a:r>
            <a:r>
              <a:rPr lang="vi-VN" sz="2400" smtClean="0"/>
              <a:t>2</a:t>
            </a:r>
            <a:r>
              <a:rPr lang="en-GB" sz="2400" smtClean="0"/>
              <a:t> </a:t>
            </a:r>
            <a:r>
              <a:rPr lang="vi-VN" sz="2400" smtClean="0"/>
              <a:t>.</a:t>
            </a:r>
            <a:r>
              <a:rPr lang="en-GB" sz="2400" smtClean="0"/>
              <a:t> </a:t>
            </a:r>
            <a:r>
              <a:rPr lang="vi-VN" sz="2400" smtClean="0"/>
              <a:t>6</a:t>
            </a:r>
            <a:r>
              <a:rPr lang="vi-VN" sz="2400" baseline="30000" smtClean="0"/>
              <a:t>4</a:t>
            </a:r>
            <a:r>
              <a:rPr lang="en-GB" sz="2400" baseline="30000" smtClean="0"/>
              <a:t> </a:t>
            </a:r>
            <a:r>
              <a:rPr lang="vi-VN" sz="2400" smtClean="0"/>
              <a:t>.</a:t>
            </a:r>
            <a:r>
              <a:rPr lang="en-GB" sz="2400" smtClean="0"/>
              <a:t> </a:t>
            </a:r>
            <a:r>
              <a:rPr lang="vi-VN" sz="2400" smtClean="0"/>
              <a:t>3 </a:t>
            </a:r>
            <a:endParaRPr lang="en-US" sz="2400" dirty="0" smtClean="0"/>
          </a:p>
          <a:p>
            <a:pPr algn="just">
              <a:lnSpc>
                <a:spcPct val="150000"/>
              </a:lnSpc>
            </a:pPr>
            <a:r>
              <a:rPr lang="vi-VN" sz="2400" smtClean="0"/>
              <a:t>= 6</a:t>
            </a:r>
            <a:r>
              <a:rPr lang="vi-VN" sz="2400" baseline="30000" smtClean="0"/>
              <a:t>3</a:t>
            </a:r>
            <a:r>
              <a:rPr lang="en-GB" sz="2400" baseline="30000" smtClean="0"/>
              <a:t> </a:t>
            </a:r>
            <a:r>
              <a:rPr lang="vi-VN" sz="2400" smtClean="0"/>
              <a:t>.</a:t>
            </a:r>
            <a:r>
              <a:rPr lang="en-GB" sz="2400" smtClean="0"/>
              <a:t> </a:t>
            </a:r>
            <a:r>
              <a:rPr lang="vi-VN" sz="2400" baseline="30000" smtClean="0"/>
              <a:t> </a:t>
            </a:r>
            <a:r>
              <a:rPr lang="vi-VN" sz="2400"/>
              <a:t>6</a:t>
            </a:r>
            <a:r>
              <a:rPr lang="vi-VN" sz="2400" baseline="30000"/>
              <a:t> </a:t>
            </a:r>
            <a:r>
              <a:rPr lang="vi-VN" sz="2400" smtClean="0"/>
              <a:t>.</a:t>
            </a:r>
            <a:r>
              <a:rPr lang="en-GB" sz="2400" smtClean="0"/>
              <a:t> </a:t>
            </a:r>
            <a:r>
              <a:rPr lang="vi-VN" sz="2400" smtClean="0"/>
              <a:t>6</a:t>
            </a:r>
            <a:r>
              <a:rPr lang="vi-VN" sz="2400" baseline="30000" smtClean="0"/>
              <a:t>4 </a:t>
            </a:r>
            <a:r>
              <a:rPr lang="en-GB" sz="2400" baseline="30000" smtClean="0"/>
              <a:t> </a:t>
            </a:r>
            <a:r>
              <a:rPr lang="vi-VN" sz="2400" smtClean="0"/>
              <a:t>= </a:t>
            </a:r>
            <a:r>
              <a:rPr lang="vi-VN" sz="2400" b="1" dirty="0"/>
              <a:t>6</a:t>
            </a:r>
            <a:r>
              <a:rPr lang="vi-VN" sz="2400" b="1" baseline="30000" dirty="0"/>
              <a:t>8</a:t>
            </a:r>
            <a:endParaRPr lang="en-US" sz="4000" b="1" dirty="0"/>
          </a:p>
        </p:txBody>
      </p:sp>
      <p:cxnSp>
        <p:nvCxnSpPr>
          <p:cNvPr id="17" name="Straight Connector 16"/>
          <p:cNvCxnSpPr/>
          <p:nvPr/>
        </p:nvCxnSpPr>
        <p:spPr>
          <a:xfrm>
            <a:off x="2575775" y="830997"/>
            <a:ext cx="0" cy="3963303"/>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003996" y="851643"/>
            <a:ext cx="0" cy="396330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0" y="1970468"/>
            <a:ext cx="8925059"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0" y="3577939"/>
            <a:ext cx="892505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82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6" name="Chevron 5"/>
          <p:cNvSpPr/>
          <p:nvPr/>
        </p:nvSpPr>
        <p:spPr>
          <a:xfrm>
            <a:off x="425003" y="566670"/>
            <a:ext cx="592428" cy="425003"/>
          </a:xfrm>
          <a:prstGeom prst="chevron">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p:cNvSpPr txBox="1"/>
          <p:nvPr/>
        </p:nvSpPr>
        <p:spPr>
          <a:xfrm>
            <a:off x="1318846" y="490992"/>
            <a:ext cx="4642339" cy="646331"/>
          </a:xfrm>
          <a:prstGeom prst="rect">
            <a:avLst/>
          </a:prstGeom>
          <a:noFill/>
        </p:spPr>
        <p:txBody>
          <a:bodyPr wrap="square" rtlCol="0">
            <a:spAutoFit/>
          </a:bodyPr>
          <a:lstStyle/>
          <a:p>
            <a:r>
              <a:rPr lang="en-US" sz="3600" b="1" dirty="0" smtClean="0">
                <a:solidFill>
                  <a:schemeClr val="bg1"/>
                </a:solidFill>
              </a:rPr>
              <a:t>VẬN DỤNG</a:t>
            </a:r>
            <a:endParaRPr lang="vi-VN" sz="3600" b="1" dirty="0">
              <a:solidFill>
                <a:schemeClr val="bg1"/>
              </a:solidFill>
            </a:endParaRPr>
          </a:p>
        </p:txBody>
      </p:sp>
      <p:sp>
        <p:nvSpPr>
          <p:cNvPr id="8" name="TextBox 7"/>
          <p:cNvSpPr txBox="1"/>
          <p:nvPr/>
        </p:nvSpPr>
        <p:spPr>
          <a:xfrm>
            <a:off x="292798" y="1463779"/>
            <a:ext cx="8680399" cy="2308324"/>
          </a:xfrm>
          <a:prstGeom prst="rect">
            <a:avLst/>
          </a:prstGeom>
          <a:noFill/>
        </p:spPr>
        <p:txBody>
          <a:bodyPr wrap="square" rtlCol="0">
            <a:spAutoFit/>
          </a:bodyPr>
          <a:lstStyle/>
          <a:p>
            <a:pPr algn="just">
              <a:lnSpc>
                <a:spcPct val="150000"/>
              </a:lnSpc>
            </a:pPr>
            <a:r>
              <a:rPr lang="en-US" sz="2400" b="1" dirty="0" err="1" smtClean="0"/>
              <a:t>Bài</a:t>
            </a:r>
            <a:r>
              <a:rPr lang="en-US" sz="2400" b="1" dirty="0" smtClean="0"/>
              <a:t> 6</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của</a:t>
            </a:r>
            <a:r>
              <a:rPr lang="en-US" sz="2400" dirty="0" smtClean="0"/>
              <a:t> </a:t>
            </a:r>
            <a:r>
              <a:rPr lang="en-US" sz="2400" dirty="0" err="1" smtClean="0"/>
              <a:t>Mặt</a:t>
            </a:r>
            <a:r>
              <a:rPr lang="en-US" sz="2400" dirty="0" smtClean="0"/>
              <a:t> </a:t>
            </a:r>
            <a:r>
              <a:rPr lang="en-US" sz="2400" dirty="0" err="1" smtClean="0"/>
              <a:t>Trời</a:t>
            </a:r>
            <a:r>
              <a:rPr lang="en-US" sz="2400" dirty="0" smtClean="0"/>
              <a:t> </a:t>
            </a:r>
            <a:r>
              <a:rPr lang="en-US" sz="2400" dirty="0" err="1" smtClean="0"/>
              <a:t>khoảng</a:t>
            </a:r>
            <a:r>
              <a:rPr lang="en-US" sz="2400" dirty="0" smtClean="0"/>
              <a:t> 1 </a:t>
            </a:r>
            <a:r>
              <a:rPr lang="en-US" sz="2400" smtClean="0"/>
              <a:t>988 550.10</a:t>
            </a:r>
            <a:r>
              <a:rPr lang="en-US" sz="2400" baseline="30000" smtClean="0"/>
              <a:t>21 </a:t>
            </a:r>
            <a:r>
              <a:rPr lang="en-US" sz="2400" dirty="0" err="1" smtClean="0"/>
              <a:t>tấn</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Trái</a:t>
            </a:r>
            <a:r>
              <a:rPr lang="en-US" sz="2400" dirty="0" smtClean="0"/>
              <a:t> </a:t>
            </a:r>
            <a:r>
              <a:rPr lang="en-US" sz="2400" dirty="0" err="1" smtClean="0"/>
              <a:t>Đất</a:t>
            </a:r>
            <a:r>
              <a:rPr lang="en-US" sz="2400" dirty="0" smtClean="0"/>
              <a:t> </a:t>
            </a:r>
            <a:r>
              <a:rPr lang="en-US" sz="2400" err="1" smtClean="0"/>
              <a:t>khoảng</a:t>
            </a:r>
            <a:r>
              <a:rPr lang="en-US" sz="2400" smtClean="0"/>
              <a:t> 6.10</a:t>
            </a:r>
            <a:r>
              <a:rPr lang="en-US" sz="2400" baseline="30000" smtClean="0"/>
              <a:t>21</a:t>
            </a:r>
            <a:r>
              <a:rPr lang="en-US" sz="2400" smtClean="0"/>
              <a:t> </a:t>
            </a:r>
            <a:r>
              <a:rPr lang="en-US" sz="2400" dirty="0" err="1" smtClean="0"/>
              <a:t>tấn</a:t>
            </a:r>
            <a:r>
              <a:rPr lang="en-US" sz="2400" dirty="0" smtClean="0"/>
              <a:t>.</a:t>
            </a:r>
          </a:p>
          <a:p>
            <a:pPr algn="just">
              <a:lnSpc>
                <a:spcPct val="150000"/>
              </a:lnSpc>
            </a:pPr>
            <a:r>
              <a:rPr lang="en-US" sz="2400" dirty="0" err="1" smtClean="0"/>
              <a:t>Khối</a:t>
            </a:r>
            <a:r>
              <a:rPr lang="en-US" sz="2400" dirty="0" smtClean="0"/>
              <a:t> </a:t>
            </a:r>
            <a:r>
              <a:rPr lang="en-US" sz="2400" dirty="0" err="1" smtClean="0"/>
              <a:t>lượng</a:t>
            </a:r>
            <a:r>
              <a:rPr lang="en-US" sz="2400" dirty="0" smtClean="0"/>
              <a:t> </a:t>
            </a:r>
            <a:r>
              <a:rPr lang="en-US" sz="2400" dirty="0" err="1" smtClean="0"/>
              <a:t>của</a:t>
            </a:r>
            <a:r>
              <a:rPr lang="en-US" sz="2400" dirty="0" smtClean="0"/>
              <a:t> </a:t>
            </a:r>
            <a:r>
              <a:rPr lang="en-US" sz="2400" dirty="0" err="1" smtClean="0"/>
              <a:t>Mặt</a:t>
            </a:r>
            <a:r>
              <a:rPr lang="en-US" sz="2400" dirty="0" smtClean="0"/>
              <a:t> </a:t>
            </a:r>
            <a:r>
              <a:rPr lang="en-US" sz="2400" dirty="0" err="1" smtClean="0"/>
              <a:t>Trời</a:t>
            </a:r>
            <a:r>
              <a:rPr lang="en-US" sz="2400" dirty="0" smtClean="0"/>
              <a:t> </a:t>
            </a:r>
            <a:r>
              <a:rPr lang="en-US" sz="2400" dirty="0" err="1" smtClean="0"/>
              <a:t>gấp</a:t>
            </a:r>
            <a:r>
              <a:rPr lang="en-US" sz="2400" dirty="0" smtClean="0"/>
              <a:t> </a:t>
            </a:r>
            <a:r>
              <a:rPr lang="en-US" sz="2400" dirty="0" err="1" smtClean="0"/>
              <a:t>khoảng</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lần</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của</a:t>
            </a:r>
            <a:r>
              <a:rPr lang="en-US" sz="2400" dirty="0" smtClean="0"/>
              <a:t> </a:t>
            </a:r>
            <a:r>
              <a:rPr lang="en-US" sz="2400" dirty="0" err="1" smtClean="0"/>
              <a:t>Trái</a:t>
            </a:r>
            <a:r>
              <a:rPr lang="en-US" sz="2400" dirty="0" smtClean="0"/>
              <a:t> </a:t>
            </a:r>
            <a:r>
              <a:rPr lang="en-US" sz="2400" dirty="0" err="1" smtClean="0"/>
              <a:t>Đất</a:t>
            </a:r>
            <a:r>
              <a:rPr lang="en-US" sz="2400" dirty="0" smtClean="0"/>
              <a:t>? </a:t>
            </a:r>
            <a:endParaRPr lang="vi-VN" sz="2400" dirty="0"/>
          </a:p>
        </p:txBody>
      </p:sp>
      <p:pic>
        <p:nvPicPr>
          <p:cNvPr id="9" name="Picture 8"/>
          <p:cNvPicPr>
            <a:picLocks noChangeAspect="1"/>
          </p:cNvPicPr>
          <p:nvPr/>
        </p:nvPicPr>
        <p:blipFill>
          <a:blip r:embed="rId2"/>
          <a:stretch>
            <a:fillRect/>
          </a:stretch>
        </p:blipFill>
        <p:spPr>
          <a:xfrm>
            <a:off x="3957897" y="3468424"/>
            <a:ext cx="2486970" cy="1469573"/>
          </a:xfrm>
          <a:prstGeom prst="rect">
            <a:avLst/>
          </a:prstGeom>
        </p:spPr>
      </p:pic>
    </p:spTree>
    <p:extLst>
      <p:ext uri="{BB962C8B-B14F-4D97-AF65-F5344CB8AC3E}">
        <p14:creationId xmlns:p14="http://schemas.microsoft.com/office/powerpoint/2010/main" val="6093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8" name="TextBox 7"/>
          <p:cNvSpPr txBox="1"/>
          <p:nvPr/>
        </p:nvSpPr>
        <p:spPr>
          <a:xfrm>
            <a:off x="4293402" y="454681"/>
            <a:ext cx="1876046" cy="553998"/>
          </a:xfrm>
          <a:prstGeom prst="rect">
            <a:avLst/>
          </a:prstGeom>
          <a:noFill/>
        </p:spPr>
        <p:txBody>
          <a:bodyPr wrap="square" rtlCol="0">
            <a:spAutoFit/>
          </a:bodyPr>
          <a:lstStyle/>
          <a:p>
            <a:r>
              <a:rPr lang="en-GB" sz="3000" b="1" smtClean="0">
                <a:solidFill>
                  <a:schemeClr val="tx1"/>
                </a:solidFill>
              </a:rPr>
              <a:t>Bài giải</a:t>
            </a:r>
            <a:endParaRPr lang="vi-VN" sz="3000" b="1" dirty="0">
              <a:solidFill>
                <a:schemeClr val="tx1"/>
              </a:solidFill>
            </a:endParaRPr>
          </a:p>
        </p:txBody>
      </p:sp>
      <mc:AlternateContent xmlns:mc="http://schemas.openxmlformats.org/markup-compatibility/2006">
        <mc:Choice xmlns:a14="http://schemas.microsoft.com/office/drawing/2010/main" Requires="a14">
          <p:sp>
            <p:nvSpPr>
              <p:cNvPr id="9" name="Rectangle 8"/>
              <p:cNvSpPr/>
              <p:nvPr/>
            </p:nvSpPr>
            <p:spPr>
              <a:xfrm>
                <a:off x="0" y="1276713"/>
                <a:ext cx="9077743" cy="1618905"/>
              </a:xfrm>
              <a:prstGeom prst="rect">
                <a:avLst/>
              </a:prstGeom>
            </p:spPr>
            <p:txBody>
              <a:bodyPr wrap="square">
                <a:spAutoFit/>
              </a:bodyPr>
              <a:lstStyle/>
              <a:p>
                <a:pPr algn="ctr">
                  <a:lnSpc>
                    <a:spcPct val="120000"/>
                  </a:lnSpc>
                  <a:spcBef>
                    <a:spcPts val="600"/>
                  </a:spcBef>
                  <a:spcAft>
                    <a:spcPts val="600"/>
                  </a:spcAft>
                </a:pPr>
                <a:r>
                  <a:rPr lang="vi-VN" sz="2200" dirty="0" smtClean="0">
                    <a:latin typeface="+mn-lt"/>
                    <a:ea typeface="Calibri" panose="020F0502020204030204" pitchFamily="34" charset="0"/>
                  </a:rPr>
                  <a:t>Khối lượng Mặt Trời gấp khoảng số lần khối lượng của Trái Đất </a:t>
                </a:r>
                <a:r>
                  <a:rPr lang="vi-VN" sz="2200">
                    <a:latin typeface="+mn-lt"/>
                    <a:ea typeface="Calibri" panose="020F0502020204030204" pitchFamily="34" charset="0"/>
                  </a:rPr>
                  <a:t>là</a:t>
                </a:r>
                <a:r>
                  <a:rPr lang="vi-VN" sz="2200" smtClean="0">
                    <a:latin typeface="+mn-lt"/>
                    <a:ea typeface="Calibri" panose="020F0502020204030204" pitchFamily="34" charset="0"/>
                  </a:rPr>
                  <a:t>:</a:t>
                </a:r>
                <a:endParaRPr lang="en-GB" sz="2200" smtClean="0">
                  <a:latin typeface="+mn-lt"/>
                  <a:ea typeface="Calibri" panose="020F0502020204030204" pitchFamily="34" charset="0"/>
                </a:endParaRPr>
              </a:p>
              <a:p>
                <a:pPr algn="ctr">
                  <a:lnSpc>
                    <a:spcPct val="120000"/>
                  </a:lnSpc>
                  <a:spcBef>
                    <a:spcPts val="600"/>
                  </a:spcBef>
                  <a:spcAft>
                    <a:spcPts val="600"/>
                  </a:spcAft>
                </a:pPr>
                <a:r>
                  <a:rPr lang="en-GB" sz="2200" smtClean="0">
                    <a:latin typeface="+mn-lt"/>
                    <a:ea typeface="Calibri" panose="020F0502020204030204" pitchFamily="34" charset="0"/>
                  </a:rPr>
                  <a:t>(</a:t>
                </a:r>
                <a:r>
                  <a:rPr lang="vi-VN" sz="2200" smtClean="0">
                    <a:latin typeface="+mn-lt"/>
                    <a:ea typeface="Calibri" panose="020F0502020204030204" pitchFamily="34" charset="0"/>
                  </a:rPr>
                  <a:t>1</a:t>
                </a:r>
                <a:r>
                  <a:rPr lang="en-GB" sz="2200" smtClean="0">
                    <a:latin typeface="+mn-lt"/>
                    <a:ea typeface="Calibri" panose="020F0502020204030204" pitchFamily="34" charset="0"/>
                  </a:rPr>
                  <a:t> </a:t>
                </a:r>
                <a:r>
                  <a:rPr lang="vi-VN" sz="2200" smtClean="0">
                    <a:latin typeface="+mn-lt"/>
                    <a:ea typeface="Calibri" panose="020F0502020204030204" pitchFamily="34" charset="0"/>
                  </a:rPr>
                  <a:t>9</a:t>
                </a:r>
                <a:r>
                  <a:rPr lang="en-GB" sz="2200" smtClean="0">
                    <a:latin typeface="+mn-lt"/>
                    <a:ea typeface="Calibri" panose="020F0502020204030204" pitchFamily="34" charset="0"/>
                  </a:rPr>
                  <a:t>88 550</a:t>
                </a:r>
                <a:r>
                  <a:rPr lang="vi-VN" sz="2200" smtClean="0">
                    <a:latin typeface="+mn-lt"/>
                    <a:ea typeface="Calibri" panose="020F0502020204030204" pitchFamily="34" charset="0"/>
                  </a:rPr>
                  <a:t>. 10</a:t>
                </a:r>
                <a:r>
                  <a:rPr lang="vi-VN" sz="2200" baseline="30000" smtClean="0">
                    <a:latin typeface="+mn-lt"/>
                    <a:ea typeface="Calibri" panose="020F0502020204030204" pitchFamily="34" charset="0"/>
                  </a:rPr>
                  <a:t>2</a:t>
                </a:r>
                <a:r>
                  <a:rPr lang="en-GB" sz="2200" baseline="30000" smtClean="0">
                    <a:latin typeface="+mn-lt"/>
                    <a:ea typeface="Calibri" panose="020F0502020204030204" pitchFamily="34" charset="0"/>
                  </a:rPr>
                  <a:t>1</a:t>
                </a:r>
                <a:r>
                  <a:rPr lang="en-GB" sz="2200" smtClean="0">
                    <a:latin typeface="+mn-lt"/>
                    <a:ea typeface="Calibri" panose="020F0502020204030204" pitchFamily="34" charset="0"/>
                  </a:rPr>
                  <a:t>) </a:t>
                </a:r>
                <a:r>
                  <a:rPr lang="vi-VN" sz="2200" smtClean="0">
                    <a:latin typeface="+mn-lt"/>
                    <a:ea typeface="Calibri" panose="020F0502020204030204" pitchFamily="34" charset="0"/>
                  </a:rPr>
                  <a:t>: </a:t>
                </a:r>
                <a:r>
                  <a:rPr lang="en-GB" sz="2200" smtClean="0">
                    <a:latin typeface="+mn-lt"/>
                    <a:ea typeface="Calibri" panose="020F0502020204030204" pitchFamily="34" charset="0"/>
                  </a:rPr>
                  <a:t>(</a:t>
                </a:r>
                <a:r>
                  <a:rPr lang="vi-VN" sz="2200" smtClean="0">
                    <a:latin typeface="+mn-lt"/>
                    <a:ea typeface="Calibri" panose="020F0502020204030204" pitchFamily="34" charset="0"/>
                  </a:rPr>
                  <a:t>6.10</a:t>
                </a:r>
                <a:r>
                  <a:rPr lang="vi-VN" sz="2200" baseline="30000" smtClean="0">
                    <a:latin typeface="+mn-lt"/>
                    <a:ea typeface="Calibri" panose="020F0502020204030204" pitchFamily="34" charset="0"/>
                  </a:rPr>
                  <a:t>21</a:t>
                </a:r>
                <a:r>
                  <a:rPr lang="en-GB" sz="2200" smtClean="0">
                    <a:latin typeface="+mn-lt"/>
                    <a:ea typeface="Calibri" panose="020F0502020204030204" pitchFamily="34" charset="0"/>
                  </a:rPr>
                  <a:t>) = </a:t>
                </a:r>
                <a:r>
                  <a:rPr lang="vi-VN" sz="2200" smtClean="0">
                    <a:latin typeface="+mn-lt"/>
                    <a:ea typeface="Calibri" panose="020F0502020204030204" pitchFamily="34" charset="0"/>
                  </a:rPr>
                  <a:t>(1</a:t>
                </a:r>
                <a:r>
                  <a:rPr lang="en-GB" sz="2200" smtClean="0">
                    <a:latin typeface="+mn-lt"/>
                    <a:ea typeface="Calibri" panose="020F0502020204030204" pitchFamily="34" charset="0"/>
                  </a:rPr>
                  <a:t> </a:t>
                </a:r>
                <a:r>
                  <a:rPr lang="vi-VN" sz="2200" smtClean="0">
                    <a:latin typeface="+mn-lt"/>
                    <a:ea typeface="Calibri" panose="020F0502020204030204" pitchFamily="34" charset="0"/>
                  </a:rPr>
                  <a:t>9</a:t>
                </a:r>
                <a:r>
                  <a:rPr lang="en-GB" sz="2200" smtClean="0">
                    <a:latin typeface="+mn-lt"/>
                    <a:ea typeface="Calibri" panose="020F0502020204030204" pitchFamily="34" charset="0"/>
                  </a:rPr>
                  <a:t>88 550</a:t>
                </a:r>
                <a:r>
                  <a:rPr lang="vi-VN" sz="2200" smtClean="0">
                    <a:latin typeface="+mn-lt"/>
                    <a:ea typeface="Calibri" panose="020F0502020204030204" pitchFamily="34" charset="0"/>
                  </a:rPr>
                  <a:t> </a:t>
                </a:r>
                <a:r>
                  <a:rPr lang="vi-VN" sz="2200" dirty="0">
                    <a:latin typeface="+mn-lt"/>
                    <a:ea typeface="Calibri" panose="020F0502020204030204" pitchFamily="34" charset="0"/>
                  </a:rPr>
                  <a:t>:  6</a:t>
                </a:r>
                <a:r>
                  <a:rPr lang="vi-VN" sz="2200">
                    <a:latin typeface="+mn-lt"/>
                    <a:ea typeface="Calibri" panose="020F0502020204030204" pitchFamily="34" charset="0"/>
                  </a:rPr>
                  <a:t>) </a:t>
                </a:r>
                <a:r>
                  <a:rPr lang="vi-VN" sz="2200" smtClean="0">
                    <a:latin typeface="+mn-lt"/>
                    <a:ea typeface="Calibri" panose="020F0502020204030204" pitchFamily="34" charset="0"/>
                  </a:rPr>
                  <a:t>. (</a:t>
                </a:r>
                <a:r>
                  <a:rPr lang="vi-VN" sz="2200" smtClean="0">
                    <a:latin typeface="+mn-lt"/>
                    <a:ea typeface="Calibri" panose="020F0502020204030204" pitchFamily="34" charset="0"/>
                  </a:rPr>
                  <a:t>10</a:t>
                </a:r>
                <a:r>
                  <a:rPr lang="vi-VN" sz="2200" baseline="30000" smtClean="0">
                    <a:latin typeface="+mn-lt"/>
                    <a:ea typeface="Calibri" panose="020F0502020204030204" pitchFamily="34" charset="0"/>
                  </a:rPr>
                  <a:t>2</a:t>
                </a:r>
                <a:r>
                  <a:rPr lang="en-GB" sz="2200" baseline="30000" smtClean="0">
                    <a:latin typeface="+mn-lt"/>
                    <a:ea typeface="Calibri" panose="020F0502020204030204" pitchFamily="34" charset="0"/>
                  </a:rPr>
                  <a:t>1</a:t>
                </a:r>
                <a:r>
                  <a:rPr lang="vi-VN" sz="2200" smtClean="0">
                    <a:latin typeface="+mn-lt"/>
                    <a:ea typeface="Calibri" panose="020F0502020204030204" pitchFamily="34" charset="0"/>
                  </a:rPr>
                  <a:t> </a:t>
                </a:r>
                <a:r>
                  <a:rPr lang="vi-VN" sz="2200" dirty="0">
                    <a:latin typeface="+mn-lt"/>
                    <a:ea typeface="Calibri" panose="020F0502020204030204" pitchFamily="34" charset="0"/>
                  </a:rPr>
                  <a:t>: 10</a:t>
                </a:r>
                <a:r>
                  <a:rPr lang="vi-VN" sz="2200" baseline="30000" dirty="0">
                    <a:latin typeface="+mn-lt"/>
                    <a:ea typeface="Calibri" panose="020F0502020204030204" pitchFamily="34" charset="0"/>
                  </a:rPr>
                  <a:t>21</a:t>
                </a:r>
                <a:r>
                  <a:rPr lang="vi-VN" sz="2200">
                    <a:latin typeface="+mn-lt"/>
                    <a:ea typeface="Calibri" panose="020F0502020204030204" pitchFamily="34" charset="0"/>
                  </a:rPr>
                  <a:t>) </a:t>
                </a:r>
                <a:r>
                  <a:rPr lang="en-GB" sz="2200" smtClean="0">
                    <a:latin typeface="+mn-lt"/>
                    <a:ea typeface="Calibri" panose="020F0502020204030204" pitchFamily="34" charset="0"/>
                  </a:rPr>
                  <a:t> </a:t>
                </a:r>
                <a:endParaRPr lang="en-GB" sz="2200" i="1" smtClean="0">
                  <a:latin typeface="Cambria Math" panose="02040503050406030204" pitchFamily="18" charset="0"/>
                  <a:ea typeface="Calibri" panose="020F0502020204030204" pitchFamily="34" charset="0"/>
                </a:endParaRPr>
              </a:p>
              <a:p>
                <a:pPr algn="ctr">
                  <a:lnSpc>
                    <a:spcPct val="120000"/>
                  </a:lnSpc>
                  <a:spcBef>
                    <a:spcPts val="600"/>
                  </a:spcBef>
                  <a:spcAft>
                    <a:spcPts val="600"/>
                  </a:spcAft>
                </a:pPr>
                <a:r>
                  <a:rPr lang="en-GB" sz="2200" smtClean="0">
                    <a:ea typeface="Calibri" panose="020F0502020204030204" pitchFamily="34" charset="0"/>
                  </a:rPr>
                  <a:t>                                   </a:t>
                </a:r>
                <a14:m>
                  <m:oMath xmlns:m="http://schemas.openxmlformats.org/officeDocument/2006/math">
                    <m:r>
                      <a:rPr lang="vi-VN" sz="2200" i="1">
                        <a:latin typeface="Cambria Math" panose="02040503050406030204" pitchFamily="18" charset="0"/>
                        <a:ea typeface="Calibri" panose="020F0502020204030204" pitchFamily="34" charset="0"/>
                      </a:rPr>
                      <m:t>≈</m:t>
                    </m:r>
                  </m:oMath>
                </a14:m>
                <a:r>
                  <a:rPr lang="vi-VN" sz="2200" dirty="0">
                    <a:latin typeface="+mn-lt"/>
                    <a:ea typeface="Calibri" panose="020F0502020204030204" pitchFamily="34" charset="0"/>
                  </a:rPr>
                  <a:t> </a:t>
                </a:r>
                <a:r>
                  <a:rPr lang="en-GB" sz="2200" dirty="0" smtClean="0">
                    <a:latin typeface="+mn-lt"/>
                    <a:ea typeface="Calibri" panose="020F0502020204030204" pitchFamily="34" charset="0"/>
                  </a:rPr>
                  <a:t>331 425 . 1 </a:t>
                </a:r>
                <a14:m>
                  <m:oMath xmlns:m="http://schemas.openxmlformats.org/officeDocument/2006/math">
                    <m:r>
                      <a:rPr lang="en-GB" sz="2200">
                        <a:latin typeface="Cambria Math" panose="02040503050406030204" pitchFamily="18" charset="0"/>
                        <a:ea typeface="Calibri" panose="020F0502020204030204" pitchFamily="34" charset="0"/>
                      </a:rPr>
                      <m:t> </m:t>
                    </m:r>
                    <m:r>
                      <a:rPr lang="vi-VN" sz="2200" i="1">
                        <a:latin typeface="Cambria Math" panose="02040503050406030204" pitchFamily="18" charset="0"/>
                        <a:ea typeface="Calibri" panose="020F0502020204030204" pitchFamily="34" charset="0"/>
                      </a:rPr>
                      <m:t>≈</m:t>
                    </m:r>
                  </m:oMath>
                </a14:m>
                <a:r>
                  <a:rPr lang="vi-VN" sz="2200" dirty="0">
                    <a:latin typeface="+mn-lt"/>
                    <a:ea typeface="Calibri" panose="020F0502020204030204" pitchFamily="34" charset="0"/>
                  </a:rPr>
                  <a:t> </a:t>
                </a:r>
                <a:r>
                  <a:rPr lang="vi-VN" sz="2200" smtClean="0">
                    <a:latin typeface="+mn-lt"/>
                    <a:ea typeface="Calibri" panose="020F0502020204030204" pitchFamily="34" charset="0"/>
                  </a:rPr>
                  <a:t>331</a:t>
                </a:r>
                <a:r>
                  <a:rPr lang="en-GB" sz="2200">
                    <a:latin typeface="+mn-lt"/>
                    <a:ea typeface="Calibri" panose="020F0502020204030204" pitchFamily="34" charset="0"/>
                  </a:rPr>
                  <a:t> </a:t>
                </a:r>
                <a:r>
                  <a:rPr lang="en-GB" sz="2200" smtClean="0">
                    <a:latin typeface="+mn-lt"/>
                    <a:ea typeface="Calibri" panose="020F0502020204030204" pitchFamily="34" charset="0"/>
                  </a:rPr>
                  <a:t>425</a:t>
                </a:r>
                <a:r>
                  <a:rPr lang="en-GB" sz="2200" smtClean="0">
                    <a:latin typeface="+mn-lt"/>
                    <a:ea typeface="Calibri" panose="020F0502020204030204" pitchFamily="34" charset="0"/>
                  </a:rPr>
                  <a:t> </a:t>
                </a:r>
                <a:r>
                  <a:rPr lang="en-GB" sz="2200" smtClean="0">
                    <a:latin typeface="+mn-lt"/>
                    <a:ea typeface="Calibri" panose="020F0502020204030204" pitchFamily="34" charset="0"/>
                  </a:rPr>
                  <a:t>(lần)</a:t>
                </a:r>
                <a:endParaRPr lang="en-US" sz="2200" dirty="0">
                  <a:latin typeface="+mn-lt"/>
                  <a:ea typeface="Calibri" panose="020F050202020403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0" y="1276713"/>
                <a:ext cx="9077743" cy="1618905"/>
              </a:xfrm>
              <a:prstGeom prst="rect">
                <a:avLst/>
              </a:prstGeom>
              <a:blipFill>
                <a:blip r:embed="rId2"/>
                <a:stretch>
                  <a:fillRect b="-4887"/>
                </a:stretch>
              </a:blipFill>
            </p:spPr>
            <p:txBody>
              <a:bodyPr/>
              <a:lstStyle/>
              <a:p>
                <a:r>
                  <a:rPr lang="en-US">
                    <a:noFill/>
                  </a:rPr>
                  <a:t> </a:t>
                </a:r>
              </a:p>
            </p:txBody>
          </p:sp>
        </mc:Fallback>
      </mc:AlternateContent>
      <p:sp>
        <p:nvSpPr>
          <p:cNvPr id="10" name="Rectangle 9"/>
          <p:cNvSpPr/>
          <p:nvPr/>
        </p:nvSpPr>
        <p:spPr>
          <a:xfrm>
            <a:off x="420212" y="2828827"/>
            <a:ext cx="7746379" cy="1107996"/>
          </a:xfrm>
          <a:prstGeom prst="rect">
            <a:avLst/>
          </a:prstGeom>
        </p:spPr>
        <p:txBody>
          <a:bodyPr wrap="square">
            <a:spAutoFit/>
          </a:bodyPr>
          <a:lstStyle/>
          <a:p>
            <a:pPr algn="just">
              <a:lnSpc>
                <a:spcPct val="150000"/>
              </a:lnSpc>
            </a:pPr>
            <a:r>
              <a:rPr lang="vi-VN" sz="2200" b="1" dirty="0">
                <a:solidFill>
                  <a:srgbClr val="FF0000"/>
                </a:solidFill>
                <a:latin typeface="+mn-lt"/>
                <a:ea typeface="Calibri" panose="020F0502020204030204" pitchFamily="34" charset="0"/>
              </a:rPr>
              <a:t>Vậy khối lượng của Mặt Trời gấp </a:t>
            </a:r>
            <a:r>
              <a:rPr lang="vi-VN" sz="2200" b="1">
                <a:solidFill>
                  <a:srgbClr val="FF0000"/>
                </a:solidFill>
                <a:latin typeface="+mn-lt"/>
                <a:ea typeface="Calibri" panose="020F0502020204030204" pitchFamily="34" charset="0"/>
              </a:rPr>
              <a:t>khoảng </a:t>
            </a:r>
            <a:r>
              <a:rPr lang="vi-VN" sz="2200" b="1" smtClean="0">
                <a:solidFill>
                  <a:srgbClr val="FF0000"/>
                </a:solidFill>
                <a:latin typeface="+mn-lt"/>
                <a:ea typeface="Calibri" panose="020F0502020204030204" pitchFamily="34" charset="0"/>
              </a:rPr>
              <a:t>331</a:t>
            </a:r>
            <a:r>
              <a:rPr lang="en-GB" sz="2200" b="1" smtClean="0">
                <a:solidFill>
                  <a:srgbClr val="FF0000"/>
                </a:solidFill>
                <a:latin typeface="+mn-lt"/>
                <a:ea typeface="Calibri" panose="020F0502020204030204" pitchFamily="34" charset="0"/>
              </a:rPr>
              <a:t> 425</a:t>
            </a:r>
            <a:r>
              <a:rPr lang="vi-VN" sz="2200" b="1" smtClean="0">
                <a:solidFill>
                  <a:srgbClr val="FF0000"/>
                </a:solidFill>
                <a:latin typeface="+mn-lt"/>
                <a:ea typeface="Calibri" panose="020F0502020204030204" pitchFamily="34" charset="0"/>
              </a:rPr>
              <a:t> </a:t>
            </a:r>
            <a:r>
              <a:rPr lang="vi-VN" sz="2200" b="1" dirty="0">
                <a:solidFill>
                  <a:srgbClr val="FF0000"/>
                </a:solidFill>
                <a:latin typeface="+mn-lt"/>
                <a:ea typeface="Calibri" panose="020F0502020204030204" pitchFamily="34" charset="0"/>
              </a:rPr>
              <a:t>lần khối lượng của Trái Đất .</a:t>
            </a:r>
            <a:endParaRPr lang="en-US" sz="2200" b="1" dirty="0">
              <a:solidFill>
                <a:srgbClr val="FF0000"/>
              </a:solidFill>
              <a:latin typeface="+mn-lt"/>
              <a:ea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538871" y="3599656"/>
            <a:ext cx="2486970" cy="1469573"/>
          </a:xfrm>
          <a:prstGeom prst="rect">
            <a:avLst/>
          </a:prstGeom>
        </p:spPr>
      </p:pic>
    </p:spTree>
    <p:extLst>
      <p:ext uri="{BB962C8B-B14F-4D97-AF65-F5344CB8AC3E}">
        <p14:creationId xmlns:p14="http://schemas.microsoft.com/office/powerpoint/2010/main" val="5929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14" name="TextBox 13"/>
          <p:cNvSpPr txBox="1"/>
          <p:nvPr/>
        </p:nvSpPr>
        <p:spPr>
          <a:xfrm>
            <a:off x="545550" y="1997284"/>
            <a:ext cx="7171602" cy="2308324"/>
          </a:xfrm>
          <a:prstGeom prst="rect">
            <a:avLst/>
          </a:prstGeom>
          <a:noFill/>
        </p:spPr>
        <p:txBody>
          <a:bodyPr wrap="square" rtlCol="0">
            <a:spAutoFit/>
          </a:bodyPr>
          <a:lstStyle/>
          <a:p>
            <a:pPr algn="just">
              <a:lnSpc>
                <a:spcPct val="150000"/>
              </a:lnSpc>
            </a:pPr>
            <a:r>
              <a:rPr lang="en-US" sz="2400" b="1" dirty="0" err="1" smtClean="0"/>
              <a:t>Bài</a:t>
            </a:r>
            <a:r>
              <a:rPr lang="en-US" sz="2400" b="1" dirty="0" smtClean="0"/>
              <a:t> 7:</a:t>
            </a:r>
            <a:r>
              <a:rPr lang="en-US" sz="2400" dirty="0" smtClean="0"/>
              <a:t> </a:t>
            </a:r>
            <a:r>
              <a:rPr lang="en-US" sz="2400" b="1" i="1" dirty="0" err="1" smtClean="0">
                <a:solidFill>
                  <a:srgbClr val="002060"/>
                </a:solidFill>
              </a:rPr>
              <a:t>Đố</a:t>
            </a:r>
            <a:r>
              <a:rPr lang="en-US" sz="2400" b="1"/>
              <a:t>.</a:t>
            </a:r>
            <a:r>
              <a:rPr lang="en-US" sz="2400" b="1" smtClean="0"/>
              <a:t> </a:t>
            </a:r>
          </a:p>
          <a:p>
            <a:pPr algn="just">
              <a:lnSpc>
                <a:spcPct val="150000"/>
              </a:lnSpc>
            </a:pPr>
            <a:r>
              <a:rPr lang="en-US" sz="2400" smtClean="0"/>
              <a:t>Cho </a:t>
            </a:r>
            <a:r>
              <a:rPr lang="en-US" sz="2400" dirty="0" err="1" smtClean="0"/>
              <a:t>biết</a:t>
            </a:r>
            <a:r>
              <a:rPr lang="en-US" sz="2400" dirty="0" smtClean="0"/>
              <a:t> 11</a:t>
            </a:r>
            <a:r>
              <a:rPr lang="en-US" sz="2400" baseline="30000" dirty="0" smtClean="0"/>
              <a:t>2</a:t>
            </a:r>
            <a:r>
              <a:rPr lang="en-US" sz="2400" dirty="0" smtClean="0"/>
              <a:t> = 121 ; 111</a:t>
            </a:r>
            <a:r>
              <a:rPr lang="en-US" sz="2400" baseline="30000" dirty="0" smtClean="0"/>
              <a:t>2</a:t>
            </a:r>
            <a:r>
              <a:rPr lang="en-US" sz="2400" dirty="0" smtClean="0"/>
              <a:t> = 12 321.</a:t>
            </a:r>
          </a:p>
          <a:p>
            <a:pPr algn="just">
              <a:lnSpc>
                <a:spcPct val="150000"/>
              </a:lnSpc>
            </a:pPr>
            <a:r>
              <a:rPr lang="en-US" sz="2400" dirty="0" err="1" smtClean="0"/>
              <a:t>Hãy</a:t>
            </a:r>
            <a:r>
              <a:rPr lang="en-US" sz="2400" dirty="0" smtClean="0"/>
              <a:t> </a:t>
            </a:r>
            <a:r>
              <a:rPr lang="en-US" sz="2400" dirty="0" err="1" smtClean="0"/>
              <a:t>dự</a:t>
            </a:r>
            <a:r>
              <a:rPr lang="en-US" sz="2400" dirty="0" smtClean="0"/>
              <a:t> </a:t>
            </a:r>
            <a:r>
              <a:rPr lang="en-US" sz="2400" dirty="0" err="1" smtClean="0"/>
              <a:t>đoán</a:t>
            </a:r>
            <a:r>
              <a:rPr lang="en-US" sz="2400" dirty="0" smtClean="0"/>
              <a:t> 1 111</a:t>
            </a:r>
            <a:r>
              <a:rPr lang="en-US" sz="2400" baseline="30000" dirty="0" smtClean="0"/>
              <a:t>2</a:t>
            </a:r>
            <a:r>
              <a:rPr lang="en-US" sz="2400" dirty="0" smtClean="0"/>
              <a:t> </a:t>
            </a:r>
            <a:r>
              <a:rPr lang="en-US" sz="2400" dirty="0" err="1" smtClean="0"/>
              <a:t>bằng</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lại</a:t>
            </a:r>
            <a:r>
              <a:rPr lang="en-US" sz="2400" dirty="0" smtClean="0"/>
              <a:t> </a:t>
            </a:r>
            <a:r>
              <a:rPr lang="en-US" sz="2400" dirty="0" err="1" smtClean="0"/>
              <a:t>dự</a:t>
            </a:r>
            <a:r>
              <a:rPr lang="en-US" sz="2400" dirty="0" smtClean="0"/>
              <a:t> </a:t>
            </a:r>
            <a:r>
              <a:rPr lang="en-US" sz="2400" dirty="0" err="1" smtClean="0"/>
              <a:t>đoán</a:t>
            </a:r>
            <a:r>
              <a:rPr lang="en-US" sz="2400" dirty="0" smtClean="0"/>
              <a:t> </a:t>
            </a:r>
            <a:r>
              <a:rPr lang="en-US" sz="2400" dirty="0" err="1" smtClean="0"/>
              <a:t>đó</a:t>
            </a:r>
            <a:r>
              <a:rPr lang="en-US" sz="2400" dirty="0" smtClean="0"/>
              <a:t>.</a:t>
            </a:r>
            <a:endParaRPr lang="vi-VN" sz="2400" dirty="0"/>
          </a:p>
        </p:txBody>
      </p:sp>
      <p:pic>
        <p:nvPicPr>
          <p:cNvPr id="2" name="Picture 1"/>
          <p:cNvPicPr>
            <a:picLocks noChangeAspect="1"/>
          </p:cNvPicPr>
          <p:nvPr/>
        </p:nvPicPr>
        <p:blipFill>
          <a:blip r:embed="rId2"/>
          <a:stretch>
            <a:fillRect/>
          </a:stretch>
        </p:blipFill>
        <p:spPr>
          <a:xfrm>
            <a:off x="6145575" y="768483"/>
            <a:ext cx="2482911" cy="2250138"/>
          </a:xfrm>
          <a:prstGeom prst="rect">
            <a:avLst/>
          </a:prstGeom>
        </p:spPr>
      </p:pic>
    </p:spTree>
    <p:extLst>
      <p:ext uri="{BB962C8B-B14F-4D97-AF65-F5344CB8AC3E}">
        <p14:creationId xmlns:p14="http://schemas.microsoft.com/office/powerpoint/2010/main" val="378997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5" name="Rectangle 4"/>
          <p:cNvSpPr/>
          <p:nvPr/>
        </p:nvSpPr>
        <p:spPr>
          <a:xfrm>
            <a:off x="725328" y="868927"/>
            <a:ext cx="5317463" cy="646331"/>
          </a:xfrm>
          <a:prstGeom prst="rect">
            <a:avLst/>
          </a:prstGeom>
        </p:spPr>
        <p:txBody>
          <a:bodyPr wrap="square">
            <a:spAutoFit/>
          </a:bodyPr>
          <a:lstStyle/>
          <a:p>
            <a:pPr algn="just">
              <a:lnSpc>
                <a:spcPct val="150000"/>
              </a:lnSpc>
            </a:pPr>
            <a:r>
              <a:rPr lang="vi-VN" sz="2400" dirty="0">
                <a:latin typeface="+mn-lt"/>
                <a:ea typeface="Calibri" panose="020F0502020204030204" pitchFamily="34" charset="0"/>
              </a:rPr>
              <a:t>Ta có : </a:t>
            </a:r>
            <a:r>
              <a:rPr lang="vi-VN" sz="2400" b="1" dirty="0">
                <a:latin typeface="+mn-lt"/>
                <a:ea typeface="Calibri" panose="020F0502020204030204" pitchFamily="34" charset="0"/>
              </a:rPr>
              <a:t>11</a:t>
            </a:r>
            <a:r>
              <a:rPr lang="vi-VN" sz="2400" b="1" baseline="30000" dirty="0">
                <a:latin typeface="+mn-lt"/>
                <a:ea typeface="Calibri" panose="020F0502020204030204" pitchFamily="34" charset="0"/>
              </a:rPr>
              <a:t>2</a:t>
            </a:r>
            <a:r>
              <a:rPr lang="vi-VN" sz="2400" b="1" dirty="0">
                <a:latin typeface="+mn-lt"/>
                <a:ea typeface="Calibri" panose="020F0502020204030204" pitchFamily="34" charset="0"/>
              </a:rPr>
              <a:t> </a:t>
            </a:r>
            <a:r>
              <a:rPr lang="vi-VN" sz="2400" b="1">
                <a:latin typeface="+mn-lt"/>
                <a:ea typeface="Calibri" panose="020F0502020204030204" pitchFamily="34" charset="0"/>
              </a:rPr>
              <a:t>= </a:t>
            </a:r>
            <a:r>
              <a:rPr lang="vi-VN" sz="2400" b="1" smtClean="0">
                <a:latin typeface="+mn-lt"/>
                <a:ea typeface="Calibri" panose="020F0502020204030204" pitchFamily="34" charset="0"/>
              </a:rPr>
              <a:t>121</a:t>
            </a:r>
            <a:r>
              <a:rPr lang="en-US" sz="2400" smtClean="0">
                <a:latin typeface="+mn-lt"/>
                <a:ea typeface="Calibri" panose="020F0502020204030204" pitchFamily="34" charset="0"/>
              </a:rPr>
              <a:t> </a:t>
            </a:r>
            <a:r>
              <a:rPr lang="en-US" sz="2400" dirty="0" smtClean="0">
                <a:latin typeface="+mn-lt"/>
                <a:ea typeface="Calibri" panose="020F0502020204030204" pitchFamily="34" charset="0"/>
              </a:rPr>
              <a:t>;</a:t>
            </a:r>
            <a:r>
              <a:rPr lang="en-US" sz="2400" dirty="0">
                <a:latin typeface="+mn-lt"/>
                <a:ea typeface="Calibri" panose="020F0502020204030204" pitchFamily="34" charset="0"/>
              </a:rPr>
              <a:t> </a:t>
            </a:r>
            <a:r>
              <a:rPr lang="en-US" sz="2400" dirty="0" smtClean="0">
                <a:latin typeface="+mn-lt"/>
                <a:ea typeface="Calibri" panose="020F0502020204030204" pitchFamily="34" charset="0"/>
              </a:rPr>
              <a:t> </a:t>
            </a:r>
            <a:r>
              <a:rPr lang="vi-VN" sz="2400" b="1" dirty="0" smtClean="0">
                <a:latin typeface="+mn-lt"/>
                <a:ea typeface="Calibri" panose="020F0502020204030204" pitchFamily="34" charset="0"/>
              </a:rPr>
              <a:t>111</a:t>
            </a:r>
            <a:r>
              <a:rPr lang="vi-VN" sz="2400" b="1" baseline="30000" dirty="0" smtClean="0">
                <a:latin typeface="+mn-lt"/>
                <a:ea typeface="Calibri" panose="020F0502020204030204" pitchFamily="34" charset="0"/>
              </a:rPr>
              <a:t>2</a:t>
            </a:r>
            <a:r>
              <a:rPr lang="vi-VN" sz="2400" b="1" dirty="0" smtClean="0">
                <a:latin typeface="+mn-lt"/>
                <a:ea typeface="Calibri" panose="020F0502020204030204" pitchFamily="34" charset="0"/>
              </a:rPr>
              <a:t> </a:t>
            </a:r>
            <a:r>
              <a:rPr lang="vi-VN" sz="2400" b="1">
                <a:latin typeface="+mn-lt"/>
                <a:ea typeface="Calibri" panose="020F0502020204030204" pitchFamily="34" charset="0"/>
              </a:rPr>
              <a:t>= </a:t>
            </a:r>
            <a:r>
              <a:rPr lang="vi-VN" sz="2400" b="1" smtClean="0">
                <a:latin typeface="+mn-lt"/>
                <a:ea typeface="Calibri" panose="020F0502020204030204" pitchFamily="34" charset="0"/>
              </a:rPr>
              <a:t>12</a:t>
            </a:r>
            <a:r>
              <a:rPr lang="en-GB" sz="2400" b="1" smtClean="0">
                <a:latin typeface="+mn-lt"/>
                <a:ea typeface="Calibri" panose="020F0502020204030204" pitchFamily="34" charset="0"/>
              </a:rPr>
              <a:t> </a:t>
            </a:r>
            <a:r>
              <a:rPr lang="vi-VN" sz="2400" b="1" smtClean="0">
                <a:latin typeface="+mn-lt"/>
                <a:ea typeface="Calibri" panose="020F0502020204030204" pitchFamily="34" charset="0"/>
              </a:rPr>
              <a:t>321</a:t>
            </a:r>
            <a:endParaRPr lang="en-US" sz="2400" b="1" dirty="0">
              <a:latin typeface="+mn-lt"/>
              <a:ea typeface="Calibri" panose="020F0502020204030204" pitchFamily="34" charset="0"/>
            </a:endParaRPr>
          </a:p>
        </p:txBody>
      </p:sp>
      <p:sp>
        <p:nvSpPr>
          <p:cNvPr id="7" name="Rectangle 6"/>
          <p:cNvSpPr/>
          <p:nvPr/>
        </p:nvSpPr>
        <p:spPr>
          <a:xfrm>
            <a:off x="737520" y="1680162"/>
            <a:ext cx="7823761" cy="2308324"/>
          </a:xfrm>
          <a:prstGeom prst="rect">
            <a:avLst/>
          </a:prstGeom>
        </p:spPr>
        <p:txBody>
          <a:bodyPr wrap="square">
            <a:spAutoFit/>
          </a:bodyPr>
          <a:lstStyle/>
          <a:p>
            <a:pPr algn="just">
              <a:lnSpc>
                <a:spcPct val="120000"/>
              </a:lnSpc>
              <a:spcBef>
                <a:spcPts val="600"/>
              </a:spcBef>
              <a:spcAft>
                <a:spcPts val="600"/>
              </a:spcAft>
            </a:pPr>
            <a:r>
              <a:rPr lang="vi-VN" sz="2400">
                <a:latin typeface="+mn-lt"/>
                <a:ea typeface="Calibri" panose="020F0502020204030204" pitchFamily="34" charset="0"/>
              </a:rPr>
              <a:t>=&gt; Các kết quả này được viết bởi một số có một số lẻ các chữ số. Các chữ số đứng hai bên chữ số chính giữa đối xứng với nhau và các chữ số bắt đầu từ chữ số đầu tiên bên trái đến chữ số chính giữa là những số tự nhiên liên tiếp đầu tiên.</a:t>
            </a:r>
            <a:endParaRPr lang="en-US" sz="2400" dirty="0">
              <a:latin typeface="+mn-lt"/>
              <a:ea typeface="Calibri" panose="020F0502020204030204" pitchFamily="34" charset="0"/>
            </a:endParaRPr>
          </a:p>
        </p:txBody>
      </p:sp>
      <p:sp>
        <p:nvSpPr>
          <p:cNvPr id="8" name="Rectangle 7"/>
          <p:cNvSpPr/>
          <p:nvPr/>
        </p:nvSpPr>
        <p:spPr>
          <a:xfrm>
            <a:off x="859825" y="3990169"/>
            <a:ext cx="4480714" cy="646331"/>
          </a:xfrm>
          <a:prstGeom prst="rect">
            <a:avLst/>
          </a:prstGeom>
        </p:spPr>
        <p:txBody>
          <a:bodyPr wrap="none">
            <a:spAutoFit/>
          </a:bodyPr>
          <a:lstStyle/>
          <a:p>
            <a:pPr algn="just">
              <a:lnSpc>
                <a:spcPct val="150000"/>
              </a:lnSpc>
              <a:spcAft>
                <a:spcPts val="1000"/>
              </a:spcAft>
            </a:pPr>
            <a:r>
              <a:rPr lang="vi-VN" sz="2400" i="1">
                <a:latin typeface="+mn-lt"/>
                <a:ea typeface="Calibri" panose="020F0502020204030204" pitchFamily="34" charset="0"/>
              </a:rPr>
              <a:t>=&gt; Dự đoán </a:t>
            </a:r>
            <a:r>
              <a:rPr lang="vi-VN" sz="2400" b="1" i="1">
                <a:latin typeface="+mn-lt"/>
                <a:ea typeface="Calibri" panose="020F0502020204030204" pitchFamily="34" charset="0"/>
              </a:rPr>
              <a:t>1111</a:t>
            </a:r>
            <a:r>
              <a:rPr lang="vi-VN" sz="2400" b="1" i="1" baseline="30000">
                <a:latin typeface="+mn-lt"/>
                <a:ea typeface="Calibri" panose="020F0502020204030204" pitchFamily="34" charset="0"/>
              </a:rPr>
              <a:t>2 </a:t>
            </a:r>
            <a:r>
              <a:rPr lang="vi-VN" sz="2400" b="1" i="1">
                <a:latin typeface="+mn-lt"/>
                <a:ea typeface="Calibri" panose="020F0502020204030204" pitchFamily="34" charset="0"/>
              </a:rPr>
              <a:t>= </a:t>
            </a:r>
            <a:r>
              <a:rPr lang="vi-VN" sz="2400" b="1" i="1" smtClean="0">
                <a:latin typeface="+mn-lt"/>
                <a:ea typeface="Calibri" panose="020F0502020204030204" pitchFamily="34" charset="0"/>
              </a:rPr>
              <a:t>1</a:t>
            </a:r>
            <a:r>
              <a:rPr lang="en-GB" sz="2400" b="1" i="1" smtClean="0">
                <a:latin typeface="+mn-lt"/>
                <a:ea typeface="Calibri" panose="020F0502020204030204" pitchFamily="34" charset="0"/>
              </a:rPr>
              <a:t> </a:t>
            </a:r>
            <a:r>
              <a:rPr lang="vi-VN" sz="2400" b="1" i="1" smtClean="0">
                <a:latin typeface="+mn-lt"/>
                <a:ea typeface="Calibri" panose="020F0502020204030204" pitchFamily="34" charset="0"/>
              </a:rPr>
              <a:t>234</a:t>
            </a:r>
            <a:r>
              <a:rPr lang="en-GB" sz="2400" b="1" i="1" smtClean="0">
                <a:latin typeface="+mn-lt"/>
                <a:ea typeface="Calibri" panose="020F0502020204030204" pitchFamily="34" charset="0"/>
              </a:rPr>
              <a:t> </a:t>
            </a:r>
            <a:r>
              <a:rPr lang="vi-VN" sz="2400" b="1" i="1" smtClean="0">
                <a:latin typeface="+mn-lt"/>
                <a:ea typeface="Calibri" panose="020F0502020204030204" pitchFamily="34" charset="0"/>
              </a:rPr>
              <a:t>321</a:t>
            </a:r>
            <a:r>
              <a:rPr lang="vi-VN" sz="2400" i="1">
                <a:latin typeface="+mn-lt"/>
                <a:ea typeface="Calibri" panose="020F0502020204030204" pitchFamily="34" charset="0"/>
              </a:rPr>
              <a:t>.</a:t>
            </a:r>
            <a:endParaRPr lang="en-US" sz="2400" i="1" dirty="0">
              <a:latin typeface="+mn-lt"/>
              <a:ea typeface="Calibri" panose="020F0502020204030204" pitchFamily="34" charset="0"/>
            </a:endParaRPr>
          </a:p>
        </p:txBody>
      </p:sp>
      <p:sp>
        <p:nvSpPr>
          <p:cNvPr id="9" name="TextBox 8"/>
          <p:cNvSpPr txBox="1"/>
          <p:nvPr/>
        </p:nvSpPr>
        <p:spPr>
          <a:xfrm>
            <a:off x="4637208" y="81544"/>
            <a:ext cx="1876046" cy="553998"/>
          </a:xfrm>
          <a:prstGeom prst="rect">
            <a:avLst/>
          </a:prstGeom>
          <a:noFill/>
        </p:spPr>
        <p:txBody>
          <a:bodyPr wrap="square" rtlCol="0">
            <a:spAutoFit/>
          </a:bodyPr>
          <a:lstStyle/>
          <a:p>
            <a:r>
              <a:rPr lang="en-GB" sz="3000" b="1" smtClean="0">
                <a:solidFill>
                  <a:srgbClr val="C00000"/>
                </a:solidFill>
              </a:rPr>
              <a:t>Bài giải</a:t>
            </a:r>
            <a:endParaRPr lang="vi-VN" sz="3000" b="1" dirty="0">
              <a:solidFill>
                <a:srgbClr val="C00000"/>
              </a:solidFill>
            </a:endParaRPr>
          </a:p>
        </p:txBody>
      </p:sp>
    </p:spTree>
    <p:extLst>
      <p:ext uri="{BB962C8B-B14F-4D97-AF65-F5344CB8AC3E}">
        <p14:creationId xmlns:p14="http://schemas.microsoft.com/office/powerpoint/2010/main" val="14061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6" name="Rectangle 5"/>
          <p:cNvSpPr/>
          <p:nvPr/>
        </p:nvSpPr>
        <p:spPr>
          <a:xfrm>
            <a:off x="901600" y="736779"/>
            <a:ext cx="6909360" cy="4057521"/>
          </a:xfrm>
          <a:prstGeom prst="rect">
            <a:avLst/>
          </a:prstGeom>
        </p:spPr>
        <p:txBody>
          <a:bodyPr wrap="square">
            <a:spAutoFit/>
          </a:bodyPr>
          <a:lstStyle/>
          <a:p>
            <a:pPr algn="just">
              <a:lnSpc>
                <a:spcPct val="150000"/>
              </a:lnSpc>
              <a:spcAft>
                <a:spcPts val="1000"/>
              </a:spcAft>
            </a:pPr>
            <a:r>
              <a:rPr lang="vi-VN" sz="2400" b="1" u="sng" dirty="0">
                <a:latin typeface="+mn-lt"/>
                <a:ea typeface="Calibri" panose="020F0502020204030204" pitchFamily="34" charset="0"/>
              </a:rPr>
              <a:t>Kiểm tra : </a:t>
            </a:r>
            <a:endParaRPr lang="en-US" sz="2400" b="1" dirty="0">
              <a:latin typeface="+mn-lt"/>
              <a:ea typeface="Calibri" panose="020F0502020204030204" pitchFamily="34" charset="0"/>
            </a:endParaRPr>
          </a:p>
          <a:p>
            <a:pPr algn="just">
              <a:lnSpc>
                <a:spcPct val="150000"/>
              </a:lnSpc>
              <a:spcAft>
                <a:spcPts val="1000"/>
              </a:spcAft>
            </a:pPr>
            <a:r>
              <a:rPr lang="vi-VN" sz="2400" dirty="0">
                <a:latin typeface="+mn-lt"/>
                <a:ea typeface="Calibri" panose="020F0502020204030204" pitchFamily="34" charset="0"/>
              </a:rPr>
              <a:t>Thật vậy, 1111</a:t>
            </a:r>
            <a:r>
              <a:rPr lang="vi-VN" sz="2400" baseline="30000" dirty="0">
                <a:latin typeface="+mn-lt"/>
                <a:ea typeface="Calibri" panose="020F0502020204030204" pitchFamily="34" charset="0"/>
              </a:rPr>
              <a:t>2 </a:t>
            </a:r>
            <a:r>
              <a:rPr lang="vi-VN" sz="2400" dirty="0">
                <a:latin typeface="+mn-lt"/>
                <a:ea typeface="Calibri" panose="020F0502020204030204" pitchFamily="34" charset="0"/>
              </a:rPr>
              <a:t>= 1111. </a:t>
            </a:r>
            <a:r>
              <a:rPr lang="vi-VN" sz="2400">
                <a:latin typeface="+mn-lt"/>
                <a:ea typeface="Calibri" panose="020F0502020204030204" pitchFamily="34" charset="0"/>
              </a:rPr>
              <a:t>1111 </a:t>
            </a:r>
            <a:endParaRPr lang="en-GB" sz="2400" smtClean="0">
              <a:latin typeface="+mn-lt"/>
              <a:ea typeface="Calibri" panose="020F0502020204030204" pitchFamily="34" charset="0"/>
            </a:endParaRPr>
          </a:p>
          <a:p>
            <a:pPr algn="just">
              <a:lnSpc>
                <a:spcPct val="150000"/>
              </a:lnSpc>
              <a:spcAft>
                <a:spcPts val="1000"/>
              </a:spcAft>
            </a:pPr>
            <a:r>
              <a:rPr lang="en-GB" sz="2400">
                <a:latin typeface="+mn-lt"/>
                <a:ea typeface="Calibri" panose="020F0502020204030204" pitchFamily="34" charset="0"/>
              </a:rPr>
              <a:t> </a:t>
            </a:r>
            <a:r>
              <a:rPr lang="en-GB" sz="2400" smtClean="0">
                <a:latin typeface="+mn-lt"/>
                <a:ea typeface="Calibri" panose="020F0502020204030204" pitchFamily="34" charset="0"/>
              </a:rPr>
              <a:t>                         </a:t>
            </a:r>
            <a:r>
              <a:rPr lang="vi-VN" sz="2400" smtClean="0">
                <a:latin typeface="+mn-lt"/>
                <a:ea typeface="Calibri" panose="020F0502020204030204" pitchFamily="34" charset="0"/>
              </a:rPr>
              <a:t>= (1000 </a:t>
            </a:r>
            <a:r>
              <a:rPr lang="vi-VN" sz="2400" dirty="0">
                <a:latin typeface="+mn-lt"/>
                <a:ea typeface="Calibri" panose="020F0502020204030204" pitchFamily="34" charset="0"/>
              </a:rPr>
              <a:t>+ 111</a:t>
            </a:r>
            <a:r>
              <a:rPr lang="vi-VN" sz="2400">
                <a:latin typeface="+mn-lt"/>
                <a:ea typeface="Calibri" panose="020F0502020204030204" pitchFamily="34" charset="0"/>
              </a:rPr>
              <a:t>) </a:t>
            </a:r>
            <a:r>
              <a:rPr lang="vi-VN" sz="2400" smtClean="0">
                <a:latin typeface="+mn-lt"/>
                <a:ea typeface="Calibri" panose="020F0502020204030204" pitchFamily="34" charset="0"/>
              </a:rPr>
              <a:t>. (1000 </a:t>
            </a:r>
            <a:r>
              <a:rPr lang="vi-VN" sz="2400" dirty="0">
                <a:latin typeface="+mn-lt"/>
                <a:ea typeface="Calibri" panose="020F0502020204030204" pitchFamily="34" charset="0"/>
              </a:rPr>
              <a:t>+ 111</a:t>
            </a:r>
            <a:r>
              <a:rPr lang="vi-VN" sz="2400">
                <a:latin typeface="+mn-lt"/>
                <a:ea typeface="Calibri" panose="020F0502020204030204" pitchFamily="34" charset="0"/>
              </a:rPr>
              <a:t>) </a:t>
            </a:r>
            <a:endParaRPr lang="en-US" sz="2400" smtClean="0">
              <a:latin typeface="+mn-lt"/>
              <a:ea typeface="Calibri" panose="020F0502020204030204" pitchFamily="34" charset="0"/>
            </a:endParaRPr>
          </a:p>
          <a:p>
            <a:pPr algn="just">
              <a:lnSpc>
                <a:spcPct val="150000"/>
              </a:lnSpc>
              <a:spcAft>
                <a:spcPts val="1000"/>
              </a:spcAft>
            </a:pPr>
            <a:r>
              <a:rPr lang="en-GB" sz="2400" smtClean="0">
                <a:latin typeface="+mn-lt"/>
                <a:ea typeface="Calibri" panose="020F0502020204030204" pitchFamily="34" charset="0"/>
              </a:rPr>
              <a:t>                          </a:t>
            </a:r>
            <a:r>
              <a:rPr lang="vi-VN" sz="2400" smtClean="0">
                <a:latin typeface="+mn-lt"/>
                <a:ea typeface="Calibri" panose="020F0502020204030204" pitchFamily="34" charset="0"/>
              </a:rPr>
              <a:t>= 1000</a:t>
            </a:r>
            <a:r>
              <a:rPr lang="vi-VN" sz="2400" baseline="30000" smtClean="0">
                <a:latin typeface="+mn-lt"/>
                <a:ea typeface="Calibri" panose="020F0502020204030204" pitchFamily="34" charset="0"/>
              </a:rPr>
              <a:t>2</a:t>
            </a:r>
            <a:r>
              <a:rPr lang="vi-VN" sz="2400" smtClean="0">
                <a:latin typeface="+mn-lt"/>
                <a:ea typeface="Calibri" panose="020F0502020204030204" pitchFamily="34" charset="0"/>
              </a:rPr>
              <a:t> + </a:t>
            </a:r>
            <a:r>
              <a:rPr lang="en-GB" sz="2400" smtClean="0">
                <a:latin typeface="+mn-lt"/>
                <a:ea typeface="Calibri" panose="020F0502020204030204" pitchFamily="34" charset="0"/>
              </a:rPr>
              <a:t>2.</a:t>
            </a:r>
            <a:r>
              <a:rPr lang="vi-VN" sz="2400" smtClean="0">
                <a:latin typeface="+mn-lt"/>
                <a:ea typeface="Calibri" panose="020F0502020204030204" pitchFamily="34" charset="0"/>
              </a:rPr>
              <a:t>111</a:t>
            </a:r>
            <a:r>
              <a:rPr lang="en-GB" sz="2400" smtClean="0">
                <a:latin typeface="+mn-lt"/>
                <a:ea typeface="Calibri" panose="020F0502020204030204" pitchFamily="34" charset="0"/>
              </a:rPr>
              <a:t>.1</a:t>
            </a:r>
            <a:r>
              <a:rPr lang="vi-VN" sz="2400" smtClean="0">
                <a:latin typeface="+mn-lt"/>
                <a:ea typeface="Calibri" panose="020F0502020204030204" pitchFamily="34" charset="0"/>
              </a:rPr>
              <a:t>000 </a:t>
            </a:r>
            <a:r>
              <a:rPr lang="vi-VN" sz="2400" smtClean="0">
                <a:latin typeface="+mn-lt"/>
                <a:ea typeface="Calibri" panose="020F0502020204030204" pitchFamily="34" charset="0"/>
              </a:rPr>
              <a:t>+ 111</a:t>
            </a:r>
            <a:r>
              <a:rPr lang="vi-VN" sz="2400" baseline="30000" smtClean="0">
                <a:latin typeface="+mn-lt"/>
                <a:ea typeface="Calibri" panose="020F0502020204030204" pitchFamily="34" charset="0"/>
              </a:rPr>
              <a:t>2</a:t>
            </a:r>
            <a:r>
              <a:rPr lang="vi-VN" sz="2400" smtClean="0">
                <a:latin typeface="+mn-lt"/>
                <a:ea typeface="Calibri" panose="020F0502020204030204" pitchFamily="34" charset="0"/>
              </a:rPr>
              <a:t> </a:t>
            </a:r>
            <a:endParaRPr lang="en-GB" sz="2400" smtClean="0">
              <a:latin typeface="+mn-lt"/>
              <a:ea typeface="Calibri" panose="020F0502020204030204" pitchFamily="34" charset="0"/>
            </a:endParaRPr>
          </a:p>
          <a:p>
            <a:pPr algn="just">
              <a:lnSpc>
                <a:spcPct val="150000"/>
              </a:lnSpc>
              <a:spcAft>
                <a:spcPts val="1000"/>
              </a:spcAft>
            </a:pPr>
            <a:r>
              <a:rPr lang="en-GB" sz="2400" smtClean="0">
                <a:latin typeface="+mn-lt"/>
                <a:ea typeface="Calibri" panose="020F0502020204030204" pitchFamily="34" charset="0"/>
              </a:rPr>
              <a:t>                          </a:t>
            </a:r>
            <a:r>
              <a:rPr lang="vi-VN" sz="2400" smtClean="0">
                <a:latin typeface="+mn-lt"/>
                <a:ea typeface="Calibri" panose="020F0502020204030204" pitchFamily="34" charset="0"/>
              </a:rPr>
              <a:t>= </a:t>
            </a:r>
            <a:r>
              <a:rPr lang="vi-VN" sz="2400" smtClean="0">
                <a:latin typeface="+mn-lt"/>
                <a:ea typeface="Calibri" panose="020F0502020204030204" pitchFamily="34" charset="0"/>
              </a:rPr>
              <a:t>1</a:t>
            </a:r>
            <a:r>
              <a:rPr lang="en-GB" sz="2400" smtClean="0">
                <a:latin typeface="+mn-lt"/>
                <a:ea typeface="Calibri" panose="020F0502020204030204" pitchFamily="34" charset="0"/>
              </a:rPr>
              <a:t> </a:t>
            </a:r>
            <a:r>
              <a:rPr lang="vi-VN" sz="2400" smtClean="0">
                <a:latin typeface="+mn-lt"/>
                <a:ea typeface="Calibri" panose="020F0502020204030204" pitchFamily="34" charset="0"/>
              </a:rPr>
              <a:t>000</a:t>
            </a:r>
            <a:r>
              <a:rPr lang="en-GB" sz="2400" smtClean="0">
                <a:latin typeface="+mn-lt"/>
                <a:ea typeface="Calibri" panose="020F0502020204030204" pitchFamily="34" charset="0"/>
              </a:rPr>
              <a:t> </a:t>
            </a:r>
            <a:r>
              <a:rPr lang="vi-VN" sz="2400" smtClean="0">
                <a:latin typeface="+mn-lt"/>
                <a:ea typeface="Calibri" panose="020F0502020204030204" pitchFamily="34" charset="0"/>
              </a:rPr>
              <a:t>000 </a:t>
            </a:r>
            <a:r>
              <a:rPr lang="vi-VN" sz="2400">
                <a:latin typeface="+mn-lt"/>
                <a:ea typeface="Calibri" panose="020F0502020204030204" pitchFamily="34" charset="0"/>
              </a:rPr>
              <a:t>+ </a:t>
            </a:r>
            <a:r>
              <a:rPr lang="vi-VN" sz="2400" smtClean="0">
                <a:latin typeface="+mn-lt"/>
                <a:ea typeface="Calibri" panose="020F0502020204030204" pitchFamily="34" charset="0"/>
              </a:rPr>
              <a:t>222</a:t>
            </a:r>
            <a:r>
              <a:rPr lang="en-GB" sz="2400" smtClean="0">
                <a:latin typeface="+mn-lt"/>
                <a:ea typeface="Calibri" panose="020F0502020204030204" pitchFamily="34" charset="0"/>
              </a:rPr>
              <a:t> </a:t>
            </a:r>
            <a:r>
              <a:rPr lang="vi-VN" sz="2400" smtClean="0">
                <a:latin typeface="+mn-lt"/>
                <a:ea typeface="Calibri" panose="020F0502020204030204" pitchFamily="34" charset="0"/>
              </a:rPr>
              <a:t>000 </a:t>
            </a:r>
            <a:r>
              <a:rPr lang="vi-VN" sz="2400">
                <a:latin typeface="+mn-lt"/>
                <a:ea typeface="Calibri" panose="020F0502020204030204" pitchFamily="34" charset="0"/>
              </a:rPr>
              <a:t>+ </a:t>
            </a:r>
            <a:r>
              <a:rPr lang="vi-VN" sz="2400" smtClean="0">
                <a:latin typeface="+mn-lt"/>
                <a:ea typeface="Calibri" panose="020F0502020204030204" pitchFamily="34" charset="0"/>
              </a:rPr>
              <a:t>12</a:t>
            </a:r>
            <a:r>
              <a:rPr lang="en-GB" sz="2400" smtClean="0">
                <a:latin typeface="+mn-lt"/>
                <a:ea typeface="Calibri" panose="020F0502020204030204" pitchFamily="34" charset="0"/>
              </a:rPr>
              <a:t> </a:t>
            </a:r>
            <a:r>
              <a:rPr lang="vi-VN" sz="2400" smtClean="0">
                <a:latin typeface="+mn-lt"/>
                <a:ea typeface="Calibri" panose="020F0502020204030204" pitchFamily="34" charset="0"/>
              </a:rPr>
              <a:t>321 </a:t>
            </a:r>
            <a:endParaRPr lang="en-GB" sz="2400" smtClean="0">
              <a:latin typeface="+mn-lt"/>
              <a:ea typeface="Calibri" panose="020F0502020204030204" pitchFamily="34" charset="0"/>
            </a:endParaRPr>
          </a:p>
          <a:p>
            <a:pPr algn="just">
              <a:lnSpc>
                <a:spcPct val="150000"/>
              </a:lnSpc>
              <a:spcAft>
                <a:spcPts val="1000"/>
              </a:spcAft>
            </a:pPr>
            <a:r>
              <a:rPr lang="en-GB" sz="2400">
                <a:latin typeface="+mn-lt"/>
                <a:ea typeface="Calibri" panose="020F0502020204030204" pitchFamily="34" charset="0"/>
              </a:rPr>
              <a:t> </a:t>
            </a:r>
            <a:r>
              <a:rPr lang="en-GB" sz="2400" smtClean="0">
                <a:latin typeface="+mn-lt"/>
                <a:ea typeface="Calibri" panose="020F0502020204030204" pitchFamily="34" charset="0"/>
              </a:rPr>
              <a:t>                         </a:t>
            </a:r>
            <a:r>
              <a:rPr lang="vi-VN" sz="2400" smtClean="0">
                <a:latin typeface="+mn-lt"/>
                <a:ea typeface="Calibri" panose="020F0502020204030204" pitchFamily="34" charset="0"/>
              </a:rPr>
              <a:t>= </a:t>
            </a:r>
            <a:r>
              <a:rPr lang="vi-VN" sz="2400" smtClean="0">
                <a:latin typeface="+mn-lt"/>
                <a:ea typeface="Calibri" panose="020F0502020204030204" pitchFamily="34" charset="0"/>
              </a:rPr>
              <a:t>1</a:t>
            </a:r>
            <a:r>
              <a:rPr lang="en-GB" sz="2400" smtClean="0">
                <a:latin typeface="+mn-lt"/>
                <a:ea typeface="Calibri" panose="020F0502020204030204" pitchFamily="34" charset="0"/>
              </a:rPr>
              <a:t> </a:t>
            </a:r>
            <a:r>
              <a:rPr lang="vi-VN" sz="2400" smtClean="0">
                <a:latin typeface="+mn-lt"/>
                <a:ea typeface="Calibri" panose="020F0502020204030204" pitchFamily="34" charset="0"/>
              </a:rPr>
              <a:t>234</a:t>
            </a:r>
            <a:r>
              <a:rPr lang="en-GB" sz="2400" smtClean="0">
                <a:latin typeface="+mn-lt"/>
                <a:ea typeface="Calibri" panose="020F0502020204030204" pitchFamily="34" charset="0"/>
              </a:rPr>
              <a:t> </a:t>
            </a:r>
            <a:r>
              <a:rPr lang="vi-VN" sz="2400" smtClean="0">
                <a:latin typeface="+mn-lt"/>
                <a:ea typeface="Calibri" panose="020F0502020204030204" pitchFamily="34" charset="0"/>
              </a:rPr>
              <a:t>321</a:t>
            </a:r>
            <a:r>
              <a:rPr lang="vi-VN" sz="2400" dirty="0">
                <a:latin typeface="+mn-lt"/>
                <a:ea typeface="Calibri" panose="020F0502020204030204" pitchFamily="34" charset="0"/>
              </a:rPr>
              <a:t>.</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8104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130349" y="1491000"/>
            <a:ext cx="8589032" cy="3145500"/>
          </a:xfrm>
          <a:prstGeom prst="rect">
            <a:avLst/>
          </a:prstGeom>
        </p:spPr>
        <p:txBody>
          <a:bodyPr spcFirstLastPara="1" wrap="square" lIns="91425" tIns="91425" rIns="91425" bIns="91425" anchor="ctr" anchorCtr="0">
            <a:noAutofit/>
          </a:bodyPr>
          <a:lstStyle/>
          <a:p>
            <a:pPr algn="just">
              <a:lnSpc>
                <a:spcPct val="150000"/>
              </a:lnSpc>
              <a:spcBef>
                <a:spcPts val="0"/>
              </a:spcBef>
            </a:pPr>
            <a:r>
              <a:rPr lang="vi-VN" dirty="0">
                <a:latin typeface="+mn-lt"/>
              </a:rPr>
              <a:t>Ghi nhớ kiến thức </a:t>
            </a:r>
            <a:r>
              <a:rPr lang="en-US" dirty="0" err="1" smtClean="0">
                <a:latin typeface="+mn-lt"/>
              </a:rPr>
              <a:t>của</a:t>
            </a:r>
            <a:r>
              <a:rPr lang="en-US" dirty="0" smtClean="0">
                <a:latin typeface="+mn-lt"/>
              </a:rPr>
              <a:t> </a:t>
            </a:r>
            <a:r>
              <a:rPr lang="en-US" dirty="0" err="1" smtClean="0">
                <a:latin typeface="+mn-lt"/>
              </a:rPr>
              <a:t>bài</a:t>
            </a:r>
            <a:r>
              <a:rPr lang="en-US" dirty="0" smtClean="0">
                <a:latin typeface="+mn-lt"/>
              </a:rPr>
              <a:t>.</a:t>
            </a:r>
          </a:p>
          <a:p>
            <a:pPr algn="just">
              <a:lnSpc>
                <a:spcPct val="150000"/>
              </a:lnSpc>
              <a:spcBef>
                <a:spcPts val="0"/>
              </a:spcBef>
            </a:pPr>
            <a:r>
              <a:rPr lang="en-US" dirty="0" err="1" smtClean="0">
                <a:latin typeface="+mn-lt"/>
              </a:rPr>
              <a:t>Hoàn</a:t>
            </a:r>
            <a:r>
              <a:rPr lang="en-US" dirty="0" smtClean="0">
                <a:latin typeface="+mn-lt"/>
              </a:rPr>
              <a:t> </a:t>
            </a:r>
            <a:r>
              <a:rPr lang="en-US" err="1" smtClean="0">
                <a:latin typeface="+mn-lt"/>
              </a:rPr>
              <a:t>thành</a:t>
            </a:r>
            <a:r>
              <a:rPr lang="en-US" smtClean="0">
                <a:latin typeface="+mn-lt"/>
              </a:rPr>
              <a:t> các </a:t>
            </a:r>
            <a:r>
              <a:rPr lang="en-US" err="1" smtClean="0">
                <a:latin typeface="+mn-lt"/>
              </a:rPr>
              <a:t>bài</a:t>
            </a:r>
            <a:r>
              <a:rPr lang="en-US" smtClean="0">
                <a:latin typeface="+mn-lt"/>
              </a:rPr>
              <a:t> tập còn lại </a:t>
            </a:r>
            <a:r>
              <a:rPr lang="vi-VN" dirty="0" smtClean="0">
                <a:latin typeface="+mn-lt"/>
              </a:rPr>
              <a:t>và </a:t>
            </a:r>
            <a:r>
              <a:rPr lang="en-US" dirty="0" err="1" smtClean="0">
                <a:latin typeface="+mn-lt"/>
              </a:rPr>
              <a:t>làm</a:t>
            </a:r>
            <a:r>
              <a:rPr lang="en-US" dirty="0" smtClean="0">
                <a:latin typeface="+mn-lt"/>
              </a:rPr>
              <a:t> </a:t>
            </a:r>
            <a:r>
              <a:rPr lang="en-US" dirty="0" err="1" smtClean="0">
                <a:latin typeface="+mn-lt"/>
              </a:rPr>
              <a:t>thêm</a:t>
            </a:r>
            <a:r>
              <a:rPr lang="en-US" dirty="0" smtClean="0">
                <a:latin typeface="+mn-lt"/>
              </a:rPr>
              <a:t> </a:t>
            </a:r>
            <a:r>
              <a:rPr lang="en-US" dirty="0" err="1" smtClean="0">
                <a:latin typeface="+mn-lt"/>
              </a:rPr>
              <a:t>bài</a:t>
            </a:r>
            <a:r>
              <a:rPr lang="en-US" dirty="0" smtClean="0">
                <a:latin typeface="+mn-lt"/>
              </a:rPr>
              <a:t> </a:t>
            </a:r>
            <a:r>
              <a:rPr lang="en-US" dirty="0" err="1" smtClean="0">
                <a:latin typeface="+mn-lt"/>
              </a:rPr>
              <a:t>tập</a:t>
            </a:r>
            <a:r>
              <a:rPr lang="en-US" dirty="0" smtClean="0">
                <a:latin typeface="+mn-lt"/>
              </a:rPr>
              <a:t> 3 + 5 (</a:t>
            </a:r>
            <a:r>
              <a:rPr lang="en-US" smtClean="0">
                <a:latin typeface="+mn-lt"/>
              </a:rPr>
              <a:t>SGK – tr25</a:t>
            </a:r>
            <a:r>
              <a:rPr lang="en-US" dirty="0" smtClean="0">
                <a:latin typeface="+mn-lt"/>
              </a:rPr>
              <a:t>)</a:t>
            </a:r>
          </a:p>
          <a:p>
            <a:pPr algn="just">
              <a:lnSpc>
                <a:spcPct val="150000"/>
              </a:lnSpc>
              <a:spcBef>
                <a:spcPts val="0"/>
              </a:spcBef>
            </a:pPr>
            <a:r>
              <a:rPr lang="en-US" dirty="0" err="1" smtClean="0">
                <a:latin typeface="+mn-lt"/>
              </a:rPr>
              <a:t>Tự</a:t>
            </a:r>
            <a:r>
              <a:rPr lang="en-US" dirty="0">
                <a:latin typeface="+mn-lt"/>
              </a:rPr>
              <a:t> </a:t>
            </a:r>
            <a:r>
              <a:rPr lang="vi-VN" dirty="0" smtClean="0">
                <a:latin typeface="+mn-lt"/>
              </a:rPr>
              <a:t>đọc</a:t>
            </a:r>
            <a:r>
              <a:rPr lang="en-US" dirty="0" smtClean="0">
                <a:latin typeface="+mn-lt"/>
              </a:rPr>
              <a:t>,</a:t>
            </a:r>
            <a:r>
              <a:rPr lang="vi-VN" dirty="0" smtClean="0">
                <a:latin typeface="+mn-lt"/>
              </a:rPr>
              <a:t> </a:t>
            </a:r>
            <a:r>
              <a:rPr lang="vi-VN" dirty="0">
                <a:latin typeface="+mn-lt"/>
              </a:rPr>
              <a:t>tìm </a:t>
            </a:r>
            <a:r>
              <a:rPr lang="vi-VN" dirty="0" smtClean="0">
                <a:latin typeface="+mn-lt"/>
              </a:rPr>
              <a:t>hiểu</a:t>
            </a:r>
            <a:r>
              <a:rPr lang="en-US" dirty="0" smtClean="0">
                <a:latin typeface="+mn-lt"/>
              </a:rPr>
              <a:t> </a:t>
            </a:r>
            <a:r>
              <a:rPr lang="en-US" dirty="0" err="1" smtClean="0">
                <a:latin typeface="+mn-lt"/>
              </a:rPr>
              <a:t>thêm</a:t>
            </a:r>
            <a:r>
              <a:rPr lang="vi-VN" dirty="0" smtClean="0">
                <a:latin typeface="+mn-lt"/>
              </a:rPr>
              <a:t> </a:t>
            </a:r>
            <a:r>
              <a:rPr lang="vi-VN">
                <a:latin typeface="+mn-lt"/>
              </a:rPr>
              <a:t>mục </a:t>
            </a:r>
            <a:r>
              <a:rPr lang="vi-VN" smtClean="0">
                <a:latin typeface="+mn-lt"/>
              </a:rPr>
              <a:t>“</a:t>
            </a:r>
            <a:r>
              <a:rPr lang="vi-VN" b="1" smtClean="0">
                <a:solidFill>
                  <a:srgbClr val="C00000"/>
                </a:solidFill>
                <a:latin typeface="+mn-lt"/>
              </a:rPr>
              <a:t>CÓ </a:t>
            </a:r>
            <a:r>
              <a:rPr lang="vi-VN" b="1" dirty="0">
                <a:solidFill>
                  <a:srgbClr val="C00000"/>
                </a:solidFill>
                <a:latin typeface="+mn-lt"/>
              </a:rPr>
              <a:t>THỂ EM CHƯA BIẾT</a:t>
            </a:r>
            <a:r>
              <a:rPr lang="vi-VN" dirty="0">
                <a:latin typeface="+mn-lt"/>
              </a:rPr>
              <a:t>”</a:t>
            </a:r>
            <a:r>
              <a:rPr lang="en-US" dirty="0" smtClean="0">
                <a:latin typeface="+mn-lt"/>
              </a:rPr>
              <a:t>.</a:t>
            </a:r>
            <a:endParaRPr lang="en-US" dirty="0">
              <a:latin typeface="+mn-lt"/>
            </a:endParaRPr>
          </a:p>
          <a:p>
            <a:pPr algn="just">
              <a:lnSpc>
                <a:spcPct val="150000"/>
              </a:lnSpc>
              <a:spcBef>
                <a:spcPts val="0"/>
              </a:spcBef>
            </a:pPr>
            <a:r>
              <a:rPr lang="en-US" dirty="0" smtClean="0">
                <a:latin typeface="+mn-lt"/>
              </a:rPr>
              <a:t> </a:t>
            </a:r>
            <a:r>
              <a:rPr lang="en-US" dirty="0" err="1" smtClean="0">
                <a:latin typeface="+mn-lt"/>
              </a:rPr>
              <a:t>Đọc</a:t>
            </a:r>
            <a:r>
              <a:rPr lang="en-US" dirty="0" smtClean="0">
                <a:latin typeface="+mn-lt"/>
              </a:rPr>
              <a:t> </a:t>
            </a:r>
            <a:r>
              <a:rPr lang="en-US" dirty="0" err="1" smtClean="0">
                <a:latin typeface="+mn-lt"/>
              </a:rPr>
              <a:t>trước</a:t>
            </a:r>
            <a:r>
              <a:rPr lang="en-US" dirty="0" smtClean="0">
                <a:latin typeface="+mn-lt"/>
              </a:rPr>
              <a:t> </a:t>
            </a:r>
            <a:r>
              <a:rPr lang="vi-VN" dirty="0">
                <a:latin typeface="+mn-lt"/>
              </a:rPr>
              <a:t>bài mới “ </a:t>
            </a:r>
            <a:r>
              <a:rPr lang="en-US" b="1" dirty="0" err="1" smtClean="0">
                <a:latin typeface="+mn-lt"/>
              </a:rPr>
              <a:t>Thứ</a:t>
            </a:r>
            <a:r>
              <a:rPr lang="en-US" b="1" dirty="0" smtClean="0">
                <a:latin typeface="+mn-lt"/>
              </a:rPr>
              <a:t> </a:t>
            </a:r>
            <a:r>
              <a:rPr lang="en-US" b="1" dirty="0" err="1" smtClean="0">
                <a:latin typeface="+mn-lt"/>
              </a:rPr>
              <a:t>tự</a:t>
            </a:r>
            <a:r>
              <a:rPr lang="en-US" b="1" dirty="0" smtClean="0">
                <a:latin typeface="+mn-lt"/>
              </a:rPr>
              <a:t> </a:t>
            </a:r>
            <a:r>
              <a:rPr lang="en-US" b="1" dirty="0" err="1" smtClean="0">
                <a:latin typeface="+mn-lt"/>
              </a:rPr>
              <a:t>thực</a:t>
            </a:r>
            <a:r>
              <a:rPr lang="en-US" b="1" dirty="0" smtClean="0">
                <a:latin typeface="+mn-lt"/>
              </a:rPr>
              <a:t> </a:t>
            </a:r>
            <a:r>
              <a:rPr lang="en-US" b="1" dirty="0" err="1" smtClean="0">
                <a:latin typeface="+mn-lt"/>
              </a:rPr>
              <a:t>hiện</a:t>
            </a:r>
            <a:r>
              <a:rPr lang="en-US" b="1" dirty="0" smtClean="0">
                <a:latin typeface="+mn-lt"/>
              </a:rPr>
              <a:t> </a:t>
            </a:r>
            <a:r>
              <a:rPr lang="en-US" b="1" dirty="0" err="1" smtClean="0">
                <a:latin typeface="+mn-lt"/>
              </a:rPr>
              <a:t>các</a:t>
            </a:r>
            <a:r>
              <a:rPr lang="en-US" b="1" dirty="0" smtClean="0">
                <a:latin typeface="+mn-lt"/>
              </a:rPr>
              <a:t> </a:t>
            </a:r>
            <a:r>
              <a:rPr lang="en-US" b="1" dirty="0" err="1" smtClean="0">
                <a:latin typeface="+mn-lt"/>
              </a:rPr>
              <a:t>phép</a:t>
            </a:r>
            <a:r>
              <a:rPr lang="en-US" b="1" dirty="0" smtClean="0">
                <a:latin typeface="+mn-lt"/>
              </a:rPr>
              <a:t> </a:t>
            </a:r>
            <a:r>
              <a:rPr lang="en-US" b="1" dirty="0" err="1" smtClean="0">
                <a:latin typeface="+mn-lt"/>
              </a:rPr>
              <a:t>tính</a:t>
            </a:r>
            <a:r>
              <a:rPr lang="vi-VN" dirty="0" smtClean="0">
                <a:latin typeface="+mn-lt"/>
              </a:rPr>
              <a:t>”</a:t>
            </a:r>
            <a:endParaRPr dirty="0">
              <a:latin typeface="+mn-lt"/>
            </a:endParaRPr>
          </a:p>
        </p:txBody>
      </p:sp>
      <p:sp>
        <p:nvSpPr>
          <p:cNvPr id="238" name="Google Shape;238;p16"/>
          <p:cNvSpPr txBox="1">
            <a:spLocks noGrp="1"/>
          </p:cNvSpPr>
          <p:nvPr>
            <p:ph type="sldNum" idx="12"/>
          </p:nvPr>
        </p:nvSpPr>
        <p:spPr>
          <a:prstGeom prst="rect">
            <a:avLst/>
          </a:prstGeom>
        </p:spPr>
        <p:txBody>
          <a:bodyPr spcFirstLastPara="1" wrap="square" lIns="91425" tIns="91425" rIns="91425" bIns="91425" anchor="ctr" anchorCtr="0">
            <a:noAutofit/>
          </a:bodyPr>
          <a:lstStyle/>
          <a:p>
            <a:fld id="{00000000-1234-1234-1234-123412341234}" type="slidenum">
              <a:rPr lang="en"/>
              <a:pPr/>
              <a:t>28</a:t>
            </a:fld>
            <a:endParaRPr/>
          </a:p>
        </p:txBody>
      </p:sp>
      <p:grpSp>
        <p:nvGrpSpPr>
          <p:cNvPr id="239" name="Google Shape;239;p16"/>
          <p:cNvGrpSpPr/>
          <p:nvPr/>
        </p:nvGrpSpPr>
        <p:grpSpPr>
          <a:xfrm>
            <a:off x="282218" y="590920"/>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1" name="TextBox 10"/>
          <p:cNvSpPr txBox="1"/>
          <p:nvPr/>
        </p:nvSpPr>
        <p:spPr>
          <a:xfrm>
            <a:off x="988261" y="451992"/>
            <a:ext cx="5478640" cy="646331"/>
          </a:xfrm>
          <a:prstGeom prst="rect">
            <a:avLst/>
          </a:prstGeom>
          <a:noFill/>
        </p:spPr>
        <p:txBody>
          <a:bodyPr wrap="square" rtlCol="0">
            <a:spAutoFit/>
          </a:bodyPr>
          <a:lstStyle/>
          <a:p>
            <a:r>
              <a:rPr lang="en-US" sz="3600" b="1" smtClean="0">
                <a:solidFill>
                  <a:schemeClr val="bg1"/>
                </a:solidFill>
              </a:rPr>
              <a:t>HƯỚNG DẪN VỀ NHÀ</a:t>
            </a:r>
            <a:endParaRPr lang="vi-VN" sz="3600" b="1" dirty="0">
              <a:solidFill>
                <a:schemeClr val="bg1"/>
              </a:solidFill>
            </a:endParaRPr>
          </a:p>
        </p:txBody>
      </p:sp>
    </p:spTree>
    <p:extLst>
      <p:ext uri="{BB962C8B-B14F-4D97-AF65-F5344CB8AC3E}">
        <p14:creationId xmlns:p14="http://schemas.microsoft.com/office/powerpoint/2010/main" val="42566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1000"/>
                                        <p:tgtEl>
                                          <p:spTgt spid="237">
                                            <p:txEl>
                                              <p:pRg st="0" end="0"/>
                                            </p:txEl>
                                          </p:spTgt>
                                        </p:tgtEl>
                                      </p:cBhvr>
                                    </p:animEffect>
                                    <p:anim calcmode="lin" valueType="num">
                                      <p:cBhvr>
                                        <p:cTn id="8" dur="1000" fill="hold"/>
                                        <p:tgtEl>
                                          <p:spTgt spid="2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xEl>
                                              <p:pRg st="1" end="1"/>
                                            </p:txEl>
                                          </p:spTgt>
                                        </p:tgtEl>
                                        <p:attrNameLst>
                                          <p:attrName>style.visibility</p:attrName>
                                        </p:attrNameLst>
                                      </p:cBhvr>
                                      <p:to>
                                        <p:strVal val="visible"/>
                                      </p:to>
                                    </p:set>
                                    <p:animEffect transition="in" filter="fade">
                                      <p:cBhvr>
                                        <p:cTn id="14" dur="1000"/>
                                        <p:tgtEl>
                                          <p:spTgt spid="237">
                                            <p:txEl>
                                              <p:pRg st="1" end="1"/>
                                            </p:txEl>
                                          </p:spTgt>
                                        </p:tgtEl>
                                      </p:cBhvr>
                                    </p:animEffect>
                                    <p:anim calcmode="lin" valueType="num">
                                      <p:cBhvr>
                                        <p:cTn id="15" dur="1000" fill="hold"/>
                                        <p:tgtEl>
                                          <p:spTgt spid="23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7">
                                            <p:txEl>
                                              <p:pRg st="2" end="2"/>
                                            </p:txEl>
                                          </p:spTgt>
                                        </p:tgtEl>
                                        <p:attrNameLst>
                                          <p:attrName>style.visibility</p:attrName>
                                        </p:attrNameLst>
                                      </p:cBhvr>
                                      <p:to>
                                        <p:strVal val="visible"/>
                                      </p:to>
                                    </p:set>
                                    <p:animEffect transition="in" filter="fade">
                                      <p:cBhvr>
                                        <p:cTn id="21" dur="1000"/>
                                        <p:tgtEl>
                                          <p:spTgt spid="237">
                                            <p:txEl>
                                              <p:pRg st="2" end="2"/>
                                            </p:txEl>
                                          </p:spTgt>
                                        </p:tgtEl>
                                      </p:cBhvr>
                                    </p:animEffect>
                                    <p:anim calcmode="lin" valueType="num">
                                      <p:cBhvr>
                                        <p:cTn id="22" dur="1000" fill="hold"/>
                                        <p:tgtEl>
                                          <p:spTgt spid="23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7">
                                            <p:txEl>
                                              <p:pRg st="3" end="3"/>
                                            </p:txEl>
                                          </p:spTgt>
                                        </p:tgtEl>
                                        <p:attrNameLst>
                                          <p:attrName>style.visibility</p:attrName>
                                        </p:attrNameLst>
                                      </p:cBhvr>
                                      <p:to>
                                        <p:strVal val="visible"/>
                                      </p:to>
                                    </p:set>
                                    <p:animEffect transition="in" filter="fade">
                                      <p:cBhvr>
                                        <p:cTn id="28" dur="1000"/>
                                        <p:tgtEl>
                                          <p:spTgt spid="237">
                                            <p:txEl>
                                              <p:pRg st="3" end="3"/>
                                            </p:txEl>
                                          </p:spTgt>
                                        </p:tgtEl>
                                      </p:cBhvr>
                                    </p:animEffect>
                                    <p:anim calcmode="lin" valueType="num">
                                      <p:cBhvr>
                                        <p:cTn id="29" dur="1000" fill="hold"/>
                                        <p:tgtEl>
                                          <p:spTgt spid="23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Google Shape;262;p17"/>
          <p:cNvSpPr txBox="1">
            <a:spLocks noGrp="1"/>
          </p:cNvSpPr>
          <p:nvPr>
            <p:ph type="sldNum" idx="12"/>
          </p:nvPr>
        </p:nvSpPr>
        <p:spPr>
          <a:prstGeom prst="rect">
            <a:avLst/>
          </a:prstGeom>
        </p:spPr>
        <p:txBody>
          <a:bodyPr spcFirstLastPara="1" wrap="square" lIns="91425" tIns="91425" rIns="91425" bIns="91425" anchor="ctr" anchorCtr="0">
            <a:noAutofit/>
          </a:bodyPr>
          <a:lstStyle/>
          <a:p>
            <a:fld id="{00000000-1234-1234-1234-123412341234}" type="slidenum">
              <a:rPr lang="en"/>
              <a:pPr/>
              <a:t>29</a:t>
            </a:fld>
            <a:endParaRPr/>
          </a:p>
        </p:txBody>
      </p:sp>
      <p:grpSp>
        <p:nvGrpSpPr>
          <p:cNvPr id="250" name="Google Shape;250;p17"/>
          <p:cNvGrpSpPr/>
          <p:nvPr/>
        </p:nvGrpSpPr>
        <p:grpSpPr>
          <a:xfrm>
            <a:off x="6682490" y="378847"/>
            <a:ext cx="1588639" cy="1588655"/>
            <a:chOff x="6643075" y="3664250"/>
            <a:chExt cx="407950" cy="407975"/>
          </a:xfrm>
        </p:grpSpPr>
        <p:sp>
          <p:nvSpPr>
            <p:cNvPr id="251"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53" name="Google Shape;253;p17"/>
          <p:cNvGrpSpPr/>
          <p:nvPr/>
        </p:nvGrpSpPr>
        <p:grpSpPr>
          <a:xfrm rot="-587363">
            <a:off x="6589262" y="2174507"/>
            <a:ext cx="653127" cy="653135"/>
            <a:chOff x="576250" y="4319400"/>
            <a:chExt cx="442075" cy="442050"/>
          </a:xfrm>
        </p:grpSpPr>
        <p:sp>
          <p:nvSpPr>
            <p:cNvPr id="254" name="Google Shape;254;p1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1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1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1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58" name="Google Shape;258;p17"/>
          <p:cNvSpPr/>
          <p:nvPr/>
        </p:nvSpPr>
        <p:spPr>
          <a:xfrm>
            <a:off x="6302725" y="745609"/>
            <a:ext cx="248336" cy="23712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17"/>
          <p:cNvSpPr/>
          <p:nvPr/>
        </p:nvSpPr>
        <p:spPr>
          <a:xfrm rot="2697322">
            <a:off x="7939090" y="1959478"/>
            <a:ext cx="376961" cy="3599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0" name="Google Shape;260;p17"/>
          <p:cNvSpPr/>
          <p:nvPr/>
        </p:nvSpPr>
        <p:spPr>
          <a:xfrm>
            <a:off x="8237294" y="1754007"/>
            <a:ext cx="150972" cy="14422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1" name="Google Shape;261;p17"/>
          <p:cNvSpPr/>
          <p:nvPr/>
        </p:nvSpPr>
        <p:spPr>
          <a:xfrm rot="1280149">
            <a:off x="6130701" y="1460797"/>
            <a:ext cx="150975" cy="14420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Rectangle 1"/>
          <p:cNvSpPr/>
          <p:nvPr/>
        </p:nvSpPr>
        <p:spPr>
          <a:xfrm>
            <a:off x="757002" y="723353"/>
            <a:ext cx="5065518" cy="2800767"/>
          </a:xfrm>
          <a:prstGeom prst="rect">
            <a:avLst/>
          </a:prstGeom>
          <a:noFill/>
        </p:spPr>
        <p:txBody>
          <a:bodyPr wrap="square" lIns="91440" tIns="45720" rIns="91440" bIns="45720">
            <a:spAutoFit/>
          </a:bodyPr>
          <a:lstStyle/>
          <a:p>
            <a:pPr algn="ctr"/>
            <a:r>
              <a:rPr lang="en-US" sz="8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miley Face 3"/>
          <p:cNvSpPr/>
          <p:nvPr/>
        </p:nvSpPr>
        <p:spPr>
          <a:xfrm>
            <a:off x="2784144" y="3807394"/>
            <a:ext cx="1132763" cy="99661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894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350" fill="hold">
                                          <p:stCondLst>
                                            <p:cond delay="0"/>
                                          </p:stCondLst>
                                        </p:cTn>
                                        <p:tgtEl>
                                          <p:spTgt spid="4"/>
                                        </p:tgtEl>
                                        <p:attrNameLst>
                                          <p:attrName>r</p:attrName>
                                        </p:attrNameLst>
                                      </p:cBhvr>
                                    </p:animRot>
                                    <p:animRot by="-240000">
                                      <p:cBhvr>
                                        <p:cTn id="7" dur="700" fill="hold">
                                          <p:stCondLst>
                                            <p:cond delay="700"/>
                                          </p:stCondLst>
                                        </p:cTn>
                                        <p:tgtEl>
                                          <p:spTgt spid="4"/>
                                        </p:tgtEl>
                                        <p:attrNameLst>
                                          <p:attrName>r</p:attrName>
                                        </p:attrNameLst>
                                      </p:cBhvr>
                                    </p:animRot>
                                    <p:animRot by="240000">
                                      <p:cBhvr>
                                        <p:cTn id="8" dur="700" fill="hold">
                                          <p:stCondLst>
                                            <p:cond delay="1400"/>
                                          </p:stCondLst>
                                        </p:cTn>
                                        <p:tgtEl>
                                          <p:spTgt spid="4"/>
                                        </p:tgtEl>
                                        <p:attrNameLst>
                                          <p:attrName>r</p:attrName>
                                        </p:attrNameLst>
                                      </p:cBhvr>
                                    </p:animRot>
                                    <p:animRot by="-240000">
                                      <p:cBhvr>
                                        <p:cTn id="9" dur="700" fill="hold">
                                          <p:stCondLst>
                                            <p:cond delay="2100"/>
                                          </p:stCondLst>
                                        </p:cTn>
                                        <p:tgtEl>
                                          <p:spTgt spid="4"/>
                                        </p:tgtEl>
                                        <p:attrNameLst>
                                          <p:attrName>r</p:attrName>
                                        </p:attrNameLst>
                                      </p:cBhvr>
                                    </p:animRot>
                                    <p:animRot by="120000">
                                      <p:cBhvr>
                                        <p:cTn id="10" dur="700" fill="hold">
                                          <p:stCondLst>
                                            <p:cond delay="2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298939" y="861646"/>
            <a:ext cx="6928338" cy="3013838"/>
          </a:xfrm>
          <a:prstGeom prst="rect">
            <a:avLst/>
          </a:prstGeom>
          <a:noFill/>
        </p:spPr>
        <p:txBody>
          <a:bodyPr wrap="square" rtlCol="0">
            <a:spAutoFit/>
          </a:bodyPr>
          <a:lstStyle/>
          <a:p>
            <a:pPr algn="ctr">
              <a:lnSpc>
                <a:spcPct val="150000"/>
              </a:lnSpc>
            </a:pPr>
            <a:r>
              <a:rPr lang="en-US" sz="4400" b="1" dirty="0" smtClean="0">
                <a:solidFill>
                  <a:schemeClr val="bg1"/>
                </a:solidFill>
              </a:rPr>
              <a:t>BÀI 5: </a:t>
            </a:r>
          </a:p>
          <a:p>
            <a:pPr algn="ctr">
              <a:lnSpc>
                <a:spcPct val="150000"/>
              </a:lnSpc>
            </a:pPr>
            <a:r>
              <a:rPr lang="en-US" sz="4400" b="1" dirty="0" smtClean="0">
                <a:solidFill>
                  <a:schemeClr val="bg1"/>
                </a:solidFill>
              </a:rPr>
              <a:t>PHÉP TÍNH LŨY THỪA VỚI  SỐ MŨ TỰ NHIÊN</a:t>
            </a:r>
            <a:endParaRPr lang="vi-VN" sz="4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smtClean="0">
                <a:solidFill>
                  <a:srgbClr val="3F5378"/>
                </a:solidFill>
                <a:latin typeface="+mn-lt"/>
                <a:ea typeface="Roboto Condensed"/>
                <a:cs typeface="Roboto Condensed"/>
                <a:sym typeface="Roboto Condensed"/>
              </a:rPr>
              <a:t>I</a:t>
            </a:r>
            <a:endParaRPr sz="3000" b="1" dirty="0">
              <a:solidFill>
                <a:srgbClr val="3F5378"/>
              </a:solidFill>
              <a:latin typeface="+mn-lt"/>
              <a:ea typeface="Roboto Condensed"/>
              <a:cs typeface="Roboto Condensed"/>
              <a:sym typeface="Roboto Condensed"/>
            </a:endParaRPr>
          </a:p>
        </p:txBody>
      </p:sp>
      <p:sp>
        <p:nvSpPr>
          <p:cNvPr id="4" name="TextBox 3"/>
          <p:cNvSpPr txBox="1"/>
          <p:nvPr/>
        </p:nvSpPr>
        <p:spPr>
          <a:xfrm>
            <a:off x="0" y="2736176"/>
            <a:ext cx="4953565" cy="2308324"/>
          </a:xfrm>
          <a:prstGeom prst="rect">
            <a:avLst/>
          </a:prstGeom>
          <a:noFill/>
        </p:spPr>
        <p:txBody>
          <a:bodyPr wrap="square" rtlCol="0">
            <a:spAutoFit/>
          </a:bodyPr>
          <a:lstStyle/>
          <a:p>
            <a:pPr algn="ctr">
              <a:lnSpc>
                <a:spcPct val="150000"/>
              </a:lnSpc>
            </a:pPr>
            <a:r>
              <a:rPr lang="en-US" sz="4800" b="1" dirty="0" smtClean="0">
                <a:solidFill>
                  <a:schemeClr val="bg1"/>
                </a:solidFill>
              </a:rPr>
              <a:t>PHÉP NÂNG LÊN LŨY THỪA</a:t>
            </a:r>
            <a:endParaRPr lang="vi-VN" sz="48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4" name="Group 3"/>
          <p:cNvGrpSpPr/>
          <p:nvPr/>
        </p:nvGrpSpPr>
        <p:grpSpPr>
          <a:xfrm>
            <a:off x="88236" y="598868"/>
            <a:ext cx="8448994" cy="1384995"/>
            <a:chOff x="79544" y="745608"/>
            <a:chExt cx="8448994" cy="1384995"/>
          </a:xfrm>
        </p:grpSpPr>
        <p:pic>
          <p:nvPicPr>
            <p:cNvPr id="2" name="Picture 1"/>
            <p:cNvPicPr>
              <a:picLocks noChangeAspect="1"/>
            </p:cNvPicPr>
            <p:nvPr/>
          </p:nvPicPr>
          <p:blipFill>
            <a:blip r:embed="rId3"/>
            <a:stretch>
              <a:fillRect/>
            </a:stretch>
          </p:blipFill>
          <p:spPr>
            <a:xfrm>
              <a:off x="79544" y="864868"/>
              <a:ext cx="1072463" cy="573237"/>
            </a:xfrm>
            <a:prstGeom prst="rect">
              <a:avLst/>
            </a:prstGeom>
          </p:spPr>
        </p:pic>
        <p:sp>
          <p:nvSpPr>
            <p:cNvPr id="3" name="TextBox 2"/>
            <p:cNvSpPr txBox="1"/>
            <p:nvPr/>
          </p:nvSpPr>
          <p:spPr>
            <a:xfrm>
              <a:off x="1152007" y="745608"/>
              <a:ext cx="7376531" cy="1384995"/>
            </a:xfrm>
            <a:prstGeom prst="rect">
              <a:avLst/>
            </a:prstGeom>
            <a:noFill/>
          </p:spPr>
          <p:txBody>
            <a:bodyPr wrap="square" rtlCol="0">
              <a:spAutoFit/>
            </a:bodyPr>
            <a:lstStyle/>
            <a:p>
              <a:pPr algn="just">
                <a:lnSpc>
                  <a:spcPct val="150000"/>
                </a:lnSpc>
              </a:pPr>
              <a:r>
                <a:rPr lang="en-US" sz="2800" dirty="0" err="1" smtClean="0"/>
                <a:t>Viết</a:t>
              </a:r>
              <a:r>
                <a:rPr lang="en-US" sz="2800" dirty="0" smtClean="0"/>
                <a:t> </a:t>
              </a:r>
              <a:r>
                <a:rPr lang="en-US" sz="2800" dirty="0" err="1" smtClean="0"/>
                <a:t>tổng</a:t>
              </a:r>
              <a:r>
                <a:rPr lang="en-US" sz="2800" dirty="0" smtClean="0"/>
                <a:t> 2 + 2 + 2 + 2 + 2 + 2 </a:t>
              </a:r>
              <a:r>
                <a:rPr lang="en-US" sz="2800" dirty="0" err="1" smtClean="0"/>
                <a:t>bằng</a:t>
              </a:r>
              <a:r>
                <a:rPr lang="en-US" sz="2800" dirty="0" smtClean="0"/>
                <a:t> </a:t>
              </a:r>
              <a:r>
                <a:rPr lang="en-US" sz="2800" dirty="0" err="1" smtClean="0"/>
                <a:t>cách</a:t>
              </a:r>
              <a:r>
                <a:rPr lang="en-US" sz="2800" dirty="0" smtClean="0"/>
                <a:t> </a:t>
              </a:r>
              <a:r>
                <a:rPr lang="en-US" sz="2800" dirty="0" err="1" smtClean="0"/>
                <a:t>dùng</a:t>
              </a:r>
              <a:r>
                <a:rPr lang="en-US" sz="2800" dirty="0" smtClean="0"/>
                <a:t> </a:t>
              </a:r>
              <a:r>
                <a:rPr lang="en-US" sz="2800" dirty="0" err="1" smtClean="0"/>
                <a:t>phép</a:t>
              </a:r>
              <a:r>
                <a:rPr lang="en-US" sz="2800" dirty="0" smtClean="0"/>
                <a:t> </a:t>
              </a:r>
              <a:r>
                <a:rPr lang="en-US" sz="2800" dirty="0" err="1" smtClean="0"/>
                <a:t>nhân</a:t>
              </a:r>
              <a:r>
                <a:rPr lang="en-US" sz="2800" dirty="0" smtClean="0"/>
                <a:t>.</a:t>
              </a:r>
              <a:endParaRPr lang="vi-VN" sz="2800" dirty="0"/>
            </a:p>
          </p:txBody>
        </p:sp>
      </p:grpSp>
      <p:sp>
        <p:nvSpPr>
          <p:cNvPr id="5" name="TextBox 4"/>
          <p:cNvSpPr txBox="1"/>
          <p:nvPr/>
        </p:nvSpPr>
        <p:spPr>
          <a:xfrm>
            <a:off x="1160699" y="1983854"/>
            <a:ext cx="6620393" cy="523220"/>
          </a:xfrm>
          <a:prstGeom prst="rect">
            <a:avLst/>
          </a:prstGeom>
          <a:noFill/>
        </p:spPr>
        <p:txBody>
          <a:bodyPr wrap="square" rtlCol="0">
            <a:spAutoFit/>
          </a:bodyPr>
          <a:lstStyle/>
          <a:p>
            <a:pPr algn="ctr"/>
            <a:r>
              <a:rPr lang="en-US" sz="2800" b="1" dirty="0" smtClean="0"/>
              <a:t>2 + 2 + 2 + 2 + 2 + 2 = 2 . 6</a:t>
            </a:r>
            <a:endParaRPr lang="vi-VN" sz="2800" b="1" dirty="0"/>
          </a:p>
        </p:txBody>
      </p:sp>
      <p:sp>
        <p:nvSpPr>
          <p:cNvPr id="9" name="TextBox 8"/>
          <p:cNvSpPr txBox="1"/>
          <p:nvPr/>
        </p:nvSpPr>
        <p:spPr>
          <a:xfrm>
            <a:off x="624467" y="2617684"/>
            <a:ext cx="8284308" cy="1384995"/>
          </a:xfrm>
          <a:prstGeom prst="rect">
            <a:avLst/>
          </a:prstGeom>
          <a:noFill/>
        </p:spPr>
        <p:txBody>
          <a:bodyPr wrap="square" rtlCol="0">
            <a:spAutoFit/>
          </a:bodyPr>
          <a:lstStyle/>
          <a:p>
            <a:pPr>
              <a:lnSpc>
                <a:spcPct val="150000"/>
              </a:lnSpc>
            </a:pPr>
            <a:r>
              <a:rPr lang="vi-VN" sz="2800" i="1" dirty="0"/>
              <a:t>Ta cũng có thể viết gọn tích của nhiều thừa số bằng nhau</a:t>
            </a:r>
            <a:r>
              <a:rPr lang="vi-VN" sz="2800" i="1" dirty="0" smtClean="0"/>
              <a:t>.</a:t>
            </a:r>
            <a:endParaRPr lang="en-US" sz="2800" i="1" dirty="0"/>
          </a:p>
        </p:txBody>
      </p:sp>
      <p:sp>
        <p:nvSpPr>
          <p:cNvPr id="10" name="Rectangle 9"/>
          <p:cNvSpPr/>
          <p:nvPr/>
        </p:nvSpPr>
        <p:spPr>
          <a:xfrm>
            <a:off x="2710637" y="3809293"/>
            <a:ext cx="3520516" cy="738664"/>
          </a:xfrm>
          <a:prstGeom prst="rect">
            <a:avLst/>
          </a:prstGeom>
        </p:spPr>
        <p:txBody>
          <a:bodyPr wrap="none">
            <a:spAutoFit/>
          </a:bodyPr>
          <a:lstStyle/>
          <a:p>
            <a:pPr algn="just">
              <a:lnSpc>
                <a:spcPct val="150000"/>
              </a:lnSpc>
              <a:spcBef>
                <a:spcPts val="600"/>
              </a:spcBef>
              <a:spcAft>
                <a:spcPts val="600"/>
              </a:spcAft>
            </a:pPr>
            <a:r>
              <a:rPr lang="vi-VN" sz="2800" b="1" dirty="0" smtClean="0">
                <a:latin typeface="+mn-lt"/>
                <a:ea typeface="Calibri" panose="020F0502020204030204" pitchFamily="34" charset="0"/>
              </a:rPr>
              <a:t>2 </a:t>
            </a:r>
            <a:r>
              <a:rPr lang="vi-VN" sz="2800" b="1" dirty="0">
                <a:latin typeface="+mn-lt"/>
                <a:ea typeface="Calibri" panose="020F0502020204030204" pitchFamily="34" charset="0"/>
              </a:rPr>
              <a:t>. 2 . 2 . 2 . 2. 2 = 2</a:t>
            </a:r>
            <a:r>
              <a:rPr lang="vi-VN" sz="2800" b="1" baseline="30000" dirty="0">
                <a:latin typeface="+mn-lt"/>
                <a:ea typeface="Calibri" panose="020F0502020204030204" pitchFamily="34" charset="0"/>
              </a:rPr>
              <a:t>6</a:t>
            </a:r>
            <a:endParaRPr lang="en-US" sz="2800" b="1" dirty="0">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Right Arrow 2"/>
          <p:cNvSpPr/>
          <p:nvPr/>
        </p:nvSpPr>
        <p:spPr>
          <a:xfrm>
            <a:off x="1" y="1061308"/>
            <a:ext cx="566670" cy="38112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710562" y="509853"/>
            <a:ext cx="8146825" cy="1420325"/>
          </a:xfrm>
          <a:prstGeom prst="rect">
            <a:avLst/>
          </a:prstGeom>
          <a:solidFill>
            <a:srgbClr val="FFCC99"/>
          </a:solidFill>
        </p:spPr>
        <p:txBody>
          <a:bodyPr wrap="square" rtlCol="0">
            <a:spAutoFit/>
          </a:bodyPr>
          <a:lstStyle/>
          <a:p>
            <a:pPr algn="just">
              <a:lnSpc>
                <a:spcPct val="150000"/>
              </a:lnSpc>
            </a:pPr>
            <a:r>
              <a:rPr lang="vi-VN" sz="2000" dirty="0"/>
              <a:t>Nếu tổng có nhiều số hạng bằng nhau, ta có thể viết gọn bằng cách dùng phép nhân. Còn nếu một tích có nhiều thừa số bằng nhau, ta có thể viết gọn bằng cách dùng </a:t>
            </a:r>
            <a:r>
              <a:rPr lang="vi-VN" sz="2000" b="1" dirty="0"/>
              <a:t>phép nâng lên luỹ thừa.</a:t>
            </a:r>
            <a:endParaRPr lang="en-US" sz="2000" b="1" dirty="0"/>
          </a:p>
        </p:txBody>
      </p:sp>
      <p:grpSp>
        <p:nvGrpSpPr>
          <p:cNvPr id="7" name="Group 6"/>
          <p:cNvGrpSpPr/>
          <p:nvPr/>
        </p:nvGrpSpPr>
        <p:grpSpPr>
          <a:xfrm>
            <a:off x="110167" y="2240404"/>
            <a:ext cx="8747220" cy="2835487"/>
            <a:chOff x="110167" y="2240404"/>
            <a:chExt cx="8747220" cy="2835487"/>
          </a:xfrm>
        </p:grpSpPr>
        <p:grpSp>
          <p:nvGrpSpPr>
            <p:cNvPr id="24" name="Group 23"/>
            <p:cNvGrpSpPr/>
            <p:nvPr/>
          </p:nvGrpSpPr>
          <p:grpSpPr>
            <a:xfrm>
              <a:off x="110167" y="2287442"/>
              <a:ext cx="8658637" cy="2788449"/>
              <a:chOff x="0" y="2240404"/>
              <a:chExt cx="8834907" cy="2788449"/>
            </a:xfrm>
          </p:grpSpPr>
          <p:sp>
            <p:nvSpPr>
              <p:cNvPr id="5" name="Rounded Rectangle 4"/>
              <p:cNvSpPr/>
              <p:nvPr/>
            </p:nvSpPr>
            <p:spPr>
              <a:xfrm>
                <a:off x="0" y="2240404"/>
                <a:ext cx="8834907" cy="2788449"/>
              </a:xfrm>
              <a:prstGeom prst="roundRect">
                <a:avLst/>
              </a:prstGeom>
              <a:solidFill>
                <a:srgbClr val="BFF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tx1">
                      <a:lumMod val="50000"/>
                    </a:schemeClr>
                  </a:solidFill>
                </a:endParaRPr>
              </a:p>
            </p:txBody>
          </p:sp>
          <p:pic>
            <p:nvPicPr>
              <p:cNvPr id="6" name="Picture 5"/>
              <p:cNvPicPr>
                <a:picLocks noChangeAspect="1"/>
              </p:cNvPicPr>
              <p:nvPr/>
            </p:nvPicPr>
            <p:blipFill>
              <a:blip r:embed="rId2"/>
              <a:stretch>
                <a:fillRect/>
              </a:stretch>
            </p:blipFill>
            <p:spPr>
              <a:xfrm>
                <a:off x="222105" y="2355052"/>
                <a:ext cx="528389" cy="487744"/>
              </a:xfrm>
              <a:prstGeom prst="rect">
                <a:avLst/>
              </a:prstGeom>
            </p:spPr>
          </p:pic>
        </p:grpSp>
        <p:grpSp>
          <p:nvGrpSpPr>
            <p:cNvPr id="21" name="Group 20"/>
            <p:cNvGrpSpPr/>
            <p:nvPr/>
          </p:nvGrpSpPr>
          <p:grpSpPr>
            <a:xfrm>
              <a:off x="962638" y="2240404"/>
              <a:ext cx="7894749" cy="1722400"/>
              <a:chOff x="750494" y="2452342"/>
              <a:chExt cx="7894749" cy="1722400"/>
            </a:xfrm>
          </p:grpSpPr>
          <p:sp>
            <p:nvSpPr>
              <p:cNvPr id="17" name="TextBox 16"/>
              <p:cNvSpPr txBox="1"/>
              <p:nvPr/>
            </p:nvSpPr>
            <p:spPr>
              <a:xfrm>
                <a:off x="750494" y="2452342"/>
                <a:ext cx="7894749" cy="1200329"/>
              </a:xfrm>
              <a:prstGeom prst="rect">
                <a:avLst/>
              </a:prstGeom>
              <a:noFill/>
            </p:spPr>
            <p:txBody>
              <a:bodyPr wrap="square" rtlCol="0">
                <a:spAutoFit/>
              </a:bodyPr>
              <a:lstStyle/>
              <a:p>
                <a:pPr algn="just">
                  <a:lnSpc>
                    <a:spcPct val="150000"/>
                  </a:lnSpc>
                </a:pPr>
                <a:r>
                  <a:rPr lang="en-US" sz="2400" dirty="0" err="1">
                    <a:solidFill>
                      <a:schemeClr val="tx1">
                        <a:lumMod val="50000"/>
                      </a:schemeClr>
                    </a:solidFill>
                  </a:rPr>
                  <a:t>Lũy</a:t>
                </a:r>
                <a:r>
                  <a:rPr lang="en-US" sz="2400" dirty="0">
                    <a:solidFill>
                      <a:schemeClr val="tx1">
                        <a:lumMod val="50000"/>
                      </a:schemeClr>
                    </a:solidFill>
                  </a:rPr>
                  <a:t> </a:t>
                </a:r>
                <a:r>
                  <a:rPr lang="en-US" sz="2400" dirty="0" err="1">
                    <a:solidFill>
                      <a:schemeClr val="tx1">
                        <a:lumMod val="50000"/>
                      </a:schemeClr>
                    </a:solidFill>
                  </a:rPr>
                  <a:t>thừa</a:t>
                </a:r>
                <a:r>
                  <a:rPr lang="en-US" sz="2400" dirty="0">
                    <a:solidFill>
                      <a:schemeClr val="tx1">
                        <a:lumMod val="50000"/>
                      </a:schemeClr>
                    </a:solidFill>
                  </a:rPr>
                  <a:t> </a:t>
                </a:r>
                <a:r>
                  <a:rPr lang="en-US" sz="2400" dirty="0" err="1">
                    <a:solidFill>
                      <a:schemeClr val="tx1">
                        <a:lumMod val="50000"/>
                      </a:schemeClr>
                    </a:solidFill>
                  </a:rPr>
                  <a:t>bậc</a:t>
                </a:r>
                <a:r>
                  <a:rPr lang="en-US" sz="2400" dirty="0">
                    <a:solidFill>
                      <a:schemeClr val="tx1">
                        <a:lumMod val="50000"/>
                      </a:schemeClr>
                    </a:solidFill>
                  </a:rPr>
                  <a:t> n </a:t>
                </a:r>
                <a:r>
                  <a:rPr lang="en-US" sz="2400" dirty="0" err="1">
                    <a:solidFill>
                      <a:schemeClr val="tx1">
                        <a:lumMod val="50000"/>
                      </a:schemeClr>
                    </a:solidFill>
                  </a:rPr>
                  <a:t>của</a:t>
                </a:r>
                <a:r>
                  <a:rPr lang="en-US" sz="2400" dirty="0">
                    <a:solidFill>
                      <a:schemeClr val="tx1">
                        <a:lumMod val="50000"/>
                      </a:schemeClr>
                    </a:solidFill>
                  </a:rPr>
                  <a:t> a, </a:t>
                </a:r>
                <a:r>
                  <a:rPr lang="en-US" sz="2400" dirty="0" err="1">
                    <a:solidFill>
                      <a:schemeClr val="tx1">
                        <a:lumMod val="50000"/>
                      </a:schemeClr>
                    </a:solidFill>
                  </a:rPr>
                  <a:t>kí</a:t>
                </a:r>
                <a:r>
                  <a:rPr lang="en-US" sz="2400" dirty="0">
                    <a:solidFill>
                      <a:schemeClr val="tx1">
                        <a:lumMod val="50000"/>
                      </a:schemeClr>
                    </a:solidFill>
                  </a:rPr>
                  <a:t> </a:t>
                </a:r>
                <a:r>
                  <a:rPr lang="en-US" sz="2400" dirty="0" err="1">
                    <a:solidFill>
                      <a:schemeClr val="tx1">
                        <a:lumMod val="50000"/>
                      </a:schemeClr>
                    </a:solidFill>
                  </a:rPr>
                  <a:t>hiệu</a:t>
                </a:r>
                <a:r>
                  <a:rPr lang="en-US" sz="2400" dirty="0">
                    <a:solidFill>
                      <a:schemeClr val="tx1">
                        <a:lumMod val="50000"/>
                      </a:schemeClr>
                    </a:solidFill>
                  </a:rPr>
                  <a:t> a</a:t>
                </a:r>
                <a:r>
                  <a:rPr lang="en-US" sz="2400" baseline="30000" dirty="0">
                    <a:solidFill>
                      <a:schemeClr val="tx1">
                        <a:lumMod val="50000"/>
                      </a:schemeClr>
                    </a:solidFill>
                  </a:rPr>
                  <a:t>n</a:t>
                </a:r>
                <a:r>
                  <a:rPr lang="en-US" sz="2400" dirty="0">
                    <a:solidFill>
                      <a:schemeClr val="tx1">
                        <a:lumMod val="50000"/>
                      </a:schemeClr>
                    </a:solidFill>
                  </a:rPr>
                  <a:t>, </a:t>
                </a:r>
                <a:r>
                  <a:rPr lang="en-US" sz="2400" dirty="0" err="1">
                    <a:solidFill>
                      <a:schemeClr val="tx1">
                        <a:lumMod val="50000"/>
                      </a:schemeClr>
                    </a:solidFill>
                  </a:rPr>
                  <a:t>là</a:t>
                </a:r>
                <a:r>
                  <a:rPr lang="en-US" sz="2400" dirty="0">
                    <a:solidFill>
                      <a:schemeClr val="tx1">
                        <a:lumMod val="50000"/>
                      </a:schemeClr>
                    </a:solidFill>
                  </a:rPr>
                  <a:t> </a:t>
                </a:r>
                <a:r>
                  <a:rPr lang="en-US" sz="2400" dirty="0" err="1">
                    <a:solidFill>
                      <a:schemeClr val="tx1">
                        <a:lumMod val="50000"/>
                      </a:schemeClr>
                    </a:solidFill>
                  </a:rPr>
                  <a:t>tích</a:t>
                </a:r>
                <a:r>
                  <a:rPr lang="en-US" sz="2400" dirty="0">
                    <a:solidFill>
                      <a:schemeClr val="tx1">
                        <a:lumMod val="50000"/>
                      </a:schemeClr>
                    </a:solidFill>
                  </a:rPr>
                  <a:t> </a:t>
                </a:r>
                <a:r>
                  <a:rPr lang="en-US" sz="2400" dirty="0" err="1">
                    <a:solidFill>
                      <a:schemeClr val="tx1">
                        <a:lumMod val="50000"/>
                      </a:schemeClr>
                    </a:solidFill>
                  </a:rPr>
                  <a:t>của</a:t>
                </a:r>
                <a:r>
                  <a:rPr lang="en-US" sz="2400" dirty="0">
                    <a:solidFill>
                      <a:schemeClr val="tx1">
                        <a:lumMod val="50000"/>
                      </a:schemeClr>
                    </a:solidFill>
                  </a:rPr>
                  <a:t> n </a:t>
                </a:r>
                <a:r>
                  <a:rPr lang="en-US" sz="2400" dirty="0" err="1">
                    <a:solidFill>
                      <a:schemeClr val="tx1">
                        <a:lumMod val="50000"/>
                      </a:schemeClr>
                    </a:solidFill>
                  </a:rPr>
                  <a:t>thừa</a:t>
                </a:r>
                <a:r>
                  <a:rPr lang="en-US" sz="2400" dirty="0">
                    <a:solidFill>
                      <a:schemeClr val="tx1">
                        <a:lumMod val="50000"/>
                      </a:schemeClr>
                    </a:solidFill>
                  </a:rPr>
                  <a:t> </a:t>
                </a:r>
                <a:r>
                  <a:rPr lang="en-US" sz="2400" dirty="0" err="1">
                    <a:solidFill>
                      <a:schemeClr val="tx1">
                        <a:lumMod val="50000"/>
                      </a:schemeClr>
                    </a:solidFill>
                  </a:rPr>
                  <a:t>số</a:t>
                </a:r>
                <a:r>
                  <a:rPr lang="en-US" sz="2400" dirty="0">
                    <a:solidFill>
                      <a:schemeClr val="tx1">
                        <a:lumMod val="50000"/>
                      </a:schemeClr>
                    </a:solidFill>
                  </a:rPr>
                  <a:t> a:</a:t>
                </a:r>
              </a:p>
              <a:p>
                <a:pPr lvl="0" algn="ctr" eaLnBrk="0" fontAlgn="base" hangingPunct="0">
                  <a:lnSpc>
                    <a:spcPct val="150000"/>
                  </a:lnSpc>
                  <a:spcBef>
                    <a:spcPct val="0"/>
                  </a:spcBef>
                  <a:spcAft>
                    <a:spcPct val="0"/>
                  </a:spcAft>
                  <a:buClrTx/>
                  <a:tabLst>
                    <a:tab pos="360363" algn="l"/>
                    <a:tab pos="720725" algn="l"/>
                  </a:tabLst>
                </a:pPr>
                <a:r>
                  <a:rPr lang="vi-VN" altLang="en-US" sz="2400" b="1" dirty="0">
                    <a:solidFill>
                      <a:schemeClr val="tx1">
                        <a:lumMod val="50000"/>
                      </a:schemeClr>
                    </a:solidFill>
                  </a:rPr>
                  <a:t>a</a:t>
                </a:r>
                <a:r>
                  <a:rPr lang="en-US" altLang="en-US" sz="2400" b="1" baseline="30000" dirty="0">
                    <a:solidFill>
                      <a:schemeClr val="tx1">
                        <a:lumMod val="50000"/>
                      </a:schemeClr>
                    </a:solidFill>
                  </a:rPr>
                  <a:t>n</a:t>
                </a:r>
                <a:r>
                  <a:rPr lang="vi-VN" altLang="en-US" sz="2400" dirty="0">
                    <a:solidFill>
                      <a:schemeClr val="tx1">
                        <a:lumMod val="50000"/>
                      </a:schemeClr>
                    </a:solidFill>
                  </a:rPr>
                  <a:t> = a . a . …. . a (  n ∈ N</a:t>
                </a:r>
                <a:r>
                  <a:rPr lang="vi-VN" altLang="en-US" sz="2400" dirty="0" smtClean="0">
                    <a:solidFill>
                      <a:schemeClr val="tx1">
                        <a:lumMod val="50000"/>
                      </a:schemeClr>
                    </a:solidFill>
                  </a:rPr>
                  <a:t>*)</a:t>
                </a:r>
                <a:endParaRPr lang="en-US" altLang="en-US" sz="2400" dirty="0">
                  <a:solidFill>
                    <a:schemeClr val="tx1">
                      <a:lumMod val="50000"/>
                    </a:schemeClr>
                  </a:solidFill>
                </a:endParaRPr>
              </a:p>
            </p:txBody>
          </p:sp>
          <p:grpSp>
            <p:nvGrpSpPr>
              <p:cNvPr id="20" name="Group 19"/>
              <p:cNvGrpSpPr/>
              <p:nvPr/>
            </p:nvGrpSpPr>
            <p:grpSpPr>
              <a:xfrm>
                <a:off x="3443645" y="3532146"/>
                <a:ext cx="1947616" cy="642596"/>
                <a:chOff x="3443645" y="3532146"/>
                <a:chExt cx="1947616" cy="642596"/>
              </a:xfrm>
            </p:grpSpPr>
            <p:sp>
              <p:nvSpPr>
                <p:cNvPr id="18" name="Left Brace 17"/>
                <p:cNvSpPr/>
                <p:nvPr/>
              </p:nvSpPr>
              <p:spPr>
                <a:xfrm rot="16200000">
                  <a:off x="4213180" y="2834897"/>
                  <a:ext cx="254001" cy="1648499"/>
                </a:xfrm>
                <a:prstGeom prst="leftBrace">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211"/>
                <p:cNvSpPr txBox="1"/>
                <p:nvPr/>
              </p:nvSpPr>
              <p:spPr>
                <a:xfrm>
                  <a:off x="3443645" y="3796128"/>
                  <a:ext cx="1947616" cy="378614"/>
                </a:xfrm>
                <a:prstGeom prst="rect">
                  <a:avLst/>
                </a:prstGeom>
                <a:solidFill>
                  <a:srgbClr val="BFFEA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b="1" dirty="0">
                      <a:solidFill>
                        <a:srgbClr val="002060"/>
                      </a:solidFill>
                      <a:effectLst/>
                      <a:latin typeface="+mn-lt"/>
                      <a:ea typeface="Calibri" panose="020F0502020204030204" pitchFamily="34" charset="0"/>
                    </a:rPr>
                    <a:t>n </a:t>
                  </a:r>
                  <a:r>
                    <a:rPr lang="en-US" sz="2000" b="1" dirty="0" err="1">
                      <a:solidFill>
                        <a:srgbClr val="002060"/>
                      </a:solidFill>
                      <a:effectLst/>
                      <a:latin typeface="+mn-lt"/>
                      <a:ea typeface="Calibri" panose="020F0502020204030204" pitchFamily="34" charset="0"/>
                    </a:rPr>
                    <a:t>thừa</a:t>
                  </a:r>
                  <a:r>
                    <a:rPr lang="en-US" sz="2000" b="1" dirty="0">
                      <a:solidFill>
                        <a:srgbClr val="002060"/>
                      </a:solidFill>
                      <a:effectLst/>
                      <a:latin typeface="+mn-lt"/>
                      <a:ea typeface="Calibri" panose="020F0502020204030204" pitchFamily="34" charset="0"/>
                    </a:rPr>
                    <a:t> </a:t>
                  </a:r>
                  <a:r>
                    <a:rPr lang="en-US" sz="2000" b="1" dirty="0" err="1">
                      <a:solidFill>
                        <a:srgbClr val="002060"/>
                      </a:solidFill>
                      <a:effectLst/>
                      <a:latin typeface="+mn-lt"/>
                      <a:ea typeface="Calibri" panose="020F0502020204030204" pitchFamily="34" charset="0"/>
                    </a:rPr>
                    <a:t>số</a:t>
                  </a:r>
                  <a:endParaRPr lang="en-US" sz="2000" dirty="0">
                    <a:solidFill>
                      <a:srgbClr val="000000"/>
                    </a:solidFill>
                    <a:effectLst/>
                    <a:latin typeface="+mn-lt"/>
                    <a:ea typeface="Calibri" panose="020F0502020204030204" pitchFamily="34" charset="0"/>
                  </a:endParaRPr>
                </a:p>
              </p:txBody>
            </p:sp>
          </p:grpSp>
        </p:grpSp>
      </p:grpSp>
      <p:sp>
        <p:nvSpPr>
          <p:cNvPr id="22" name="TextBox 21"/>
          <p:cNvSpPr txBox="1"/>
          <p:nvPr/>
        </p:nvSpPr>
        <p:spPr>
          <a:xfrm>
            <a:off x="710562" y="3931473"/>
            <a:ext cx="6907438" cy="461665"/>
          </a:xfrm>
          <a:prstGeom prst="rect">
            <a:avLst/>
          </a:prstGeom>
          <a:noFill/>
        </p:spPr>
        <p:txBody>
          <a:bodyPr wrap="square" rtlCol="0">
            <a:spAutoFit/>
          </a:bodyPr>
          <a:lstStyle/>
          <a:p>
            <a:r>
              <a:rPr lang="en-US" sz="2400" dirty="0" err="1" smtClean="0"/>
              <a:t>Số</a:t>
            </a:r>
            <a:r>
              <a:rPr lang="en-US" sz="2400" dirty="0" smtClean="0"/>
              <a:t> </a:t>
            </a:r>
            <a:r>
              <a:rPr lang="en-US" sz="2400" b="1" dirty="0" smtClean="0"/>
              <a:t>a</a:t>
            </a:r>
            <a:r>
              <a:rPr lang="en-US" sz="2400" dirty="0" smtClean="0"/>
              <a:t>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b="1" dirty="0" err="1" smtClean="0"/>
              <a:t>cơ</a:t>
            </a:r>
            <a:r>
              <a:rPr lang="en-US" sz="2400" b="1" dirty="0" smtClean="0"/>
              <a:t> </a:t>
            </a:r>
            <a:r>
              <a:rPr lang="en-US" sz="2400" b="1" dirty="0" err="1" smtClean="0"/>
              <a:t>số</a:t>
            </a:r>
            <a:r>
              <a:rPr lang="en-US" sz="2400" dirty="0" smtClean="0"/>
              <a:t>, </a:t>
            </a:r>
            <a:r>
              <a:rPr lang="en-US" sz="2400" b="1" dirty="0" smtClean="0"/>
              <a:t>n</a:t>
            </a:r>
            <a:r>
              <a:rPr lang="en-US" sz="2400" dirty="0" smtClean="0"/>
              <a:t>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b="1" dirty="0" err="1" smtClean="0"/>
              <a:t>số</a:t>
            </a:r>
            <a:r>
              <a:rPr lang="en-US" sz="2400" b="1" dirty="0" smtClean="0"/>
              <a:t> </a:t>
            </a:r>
            <a:r>
              <a:rPr lang="en-US" sz="2400" b="1" dirty="0" err="1" smtClean="0"/>
              <a:t>mũ</a:t>
            </a:r>
            <a:r>
              <a:rPr lang="en-US" sz="2400" dirty="0" smtClean="0"/>
              <a:t>.</a:t>
            </a:r>
            <a:endParaRPr lang="vi-VN" sz="2400" dirty="0"/>
          </a:p>
        </p:txBody>
      </p:sp>
      <p:sp>
        <p:nvSpPr>
          <p:cNvPr id="23" name="TextBox 22"/>
          <p:cNvSpPr txBox="1"/>
          <p:nvPr/>
        </p:nvSpPr>
        <p:spPr>
          <a:xfrm>
            <a:off x="710562" y="4444223"/>
            <a:ext cx="6907438" cy="461665"/>
          </a:xfrm>
          <a:prstGeom prst="rect">
            <a:avLst/>
          </a:prstGeom>
          <a:noFill/>
        </p:spPr>
        <p:txBody>
          <a:bodyPr wrap="square" rtlCol="0">
            <a:spAutoFit/>
          </a:bodyPr>
          <a:lstStyle/>
          <a:p>
            <a:r>
              <a:rPr lang="en-US" sz="2400" dirty="0" err="1" smtClean="0"/>
              <a:t>Quy</a:t>
            </a:r>
            <a:r>
              <a:rPr lang="en-US" sz="2400" dirty="0" smtClean="0"/>
              <a:t> </a:t>
            </a:r>
            <a:r>
              <a:rPr lang="en-US" sz="2400" dirty="0" err="1" smtClean="0"/>
              <a:t>ước</a:t>
            </a:r>
            <a:r>
              <a:rPr lang="en-US" sz="2400" dirty="0" smtClean="0"/>
              <a:t>: a</a:t>
            </a:r>
            <a:r>
              <a:rPr lang="en-US" sz="2400" baseline="30000" dirty="0" smtClean="0"/>
              <a:t>1</a:t>
            </a:r>
            <a:r>
              <a:rPr lang="en-US" sz="2400" dirty="0" smtClean="0"/>
              <a:t> =  a.</a:t>
            </a:r>
            <a:endParaRPr lang="vi-VN" sz="2400" dirty="0"/>
          </a:p>
        </p:txBody>
      </p:sp>
      <p:sp>
        <p:nvSpPr>
          <p:cNvPr id="25" name="TextBox 24"/>
          <p:cNvSpPr txBox="1"/>
          <p:nvPr/>
        </p:nvSpPr>
        <p:spPr>
          <a:xfrm>
            <a:off x="747017" y="631430"/>
            <a:ext cx="8073913" cy="1200329"/>
          </a:xfrm>
          <a:prstGeom prst="rect">
            <a:avLst/>
          </a:prstGeom>
          <a:solidFill>
            <a:srgbClr val="FDF99F"/>
          </a:solidFill>
        </p:spPr>
        <p:txBody>
          <a:bodyPr wrap="square" rtlCol="0">
            <a:spAutoFit/>
          </a:bodyPr>
          <a:lstStyle/>
          <a:p>
            <a:pPr algn="just">
              <a:lnSpc>
                <a:spcPct val="150000"/>
              </a:lnSpc>
            </a:pPr>
            <a:r>
              <a:rPr lang="en-US" sz="2400" dirty="0" smtClean="0"/>
              <a:t> </a:t>
            </a:r>
            <a:r>
              <a:rPr lang="en-US" sz="2400" b="1" dirty="0" err="1" smtClean="0"/>
              <a:t>Phép</a:t>
            </a:r>
            <a:r>
              <a:rPr lang="en-US" sz="2400" b="1" dirty="0" smtClean="0"/>
              <a:t> </a:t>
            </a:r>
            <a:r>
              <a:rPr lang="en-US" sz="2400" b="1" dirty="0" err="1" smtClean="0"/>
              <a:t>nâng</a:t>
            </a:r>
            <a:r>
              <a:rPr lang="en-US" sz="2400" b="1" dirty="0" smtClean="0"/>
              <a:t> </a:t>
            </a:r>
            <a:r>
              <a:rPr lang="en-US" sz="2400" b="1" dirty="0" err="1" smtClean="0"/>
              <a:t>lên</a:t>
            </a:r>
            <a:r>
              <a:rPr lang="en-US" sz="2400" b="1" dirty="0" smtClean="0"/>
              <a:t> </a:t>
            </a:r>
            <a:r>
              <a:rPr lang="en-US" sz="2400" b="1" dirty="0" err="1" smtClean="0"/>
              <a:t>lũy</a:t>
            </a:r>
            <a:r>
              <a:rPr lang="en-US" sz="2400" b="1" dirty="0" smtClean="0"/>
              <a:t> </a:t>
            </a:r>
            <a:r>
              <a:rPr lang="en-US" sz="2400" b="1" dirty="0" err="1" smtClean="0"/>
              <a:t>thừa</a:t>
            </a:r>
            <a:r>
              <a:rPr lang="en-US" sz="2400" b="1" dirty="0"/>
              <a:t> </a:t>
            </a:r>
            <a:r>
              <a:rPr lang="en-US" sz="2400" dirty="0" err="1" smtClean="0"/>
              <a:t>thực</a:t>
            </a:r>
            <a:r>
              <a:rPr lang="en-US" sz="2400" dirty="0" smtClean="0"/>
              <a:t> </a:t>
            </a:r>
            <a:r>
              <a:rPr lang="en-US" sz="2400" dirty="0" err="1" smtClean="0"/>
              <a:t>chất</a:t>
            </a:r>
            <a:r>
              <a:rPr lang="en-US" sz="2400" dirty="0" smtClean="0"/>
              <a:t> </a:t>
            </a:r>
            <a:r>
              <a:rPr lang="en-US" sz="2400" dirty="0" err="1" smtClean="0"/>
              <a:t>là</a:t>
            </a:r>
            <a:r>
              <a:rPr lang="en-US" sz="2400" dirty="0" smtClean="0"/>
              <a:t> </a:t>
            </a:r>
            <a:r>
              <a:rPr lang="en-US" sz="2400" i="1" dirty="0" err="1"/>
              <a:t>phép</a:t>
            </a:r>
            <a:r>
              <a:rPr lang="en-US" sz="2400" i="1" dirty="0"/>
              <a:t> </a:t>
            </a:r>
            <a:r>
              <a:rPr lang="en-US" sz="2400" i="1" dirty="0" err="1"/>
              <a:t>nhân</a:t>
            </a:r>
            <a:r>
              <a:rPr lang="en-US" sz="2400" i="1" dirty="0"/>
              <a:t> </a:t>
            </a:r>
            <a:r>
              <a:rPr lang="en-US" sz="2400" i="1" dirty="0" err="1"/>
              <a:t>nhiều</a:t>
            </a:r>
            <a:r>
              <a:rPr lang="en-US" sz="2400" i="1" dirty="0"/>
              <a:t> </a:t>
            </a:r>
            <a:r>
              <a:rPr lang="en-US" sz="2400" i="1" dirty="0" err="1"/>
              <a:t>thừa</a:t>
            </a:r>
            <a:r>
              <a:rPr lang="en-US" sz="2400" i="1" dirty="0"/>
              <a:t> </a:t>
            </a:r>
            <a:r>
              <a:rPr lang="en-US" sz="2400" i="1" dirty="0" err="1"/>
              <a:t>số</a:t>
            </a:r>
            <a:r>
              <a:rPr lang="en-US" sz="2400" i="1" dirty="0"/>
              <a:t> </a:t>
            </a:r>
            <a:r>
              <a:rPr lang="en-US" sz="2400" i="1" dirty="0" err="1"/>
              <a:t>bằng</a:t>
            </a:r>
            <a:r>
              <a:rPr lang="en-US" sz="2400" i="1" dirty="0"/>
              <a:t> </a:t>
            </a:r>
            <a:r>
              <a:rPr lang="en-US" sz="2400" i="1" dirty="0" err="1"/>
              <a:t>nhau</a:t>
            </a:r>
            <a:endParaRPr lang="vi-VN" sz="2400" b="1" dirty="0"/>
          </a:p>
        </p:txBody>
      </p:sp>
    </p:spTree>
    <p:extLst>
      <p:ext uri="{BB962C8B-B14F-4D97-AF65-F5344CB8AC3E}">
        <p14:creationId xmlns:p14="http://schemas.microsoft.com/office/powerpoint/2010/main" val="19499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xit" presetSubtype="21" fill="hold" grpId="0" nodeType="withEffect">
                                  <p:stCondLst>
                                    <p:cond delay="0"/>
                                  </p:stCondLst>
                                  <p:childTnLst>
                                    <p:animEffect transition="out" filter="barn(inVertic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p:cNvSpPr txBox="1"/>
          <p:nvPr/>
        </p:nvSpPr>
        <p:spPr>
          <a:xfrm>
            <a:off x="193431" y="720969"/>
            <a:ext cx="1389186" cy="523220"/>
          </a:xfrm>
          <a:prstGeom prst="rect">
            <a:avLst/>
          </a:prstGeom>
          <a:noFill/>
        </p:spPr>
        <p:txBody>
          <a:bodyPr wrap="square" rtlCol="0">
            <a:spAutoFit/>
          </a:bodyPr>
          <a:lstStyle/>
          <a:p>
            <a:r>
              <a:rPr lang="en-US" sz="2800" b="1" i="1" u="sng" dirty="0" err="1" smtClean="0"/>
              <a:t>Chú</a:t>
            </a:r>
            <a:r>
              <a:rPr lang="en-US" sz="2800" b="1" i="1" u="sng" dirty="0" smtClean="0"/>
              <a:t> ý: </a:t>
            </a:r>
            <a:endParaRPr lang="vi-VN" sz="2800" b="1" i="1" u="sng" dirty="0"/>
          </a:p>
        </p:txBody>
      </p:sp>
      <p:sp>
        <p:nvSpPr>
          <p:cNvPr id="4" name="TextBox 3"/>
          <p:cNvSpPr txBox="1"/>
          <p:nvPr/>
        </p:nvSpPr>
        <p:spPr>
          <a:xfrm>
            <a:off x="349151" y="1443448"/>
            <a:ext cx="8317523" cy="1384995"/>
          </a:xfrm>
          <a:prstGeom prst="rect">
            <a:avLst/>
          </a:prstGeom>
          <a:solidFill>
            <a:srgbClr val="FFCC99"/>
          </a:solidFill>
        </p:spPr>
        <p:txBody>
          <a:bodyPr wrap="square" rtlCol="0">
            <a:spAutoFit/>
          </a:bodyPr>
          <a:lstStyle/>
          <a:p>
            <a:pPr algn="just">
              <a:lnSpc>
                <a:spcPct val="150000"/>
              </a:lnSpc>
            </a:pPr>
            <a:r>
              <a:rPr lang="vi-VN" sz="2800" dirty="0" smtClean="0"/>
              <a:t>a</a:t>
            </a:r>
            <a:r>
              <a:rPr lang="vi-VN" sz="2800" baseline="30000" dirty="0" smtClean="0"/>
              <a:t>n</a:t>
            </a:r>
            <a:r>
              <a:rPr lang="vi-VN" sz="2800" dirty="0" smtClean="0"/>
              <a:t> </a:t>
            </a:r>
            <a:r>
              <a:rPr lang="vi-VN" sz="2800" dirty="0"/>
              <a:t>đọc là “a mũ n” </a:t>
            </a:r>
            <a:r>
              <a:rPr lang="vi-VN" sz="2800"/>
              <a:t>hoặc </a:t>
            </a:r>
            <a:r>
              <a:rPr lang="vi-VN" sz="2800" smtClean="0"/>
              <a:t>“a </a:t>
            </a:r>
            <a:r>
              <a:rPr lang="vi-VN" sz="2800" dirty="0"/>
              <a:t>lũy thừa n” </a:t>
            </a:r>
            <a:r>
              <a:rPr lang="vi-VN" sz="2800"/>
              <a:t>hoặc </a:t>
            </a:r>
            <a:r>
              <a:rPr lang="vi-VN" sz="2800" smtClean="0"/>
              <a:t>“lũy </a:t>
            </a:r>
            <a:r>
              <a:rPr lang="vi-VN" sz="2800" dirty="0"/>
              <a:t>thừa bậc n của </a:t>
            </a:r>
            <a:r>
              <a:rPr lang="vi-VN" sz="2800"/>
              <a:t>a</a:t>
            </a:r>
            <a:r>
              <a:rPr lang="vi-VN" sz="2800" smtClean="0"/>
              <a:t>”</a:t>
            </a:r>
            <a:r>
              <a:rPr lang="en-GB" sz="2800" smtClean="0"/>
              <a:t>.</a:t>
            </a:r>
            <a:endParaRPr lang="en-US" sz="2800" dirty="0"/>
          </a:p>
        </p:txBody>
      </p:sp>
      <p:sp>
        <p:nvSpPr>
          <p:cNvPr id="5" name="Rectangle 4"/>
          <p:cNvSpPr/>
          <p:nvPr/>
        </p:nvSpPr>
        <p:spPr>
          <a:xfrm>
            <a:off x="176762" y="3098412"/>
            <a:ext cx="8928638" cy="646331"/>
          </a:xfrm>
          <a:prstGeom prst="rect">
            <a:avLst/>
          </a:prstGeom>
        </p:spPr>
        <p:txBody>
          <a:bodyPr wrap="square">
            <a:spAutoFit/>
          </a:bodyPr>
          <a:lstStyle/>
          <a:p>
            <a:pPr algn="just">
              <a:lnSpc>
                <a:spcPct val="150000"/>
              </a:lnSpc>
            </a:pPr>
            <a:r>
              <a:rPr lang="vi-VN" sz="2400" dirty="0"/>
              <a:t>+ a</a:t>
            </a:r>
            <a:r>
              <a:rPr lang="vi-VN" sz="2400" baseline="30000" dirty="0"/>
              <a:t>2</a:t>
            </a:r>
            <a:r>
              <a:rPr lang="vi-VN" sz="2400" dirty="0"/>
              <a:t> còn được gọi là “a bình phương” </a:t>
            </a:r>
            <a:r>
              <a:rPr lang="vi-VN" sz="2400"/>
              <a:t>hay </a:t>
            </a:r>
            <a:r>
              <a:rPr lang="vi-VN" sz="2400" smtClean="0"/>
              <a:t>“bình </a:t>
            </a:r>
            <a:r>
              <a:rPr lang="vi-VN" sz="2400" dirty="0"/>
              <a:t>phương của a”.</a:t>
            </a:r>
            <a:endParaRPr lang="en-US" sz="2400" dirty="0"/>
          </a:p>
        </p:txBody>
      </p:sp>
      <p:sp>
        <p:nvSpPr>
          <p:cNvPr id="6" name="Rectangle 5"/>
          <p:cNvSpPr/>
          <p:nvPr/>
        </p:nvSpPr>
        <p:spPr>
          <a:xfrm>
            <a:off x="193431" y="3744743"/>
            <a:ext cx="8473243" cy="646331"/>
          </a:xfrm>
          <a:prstGeom prst="rect">
            <a:avLst/>
          </a:prstGeom>
        </p:spPr>
        <p:txBody>
          <a:bodyPr wrap="square">
            <a:spAutoFit/>
          </a:bodyPr>
          <a:lstStyle/>
          <a:p>
            <a:pPr algn="just">
              <a:lnSpc>
                <a:spcPct val="150000"/>
              </a:lnSpc>
            </a:pPr>
            <a:r>
              <a:rPr lang="vi-VN" sz="2400" dirty="0"/>
              <a:t>+ </a:t>
            </a:r>
            <a:r>
              <a:rPr lang="vi-VN" sz="2400" dirty="0" smtClean="0"/>
              <a:t>a</a:t>
            </a:r>
            <a:r>
              <a:rPr lang="en-US" sz="2400" baseline="30000" dirty="0" smtClean="0"/>
              <a:t>3</a:t>
            </a:r>
            <a:r>
              <a:rPr lang="vi-VN" sz="2400" dirty="0" smtClean="0"/>
              <a:t> </a:t>
            </a:r>
            <a:r>
              <a:rPr lang="vi-VN" sz="2400" dirty="0"/>
              <a:t>còn được gọi là “a </a:t>
            </a:r>
            <a:r>
              <a:rPr lang="en-US" sz="2400" dirty="0" err="1" smtClean="0"/>
              <a:t>lập</a:t>
            </a:r>
            <a:r>
              <a:rPr lang="vi-VN" sz="2400" dirty="0" smtClean="0"/>
              <a:t> </a:t>
            </a:r>
            <a:r>
              <a:rPr lang="vi-VN" sz="2400" dirty="0"/>
              <a:t>phương” </a:t>
            </a:r>
            <a:r>
              <a:rPr lang="vi-VN" sz="2400"/>
              <a:t>hay </a:t>
            </a:r>
            <a:r>
              <a:rPr lang="vi-VN" sz="2400" smtClean="0"/>
              <a:t>“</a:t>
            </a:r>
            <a:r>
              <a:rPr lang="en-US" sz="2400" smtClean="0"/>
              <a:t>lập</a:t>
            </a:r>
            <a:r>
              <a:rPr lang="vi-VN" sz="2400" smtClean="0"/>
              <a:t> </a:t>
            </a:r>
            <a:r>
              <a:rPr lang="vi-VN" sz="2400" dirty="0"/>
              <a:t>phương của a”.</a:t>
            </a:r>
            <a:endParaRPr lang="en-US" sz="2400" dirty="0"/>
          </a:p>
        </p:txBody>
      </p:sp>
    </p:spTree>
    <p:extLst>
      <p:ext uri="{BB962C8B-B14F-4D97-AF65-F5344CB8AC3E}">
        <p14:creationId xmlns:p14="http://schemas.microsoft.com/office/powerpoint/2010/main" val="29582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Horizontal Scroll 2"/>
          <p:cNvSpPr/>
          <p:nvPr/>
        </p:nvSpPr>
        <p:spPr>
          <a:xfrm>
            <a:off x="2107908" y="88135"/>
            <a:ext cx="6819441" cy="2795742"/>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err="1" smtClean="0">
                <a:solidFill>
                  <a:schemeClr val="tx1">
                    <a:lumMod val="50000"/>
                  </a:schemeClr>
                </a:solidFill>
              </a:rPr>
              <a:t>Luyện</a:t>
            </a:r>
            <a:r>
              <a:rPr lang="en-US" sz="2400" b="1" i="1" u="sng" dirty="0" smtClean="0">
                <a:solidFill>
                  <a:schemeClr val="tx1">
                    <a:lumMod val="50000"/>
                  </a:schemeClr>
                </a:solidFill>
              </a:rPr>
              <a:t> </a:t>
            </a:r>
            <a:r>
              <a:rPr lang="en-US" sz="2400" b="1" i="1" u="sng" dirty="0" err="1" smtClean="0">
                <a:solidFill>
                  <a:schemeClr val="tx1">
                    <a:lumMod val="50000"/>
                  </a:schemeClr>
                </a:solidFill>
              </a:rPr>
              <a:t>tập</a:t>
            </a:r>
            <a:r>
              <a:rPr lang="en-US" sz="2400" b="1" i="1" u="sng" dirty="0" smtClean="0">
                <a:solidFill>
                  <a:schemeClr val="tx1">
                    <a:lumMod val="50000"/>
                  </a:schemeClr>
                </a:solidFill>
              </a:rPr>
              <a:t> 1: </a:t>
            </a:r>
            <a:r>
              <a:rPr lang="en-US" sz="2400" dirty="0" err="1" smtClean="0">
                <a:solidFill>
                  <a:schemeClr val="tx1">
                    <a:lumMod val="50000"/>
                  </a:schemeClr>
                </a:solidFill>
              </a:rPr>
              <a:t>Viết</a:t>
            </a:r>
            <a:r>
              <a:rPr lang="en-US" sz="2400" dirty="0" smtClean="0">
                <a:solidFill>
                  <a:schemeClr val="tx1">
                    <a:lumMod val="50000"/>
                  </a:schemeClr>
                </a:solidFill>
              </a:rPr>
              <a:t> </a:t>
            </a:r>
            <a:r>
              <a:rPr lang="en-US" sz="2400" dirty="0" err="1" smtClean="0">
                <a:solidFill>
                  <a:schemeClr val="tx1">
                    <a:lumMod val="50000"/>
                  </a:schemeClr>
                </a:solidFill>
              </a:rPr>
              <a:t>và</a:t>
            </a:r>
            <a:r>
              <a:rPr lang="en-US" sz="2400" dirty="0" smtClean="0">
                <a:solidFill>
                  <a:schemeClr val="tx1">
                    <a:lumMod val="50000"/>
                  </a:schemeClr>
                </a:solidFill>
              </a:rPr>
              <a:t> </a:t>
            </a:r>
            <a:r>
              <a:rPr lang="en-US" sz="2400" dirty="0" err="1" smtClean="0">
                <a:solidFill>
                  <a:schemeClr val="tx1">
                    <a:lumMod val="50000"/>
                  </a:schemeClr>
                </a:solidFill>
              </a:rPr>
              <a:t>tính</a:t>
            </a:r>
            <a:r>
              <a:rPr lang="en-US" sz="2400" dirty="0" smtClean="0">
                <a:solidFill>
                  <a:schemeClr val="tx1">
                    <a:lumMod val="50000"/>
                  </a:schemeClr>
                </a:solidFill>
              </a:rPr>
              <a:t> </a:t>
            </a:r>
            <a:r>
              <a:rPr lang="en-US" sz="2400" dirty="0" err="1" smtClean="0">
                <a:solidFill>
                  <a:schemeClr val="tx1">
                    <a:lumMod val="50000"/>
                  </a:schemeClr>
                </a:solidFill>
              </a:rPr>
              <a:t>các</a:t>
            </a:r>
            <a:r>
              <a:rPr lang="en-US" sz="2400" dirty="0" smtClean="0">
                <a:solidFill>
                  <a:schemeClr val="tx1">
                    <a:lumMod val="50000"/>
                  </a:schemeClr>
                </a:solidFill>
              </a:rPr>
              <a:t> </a:t>
            </a:r>
            <a:r>
              <a:rPr lang="en-US" sz="2400" dirty="0" err="1" smtClean="0">
                <a:solidFill>
                  <a:schemeClr val="tx1">
                    <a:lumMod val="50000"/>
                  </a:schemeClr>
                </a:solidFill>
              </a:rPr>
              <a:t>lũy</a:t>
            </a:r>
            <a:r>
              <a:rPr lang="en-US" sz="2400" dirty="0" smtClean="0">
                <a:solidFill>
                  <a:schemeClr val="tx1">
                    <a:lumMod val="50000"/>
                  </a:schemeClr>
                </a:solidFill>
              </a:rPr>
              <a:t> </a:t>
            </a:r>
            <a:r>
              <a:rPr lang="en-US" sz="2400" dirty="0" err="1" smtClean="0">
                <a:solidFill>
                  <a:schemeClr val="tx1">
                    <a:lumMod val="50000"/>
                  </a:schemeClr>
                </a:solidFill>
              </a:rPr>
              <a:t>thừa</a:t>
            </a:r>
            <a:r>
              <a:rPr lang="en-US" sz="2400" dirty="0" smtClean="0">
                <a:solidFill>
                  <a:schemeClr val="tx1">
                    <a:lumMod val="50000"/>
                  </a:schemeClr>
                </a:solidFill>
              </a:rPr>
              <a:t> </a:t>
            </a:r>
            <a:r>
              <a:rPr lang="en-US" sz="2400" dirty="0" err="1" smtClean="0">
                <a:solidFill>
                  <a:schemeClr val="tx1">
                    <a:lumMod val="50000"/>
                  </a:schemeClr>
                </a:solidFill>
              </a:rPr>
              <a:t>sau</a:t>
            </a:r>
            <a:r>
              <a:rPr lang="en-US" sz="2400" dirty="0" smtClean="0">
                <a:solidFill>
                  <a:schemeClr val="tx1">
                    <a:lumMod val="50000"/>
                  </a:schemeClr>
                </a:solidFill>
              </a:rPr>
              <a:t>:</a:t>
            </a:r>
          </a:p>
          <a:p>
            <a:pPr algn="just">
              <a:lnSpc>
                <a:spcPct val="150000"/>
              </a:lnSpc>
            </a:pPr>
            <a:r>
              <a:rPr lang="en-US" sz="2400" smtClean="0">
                <a:solidFill>
                  <a:schemeClr val="tx1">
                    <a:lumMod val="50000"/>
                  </a:schemeClr>
                </a:solidFill>
              </a:rPr>
              <a:t>a</a:t>
            </a:r>
            <a:r>
              <a:rPr lang="en-US" sz="2400" dirty="0" smtClean="0">
                <a:solidFill>
                  <a:schemeClr val="tx1">
                    <a:lumMod val="50000"/>
                  </a:schemeClr>
                </a:solidFill>
              </a:rPr>
              <a:t>) </a:t>
            </a:r>
            <a:r>
              <a:rPr lang="en-US" sz="2400" dirty="0" err="1">
                <a:solidFill>
                  <a:schemeClr val="tx1">
                    <a:lumMod val="50000"/>
                  </a:schemeClr>
                </a:solidFill>
              </a:rPr>
              <a:t>N</a:t>
            </a:r>
            <a:r>
              <a:rPr lang="en-US" sz="2400" dirty="0" err="1" smtClean="0">
                <a:solidFill>
                  <a:schemeClr val="tx1">
                    <a:lumMod val="50000"/>
                  </a:schemeClr>
                </a:solidFill>
              </a:rPr>
              <a:t>ăm</a:t>
            </a:r>
            <a:r>
              <a:rPr lang="en-US" sz="2400" dirty="0" smtClean="0">
                <a:solidFill>
                  <a:schemeClr val="tx1">
                    <a:lumMod val="50000"/>
                  </a:schemeClr>
                </a:solidFill>
              </a:rPr>
              <a:t> </a:t>
            </a:r>
            <a:r>
              <a:rPr lang="en-US" sz="2400" dirty="0" err="1" smtClean="0">
                <a:solidFill>
                  <a:schemeClr val="tx1">
                    <a:lumMod val="50000"/>
                  </a:schemeClr>
                </a:solidFill>
              </a:rPr>
              <a:t>mũ</a:t>
            </a:r>
            <a:r>
              <a:rPr lang="en-US" sz="2400" dirty="0" smtClean="0">
                <a:solidFill>
                  <a:schemeClr val="tx1">
                    <a:lumMod val="50000"/>
                  </a:schemeClr>
                </a:solidFill>
              </a:rPr>
              <a:t> </a:t>
            </a:r>
            <a:r>
              <a:rPr lang="en-US" sz="2400" dirty="0" err="1" smtClean="0">
                <a:solidFill>
                  <a:schemeClr val="tx1">
                    <a:lumMod val="50000"/>
                  </a:schemeClr>
                </a:solidFill>
              </a:rPr>
              <a:t>hai</a:t>
            </a:r>
            <a:r>
              <a:rPr lang="en-US" sz="2400" dirty="0" smtClean="0">
                <a:solidFill>
                  <a:schemeClr val="tx1">
                    <a:lumMod val="50000"/>
                  </a:schemeClr>
                </a:solidFill>
              </a:rPr>
              <a:t>.</a:t>
            </a:r>
          </a:p>
          <a:p>
            <a:pPr algn="just">
              <a:lnSpc>
                <a:spcPct val="150000"/>
              </a:lnSpc>
            </a:pPr>
            <a:r>
              <a:rPr lang="en-US" sz="2400" dirty="0" smtClean="0">
                <a:solidFill>
                  <a:schemeClr val="tx1">
                    <a:lumMod val="50000"/>
                  </a:schemeClr>
                </a:solidFill>
              </a:rPr>
              <a:t>b) Hai </a:t>
            </a:r>
            <a:r>
              <a:rPr lang="en-US" sz="2400" dirty="0" err="1" smtClean="0">
                <a:solidFill>
                  <a:schemeClr val="tx1">
                    <a:lumMod val="50000"/>
                  </a:schemeClr>
                </a:solidFill>
              </a:rPr>
              <a:t>lũy</a:t>
            </a:r>
            <a:r>
              <a:rPr lang="en-US" sz="2400" dirty="0" smtClean="0">
                <a:solidFill>
                  <a:schemeClr val="tx1">
                    <a:lumMod val="50000"/>
                  </a:schemeClr>
                </a:solidFill>
              </a:rPr>
              <a:t> </a:t>
            </a:r>
            <a:r>
              <a:rPr lang="en-US" sz="2400" dirty="0" err="1" smtClean="0">
                <a:solidFill>
                  <a:schemeClr val="tx1">
                    <a:lumMod val="50000"/>
                  </a:schemeClr>
                </a:solidFill>
              </a:rPr>
              <a:t>thừa</a:t>
            </a:r>
            <a:r>
              <a:rPr lang="en-US" sz="2400" dirty="0" smtClean="0">
                <a:solidFill>
                  <a:schemeClr val="tx1">
                    <a:lumMod val="50000"/>
                  </a:schemeClr>
                </a:solidFill>
              </a:rPr>
              <a:t> </a:t>
            </a:r>
            <a:r>
              <a:rPr lang="en-US" sz="2400" dirty="0" err="1" smtClean="0">
                <a:solidFill>
                  <a:schemeClr val="tx1">
                    <a:lumMod val="50000"/>
                  </a:schemeClr>
                </a:solidFill>
              </a:rPr>
              <a:t>bảy</a:t>
            </a:r>
            <a:r>
              <a:rPr lang="en-US" sz="2400" dirty="0" smtClean="0">
                <a:solidFill>
                  <a:schemeClr val="tx1">
                    <a:lumMod val="50000"/>
                  </a:schemeClr>
                </a:solidFill>
              </a:rPr>
              <a:t>.</a:t>
            </a:r>
          </a:p>
          <a:p>
            <a:pPr algn="just">
              <a:lnSpc>
                <a:spcPct val="150000"/>
              </a:lnSpc>
            </a:pPr>
            <a:r>
              <a:rPr lang="en-US" sz="2400" dirty="0" smtClean="0">
                <a:solidFill>
                  <a:schemeClr val="tx1">
                    <a:lumMod val="50000"/>
                  </a:schemeClr>
                </a:solidFill>
              </a:rPr>
              <a:t>c) </a:t>
            </a:r>
            <a:r>
              <a:rPr lang="en-US" sz="2400" dirty="0" err="1" smtClean="0">
                <a:solidFill>
                  <a:schemeClr val="tx1">
                    <a:lumMod val="50000"/>
                  </a:schemeClr>
                </a:solidFill>
              </a:rPr>
              <a:t>Lũy</a:t>
            </a:r>
            <a:r>
              <a:rPr lang="en-US" sz="2400" dirty="0" smtClean="0">
                <a:solidFill>
                  <a:schemeClr val="tx1">
                    <a:lumMod val="50000"/>
                  </a:schemeClr>
                </a:solidFill>
              </a:rPr>
              <a:t> </a:t>
            </a:r>
            <a:r>
              <a:rPr lang="en-US" sz="2400" dirty="0" err="1" smtClean="0">
                <a:solidFill>
                  <a:schemeClr val="tx1">
                    <a:lumMod val="50000"/>
                  </a:schemeClr>
                </a:solidFill>
              </a:rPr>
              <a:t>thừa</a:t>
            </a:r>
            <a:r>
              <a:rPr lang="en-US" sz="2400" dirty="0" smtClean="0">
                <a:solidFill>
                  <a:schemeClr val="tx1">
                    <a:lumMod val="50000"/>
                  </a:schemeClr>
                </a:solidFill>
              </a:rPr>
              <a:t> </a:t>
            </a:r>
            <a:r>
              <a:rPr lang="en-US" sz="2400" dirty="0" err="1" smtClean="0">
                <a:solidFill>
                  <a:schemeClr val="tx1">
                    <a:lumMod val="50000"/>
                  </a:schemeClr>
                </a:solidFill>
              </a:rPr>
              <a:t>bậc</a:t>
            </a:r>
            <a:r>
              <a:rPr lang="en-US" sz="2400" dirty="0" smtClean="0">
                <a:solidFill>
                  <a:schemeClr val="tx1">
                    <a:lumMod val="50000"/>
                  </a:schemeClr>
                </a:solidFill>
              </a:rPr>
              <a:t> </a:t>
            </a:r>
            <a:r>
              <a:rPr lang="en-US" sz="2400" dirty="0" err="1" smtClean="0">
                <a:solidFill>
                  <a:schemeClr val="tx1">
                    <a:lumMod val="50000"/>
                  </a:schemeClr>
                </a:solidFill>
              </a:rPr>
              <a:t>ba</a:t>
            </a:r>
            <a:r>
              <a:rPr lang="en-US" sz="2400" dirty="0" smtClean="0">
                <a:solidFill>
                  <a:schemeClr val="tx1">
                    <a:lumMod val="50000"/>
                  </a:schemeClr>
                </a:solidFill>
              </a:rPr>
              <a:t> </a:t>
            </a:r>
            <a:r>
              <a:rPr lang="en-US" sz="2400" dirty="0" err="1" smtClean="0">
                <a:solidFill>
                  <a:schemeClr val="tx1">
                    <a:lumMod val="50000"/>
                  </a:schemeClr>
                </a:solidFill>
              </a:rPr>
              <a:t>của</a:t>
            </a:r>
            <a:r>
              <a:rPr lang="en-US" sz="2400" dirty="0" smtClean="0">
                <a:solidFill>
                  <a:schemeClr val="tx1">
                    <a:lumMod val="50000"/>
                  </a:schemeClr>
                </a:solidFill>
              </a:rPr>
              <a:t> </a:t>
            </a:r>
            <a:r>
              <a:rPr lang="en-US" sz="2400" dirty="0" err="1" smtClean="0">
                <a:solidFill>
                  <a:schemeClr val="tx1">
                    <a:lumMod val="50000"/>
                  </a:schemeClr>
                </a:solidFill>
              </a:rPr>
              <a:t>sáu</a:t>
            </a:r>
            <a:r>
              <a:rPr lang="en-US" sz="2400" dirty="0" smtClean="0">
                <a:solidFill>
                  <a:schemeClr val="tx1">
                    <a:lumMod val="50000"/>
                  </a:schemeClr>
                </a:solidFill>
              </a:rPr>
              <a:t>.</a:t>
            </a:r>
            <a:endParaRPr lang="vi-VN" sz="2400" dirty="0">
              <a:solidFill>
                <a:schemeClr val="tx1">
                  <a:lumMod val="50000"/>
                </a:schemeClr>
              </a:solidFill>
            </a:endParaRPr>
          </a:p>
        </p:txBody>
      </p:sp>
      <p:sp>
        <p:nvSpPr>
          <p:cNvPr id="4" name="TextBox 3"/>
          <p:cNvSpPr txBox="1"/>
          <p:nvPr/>
        </p:nvSpPr>
        <p:spPr>
          <a:xfrm>
            <a:off x="4876744" y="2680538"/>
            <a:ext cx="1951892"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5" name="TextBox 4"/>
          <p:cNvSpPr txBox="1"/>
          <p:nvPr/>
        </p:nvSpPr>
        <p:spPr>
          <a:xfrm>
            <a:off x="281354" y="2938863"/>
            <a:ext cx="5767754" cy="577850"/>
          </a:xfrm>
          <a:prstGeom prst="rect">
            <a:avLst/>
          </a:prstGeom>
          <a:noFill/>
        </p:spPr>
        <p:txBody>
          <a:bodyPr wrap="square" rtlCol="0">
            <a:spAutoFit/>
          </a:bodyPr>
          <a:lstStyle/>
          <a:p>
            <a:pPr>
              <a:lnSpc>
                <a:spcPct val="150000"/>
              </a:lnSpc>
            </a:pPr>
            <a:r>
              <a:rPr lang="en-US" sz="2400" dirty="0" smtClean="0">
                <a:solidFill>
                  <a:schemeClr val="tx1"/>
                </a:solidFill>
              </a:rPr>
              <a:t>a) </a:t>
            </a:r>
            <a:r>
              <a:rPr lang="en-US" sz="2400" dirty="0" err="1" smtClean="0">
                <a:solidFill>
                  <a:schemeClr val="tx1"/>
                </a:solidFill>
              </a:rPr>
              <a:t>Năm</a:t>
            </a:r>
            <a:r>
              <a:rPr lang="en-US" sz="2400" dirty="0" smtClean="0">
                <a:solidFill>
                  <a:schemeClr val="tx1"/>
                </a:solidFill>
              </a:rPr>
              <a:t> </a:t>
            </a:r>
            <a:r>
              <a:rPr lang="en-US" sz="2400" dirty="0" err="1" smtClean="0">
                <a:solidFill>
                  <a:schemeClr val="tx1"/>
                </a:solidFill>
              </a:rPr>
              <a:t>mũ</a:t>
            </a:r>
            <a:r>
              <a:rPr lang="en-US" sz="2400" dirty="0" smtClean="0">
                <a:solidFill>
                  <a:schemeClr val="tx1"/>
                </a:solidFill>
              </a:rPr>
              <a:t> </a:t>
            </a:r>
            <a:r>
              <a:rPr lang="en-US" sz="2400" dirty="0" err="1" smtClean="0">
                <a:solidFill>
                  <a:schemeClr val="tx1"/>
                </a:solidFill>
              </a:rPr>
              <a:t>hai</a:t>
            </a:r>
            <a:r>
              <a:rPr lang="en-US" sz="2400" dirty="0" smtClean="0">
                <a:solidFill>
                  <a:schemeClr val="tx1"/>
                </a:solidFill>
              </a:rPr>
              <a:t>: </a:t>
            </a:r>
            <a:r>
              <a:rPr lang="en-US" sz="2400" b="1" dirty="0" smtClean="0">
                <a:solidFill>
                  <a:schemeClr val="tx1"/>
                </a:solidFill>
              </a:rPr>
              <a:t>5</a:t>
            </a:r>
            <a:r>
              <a:rPr lang="en-US" sz="2400" b="1" baseline="30000" dirty="0" smtClean="0">
                <a:solidFill>
                  <a:schemeClr val="tx1"/>
                </a:solidFill>
              </a:rPr>
              <a:t>2 </a:t>
            </a:r>
            <a:r>
              <a:rPr lang="en-US" sz="2400" b="1" dirty="0" smtClean="0">
                <a:solidFill>
                  <a:schemeClr val="tx1"/>
                </a:solidFill>
              </a:rPr>
              <a:t>=  25</a:t>
            </a:r>
            <a:endParaRPr lang="vi-VN" sz="2400" b="1" dirty="0">
              <a:solidFill>
                <a:schemeClr val="tx1"/>
              </a:solidFill>
            </a:endParaRPr>
          </a:p>
        </p:txBody>
      </p:sp>
      <p:sp>
        <p:nvSpPr>
          <p:cNvPr id="6" name="TextBox 5"/>
          <p:cNvSpPr txBox="1"/>
          <p:nvPr/>
        </p:nvSpPr>
        <p:spPr>
          <a:xfrm>
            <a:off x="281354" y="3640180"/>
            <a:ext cx="5767754" cy="577850"/>
          </a:xfrm>
          <a:prstGeom prst="rect">
            <a:avLst/>
          </a:prstGeom>
          <a:noFill/>
        </p:spPr>
        <p:txBody>
          <a:bodyPr wrap="square" rtlCol="0">
            <a:spAutoFit/>
          </a:bodyPr>
          <a:lstStyle/>
          <a:p>
            <a:pPr>
              <a:lnSpc>
                <a:spcPct val="150000"/>
              </a:lnSpc>
            </a:pPr>
            <a:r>
              <a:rPr lang="en-US" sz="2400" dirty="0">
                <a:solidFill>
                  <a:schemeClr val="tx1"/>
                </a:solidFill>
              </a:rPr>
              <a:t>b</a:t>
            </a:r>
            <a:r>
              <a:rPr lang="en-US" sz="2400" dirty="0" smtClean="0">
                <a:solidFill>
                  <a:schemeClr val="tx1"/>
                </a:solidFill>
              </a:rPr>
              <a:t>) </a:t>
            </a:r>
            <a:r>
              <a:rPr lang="en-US" sz="2400" dirty="0">
                <a:solidFill>
                  <a:schemeClr val="tx1"/>
                </a:solidFill>
              </a:rPr>
              <a:t>Hai </a:t>
            </a:r>
            <a:r>
              <a:rPr lang="en-US" sz="2400" dirty="0" err="1">
                <a:solidFill>
                  <a:schemeClr val="tx1"/>
                </a:solidFill>
              </a:rPr>
              <a:t>lũy</a:t>
            </a:r>
            <a:r>
              <a:rPr lang="en-US" sz="2400" dirty="0">
                <a:solidFill>
                  <a:schemeClr val="tx1"/>
                </a:solidFill>
              </a:rPr>
              <a:t> </a:t>
            </a:r>
            <a:r>
              <a:rPr lang="en-US" sz="2400" err="1">
                <a:solidFill>
                  <a:schemeClr val="tx1"/>
                </a:solidFill>
              </a:rPr>
              <a:t>thừa</a:t>
            </a:r>
            <a:r>
              <a:rPr lang="en-US" sz="2400">
                <a:solidFill>
                  <a:schemeClr val="tx1"/>
                </a:solidFill>
              </a:rPr>
              <a:t> </a:t>
            </a:r>
            <a:r>
              <a:rPr lang="en-US" sz="2400" smtClean="0">
                <a:solidFill>
                  <a:schemeClr val="tx1"/>
                </a:solidFill>
              </a:rPr>
              <a:t>bảy: </a:t>
            </a:r>
            <a:r>
              <a:rPr lang="en-US" sz="2400" b="1" dirty="0" smtClean="0">
                <a:solidFill>
                  <a:schemeClr val="tx1"/>
                </a:solidFill>
              </a:rPr>
              <a:t>2</a:t>
            </a:r>
            <a:r>
              <a:rPr lang="en-US" sz="2400" b="1" baseline="30000" dirty="0" smtClean="0">
                <a:solidFill>
                  <a:schemeClr val="tx1"/>
                </a:solidFill>
              </a:rPr>
              <a:t>7 </a:t>
            </a:r>
            <a:r>
              <a:rPr lang="en-US" sz="2400" b="1" smtClean="0">
                <a:solidFill>
                  <a:schemeClr val="tx1"/>
                </a:solidFill>
              </a:rPr>
              <a:t>=  128</a:t>
            </a:r>
            <a:endParaRPr lang="vi-VN" sz="2400" b="1" dirty="0">
              <a:solidFill>
                <a:schemeClr val="tx1"/>
              </a:solidFill>
            </a:endParaRPr>
          </a:p>
        </p:txBody>
      </p:sp>
      <p:sp>
        <p:nvSpPr>
          <p:cNvPr id="7" name="TextBox 6"/>
          <p:cNvSpPr txBox="1"/>
          <p:nvPr/>
        </p:nvSpPr>
        <p:spPr>
          <a:xfrm>
            <a:off x="281354" y="4374250"/>
            <a:ext cx="5767754" cy="577850"/>
          </a:xfrm>
          <a:prstGeom prst="rect">
            <a:avLst/>
          </a:prstGeom>
          <a:noFill/>
        </p:spPr>
        <p:txBody>
          <a:bodyPr wrap="square" rtlCol="0">
            <a:spAutoFit/>
          </a:bodyPr>
          <a:lstStyle/>
          <a:p>
            <a:pPr>
              <a:lnSpc>
                <a:spcPct val="150000"/>
              </a:lnSpc>
            </a:pPr>
            <a:r>
              <a:rPr lang="en-US" sz="2400" dirty="0" smtClean="0">
                <a:solidFill>
                  <a:schemeClr val="tx1"/>
                </a:solidFill>
              </a:rPr>
              <a:t>c) </a:t>
            </a:r>
            <a:r>
              <a:rPr lang="en-US" sz="2400" dirty="0" err="1">
                <a:solidFill>
                  <a:schemeClr val="tx1"/>
                </a:solidFill>
              </a:rPr>
              <a:t>Lũy</a:t>
            </a:r>
            <a:r>
              <a:rPr lang="en-US" sz="2400" dirty="0">
                <a:solidFill>
                  <a:schemeClr val="tx1"/>
                </a:solidFill>
              </a:rPr>
              <a:t> </a:t>
            </a:r>
            <a:r>
              <a:rPr lang="en-US" sz="2400" dirty="0" err="1">
                <a:solidFill>
                  <a:schemeClr val="tx1"/>
                </a:solidFill>
              </a:rPr>
              <a:t>thừa</a:t>
            </a:r>
            <a:r>
              <a:rPr lang="en-US" sz="2400" dirty="0">
                <a:solidFill>
                  <a:schemeClr val="tx1"/>
                </a:solidFill>
              </a:rPr>
              <a:t> </a:t>
            </a:r>
            <a:r>
              <a:rPr lang="en-US" sz="2400" dirty="0" err="1">
                <a:solidFill>
                  <a:schemeClr val="tx1"/>
                </a:solidFill>
              </a:rPr>
              <a:t>bậc</a:t>
            </a:r>
            <a:r>
              <a:rPr lang="en-US" sz="2400" dirty="0">
                <a:solidFill>
                  <a:schemeClr val="tx1"/>
                </a:solidFill>
              </a:rPr>
              <a:t> </a:t>
            </a:r>
            <a:r>
              <a:rPr lang="en-US" sz="2400" dirty="0" err="1">
                <a:solidFill>
                  <a:schemeClr val="tx1"/>
                </a:solidFill>
              </a:rPr>
              <a:t>ba</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smtClean="0">
                <a:solidFill>
                  <a:schemeClr val="tx1"/>
                </a:solidFill>
              </a:rPr>
              <a:t>sáu</a:t>
            </a:r>
            <a:r>
              <a:rPr lang="en-US" sz="2400" dirty="0" smtClean="0">
                <a:solidFill>
                  <a:schemeClr val="tx1"/>
                </a:solidFill>
              </a:rPr>
              <a:t>: </a:t>
            </a:r>
            <a:r>
              <a:rPr lang="vi-VN" sz="2400" b="1" dirty="0">
                <a:solidFill>
                  <a:schemeClr val="tx1"/>
                </a:solidFill>
              </a:rPr>
              <a:t>6</a:t>
            </a:r>
            <a:r>
              <a:rPr lang="vi-VN" sz="2400" b="1" baseline="30000" dirty="0">
                <a:solidFill>
                  <a:schemeClr val="tx1"/>
                </a:solidFill>
              </a:rPr>
              <a:t>3</a:t>
            </a:r>
            <a:r>
              <a:rPr lang="vi-VN" sz="2400" b="1" dirty="0">
                <a:solidFill>
                  <a:schemeClr val="tx1"/>
                </a:solidFill>
              </a:rPr>
              <a:t> = 216</a:t>
            </a:r>
            <a:endParaRPr lang="vi-VN" sz="4000" b="1" dirty="0">
              <a:solidFill>
                <a:schemeClr val="tx1"/>
              </a:solidFill>
            </a:endParaRPr>
          </a:p>
        </p:txBody>
      </p:sp>
    </p:spTree>
    <p:extLst>
      <p:ext uri="{BB962C8B-B14F-4D97-AF65-F5344CB8AC3E}">
        <p14:creationId xmlns:p14="http://schemas.microsoft.com/office/powerpoint/2010/main" val="94071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TextBox 2"/>
          <p:cNvSpPr txBox="1"/>
          <p:nvPr/>
        </p:nvSpPr>
        <p:spPr>
          <a:xfrm>
            <a:off x="298939" y="791308"/>
            <a:ext cx="1635369" cy="523220"/>
          </a:xfrm>
          <a:prstGeom prst="rect">
            <a:avLst/>
          </a:prstGeom>
          <a:noFill/>
        </p:spPr>
        <p:txBody>
          <a:bodyPr wrap="square" rtlCol="0">
            <a:spAutoFit/>
          </a:bodyPr>
          <a:lstStyle/>
          <a:p>
            <a:r>
              <a:rPr lang="en-US" sz="2800" b="1" i="1" u="sng" dirty="0" err="1" smtClean="0"/>
              <a:t>Lưu</a:t>
            </a:r>
            <a:r>
              <a:rPr lang="en-US" sz="2800" b="1" i="1" u="sng" dirty="0" smtClean="0"/>
              <a:t> ý: </a:t>
            </a:r>
            <a:endParaRPr lang="vi-VN" sz="2800" b="1" i="1" u="sng" dirty="0"/>
          </a:p>
        </p:txBody>
      </p:sp>
      <p:grpSp>
        <p:nvGrpSpPr>
          <p:cNvPr id="11" name="Group 10"/>
          <p:cNvGrpSpPr/>
          <p:nvPr/>
        </p:nvGrpSpPr>
        <p:grpSpPr>
          <a:xfrm>
            <a:off x="443866" y="1714968"/>
            <a:ext cx="6572395" cy="1771983"/>
            <a:chOff x="355943" y="1503953"/>
            <a:chExt cx="6572395" cy="1771983"/>
          </a:xfrm>
        </p:grpSpPr>
        <p:sp>
          <p:nvSpPr>
            <p:cNvPr id="4" name="Rectangle 4"/>
            <p:cNvSpPr>
              <a:spLocks noChangeArrowheads="1"/>
            </p:cNvSpPr>
            <p:nvPr/>
          </p:nvSpPr>
          <p:spPr bwMode="auto">
            <a:xfrm>
              <a:off x="355943" y="1503953"/>
              <a:ext cx="55547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Với n là số tự nhiên khác 0, ta có:</a:t>
              </a:r>
              <a:endParaRPr kumimoji="0" lang="en-US" altLang="en-US" sz="28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mn-lt"/>
              </a:endParaRPr>
            </a:p>
          </p:txBody>
        </p:sp>
        <p:grpSp>
          <p:nvGrpSpPr>
            <p:cNvPr id="10" name="Group 9"/>
            <p:cNvGrpSpPr/>
            <p:nvPr/>
          </p:nvGrpSpPr>
          <p:grpSpPr>
            <a:xfrm>
              <a:off x="3530112" y="2317382"/>
              <a:ext cx="3398226" cy="958554"/>
              <a:chOff x="3072912" y="2180492"/>
              <a:chExt cx="3398226" cy="958554"/>
            </a:xfrm>
          </p:grpSpPr>
          <p:grpSp>
            <p:nvGrpSpPr>
              <p:cNvPr id="5" name="Group 4"/>
              <p:cNvGrpSpPr/>
              <p:nvPr/>
            </p:nvGrpSpPr>
            <p:grpSpPr>
              <a:xfrm>
                <a:off x="3635621" y="2602646"/>
                <a:ext cx="1692518" cy="536400"/>
                <a:chOff x="-149612" y="38267"/>
                <a:chExt cx="959119" cy="536655"/>
              </a:xfrm>
            </p:grpSpPr>
            <p:sp>
              <p:nvSpPr>
                <p:cNvPr id="6" name="Left Brace 5"/>
                <p:cNvSpPr/>
                <p:nvPr/>
              </p:nvSpPr>
              <p:spPr>
                <a:xfrm rot="16200000">
                  <a:off x="367256" y="-37798"/>
                  <a:ext cx="254222" cy="406352"/>
                </a:xfrm>
                <a:prstGeom prst="leftBrace">
                  <a:avLst>
                    <a:gd name="adj1" fmla="val 49570"/>
                    <a:gd name="adj2" fmla="val 49959"/>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en-US" sz="2800"/>
                </a:p>
              </p:txBody>
            </p:sp>
            <p:sp>
              <p:nvSpPr>
                <p:cNvPr id="7" name="Text Box 215"/>
                <p:cNvSpPr txBox="1"/>
                <p:nvPr/>
              </p:nvSpPr>
              <p:spPr>
                <a:xfrm>
                  <a:off x="-149612" y="251072"/>
                  <a:ext cx="959119" cy="3238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800" dirty="0">
                      <a:solidFill>
                        <a:srgbClr val="000000"/>
                      </a:solidFill>
                      <a:effectLst/>
                      <a:latin typeface="Times New Roman" panose="02020603050405020304" pitchFamily="18" charset="0"/>
                      <a:ea typeface="Calibri" panose="020F0502020204030204" pitchFamily="34" charset="0"/>
                    </a:rPr>
                    <a:t>n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0</a:t>
                  </a:r>
                </a:p>
              </p:txBody>
            </p:sp>
          </p:grpSp>
          <p:sp>
            <p:nvSpPr>
              <p:cNvPr id="9" name="TextBox 8"/>
              <p:cNvSpPr txBox="1"/>
              <p:nvPr/>
            </p:nvSpPr>
            <p:spPr>
              <a:xfrm>
                <a:off x="3072912" y="2180492"/>
                <a:ext cx="3398226" cy="523220"/>
              </a:xfrm>
              <a:prstGeom prst="rect">
                <a:avLst/>
              </a:prstGeom>
              <a:noFill/>
            </p:spPr>
            <p:txBody>
              <a:bodyPr wrap="square" rtlCol="0">
                <a:spAutoFit/>
              </a:bodyPr>
              <a:lstStyle/>
              <a:p>
                <a:pPr algn="just"/>
                <a:r>
                  <a:rPr lang="en-US" sz="2800" dirty="0" smtClean="0"/>
                  <a:t>10</a:t>
                </a:r>
                <a:r>
                  <a:rPr lang="en-US" sz="2800" baseline="30000" dirty="0" smtClean="0"/>
                  <a:t>n</a:t>
                </a:r>
                <a:r>
                  <a:rPr lang="en-US" sz="2800" dirty="0" smtClean="0"/>
                  <a:t> = 1 0…0</a:t>
                </a:r>
                <a:endParaRPr lang="vi-VN" sz="2800" dirty="0"/>
              </a:p>
            </p:txBody>
          </p:sp>
        </p:grpSp>
      </p:grpSp>
    </p:spTree>
    <p:extLst>
      <p:ext uri="{BB962C8B-B14F-4D97-AF65-F5344CB8AC3E}">
        <p14:creationId xmlns:p14="http://schemas.microsoft.com/office/powerpoint/2010/main" val="20643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1429</Words>
  <Application>Microsoft Office PowerPoint</Application>
  <PresentationFormat>On-screen Show (16:9)</PresentationFormat>
  <Paragraphs>184</Paragraphs>
  <Slides>29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Arvo</vt:lpstr>
      <vt:lpstr>Cambria Math</vt:lpstr>
      <vt:lpstr>Roboto Condensed Light</vt:lpstr>
      <vt:lpstr>Arial</vt:lpstr>
      <vt:lpstr>Times New Roman</vt:lpstr>
      <vt:lpstr>Roboto Condensed</vt:lpstr>
      <vt:lpstr>Calibri</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Admin</cp:lastModifiedBy>
  <cp:revision>41</cp:revision>
  <dcterms:modified xsi:type="dcterms:W3CDTF">2021-09-09T04:30:29Z</dcterms:modified>
</cp:coreProperties>
</file>