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36"/>
  </p:notesMasterIdLst>
  <p:sldIdLst>
    <p:sldId id="256" r:id="rId5"/>
    <p:sldId id="398" r:id="rId6"/>
    <p:sldId id="257" r:id="rId7"/>
    <p:sldId id="259" r:id="rId8"/>
    <p:sldId id="384" r:id="rId9"/>
    <p:sldId id="306" r:id="rId10"/>
    <p:sldId id="258" r:id="rId11"/>
    <p:sldId id="268" r:id="rId12"/>
    <p:sldId id="270" r:id="rId13"/>
    <p:sldId id="275" r:id="rId14"/>
    <p:sldId id="387" r:id="rId15"/>
    <p:sldId id="388" r:id="rId16"/>
    <p:sldId id="389" r:id="rId17"/>
    <p:sldId id="390" r:id="rId18"/>
    <p:sldId id="391" r:id="rId19"/>
    <p:sldId id="392" r:id="rId20"/>
    <p:sldId id="393" r:id="rId21"/>
    <p:sldId id="313" r:id="rId22"/>
    <p:sldId id="394" r:id="rId23"/>
    <p:sldId id="395" r:id="rId24"/>
    <p:sldId id="396" r:id="rId25"/>
    <p:sldId id="397" r:id="rId26"/>
    <p:sldId id="399" r:id="rId27"/>
    <p:sldId id="400" r:id="rId28"/>
    <p:sldId id="401" r:id="rId29"/>
    <p:sldId id="402" r:id="rId30"/>
    <p:sldId id="403" r:id="rId31"/>
    <p:sldId id="404" r:id="rId32"/>
    <p:sldId id="405" r:id="rId33"/>
    <p:sldId id="265" r:id="rId34"/>
    <p:sldId id="326" r:id="rId35"/>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Cambria Math" panose="02040503050406030204" pitchFamily="18" charset="0"/>
      <p:regular r:id="rId41"/>
    </p:embeddedFont>
    <p:embeddedFont>
      <p:font typeface="Calibri Light" panose="020F0302020204030204" pitchFamily="34" charset="0"/>
      <p:regular r:id="rId42"/>
      <p:italic r:id="rId43"/>
    </p:embeddedFont>
    <p:embeddedFont>
      <p:font typeface="Lamsymbol" panose="05010101010101010101" pitchFamily="2" charset="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42" y="4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888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504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60C2B-5066-4B20-A747-7DCB897F54CA}"/>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18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3CEDFE-B99C-7B53-90B3-6D57D713EF9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01F7B6C-D825-DF19-1679-DAD0E2B2A10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936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85CD2-394D-19C0-6C2E-DB3FCB2FE18D}"/>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25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674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542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E1E5FF21-6382-6129-B090-B7C7F5D056C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90D600EE-CBEB-9D11-3B92-ABB6E4728FF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711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7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0C804C5-CD25-AB2E-93B7-64BAF8C4364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0270E19-4533-5701-669E-71041914E21C}"/>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894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5920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33215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60C2B-5066-4B20-A747-7DCB897F54CA}"/>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82995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3CEDFE-B99C-7B53-90B3-6D57D713EF9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01F7B6C-D825-DF19-1679-DAD0E2B2A10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97639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85CD2-394D-19C0-6C2E-DB3FCB2FE18D}"/>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58836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86382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67135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E1E5FF21-6382-6129-B090-B7C7F5D056C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5863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90D600EE-CBEB-9D11-3B92-ABB6E4728FF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31642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44492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0C804C5-CD25-AB2E-93B7-64BAF8C4364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0270E19-4533-5701-669E-71041914E21C}"/>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19926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36" indent="0" algn="ctr">
              <a:buNone/>
              <a:defRPr sz="3000"/>
            </a:lvl2pPr>
            <a:lvl3pPr marL="1371670" indent="0" algn="ctr">
              <a:buNone/>
              <a:defRPr sz="2700"/>
            </a:lvl3pPr>
            <a:lvl4pPr marL="2057504" indent="0" algn="ctr">
              <a:buNone/>
              <a:defRPr sz="2400"/>
            </a:lvl4pPr>
            <a:lvl5pPr marL="2743338" indent="0" algn="ctr">
              <a:buNone/>
              <a:defRPr sz="2400"/>
            </a:lvl5pPr>
            <a:lvl6pPr marL="3429172" indent="0" algn="ctr">
              <a:buNone/>
              <a:defRPr sz="2400"/>
            </a:lvl6pPr>
            <a:lvl7pPr marL="4115006" indent="0" algn="ctr">
              <a:buNone/>
              <a:defRPr sz="2400"/>
            </a:lvl7pPr>
            <a:lvl8pPr marL="4800840" indent="0" algn="ctr">
              <a:buNone/>
              <a:defRPr sz="2400"/>
            </a:lvl8pPr>
            <a:lvl9pPr marL="5486676"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28404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09472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60C2B-5066-4B20-A747-7DCB897F54CA}"/>
              </a:ext>
            </a:extLst>
          </p:cNvPr>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36"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8"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6"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12043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3CEDFE-B99C-7B53-90B3-6D57D713EF95}"/>
              </a:ext>
            </a:extLst>
          </p:cNvPr>
          <p:cNvSpPr>
            <a:spLocks noGrp="1"/>
          </p:cNvSpPr>
          <p:nvPr>
            <p:ph sz="half" idx="1"/>
          </p:nvPr>
        </p:nvSpPr>
        <p:spPr>
          <a:xfrm>
            <a:off x="1257300" y="2738440"/>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01F7B6C-D825-DF19-1679-DAD0E2B2A107}"/>
              </a:ext>
            </a:extLst>
          </p:cNvPr>
          <p:cNvSpPr>
            <a:spLocks noGrp="1"/>
          </p:cNvSpPr>
          <p:nvPr>
            <p:ph sz="half" idx="2"/>
          </p:nvPr>
        </p:nvSpPr>
        <p:spPr>
          <a:xfrm>
            <a:off x="9258300" y="2738440"/>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49055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85CD2-394D-19C0-6C2E-DB3FCB2FE18D}"/>
              </a:ext>
            </a:extLst>
          </p:cNvPr>
          <p:cNvSpPr>
            <a:spLocks noGrp="1"/>
          </p:cNvSpPr>
          <p:nvPr>
            <p:ph type="title"/>
          </p:nvPr>
        </p:nvSpPr>
        <p:spPr>
          <a:xfrm>
            <a:off x="1259682" y="54769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36" indent="0">
              <a:buNone/>
              <a:defRPr sz="3000" b="1"/>
            </a:lvl2pPr>
            <a:lvl3pPr marL="1371670" indent="0">
              <a:buNone/>
              <a:defRPr sz="2700" b="1"/>
            </a:lvl3pPr>
            <a:lvl4pPr marL="2057504" indent="0">
              <a:buNone/>
              <a:defRPr sz="2400" b="1"/>
            </a:lvl4pPr>
            <a:lvl5pPr marL="2743338" indent="0">
              <a:buNone/>
              <a:defRPr sz="2400" b="1"/>
            </a:lvl5pPr>
            <a:lvl6pPr marL="3429172" indent="0">
              <a:buNone/>
              <a:defRPr sz="2400" b="1"/>
            </a:lvl6pPr>
            <a:lvl7pPr marL="4115006" indent="0">
              <a:buNone/>
              <a:defRPr sz="2400" b="1"/>
            </a:lvl7pPr>
            <a:lvl8pPr marL="4800840" indent="0">
              <a:buNone/>
              <a:defRPr sz="2400" b="1"/>
            </a:lvl8pPr>
            <a:lvl9pPr marL="5486676"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36" indent="0">
              <a:buNone/>
              <a:defRPr sz="3000" b="1"/>
            </a:lvl2pPr>
            <a:lvl3pPr marL="1371670" indent="0">
              <a:buNone/>
              <a:defRPr sz="2700" b="1"/>
            </a:lvl3pPr>
            <a:lvl4pPr marL="2057504" indent="0">
              <a:buNone/>
              <a:defRPr sz="2400" b="1"/>
            </a:lvl4pPr>
            <a:lvl5pPr marL="2743338" indent="0">
              <a:buNone/>
              <a:defRPr sz="2400" b="1"/>
            </a:lvl5pPr>
            <a:lvl6pPr marL="3429172" indent="0">
              <a:buNone/>
              <a:defRPr sz="2400" b="1"/>
            </a:lvl6pPr>
            <a:lvl7pPr marL="4115006" indent="0">
              <a:buNone/>
              <a:defRPr sz="2400" b="1"/>
            </a:lvl7pPr>
            <a:lvl8pPr marL="4800840" indent="0">
              <a:buNone/>
              <a:defRPr sz="2400" b="1"/>
            </a:lvl8pPr>
            <a:lvl9pPr marL="5486676"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7460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43451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138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E1E5FF21-6382-6129-B090-B7C7F5D056C2}"/>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36" indent="0">
              <a:buNone/>
              <a:defRPr sz="2100"/>
            </a:lvl2pPr>
            <a:lvl3pPr marL="1371670" indent="0">
              <a:buNone/>
              <a:defRPr sz="1800"/>
            </a:lvl3pPr>
            <a:lvl4pPr marL="2057504" indent="0">
              <a:buNone/>
              <a:defRPr sz="1500"/>
            </a:lvl4pPr>
            <a:lvl5pPr marL="2743338" indent="0">
              <a:buNone/>
              <a:defRPr sz="1500"/>
            </a:lvl5pPr>
            <a:lvl6pPr marL="3429172" indent="0">
              <a:buNone/>
              <a:defRPr sz="1500"/>
            </a:lvl6pPr>
            <a:lvl7pPr marL="4115006" indent="0">
              <a:buNone/>
              <a:defRPr sz="1500"/>
            </a:lvl7pPr>
            <a:lvl8pPr marL="4800840" indent="0">
              <a:buNone/>
              <a:defRPr sz="1500"/>
            </a:lvl8pPr>
            <a:lvl9pPr marL="5486676"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75344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90D600EE-CBEB-9D11-3B92-ABB6E4728FFF}"/>
              </a:ext>
            </a:extLst>
          </p:cNvPr>
          <p:cNvSpPr>
            <a:spLocks noGrp="1"/>
          </p:cNvSpPr>
          <p:nvPr>
            <p:ph type="pic" idx="1"/>
          </p:nvPr>
        </p:nvSpPr>
        <p:spPr>
          <a:xfrm>
            <a:off x="7774782" y="1481141"/>
            <a:ext cx="9258300" cy="7310438"/>
          </a:xfrm>
        </p:spPr>
        <p:txBody>
          <a:bodyPr/>
          <a:lstStyle>
            <a:lvl1pPr marL="0" indent="0">
              <a:buNone/>
              <a:defRPr sz="4800"/>
            </a:lvl1pPr>
            <a:lvl2pPr marL="685836" indent="0">
              <a:buNone/>
              <a:defRPr sz="4200"/>
            </a:lvl2pPr>
            <a:lvl3pPr marL="1371670" indent="0">
              <a:buNone/>
              <a:defRPr sz="3600"/>
            </a:lvl3pPr>
            <a:lvl4pPr marL="2057504" indent="0">
              <a:buNone/>
              <a:defRPr sz="3000"/>
            </a:lvl4pPr>
            <a:lvl5pPr marL="2743338" indent="0">
              <a:buNone/>
              <a:defRPr sz="3000"/>
            </a:lvl5pPr>
            <a:lvl6pPr marL="3429172" indent="0">
              <a:buNone/>
              <a:defRPr sz="3000"/>
            </a:lvl6pPr>
            <a:lvl7pPr marL="4115006" indent="0">
              <a:buNone/>
              <a:defRPr sz="3000"/>
            </a:lvl7pPr>
            <a:lvl8pPr marL="4800840" indent="0">
              <a:buNone/>
              <a:defRPr sz="3000"/>
            </a:lvl8pPr>
            <a:lvl9pPr marL="5486676" indent="0">
              <a:buNone/>
              <a:defRPr sz="3000"/>
            </a:lvl9pPr>
          </a:lstStyle>
          <a:p>
            <a:endParaRPr lang="en-US"/>
          </a:p>
        </p:txBody>
      </p:sp>
      <p:sp>
        <p:nvSpPr>
          <p:cNvPr id="4" name="Text Placeholder 3">
            <a:extLst>
              <a:ext uri="{FF2B5EF4-FFF2-40B4-BE49-F238E27FC236}">
                <a16:creationId xmlns:a16="http://schemas.microsoft.com/office/drawing/2014/main" xmlns=""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36" indent="0">
              <a:buNone/>
              <a:defRPr sz="2100"/>
            </a:lvl2pPr>
            <a:lvl3pPr marL="1371670" indent="0">
              <a:buNone/>
              <a:defRPr sz="1800"/>
            </a:lvl3pPr>
            <a:lvl4pPr marL="2057504" indent="0">
              <a:buNone/>
              <a:defRPr sz="1500"/>
            </a:lvl4pPr>
            <a:lvl5pPr marL="2743338" indent="0">
              <a:buNone/>
              <a:defRPr sz="1500"/>
            </a:lvl5pPr>
            <a:lvl6pPr marL="3429172" indent="0">
              <a:buNone/>
              <a:defRPr sz="1500"/>
            </a:lvl6pPr>
            <a:lvl7pPr marL="4115006" indent="0">
              <a:buNone/>
              <a:defRPr sz="1500"/>
            </a:lvl7pPr>
            <a:lvl8pPr marL="4800840" indent="0">
              <a:buNone/>
              <a:defRPr sz="1500"/>
            </a:lvl8pPr>
            <a:lvl9pPr marL="5486676"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82845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804730"/>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0C804C5-CD25-AB2E-93B7-64BAF8C4364F}"/>
              </a:ext>
            </a:extLst>
          </p:cNvPr>
          <p:cNvSpPr>
            <a:spLocks noGrp="1"/>
          </p:cNvSpPr>
          <p:nvPr>
            <p:ph type="title" orient="vert"/>
          </p:nvPr>
        </p:nvSpPr>
        <p:spPr>
          <a:xfrm>
            <a:off x="13087351" y="547691"/>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0270E19-4533-5701-669E-71041914E21C}"/>
              </a:ext>
            </a:extLst>
          </p:cNvPr>
          <p:cNvSpPr>
            <a:spLocks noGrp="1"/>
          </p:cNvSpPr>
          <p:nvPr>
            <p:ph type="body" orient="vert" idx="1"/>
          </p:nvPr>
        </p:nvSpPr>
        <p:spPr>
          <a:xfrm>
            <a:off x="1257301" y="547691"/>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93292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13BA015-FDE5-ED71-998F-8CAAC22E1416}"/>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99B774-2C54-EFB6-B8B2-2C1313B893A0}"/>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6/10/2024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164317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13BA015-FDE5-ED71-998F-8CAAC22E1416}"/>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99B774-2C54-EFB6-B8B2-2C1313B893A0}"/>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6/10/2024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66752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13BA015-FDE5-ED71-998F-8CAAC22E1416}"/>
              </a:ext>
            </a:extLst>
          </p:cNvPr>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99B774-2C54-EFB6-B8B2-2C1313B893A0}"/>
              </a:ext>
            </a:extLst>
          </p:cNvPr>
          <p:cNvSpPr>
            <a:spLocks noGrp="1"/>
          </p:cNvSpPr>
          <p:nvPr>
            <p:ph type="body" idx="1"/>
          </p:nvPr>
        </p:nvSpPr>
        <p:spPr>
          <a:xfrm>
            <a:off x="1257300" y="2738440"/>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3A1A16-EEBE-F472-A77B-15173572B8A2}"/>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6/10/2024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53BE3CEA-CE47-EBD7-5852-C80466A5A7E7}"/>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B60CAD04-8975-0510-C144-CFC4656B7AF5}"/>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980001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8" indent="-342918"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8"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8"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6"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8"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6"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8"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6"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e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svg"/><Relationship Id="rId4" Type="http://schemas.openxmlformats.org/officeDocument/2006/relationships/image" Target="../media/image8.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53.pn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5.png"/><Relationship Id="rId7"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62.png"/><Relationship Id="rId10" Type="http://schemas.openxmlformats.org/officeDocument/2006/relationships/image" Target="../media/image61.png"/><Relationship Id="rId4" Type="http://schemas.openxmlformats.org/officeDocument/2006/relationships/image" Target="../media/image36.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0.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272;&#224;%20L&#7841;t%20th&#224;nh%20ph&#7889;%20ng&#224;n%20hoa%20(online-video-cutter.com).mp4"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4.e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70.png"/><Relationship Id="rId18" Type="http://schemas.openxmlformats.org/officeDocument/2006/relationships/image" Target="../media/image118.svg"/><Relationship Id="rId26" Type="http://schemas.openxmlformats.org/officeDocument/2006/relationships/image" Target="../media/image77.png"/><Relationship Id="rId39" Type="http://schemas.openxmlformats.org/officeDocument/2006/relationships/image" Target="../media/image84.png"/><Relationship Id="rId3" Type="http://schemas.openxmlformats.org/officeDocument/2006/relationships/slideLayout" Target="../slideLayouts/slideLayout12.xml"/><Relationship Id="rId21" Type="http://schemas.openxmlformats.org/officeDocument/2006/relationships/image" Target="../media/image74.png"/><Relationship Id="rId34" Type="http://schemas.openxmlformats.org/officeDocument/2006/relationships/image" Target="../media/image134.svg"/><Relationship Id="rId42" Type="http://schemas.openxmlformats.org/officeDocument/2006/relationships/image" Target="../media/image142.svg"/><Relationship Id="rId47" Type="http://schemas.openxmlformats.org/officeDocument/2006/relationships/image" Target="../media/image88.png"/><Relationship Id="rId7" Type="http://schemas.openxmlformats.org/officeDocument/2006/relationships/image" Target="../media/image67.png"/><Relationship Id="rId12" Type="http://schemas.openxmlformats.org/officeDocument/2006/relationships/image" Target="../media/image112.svg"/><Relationship Id="rId17" Type="http://schemas.openxmlformats.org/officeDocument/2006/relationships/image" Target="../media/image72.png"/><Relationship Id="rId25" Type="http://schemas.openxmlformats.org/officeDocument/2006/relationships/image" Target="../media/image76.png"/><Relationship Id="rId33" Type="http://schemas.openxmlformats.org/officeDocument/2006/relationships/image" Target="../media/image81.png"/><Relationship Id="rId38" Type="http://schemas.openxmlformats.org/officeDocument/2006/relationships/image" Target="../media/image138.svg"/><Relationship Id="rId46" Type="http://schemas.openxmlformats.org/officeDocument/2006/relationships/image" Target="../media/image146.svg"/><Relationship Id="rId2" Type="http://schemas.openxmlformats.org/officeDocument/2006/relationships/audio" Target="../media/media1.mp3"/><Relationship Id="rId16" Type="http://schemas.openxmlformats.org/officeDocument/2006/relationships/image" Target="../media/image116.svg"/><Relationship Id="rId20" Type="http://schemas.openxmlformats.org/officeDocument/2006/relationships/image" Target="../media/image120.svg"/><Relationship Id="rId29" Type="http://schemas.openxmlformats.org/officeDocument/2006/relationships/image" Target="../media/image129.svg"/><Relationship Id="rId41" Type="http://schemas.openxmlformats.org/officeDocument/2006/relationships/image" Target="../media/image85.png"/><Relationship Id="rId1" Type="http://schemas.microsoft.com/office/2007/relationships/media" Target="../media/media1.mp3"/><Relationship Id="rId6" Type="http://schemas.openxmlformats.org/officeDocument/2006/relationships/image" Target="../media/image100.svg"/><Relationship Id="rId11" Type="http://schemas.openxmlformats.org/officeDocument/2006/relationships/image" Target="../media/image69.png"/><Relationship Id="rId24" Type="http://schemas.openxmlformats.org/officeDocument/2006/relationships/image" Target="../media/image124.svg"/><Relationship Id="rId32" Type="http://schemas.openxmlformats.org/officeDocument/2006/relationships/image" Target="../media/image80.png"/><Relationship Id="rId37" Type="http://schemas.openxmlformats.org/officeDocument/2006/relationships/image" Target="../media/image83.png"/><Relationship Id="rId40" Type="http://schemas.openxmlformats.org/officeDocument/2006/relationships/image" Target="../media/image140.svg"/><Relationship Id="rId45" Type="http://schemas.openxmlformats.org/officeDocument/2006/relationships/image" Target="../media/image87.png"/><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75.png"/><Relationship Id="rId28" Type="http://schemas.openxmlformats.org/officeDocument/2006/relationships/image" Target="../media/image78.png"/><Relationship Id="rId36" Type="http://schemas.openxmlformats.org/officeDocument/2006/relationships/image" Target="../media/image136.svg"/><Relationship Id="rId10" Type="http://schemas.openxmlformats.org/officeDocument/2006/relationships/image" Target="../media/image110.svg"/><Relationship Id="rId19" Type="http://schemas.openxmlformats.org/officeDocument/2006/relationships/image" Target="../media/image73.png"/><Relationship Id="rId31" Type="http://schemas.openxmlformats.org/officeDocument/2006/relationships/image" Target="../media/image131.svg"/><Relationship Id="rId44" Type="http://schemas.openxmlformats.org/officeDocument/2006/relationships/image" Target="../media/image144.svg"/><Relationship Id="rId4" Type="http://schemas.openxmlformats.org/officeDocument/2006/relationships/image" Target="../media/image65.jpg"/><Relationship Id="rId9" Type="http://schemas.openxmlformats.org/officeDocument/2006/relationships/image" Target="../media/image68.png"/><Relationship Id="rId14" Type="http://schemas.openxmlformats.org/officeDocument/2006/relationships/image" Target="../media/image114.svg"/><Relationship Id="rId22" Type="http://schemas.openxmlformats.org/officeDocument/2006/relationships/image" Target="../media/image122.svg"/><Relationship Id="rId27" Type="http://schemas.openxmlformats.org/officeDocument/2006/relationships/image" Target="../media/image127.svg"/><Relationship Id="rId30" Type="http://schemas.openxmlformats.org/officeDocument/2006/relationships/image" Target="../media/image79.png"/><Relationship Id="rId35" Type="http://schemas.openxmlformats.org/officeDocument/2006/relationships/image" Target="../media/image82.png"/><Relationship Id="rId43"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4.png"/><Relationship Id="rId18" Type="http://schemas.openxmlformats.org/officeDocument/2006/relationships/image" Target="../media/image98.png"/><Relationship Id="rId3" Type="http://schemas.openxmlformats.org/officeDocument/2006/relationships/slideLayout" Target="../slideLayouts/slideLayout23.xml"/><Relationship Id="rId7" Type="http://schemas.openxmlformats.org/officeDocument/2006/relationships/image" Target="../media/image151.svg"/><Relationship Id="rId12" Type="http://schemas.openxmlformats.org/officeDocument/2006/relationships/image" Target="../media/image93.png"/><Relationship Id="rId17" Type="http://schemas.openxmlformats.org/officeDocument/2006/relationships/image" Target="../media/image97.png"/><Relationship Id="rId2" Type="http://schemas.openxmlformats.org/officeDocument/2006/relationships/audio" Target="../media/media1.mp3"/><Relationship Id="rId16" Type="http://schemas.openxmlformats.org/officeDocument/2006/relationships/slide" Target="slide18.xml"/><Relationship Id="rId1" Type="http://schemas.microsoft.com/office/2007/relationships/media" Target="../media/media1.mp3"/><Relationship Id="rId6" Type="http://schemas.openxmlformats.org/officeDocument/2006/relationships/image" Target="../media/image90.png"/><Relationship Id="rId11" Type="http://schemas.openxmlformats.org/officeDocument/2006/relationships/image" Target="../media/image92.png"/><Relationship Id="rId5" Type="http://schemas.openxmlformats.org/officeDocument/2006/relationships/image" Target="../media/image149.svg"/><Relationship Id="rId15" Type="http://schemas.openxmlformats.org/officeDocument/2006/relationships/image" Target="../media/image96.png"/><Relationship Id="rId10" Type="http://schemas.openxmlformats.org/officeDocument/2006/relationships/image" Target="../media/image153.svg"/><Relationship Id="rId4" Type="http://schemas.openxmlformats.org/officeDocument/2006/relationships/image" Target="../media/image89.png"/><Relationship Id="rId9" Type="http://schemas.openxmlformats.org/officeDocument/2006/relationships/image" Target="../media/image91.png"/><Relationship Id="rId1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99.png"/><Relationship Id="rId5" Type="http://schemas.openxmlformats.org/officeDocument/2006/relationships/image" Target="../media/image122.sv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99.png"/><Relationship Id="rId5" Type="http://schemas.openxmlformats.org/officeDocument/2006/relationships/image" Target="../media/image122.sv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51.svg"/><Relationship Id="rId7" Type="http://schemas.openxmlformats.org/officeDocument/2006/relationships/image" Target="../media/image101.pn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image" Target="../media/image122.svg"/><Relationship Id="rId10" Type="http://schemas.openxmlformats.org/officeDocument/2006/relationships/image" Target="../media/image99.png"/><Relationship Id="rId4" Type="http://schemas.openxmlformats.org/officeDocument/2006/relationships/image" Target="../media/image74.png"/><Relationship Id="rId9"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51.svg"/><Relationship Id="rId7" Type="http://schemas.openxmlformats.org/officeDocument/2006/relationships/image" Target="../media/image99.pn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105.png"/><Relationship Id="rId5" Type="http://schemas.openxmlformats.org/officeDocument/2006/relationships/image" Target="../media/image122.sv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99.png"/><Relationship Id="rId5" Type="http://schemas.openxmlformats.org/officeDocument/2006/relationships/image" Target="../media/image122.sv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12" Type="http://schemas.openxmlformats.org/officeDocument/2006/relationships/image" Target="../media/image12.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emf"/><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7.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3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10.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svg"/><Relationship Id="rId4" Type="http://schemas.openxmlformats.org/officeDocument/2006/relationships/image" Target="../media/image8.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a:solidFill>
                  <a:schemeClr val="bg1"/>
                </a:solidFill>
                <a:latin typeface="Arial"/>
                <a:ea typeface="Arial"/>
                <a:cs typeface="Arial"/>
                <a:sym typeface="Arial"/>
              </a:rPr>
              <a:t>Gv. </a:t>
            </a:r>
            <a:r>
              <a:rPr lang="en-US" sz="7000" b="1" dirty="0" smtClean="0">
                <a:solidFill>
                  <a:schemeClr val="bg1"/>
                </a:solidFill>
                <a:latin typeface="Arial"/>
                <a:ea typeface="Arial"/>
                <a:cs typeface="Arial"/>
                <a:sym typeface="Arial"/>
              </a:rPr>
              <a:t>VÕ ĐỨC HUY</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Thực hành 1:</a:t>
            </a:r>
            <a:endParaRPr sz="4500" b="1" dirty="0">
              <a:solidFill>
                <a:schemeClr val="lt1"/>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xmlns=""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80090" y="7931991"/>
            <a:ext cx="2307909" cy="2355009"/>
          </a:xfrm>
          <a:prstGeom prst="rect">
            <a:avLst/>
          </a:prstGeom>
        </p:spPr>
      </p:pic>
      <p:pic>
        <p:nvPicPr>
          <p:cNvPr id="2" name="Picture 1"/>
          <p:cNvPicPr>
            <a:picLocks noChangeAspect="1"/>
          </p:cNvPicPr>
          <p:nvPr/>
        </p:nvPicPr>
        <p:blipFill>
          <a:blip r:embed="rId7"/>
          <a:stretch>
            <a:fillRect/>
          </a:stretch>
        </p:blipFill>
        <p:spPr>
          <a:xfrm>
            <a:off x="-23446" y="1281927"/>
            <a:ext cx="1305723" cy="1530145"/>
          </a:xfrm>
          <a:prstGeom prst="rect">
            <a:avLst/>
          </a:prstGeom>
        </p:spPr>
      </p:pic>
      <p:sp>
        <p:nvSpPr>
          <p:cNvPr id="6" name="Rectangle 5"/>
          <p:cNvSpPr/>
          <p:nvPr/>
        </p:nvSpPr>
        <p:spPr>
          <a:xfrm>
            <a:off x="1252969" y="1385279"/>
            <a:ext cx="16154400" cy="2554545"/>
          </a:xfrm>
          <a:prstGeom prst="rect">
            <a:avLst/>
          </a:prstGeom>
        </p:spPr>
        <p:txBody>
          <a:bodyPr wrap="square">
            <a:spAutoFit/>
          </a:bodyPr>
          <a:lstStyle/>
          <a:p>
            <a:r>
              <a:rPr lang="vi-VN" sz="4000" dirty="0">
                <a:solidFill>
                  <a:srgbClr val="202124"/>
                </a:solidFill>
                <a:latin typeface="Google Sans"/>
              </a:rPr>
              <a:t>Cho phương trình -4x²+ 9x + 1 = 0. </a:t>
            </a:r>
            <a:endParaRPr lang="en-US" sz="4000" dirty="0" smtClean="0">
              <a:solidFill>
                <a:srgbClr val="202124"/>
              </a:solidFill>
              <a:latin typeface="Google Sans"/>
            </a:endParaRPr>
          </a:p>
          <a:p>
            <a:pPr marL="742950" indent="-742950">
              <a:buAutoNum type="alphaLcParenR"/>
            </a:pPr>
            <a:r>
              <a:rPr lang="vi-VN" sz="4000" dirty="0" smtClean="0">
                <a:solidFill>
                  <a:srgbClr val="202124"/>
                </a:solidFill>
                <a:latin typeface="Google Sans"/>
              </a:rPr>
              <a:t>Chứng </a:t>
            </a:r>
            <a:r>
              <a:rPr lang="vi-VN" sz="4000" dirty="0">
                <a:solidFill>
                  <a:srgbClr val="202124"/>
                </a:solidFill>
                <a:latin typeface="Google Sans"/>
              </a:rPr>
              <a:t>minh phương trình có hai nghiệm phân biệt x</a:t>
            </a:r>
            <a:r>
              <a:rPr lang="vi-VN" sz="4000" baseline="-25000" dirty="0">
                <a:solidFill>
                  <a:srgbClr val="202124"/>
                </a:solidFill>
                <a:latin typeface="Google Sans"/>
              </a:rPr>
              <a:t>1</a:t>
            </a:r>
            <a:r>
              <a:rPr lang="vi-VN" sz="4000" dirty="0">
                <a:solidFill>
                  <a:srgbClr val="202124"/>
                </a:solidFill>
                <a:latin typeface="Google Sans"/>
              </a:rPr>
              <a:t>, x</a:t>
            </a:r>
            <a:r>
              <a:rPr lang="vi-VN" sz="4000" baseline="-25000" dirty="0">
                <a:solidFill>
                  <a:srgbClr val="202124"/>
                </a:solidFill>
                <a:latin typeface="Google Sans"/>
              </a:rPr>
              <a:t>2</a:t>
            </a:r>
            <a:r>
              <a:rPr lang="vi-VN" sz="4000" dirty="0">
                <a:solidFill>
                  <a:srgbClr val="202124"/>
                </a:solidFill>
                <a:latin typeface="Google Sans"/>
              </a:rPr>
              <a:t>. </a:t>
            </a:r>
            <a:endParaRPr lang="en-US" sz="4000" dirty="0" smtClean="0">
              <a:solidFill>
                <a:srgbClr val="202124"/>
              </a:solidFill>
              <a:latin typeface="Google Sans"/>
            </a:endParaRPr>
          </a:p>
          <a:p>
            <a:pPr marL="742950" indent="-742950">
              <a:buAutoNum type="alphaLcParenR"/>
            </a:pPr>
            <a:r>
              <a:rPr lang="vi-VN" sz="4000" dirty="0" smtClean="0">
                <a:solidFill>
                  <a:srgbClr val="202124"/>
                </a:solidFill>
                <a:latin typeface="Google Sans"/>
              </a:rPr>
              <a:t>Tính </a:t>
            </a:r>
            <a:r>
              <a:rPr lang="vi-VN" sz="4000" dirty="0">
                <a:solidFill>
                  <a:srgbClr val="202124"/>
                </a:solidFill>
                <a:latin typeface="Google Sans"/>
              </a:rPr>
              <a:t>x₁ + </a:t>
            </a:r>
            <a:r>
              <a:rPr lang="vi-VN" sz="4000" dirty="0" smtClean="0">
                <a:solidFill>
                  <a:srgbClr val="202124"/>
                </a:solidFill>
                <a:latin typeface="Google Sans"/>
              </a:rPr>
              <a:t>x</a:t>
            </a:r>
            <a:r>
              <a:rPr lang="vi-VN" sz="4000" baseline="-25000" dirty="0" smtClean="0">
                <a:solidFill>
                  <a:srgbClr val="202124"/>
                </a:solidFill>
                <a:latin typeface="Google Sans"/>
              </a:rPr>
              <a:t>2</a:t>
            </a:r>
            <a:r>
              <a:rPr lang="vi-VN" sz="4000" dirty="0" smtClean="0">
                <a:solidFill>
                  <a:srgbClr val="202124"/>
                </a:solidFill>
                <a:latin typeface="Google Sans"/>
              </a:rPr>
              <a:t> </a:t>
            </a:r>
            <a:r>
              <a:rPr lang="en-US" sz="4000" dirty="0" smtClean="0">
                <a:solidFill>
                  <a:srgbClr val="202124"/>
                </a:solidFill>
                <a:latin typeface="Google Sans"/>
              </a:rPr>
              <a:t>và </a:t>
            </a:r>
            <a:r>
              <a:rPr lang="vi-VN" sz="4000" dirty="0" smtClean="0">
                <a:solidFill>
                  <a:srgbClr val="202124"/>
                </a:solidFill>
                <a:latin typeface="Google Sans"/>
              </a:rPr>
              <a:t>x₁</a:t>
            </a:r>
            <a:r>
              <a:rPr lang="en-US" sz="4000" dirty="0" smtClean="0">
                <a:solidFill>
                  <a:srgbClr val="202124"/>
                </a:solidFill>
                <a:latin typeface="Google Sans"/>
              </a:rPr>
              <a:t>.</a:t>
            </a:r>
            <a:r>
              <a:rPr lang="vi-VN" sz="4000" dirty="0" smtClean="0">
                <a:solidFill>
                  <a:srgbClr val="202124"/>
                </a:solidFill>
                <a:latin typeface="Google Sans"/>
              </a:rPr>
              <a:t>x</a:t>
            </a:r>
            <a:r>
              <a:rPr lang="en-US" sz="4000" baseline="-25000" dirty="0" smtClean="0">
                <a:solidFill>
                  <a:srgbClr val="202124"/>
                </a:solidFill>
                <a:latin typeface="Google Sans"/>
              </a:rPr>
              <a:t>2</a:t>
            </a:r>
          </a:p>
          <a:p>
            <a:pPr marL="742950" indent="-742950">
              <a:buAutoNum type="alphaLcParenR"/>
            </a:pPr>
            <a:r>
              <a:rPr lang="vi-VN" sz="4000" dirty="0" smtClean="0">
                <a:solidFill>
                  <a:srgbClr val="202124"/>
                </a:solidFill>
                <a:latin typeface="Google Sans"/>
              </a:rPr>
              <a:t>Tính x</a:t>
            </a:r>
            <a:r>
              <a:rPr lang="en-US" sz="4000" baseline="-25000" dirty="0" smtClean="0">
                <a:solidFill>
                  <a:srgbClr val="202124"/>
                </a:solidFill>
                <a:latin typeface="Google Sans"/>
              </a:rPr>
              <a:t>1</a:t>
            </a:r>
            <a:r>
              <a:rPr lang="vi-VN" sz="4000" dirty="0" smtClean="0">
                <a:solidFill>
                  <a:srgbClr val="202124"/>
                </a:solidFill>
                <a:latin typeface="Google Sans"/>
              </a:rPr>
              <a:t>² </a:t>
            </a:r>
            <a:r>
              <a:rPr lang="vi-VN" sz="4000" dirty="0">
                <a:solidFill>
                  <a:srgbClr val="202124"/>
                </a:solidFill>
                <a:latin typeface="Google Sans"/>
              </a:rPr>
              <a:t>+ </a:t>
            </a:r>
            <a:r>
              <a:rPr lang="vi-VN" sz="4000" dirty="0" smtClean="0">
                <a:solidFill>
                  <a:srgbClr val="202124"/>
                </a:solidFill>
                <a:latin typeface="Google Sans"/>
              </a:rPr>
              <a:t>x</a:t>
            </a:r>
            <a:r>
              <a:rPr lang="en-US" sz="4000" baseline="-25000" dirty="0" smtClean="0">
                <a:solidFill>
                  <a:srgbClr val="202124"/>
                </a:solidFill>
                <a:latin typeface="Google Sans"/>
              </a:rPr>
              <a:t>2</a:t>
            </a:r>
            <a:r>
              <a:rPr lang="vi-VN" sz="4000" dirty="0" smtClean="0">
                <a:solidFill>
                  <a:srgbClr val="202124"/>
                </a:solidFill>
                <a:latin typeface="Google Sans"/>
              </a:rPr>
              <a:t>²</a:t>
            </a:r>
            <a:endParaRPr lang="vi-VN" sz="4000" b="0" i="0" dirty="0">
              <a:solidFill>
                <a:srgbClr val="202124"/>
              </a:solidFill>
              <a:effectLst/>
              <a:latin typeface="Google Sans"/>
            </a:endParaRPr>
          </a:p>
        </p:txBody>
      </p:sp>
      <mc:AlternateContent xmlns:mc="http://schemas.openxmlformats.org/markup-compatibility/2006" xmlns:a14="http://schemas.microsoft.com/office/drawing/2010/main">
        <mc:Choice Requires="a14">
          <p:sp>
            <p:nvSpPr>
              <p:cNvPr id="14" name="Rectangle 13"/>
              <p:cNvSpPr/>
              <p:nvPr/>
            </p:nvSpPr>
            <p:spPr>
              <a:xfrm>
                <a:off x="2315649" y="4163086"/>
                <a:ext cx="13991848" cy="1938992"/>
              </a:xfrm>
              <a:prstGeom prst="rect">
                <a:avLst/>
              </a:prstGeom>
            </p:spPr>
            <p:txBody>
              <a:bodyPr wrap="square">
                <a:spAutoFit/>
              </a:bodyPr>
              <a:lstStyle/>
              <a:p>
                <a:pPr marL="514350" indent="-514350">
                  <a:buAutoNum type="alphaLcParenR"/>
                </a:pPr>
                <a:r>
                  <a:rPr lang="vi-VN" sz="4000" dirty="0" smtClean="0">
                    <a:latin typeface="Google Sans"/>
                  </a:rPr>
                  <a:t>Phương </a:t>
                </a:r>
                <a:r>
                  <a:rPr lang="vi-VN" sz="4000" dirty="0">
                    <a:latin typeface="Google Sans"/>
                  </a:rPr>
                  <a:t>trình có các hệ số a = </a:t>
                </a:r>
                <a:r>
                  <a:rPr lang="en-US" sz="4000" dirty="0" smtClean="0">
                    <a:latin typeface="Google Sans"/>
                  </a:rPr>
                  <a:t>-4</a:t>
                </a:r>
                <a:r>
                  <a:rPr lang="vi-VN" sz="4000" dirty="0" smtClean="0">
                    <a:latin typeface="Google Sans"/>
                  </a:rPr>
                  <a:t>, </a:t>
                </a:r>
                <a:r>
                  <a:rPr lang="vi-VN" sz="4000" dirty="0">
                    <a:latin typeface="Google Sans"/>
                  </a:rPr>
                  <a:t>b = </a:t>
                </a:r>
                <a:r>
                  <a:rPr lang="en-US" sz="4000" dirty="0" smtClean="0">
                    <a:latin typeface="Google Sans"/>
                  </a:rPr>
                  <a:t>9</a:t>
                </a:r>
                <a:r>
                  <a:rPr lang="vi-VN" sz="4000" dirty="0" smtClean="0">
                    <a:latin typeface="Google Sans"/>
                  </a:rPr>
                  <a:t>, </a:t>
                </a:r>
                <a:r>
                  <a:rPr lang="vi-VN" sz="4000" dirty="0">
                    <a:latin typeface="Google Sans"/>
                  </a:rPr>
                  <a:t>c = </a:t>
                </a:r>
                <a:r>
                  <a:rPr lang="en-US" sz="4000" dirty="0" smtClean="0">
                    <a:latin typeface="Google Sans"/>
                  </a:rPr>
                  <a:t>1. </a:t>
                </a:r>
              </a:p>
              <a:p>
                <a:r>
                  <a:rPr lang="en-US" sz="4000" dirty="0" smtClean="0">
                    <a:latin typeface="Google Sans"/>
                    <a:sym typeface="Lamsymbol" panose="05010101010101010101" pitchFamily="2" charset="2"/>
                  </a:rPr>
                  <a:t>Lập </a:t>
                </a:r>
                <a:r>
                  <a:rPr lang="vi-VN" sz="4000" dirty="0" smtClean="0">
                    <a:latin typeface="Google Sans"/>
                    <a:sym typeface="Lamsymbol" panose="05010101010101010101" pitchFamily="2" charset="2"/>
                  </a:rPr>
                  <a:t></a:t>
                </a:r>
                <a:r>
                  <a:rPr lang="vi-VN" sz="4000" dirty="0" smtClean="0">
                    <a:latin typeface="Google Sans"/>
                  </a:rPr>
                  <a:t> = </a:t>
                </a:r>
                <a:r>
                  <a:rPr lang="en-US" sz="4000" dirty="0" smtClean="0">
                    <a:latin typeface="Google Sans"/>
                  </a:rPr>
                  <a:t>9</a:t>
                </a:r>
                <a:r>
                  <a:rPr lang="vi-VN" sz="4000" dirty="0" smtClean="0">
                    <a:latin typeface="Google Sans"/>
                  </a:rPr>
                  <a:t>²</a:t>
                </a:r>
                <a:r>
                  <a:rPr lang="en-US" sz="4000" dirty="0"/>
                  <a:t> </a:t>
                </a:r>
                <a14:m>
                  <m:oMath xmlns:m="http://schemas.openxmlformats.org/officeDocument/2006/math">
                    <m:r>
                      <a:rPr lang="en-US" sz="4000" i="1">
                        <a:latin typeface="Cambria Math" panose="02040503050406030204" pitchFamily="18" charset="0"/>
                      </a:rPr>
                      <m:t>−</m:t>
                    </m:r>
                  </m:oMath>
                </a14:m>
                <a:r>
                  <a:rPr lang="en-US" sz="4000" dirty="0" smtClean="0">
                    <a:latin typeface="Google Sans"/>
                  </a:rPr>
                  <a:t> </a:t>
                </a:r>
                <a:r>
                  <a:rPr lang="vi-VN" sz="4000" dirty="0" smtClean="0">
                    <a:latin typeface="Google Sans"/>
                  </a:rPr>
                  <a:t>4.</a:t>
                </a:r>
                <a:r>
                  <a:rPr lang="en-US" sz="4000" dirty="0" smtClean="0">
                    <a:latin typeface="Google Sans"/>
                  </a:rPr>
                  <a:t>(-4)</a:t>
                </a:r>
                <a:r>
                  <a:rPr lang="vi-VN" sz="4000" dirty="0" smtClean="0">
                    <a:latin typeface="Google Sans"/>
                  </a:rPr>
                  <a:t>.</a:t>
                </a:r>
                <a:r>
                  <a:rPr lang="en-US" sz="4000" dirty="0" smtClean="0">
                    <a:latin typeface="Google Sans"/>
                  </a:rPr>
                  <a:t>1</a:t>
                </a:r>
                <a:r>
                  <a:rPr lang="vi-VN" sz="4000" dirty="0" smtClean="0">
                    <a:latin typeface="Google Sans"/>
                  </a:rPr>
                  <a:t>= </a:t>
                </a:r>
                <a:r>
                  <a:rPr lang="en-US" sz="4000" dirty="0" smtClean="0">
                    <a:latin typeface="Google Sans"/>
                  </a:rPr>
                  <a:t>97</a:t>
                </a:r>
                <a:r>
                  <a:rPr lang="vi-VN" sz="4000" dirty="0" smtClean="0">
                    <a:latin typeface="Google Sans"/>
                  </a:rPr>
                  <a:t> &gt; 0. </a:t>
                </a:r>
                <a:endParaRPr lang="en-US" sz="4000" dirty="0" smtClean="0">
                  <a:latin typeface="Google Sans"/>
                </a:endParaRPr>
              </a:p>
              <a:p>
                <a:r>
                  <a:rPr lang="vi-VN" sz="4000" dirty="0" smtClean="0">
                    <a:latin typeface="Google Sans"/>
                  </a:rPr>
                  <a:t>Vì </a:t>
                </a:r>
                <a:r>
                  <a:rPr lang="vi-VN" sz="4000" dirty="0" smtClean="0">
                    <a:latin typeface="Google Sans"/>
                    <a:sym typeface="Lamsymbol" panose="05010101010101010101" pitchFamily="2" charset="2"/>
                  </a:rPr>
                  <a:t></a:t>
                </a:r>
                <a:r>
                  <a:rPr lang="en-US" sz="4000" dirty="0" smtClean="0">
                    <a:latin typeface="Google Sans"/>
                    <a:sym typeface="Lamsymbol" panose="05010101010101010101" pitchFamily="2" charset="2"/>
                  </a:rPr>
                  <a:t> </a:t>
                </a:r>
                <a:r>
                  <a:rPr lang="vi-VN" sz="4000" dirty="0" smtClean="0">
                    <a:latin typeface="Google Sans"/>
                  </a:rPr>
                  <a:t>&gt; </a:t>
                </a:r>
                <a:r>
                  <a:rPr lang="vi-VN" sz="4000" dirty="0">
                    <a:latin typeface="Google Sans"/>
                  </a:rPr>
                  <a:t>0 nên phương trình có hai nghiệm phân biệt x₁, </a:t>
                </a:r>
                <a:r>
                  <a:rPr lang="en-US" sz="4000" dirty="0" smtClean="0">
                    <a:latin typeface="Google Sans"/>
                  </a:rPr>
                  <a:t>x</a:t>
                </a:r>
                <a:r>
                  <a:rPr lang="el-GR" sz="4000" baseline="-25000" dirty="0" smtClean="0">
                    <a:latin typeface="Google Sans"/>
                  </a:rPr>
                  <a:t>2</a:t>
                </a:r>
                <a:r>
                  <a:rPr lang="el-GR" sz="4000" dirty="0">
                    <a:latin typeface="Google Sans"/>
                  </a:rPr>
                  <a:t>.</a:t>
                </a:r>
                <a:endParaRPr lang="el-GR" sz="4000" b="0" i="0" dirty="0">
                  <a:effectLst/>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15649" y="4163086"/>
                <a:ext cx="13991848" cy="1938992"/>
              </a:xfrm>
              <a:prstGeom prst="rect">
                <a:avLst/>
              </a:prstGeom>
              <a:blipFill rotWithShape="0">
                <a:blip r:embed="rId8"/>
                <a:stretch>
                  <a:fillRect l="-1569" t="-5660" b="-12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315649" y="6492906"/>
                <a:ext cx="14817211" cy="1265731"/>
              </a:xfrm>
              <a:prstGeom prst="rect">
                <a:avLst/>
              </a:prstGeom>
            </p:spPr>
            <p:txBody>
              <a:bodyPr wrap="square">
                <a:spAutoFit/>
              </a:bodyPr>
              <a:lstStyle/>
              <a:p>
                <a:r>
                  <a:rPr lang="en-US" sz="4000" dirty="0" smtClean="0">
                    <a:latin typeface="Google Sans"/>
                  </a:rPr>
                  <a:t>b) Theo định lí Viète, ta có: </a:t>
                </a:r>
                <a:r>
                  <a:rPr lang="en-US" sz="4000" dirty="0" smtClean="0">
                    <a:solidFill>
                      <a:schemeClr val="tx1"/>
                    </a:solidFill>
                    <a:latin typeface="Google Sans"/>
                  </a:rPr>
                  <a:t>x</a:t>
                </a:r>
                <a:r>
                  <a:rPr lang="en-US" sz="4000" baseline="-25000" dirty="0">
                    <a:solidFill>
                      <a:schemeClr val="tx1"/>
                    </a:solidFill>
                    <a:latin typeface="Google Sans"/>
                  </a:rPr>
                  <a:t>1</a:t>
                </a:r>
                <a:r>
                  <a:rPr lang="en-US" sz="4000" dirty="0">
                    <a:solidFill>
                      <a:schemeClr val="tx1"/>
                    </a:solidFill>
                    <a:latin typeface="Google Sans"/>
                  </a:rPr>
                  <a:t> + x</a:t>
                </a:r>
                <a:r>
                  <a:rPr lang="en-US" sz="4000" baseline="-25000" dirty="0">
                    <a:solidFill>
                      <a:schemeClr val="tx1"/>
                    </a:solidFill>
                    <a:latin typeface="Google Sans"/>
                  </a:rPr>
                  <a:t>2</a:t>
                </a:r>
                <a:r>
                  <a:rPr lang="en-US" sz="4000" dirty="0">
                    <a:solidFill>
                      <a:schemeClr val="tx1"/>
                    </a:solidFill>
                    <a:latin typeface="Google Sans"/>
                  </a:rPr>
                  <a:t> </a:t>
                </a:r>
                <a:r>
                  <a:rPr lang="en-US" sz="4000" dirty="0" smtClean="0">
                    <a:solidFill>
                      <a:schemeClr val="tx1"/>
                    </a:solidFill>
                    <a:latin typeface="Google Sans"/>
                  </a:rPr>
                  <a:t>=-</a:t>
                </a:r>
                <a14:m>
                  <m:oMath xmlns:m="http://schemas.openxmlformats.org/officeDocument/2006/math">
                    <m:r>
                      <a:rPr lang="en-US" sz="4800" i="1">
                        <a:latin typeface="Cambria Math" panose="02040503050406030204" pitchFamily="18" charset="0"/>
                      </a:rPr>
                      <m:t> </m:t>
                    </m:r>
                    <m:f>
                      <m:fPr>
                        <m:ctrlPr>
                          <a:rPr lang="en-US" sz="4800" i="1">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9</m:t>
                        </m:r>
                      </m:num>
                      <m:den>
                        <m:r>
                          <a:rPr lang="en-US" sz="4800" i="1">
                            <a:latin typeface="Cambria Math" panose="02040503050406030204" pitchFamily="18" charset="0"/>
                          </a:rPr>
                          <m:t>−</m:t>
                        </m:r>
                        <m:r>
                          <a:rPr lang="en-US" sz="4800" b="0" i="1" smtClean="0">
                            <a:solidFill>
                              <a:schemeClr val="tx1"/>
                            </a:solidFill>
                            <a:latin typeface="Cambria Math" panose="02040503050406030204" pitchFamily="18" charset="0"/>
                          </a:rPr>
                          <m:t>4</m:t>
                        </m:r>
                      </m:den>
                    </m:f>
                  </m:oMath>
                </a14:m>
                <a:r>
                  <a:rPr lang="en-US" sz="4000" dirty="0">
                    <a:solidFill>
                      <a:schemeClr val="tx1"/>
                    </a:solidFill>
                    <a:latin typeface="Google Sans"/>
                  </a:rPr>
                  <a:t> </a:t>
                </a:r>
                <a:r>
                  <a:rPr lang="en-US" sz="4000" dirty="0" smtClean="0">
                    <a:solidFill>
                      <a:schemeClr val="tx1"/>
                    </a:solidFill>
                    <a:latin typeface="Google Sans"/>
                  </a:rPr>
                  <a:t>=</a:t>
                </a:r>
                <a:r>
                  <a:rPr lang="en-US" sz="2800" dirty="0" smtClean="0">
                    <a:latin typeface="Google Sans"/>
                  </a:rPr>
                  <a:t> </a:t>
                </a:r>
                <a14:m>
                  <m:oMath xmlns:m="http://schemas.openxmlformats.org/officeDocument/2006/math">
                    <m:f>
                      <m:fPr>
                        <m:ctrlPr>
                          <a:rPr lang="en-US" sz="4800" i="1">
                            <a:latin typeface="Cambria Math" panose="02040503050406030204" pitchFamily="18" charset="0"/>
                          </a:rPr>
                        </m:ctrlPr>
                      </m:fPr>
                      <m:num>
                        <m:r>
                          <a:rPr lang="en-US" sz="4800" b="0" i="1" smtClean="0">
                            <a:latin typeface="Cambria Math" panose="02040503050406030204" pitchFamily="18" charset="0"/>
                          </a:rPr>
                          <m:t>9</m:t>
                        </m:r>
                      </m:num>
                      <m:den>
                        <m:r>
                          <a:rPr lang="en-US" sz="4800" b="0" i="1" smtClean="0">
                            <a:latin typeface="Cambria Math" panose="02040503050406030204" pitchFamily="18" charset="0"/>
                          </a:rPr>
                          <m:t>4</m:t>
                        </m:r>
                      </m:den>
                    </m:f>
                  </m:oMath>
                </a14:m>
                <a:r>
                  <a:rPr lang="en-US" sz="4000" dirty="0" smtClean="0">
                    <a:solidFill>
                      <a:schemeClr val="tx1"/>
                    </a:solidFill>
                    <a:latin typeface="Google Sans"/>
                  </a:rPr>
                  <a:t> </a:t>
                </a:r>
                <a:r>
                  <a:rPr lang="en-US" sz="4000" dirty="0">
                    <a:solidFill>
                      <a:schemeClr val="tx1"/>
                    </a:solidFill>
                    <a:latin typeface="Google Sans"/>
                  </a:rPr>
                  <a:t>; x</a:t>
                </a:r>
                <a:r>
                  <a:rPr lang="en-US" sz="4000" baseline="-25000" dirty="0">
                    <a:solidFill>
                      <a:schemeClr val="tx1"/>
                    </a:solidFill>
                    <a:latin typeface="Google Sans"/>
                  </a:rPr>
                  <a:t>1</a:t>
                </a:r>
                <a:r>
                  <a:rPr lang="en-US" sz="4000" dirty="0">
                    <a:solidFill>
                      <a:schemeClr val="tx1"/>
                    </a:solidFill>
                    <a:latin typeface="Google Sans"/>
                  </a:rPr>
                  <a:t>.x</a:t>
                </a:r>
                <a:r>
                  <a:rPr lang="en-US" sz="4000" baseline="-25000" dirty="0">
                    <a:solidFill>
                      <a:schemeClr val="tx1"/>
                    </a:solidFill>
                    <a:latin typeface="Google Sans"/>
                  </a:rPr>
                  <a:t>2</a:t>
                </a:r>
                <a:r>
                  <a:rPr lang="en-US" sz="4000" dirty="0">
                    <a:solidFill>
                      <a:schemeClr val="tx1"/>
                    </a:solidFill>
                    <a:latin typeface="Google Sans"/>
                  </a:rPr>
                  <a:t>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1</m:t>
                        </m:r>
                      </m:num>
                      <m:den>
                        <m:r>
                          <a:rPr lang="en-US" sz="5400" b="0" i="1" smtClean="0">
                            <a:solidFill>
                              <a:schemeClr val="tx1"/>
                            </a:solidFill>
                            <a:latin typeface="Cambria Math" panose="02040503050406030204" pitchFamily="18" charset="0"/>
                          </a:rPr>
                          <m:t>−4</m:t>
                        </m:r>
                      </m:den>
                    </m:f>
                    <m:r>
                      <m:rPr>
                        <m:nor/>
                      </m:rPr>
                      <a:rPr lang="en-US" sz="4000" dirty="0">
                        <a:latin typeface="Google Sans"/>
                      </a:rPr>
                      <m:t>= </m:t>
                    </m:r>
                    <m:f>
                      <m:fPr>
                        <m:ctrlPr>
                          <a:rPr lang="en-US" sz="5400" i="1">
                            <a:latin typeface="Cambria Math" panose="02040503050406030204" pitchFamily="18" charset="0"/>
                          </a:rPr>
                        </m:ctrlPr>
                      </m:fPr>
                      <m:num>
                        <m:r>
                          <a:rPr lang="en-US" sz="5400" b="0" i="1" smtClean="0">
                            <a:latin typeface="Cambria Math" panose="02040503050406030204" pitchFamily="18" charset="0"/>
                          </a:rPr>
                          <m:t>−</m:t>
                        </m:r>
                        <m:r>
                          <a:rPr lang="en-US" sz="5400" i="1">
                            <a:latin typeface="Cambria Math" panose="02040503050406030204" pitchFamily="18" charset="0"/>
                          </a:rPr>
                          <m:t>1</m:t>
                        </m:r>
                      </m:num>
                      <m:den>
                        <m:r>
                          <a:rPr lang="en-US" sz="5400" i="1">
                            <a:latin typeface="Cambria Math" panose="02040503050406030204" pitchFamily="18" charset="0"/>
                          </a:rPr>
                          <m:t>4</m:t>
                        </m:r>
                      </m:den>
                    </m:f>
                  </m:oMath>
                </a14:m>
                <a:endParaRPr lang="vi-VN" sz="4000" dirty="0">
                  <a:solidFill>
                    <a:schemeClr val="tx1"/>
                  </a:solidFill>
                  <a:latin typeface="Google Sans"/>
                </a:endParaRPr>
              </a:p>
            </p:txBody>
          </p:sp>
        </mc:Choice>
        <mc:Fallback xmlns="">
          <p:sp>
            <p:nvSpPr>
              <p:cNvPr id="15" name="Rectangle 14"/>
              <p:cNvSpPr>
                <a:spLocks noRot="1" noChangeAspect="1" noMove="1" noResize="1" noEditPoints="1" noAdjustHandles="1" noChangeArrowheads="1" noChangeShapeType="1" noTextEdit="1"/>
              </p:cNvSpPr>
              <p:nvPr/>
            </p:nvSpPr>
            <p:spPr>
              <a:xfrm>
                <a:off x="2315649" y="6492906"/>
                <a:ext cx="14817211" cy="1265731"/>
              </a:xfrm>
              <a:prstGeom prst="rect">
                <a:avLst/>
              </a:prstGeom>
              <a:blipFill rotWithShape="0">
                <a:blip r:embed="rId9"/>
                <a:stretch>
                  <a:fillRect l="-1481" b="-14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315649" y="8655160"/>
                <a:ext cx="13000551" cy="966675"/>
              </a:xfrm>
              <a:prstGeom prst="rect">
                <a:avLst/>
              </a:prstGeom>
            </p:spPr>
            <p:txBody>
              <a:bodyPr wrap="square">
                <a:spAutoFit/>
              </a:bodyPr>
              <a:lstStyle/>
              <a:p>
                <a:r>
                  <a:rPr lang="vi-VN" sz="4000" kern="100" dirty="0" smtClean="0">
                    <a:solidFill>
                      <a:schemeClr val="tx1"/>
                    </a:solidFill>
                    <a:ea typeface="Times New Roman" panose="02020603050405020304" pitchFamily="18" charset="0"/>
                    <a:cs typeface="Times New Roman" panose="02020603050405020304" pitchFamily="18" charset="0"/>
                  </a:rPr>
                  <a:t>c) Tính</a:t>
                </a:r>
                <a:r>
                  <a:rPr lang="en-US" sz="4000" kern="100" dirty="0" smtClean="0">
                    <a:solidFill>
                      <a:schemeClr val="tx1"/>
                    </a:solidFill>
                    <a:ea typeface="Times New Roman" panose="02020603050405020304" pitchFamily="18" charset="0"/>
                    <a:cs typeface="Times New Roman" panose="02020603050405020304" pitchFamily="18" charset="0"/>
                  </a:rPr>
                  <a:t> </a:t>
                </a:r>
                <a:r>
                  <a:rPr lang="vi-VN" sz="4400" dirty="0">
                    <a:solidFill>
                      <a:srgbClr val="202124"/>
                    </a:solidFill>
                    <a:latin typeface="Google Sans"/>
                  </a:rPr>
                  <a:t>x</a:t>
                </a:r>
                <a:r>
                  <a:rPr lang="en-US" sz="4400" baseline="-25000" dirty="0">
                    <a:solidFill>
                      <a:srgbClr val="202124"/>
                    </a:solidFill>
                    <a:latin typeface="Google Sans"/>
                  </a:rPr>
                  <a:t>1</a:t>
                </a:r>
                <a:r>
                  <a:rPr lang="vi-VN" sz="4400" dirty="0">
                    <a:solidFill>
                      <a:srgbClr val="202124"/>
                    </a:solidFill>
                    <a:latin typeface="Google Sans"/>
                  </a:rPr>
                  <a:t>² + x</a:t>
                </a:r>
                <a:r>
                  <a:rPr lang="en-US" sz="4400" baseline="-25000" dirty="0">
                    <a:solidFill>
                      <a:srgbClr val="202124"/>
                    </a:solidFill>
                    <a:latin typeface="Google Sans"/>
                  </a:rPr>
                  <a:t>2</a:t>
                </a:r>
                <a:r>
                  <a:rPr lang="vi-VN" sz="4400" dirty="0" smtClean="0">
                    <a:solidFill>
                      <a:srgbClr val="202124"/>
                    </a:solidFill>
                    <a:latin typeface="Google Sans"/>
                  </a:rPr>
                  <a:t>²</a:t>
                </a:r>
                <a:r>
                  <a:rPr lang="en-US" sz="4000" kern="100" dirty="0" smtClean="0">
                    <a:ea typeface="Times New Roman" panose="02020603050405020304" pitchFamily="18" charset="0"/>
                    <a:cs typeface="Times New Roman" panose="02020603050405020304" pitchFamily="18" charset="0"/>
                  </a:rPr>
                  <a:t> = (</a:t>
                </a:r>
                <a:r>
                  <a:rPr lang="vi-VN" sz="4000" dirty="0" smtClean="0">
                    <a:solidFill>
                      <a:srgbClr val="202124"/>
                    </a:solidFill>
                    <a:latin typeface="Google Sans"/>
                  </a:rPr>
                  <a:t>x</a:t>
                </a:r>
                <a:r>
                  <a:rPr lang="en-US" sz="4000" baseline="-25000" dirty="0" smtClean="0">
                    <a:solidFill>
                      <a:srgbClr val="202124"/>
                    </a:solidFill>
                    <a:latin typeface="Google Sans"/>
                  </a:rPr>
                  <a:t>1</a:t>
                </a:r>
                <a:r>
                  <a:rPr lang="vi-VN" sz="4000" dirty="0" smtClean="0">
                    <a:solidFill>
                      <a:srgbClr val="202124"/>
                    </a:solidFill>
                    <a:latin typeface="Google Sans"/>
                  </a:rPr>
                  <a:t> </a:t>
                </a:r>
                <a:r>
                  <a:rPr lang="vi-VN" sz="4000" dirty="0">
                    <a:solidFill>
                      <a:srgbClr val="202124"/>
                    </a:solidFill>
                    <a:latin typeface="Google Sans"/>
                  </a:rPr>
                  <a:t>+ x</a:t>
                </a:r>
                <a:r>
                  <a:rPr lang="en-US" sz="4000" baseline="-25000" dirty="0" smtClean="0">
                    <a:solidFill>
                      <a:srgbClr val="202124"/>
                    </a:solidFill>
                    <a:latin typeface="Google Sans"/>
                  </a:rPr>
                  <a:t>2</a:t>
                </a:r>
                <a:r>
                  <a:rPr lang="en-US" sz="4000" dirty="0" smtClean="0">
                    <a:solidFill>
                      <a:srgbClr val="202124"/>
                    </a:solidFill>
                    <a:latin typeface="Google Sans"/>
                  </a:rPr>
                  <a:t>)</a:t>
                </a:r>
                <a:r>
                  <a:rPr lang="vi-VN" sz="4000" dirty="0" smtClean="0">
                    <a:solidFill>
                      <a:srgbClr val="202124"/>
                    </a:solidFill>
                    <a:latin typeface="Google Sans"/>
                  </a:rPr>
                  <a:t>²</a:t>
                </a:r>
                <a:r>
                  <a:rPr lang="en-US" sz="4000" dirty="0" smtClean="0">
                    <a:solidFill>
                      <a:srgbClr val="202124"/>
                    </a:solidFill>
                    <a:latin typeface="Google Sans"/>
                  </a:rPr>
                  <a:t> </a:t>
                </a:r>
                <a14:m>
                  <m:oMath xmlns:m="http://schemas.openxmlformats.org/officeDocument/2006/math">
                    <m:r>
                      <a:rPr lang="en-US" sz="4000" i="1">
                        <a:latin typeface="Cambria Math" panose="02040503050406030204" pitchFamily="18" charset="0"/>
                      </a:rPr>
                      <m:t>−</m:t>
                    </m:r>
                  </m:oMath>
                </a14:m>
                <a:r>
                  <a:rPr lang="en-US" sz="4000" dirty="0" smtClean="0">
                    <a:solidFill>
                      <a:srgbClr val="202124"/>
                    </a:solidFill>
                    <a:latin typeface="Google Sans"/>
                  </a:rPr>
                  <a:t> 2</a:t>
                </a:r>
                <a:r>
                  <a:rPr lang="en-US" sz="4000" dirty="0">
                    <a:latin typeface="Google Sans"/>
                  </a:rPr>
                  <a:t> </a:t>
                </a:r>
                <a:r>
                  <a:rPr lang="en-US" sz="4000" dirty="0" smtClean="0">
                    <a:latin typeface="Google Sans"/>
                  </a:rPr>
                  <a:t>x</a:t>
                </a:r>
                <a:r>
                  <a:rPr lang="en-US" sz="4000" baseline="-25000" dirty="0" smtClean="0">
                    <a:latin typeface="Google Sans"/>
                  </a:rPr>
                  <a:t>1</a:t>
                </a:r>
                <a:r>
                  <a:rPr lang="en-US" sz="4000" dirty="0" smtClean="0">
                    <a:latin typeface="Google Sans"/>
                  </a:rPr>
                  <a:t>.x</a:t>
                </a:r>
                <a:r>
                  <a:rPr lang="en-US" sz="4000" baseline="-25000" dirty="0" smtClean="0">
                    <a:latin typeface="Google Sans"/>
                  </a:rPr>
                  <a:t>2</a:t>
                </a:r>
                <a:r>
                  <a:rPr lang="en-US" sz="4000" dirty="0" smtClean="0">
                    <a:latin typeface="Google Sans"/>
                  </a:rPr>
                  <a:t> = </a:t>
                </a:r>
                <a14:m>
                  <m:oMath xmlns:m="http://schemas.openxmlformats.org/officeDocument/2006/math">
                    <m:sSup>
                      <m:sSupPr>
                        <m:ctrlPr>
                          <a:rPr lang="en-US" sz="2800" i="1" smtClean="0">
                            <a:latin typeface="Cambria Math" panose="02040503050406030204" pitchFamily="18" charset="0"/>
                          </a:rPr>
                        </m:ctrlPr>
                      </m:sSupPr>
                      <m:e>
                        <m:d>
                          <m:dPr>
                            <m:ctrlPr>
                              <a:rPr lang="en-US" sz="2800" i="1" smtClean="0">
                                <a:latin typeface="Cambria Math" panose="02040503050406030204" pitchFamily="18" charset="0"/>
                              </a:rPr>
                            </m:ctrlPr>
                          </m:dPr>
                          <m:e>
                            <m:f>
                              <m:fPr>
                                <m:ctrlPr>
                                  <a:rPr lang="en-US" sz="3600" i="1">
                                    <a:latin typeface="Cambria Math" panose="02040503050406030204" pitchFamily="18" charset="0"/>
                                  </a:rPr>
                                </m:ctrlPr>
                              </m:fPr>
                              <m:num>
                                <m:r>
                                  <a:rPr lang="en-US" sz="3600" i="1">
                                    <a:latin typeface="Cambria Math" panose="02040503050406030204" pitchFamily="18" charset="0"/>
                                  </a:rPr>
                                  <m:t>9</m:t>
                                </m:r>
                              </m:num>
                              <m:den>
                                <m:r>
                                  <a:rPr lang="en-US" sz="3600" i="1">
                                    <a:latin typeface="Cambria Math" panose="02040503050406030204" pitchFamily="18" charset="0"/>
                                  </a:rPr>
                                  <m:t>4</m:t>
                                </m:r>
                              </m:den>
                            </m:f>
                          </m:e>
                        </m:d>
                      </m:e>
                      <m:sup>
                        <m:r>
                          <a:rPr lang="en-US" sz="2800" b="0" i="1" smtClean="0">
                            <a:latin typeface="Cambria Math" panose="02040503050406030204" pitchFamily="18" charset="0"/>
                          </a:rPr>
                          <m:t>2</m:t>
                        </m:r>
                      </m:sup>
                    </m:sSup>
                    <m:r>
                      <a:rPr lang="en-US" sz="2800" b="0" i="0" smtClean="0">
                        <a:latin typeface="Cambria Math" panose="02040503050406030204" pitchFamily="18" charset="0"/>
                      </a:rPr>
                      <m:t> −2.</m:t>
                    </m:r>
                    <m:f>
                      <m:fPr>
                        <m:ctrlPr>
                          <a:rPr lang="en-US" sz="4800" i="1">
                            <a:latin typeface="Cambria Math" panose="02040503050406030204" pitchFamily="18" charset="0"/>
                          </a:rPr>
                        </m:ctrlPr>
                      </m:fPr>
                      <m:num>
                        <m:r>
                          <a:rPr lang="en-US" sz="4800" b="0" i="1" smtClean="0">
                            <a:latin typeface="Cambria Math" panose="02040503050406030204" pitchFamily="18" charset="0"/>
                          </a:rPr>
                          <m:t>−</m:t>
                        </m:r>
                        <m:r>
                          <a:rPr lang="en-US" sz="4800" i="1">
                            <a:latin typeface="Cambria Math" panose="02040503050406030204" pitchFamily="18" charset="0"/>
                          </a:rPr>
                          <m:t>1</m:t>
                        </m:r>
                      </m:num>
                      <m:den>
                        <m:r>
                          <a:rPr lang="en-US" sz="4800" i="1">
                            <a:latin typeface="Cambria Math" panose="02040503050406030204" pitchFamily="18" charset="0"/>
                          </a:rPr>
                          <m:t>4</m:t>
                        </m:r>
                      </m:den>
                    </m:f>
                    <m:r>
                      <a:rPr lang="en-US" sz="4800" b="0" i="1" smtClean="0">
                        <a:latin typeface="Cambria Math" panose="02040503050406030204" pitchFamily="18" charset="0"/>
                      </a:rPr>
                      <m:t>  </m:t>
                    </m:r>
                  </m:oMath>
                </a14:m>
                <a:r>
                  <a:rPr lang="en-US" sz="4000" kern="100" dirty="0" smtClean="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latin typeface="Cambria Math" panose="02040503050406030204" pitchFamily="18" charset="0"/>
                          </a:rPr>
                        </m:ctrlPr>
                      </m:fPr>
                      <m:num>
                        <m:r>
                          <a:rPr lang="en-US" sz="4000" b="0" i="1" smtClean="0">
                            <a:latin typeface="Cambria Math" panose="02040503050406030204" pitchFamily="18" charset="0"/>
                          </a:rPr>
                          <m:t>89</m:t>
                        </m:r>
                      </m:num>
                      <m:den>
                        <m:r>
                          <a:rPr lang="en-US" sz="4000" b="0" i="1" smtClean="0">
                            <a:latin typeface="Cambria Math" panose="02040503050406030204" pitchFamily="18" charset="0"/>
                          </a:rPr>
                          <m:t>16</m:t>
                        </m:r>
                      </m:den>
                    </m:f>
                  </m:oMath>
                </a14:m>
                <a:r>
                  <a:rPr lang="en-US" sz="4000" kern="100" dirty="0" smtClean="0">
                    <a:solidFill>
                      <a:schemeClr val="tx1"/>
                    </a:solidFill>
                    <a:ea typeface="Times New Roman" panose="02020603050405020304" pitchFamily="18" charset="0"/>
                    <a:cs typeface="Times New Roman" panose="02020603050405020304" pitchFamily="18" charset="0"/>
                  </a:rPr>
                  <a:t> </a:t>
                </a:r>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2315649" y="8655160"/>
                <a:ext cx="13000551" cy="966675"/>
              </a:xfrm>
              <a:prstGeom prst="rect">
                <a:avLst/>
              </a:prstGeom>
              <a:blipFill rotWithShape="0">
                <a:blip r:embed="rId10"/>
                <a:stretch>
                  <a:fillRect l="-1688" t="-6962" b="-15823"/>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a:t>
            </a:r>
            <a:r>
              <a:rPr lang="en-US" sz="4300" b="1" dirty="0" smtClean="0">
                <a:solidFill>
                  <a:prstClr val="white"/>
                </a:solidFill>
                <a:latin typeface="Arial"/>
                <a:ea typeface="Arial"/>
                <a:cs typeface="Arial"/>
                <a:sym typeface="Arial"/>
              </a:rPr>
              <a:t>2</a:t>
            </a:r>
            <a:endParaRPr sz="4300" b="1" dirty="0">
              <a:solidFill>
                <a:prstClr val="white"/>
              </a:solidFill>
              <a:latin typeface="Arial"/>
              <a:ea typeface="Arial"/>
              <a:cs typeface="Arial"/>
              <a:sym typeface="Arial"/>
            </a:endParaRPr>
          </a:p>
        </p:txBody>
      </p:sp>
      <p:sp>
        <p:nvSpPr>
          <p:cNvPr id="5" name="Rectangle 4"/>
          <p:cNvSpPr/>
          <p:nvPr/>
        </p:nvSpPr>
        <p:spPr>
          <a:xfrm>
            <a:off x="2903203" y="425053"/>
            <a:ext cx="15069869" cy="2862322"/>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phương trình 3x² - 4x + 1 =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Xác định các hệ số a, b, c rồi tính a + b + c.</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Chứng tỏ x₁ = 1 là một nghiệm của phương trình.</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Dùng định lí Viète để tìm nghiệm </a:t>
            </a:r>
            <a:r>
              <a:rPr lang="vi-VN" sz="4000" kern="100" dirty="0" smtClean="0">
                <a:solidFill>
                  <a:srgbClr val="7030A0"/>
                </a:solidFill>
                <a:ea typeface="Times New Roman" panose="02020603050405020304" pitchFamily="18" charset="0"/>
                <a:cs typeface="Times New Roman" panose="02020603050405020304" pitchFamily="18" charset="0"/>
              </a:rPr>
              <a:t>x</a:t>
            </a:r>
            <a:r>
              <a:rPr lang="en-US" sz="4000" kern="100" baseline="-25000" dirty="0" smtClean="0">
                <a:solidFill>
                  <a:srgbClr val="7030A0"/>
                </a:solidFill>
                <a:ea typeface="Times New Roman" panose="02020603050405020304" pitchFamily="18" charset="0"/>
                <a:cs typeface="Times New Roman" panose="02020603050405020304" pitchFamily="18" charset="0"/>
              </a:rPr>
              <a:t>2</a:t>
            </a:r>
            <a:r>
              <a:rPr lang="vi-VN"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còn lại của phương trình.</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15649" y="3934482"/>
            <a:ext cx="13991848" cy="1323439"/>
          </a:xfrm>
          <a:prstGeom prst="rect">
            <a:avLst/>
          </a:prstGeom>
        </p:spPr>
        <p:txBody>
          <a:bodyPr wrap="square">
            <a:spAutoFit/>
          </a:bodyPr>
          <a:lstStyle/>
          <a:p>
            <a:pPr marL="514350" indent="-514350">
              <a:buFontTx/>
              <a:buAutoNum type="alphaLcParenR"/>
            </a:pPr>
            <a:r>
              <a:rPr lang="pt-BR" sz="4000" dirty="0" smtClean="0">
                <a:solidFill>
                  <a:prstClr val="black"/>
                </a:solidFill>
                <a:latin typeface="Google Sans"/>
              </a:rPr>
              <a:t> </a:t>
            </a:r>
            <a:r>
              <a:rPr lang="pt-BR" sz="4000" dirty="0">
                <a:solidFill>
                  <a:prstClr val="black"/>
                </a:solidFill>
                <a:latin typeface="Google Sans"/>
              </a:rPr>
              <a:t>Phương trình có các hệ số a = 3, b = -4, c = 1. </a:t>
            </a:r>
            <a:endParaRPr lang="pt-BR" sz="4000" dirty="0" smtClean="0">
              <a:solidFill>
                <a:prstClr val="black"/>
              </a:solidFill>
              <a:latin typeface="Google Sans"/>
            </a:endParaRPr>
          </a:p>
          <a:p>
            <a:r>
              <a:rPr lang="pt-BR" sz="4000" dirty="0" smtClean="0">
                <a:solidFill>
                  <a:prstClr val="black"/>
                </a:solidFill>
                <a:latin typeface="Google Sans"/>
              </a:rPr>
              <a:t>Do </a:t>
            </a:r>
            <a:r>
              <a:rPr lang="pt-BR" sz="4000" dirty="0">
                <a:solidFill>
                  <a:prstClr val="black"/>
                </a:solidFill>
                <a:latin typeface="Google Sans"/>
              </a:rPr>
              <a:t>đó a + b + c = 3 + (-4) + 1 = 0.</a:t>
            </a:r>
            <a:endParaRPr lang="el-GR" sz="4000" dirty="0">
              <a:solidFill>
                <a:prstClr val="black"/>
              </a:solidFill>
              <a:latin typeface="Google Sans"/>
            </a:endParaRPr>
          </a:p>
        </p:txBody>
      </p:sp>
      <p:sp>
        <p:nvSpPr>
          <p:cNvPr id="8" name="Rectangle 7"/>
          <p:cNvSpPr/>
          <p:nvPr/>
        </p:nvSpPr>
        <p:spPr>
          <a:xfrm>
            <a:off x="2303926" y="5745420"/>
            <a:ext cx="14817211" cy="1323439"/>
          </a:xfrm>
          <a:prstGeom prst="rect">
            <a:avLst/>
          </a:prstGeom>
        </p:spPr>
        <p:txBody>
          <a:bodyPr wrap="square">
            <a:spAutoFit/>
          </a:bodyPr>
          <a:lstStyle/>
          <a:p>
            <a:pPr algn="just"/>
            <a:r>
              <a:rPr lang="vi-VN" sz="4000" dirty="0">
                <a:solidFill>
                  <a:prstClr val="black"/>
                </a:solidFill>
                <a:latin typeface="Google Sans"/>
              </a:rPr>
              <a:t>b) Ta thấy: </a:t>
            </a:r>
            <a:r>
              <a:rPr lang="vi-VN" sz="4000" dirty="0" smtClean="0">
                <a:solidFill>
                  <a:prstClr val="black"/>
                </a:solidFill>
                <a:latin typeface="Google Sans"/>
              </a:rPr>
              <a:t>3.1</a:t>
            </a:r>
            <a:r>
              <a:rPr lang="vi-VN" sz="4000" baseline="30000" dirty="0" smtClean="0">
                <a:solidFill>
                  <a:prstClr val="black"/>
                </a:solidFill>
                <a:latin typeface="Google Sans"/>
              </a:rPr>
              <a:t>2</a:t>
            </a:r>
            <a:r>
              <a:rPr lang="vi-VN" sz="4000" dirty="0" smtClean="0">
                <a:solidFill>
                  <a:prstClr val="black"/>
                </a:solidFill>
                <a:latin typeface="Google Sans"/>
              </a:rPr>
              <a:t> </a:t>
            </a:r>
            <a:r>
              <a:rPr lang="vi-VN" sz="4000" dirty="0">
                <a:solidFill>
                  <a:prstClr val="black"/>
                </a:solidFill>
                <a:latin typeface="Google Sans"/>
              </a:rPr>
              <a:t>– 4.1 + 1 = 0 nên x₁ = 1 là một nghiệm của phương trình.</a:t>
            </a:r>
            <a:endParaRPr lang="en-US" sz="4000" dirty="0">
              <a:solidFill>
                <a:prstClr val="black"/>
              </a:solidFill>
              <a:latin typeface="Google Sans"/>
            </a:endParaRPr>
          </a:p>
        </p:txBody>
      </p:sp>
      <mc:AlternateContent xmlns:mc="http://schemas.openxmlformats.org/markup-compatibility/2006" xmlns:a14="http://schemas.microsoft.com/office/drawing/2010/main">
        <mc:Choice Requires="a14">
          <p:sp>
            <p:nvSpPr>
              <p:cNvPr id="9" name="Rectangle 8"/>
              <p:cNvSpPr/>
              <p:nvPr/>
            </p:nvSpPr>
            <p:spPr>
              <a:xfrm>
                <a:off x="2321511" y="7079142"/>
                <a:ext cx="10204597" cy="3232616"/>
              </a:xfrm>
              <a:prstGeom prst="rect">
                <a:avLst/>
              </a:prstGeom>
            </p:spPr>
            <p:txBody>
              <a:bodyPr wrap="square">
                <a:spAutoFit/>
              </a:bodyPr>
              <a:lstStyle/>
              <a:p>
                <a:r>
                  <a:rPr lang="vi-VN" sz="4000" kern="100" dirty="0" smtClean="0">
                    <a:solidFill>
                      <a:prstClr val="black"/>
                    </a:solidFill>
                    <a:ea typeface="Times New Roman" panose="02020603050405020304" pitchFamily="18" charset="0"/>
                    <a:cs typeface="Times New Roman" panose="02020603050405020304" pitchFamily="18" charset="0"/>
                  </a:rPr>
                  <a:t>c) Theo định lí Viète, ta có: x₁x₂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b="0" i="1" smtClean="0">
                            <a:latin typeface="Cambria Math" panose="02040503050406030204" pitchFamily="18" charset="0"/>
                          </a:rPr>
                          <m:t>3</m:t>
                        </m:r>
                      </m:den>
                    </m:f>
                  </m:oMath>
                </a14:m>
                <a:r>
                  <a:rPr lang="vi-VN" sz="4000" kern="100" dirty="0" smtClean="0">
                    <a:solidFill>
                      <a:prstClr val="black"/>
                    </a:solidFill>
                    <a:ea typeface="Times New Roman" panose="02020603050405020304" pitchFamily="18" charset="0"/>
                    <a:cs typeface="Times New Roman" panose="02020603050405020304" pitchFamily="18" charset="0"/>
                  </a:rPr>
                  <a:t>.</a:t>
                </a:r>
                <a:endParaRPr lang="en-US" sz="4000" kern="100" dirty="0" smtClean="0">
                  <a:solidFill>
                    <a:prstClr val="black"/>
                  </a:solidFill>
                  <a:ea typeface="Times New Roman" panose="02020603050405020304" pitchFamily="18" charset="0"/>
                  <a:cs typeface="Times New Roman" panose="02020603050405020304" pitchFamily="18" charset="0"/>
                </a:endParaRPr>
              </a:p>
              <a:p>
                <a:r>
                  <a:rPr lang="vi-VN" sz="4000" kern="100" dirty="0" smtClean="0">
                    <a:solidFill>
                      <a:prstClr val="black"/>
                    </a:solidFill>
                    <a:ea typeface="Times New Roman" panose="02020603050405020304" pitchFamily="18" charset="0"/>
                    <a:cs typeface="Times New Roman" panose="02020603050405020304" pitchFamily="18" charset="0"/>
                  </a:rPr>
                  <a:t>Do x</a:t>
                </a:r>
                <a:r>
                  <a:rPr lang="en-US" sz="4000" kern="100" baseline="-25000" dirty="0" smtClean="0">
                    <a:solidFill>
                      <a:prstClr val="black"/>
                    </a:solidFill>
                    <a:ea typeface="Times New Roman" panose="02020603050405020304" pitchFamily="18" charset="0"/>
                    <a:cs typeface="Times New Roman" panose="02020603050405020304" pitchFamily="18" charset="0"/>
                  </a:rPr>
                  <a:t>1</a:t>
                </a:r>
                <a:r>
                  <a:rPr lang="vi-VN"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a:solidFill>
                      <a:prstClr val="black"/>
                    </a:solidFill>
                    <a:ea typeface="Times New Roman" panose="02020603050405020304" pitchFamily="18" charset="0"/>
                    <a:cs typeface="Times New Roman" panose="02020603050405020304" pitchFamily="18" charset="0"/>
                  </a:rPr>
                  <a:t>= 1 nên </a:t>
                </a:r>
                <a:r>
                  <a:rPr lang="en-US" sz="4000" kern="100" dirty="0" smtClean="0">
                    <a:solidFill>
                      <a:prstClr val="black"/>
                    </a:solidFill>
                    <a:ea typeface="Times New Roman" panose="02020603050405020304" pitchFamily="18" charset="0"/>
                    <a:cs typeface="Times New Roman" panose="02020603050405020304" pitchFamily="18" charset="0"/>
                  </a:rPr>
                  <a:t>1.</a:t>
                </a:r>
                <a:r>
                  <a:rPr lang="vi-VN" sz="4000" kern="100" dirty="0" smtClean="0">
                    <a:solidFill>
                      <a:prstClr val="black"/>
                    </a:solidFill>
                    <a:ea typeface="Times New Roman" panose="02020603050405020304" pitchFamily="18" charset="0"/>
                    <a:cs typeface="Times New Roman" panose="02020603050405020304" pitchFamily="18" charset="0"/>
                  </a:rPr>
                  <a:t>x</a:t>
                </a:r>
                <a:r>
                  <a:rPr lang="vi-VN" sz="4000" kern="100" dirty="0">
                    <a:solidFill>
                      <a:prstClr val="black"/>
                    </a:solidFill>
                    <a:ea typeface="Times New Roman" panose="02020603050405020304" pitchFamily="18" charset="0"/>
                    <a:cs typeface="Times New Roman" panose="02020603050405020304" pitchFamily="18" charset="0"/>
                  </a:rPr>
                  <a:t>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i="1">
                            <a:latin typeface="Cambria Math" panose="02040503050406030204" pitchFamily="18" charset="0"/>
                          </a:rPr>
                          <m:t>3</m:t>
                        </m:r>
                      </m:den>
                    </m:f>
                    <m:r>
                      <a:rPr lang="en-US" sz="4800" b="0" i="0" smtClean="0">
                        <a:latin typeface="Cambria Math" panose="02040503050406030204" pitchFamily="18" charset="0"/>
                      </a:rPr>
                      <m:t>.</m:t>
                    </m:r>
                  </m:oMath>
                </a14:m>
                <a:endParaRPr lang="en-US" sz="4000" kern="100" dirty="0" smtClean="0">
                  <a:solidFill>
                    <a:prstClr val="black"/>
                  </a:solidFill>
                  <a:ea typeface="Times New Roman" panose="02020603050405020304" pitchFamily="18" charset="0"/>
                  <a:cs typeface="Times New Roman" panose="02020603050405020304" pitchFamily="18" charset="0"/>
                </a:endParaRPr>
              </a:p>
              <a:p>
                <a:r>
                  <a:rPr lang="vi-VN" sz="4000" kern="100" dirty="0" smtClean="0">
                    <a:solidFill>
                      <a:prstClr val="black"/>
                    </a:solidFill>
                    <a:ea typeface="Times New Roman" panose="02020603050405020304" pitchFamily="18" charset="0"/>
                    <a:cs typeface="Times New Roman" panose="02020603050405020304" pitchFamily="18" charset="0"/>
                  </a:rPr>
                  <a:t>Suy ra </a:t>
                </a:r>
                <a:r>
                  <a:rPr lang="vi-VN" sz="4000" kern="100" dirty="0">
                    <a:solidFill>
                      <a:prstClr val="black"/>
                    </a:solidFill>
                    <a:ea typeface="Times New Roman" panose="02020603050405020304" pitchFamily="18" charset="0"/>
                    <a:cs typeface="Times New Roman" panose="02020603050405020304" pitchFamily="18" charset="0"/>
                  </a:rPr>
                  <a:t>x₂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i="1">
                            <a:latin typeface="Cambria Math" panose="02040503050406030204" pitchFamily="18" charset="0"/>
                          </a:rPr>
                          <m:t>3</m:t>
                        </m:r>
                      </m:den>
                    </m:f>
                  </m:oMath>
                </a14:m>
                <a:endParaRPr lang="en-US" dirty="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321511" y="7079142"/>
                <a:ext cx="10204597" cy="3232616"/>
              </a:xfrm>
              <a:prstGeom prst="rect">
                <a:avLst/>
              </a:prstGeom>
              <a:blipFill rotWithShape="0">
                <a:blip r:embed="rId5"/>
                <a:stretch>
                  <a:fillRect l="-2151" b="-942"/>
                </a:stretch>
              </a:blipFill>
            </p:spPr>
            <p:txBody>
              <a:bodyPr/>
              <a:lstStyle/>
              <a:p>
                <a:r>
                  <a:rPr lang="en-US">
                    <a:noFill/>
                  </a:rPr>
                  <a:t> </a:t>
                </a:r>
              </a:p>
            </p:txBody>
          </p:sp>
        </mc:Fallback>
      </mc:AlternateContent>
    </p:spTree>
    <p:extLst>
      <p:ext uri="{BB962C8B-B14F-4D97-AF65-F5344CB8AC3E}">
        <p14:creationId xmlns:p14="http://schemas.microsoft.com/office/powerpoint/2010/main" val="31065874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a:t>
            </a:r>
            <a:r>
              <a:rPr lang="en-US" sz="4300" b="1" dirty="0" smtClean="0">
                <a:solidFill>
                  <a:prstClr val="white"/>
                </a:solidFill>
                <a:latin typeface="Arial"/>
                <a:ea typeface="Arial"/>
                <a:cs typeface="Arial"/>
                <a:sym typeface="Arial"/>
              </a:rPr>
              <a:t>3</a:t>
            </a:r>
            <a:endParaRPr sz="4300" b="1" dirty="0">
              <a:solidFill>
                <a:prstClr val="white"/>
              </a:solidFill>
              <a:latin typeface="Arial"/>
              <a:ea typeface="Arial"/>
              <a:cs typeface="Arial"/>
              <a:sym typeface="Arial"/>
            </a:endParaRPr>
          </a:p>
        </p:txBody>
      </p:sp>
      <p:sp>
        <p:nvSpPr>
          <p:cNvPr id="5" name="Rectangle 4"/>
          <p:cNvSpPr/>
          <p:nvPr/>
        </p:nvSpPr>
        <p:spPr>
          <a:xfrm>
            <a:off x="2903203" y="425053"/>
            <a:ext cx="15069869" cy="2862322"/>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phương trình 2x² + 5x + 3 =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Xác định các hệ số a, b, c rồi tính a </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b </a:t>
            </a:r>
            <a:r>
              <a:rPr lang="vi-VN" sz="4000" kern="100" dirty="0">
                <a:solidFill>
                  <a:srgbClr val="7030A0"/>
                </a:solidFill>
                <a:ea typeface="Times New Roman" panose="02020603050405020304" pitchFamily="18" charset="0"/>
                <a:cs typeface="Times New Roman" panose="02020603050405020304" pitchFamily="18" charset="0"/>
              </a:rPr>
              <a:t>+ c.</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Chứng tỏ x₁ = –1 là một nghiệm của phương trình.</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Dùng định lí Viète để tìm nghiệm </a:t>
            </a:r>
            <a:r>
              <a:rPr lang="vi-VN" sz="4000" kern="100" dirty="0" smtClean="0">
                <a:solidFill>
                  <a:srgbClr val="7030A0"/>
                </a:solidFill>
                <a:ea typeface="Times New Roman" panose="02020603050405020304" pitchFamily="18" charset="0"/>
                <a:cs typeface="Times New Roman" panose="02020603050405020304" pitchFamily="18" charset="0"/>
              </a:rPr>
              <a:t>x</a:t>
            </a:r>
            <a:r>
              <a:rPr lang="en-US" sz="4000" kern="100" baseline="-25000" dirty="0" smtClean="0">
                <a:solidFill>
                  <a:srgbClr val="7030A0"/>
                </a:solidFill>
                <a:ea typeface="Times New Roman" panose="02020603050405020304" pitchFamily="18" charset="0"/>
                <a:cs typeface="Times New Roman" panose="02020603050405020304" pitchFamily="18" charset="0"/>
              </a:rPr>
              <a:t>2</a:t>
            </a:r>
            <a:r>
              <a:rPr lang="vi-VN"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còn lại của phương trình.</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1511" y="3580539"/>
            <a:ext cx="13991848" cy="1323439"/>
          </a:xfrm>
          <a:prstGeom prst="rect">
            <a:avLst/>
          </a:prstGeom>
        </p:spPr>
        <p:txBody>
          <a:bodyPr wrap="square">
            <a:spAutoFit/>
          </a:bodyPr>
          <a:lstStyle/>
          <a:p>
            <a:pPr marL="514350" indent="-514350">
              <a:buFontTx/>
              <a:buAutoNum type="alphaLcParenR"/>
            </a:pPr>
            <a:r>
              <a:rPr lang="pt-BR" sz="4000" dirty="0" smtClean="0">
                <a:solidFill>
                  <a:prstClr val="black"/>
                </a:solidFill>
                <a:latin typeface="Google Sans"/>
              </a:rPr>
              <a:t> </a:t>
            </a:r>
            <a:r>
              <a:rPr lang="pt-BR" sz="4000" dirty="0">
                <a:solidFill>
                  <a:prstClr val="black"/>
                </a:solidFill>
                <a:latin typeface="Google Sans"/>
              </a:rPr>
              <a:t>Phương trình có các hệ số a = </a:t>
            </a:r>
            <a:r>
              <a:rPr lang="pt-BR" sz="4000" dirty="0" smtClean="0">
                <a:solidFill>
                  <a:prstClr val="black"/>
                </a:solidFill>
                <a:latin typeface="Google Sans"/>
              </a:rPr>
              <a:t>2, </a:t>
            </a:r>
            <a:r>
              <a:rPr lang="pt-BR" sz="4000" dirty="0">
                <a:solidFill>
                  <a:prstClr val="black"/>
                </a:solidFill>
                <a:latin typeface="Google Sans"/>
              </a:rPr>
              <a:t>b = </a:t>
            </a:r>
            <a:r>
              <a:rPr lang="pt-BR" sz="4000" dirty="0" smtClean="0">
                <a:solidFill>
                  <a:prstClr val="black"/>
                </a:solidFill>
                <a:latin typeface="Google Sans"/>
              </a:rPr>
              <a:t>5, </a:t>
            </a:r>
            <a:r>
              <a:rPr lang="pt-BR" sz="4000" dirty="0">
                <a:solidFill>
                  <a:prstClr val="black"/>
                </a:solidFill>
                <a:latin typeface="Google Sans"/>
              </a:rPr>
              <a:t>c = </a:t>
            </a:r>
            <a:r>
              <a:rPr lang="pt-BR" sz="4000" dirty="0" smtClean="0">
                <a:solidFill>
                  <a:prstClr val="black"/>
                </a:solidFill>
                <a:latin typeface="Google Sans"/>
              </a:rPr>
              <a:t>3. </a:t>
            </a:r>
          </a:p>
          <a:p>
            <a:r>
              <a:rPr lang="pt-BR" sz="4000" dirty="0" smtClean="0">
                <a:solidFill>
                  <a:prstClr val="black"/>
                </a:solidFill>
                <a:latin typeface="Google Sans"/>
              </a:rPr>
              <a:t>Do </a:t>
            </a:r>
            <a:r>
              <a:rPr lang="pt-BR" sz="4000" dirty="0">
                <a:solidFill>
                  <a:prstClr val="black"/>
                </a:solidFill>
                <a:latin typeface="Google Sans"/>
              </a:rPr>
              <a:t>đó a </a:t>
            </a:r>
            <a:r>
              <a:rPr lang="en-US" sz="4000" kern="100" dirty="0">
                <a:ea typeface="Times New Roman" panose="02020603050405020304" pitchFamily="18" charset="0"/>
                <a:cs typeface="Times New Roman" panose="02020603050405020304" pitchFamily="18" charset="0"/>
              </a:rPr>
              <a:t>–</a:t>
            </a:r>
            <a:r>
              <a:rPr lang="pt-BR" sz="4000" dirty="0" smtClean="0">
                <a:solidFill>
                  <a:prstClr val="black"/>
                </a:solidFill>
                <a:latin typeface="Google Sans"/>
              </a:rPr>
              <a:t> </a:t>
            </a:r>
            <a:r>
              <a:rPr lang="pt-BR" sz="4000" dirty="0">
                <a:solidFill>
                  <a:prstClr val="black"/>
                </a:solidFill>
                <a:latin typeface="Google Sans"/>
              </a:rPr>
              <a:t>b + c = </a:t>
            </a:r>
            <a:r>
              <a:rPr lang="pt-BR" sz="4000" dirty="0">
                <a:latin typeface="Google Sans"/>
              </a:rPr>
              <a:t>3 </a:t>
            </a:r>
            <a:r>
              <a:rPr lang="en-US" sz="4000" kern="100" dirty="0">
                <a:ea typeface="Times New Roman" panose="02020603050405020304" pitchFamily="18" charset="0"/>
                <a:cs typeface="Times New Roman" panose="02020603050405020304" pitchFamily="18" charset="0"/>
              </a:rPr>
              <a:t>–</a:t>
            </a:r>
            <a:r>
              <a:rPr lang="pt-BR" sz="4000" dirty="0" smtClean="0">
                <a:solidFill>
                  <a:prstClr val="black"/>
                </a:solidFill>
                <a:latin typeface="Google Sans"/>
              </a:rPr>
              <a:t> 5 </a:t>
            </a:r>
            <a:r>
              <a:rPr lang="pt-BR" sz="4000" dirty="0">
                <a:solidFill>
                  <a:prstClr val="black"/>
                </a:solidFill>
                <a:latin typeface="Google Sans"/>
              </a:rPr>
              <a:t>+ </a:t>
            </a:r>
            <a:r>
              <a:rPr lang="pt-BR" sz="4000" dirty="0" smtClean="0">
                <a:solidFill>
                  <a:prstClr val="black"/>
                </a:solidFill>
                <a:latin typeface="Google Sans"/>
              </a:rPr>
              <a:t>2 </a:t>
            </a:r>
            <a:r>
              <a:rPr lang="pt-BR" sz="4000" dirty="0">
                <a:solidFill>
                  <a:prstClr val="black"/>
                </a:solidFill>
                <a:latin typeface="Google Sans"/>
              </a:rPr>
              <a:t>= 0.</a:t>
            </a:r>
            <a:endParaRPr lang="el-GR" sz="4000" dirty="0">
              <a:solidFill>
                <a:prstClr val="black"/>
              </a:solidFill>
              <a:latin typeface="Google Sans"/>
            </a:endParaRPr>
          </a:p>
        </p:txBody>
      </p:sp>
      <p:sp>
        <p:nvSpPr>
          <p:cNvPr id="8" name="Rectangle 7"/>
          <p:cNvSpPr/>
          <p:nvPr/>
        </p:nvSpPr>
        <p:spPr>
          <a:xfrm>
            <a:off x="2321511" y="5155671"/>
            <a:ext cx="14817211" cy="1323439"/>
          </a:xfrm>
          <a:prstGeom prst="rect">
            <a:avLst/>
          </a:prstGeom>
        </p:spPr>
        <p:txBody>
          <a:bodyPr wrap="square">
            <a:spAutoFit/>
          </a:bodyPr>
          <a:lstStyle/>
          <a:p>
            <a:pPr algn="just"/>
            <a:r>
              <a:rPr lang="vi-VN" sz="4000" dirty="0">
                <a:solidFill>
                  <a:prstClr val="black"/>
                </a:solidFill>
                <a:latin typeface="Google Sans"/>
              </a:rPr>
              <a:t>b) Ta thấy: </a:t>
            </a:r>
            <a:r>
              <a:rPr lang="en-US" sz="4000" dirty="0" smtClean="0">
                <a:solidFill>
                  <a:prstClr val="black"/>
                </a:solidFill>
                <a:latin typeface="Google Sans"/>
              </a:rPr>
              <a:t>2</a:t>
            </a:r>
            <a:r>
              <a:rPr lang="vi-VN" sz="4000" dirty="0" smtClean="0">
                <a:solidFill>
                  <a:prstClr val="black"/>
                </a:solidFill>
                <a:latin typeface="Google Sans"/>
              </a:rPr>
              <a:t>.</a:t>
            </a:r>
            <a:r>
              <a:rPr lang="en-US" sz="4000" kern="100" dirty="0" smtClean="0">
                <a:ea typeface="Times New Roman" panose="02020603050405020304" pitchFamily="18" charset="0"/>
                <a:cs typeface="Times New Roman" panose="02020603050405020304" pitchFamily="18" charset="0"/>
              </a:rPr>
              <a:t>(–</a:t>
            </a:r>
            <a:r>
              <a:rPr lang="vi-VN" sz="4000" dirty="0" smtClean="0">
                <a:solidFill>
                  <a:prstClr val="black"/>
                </a:solidFill>
                <a:latin typeface="Google Sans"/>
              </a:rPr>
              <a:t>1</a:t>
            </a:r>
            <a:r>
              <a:rPr lang="en-US" sz="4000" dirty="0" smtClean="0">
                <a:solidFill>
                  <a:prstClr val="black"/>
                </a:solidFill>
                <a:latin typeface="Google Sans"/>
              </a:rPr>
              <a:t>)</a:t>
            </a:r>
            <a:r>
              <a:rPr lang="vi-VN" sz="4000" baseline="30000" dirty="0" smtClean="0">
                <a:solidFill>
                  <a:prstClr val="black"/>
                </a:solidFill>
                <a:latin typeface="Google Sans"/>
              </a:rPr>
              <a:t>2</a:t>
            </a:r>
            <a:r>
              <a:rPr lang="vi-VN" sz="4000" dirty="0" smtClean="0">
                <a:solidFill>
                  <a:prstClr val="black"/>
                </a:solidFill>
                <a:latin typeface="Google Sans"/>
              </a:rPr>
              <a:t> </a:t>
            </a:r>
            <a:r>
              <a:rPr lang="en-US" sz="4000" dirty="0" smtClean="0">
                <a:solidFill>
                  <a:prstClr val="black"/>
                </a:solidFill>
                <a:latin typeface="Google Sans"/>
              </a:rPr>
              <a:t>+</a:t>
            </a:r>
            <a:r>
              <a:rPr lang="vi-VN" sz="4000" dirty="0" smtClean="0">
                <a:solidFill>
                  <a:prstClr val="black"/>
                </a:solidFill>
                <a:latin typeface="Google Sans"/>
              </a:rPr>
              <a:t> </a:t>
            </a:r>
            <a:r>
              <a:rPr lang="en-US" sz="4000" dirty="0" smtClean="0">
                <a:solidFill>
                  <a:prstClr val="black"/>
                </a:solidFill>
                <a:latin typeface="Google Sans"/>
              </a:rPr>
              <a:t>5</a:t>
            </a:r>
            <a:r>
              <a:rPr lang="vi-VN" sz="4000" dirty="0" smtClean="0">
                <a:solidFill>
                  <a:prstClr val="black"/>
                </a:solidFill>
                <a:latin typeface="Google Sans"/>
              </a:rPr>
              <a:t>.</a:t>
            </a:r>
            <a:r>
              <a:rPr lang="en-US" sz="4000" kern="100" dirty="0">
                <a:ea typeface="Times New Roman" panose="02020603050405020304" pitchFamily="18" charset="0"/>
                <a:cs typeface="Times New Roman" panose="02020603050405020304" pitchFamily="18" charset="0"/>
              </a:rPr>
              <a:t> (–</a:t>
            </a:r>
            <a:r>
              <a:rPr lang="vi-VN" sz="4000" dirty="0">
                <a:solidFill>
                  <a:prstClr val="black"/>
                </a:solidFill>
                <a:latin typeface="Google Sans"/>
              </a:rPr>
              <a:t>1</a:t>
            </a:r>
            <a:r>
              <a:rPr lang="en-US" sz="4000" dirty="0">
                <a:solidFill>
                  <a:prstClr val="black"/>
                </a:solidFill>
                <a:latin typeface="Google Sans"/>
              </a:rPr>
              <a:t>)</a:t>
            </a:r>
            <a:r>
              <a:rPr lang="vi-VN" sz="4000" dirty="0" smtClean="0">
                <a:solidFill>
                  <a:prstClr val="black"/>
                </a:solidFill>
                <a:latin typeface="Google Sans"/>
              </a:rPr>
              <a:t> </a:t>
            </a:r>
            <a:r>
              <a:rPr lang="vi-VN" sz="4000" dirty="0">
                <a:solidFill>
                  <a:prstClr val="black"/>
                </a:solidFill>
                <a:latin typeface="Google Sans"/>
              </a:rPr>
              <a:t>+ </a:t>
            </a:r>
            <a:r>
              <a:rPr lang="en-US" sz="4000" dirty="0" smtClean="0">
                <a:solidFill>
                  <a:prstClr val="black"/>
                </a:solidFill>
                <a:latin typeface="Google Sans"/>
              </a:rPr>
              <a:t>3</a:t>
            </a:r>
            <a:r>
              <a:rPr lang="vi-VN" sz="4000" dirty="0" smtClean="0">
                <a:solidFill>
                  <a:prstClr val="black"/>
                </a:solidFill>
                <a:latin typeface="Google Sans"/>
              </a:rPr>
              <a:t> </a:t>
            </a:r>
            <a:r>
              <a:rPr lang="vi-VN" sz="4000" dirty="0">
                <a:solidFill>
                  <a:prstClr val="black"/>
                </a:solidFill>
                <a:latin typeface="Google Sans"/>
              </a:rPr>
              <a:t>= 0 nên x₁ = </a:t>
            </a:r>
            <a:r>
              <a:rPr lang="en-US" sz="4000" kern="100" dirty="0">
                <a:ea typeface="Times New Roman" panose="02020603050405020304" pitchFamily="18" charset="0"/>
                <a:cs typeface="Times New Roman" panose="02020603050405020304" pitchFamily="18" charset="0"/>
              </a:rPr>
              <a:t>–</a:t>
            </a:r>
            <a:r>
              <a:rPr lang="vi-VN" sz="4000" dirty="0" smtClean="0">
                <a:solidFill>
                  <a:prstClr val="black"/>
                </a:solidFill>
                <a:latin typeface="Google Sans"/>
              </a:rPr>
              <a:t>1 </a:t>
            </a:r>
            <a:r>
              <a:rPr lang="vi-VN" sz="4000" dirty="0">
                <a:solidFill>
                  <a:prstClr val="black"/>
                </a:solidFill>
                <a:latin typeface="Google Sans"/>
              </a:rPr>
              <a:t>là một nghiệm của phương trình.</a:t>
            </a:r>
            <a:endParaRPr lang="en-US" sz="4000" dirty="0">
              <a:solidFill>
                <a:prstClr val="black"/>
              </a:solidFill>
              <a:latin typeface="Google Sans"/>
            </a:endParaRPr>
          </a:p>
        </p:txBody>
      </p:sp>
      <mc:AlternateContent xmlns:mc="http://schemas.openxmlformats.org/markup-compatibility/2006" xmlns:a14="http://schemas.microsoft.com/office/drawing/2010/main">
        <mc:Choice Requires="a14">
          <p:sp>
            <p:nvSpPr>
              <p:cNvPr id="9" name="Rectangle 8"/>
              <p:cNvSpPr/>
              <p:nvPr/>
            </p:nvSpPr>
            <p:spPr>
              <a:xfrm>
                <a:off x="2296111" y="6466410"/>
                <a:ext cx="10204597" cy="3748206"/>
              </a:xfrm>
              <a:prstGeom prst="rect">
                <a:avLst/>
              </a:prstGeom>
            </p:spPr>
            <p:txBody>
              <a:bodyPr wrap="square">
                <a:spAutoFit/>
              </a:bodyPr>
              <a:lstStyle/>
              <a:p>
                <a:r>
                  <a:rPr lang="vi-VN" sz="4000" kern="100" dirty="0" smtClean="0">
                    <a:solidFill>
                      <a:prstClr val="black"/>
                    </a:solidFill>
                    <a:ea typeface="Times New Roman" panose="02020603050405020304" pitchFamily="18" charset="0"/>
                    <a:cs typeface="Times New Roman" panose="02020603050405020304" pitchFamily="18" charset="0"/>
                  </a:rPr>
                  <a:t>c) Theo định lí Viète, ta có: x₁x₂ = </a:t>
                </a:r>
                <a14:m>
                  <m:oMath xmlns:m="http://schemas.openxmlformats.org/officeDocument/2006/math">
                    <m:f>
                      <m:fPr>
                        <m:ctrlPr>
                          <a:rPr lang="en-US" sz="4800" i="1">
                            <a:solidFill>
                              <a:prstClr val="black"/>
                            </a:solidFill>
                            <a:latin typeface="Cambria Math" panose="02040503050406030204" pitchFamily="18" charset="0"/>
                          </a:rPr>
                        </m:ctrlPr>
                      </m:fPr>
                      <m:num>
                        <m:r>
                          <a:rPr lang="en-US" sz="4800" b="0" i="1" smtClean="0">
                            <a:solidFill>
                              <a:prstClr val="black"/>
                            </a:solidFill>
                            <a:latin typeface="Cambria Math" panose="02040503050406030204" pitchFamily="18" charset="0"/>
                          </a:rPr>
                          <m:t>3</m:t>
                        </m:r>
                      </m:num>
                      <m:den>
                        <m:r>
                          <a:rPr lang="en-US" sz="4800" b="0" i="1" smtClean="0">
                            <a:solidFill>
                              <a:prstClr val="black"/>
                            </a:solidFill>
                            <a:latin typeface="Cambria Math" panose="02040503050406030204" pitchFamily="18" charset="0"/>
                          </a:rPr>
                          <m:t>2</m:t>
                        </m:r>
                      </m:den>
                    </m:f>
                  </m:oMath>
                </a14:m>
                <a:r>
                  <a:rPr lang="vi-VN" sz="4000" kern="100" dirty="0" smtClean="0">
                    <a:solidFill>
                      <a:prstClr val="black"/>
                    </a:solidFill>
                    <a:ea typeface="Times New Roman" panose="02020603050405020304" pitchFamily="18" charset="0"/>
                    <a:cs typeface="Times New Roman" panose="02020603050405020304" pitchFamily="18" charset="0"/>
                  </a:rPr>
                  <a:t>.</a:t>
                </a:r>
                <a:endParaRPr lang="en-US" sz="4000" kern="100" dirty="0" smtClean="0">
                  <a:solidFill>
                    <a:prstClr val="black"/>
                  </a:solidFill>
                  <a:ea typeface="Times New Roman" panose="02020603050405020304" pitchFamily="18" charset="0"/>
                  <a:cs typeface="Times New Roman" panose="02020603050405020304" pitchFamily="18" charset="0"/>
                </a:endParaRPr>
              </a:p>
              <a:p>
                <a:r>
                  <a:rPr lang="vi-VN" sz="4000" kern="100" dirty="0" smtClean="0">
                    <a:solidFill>
                      <a:prstClr val="black"/>
                    </a:solidFill>
                    <a:ea typeface="Times New Roman" panose="02020603050405020304" pitchFamily="18" charset="0"/>
                    <a:cs typeface="Times New Roman" panose="02020603050405020304" pitchFamily="18" charset="0"/>
                  </a:rPr>
                  <a:t>Do x</a:t>
                </a:r>
                <a:r>
                  <a:rPr lang="en-US" sz="4000" kern="100" baseline="-25000" dirty="0" smtClean="0">
                    <a:solidFill>
                      <a:prstClr val="black"/>
                    </a:solidFill>
                    <a:ea typeface="Times New Roman" panose="02020603050405020304" pitchFamily="18" charset="0"/>
                    <a:cs typeface="Times New Roman" panose="02020603050405020304" pitchFamily="18" charset="0"/>
                  </a:rPr>
                  <a:t>1</a:t>
                </a:r>
                <a:r>
                  <a:rPr lang="vi-VN"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a:solidFill>
                      <a:prstClr val="black"/>
                    </a:solidFill>
                    <a:ea typeface="Times New Roman" panose="02020603050405020304" pitchFamily="18" charset="0"/>
                    <a:cs typeface="Times New Roman" panose="02020603050405020304" pitchFamily="18" charset="0"/>
                  </a:rPr>
                  <a:t>= </a:t>
                </a:r>
                <a:r>
                  <a:rPr lang="en-US" sz="4000" kern="100" dirty="0">
                    <a:ea typeface="Times New Roman" panose="02020603050405020304" pitchFamily="18" charset="0"/>
                    <a:cs typeface="Times New Roman" panose="02020603050405020304" pitchFamily="18" charset="0"/>
                  </a:rPr>
                  <a:t>–</a:t>
                </a:r>
                <a:r>
                  <a:rPr lang="vi-VN" sz="4000" kern="100" dirty="0" smtClean="0">
                    <a:solidFill>
                      <a:prstClr val="black"/>
                    </a:solidFill>
                    <a:ea typeface="Times New Roman" panose="02020603050405020304" pitchFamily="18" charset="0"/>
                    <a:cs typeface="Times New Roman" panose="02020603050405020304" pitchFamily="18" charset="0"/>
                  </a:rPr>
                  <a:t>1 </a:t>
                </a:r>
                <a:r>
                  <a:rPr lang="vi-VN" sz="4000" kern="100" dirty="0">
                    <a:solidFill>
                      <a:prstClr val="black"/>
                    </a:solidFill>
                    <a:ea typeface="Times New Roman" panose="02020603050405020304" pitchFamily="18" charset="0"/>
                    <a:cs typeface="Times New Roman" panose="02020603050405020304" pitchFamily="18" charset="0"/>
                  </a:rPr>
                  <a:t>nên </a:t>
                </a:r>
                <a:r>
                  <a:rPr lang="en-US" sz="4000" kern="100" dirty="0">
                    <a:ea typeface="Times New Roman" panose="02020603050405020304" pitchFamily="18" charset="0"/>
                    <a:cs typeface="Times New Roman" panose="02020603050405020304" pitchFamily="18" charset="0"/>
                  </a:rPr>
                  <a:t>–</a:t>
                </a:r>
                <a:r>
                  <a:rPr lang="en-US" sz="4000" kern="100" dirty="0" smtClean="0">
                    <a:solidFill>
                      <a:prstClr val="black"/>
                    </a:solidFill>
                    <a:ea typeface="Times New Roman" panose="02020603050405020304" pitchFamily="18" charset="0"/>
                    <a:cs typeface="Times New Roman" panose="02020603050405020304" pitchFamily="18" charset="0"/>
                  </a:rPr>
                  <a:t>1.</a:t>
                </a:r>
                <a:r>
                  <a:rPr lang="vi-VN" sz="4000" kern="100" dirty="0" smtClean="0">
                    <a:solidFill>
                      <a:prstClr val="black"/>
                    </a:solidFill>
                    <a:ea typeface="Times New Roman" panose="02020603050405020304" pitchFamily="18" charset="0"/>
                    <a:cs typeface="Times New Roman" panose="02020603050405020304" pitchFamily="18" charset="0"/>
                  </a:rPr>
                  <a:t>x</a:t>
                </a:r>
                <a:r>
                  <a:rPr lang="vi-VN" sz="4000" kern="100" dirty="0">
                    <a:solidFill>
                      <a:prstClr val="black"/>
                    </a:solidFill>
                    <a:ea typeface="Times New Roman" panose="02020603050405020304" pitchFamily="18" charset="0"/>
                    <a:cs typeface="Times New Roman" panose="02020603050405020304" pitchFamily="18" charset="0"/>
                  </a:rPr>
                  <a:t>₂ = </a:t>
                </a:r>
                <a14:m>
                  <m:oMath xmlns:m="http://schemas.openxmlformats.org/officeDocument/2006/math">
                    <m:f>
                      <m:fPr>
                        <m:ctrlPr>
                          <a:rPr lang="en-US" sz="6000" i="1">
                            <a:solidFill>
                              <a:prstClr val="black"/>
                            </a:solidFill>
                            <a:latin typeface="Cambria Math" panose="02040503050406030204" pitchFamily="18" charset="0"/>
                          </a:rPr>
                        </m:ctrlPr>
                      </m:fPr>
                      <m:num>
                        <m:r>
                          <m:rPr>
                            <m:nor/>
                          </m:rPr>
                          <a:rPr lang="en-US" sz="4800" kern="100" dirty="0">
                            <a:ea typeface="Times New Roman" panose="02020603050405020304" pitchFamily="18" charset="0"/>
                            <a:cs typeface="Times New Roman" panose="02020603050405020304" pitchFamily="18" charset="0"/>
                          </a:rPr>
                          <m:t>–</m:t>
                        </m:r>
                        <m:r>
                          <a:rPr lang="en-US" sz="6000" b="0" i="1" smtClean="0">
                            <a:solidFill>
                              <a:prstClr val="black"/>
                            </a:solidFill>
                            <a:latin typeface="Cambria Math" panose="02040503050406030204" pitchFamily="18" charset="0"/>
                          </a:rPr>
                          <m:t>3</m:t>
                        </m:r>
                      </m:num>
                      <m:den>
                        <m:r>
                          <a:rPr lang="en-US" sz="6000" b="0" i="1" smtClean="0">
                            <a:solidFill>
                              <a:prstClr val="black"/>
                            </a:solidFill>
                            <a:latin typeface="Cambria Math" panose="02040503050406030204" pitchFamily="18" charset="0"/>
                          </a:rPr>
                          <m:t>2</m:t>
                        </m:r>
                      </m:den>
                    </m:f>
                    <m:r>
                      <a:rPr lang="en-US" sz="6000" smtClean="0">
                        <a:solidFill>
                          <a:prstClr val="black"/>
                        </a:solidFill>
                        <a:latin typeface="Cambria Math" panose="02040503050406030204" pitchFamily="18" charset="0"/>
                      </a:rPr>
                      <m:t>.</m:t>
                    </m:r>
                  </m:oMath>
                </a14:m>
                <a:endParaRPr lang="en-US" sz="4000" kern="100" dirty="0" smtClean="0">
                  <a:solidFill>
                    <a:prstClr val="black"/>
                  </a:solidFill>
                  <a:ea typeface="Times New Roman" panose="02020603050405020304" pitchFamily="18" charset="0"/>
                  <a:cs typeface="Times New Roman" panose="02020603050405020304" pitchFamily="18" charset="0"/>
                </a:endParaRPr>
              </a:p>
              <a:p>
                <a:r>
                  <a:rPr lang="vi-VN" sz="4000" kern="100" dirty="0" smtClean="0">
                    <a:solidFill>
                      <a:prstClr val="black"/>
                    </a:solidFill>
                    <a:ea typeface="Times New Roman" panose="02020603050405020304" pitchFamily="18" charset="0"/>
                    <a:cs typeface="Times New Roman" panose="02020603050405020304" pitchFamily="18" charset="0"/>
                  </a:rPr>
                  <a:t>Suy ra </a:t>
                </a:r>
                <a:r>
                  <a:rPr lang="vi-VN" sz="4000" kern="100" dirty="0">
                    <a:solidFill>
                      <a:prstClr val="black"/>
                    </a:solidFill>
                    <a:ea typeface="Times New Roman" panose="02020603050405020304" pitchFamily="18" charset="0"/>
                    <a:cs typeface="Times New Roman" panose="02020603050405020304" pitchFamily="18" charset="0"/>
                  </a:rPr>
                  <a:t>x₂ = </a:t>
                </a:r>
                <a14:m>
                  <m:oMath xmlns:m="http://schemas.openxmlformats.org/officeDocument/2006/math">
                    <m:f>
                      <m:fPr>
                        <m:ctrlPr>
                          <a:rPr lang="en-US" sz="6000" i="1">
                            <a:solidFill>
                              <a:prstClr val="black"/>
                            </a:solidFill>
                            <a:latin typeface="Cambria Math" panose="02040503050406030204" pitchFamily="18" charset="0"/>
                          </a:rPr>
                        </m:ctrlPr>
                      </m:fPr>
                      <m:num>
                        <m:r>
                          <m:rPr>
                            <m:nor/>
                          </m:rPr>
                          <a:rPr lang="en-US" sz="4800" kern="100" dirty="0">
                            <a:ea typeface="Times New Roman" panose="02020603050405020304" pitchFamily="18" charset="0"/>
                            <a:cs typeface="Times New Roman" panose="02020603050405020304" pitchFamily="18" charset="0"/>
                          </a:rPr>
                          <m:t>–</m:t>
                        </m:r>
                        <m:r>
                          <a:rPr lang="en-US" sz="6000" i="1">
                            <a:solidFill>
                              <a:prstClr val="black"/>
                            </a:solidFill>
                            <a:latin typeface="Cambria Math" panose="02040503050406030204" pitchFamily="18" charset="0"/>
                          </a:rPr>
                          <m:t>3</m:t>
                        </m:r>
                      </m:num>
                      <m:den>
                        <m:r>
                          <a:rPr lang="en-US" sz="6000" i="1">
                            <a:solidFill>
                              <a:prstClr val="black"/>
                            </a:solidFill>
                            <a:latin typeface="Cambria Math" panose="02040503050406030204" pitchFamily="18" charset="0"/>
                          </a:rPr>
                          <m:t>2</m:t>
                        </m:r>
                      </m:den>
                    </m:f>
                  </m:oMath>
                </a14:m>
                <a:endParaRPr lang="en-US" dirty="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296111" y="6466410"/>
                <a:ext cx="10204597" cy="3748206"/>
              </a:xfrm>
              <a:prstGeom prst="rect">
                <a:avLst/>
              </a:prstGeom>
              <a:blipFill rotWithShape="0">
                <a:blip r:embed="rId5"/>
                <a:stretch>
                  <a:fillRect l="-2151"/>
                </a:stretch>
              </a:blipFill>
            </p:spPr>
            <p:txBody>
              <a:bodyPr/>
              <a:lstStyle/>
              <a:p>
                <a:r>
                  <a:rPr lang="en-US">
                    <a:noFill/>
                  </a:rPr>
                  <a:t> </a:t>
                </a:r>
              </a:p>
            </p:txBody>
          </p:sp>
        </mc:Fallback>
      </mc:AlternateContent>
    </p:spTree>
    <p:extLst>
      <p:ext uri="{BB962C8B-B14F-4D97-AF65-F5344CB8AC3E}">
        <p14:creationId xmlns:p14="http://schemas.microsoft.com/office/powerpoint/2010/main" val="31539394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solidFill>
                    <a:prstClr val="black"/>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solidFill>
                    <a:prstClr val="black"/>
                  </a:solidFill>
                </a:endParaRPr>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Nhận xét:</a:t>
              </a:r>
              <a:endParaRPr lang="en-US" sz="6000" b="1" u="sng" dirty="0">
                <a:solidFill>
                  <a:prstClr val="black"/>
                </a:solidFil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86677" y="8137841"/>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30200" y="4543336"/>
                <a:ext cx="17026596" cy="2004908"/>
              </a:xfrm>
              <a:prstGeom prst="rect">
                <a:avLst/>
              </a:prstGeom>
            </p:spPr>
            <p:txBody>
              <a:bodyPr wrap="square">
                <a:spAutoFit/>
              </a:bodyPr>
              <a:lstStyle/>
              <a:p>
                <a:pPr algn="just"/>
                <a:r>
                  <a:rPr lang="en-US" sz="4400" dirty="0" smtClean="0"/>
                  <a:t>	</a:t>
                </a:r>
                <a:r>
                  <a:rPr lang="vi-VN" sz="4400" dirty="0" smtClean="0"/>
                  <a:t>Nếu </a:t>
                </a:r>
                <a:r>
                  <a:rPr lang="vi-VN" sz="4400" dirty="0"/>
                  <a:t>phương trình ax² + bx + c = 0 (a ≠ 0) có a+b+c=0 thì phương trình có một nghiệm là x₁ = 1 và nghiệm còn lại là x₂ = </a:t>
                </a:r>
                <a14:m>
                  <m:oMath xmlns:m="http://schemas.openxmlformats.org/officeDocument/2006/math">
                    <m:f>
                      <m:fPr>
                        <m:ctrlPr>
                          <a:rPr lang="vi-VN" sz="6000" i="1" dirty="0" smtClean="0">
                            <a:latin typeface="Cambria Math" panose="02040503050406030204" pitchFamily="18" charset="0"/>
                          </a:rPr>
                        </m:ctrlPr>
                      </m:fPr>
                      <m:num>
                        <m:r>
                          <a:rPr lang="en-US" sz="6000" b="0" i="1" dirty="0" smtClean="0">
                            <a:latin typeface="Cambria Math" panose="02040503050406030204" pitchFamily="18" charset="0"/>
                          </a:rPr>
                          <m:t>𝑐</m:t>
                        </m:r>
                      </m:num>
                      <m:den>
                        <m:r>
                          <a:rPr lang="en-US" sz="6000" b="0" i="1" dirty="0" smtClean="0">
                            <a:latin typeface="Cambria Math" panose="02040503050406030204" pitchFamily="18" charset="0"/>
                          </a:rPr>
                          <m:t>𝑎</m:t>
                        </m:r>
                      </m:den>
                    </m:f>
                  </m:oMath>
                </a14:m>
                <a:endParaRPr lang="vi-VN" sz="4400" dirty="0"/>
              </a:p>
            </p:txBody>
          </p:sp>
        </mc:Choice>
        <mc:Fallback xmlns="">
          <p:sp>
            <p:nvSpPr>
              <p:cNvPr id="2" name="Rectangle 1"/>
              <p:cNvSpPr>
                <a:spLocks noRot="1" noChangeAspect="1" noMove="1" noResize="1" noEditPoints="1" noAdjustHandles="1" noChangeArrowheads="1" noChangeShapeType="1" noTextEdit="1"/>
              </p:cNvSpPr>
              <p:nvPr/>
            </p:nvSpPr>
            <p:spPr>
              <a:xfrm>
                <a:off x="330200" y="4543336"/>
                <a:ext cx="17026596" cy="2004908"/>
              </a:xfrm>
              <a:prstGeom prst="rect">
                <a:avLst/>
              </a:prstGeom>
              <a:blipFill rotWithShape="0">
                <a:blip r:embed="rId8"/>
                <a:stretch>
                  <a:fillRect l="-1432" t="-6991" r="-1468" b="-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42473" y="6536844"/>
                <a:ext cx="17217523" cy="1881412"/>
              </a:xfrm>
              <a:prstGeom prst="rect">
                <a:avLst/>
              </a:prstGeom>
            </p:spPr>
            <p:txBody>
              <a:bodyPr wrap="square">
                <a:spAutoFit/>
              </a:bodyPr>
              <a:lstStyle/>
              <a:p>
                <a:pPr algn="just"/>
                <a:r>
                  <a:rPr lang="en-US" sz="4400" dirty="0" smtClean="0"/>
                  <a:t>	</a:t>
                </a:r>
                <a:r>
                  <a:rPr lang="vi-VN" sz="4400" dirty="0" smtClean="0"/>
                  <a:t>Nếu </a:t>
                </a:r>
                <a:r>
                  <a:rPr lang="vi-VN" sz="4400" dirty="0"/>
                  <a:t>phương trình ax² + bx + c = 0 (a ≠ 0) có a-b+c=0 thì phương trình có một nghiệm là x₁ = </a:t>
                </a:r>
                <a:r>
                  <a:rPr lang="vi-VN" sz="4400" dirty="0" smtClean="0"/>
                  <a:t>-</a:t>
                </a:r>
                <a:r>
                  <a:rPr lang="vi-VN" sz="4400" dirty="0"/>
                  <a:t>1 </a:t>
                </a:r>
                <a:r>
                  <a:rPr lang="vi-VN" sz="4400" dirty="0" smtClean="0"/>
                  <a:t>và </a:t>
                </a:r>
                <a:r>
                  <a:rPr lang="vi-VN" sz="4400" dirty="0"/>
                  <a:t>nghiệm còn lại là </a:t>
                </a:r>
                <a:r>
                  <a:rPr lang="vi-VN" sz="4400" dirty="0" smtClean="0"/>
                  <a:t>x</a:t>
                </a:r>
                <a:r>
                  <a:rPr lang="en-US" sz="4400" baseline="-25000" dirty="0" smtClean="0"/>
                  <a:t>2</a:t>
                </a:r>
                <a:r>
                  <a:rPr lang="vi-VN" sz="4400" dirty="0" smtClean="0"/>
                  <a:t> </a:t>
                </a:r>
                <a:r>
                  <a:rPr lang="vi-VN" sz="4400" dirty="0"/>
                  <a:t>= </a:t>
                </a:r>
                <a:r>
                  <a:rPr lang="vi-VN" sz="4400" dirty="0" smtClean="0"/>
                  <a:t>- </a:t>
                </a:r>
                <a14:m>
                  <m:oMath xmlns:m="http://schemas.openxmlformats.org/officeDocument/2006/math">
                    <m:f>
                      <m:fPr>
                        <m:ctrlPr>
                          <a:rPr lang="vi-VN" sz="5400" i="1" dirty="0">
                            <a:latin typeface="Cambria Math" panose="02040503050406030204" pitchFamily="18" charset="0"/>
                          </a:rPr>
                        </m:ctrlPr>
                      </m:fPr>
                      <m:num>
                        <m:r>
                          <a:rPr lang="en-US" sz="5400" i="1" dirty="0">
                            <a:latin typeface="Cambria Math" panose="02040503050406030204" pitchFamily="18" charset="0"/>
                          </a:rPr>
                          <m:t>𝑐</m:t>
                        </m:r>
                      </m:num>
                      <m:den>
                        <m:r>
                          <a:rPr lang="en-US" sz="5400" i="1" dirty="0">
                            <a:latin typeface="Cambria Math" panose="02040503050406030204" pitchFamily="18" charset="0"/>
                          </a:rPr>
                          <m:t>𝑎</m:t>
                        </m:r>
                      </m:den>
                    </m:f>
                  </m:oMath>
                </a14:m>
                <a:endParaRPr lang="en-US" sz="4400" dirty="0"/>
              </a:p>
            </p:txBody>
          </p:sp>
        </mc:Choice>
        <mc:Fallback xmlns="">
          <p:sp>
            <p:nvSpPr>
              <p:cNvPr id="16" name="Rectangle 15"/>
              <p:cNvSpPr>
                <a:spLocks noRot="1" noChangeAspect="1" noMove="1" noResize="1" noEditPoints="1" noAdjustHandles="1" noChangeArrowheads="1" noChangeShapeType="1" noTextEdit="1"/>
              </p:cNvSpPr>
              <p:nvPr/>
            </p:nvSpPr>
            <p:spPr>
              <a:xfrm>
                <a:off x="342473" y="6536844"/>
                <a:ext cx="17217523" cy="1881412"/>
              </a:xfrm>
              <a:prstGeom prst="rect">
                <a:avLst/>
              </a:prstGeom>
              <a:blipFill rotWithShape="0">
                <a:blip r:embed="rId9"/>
                <a:stretch>
                  <a:fillRect l="-1416" t="-7443" r="-1416" b="-2589"/>
                </a:stretch>
              </a:blipFill>
            </p:spPr>
            <p:txBody>
              <a:bodyPr/>
              <a:lstStyle/>
              <a:p>
                <a:r>
                  <a:rPr lang="en-US">
                    <a:noFill/>
                  </a:rPr>
                  <a:t> </a:t>
                </a:r>
              </a:p>
            </p:txBody>
          </p:sp>
        </mc:Fallback>
      </mc:AlternateContent>
    </p:spTree>
    <p:extLst>
      <p:ext uri="{BB962C8B-B14F-4D97-AF65-F5344CB8AC3E}">
        <p14:creationId xmlns:p14="http://schemas.microsoft.com/office/powerpoint/2010/main" val="18555362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a:t>
            </a:r>
            <a:r>
              <a:rPr lang="en-US" sz="4300" b="1" dirty="0" smtClean="0">
                <a:solidFill>
                  <a:prstClr val="white"/>
                </a:solidFill>
                <a:latin typeface="Arial"/>
                <a:ea typeface="Arial"/>
                <a:cs typeface="Arial"/>
                <a:sym typeface="Arial"/>
              </a:rPr>
              <a:t>4</a:t>
            </a:r>
            <a:endParaRPr sz="4300" b="1" dirty="0">
              <a:solidFill>
                <a:prstClr val="white"/>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1038864"/>
                <a:ext cx="15069869" cy="833113"/>
              </a:xfrm>
              <a:prstGeom prst="rect">
                <a:avLst/>
              </a:prstGeom>
            </p:spPr>
            <p:txBody>
              <a:bodyPr wrap="square">
                <a:spAutoFit/>
              </a:bodyPr>
              <a:lstStyle/>
              <a:p>
                <a:pPr>
                  <a:spcAft>
                    <a:spcPts val="800"/>
                  </a:spcAft>
                </a:pPr>
                <a:r>
                  <a:rPr lang="vi-VN" sz="4000" kern="100" dirty="0" smtClean="0">
                    <a:solidFill>
                      <a:srgbClr val="7030A0"/>
                    </a:solidFill>
                    <a:ea typeface="Times New Roman" panose="02020603050405020304" pitchFamily="18" charset="0"/>
                    <a:cs typeface="Times New Roman" panose="02020603050405020304" pitchFamily="18" charset="0"/>
                  </a:rPr>
                  <a:t>Không tính </a:t>
                </a:r>
                <a:r>
                  <a:rPr lang="vi-VN" sz="4000" kern="100" dirty="0" smtClean="0">
                    <a:solidFill>
                      <a:srgbClr val="7030A0"/>
                    </a:solidFill>
                    <a:ea typeface="Times New Roman" panose="02020603050405020304" pitchFamily="18" charset="0"/>
                    <a:cs typeface="Times New Roman" panose="02020603050405020304" pitchFamily="18" charset="0"/>
                    <a:sym typeface="Lamsymbol" panose="05010101010101010101" pitchFamily="2" charset="2"/>
                  </a:rPr>
                  <a:t></a:t>
                </a:r>
                <a:r>
                  <a:rPr lang="vi-VN" sz="4000" kern="100" dirty="0" smtClean="0">
                    <a:solidFill>
                      <a:srgbClr val="7030A0"/>
                    </a:solidFill>
                    <a:ea typeface="Times New Roman" panose="02020603050405020304" pitchFamily="18" charset="0"/>
                    <a:cs typeface="Times New Roman" panose="02020603050405020304" pitchFamily="18" charset="0"/>
                  </a:rPr>
                  <a:t>, giải phương trình </a:t>
                </a:r>
                <a14:m>
                  <m:oMath xmlns:m="http://schemas.openxmlformats.org/officeDocument/2006/math">
                    <m:rad>
                      <m:radPr>
                        <m:degHide m:val="on"/>
                        <m:ctrlPr>
                          <a:rPr lang="vi-VN" sz="4400" i="1" kern="100" dirty="0" smtClean="0">
                            <a:solidFill>
                              <a:srgbClr val="7030A0"/>
                            </a:solidFill>
                            <a:latin typeface="Cambria Math" panose="02040503050406030204" pitchFamily="18" charset="0"/>
                            <a:cs typeface="Times New Roman" panose="02020603050405020304" pitchFamily="18" charset="0"/>
                          </a:rPr>
                        </m:ctrlPr>
                      </m:radPr>
                      <m:deg/>
                      <m:e>
                        <m:r>
                          <a:rPr lang="en-US" sz="4400" b="0" i="1" kern="100" dirty="0" smtClean="0">
                            <a:solidFill>
                              <a:srgbClr val="7030A0"/>
                            </a:solidFill>
                            <a:latin typeface="Cambria Math" panose="02040503050406030204" pitchFamily="18" charset="0"/>
                            <a:cs typeface="Times New Roman" panose="02020603050405020304" pitchFamily="18" charset="0"/>
                          </a:rPr>
                          <m:t>3</m:t>
                        </m:r>
                      </m:e>
                    </m:rad>
                  </m:oMath>
                </a14:m>
                <a:r>
                  <a:rPr lang="vi-VN" sz="4000" kern="100" dirty="0" smtClean="0">
                    <a:solidFill>
                      <a:srgbClr val="7030A0"/>
                    </a:solidFill>
                    <a:ea typeface="Times New Roman" panose="02020603050405020304" pitchFamily="18" charset="0"/>
                    <a:cs typeface="Times New Roman" panose="02020603050405020304" pitchFamily="18" charset="0"/>
                  </a:rPr>
                  <a:t>x²</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(2</a:t>
                </a:r>
                <a14:m>
                  <m:oMath xmlns:m="http://schemas.openxmlformats.org/officeDocument/2006/math">
                    <m:r>
                      <a:rPr lang="en-US" sz="4800" b="0" i="0"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rgbClr val="7030A0"/>
                        </a:solidFill>
                        <a:ea typeface="Times New Roman" panose="02020603050405020304" pitchFamily="18" charset="0"/>
                        <a:cs typeface="Times New Roman" panose="02020603050405020304" pitchFamily="18" charset="0"/>
                      </a:rPr>
                      <m:t>–</m:t>
                    </m:r>
                    <m:r>
                      <a:rPr lang="en-US" sz="4800" b="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rgbClr val="7030A0"/>
                            </a:solidFill>
                            <a:latin typeface="Cambria Math" panose="02040503050406030204" pitchFamily="18" charset="0"/>
                            <a:cs typeface="Times New Roman" panose="02020603050405020304" pitchFamily="18" charset="0"/>
                          </a:rPr>
                        </m:ctrlPr>
                      </m:radPr>
                      <m:deg/>
                      <m:e>
                        <m:r>
                          <a:rPr lang="en-US" sz="4000" i="1" kern="100" dirty="0">
                            <a:solidFill>
                              <a:srgbClr val="7030A0"/>
                            </a:solidFill>
                            <a:latin typeface="Cambria Math" panose="02040503050406030204" pitchFamily="18" charset="0"/>
                            <a:cs typeface="Times New Roman" panose="02020603050405020304" pitchFamily="18" charset="0"/>
                          </a:rPr>
                          <m:t>3</m:t>
                        </m:r>
                      </m:e>
                    </m:rad>
                  </m:oMath>
                </a14:m>
                <a:r>
                  <a:rPr lang="vi-VN" sz="4000" kern="100" dirty="0">
                    <a:solidFill>
                      <a:srgbClr val="7030A0"/>
                    </a:solidFill>
                    <a:ea typeface="Times New Roman" panose="02020603050405020304" pitchFamily="18" charset="0"/>
                    <a:cs typeface="Times New Roman" panose="02020603050405020304" pitchFamily="18" charset="0"/>
                  </a:rPr>
                  <a:t>)</a:t>
                </a:r>
                <a:r>
                  <a:rPr lang="vi-VN" sz="4000" kern="100" dirty="0" smtClean="0">
                    <a:solidFill>
                      <a:srgbClr val="7030A0"/>
                    </a:solidFill>
                    <a:ea typeface="Times New Roman" panose="02020603050405020304" pitchFamily="18" charset="0"/>
                    <a:cs typeface="Times New Roman" panose="02020603050405020304" pitchFamily="18" charset="0"/>
                  </a:rPr>
                  <a:t>x</a:t>
                </a:r>
                <a:r>
                  <a:rPr lang="en-US" sz="4000" kern="100" dirty="0" smtClean="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
                      <m:rPr>
                        <m:nor/>
                      </m:rPr>
                      <a:rPr lang="en-US" sz="4000" kern="100" dirty="0">
                        <a:solidFill>
                          <a:srgbClr val="7030A0"/>
                        </a:solidFill>
                        <a:ea typeface="Times New Roman" panose="02020603050405020304" pitchFamily="18" charset="0"/>
                        <a:cs typeface="Times New Roman" panose="02020603050405020304" pitchFamily="18" charset="0"/>
                      </a:rPr>
                      <m:t>–</m:t>
                    </m:r>
                    <m:r>
                      <a:rPr lang="en-US" sz="4000" i="1" kern="100" dirty="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smtClean="0">
                    <a:solidFill>
                      <a:srgbClr val="7030A0"/>
                    </a:solidFill>
                    <a:ea typeface="Times New Roman" panose="02020603050405020304" pitchFamily="18" charset="0"/>
                    <a:cs typeface="Times New Roman" panose="02020603050405020304" pitchFamily="18" charset="0"/>
                  </a:rPr>
                  <a:t>2=0</a:t>
                </a:r>
                <a:r>
                  <a:rPr lang="vi-VN" sz="4000" kern="100" dirty="0">
                    <a:solidFill>
                      <a:srgbClr val="7030A0"/>
                    </a:solidFill>
                    <a:ea typeface="Times New Roman" panose="02020603050405020304" pitchFamily="18" charset="0"/>
                    <a:cs typeface="Times New Roman" panose="02020603050405020304" pitchFamily="18" charset="0"/>
                  </a:rPr>
                  <a:t>.</a:t>
                </a:r>
                <a:endParaRPr lang="en-US" sz="4000" kern="100" dirty="0">
                  <a:solidFill>
                    <a:prstClr val="black"/>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1038864"/>
                <a:ext cx="15069869" cy="833113"/>
              </a:xfrm>
              <a:prstGeom prst="rect">
                <a:avLst/>
              </a:prstGeom>
              <a:blipFill rotWithShape="0">
                <a:blip r:embed="rId3"/>
                <a:stretch>
                  <a:fillRect l="-1416" t="-730" b="-28467"/>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21511" y="3580539"/>
                <a:ext cx="13991848" cy="816955"/>
              </a:xfrm>
              <a:prstGeom prst="rect">
                <a:avLst/>
              </a:prstGeom>
            </p:spPr>
            <p:txBody>
              <a:bodyPr wrap="square">
                <a:spAutoFit/>
              </a:bodyPr>
              <a:lstStyle/>
              <a:p>
                <a:r>
                  <a:rPr lang="pt-BR" sz="4000" dirty="0" smtClean="0">
                    <a:solidFill>
                      <a:prstClr val="black"/>
                    </a:solidFill>
                    <a:latin typeface="Google Sans"/>
                  </a:rPr>
                  <a:t> </a:t>
                </a:r>
                <a:r>
                  <a:rPr lang="pt-BR" sz="4000" dirty="0" smtClean="0">
                    <a:solidFill>
                      <a:schemeClr val="tx1"/>
                    </a:solidFill>
                    <a:latin typeface="Google Sans"/>
                  </a:rPr>
                  <a:t>Phương trình có các hệ số a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smtClean="0">
                    <a:solidFill>
                      <a:schemeClr val="tx1"/>
                    </a:solidFill>
                    <a:latin typeface="Google Sans"/>
                  </a:rPr>
                  <a:t>, </a:t>
                </a:r>
                <a:r>
                  <a:rPr lang="pt-BR" sz="4000" dirty="0">
                    <a:solidFill>
                      <a:schemeClr val="tx1"/>
                    </a:solidFill>
                    <a:latin typeface="Google Sans"/>
                  </a:rPr>
                  <a:t>b = </a:t>
                </a:r>
                <a:r>
                  <a:rPr lang="vi-VN" sz="4000" kern="100" dirty="0">
                    <a:solidFill>
                      <a:schemeClr val="tx1"/>
                    </a:solidFill>
                    <a:ea typeface="Times New Roman" panose="02020603050405020304" pitchFamily="18" charset="0"/>
                    <a:cs typeface="Times New Roman" panose="02020603050405020304" pitchFamily="18" charset="0"/>
                  </a:rPr>
                  <a:t>2</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smtClean="0">
                    <a:solidFill>
                      <a:schemeClr val="tx1"/>
                    </a:solidFill>
                    <a:latin typeface="Google Sans"/>
                  </a:rPr>
                  <a:t>, </a:t>
                </a:r>
                <a:r>
                  <a:rPr lang="pt-BR" sz="4000" dirty="0">
                    <a:solidFill>
                      <a:schemeClr val="tx1"/>
                    </a:solidFill>
                    <a:latin typeface="Google Sans"/>
                  </a:rPr>
                  <a:t>c =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r>
                      <a:rPr lang="en-US" sz="40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a:solidFill>
                      <a:schemeClr val="tx1"/>
                    </a:solidFill>
                    <a:ea typeface="Times New Roman" panose="02020603050405020304" pitchFamily="18" charset="0"/>
                    <a:cs typeface="Times New Roman" panose="02020603050405020304" pitchFamily="18" charset="0"/>
                  </a:rPr>
                  <a:t>2</a:t>
                </a:r>
                <a:r>
                  <a:rPr lang="pt-BR" sz="4000" dirty="0" smtClean="0">
                    <a:solidFill>
                      <a:schemeClr val="tx1"/>
                    </a:solidFill>
                    <a:latin typeface="Google Sans"/>
                  </a:rPr>
                  <a:t>. </a:t>
                </a:r>
              </a:p>
            </p:txBody>
          </p:sp>
        </mc:Choice>
        <mc:Fallback xmlns="">
          <p:sp>
            <p:nvSpPr>
              <p:cNvPr id="6" name="Rectangle 5"/>
              <p:cNvSpPr>
                <a:spLocks noRot="1" noChangeAspect="1" noMove="1" noResize="1" noEditPoints="1" noAdjustHandles="1" noChangeArrowheads="1" noChangeShapeType="1" noTextEdit="1"/>
              </p:cNvSpPr>
              <p:nvPr/>
            </p:nvSpPr>
            <p:spPr>
              <a:xfrm>
                <a:off x="2321511" y="3580539"/>
                <a:ext cx="13991848" cy="816955"/>
              </a:xfrm>
              <a:prstGeom prst="rect">
                <a:avLst/>
              </a:prstGeom>
              <a:blipFill rotWithShape="0">
                <a:blip r:embed="rId6"/>
                <a:stretch>
                  <a:fillRect l="-566" t="-2239" b="-291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321511" y="4488796"/>
                <a:ext cx="13991848" cy="816955"/>
              </a:xfrm>
              <a:prstGeom prst="rect">
                <a:avLst/>
              </a:prstGeom>
            </p:spPr>
            <p:txBody>
              <a:bodyPr wrap="square">
                <a:spAutoFit/>
              </a:bodyPr>
              <a:lstStyle/>
              <a:p>
                <a:r>
                  <a:rPr lang="pt-BR" sz="4000" dirty="0" smtClean="0">
                    <a:solidFill>
                      <a:schemeClr val="tx1"/>
                    </a:solidFill>
                    <a:latin typeface="Google Sans"/>
                  </a:rPr>
                  <a:t>Ta có: a </a:t>
                </a:r>
                <a:r>
                  <a:rPr lang="en-US" sz="4000" kern="100" dirty="0" smtClean="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b + c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Google Sans"/>
                  </a:rPr>
                  <a:t> </a:t>
                </a:r>
                <a:r>
                  <a:rPr lang="en-US" sz="4000" kern="100" dirty="0" smtClean="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(2</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 </a:t>
                </a:r>
                <a:r>
                  <a:rPr lang="pt-BR" sz="4000" dirty="0" smtClean="0">
                    <a:solidFill>
                      <a:schemeClr val="tx1"/>
                    </a:solidFill>
                    <a:latin typeface="Google Sans"/>
                  </a:rPr>
                  <a:t>(</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r>
                      <a:rPr lang="en-US" sz="40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smtClean="0">
                    <a:solidFill>
                      <a:schemeClr val="tx1"/>
                    </a:solidFill>
                    <a:ea typeface="Times New Roman" panose="02020603050405020304" pitchFamily="18" charset="0"/>
                    <a:cs typeface="Times New Roman" panose="02020603050405020304" pitchFamily="18" charset="0"/>
                  </a:rPr>
                  <a:t>2</a:t>
                </a:r>
                <a:r>
                  <a:rPr lang="en-US" sz="4000" kern="100" dirty="0" smtClean="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 0.</a:t>
                </a:r>
                <a:endParaRPr lang="el-GR" sz="4000" dirty="0">
                  <a:solidFill>
                    <a:schemeClr val="tx1"/>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4488796"/>
                <a:ext cx="13991848" cy="816955"/>
              </a:xfrm>
              <a:prstGeom prst="rect">
                <a:avLst/>
              </a:prstGeom>
              <a:blipFill rotWithShape="0">
                <a:blip r:embed="rId7"/>
                <a:stretch>
                  <a:fillRect l="-1569" t="-2239" b="-31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321511" y="5727241"/>
                <a:ext cx="13991848" cy="1853456"/>
              </a:xfrm>
              <a:prstGeom prst="rect">
                <a:avLst/>
              </a:prstGeom>
            </p:spPr>
            <p:txBody>
              <a:bodyPr wrap="square">
                <a:spAutoFit/>
              </a:bodyPr>
              <a:lstStyle/>
              <a:p>
                <a:r>
                  <a:rPr lang="vi-VN" sz="4000" dirty="0" smtClean="0">
                    <a:latin typeface="Google Sans"/>
                  </a:rPr>
                  <a:t>Do </a:t>
                </a:r>
                <a:r>
                  <a:rPr lang="vi-VN" sz="4000" dirty="0">
                    <a:latin typeface="Google Sans"/>
                  </a:rPr>
                  <a:t>đó phương trình có nghiệm x₁ = 1 </a:t>
                </a:r>
                <a:r>
                  <a:rPr lang="vi-VN" sz="4000" dirty="0" smtClean="0">
                    <a:latin typeface="Google Sans"/>
                  </a:rPr>
                  <a:t>và</a:t>
                </a:r>
                <a:r>
                  <a:rPr lang="en-US" sz="4000" dirty="0" smtClean="0">
                    <a:latin typeface="Google Sans"/>
                  </a:rPr>
                  <a:t> </a:t>
                </a:r>
                <a:r>
                  <a:rPr lang="vi-VN" sz="4000" dirty="0"/>
                  <a:t>x₂ = </a:t>
                </a:r>
                <a14:m>
                  <m:oMath xmlns:m="http://schemas.openxmlformats.org/officeDocument/2006/math">
                    <m:f>
                      <m:fPr>
                        <m:ctrlPr>
                          <a:rPr lang="vi-VN" sz="4400" i="1" dirty="0">
                            <a:latin typeface="Cambria Math" panose="02040503050406030204" pitchFamily="18" charset="0"/>
                          </a:rPr>
                        </m:ctrlPr>
                      </m:fPr>
                      <m:num>
                        <m:r>
                          <m:rPr>
                            <m:nor/>
                          </m:rPr>
                          <a:rPr lang="en-US" sz="4400" kern="100" dirty="0">
                            <a:ea typeface="Times New Roman" panose="02020603050405020304" pitchFamily="18" charset="0"/>
                            <a:cs typeface="Times New Roman" panose="02020603050405020304" pitchFamily="18" charset="0"/>
                          </a:rPr>
                          <m:t>–</m:t>
                        </m:r>
                        <m:r>
                          <a:rPr lang="en-US" sz="4400" i="1" kern="100" dirty="0">
                            <a:latin typeface="Cambria Math" panose="02040503050406030204" pitchFamily="18" charset="0"/>
                            <a:ea typeface="Times New Roman" panose="02020603050405020304" pitchFamily="18" charset="0"/>
                            <a:cs typeface="Times New Roman" panose="02020603050405020304" pitchFamily="18" charset="0"/>
                          </a:rPr>
                          <m:t> </m:t>
                        </m:r>
                        <m:r>
                          <m:rPr>
                            <m:nor/>
                          </m:rPr>
                          <a:rPr lang="vi-VN" sz="4400" kern="100" dirty="0">
                            <a:ea typeface="Times New Roman" panose="02020603050405020304" pitchFamily="18" charset="0"/>
                            <a:cs typeface="Times New Roman" panose="02020603050405020304" pitchFamily="18" charset="0"/>
                          </a:rPr>
                          <m:t>2</m:t>
                        </m:r>
                      </m:num>
                      <m:den>
                        <m:rad>
                          <m:radPr>
                            <m:degHide m:val="on"/>
                            <m:ctrlPr>
                              <a:rPr lang="vi-VN" sz="4400" i="1" kern="100" dirty="0">
                                <a:latin typeface="Cambria Math" panose="02040503050406030204" pitchFamily="18" charset="0"/>
                                <a:cs typeface="Times New Roman" panose="02020603050405020304" pitchFamily="18" charset="0"/>
                              </a:rPr>
                            </m:ctrlPr>
                          </m:radPr>
                          <m:deg/>
                          <m:e>
                            <m:r>
                              <a:rPr lang="en-US" sz="4400" i="1" kern="100" dirty="0">
                                <a:latin typeface="Cambria Math" panose="02040503050406030204" pitchFamily="18" charset="0"/>
                                <a:cs typeface="Times New Roman" panose="02020603050405020304" pitchFamily="18" charset="0"/>
                              </a:rPr>
                              <m:t>3</m:t>
                            </m:r>
                          </m:e>
                        </m:rad>
                      </m:den>
                    </m:f>
                  </m:oMath>
                </a14:m>
                <a:r>
                  <a:rPr lang="vi-VN" sz="4000" dirty="0"/>
                  <a:t>= </a:t>
                </a:r>
                <a14:m>
                  <m:oMath xmlns:m="http://schemas.openxmlformats.org/officeDocument/2006/math">
                    <m:f>
                      <m:fPr>
                        <m:ctrlPr>
                          <a:rPr lang="vi-VN" sz="4000" i="1" dirty="0">
                            <a:latin typeface="Cambria Math" panose="02040503050406030204" pitchFamily="18" charset="0"/>
                          </a:rPr>
                        </m:ctrlPr>
                      </m:fPr>
                      <m:num>
                        <m:r>
                          <m:rPr>
                            <m:nor/>
                          </m:rPr>
                          <a:rPr lang="en-US" sz="4000" kern="100" dirty="0">
                            <a:ea typeface="Times New Roman" panose="02020603050405020304" pitchFamily="18" charset="0"/>
                            <a:cs typeface="Times New Roman" panose="02020603050405020304" pitchFamily="18" charset="0"/>
                          </a:rPr>
                          <m:t>–</m:t>
                        </m:r>
                        <m:r>
                          <a:rPr lang="en-US" sz="4000" i="1" kern="100" dirty="0">
                            <a:latin typeface="Cambria Math" panose="02040503050406030204" pitchFamily="18" charset="0"/>
                            <a:ea typeface="Times New Roman" panose="02020603050405020304" pitchFamily="18" charset="0"/>
                            <a:cs typeface="Times New Roman" panose="02020603050405020304" pitchFamily="18" charset="0"/>
                          </a:rPr>
                          <m:t> </m:t>
                        </m:r>
                        <m:r>
                          <m:rPr>
                            <m:nor/>
                          </m:rPr>
                          <a:rPr lang="vi-VN" sz="4000" kern="100" dirty="0">
                            <a:ea typeface="Times New Roman" panose="02020603050405020304" pitchFamily="18" charset="0"/>
                            <a:cs typeface="Times New Roman" panose="02020603050405020304" pitchFamily="18" charset="0"/>
                          </a:rPr>
                          <m:t>2</m:t>
                        </m:r>
                        <m:rad>
                          <m:radPr>
                            <m:degHide m:val="on"/>
                            <m:ctrlPr>
                              <a:rPr lang="vi-VN" sz="4000" i="1" kern="100" dirty="0">
                                <a:latin typeface="Cambria Math" panose="02040503050406030204" pitchFamily="18" charset="0"/>
                                <a:cs typeface="Times New Roman" panose="02020603050405020304" pitchFamily="18" charset="0"/>
                              </a:rPr>
                            </m:ctrlPr>
                          </m:radPr>
                          <m:deg/>
                          <m:e>
                            <m:r>
                              <a:rPr lang="en-US" sz="4000" i="1" kern="100" dirty="0">
                                <a:latin typeface="Cambria Math" panose="02040503050406030204" pitchFamily="18" charset="0"/>
                                <a:cs typeface="Times New Roman" panose="02020603050405020304" pitchFamily="18" charset="0"/>
                              </a:rPr>
                              <m:t>3</m:t>
                            </m:r>
                          </m:e>
                        </m:rad>
                      </m:num>
                      <m:den>
                        <m:r>
                          <a:rPr lang="en-US" sz="4000" b="0" i="1" kern="100" dirty="0" smtClean="0">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21511" y="5727241"/>
                <a:ext cx="13991848" cy="1853456"/>
              </a:xfrm>
              <a:prstGeom prst="rect">
                <a:avLst/>
              </a:prstGeom>
              <a:blipFill rotWithShape="0">
                <a:blip r:embed="rId8"/>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3612021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a:t>
            </a:r>
            <a:r>
              <a:rPr lang="en-US" sz="4500" b="1" dirty="0" smtClean="0">
                <a:solidFill>
                  <a:prstClr val="white"/>
                </a:solidFill>
                <a:latin typeface="Arial"/>
                <a:ea typeface="Arial"/>
                <a:cs typeface="Arial"/>
                <a:sym typeface="Arial"/>
              </a:rPr>
              <a:t>2:</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xmlns=""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80090" y="7931991"/>
            <a:ext cx="2307909" cy="235500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617138" y="1865102"/>
                <a:ext cx="16154400" cy="707886"/>
              </a:xfrm>
              <a:prstGeom prst="rect">
                <a:avLst/>
              </a:prstGeom>
            </p:spPr>
            <p:txBody>
              <a:bodyPr wrap="square">
                <a:spAutoFit/>
              </a:bodyPr>
              <a:lstStyle/>
              <a:p>
                <a:r>
                  <a:rPr lang="vi-VN" sz="4000" dirty="0">
                    <a:solidFill>
                      <a:srgbClr val="202124"/>
                    </a:solidFill>
                    <a:latin typeface="Google Sans"/>
                  </a:rPr>
                  <a:t>Giải phương trình: </a:t>
                </a:r>
                <a:r>
                  <a:rPr lang="vi-VN" sz="4000" dirty="0" smtClean="0">
                    <a:solidFill>
                      <a:srgbClr val="202124"/>
                    </a:solidFill>
                    <a:latin typeface="Google Sans"/>
                  </a:rPr>
                  <a:t>4x²</a:t>
                </a:r>
                <a:r>
                  <a:rPr lang="en-US" sz="4000" dirty="0" smtClean="0">
                    <a:solidFill>
                      <a:srgbClr val="202124"/>
                    </a:solidFill>
                    <a:latin typeface="Google Sans"/>
                  </a:rPr>
                  <a:t> </a:t>
                </a:r>
                <a14:m>
                  <m:oMath xmlns:m="http://schemas.openxmlformats.org/officeDocument/2006/math">
                    <m:r>
                      <a:rPr lang="en-US" sz="4000" i="1">
                        <a:solidFill>
                          <a:prstClr val="black"/>
                        </a:solidFill>
                        <a:latin typeface="Cambria Math" panose="02040503050406030204" pitchFamily="18" charset="0"/>
                      </a:rPr>
                      <m:t>− </m:t>
                    </m:r>
                  </m:oMath>
                </a14:m>
                <a:r>
                  <a:rPr lang="vi-VN" sz="4000" dirty="0" smtClean="0">
                    <a:solidFill>
                      <a:srgbClr val="202124"/>
                    </a:solidFill>
                    <a:latin typeface="Google Sans"/>
                  </a:rPr>
                  <a:t>7x +</a:t>
                </a:r>
                <a:r>
                  <a:rPr lang="en-US" sz="4000" dirty="0" smtClean="0">
                    <a:solidFill>
                      <a:srgbClr val="202124"/>
                    </a:solidFill>
                    <a:latin typeface="Google Sans"/>
                  </a:rPr>
                  <a:t> </a:t>
                </a:r>
                <a:r>
                  <a:rPr lang="vi-VN" sz="4000" dirty="0" smtClean="0">
                    <a:solidFill>
                      <a:srgbClr val="202124"/>
                    </a:solidFill>
                    <a:latin typeface="Google Sans"/>
                  </a:rPr>
                  <a:t>3</a:t>
                </a:r>
                <a:r>
                  <a:rPr lang="en-US" sz="4000" dirty="0" smtClean="0">
                    <a:solidFill>
                      <a:srgbClr val="202124"/>
                    </a:solidFill>
                    <a:latin typeface="Google Sans"/>
                  </a:rPr>
                  <a:t> </a:t>
                </a:r>
                <a:r>
                  <a:rPr lang="vi-VN" sz="4000" dirty="0" smtClean="0">
                    <a:solidFill>
                      <a:srgbClr val="202124"/>
                    </a:solidFill>
                    <a:latin typeface="Google Sans"/>
                  </a:rPr>
                  <a:t>=</a:t>
                </a:r>
                <a:r>
                  <a:rPr lang="en-US" sz="4000" dirty="0" smtClean="0">
                    <a:solidFill>
                      <a:srgbClr val="202124"/>
                    </a:solidFill>
                    <a:latin typeface="Google Sans"/>
                  </a:rPr>
                  <a:t> </a:t>
                </a:r>
                <a:r>
                  <a:rPr lang="vi-VN" sz="4000" dirty="0" smtClean="0">
                    <a:solidFill>
                      <a:srgbClr val="202124"/>
                    </a:solidFill>
                    <a:latin typeface="Google Sans"/>
                  </a:rPr>
                  <a:t>0</a:t>
                </a:r>
                <a:r>
                  <a:rPr lang="vi-VN" sz="4000" dirty="0">
                    <a:solidFill>
                      <a:srgbClr val="202124"/>
                    </a:solidFill>
                    <a:latin typeface="Google Sans"/>
                  </a:rPr>
                  <a:t>.</a:t>
                </a:r>
                <a:endParaRPr lang="vi-VN" sz="4000" b="0" i="0" dirty="0">
                  <a:solidFill>
                    <a:srgbClr val="202124"/>
                  </a:solidFill>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1617138" y="1865102"/>
                <a:ext cx="16154400" cy="707886"/>
              </a:xfrm>
              <a:prstGeom prst="rect">
                <a:avLst/>
              </a:prstGeom>
              <a:blipFill rotWithShape="0">
                <a:blip r:embed="rId7"/>
                <a:stretch>
                  <a:fillRect l="-1321" t="-15517" b="-36207"/>
                </a:stretch>
              </a:blipFill>
            </p:spPr>
            <p:txBody>
              <a:bodyPr/>
              <a:lstStyle/>
              <a:p>
                <a:r>
                  <a:rPr lang="en-US">
                    <a:noFill/>
                  </a:rPr>
                  <a:t> </a:t>
                </a:r>
              </a:p>
            </p:txBody>
          </p:sp>
        </mc:Fallback>
      </mc:AlternateContent>
      <p:pic>
        <p:nvPicPr>
          <p:cNvPr id="3" name="Picture 2"/>
          <p:cNvPicPr>
            <a:picLocks noChangeAspect="1"/>
          </p:cNvPicPr>
          <p:nvPr/>
        </p:nvPicPr>
        <p:blipFill>
          <a:blip r:embed="rId8"/>
          <a:stretch>
            <a:fillRect/>
          </a:stretch>
        </p:blipFill>
        <p:spPr>
          <a:xfrm>
            <a:off x="80334" y="1538808"/>
            <a:ext cx="1172635" cy="123277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423111" y="4012339"/>
                <a:ext cx="13991848" cy="816955"/>
              </a:xfrm>
              <a:prstGeom prst="rect">
                <a:avLst/>
              </a:prstGeom>
            </p:spPr>
            <p:txBody>
              <a:bodyPr wrap="square">
                <a:spAutoFit/>
              </a:bodyPr>
              <a:lstStyle/>
              <a:p>
                <a:r>
                  <a:rPr lang="pt-BR" sz="4000" dirty="0" smtClean="0">
                    <a:solidFill>
                      <a:prstClr val="black"/>
                    </a:solidFill>
                    <a:latin typeface="Google Sans"/>
                  </a:rPr>
                  <a:t> </a:t>
                </a:r>
                <a:r>
                  <a:rPr lang="pt-BR" sz="4000" dirty="0" smtClean="0">
                    <a:solidFill>
                      <a:schemeClr val="tx1"/>
                    </a:solidFill>
                    <a:latin typeface="Google Sans"/>
                  </a:rPr>
                  <a:t>Phương trình có các hệ số a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4</m:t>
                    </m:r>
                  </m:oMath>
                </a14:m>
                <a:r>
                  <a:rPr lang="pt-BR" sz="4000" dirty="0" smtClean="0">
                    <a:solidFill>
                      <a:schemeClr val="tx1"/>
                    </a:solidFill>
                    <a:latin typeface="Google Sans"/>
                  </a:rPr>
                  <a:t>, </a:t>
                </a:r>
                <a:r>
                  <a:rPr lang="pt-BR" sz="4000" dirty="0">
                    <a:solidFill>
                      <a:schemeClr val="tx1"/>
                    </a:solidFill>
                    <a:latin typeface="Google Sans"/>
                  </a:rPr>
                  <a:t>b = </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000" b="0" i="1" kern="100" dirty="0" smtClean="0">
                        <a:solidFill>
                          <a:schemeClr val="tx1"/>
                        </a:solidFill>
                        <a:latin typeface="Cambria Math" panose="02040503050406030204" pitchFamily="18" charset="0"/>
                        <a:cs typeface="Times New Roman" panose="02020603050405020304" pitchFamily="18" charset="0"/>
                      </a:rPr>
                      <m:t>7</m:t>
                    </m:r>
                  </m:oMath>
                </a14:m>
                <a:r>
                  <a:rPr lang="pt-BR" sz="4000" dirty="0" smtClean="0">
                    <a:solidFill>
                      <a:schemeClr val="tx1"/>
                    </a:solidFill>
                    <a:latin typeface="Google Sans"/>
                  </a:rPr>
                  <a:t>, </a:t>
                </a:r>
                <a:r>
                  <a:rPr lang="pt-BR" sz="4000" dirty="0">
                    <a:solidFill>
                      <a:schemeClr val="tx1"/>
                    </a:solidFill>
                    <a:latin typeface="Google Sans"/>
                  </a:rPr>
                  <a:t>c = </a:t>
                </a:r>
                <a14:m>
                  <m:oMath xmlns:m="http://schemas.openxmlformats.org/officeDocument/2006/math">
                    <m:r>
                      <a:rPr lang="en-US" sz="4000" b="0" i="1" kern="100" dirty="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3</m:t>
                    </m:r>
                  </m:oMath>
                </a14:m>
                <a:r>
                  <a:rPr lang="pt-BR" sz="4000" dirty="0" smtClean="0">
                    <a:solidFill>
                      <a:schemeClr val="tx1"/>
                    </a:solidFill>
                    <a:latin typeface="Google Sans"/>
                  </a:rPr>
                  <a:t>. </a:t>
                </a:r>
              </a:p>
            </p:txBody>
          </p:sp>
        </mc:Choice>
        <mc:Fallback xmlns="">
          <p:sp>
            <p:nvSpPr>
              <p:cNvPr id="17" name="Rectangle 16"/>
              <p:cNvSpPr>
                <a:spLocks noRot="1" noChangeAspect="1" noMove="1" noResize="1" noEditPoints="1" noAdjustHandles="1" noChangeArrowheads="1" noChangeShapeType="1" noTextEdit="1"/>
              </p:cNvSpPr>
              <p:nvPr/>
            </p:nvSpPr>
            <p:spPr>
              <a:xfrm>
                <a:off x="2423111" y="4012339"/>
                <a:ext cx="13991848" cy="816955"/>
              </a:xfrm>
              <a:prstGeom prst="rect">
                <a:avLst/>
              </a:prstGeom>
              <a:blipFill rotWithShape="0">
                <a:blip r:embed="rId9"/>
                <a:stretch>
                  <a:fillRect l="-523" t="-2985" b="-28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423111" y="4920596"/>
                <a:ext cx="13991848" cy="816955"/>
              </a:xfrm>
              <a:prstGeom prst="rect">
                <a:avLst/>
              </a:prstGeom>
            </p:spPr>
            <p:txBody>
              <a:bodyPr wrap="square">
                <a:spAutoFit/>
              </a:bodyPr>
              <a:lstStyle/>
              <a:p>
                <a:r>
                  <a:rPr lang="pt-BR" sz="4000" dirty="0" smtClean="0">
                    <a:solidFill>
                      <a:schemeClr val="tx1"/>
                    </a:solidFill>
                    <a:latin typeface="Google Sans"/>
                  </a:rPr>
                  <a:t>Ta có: a </a:t>
                </a:r>
                <a:r>
                  <a:rPr lang="en-US" sz="4000" kern="100" dirty="0" smtClean="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b + c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4</m:t>
                    </m:r>
                  </m:oMath>
                </a14:m>
                <a:r>
                  <a:rPr lang="pt-BR" sz="4000" dirty="0">
                    <a:solidFill>
                      <a:schemeClr val="tx1"/>
                    </a:solidFill>
                    <a:latin typeface="Google Sans"/>
                  </a:rPr>
                  <a:t> </a:t>
                </a:r>
                <a:r>
                  <a:rPr lang="en-US" sz="4000" kern="100" dirty="0" smtClean="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oMath>
                </a14:m>
                <a:r>
                  <a:rPr lang="en-US" sz="4000" kern="100" dirty="0" smtClean="0">
                    <a:solidFill>
                      <a:schemeClr val="tx1"/>
                    </a:solidFill>
                    <a:ea typeface="Times New Roman" panose="02020603050405020304" pitchFamily="18" charset="0"/>
                    <a:cs typeface="Times New Roman" panose="02020603050405020304" pitchFamily="18" charset="0"/>
                  </a:rPr>
                  <a:t>7</a:t>
                </a:r>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 </a:t>
                </a:r>
                <a:r>
                  <a:rPr lang="en-US" sz="4000" dirty="0" smtClean="0">
                    <a:solidFill>
                      <a:schemeClr val="tx1"/>
                    </a:solidFill>
                    <a:latin typeface="Google Sans"/>
                  </a:rPr>
                  <a:t>3 </a:t>
                </a:r>
                <a:r>
                  <a:rPr lang="pt-BR" sz="4000" dirty="0" smtClean="0">
                    <a:solidFill>
                      <a:schemeClr val="tx1"/>
                    </a:solidFill>
                    <a:latin typeface="Google Sans"/>
                  </a:rPr>
                  <a:t>= </a:t>
                </a:r>
                <a:r>
                  <a:rPr lang="pt-BR" sz="4000" dirty="0">
                    <a:solidFill>
                      <a:schemeClr val="tx1"/>
                    </a:solidFill>
                    <a:latin typeface="Google Sans"/>
                  </a:rPr>
                  <a:t>0.</a:t>
                </a:r>
                <a:endParaRPr lang="el-GR" sz="4000" dirty="0">
                  <a:solidFill>
                    <a:schemeClr val="tx1"/>
                  </a:solidFill>
                  <a:latin typeface="Google Sans"/>
                </a:endParaRPr>
              </a:p>
            </p:txBody>
          </p:sp>
        </mc:Choice>
        <mc:Fallback xmlns="">
          <p:sp>
            <p:nvSpPr>
              <p:cNvPr id="22" name="Rectangle 21"/>
              <p:cNvSpPr>
                <a:spLocks noRot="1" noChangeAspect="1" noMove="1" noResize="1" noEditPoints="1" noAdjustHandles="1" noChangeArrowheads="1" noChangeShapeType="1" noTextEdit="1"/>
              </p:cNvSpPr>
              <p:nvPr/>
            </p:nvSpPr>
            <p:spPr>
              <a:xfrm>
                <a:off x="2423111" y="4920596"/>
                <a:ext cx="13991848" cy="816955"/>
              </a:xfrm>
              <a:prstGeom prst="rect">
                <a:avLst/>
              </a:prstGeom>
              <a:blipFill rotWithShape="0">
                <a:blip r:embed="rId10"/>
                <a:stretch>
                  <a:fillRect l="-1524" t="-2985" b="-30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423111" y="6159041"/>
                <a:ext cx="13991848" cy="2013565"/>
              </a:xfrm>
              <a:prstGeom prst="rect">
                <a:avLst/>
              </a:prstGeom>
            </p:spPr>
            <p:txBody>
              <a:bodyPr wrap="square">
                <a:spAutoFit/>
              </a:bodyPr>
              <a:lstStyle/>
              <a:p>
                <a:r>
                  <a:rPr lang="vi-VN" sz="4000" dirty="0" smtClean="0">
                    <a:latin typeface="Google Sans"/>
                  </a:rPr>
                  <a:t>Do </a:t>
                </a:r>
                <a:r>
                  <a:rPr lang="vi-VN" sz="4000" dirty="0">
                    <a:latin typeface="Google Sans"/>
                  </a:rPr>
                  <a:t>đó phương trình có nghiệm x₁ = 1 </a:t>
                </a:r>
                <a:r>
                  <a:rPr lang="vi-VN" sz="4000" dirty="0" smtClean="0">
                    <a:latin typeface="Google Sans"/>
                  </a:rPr>
                  <a:t>và</a:t>
                </a:r>
                <a:r>
                  <a:rPr lang="en-US" sz="4000" dirty="0" smtClean="0">
                    <a:latin typeface="Google Sans"/>
                  </a:rPr>
                  <a:t> </a:t>
                </a:r>
                <a:r>
                  <a:rPr lang="vi-VN" sz="4000" dirty="0"/>
                  <a:t>x₂ = </a:t>
                </a:r>
                <a14:m>
                  <m:oMath xmlns:m="http://schemas.openxmlformats.org/officeDocument/2006/math">
                    <m:f>
                      <m:fPr>
                        <m:ctrlPr>
                          <a:rPr lang="vi-VN" sz="6000" i="1" dirty="0">
                            <a:latin typeface="Cambria Math" panose="02040503050406030204" pitchFamily="18" charset="0"/>
                          </a:rPr>
                        </m:ctrlPr>
                      </m:fPr>
                      <m:num>
                        <m:r>
                          <a:rPr lang="en-US" sz="6000" b="0" i="1" kern="100" dirty="0" smtClean="0">
                            <a:latin typeface="Cambria Math" panose="02040503050406030204" pitchFamily="18" charset="0"/>
                            <a:ea typeface="Times New Roman" panose="02020603050405020304" pitchFamily="18" charset="0"/>
                            <a:cs typeface="Times New Roman" panose="02020603050405020304" pitchFamily="18" charset="0"/>
                          </a:rPr>
                          <m:t>3</m:t>
                        </m:r>
                      </m:num>
                      <m:den>
                        <m:r>
                          <a:rPr lang="en-US" sz="6000" b="0" i="1" kern="100" dirty="0" smtClean="0">
                            <a:latin typeface="Cambria Math" panose="02040503050406030204" pitchFamily="18" charset="0"/>
                            <a:cs typeface="Times New Roman" panose="02020603050405020304" pitchFamily="18" charset="0"/>
                          </a:rPr>
                          <m:t>4</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23" name="Rectangle 22"/>
              <p:cNvSpPr>
                <a:spLocks noRot="1" noChangeAspect="1" noMove="1" noResize="1" noEditPoints="1" noAdjustHandles="1" noChangeArrowheads="1" noChangeShapeType="1" noTextEdit="1"/>
              </p:cNvSpPr>
              <p:nvPr/>
            </p:nvSpPr>
            <p:spPr>
              <a:xfrm>
                <a:off x="2423111" y="6159041"/>
                <a:ext cx="13991848" cy="2013565"/>
              </a:xfrm>
              <a:prstGeom prst="rect">
                <a:avLst/>
              </a:prstGeom>
              <a:blipFill rotWithShape="0">
                <a:blip r:embed="rId11"/>
                <a:stretch>
                  <a:fillRect l="-1524"/>
                </a:stretch>
              </a:blipFill>
            </p:spPr>
            <p:txBody>
              <a:bodyPr/>
              <a:lstStyle/>
              <a:p>
                <a:r>
                  <a:rPr lang="en-US">
                    <a:noFill/>
                  </a:rPr>
                  <a:t> </a:t>
                </a:r>
              </a:p>
            </p:txBody>
          </p:sp>
        </mc:Fallback>
      </mc:AlternateContent>
    </p:spTree>
    <p:extLst>
      <p:ext uri="{BB962C8B-B14F-4D97-AF65-F5344CB8AC3E}">
        <p14:creationId xmlns:p14="http://schemas.microsoft.com/office/powerpoint/2010/main" val="7360366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a:t>
            </a:r>
            <a:r>
              <a:rPr lang="en-US" sz="4300" b="1" dirty="0" smtClean="0">
                <a:solidFill>
                  <a:prstClr val="white"/>
                </a:solidFill>
                <a:latin typeface="Arial"/>
                <a:ea typeface="Arial"/>
                <a:cs typeface="Arial"/>
                <a:sym typeface="Arial"/>
              </a:rPr>
              <a:t>5</a:t>
            </a:r>
            <a:endParaRPr sz="4300" b="1" dirty="0">
              <a:solidFill>
                <a:prstClr val="white"/>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1038864"/>
                <a:ext cx="15069869" cy="833113"/>
              </a:xfrm>
              <a:prstGeom prst="rect">
                <a:avLst/>
              </a:prstGeom>
            </p:spPr>
            <p:txBody>
              <a:bodyPr wrap="square">
                <a:spAutoFit/>
              </a:bodyPr>
              <a:lstStyle/>
              <a:p>
                <a:pPr>
                  <a:spcAft>
                    <a:spcPts val="800"/>
                  </a:spcAft>
                </a:pPr>
                <a:r>
                  <a:rPr lang="vi-VN" sz="4000" kern="100" dirty="0" smtClean="0">
                    <a:solidFill>
                      <a:srgbClr val="7030A0"/>
                    </a:solidFill>
                    <a:ea typeface="Times New Roman" panose="02020603050405020304" pitchFamily="18" charset="0"/>
                    <a:cs typeface="Times New Roman" panose="02020603050405020304" pitchFamily="18" charset="0"/>
                  </a:rPr>
                  <a:t>Không tính </a:t>
                </a:r>
                <a:r>
                  <a:rPr lang="vi-VN" sz="4000" kern="100" dirty="0" smtClean="0">
                    <a:solidFill>
                      <a:srgbClr val="7030A0"/>
                    </a:solidFill>
                    <a:ea typeface="Times New Roman" panose="02020603050405020304" pitchFamily="18" charset="0"/>
                    <a:cs typeface="Times New Roman" panose="02020603050405020304" pitchFamily="18" charset="0"/>
                    <a:sym typeface="Lamsymbol" panose="05010101010101010101" pitchFamily="2" charset="2"/>
                  </a:rPr>
                  <a:t></a:t>
                </a:r>
                <a:r>
                  <a:rPr lang="vi-VN" sz="4000" kern="100" dirty="0" smtClean="0">
                    <a:solidFill>
                      <a:srgbClr val="7030A0"/>
                    </a:solidFill>
                    <a:ea typeface="Times New Roman" panose="02020603050405020304" pitchFamily="18" charset="0"/>
                    <a:cs typeface="Times New Roman" panose="02020603050405020304" pitchFamily="18" charset="0"/>
                  </a:rPr>
                  <a:t>, giải phương trình</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vi-VN" sz="4400" i="1" kern="100" dirty="0" smtClean="0">
                            <a:solidFill>
                              <a:srgbClr val="7030A0"/>
                            </a:solidFill>
                            <a:latin typeface="Cambria Math" panose="02040503050406030204" pitchFamily="18" charset="0"/>
                            <a:cs typeface="Times New Roman" panose="02020603050405020304" pitchFamily="18" charset="0"/>
                          </a:rPr>
                        </m:ctrlPr>
                      </m:radPr>
                      <m:deg/>
                      <m:e>
                        <m:r>
                          <a:rPr lang="en-US" sz="4400" b="0" i="1" kern="100" dirty="0" smtClean="0">
                            <a:solidFill>
                              <a:srgbClr val="7030A0"/>
                            </a:solidFill>
                            <a:latin typeface="Cambria Math" panose="02040503050406030204" pitchFamily="18" charset="0"/>
                            <a:cs typeface="Times New Roman" panose="02020603050405020304" pitchFamily="18" charset="0"/>
                          </a:rPr>
                          <m:t>2</m:t>
                        </m:r>
                      </m:e>
                    </m:rad>
                  </m:oMath>
                </a14:m>
                <a:r>
                  <a:rPr lang="vi-VN" sz="4000" kern="100" dirty="0" smtClean="0">
                    <a:solidFill>
                      <a:srgbClr val="7030A0"/>
                    </a:solidFill>
                    <a:ea typeface="Times New Roman" panose="02020603050405020304" pitchFamily="18" charset="0"/>
                    <a:cs typeface="Times New Roman" panose="02020603050405020304" pitchFamily="18" charset="0"/>
                  </a:rPr>
                  <a:t>x²</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a:t>
                </a:r>
                <a:r>
                  <a:rPr lang="en-US" sz="4000" kern="100" dirty="0" smtClean="0">
                    <a:solidFill>
                      <a:srgbClr val="7030A0"/>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b="0" i="0" kern="100" dirty="0" smtClean="0">
                        <a:solidFill>
                          <a:srgbClr val="7030A0"/>
                        </a:solidFill>
                        <a:ea typeface="Times New Roman" panose="02020603050405020304" pitchFamily="18" charset="0"/>
                        <a:cs typeface="Times New Roman" panose="02020603050405020304" pitchFamily="18" charset="0"/>
                      </a:rPr>
                      <m:t>+</m:t>
                    </m:r>
                    <m:r>
                      <a:rPr lang="en-US" sz="480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rgbClr val="7030A0"/>
                            </a:solidFill>
                            <a:latin typeface="Cambria Math" panose="02040503050406030204" pitchFamily="18" charset="0"/>
                            <a:cs typeface="Times New Roman" panose="02020603050405020304" pitchFamily="18" charset="0"/>
                          </a:rPr>
                        </m:ctrlPr>
                      </m:radPr>
                      <m:deg/>
                      <m:e>
                        <m:r>
                          <a:rPr lang="en-US" sz="4000" b="0" i="1" kern="100" dirty="0" smtClean="0">
                            <a:solidFill>
                              <a:srgbClr val="7030A0"/>
                            </a:solidFill>
                            <a:latin typeface="Cambria Math" panose="02040503050406030204" pitchFamily="18" charset="0"/>
                            <a:cs typeface="Times New Roman" panose="02020603050405020304" pitchFamily="18" charset="0"/>
                          </a:rPr>
                          <m:t>2</m:t>
                        </m:r>
                      </m:e>
                    </m:rad>
                  </m:oMath>
                </a14:m>
                <a:r>
                  <a:rPr lang="vi-VN" sz="4000" kern="100" dirty="0">
                    <a:solidFill>
                      <a:srgbClr val="7030A0"/>
                    </a:solidFill>
                    <a:ea typeface="Times New Roman" panose="02020603050405020304" pitchFamily="18" charset="0"/>
                    <a:cs typeface="Times New Roman" panose="02020603050405020304" pitchFamily="18" charset="0"/>
                  </a:rPr>
                  <a:t>)</a:t>
                </a:r>
                <a:r>
                  <a:rPr lang="vi-VN" sz="4000" kern="100" dirty="0" smtClean="0">
                    <a:solidFill>
                      <a:srgbClr val="7030A0"/>
                    </a:solidFill>
                    <a:ea typeface="Times New Roman" panose="02020603050405020304" pitchFamily="18" charset="0"/>
                    <a:cs typeface="Times New Roman" panose="02020603050405020304" pitchFamily="18" charset="0"/>
                  </a:rPr>
                  <a:t>x</a:t>
                </a:r>
                <a:r>
                  <a:rPr lang="en-US" sz="4000" kern="100" dirty="0" smtClean="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
                      <a:rPr lang="en-US" sz="4000" b="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kern="100" dirty="0" smtClean="0">
                    <a:solidFill>
                      <a:srgbClr val="7030A0"/>
                    </a:solidFill>
                    <a:ea typeface="Times New Roman" panose="02020603050405020304" pitchFamily="18" charset="0"/>
                    <a:cs typeface="Times New Roman" panose="02020603050405020304" pitchFamily="18" charset="0"/>
                  </a:rPr>
                  <a:t>=0</a:t>
                </a:r>
                <a:r>
                  <a:rPr lang="vi-VN" sz="4000" kern="100" dirty="0">
                    <a:solidFill>
                      <a:srgbClr val="7030A0"/>
                    </a:solidFill>
                    <a:ea typeface="Times New Roman" panose="02020603050405020304" pitchFamily="18" charset="0"/>
                    <a:cs typeface="Times New Roman" panose="02020603050405020304" pitchFamily="18" charset="0"/>
                  </a:rPr>
                  <a:t>.</a:t>
                </a:r>
                <a:endParaRPr lang="en-US" sz="4000" kern="100" dirty="0">
                  <a:solidFill>
                    <a:prstClr val="black"/>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1038864"/>
                <a:ext cx="15069869" cy="833113"/>
              </a:xfrm>
              <a:prstGeom prst="rect">
                <a:avLst/>
              </a:prstGeom>
              <a:blipFill rotWithShape="0">
                <a:blip r:embed="rId3"/>
                <a:stretch>
                  <a:fillRect l="-1416" b="-30657"/>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21511" y="3580539"/>
                <a:ext cx="13991848" cy="816955"/>
              </a:xfrm>
              <a:prstGeom prst="rect">
                <a:avLst/>
              </a:prstGeom>
            </p:spPr>
            <p:txBody>
              <a:bodyPr wrap="square">
                <a:spAutoFit/>
              </a:bodyPr>
              <a:lstStyle/>
              <a:p>
                <a:r>
                  <a:rPr lang="pt-BR" sz="4000" dirty="0" smtClean="0">
                    <a:solidFill>
                      <a:prstClr val="black"/>
                    </a:solidFill>
                    <a:latin typeface="Google Sans"/>
                  </a:rPr>
                  <a:t> </a:t>
                </a:r>
                <a:r>
                  <a:rPr lang="pt-BR" sz="4000" dirty="0" smtClean="0">
                    <a:solidFill>
                      <a:schemeClr val="tx1"/>
                    </a:solidFill>
                    <a:latin typeface="Google Sans"/>
                  </a:rPr>
                  <a:t>Phương trình có các hệ số a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b="0" i="1" kern="100" dirty="0" smtClean="0">
                            <a:solidFill>
                              <a:schemeClr val="tx1"/>
                            </a:solidFill>
                            <a:latin typeface="Cambria Math" panose="02040503050406030204" pitchFamily="18" charset="0"/>
                            <a:cs typeface="Times New Roman" panose="02020603050405020304" pitchFamily="18" charset="0"/>
                          </a:rPr>
                          <m:t>2</m:t>
                        </m:r>
                      </m:e>
                    </m:rad>
                  </m:oMath>
                </a14:m>
                <a:r>
                  <a:rPr lang="pt-BR" sz="4000" dirty="0" smtClean="0">
                    <a:solidFill>
                      <a:schemeClr val="tx1"/>
                    </a:solidFill>
                    <a:latin typeface="Google Sans"/>
                  </a:rPr>
                  <a:t>, </a:t>
                </a:r>
                <a:r>
                  <a:rPr lang="pt-BR" sz="4000" dirty="0">
                    <a:solidFill>
                      <a:schemeClr val="tx1"/>
                    </a:solidFill>
                    <a:latin typeface="Google Sans"/>
                  </a:rPr>
                  <a:t>b = </a:t>
                </a:r>
                <a:r>
                  <a:rPr lang="en-US" sz="4000" kern="100" dirty="0">
                    <a:solidFill>
                      <a:schemeClr val="tx1"/>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pt-BR" sz="4000" dirty="0" smtClean="0">
                    <a:solidFill>
                      <a:schemeClr val="tx1"/>
                    </a:solidFill>
                    <a:latin typeface="Google Sans"/>
                  </a:rPr>
                  <a:t>, </a:t>
                </a:r>
                <a:r>
                  <a:rPr lang="pt-BR" sz="4000" dirty="0">
                    <a:solidFill>
                      <a:schemeClr val="tx1"/>
                    </a:solidFill>
                    <a:latin typeface="Google Sans"/>
                  </a:rPr>
                  <a:t>c = </a:t>
                </a:r>
                <a14:m>
                  <m:oMath xmlns:m="http://schemas.openxmlformats.org/officeDocument/2006/math">
                    <m:r>
                      <a:rPr lang="en-US" sz="4000" b="0" i="1" kern="100" dirty="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pt-BR" sz="4000" dirty="0" smtClean="0">
                    <a:solidFill>
                      <a:schemeClr val="tx1"/>
                    </a:solidFill>
                    <a:latin typeface="Google Sans"/>
                  </a:rPr>
                  <a:t>. </a:t>
                </a:r>
              </a:p>
            </p:txBody>
          </p:sp>
        </mc:Choice>
        <mc:Fallback xmlns="">
          <p:sp>
            <p:nvSpPr>
              <p:cNvPr id="6" name="Rectangle 5"/>
              <p:cNvSpPr>
                <a:spLocks noRot="1" noChangeAspect="1" noMove="1" noResize="1" noEditPoints="1" noAdjustHandles="1" noChangeArrowheads="1" noChangeShapeType="1" noTextEdit="1"/>
              </p:cNvSpPr>
              <p:nvPr/>
            </p:nvSpPr>
            <p:spPr>
              <a:xfrm>
                <a:off x="2321511" y="3580539"/>
                <a:ext cx="13991848" cy="816955"/>
              </a:xfrm>
              <a:prstGeom prst="rect">
                <a:avLst/>
              </a:prstGeom>
              <a:blipFill rotWithShape="0">
                <a:blip r:embed="rId6"/>
                <a:stretch>
                  <a:fillRect l="-566" t="-2239" b="-31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321511" y="4488796"/>
                <a:ext cx="13991848" cy="835293"/>
              </a:xfrm>
              <a:prstGeom prst="rect">
                <a:avLst/>
              </a:prstGeom>
            </p:spPr>
            <p:txBody>
              <a:bodyPr wrap="square">
                <a:spAutoFit/>
              </a:bodyPr>
              <a:lstStyle/>
              <a:p>
                <a:r>
                  <a:rPr lang="pt-BR" sz="4000" dirty="0" smtClean="0">
                    <a:solidFill>
                      <a:schemeClr val="tx1"/>
                    </a:solidFill>
                    <a:latin typeface="Google Sans"/>
                  </a:rPr>
                  <a:t>Ta có: a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oMath>
                </a14:m>
                <a:r>
                  <a:rPr lang="pt-BR" sz="4000" dirty="0" smtClean="0">
                    <a:solidFill>
                      <a:schemeClr val="tx1"/>
                    </a:solidFill>
                    <a:latin typeface="Google Sans"/>
                  </a:rPr>
                  <a:t> </a:t>
                </a:r>
                <a:r>
                  <a:rPr lang="pt-BR" sz="4000" dirty="0">
                    <a:solidFill>
                      <a:schemeClr val="tx1"/>
                    </a:solidFill>
                    <a:latin typeface="Google Sans"/>
                  </a:rPr>
                  <a:t>b + c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en-US" sz="4000" kern="100" dirty="0" smtClean="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oMath>
                </a14:m>
                <a:r>
                  <a:rPr lang="en-US" sz="4000" kern="100" dirty="0" smtClean="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r>
                  <a:rPr lang="en-US" sz="4000" kern="100" dirty="0">
                    <a:solidFill>
                      <a:schemeClr val="tx1"/>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 </a:t>
                </a:r>
                <a:r>
                  <a:rPr lang="en-US" sz="4000" dirty="0" smtClean="0">
                    <a:solidFill>
                      <a:schemeClr val="tx1"/>
                    </a:solidFill>
                    <a:latin typeface="Google Sans"/>
                  </a:rPr>
                  <a:t>1 </a:t>
                </a:r>
                <a:r>
                  <a:rPr lang="pt-BR" sz="4000" dirty="0" smtClean="0">
                    <a:solidFill>
                      <a:schemeClr val="tx1"/>
                    </a:solidFill>
                    <a:latin typeface="Google Sans"/>
                  </a:rPr>
                  <a:t>= </a:t>
                </a:r>
                <a:r>
                  <a:rPr lang="pt-BR" sz="4000" dirty="0">
                    <a:solidFill>
                      <a:schemeClr val="tx1"/>
                    </a:solidFill>
                    <a:latin typeface="Google Sans"/>
                  </a:rPr>
                  <a:t>0.</a:t>
                </a:r>
                <a:endParaRPr lang="el-GR" sz="4000" dirty="0">
                  <a:solidFill>
                    <a:schemeClr val="tx1"/>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4488796"/>
                <a:ext cx="13991848" cy="835293"/>
              </a:xfrm>
              <a:prstGeom prst="rect">
                <a:avLst/>
              </a:prstGeom>
              <a:blipFill rotWithShape="0">
                <a:blip r:embed="rId7"/>
                <a:stretch>
                  <a:fillRect l="-1569" t="-2190" b="-28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321511" y="5727241"/>
                <a:ext cx="13991848" cy="2179251"/>
              </a:xfrm>
              <a:prstGeom prst="rect">
                <a:avLst/>
              </a:prstGeom>
            </p:spPr>
            <p:txBody>
              <a:bodyPr wrap="square">
                <a:spAutoFit/>
              </a:bodyPr>
              <a:lstStyle/>
              <a:p>
                <a:r>
                  <a:rPr lang="vi-VN" sz="4000" dirty="0" smtClean="0">
                    <a:solidFill>
                      <a:prstClr val="black"/>
                    </a:solidFill>
                    <a:latin typeface="Google Sans"/>
                  </a:rPr>
                  <a:t>Do </a:t>
                </a:r>
                <a:r>
                  <a:rPr lang="vi-VN" sz="4000" dirty="0">
                    <a:solidFill>
                      <a:prstClr val="black"/>
                    </a:solidFill>
                    <a:latin typeface="Google Sans"/>
                  </a:rPr>
                  <a:t>đó phương trình có nghiệm x₁ </a:t>
                </a:r>
                <a:r>
                  <a:rPr lang="vi-VN" sz="4000" dirty="0" smtClean="0">
                    <a:solidFill>
                      <a:prstClr val="black"/>
                    </a:solidFill>
                    <a:latin typeface="Google Sans"/>
                  </a:rPr>
                  <a:t>=</a:t>
                </a:r>
                <a:r>
                  <a:rPr lang="en-US" sz="4000" dirty="0" smtClean="0">
                    <a:solidFill>
                      <a:prstClr val="black"/>
                    </a:solidFill>
                    <a:latin typeface="Google Sans"/>
                  </a:rPr>
                  <a:t> </a:t>
                </a:r>
                <a14:m>
                  <m:oMath xmlns:m="http://schemas.openxmlformats.org/officeDocument/2006/math">
                    <m:r>
                      <m:rPr>
                        <m:nor/>
                      </m:rPr>
                      <a:rPr lang="en-US" sz="4000" kern="100" dirty="0">
                        <a:solidFill>
                          <a:prstClr val="black"/>
                        </a:solidFill>
                        <a:ea typeface="Times New Roman" panose="02020603050405020304" pitchFamily="18" charset="0"/>
                        <a:cs typeface="Times New Roman" panose="02020603050405020304" pitchFamily="18" charset="0"/>
                      </a:rPr>
                      <m:t>–</m:t>
                    </m:r>
                  </m:oMath>
                </a14:m>
                <a:r>
                  <a:rPr lang="vi-VN" sz="4000" dirty="0" smtClean="0">
                    <a:solidFill>
                      <a:prstClr val="black"/>
                    </a:solidFill>
                    <a:latin typeface="Google Sans"/>
                  </a:rPr>
                  <a:t> </a:t>
                </a:r>
                <a:r>
                  <a:rPr lang="vi-VN" sz="4000" dirty="0">
                    <a:solidFill>
                      <a:prstClr val="black"/>
                    </a:solidFill>
                    <a:latin typeface="Google Sans"/>
                  </a:rPr>
                  <a:t>1 </a:t>
                </a:r>
                <a:r>
                  <a:rPr lang="vi-VN" sz="4000" dirty="0" smtClean="0">
                    <a:solidFill>
                      <a:prstClr val="black"/>
                    </a:solidFill>
                    <a:latin typeface="Google Sans"/>
                  </a:rPr>
                  <a:t>và</a:t>
                </a:r>
                <a:r>
                  <a:rPr lang="en-US" sz="4000" dirty="0" smtClean="0">
                    <a:solidFill>
                      <a:prstClr val="black"/>
                    </a:solidFill>
                    <a:latin typeface="Google Sans"/>
                  </a:rPr>
                  <a:t> </a:t>
                </a:r>
                <a:r>
                  <a:rPr lang="vi-VN" sz="4000" dirty="0">
                    <a:solidFill>
                      <a:prstClr val="black"/>
                    </a:solidFill>
                  </a:rPr>
                  <a:t>x₂ = </a:t>
                </a:r>
                <a14:m>
                  <m:oMath xmlns:m="http://schemas.openxmlformats.org/officeDocument/2006/math">
                    <m:f>
                      <m:fPr>
                        <m:ctrlPr>
                          <a:rPr lang="vi-VN" sz="4400" i="1" dirty="0">
                            <a:solidFill>
                              <a:prstClr val="black"/>
                            </a:solidFill>
                            <a:latin typeface="Cambria Math" panose="02040503050406030204" pitchFamily="18" charset="0"/>
                          </a:rPr>
                        </m:ctrlPr>
                      </m:fPr>
                      <m:num>
                        <m:r>
                          <m:rPr>
                            <m:nor/>
                          </m:rPr>
                          <a:rPr lang="en-US" sz="4400" kern="100" dirty="0">
                            <a:solidFill>
                              <a:prstClr val="black"/>
                            </a:solidFill>
                            <a:ea typeface="Times New Roman" panose="02020603050405020304" pitchFamily="18" charset="0"/>
                            <a:cs typeface="Times New Roman" panose="02020603050405020304" pitchFamily="18" charset="0"/>
                          </a:rPr>
                          <m:t>–</m:t>
                        </m:r>
                        <m:r>
                          <a:rPr lang="en-US" sz="4400" i="1" kern="100" dirty="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400" b="0" i="0" kern="100" dirty="0" smtClean="0">
                            <a:solidFill>
                              <a:prstClr val="black"/>
                            </a:solidFill>
                            <a:ea typeface="Times New Roman" panose="02020603050405020304" pitchFamily="18" charset="0"/>
                            <a:cs typeface="Times New Roman" panose="02020603050405020304" pitchFamily="18" charset="0"/>
                          </a:rPr>
                          <m:t>1</m:t>
                        </m:r>
                      </m:num>
                      <m:den>
                        <m:rad>
                          <m:radPr>
                            <m:degHide m:val="on"/>
                            <m:ctrlPr>
                              <a:rPr lang="vi-VN" sz="4400" i="1" kern="100" dirty="0">
                                <a:solidFill>
                                  <a:prstClr val="black"/>
                                </a:solidFill>
                                <a:latin typeface="Cambria Math" panose="02040503050406030204" pitchFamily="18" charset="0"/>
                                <a:cs typeface="Times New Roman" panose="02020603050405020304" pitchFamily="18" charset="0"/>
                              </a:rPr>
                            </m:ctrlPr>
                          </m:radPr>
                          <m:deg/>
                          <m:e>
                            <m:r>
                              <a:rPr lang="en-US" sz="4400" b="0" i="1" kern="100" dirty="0" smtClean="0">
                                <a:solidFill>
                                  <a:prstClr val="black"/>
                                </a:solidFill>
                                <a:latin typeface="Cambria Math" panose="02040503050406030204" pitchFamily="18" charset="0"/>
                                <a:cs typeface="Times New Roman" panose="02020603050405020304" pitchFamily="18" charset="0"/>
                              </a:rPr>
                              <m:t>2</m:t>
                            </m:r>
                          </m:e>
                        </m:rad>
                      </m:den>
                    </m:f>
                  </m:oMath>
                </a14:m>
                <a:r>
                  <a:rPr lang="vi-VN" sz="4000" dirty="0">
                    <a:solidFill>
                      <a:prstClr val="black"/>
                    </a:solidFill>
                  </a:rPr>
                  <a:t>= </a:t>
                </a:r>
                <a14:m>
                  <m:oMath xmlns:m="http://schemas.openxmlformats.org/officeDocument/2006/math">
                    <m:f>
                      <m:fPr>
                        <m:ctrlPr>
                          <a:rPr lang="vi-VN" sz="6000" i="1" dirty="0">
                            <a:solidFill>
                              <a:prstClr val="black"/>
                            </a:solidFill>
                            <a:latin typeface="Cambria Math" panose="02040503050406030204" pitchFamily="18" charset="0"/>
                          </a:rPr>
                        </m:ctrlPr>
                      </m:fPr>
                      <m:num>
                        <m:r>
                          <m:rPr>
                            <m:nor/>
                          </m:rPr>
                          <a:rPr lang="en-US" sz="6000" kern="100" dirty="0">
                            <a:solidFill>
                              <a:prstClr val="black"/>
                            </a:solidFill>
                            <a:ea typeface="Times New Roman" panose="02020603050405020304" pitchFamily="18" charset="0"/>
                            <a:cs typeface="Times New Roman" panose="02020603050405020304" pitchFamily="18" charset="0"/>
                          </a:rPr>
                          <m:t>–</m:t>
                        </m:r>
                        <m:rad>
                          <m:radPr>
                            <m:degHide m:val="on"/>
                            <m:ctrlPr>
                              <a:rPr lang="vi-VN" sz="6000" i="1" kern="100" dirty="0">
                                <a:solidFill>
                                  <a:prstClr val="black"/>
                                </a:solidFill>
                                <a:latin typeface="Cambria Math" panose="02040503050406030204" pitchFamily="18" charset="0"/>
                                <a:cs typeface="Times New Roman" panose="02020603050405020304" pitchFamily="18" charset="0"/>
                              </a:rPr>
                            </m:ctrlPr>
                          </m:radPr>
                          <m:deg/>
                          <m:e>
                            <m:r>
                              <a:rPr lang="en-US" sz="6000" b="0" i="1" kern="100" dirty="0" smtClean="0">
                                <a:solidFill>
                                  <a:prstClr val="black"/>
                                </a:solidFill>
                                <a:latin typeface="Cambria Math" panose="02040503050406030204" pitchFamily="18" charset="0"/>
                                <a:cs typeface="Times New Roman" panose="02020603050405020304" pitchFamily="18" charset="0"/>
                              </a:rPr>
                              <m:t>2</m:t>
                            </m:r>
                          </m:e>
                        </m:rad>
                      </m:num>
                      <m:den>
                        <m:r>
                          <a:rPr lang="en-US" sz="6000" b="0" i="1" kern="100" dirty="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l-GR" sz="4000" dirty="0">
                  <a:solidFill>
                    <a:prstClr val="black"/>
                  </a:solidFill>
                  <a:latin typeface="Google Sans"/>
                </a:endParaRPr>
              </a:p>
              <a:p>
                <a:endParaRPr lang="el-GR" sz="4000" dirty="0">
                  <a:solidFill>
                    <a:prstClr val="black"/>
                  </a:solidFill>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21511" y="5727241"/>
                <a:ext cx="13991848" cy="2179251"/>
              </a:xfrm>
              <a:prstGeom prst="rect">
                <a:avLst/>
              </a:prstGeom>
              <a:blipFill rotWithShape="0">
                <a:blip r:embed="rId8"/>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36842004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a:t>
            </a:r>
            <a:r>
              <a:rPr lang="en-US" sz="4500" b="1" dirty="0" smtClean="0">
                <a:solidFill>
                  <a:prstClr val="white"/>
                </a:solidFill>
                <a:latin typeface="Arial"/>
                <a:ea typeface="Arial"/>
                <a:cs typeface="Arial"/>
                <a:sym typeface="Arial"/>
              </a:rPr>
              <a:t>3:</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xmlns=""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80090" y="7931991"/>
            <a:ext cx="2307909" cy="235500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05000" y="2090672"/>
                <a:ext cx="16154400" cy="707886"/>
              </a:xfrm>
              <a:prstGeom prst="rect">
                <a:avLst/>
              </a:prstGeom>
            </p:spPr>
            <p:txBody>
              <a:bodyPr wrap="square">
                <a:spAutoFit/>
              </a:bodyPr>
              <a:lstStyle/>
              <a:p>
                <a:r>
                  <a:rPr lang="vi-VN" sz="4000" dirty="0">
                    <a:solidFill>
                      <a:srgbClr val="202124"/>
                    </a:solidFill>
                    <a:latin typeface="Google Sans"/>
                  </a:rPr>
                  <a:t>Giải phương trình: </a:t>
                </a:r>
                <a:r>
                  <a:rPr lang="en-US" sz="4000" dirty="0" smtClean="0">
                    <a:solidFill>
                      <a:srgbClr val="202124"/>
                    </a:solidFill>
                    <a:latin typeface="Google Sans"/>
                  </a:rPr>
                  <a:t>2</a:t>
                </a:r>
                <a:r>
                  <a:rPr lang="vi-VN" sz="4000" dirty="0" smtClean="0">
                    <a:solidFill>
                      <a:srgbClr val="202124"/>
                    </a:solidFill>
                    <a:latin typeface="Google Sans"/>
                  </a:rPr>
                  <a:t>x²</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smtClean="0">
                    <a:solidFill>
                      <a:srgbClr val="202124"/>
                    </a:solidFill>
                    <a:latin typeface="Google Sans"/>
                  </a:rPr>
                  <a:t> 9</a:t>
                </a:r>
                <a:r>
                  <a:rPr lang="vi-VN" sz="4000" dirty="0" smtClean="0">
                    <a:solidFill>
                      <a:srgbClr val="202124"/>
                    </a:solidFill>
                    <a:latin typeface="Google Sans"/>
                  </a:rPr>
                  <a:t>x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smtClean="0">
                    <a:solidFill>
                      <a:srgbClr val="202124"/>
                    </a:solidFill>
                    <a:latin typeface="Google Sans"/>
                  </a:rPr>
                  <a:t> 11 </a:t>
                </a:r>
                <a:r>
                  <a:rPr lang="vi-VN" sz="4000" dirty="0" smtClean="0">
                    <a:solidFill>
                      <a:srgbClr val="202124"/>
                    </a:solidFill>
                    <a:latin typeface="Google Sans"/>
                  </a:rPr>
                  <a:t>=</a:t>
                </a:r>
                <a:r>
                  <a:rPr lang="en-US" sz="4000" dirty="0" smtClean="0">
                    <a:solidFill>
                      <a:srgbClr val="202124"/>
                    </a:solidFill>
                    <a:latin typeface="Google Sans"/>
                  </a:rPr>
                  <a:t> </a:t>
                </a:r>
                <a:r>
                  <a:rPr lang="vi-VN" sz="4000" dirty="0" smtClean="0">
                    <a:solidFill>
                      <a:srgbClr val="202124"/>
                    </a:solidFill>
                    <a:latin typeface="Google Sans"/>
                  </a:rPr>
                  <a:t>0</a:t>
                </a:r>
                <a:r>
                  <a:rPr lang="vi-VN" sz="4000" dirty="0">
                    <a:solidFill>
                      <a:srgbClr val="202124"/>
                    </a:solidFill>
                    <a:latin typeface="Google Sans"/>
                  </a:rPr>
                  <a:t>.</a:t>
                </a:r>
                <a:endParaRPr lang="vi-VN" sz="4000" b="0" i="0" dirty="0">
                  <a:solidFill>
                    <a:srgbClr val="202124"/>
                  </a:solidFill>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1905000" y="2090672"/>
                <a:ext cx="16154400" cy="707886"/>
              </a:xfrm>
              <a:prstGeom prst="rect">
                <a:avLst/>
              </a:prstGeom>
              <a:blipFill rotWithShape="0">
                <a:blip r:embed="rId7"/>
                <a:stretch>
                  <a:fillRect l="-1358"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423111" y="4012339"/>
                <a:ext cx="13991848" cy="816955"/>
              </a:xfrm>
              <a:prstGeom prst="rect">
                <a:avLst/>
              </a:prstGeom>
            </p:spPr>
            <p:txBody>
              <a:bodyPr wrap="square">
                <a:spAutoFit/>
              </a:bodyPr>
              <a:lstStyle/>
              <a:p>
                <a:r>
                  <a:rPr lang="pt-BR" sz="4000" dirty="0" smtClean="0">
                    <a:solidFill>
                      <a:prstClr val="black"/>
                    </a:solidFill>
                    <a:latin typeface="Google Sans"/>
                  </a:rPr>
                  <a:t> </a:t>
                </a:r>
                <a:r>
                  <a:rPr lang="pt-BR" sz="4000" dirty="0" smtClean="0">
                    <a:solidFill>
                      <a:schemeClr val="tx1"/>
                    </a:solidFill>
                    <a:latin typeface="Google Sans"/>
                  </a:rPr>
                  <a:t>Phương trình có các hệ số a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2</m:t>
                    </m:r>
                  </m:oMath>
                </a14:m>
                <a:r>
                  <a:rPr lang="pt-BR" sz="4000" dirty="0" smtClean="0">
                    <a:solidFill>
                      <a:schemeClr val="tx1"/>
                    </a:solidFill>
                    <a:latin typeface="Google Sans"/>
                  </a:rPr>
                  <a:t>, </a:t>
                </a:r>
                <a:r>
                  <a:rPr lang="pt-BR" sz="4000" dirty="0">
                    <a:solidFill>
                      <a:schemeClr val="tx1"/>
                    </a:solidFill>
                    <a:latin typeface="Google Sans"/>
                  </a:rPr>
                  <a:t>b = </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000" b="0" i="1" kern="100" dirty="0" smtClean="0">
                        <a:solidFill>
                          <a:schemeClr val="tx1"/>
                        </a:solidFill>
                        <a:latin typeface="Cambria Math" panose="02040503050406030204" pitchFamily="18" charset="0"/>
                        <a:cs typeface="Times New Roman" panose="02020603050405020304" pitchFamily="18" charset="0"/>
                      </a:rPr>
                      <m:t>9</m:t>
                    </m:r>
                  </m:oMath>
                </a14:m>
                <a:r>
                  <a:rPr lang="pt-BR" sz="4000" dirty="0" smtClean="0">
                    <a:solidFill>
                      <a:schemeClr val="tx1"/>
                    </a:solidFill>
                    <a:latin typeface="Google Sans"/>
                  </a:rPr>
                  <a:t>, </a:t>
                </a:r>
                <a:r>
                  <a:rPr lang="pt-BR" sz="4000" dirty="0">
                    <a:solidFill>
                      <a:schemeClr val="tx1"/>
                    </a:solidFill>
                    <a:latin typeface="Google Sans"/>
                  </a:rPr>
                  <a:t>c =</a:t>
                </a:r>
                <a:r>
                  <a:rPr lang="pt-BR" sz="4000" dirty="0" smtClean="0">
                    <a:solidFill>
                      <a:schemeClr val="tx1"/>
                    </a:solidFill>
                    <a:latin typeface="Google Sans"/>
                  </a:rPr>
                  <a:t>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pt-BR" sz="4000" dirty="0" smtClean="0">
                    <a:solidFill>
                      <a:schemeClr val="tx1"/>
                    </a:solidFill>
                    <a:latin typeface="Google Sans"/>
                  </a:rPr>
                  <a:t>11. </a:t>
                </a:r>
              </a:p>
            </p:txBody>
          </p:sp>
        </mc:Choice>
        <mc:Fallback xmlns="">
          <p:sp>
            <p:nvSpPr>
              <p:cNvPr id="17" name="Rectangle 16"/>
              <p:cNvSpPr>
                <a:spLocks noRot="1" noChangeAspect="1" noMove="1" noResize="1" noEditPoints="1" noAdjustHandles="1" noChangeArrowheads="1" noChangeShapeType="1" noTextEdit="1"/>
              </p:cNvSpPr>
              <p:nvPr/>
            </p:nvSpPr>
            <p:spPr>
              <a:xfrm>
                <a:off x="2423111" y="4012339"/>
                <a:ext cx="13991848" cy="816955"/>
              </a:xfrm>
              <a:prstGeom prst="rect">
                <a:avLst/>
              </a:prstGeom>
              <a:blipFill rotWithShape="0">
                <a:blip r:embed="rId8"/>
                <a:stretch>
                  <a:fillRect l="-523" t="-2985" b="-28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423111" y="4920596"/>
                <a:ext cx="13991848" cy="816955"/>
              </a:xfrm>
              <a:prstGeom prst="rect">
                <a:avLst/>
              </a:prstGeom>
            </p:spPr>
            <p:txBody>
              <a:bodyPr wrap="square">
                <a:spAutoFit/>
              </a:bodyPr>
              <a:lstStyle/>
              <a:p>
                <a:r>
                  <a:rPr lang="pt-BR" sz="4000" dirty="0" smtClean="0">
                    <a:solidFill>
                      <a:schemeClr val="tx1"/>
                    </a:solidFill>
                    <a:latin typeface="Google Sans"/>
                  </a:rPr>
                  <a:t>Ta có: a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pt-BR" sz="4000" dirty="0" smtClean="0">
                    <a:solidFill>
                      <a:schemeClr val="tx1"/>
                    </a:solidFill>
                    <a:latin typeface="Google Sans"/>
                  </a:rPr>
                  <a:t> </a:t>
                </a:r>
                <a:r>
                  <a:rPr lang="pt-BR" sz="4000" dirty="0">
                    <a:solidFill>
                      <a:schemeClr val="tx1"/>
                    </a:solidFill>
                    <a:latin typeface="Google Sans"/>
                  </a:rPr>
                  <a:t>b + c </a:t>
                </a:r>
                <a:r>
                  <a:rPr lang="pt-BR" sz="4000" dirty="0" smtClean="0">
                    <a:solidFill>
                      <a:schemeClr val="tx1"/>
                    </a:solidFill>
                    <a:latin typeface="Google Sans"/>
                  </a:rPr>
                  <a:t>= 2</a:t>
                </a:r>
                <a14:m>
                  <m:oMath xmlns:m="http://schemas.openxmlformats.org/officeDocument/2006/math">
                    <m:r>
                      <a:rPr lang="en-US" sz="3200" b="0" i="1" smtClean="0">
                        <a:solidFill>
                          <a:schemeClr val="tx1"/>
                        </a:solidFill>
                        <a:latin typeface="Cambria Math" panose="02040503050406030204" pitchFamily="18" charset="0"/>
                      </a:rPr>
                      <m:t> </m:t>
                    </m:r>
                    <m:r>
                      <m:rPr>
                        <m:nor/>
                      </m:rPr>
                      <a:rPr lang="en-US" sz="4000" kern="100" dirty="0">
                        <a:ea typeface="Times New Roman" panose="02020603050405020304" pitchFamily="18" charset="0"/>
                        <a:cs typeface="Times New Roman" panose="02020603050405020304" pitchFamily="18" charset="0"/>
                      </a:rPr>
                      <m:t>–</m:t>
                    </m:r>
                  </m:oMath>
                </a14:m>
                <a:r>
                  <a:rPr lang="en-US" sz="4000" kern="100" dirty="0" smtClean="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oMath>
                </a14:m>
                <a:r>
                  <a:rPr lang="en-US" sz="4000" kern="100" dirty="0" smtClean="0">
                    <a:solidFill>
                      <a:schemeClr val="tx1"/>
                    </a:solidFill>
                    <a:ea typeface="Times New Roman" panose="02020603050405020304" pitchFamily="18" charset="0"/>
                    <a:cs typeface="Times New Roman" panose="02020603050405020304" pitchFamily="18" charset="0"/>
                  </a:rPr>
                  <a:t>9</a:t>
                </a:r>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 </a:t>
                </a:r>
                <a:r>
                  <a:rPr lang="en-US" sz="4000" dirty="0" smtClean="0">
                    <a:solidFill>
                      <a:schemeClr val="tx1"/>
                    </a:solidFill>
                    <a:latin typeface="Google Sans"/>
                  </a:rPr>
                  <a:t>(</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smtClean="0">
                    <a:solidFill>
                      <a:schemeClr val="tx1"/>
                    </a:solidFill>
                    <a:latin typeface="Google Sans"/>
                  </a:rPr>
                  <a:t>11) </a:t>
                </a:r>
                <a:r>
                  <a:rPr lang="pt-BR" sz="4000" dirty="0" smtClean="0">
                    <a:solidFill>
                      <a:schemeClr val="tx1"/>
                    </a:solidFill>
                    <a:latin typeface="Google Sans"/>
                  </a:rPr>
                  <a:t>= </a:t>
                </a:r>
                <a:r>
                  <a:rPr lang="pt-BR" sz="4000" dirty="0">
                    <a:solidFill>
                      <a:schemeClr val="tx1"/>
                    </a:solidFill>
                    <a:latin typeface="Google Sans"/>
                  </a:rPr>
                  <a:t>0.</a:t>
                </a:r>
                <a:endParaRPr lang="el-GR" sz="4000" dirty="0">
                  <a:solidFill>
                    <a:schemeClr val="tx1"/>
                  </a:solidFill>
                  <a:latin typeface="Google Sans"/>
                </a:endParaRPr>
              </a:p>
            </p:txBody>
          </p:sp>
        </mc:Choice>
        <mc:Fallback xmlns="">
          <p:sp>
            <p:nvSpPr>
              <p:cNvPr id="22" name="Rectangle 21"/>
              <p:cNvSpPr>
                <a:spLocks noRot="1" noChangeAspect="1" noMove="1" noResize="1" noEditPoints="1" noAdjustHandles="1" noChangeArrowheads="1" noChangeShapeType="1" noTextEdit="1"/>
              </p:cNvSpPr>
              <p:nvPr/>
            </p:nvSpPr>
            <p:spPr>
              <a:xfrm>
                <a:off x="2423111" y="4920596"/>
                <a:ext cx="13991848" cy="816955"/>
              </a:xfrm>
              <a:prstGeom prst="rect">
                <a:avLst/>
              </a:prstGeom>
              <a:blipFill rotWithShape="0">
                <a:blip r:embed="rId9"/>
                <a:stretch>
                  <a:fillRect l="-1524" t="-2985" b="-30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423111" y="6159041"/>
                <a:ext cx="13991848" cy="2013565"/>
              </a:xfrm>
              <a:prstGeom prst="rect">
                <a:avLst/>
              </a:prstGeom>
            </p:spPr>
            <p:txBody>
              <a:bodyPr wrap="square">
                <a:spAutoFit/>
              </a:bodyPr>
              <a:lstStyle/>
              <a:p>
                <a:r>
                  <a:rPr lang="vi-VN" sz="4000" dirty="0" smtClean="0">
                    <a:latin typeface="Google Sans"/>
                  </a:rPr>
                  <a:t>Do </a:t>
                </a:r>
                <a:r>
                  <a:rPr lang="vi-VN" sz="4000" dirty="0">
                    <a:latin typeface="Google Sans"/>
                  </a:rPr>
                  <a:t>đó phương trình có nghiệm x₁ =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r>
                      <a:rPr lang="en-US" sz="4000" i="1" kern="100"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dirty="0">
                    <a:latin typeface="Google Sans"/>
                  </a:rPr>
                  <a:t>1 </a:t>
                </a:r>
                <a:r>
                  <a:rPr lang="vi-VN" sz="4000" dirty="0" smtClean="0">
                    <a:latin typeface="Google Sans"/>
                  </a:rPr>
                  <a:t>và</a:t>
                </a:r>
                <a:r>
                  <a:rPr lang="en-US" sz="4000" dirty="0" smtClean="0">
                    <a:latin typeface="Google Sans"/>
                  </a:rPr>
                  <a:t> </a:t>
                </a:r>
                <a:r>
                  <a:rPr lang="vi-VN" sz="4000" dirty="0"/>
                  <a:t>x₂ = </a:t>
                </a:r>
                <a14:m>
                  <m:oMath xmlns:m="http://schemas.openxmlformats.org/officeDocument/2006/math">
                    <m:f>
                      <m:fPr>
                        <m:ctrlPr>
                          <a:rPr lang="vi-VN" sz="6000" i="1" dirty="0">
                            <a:latin typeface="Cambria Math" panose="02040503050406030204" pitchFamily="18" charset="0"/>
                          </a:rPr>
                        </m:ctrlPr>
                      </m:fPr>
                      <m:num>
                        <m:r>
                          <a:rPr lang="en-US" sz="6000" b="0" i="1" kern="100" dirty="0" smtClean="0">
                            <a:latin typeface="Cambria Math" panose="02040503050406030204" pitchFamily="18" charset="0"/>
                            <a:ea typeface="Times New Roman" panose="02020603050405020304" pitchFamily="18" charset="0"/>
                            <a:cs typeface="Times New Roman" panose="02020603050405020304" pitchFamily="18" charset="0"/>
                          </a:rPr>
                          <m:t>11</m:t>
                        </m:r>
                      </m:num>
                      <m:den>
                        <m:r>
                          <a:rPr lang="en-US" sz="6000" b="0" i="1" kern="100" dirty="0" smtClean="0">
                            <a:latin typeface="Cambria Math" panose="02040503050406030204" pitchFamily="18" charset="0"/>
                            <a:cs typeface="Times New Roman" panose="02020603050405020304" pitchFamily="18" charset="0"/>
                          </a:rPr>
                          <m:t>2</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23" name="Rectangle 22"/>
              <p:cNvSpPr>
                <a:spLocks noRot="1" noChangeAspect="1" noMove="1" noResize="1" noEditPoints="1" noAdjustHandles="1" noChangeArrowheads="1" noChangeShapeType="1" noTextEdit="1"/>
              </p:cNvSpPr>
              <p:nvPr/>
            </p:nvSpPr>
            <p:spPr>
              <a:xfrm>
                <a:off x="2423111" y="6159041"/>
                <a:ext cx="13991848" cy="2013565"/>
              </a:xfrm>
              <a:prstGeom prst="rect">
                <a:avLst/>
              </a:prstGeom>
              <a:blipFill rotWithShape="0">
                <a:blip r:embed="rId10"/>
                <a:stretch>
                  <a:fillRect l="-1524"/>
                </a:stretch>
              </a:blipFill>
            </p:spPr>
            <p:txBody>
              <a:bodyPr/>
              <a:lstStyle/>
              <a:p>
                <a:r>
                  <a:rPr lang="en-US">
                    <a:noFill/>
                  </a:rPr>
                  <a:t> </a:t>
                </a:r>
              </a:p>
            </p:txBody>
          </p:sp>
        </mc:Fallback>
      </mc:AlternateContent>
      <p:pic>
        <p:nvPicPr>
          <p:cNvPr id="2" name="Picture 1"/>
          <p:cNvPicPr>
            <a:picLocks noChangeAspect="1"/>
          </p:cNvPicPr>
          <p:nvPr/>
        </p:nvPicPr>
        <p:blipFill>
          <a:blip r:embed="rId11"/>
          <a:stretch>
            <a:fillRect/>
          </a:stretch>
        </p:blipFill>
        <p:spPr>
          <a:xfrm>
            <a:off x="80334" y="1517439"/>
            <a:ext cx="1536803" cy="1438290"/>
          </a:xfrm>
          <a:prstGeom prst="rect">
            <a:avLst/>
          </a:prstGeom>
        </p:spPr>
      </p:pic>
    </p:spTree>
    <p:extLst>
      <p:ext uri="{BB962C8B-B14F-4D97-AF65-F5344CB8AC3E}">
        <p14:creationId xmlns:p14="http://schemas.microsoft.com/office/powerpoint/2010/main" val="36933561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923330"/>
            </a:xfrm>
            <a:prstGeom prst="rect">
              <a:avLst/>
            </a:prstGeom>
          </p:spPr>
          <p:txBody>
            <a:bodyPr wrap="square">
              <a:spAutoFit/>
            </a:bodyPr>
            <a:lstStyle/>
            <a:p>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nl-NL" sz="5400" b="1" dirty="0">
                  <a:latin typeface="Arial" panose="020B0604020202020204" pitchFamily="34" charset="0"/>
                  <a:ea typeface="Calibri" panose="020F0502020204030204" pitchFamily="34" charset="0"/>
                  <a:cs typeface="Arial" panose="020B0604020202020204" pitchFamily="34" charset="0"/>
                </a:rPr>
                <a:t>TÌM HAI SỐ KHI BIẾT TỔNG VÀ TÍCH</a:t>
              </a:r>
              <a:endParaRPr lang="en-US" sz="5400" dirty="0">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0" y="495300"/>
            <a:ext cx="1074019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smtClean="0">
                <a:solidFill>
                  <a:schemeClr val="lt1"/>
                </a:solidFill>
                <a:latin typeface="Arial"/>
                <a:ea typeface="Arial"/>
                <a:cs typeface="Arial"/>
                <a:sym typeface="Arial"/>
              </a:rPr>
              <a:t>HOẠT ĐỘNG NHÓM KHĂN PHỦ BÀN 2</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xmlns="" id="{01E3F9C3-F031-CB98-774D-A1CEF934FE62}"/>
              </a:ext>
            </a:extLst>
          </p:cNvPr>
          <p:cNvSpPr/>
          <p:nvPr/>
        </p:nvSpPr>
        <p:spPr>
          <a:xfrm>
            <a:off x="296110" y="5390458"/>
            <a:ext cx="5325497" cy="769441"/>
          </a:xfrm>
          <a:prstGeom prst="rect">
            <a:avLst/>
          </a:prstGeom>
        </p:spPr>
        <p:txBody>
          <a:bodyPr wrap="none">
            <a:spAutoFit/>
          </a:bodyPr>
          <a:lstStyle/>
          <a:p>
            <a:r>
              <a:rPr lang="en-US" sz="44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Kết quả hoạt động:</a:t>
            </a:r>
            <a:endParaRPr lang="en-US" sz="2400" b="1" u="sng" dirty="0"/>
          </a:p>
        </p:txBody>
      </p:sp>
      <p:sp>
        <p:nvSpPr>
          <p:cNvPr id="5" name="Rectangle 4"/>
          <p:cNvSpPr/>
          <p:nvPr/>
        </p:nvSpPr>
        <p:spPr>
          <a:xfrm>
            <a:off x="2934301" y="1971771"/>
            <a:ext cx="14363099" cy="2862322"/>
          </a:xfrm>
          <a:prstGeom prst="rect">
            <a:avLst/>
          </a:prstGeom>
        </p:spPr>
        <p:txBody>
          <a:bodyPr wrap="square">
            <a:spAutoFit/>
          </a:bodyPr>
          <a:lstStyle/>
          <a:p>
            <a:pPr algn="just"/>
            <a:r>
              <a:rPr lang="vi-VN" sz="6000" dirty="0">
                <a:latin typeface="Google Sans"/>
              </a:rPr>
              <a:t>Cho hai số có tổng bằng 5 và tích bằng 6.</a:t>
            </a:r>
          </a:p>
          <a:p>
            <a:pPr algn="just"/>
            <a:r>
              <a:rPr lang="vi-VN" sz="6000" dirty="0">
                <a:latin typeface="Google Sans"/>
              </a:rPr>
              <a:t>a) Gọi một số là x. Tính số còn lại theo x.</a:t>
            </a:r>
          </a:p>
          <a:p>
            <a:pPr algn="just"/>
            <a:r>
              <a:rPr lang="vi-VN" sz="6000" dirty="0">
                <a:latin typeface="Google Sans"/>
              </a:rPr>
              <a:t>b) Lập phương trình bậc hai ẩn x.</a:t>
            </a:r>
            <a:endParaRPr lang="vi-VN" sz="6000" b="0" i="0" dirty="0">
              <a:effectLst/>
              <a:latin typeface="Google Sans"/>
            </a:endParaRPr>
          </a:p>
        </p:txBody>
      </p:sp>
      <p:sp>
        <p:nvSpPr>
          <p:cNvPr id="11" name="Rectangle 10"/>
          <p:cNvSpPr/>
          <p:nvPr/>
        </p:nvSpPr>
        <p:spPr>
          <a:xfrm>
            <a:off x="1761768" y="6130876"/>
            <a:ext cx="13859232" cy="923330"/>
          </a:xfrm>
          <a:prstGeom prst="rect">
            <a:avLst/>
          </a:prstGeom>
        </p:spPr>
        <p:txBody>
          <a:bodyPr wrap="square">
            <a:spAutoFit/>
          </a:bodyPr>
          <a:lstStyle/>
          <a:p>
            <a:pPr lvl="0"/>
            <a:r>
              <a:rPr lang="en-US" sz="5400" dirty="0" smtClean="0">
                <a:solidFill>
                  <a:srgbClr val="7030A0"/>
                </a:solidFill>
                <a:latin typeface="Google Sans"/>
              </a:rPr>
              <a:t>a) Số còn lại theo x là: 5 – x </a:t>
            </a:r>
            <a:endParaRPr lang="vi-VN" sz="5400" dirty="0">
              <a:solidFill>
                <a:srgbClr val="202124"/>
              </a:solidFill>
              <a:latin typeface="Google Sans"/>
            </a:endParaRPr>
          </a:p>
        </p:txBody>
      </p:sp>
      <p:pic>
        <p:nvPicPr>
          <p:cNvPr id="3" name="Picture 2"/>
          <p:cNvPicPr>
            <a:picLocks noChangeAspect="1"/>
          </p:cNvPicPr>
          <p:nvPr/>
        </p:nvPicPr>
        <p:blipFill>
          <a:blip r:embed="rId6"/>
          <a:stretch>
            <a:fillRect/>
          </a:stretch>
        </p:blipFill>
        <p:spPr>
          <a:xfrm>
            <a:off x="245310" y="1852356"/>
            <a:ext cx="2183238" cy="1309943"/>
          </a:xfrm>
          <a:prstGeom prst="rect">
            <a:avLst/>
          </a:prstGeom>
        </p:spPr>
      </p:pic>
      <p:sp>
        <p:nvSpPr>
          <p:cNvPr id="12" name="Rectangle 11"/>
          <p:cNvSpPr/>
          <p:nvPr/>
        </p:nvSpPr>
        <p:spPr>
          <a:xfrm>
            <a:off x="1761768" y="7332959"/>
            <a:ext cx="13859232" cy="2585323"/>
          </a:xfrm>
          <a:prstGeom prst="rect">
            <a:avLst/>
          </a:prstGeom>
        </p:spPr>
        <p:txBody>
          <a:bodyPr wrap="square">
            <a:spAutoFit/>
          </a:bodyPr>
          <a:lstStyle/>
          <a:p>
            <a:pPr lvl="0"/>
            <a:r>
              <a:rPr lang="en-US" sz="5400" dirty="0" smtClean="0">
                <a:solidFill>
                  <a:srgbClr val="7030A0"/>
                </a:solidFill>
                <a:latin typeface="Google Sans"/>
              </a:rPr>
              <a:t>b) Theo bài toán ta có x(5 – x) = 6</a:t>
            </a:r>
          </a:p>
          <a:p>
            <a:pPr lvl="0"/>
            <a:r>
              <a:rPr lang="en-US" sz="5400" dirty="0">
                <a:solidFill>
                  <a:srgbClr val="7030A0"/>
                </a:solidFill>
                <a:latin typeface="Google Sans"/>
              </a:rPr>
              <a:t> </a:t>
            </a:r>
            <a:r>
              <a:rPr lang="en-US" sz="5400" dirty="0" smtClean="0">
                <a:solidFill>
                  <a:srgbClr val="7030A0"/>
                </a:solidFill>
                <a:latin typeface="Google Sans"/>
              </a:rPr>
              <a:t>                                   5x – x</a:t>
            </a:r>
            <a:r>
              <a:rPr lang="en-US" sz="5400" baseline="30000" dirty="0" smtClean="0">
                <a:solidFill>
                  <a:srgbClr val="7030A0"/>
                </a:solidFill>
                <a:latin typeface="Google Sans"/>
              </a:rPr>
              <a:t>2</a:t>
            </a:r>
            <a:r>
              <a:rPr lang="en-US" sz="5400" dirty="0" smtClean="0">
                <a:solidFill>
                  <a:srgbClr val="7030A0"/>
                </a:solidFill>
                <a:latin typeface="Google Sans"/>
              </a:rPr>
              <a:t> = 6</a:t>
            </a:r>
          </a:p>
          <a:p>
            <a:pPr lvl="0"/>
            <a:r>
              <a:rPr lang="en-US" sz="5400" dirty="0">
                <a:solidFill>
                  <a:srgbClr val="7030A0"/>
                </a:solidFill>
                <a:latin typeface="Google Sans"/>
              </a:rPr>
              <a:t> </a:t>
            </a:r>
            <a:r>
              <a:rPr lang="en-US" sz="5400" dirty="0" smtClean="0">
                <a:solidFill>
                  <a:srgbClr val="7030A0"/>
                </a:solidFill>
                <a:latin typeface="Google Sans"/>
              </a:rPr>
              <a:t>                                   x</a:t>
            </a:r>
            <a:r>
              <a:rPr lang="en-US" sz="5400" baseline="30000" dirty="0" smtClean="0">
                <a:solidFill>
                  <a:srgbClr val="7030A0"/>
                </a:solidFill>
                <a:latin typeface="Google Sans"/>
              </a:rPr>
              <a:t>2</a:t>
            </a:r>
            <a:r>
              <a:rPr lang="en-US" sz="5400" dirty="0" smtClean="0">
                <a:solidFill>
                  <a:srgbClr val="7030A0"/>
                </a:solidFill>
                <a:latin typeface="Google Sans"/>
              </a:rPr>
              <a:t> – 5x + 6 = 0</a:t>
            </a:r>
            <a:endParaRPr lang="vi-VN" sz="5400" dirty="0">
              <a:solidFill>
                <a:srgbClr val="202124"/>
              </a:solidFill>
              <a:latin typeface="Google Sans"/>
            </a:endParaRPr>
          </a:p>
        </p:txBody>
      </p:sp>
    </p:spTree>
    <p:extLst>
      <p:ext uri="{BB962C8B-B14F-4D97-AF65-F5344CB8AC3E}">
        <p14:creationId xmlns:p14="http://schemas.microsoft.com/office/powerpoint/2010/main" val="423863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48200" y="265083"/>
            <a:ext cx="9220201" cy="1447800"/>
            <a:chOff x="5420131" y="238626"/>
            <a:chExt cx="5765227" cy="1447800"/>
          </a:xfrm>
        </p:grpSpPr>
        <p:sp>
          <p:nvSpPr>
            <p:cNvPr id="3" name="Rounded Rectangle 2"/>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smtClean="0">
                  <a:solidFill>
                    <a:srgbClr val="FF0000"/>
                  </a:solidFill>
                  <a:latin typeface="Arial" panose="020B0604020202020204" pitchFamily="34" charset="0"/>
                  <a:cs typeface="Arial" panose="020B0604020202020204" pitchFamily="34" charset="0"/>
                </a:rPr>
                <a:t>KHỞI ĐỘNG</a:t>
              </a:r>
              <a:endParaRPr lang="en-US" sz="6000" b="1" dirty="0">
                <a:solidFill>
                  <a:srgbClr val="FF0000"/>
                </a:solidFill>
                <a:latin typeface="Arial" panose="020B0604020202020204" pitchFamily="34" charset="0"/>
                <a:cs typeface="Arial" panose="020B0604020202020204" pitchFamily="34" charset="0"/>
              </a:endParaRPr>
            </a:p>
          </p:txBody>
        </p:sp>
      </p:grpSp>
      <p:sp>
        <p:nvSpPr>
          <p:cNvPr id="7" name="TextBox 5"/>
          <p:cNvSpPr txBox="1"/>
          <p:nvPr/>
        </p:nvSpPr>
        <p:spPr>
          <a:xfrm>
            <a:off x="4693114" y="4028574"/>
            <a:ext cx="8530549" cy="1040093"/>
          </a:xfrm>
          <a:prstGeom prst="rect">
            <a:avLst/>
          </a:prstGeom>
        </p:spPr>
        <p:txBody>
          <a:bodyPr wrap="square" lIns="0" tIns="0" rIns="0" bIns="0" rtlCol="0" anchor="t">
            <a:spAutoFit/>
          </a:bodyPr>
          <a:lstStyle/>
          <a:p>
            <a:pPr algn="ctr">
              <a:lnSpc>
                <a:spcPts val="9600"/>
              </a:lnSpc>
            </a:pPr>
            <a:r>
              <a:rPr lang="en-US" sz="4000" b="1" dirty="0" smtClean="0">
                <a:solidFill>
                  <a:srgbClr val="7030A0"/>
                </a:solidFill>
                <a:latin typeface="Arial" panose="020B0604020202020204" pitchFamily="34" charset="0"/>
                <a:cs typeface="Arial" panose="020B0604020202020204" pitchFamily="34" charset="0"/>
              </a:rPr>
              <a:t>Đà lạt thành phố ngàn hoa</a:t>
            </a:r>
            <a:endParaRPr lang="en-US" sz="4000" b="1" dirty="0">
              <a:solidFill>
                <a:srgbClr val="7030A0"/>
              </a:solidFill>
              <a:latin typeface="Arial" panose="020B0604020202020204" pitchFamily="34" charset="0"/>
              <a:cs typeface="Arial" panose="020B0604020202020204" pitchFamily="34" charset="0"/>
            </a:endParaRPr>
          </a:p>
        </p:txBody>
      </p:sp>
      <p:pic>
        <p:nvPicPr>
          <p:cNvPr id="10" name="Picture 9">
            <a:hlinkClick r:id="rId2" action="ppaction://hlinkfile"/>
          </p:cNvPr>
          <p:cNvPicPr>
            <a:picLocks noChangeAspect="1"/>
          </p:cNvPicPr>
          <p:nvPr/>
        </p:nvPicPr>
        <p:blipFill>
          <a:blip r:embed="rId3"/>
          <a:stretch>
            <a:fillRect/>
          </a:stretch>
        </p:blipFill>
        <p:spPr>
          <a:xfrm>
            <a:off x="4888" y="1712883"/>
            <a:ext cx="17907000" cy="10863344"/>
          </a:xfrm>
          <a:prstGeom prst="rect">
            <a:avLst/>
          </a:prstGeom>
        </p:spPr>
      </p:pic>
    </p:spTree>
    <p:extLst>
      <p:ext uri="{BB962C8B-B14F-4D97-AF65-F5344CB8AC3E}">
        <p14:creationId xmlns:p14="http://schemas.microsoft.com/office/powerpoint/2010/main" val="155624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solidFill>
                    <a:prstClr val="black"/>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solidFill>
                    <a:prstClr val="black"/>
                  </a:solidFill>
                </a:endParaRPr>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Định lí:</a:t>
              </a:r>
              <a:endParaRPr lang="en-US" sz="6000" b="1" u="sng" dirty="0">
                <a:solidFill>
                  <a:prstClr val="black"/>
                </a:solidFil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4" name="Picture 13"/>
          <p:cNvPicPr>
            <a:picLocks noChangeAspect="1"/>
          </p:cNvPicPr>
          <p:nvPr/>
        </p:nvPicPr>
        <p:blipFill>
          <a:blip r:embed="rId8"/>
          <a:stretch>
            <a:fillRect/>
          </a:stretch>
        </p:blipFill>
        <p:spPr>
          <a:xfrm>
            <a:off x="909781" y="3589788"/>
            <a:ext cx="15547130" cy="2820561"/>
          </a:xfrm>
          <a:prstGeom prst="rect">
            <a:avLst/>
          </a:prstGeom>
        </p:spPr>
      </p:pic>
      <p:sp>
        <p:nvSpPr>
          <p:cNvPr id="15" name="Rectangle 14"/>
          <p:cNvSpPr/>
          <p:nvPr/>
        </p:nvSpPr>
        <p:spPr>
          <a:xfrm>
            <a:off x="2209799" y="3964771"/>
            <a:ext cx="15420431" cy="2585323"/>
          </a:xfrm>
          <a:prstGeom prst="rect">
            <a:avLst/>
          </a:prstGeom>
        </p:spPr>
        <p:txBody>
          <a:bodyPr wrap="square">
            <a:spAutoFit/>
          </a:bodyPr>
          <a:lstStyle/>
          <a:p>
            <a:pPr algn="just"/>
            <a:r>
              <a:rPr lang="vi-VN" sz="5400" b="1" dirty="0">
                <a:solidFill>
                  <a:srgbClr val="C00000"/>
                </a:solidFill>
                <a:latin typeface="Google Sans"/>
              </a:rPr>
              <a:t>Nếu hai số có tổng bằng S và tích bằng P thì hai số đó là nghiệm của phương </a:t>
            </a:r>
            <a:r>
              <a:rPr lang="vi-VN" sz="5400" b="1" dirty="0" smtClean="0">
                <a:solidFill>
                  <a:srgbClr val="C00000"/>
                </a:solidFill>
                <a:latin typeface="Google Sans"/>
              </a:rPr>
              <a:t>trình</a:t>
            </a:r>
            <a:r>
              <a:rPr lang="en-US" sz="5400" b="1" dirty="0" smtClean="0">
                <a:solidFill>
                  <a:srgbClr val="C00000"/>
                </a:solidFill>
                <a:latin typeface="Google Sans"/>
              </a:rPr>
              <a:t>:</a:t>
            </a:r>
            <a:endParaRPr lang="vi-VN" sz="5400" b="1" dirty="0">
              <a:solidFill>
                <a:srgbClr val="C00000"/>
              </a:solidFill>
              <a:latin typeface="Google Sans"/>
            </a:endParaRPr>
          </a:p>
          <a:p>
            <a:pPr algn="ctr"/>
            <a:r>
              <a:rPr lang="en-US" sz="5400" b="1" dirty="0" smtClean="0">
                <a:solidFill>
                  <a:srgbClr val="C00000"/>
                </a:solidFill>
                <a:latin typeface="Google Sans"/>
              </a:rPr>
              <a:t>x</a:t>
            </a:r>
            <a:r>
              <a:rPr lang="en-US" sz="5400" b="1" baseline="30000" dirty="0" smtClean="0">
                <a:solidFill>
                  <a:srgbClr val="C00000"/>
                </a:solidFill>
                <a:latin typeface="Google Sans"/>
              </a:rPr>
              <a:t>2</a:t>
            </a:r>
            <a:r>
              <a:rPr lang="en-US" sz="5400" b="1" dirty="0">
                <a:solidFill>
                  <a:srgbClr val="C00000"/>
                </a:solidFill>
                <a:latin typeface="Google Sans"/>
              </a:rPr>
              <a:t> – </a:t>
            </a:r>
            <a:r>
              <a:rPr lang="vi-VN" sz="5400" b="1" dirty="0" smtClean="0">
                <a:solidFill>
                  <a:srgbClr val="C00000"/>
                </a:solidFill>
                <a:latin typeface="Google Sans"/>
              </a:rPr>
              <a:t>Sx</a:t>
            </a:r>
            <a:r>
              <a:rPr lang="en-US" sz="5400" b="1" dirty="0" smtClean="0">
                <a:solidFill>
                  <a:srgbClr val="C00000"/>
                </a:solidFill>
                <a:latin typeface="Google Sans"/>
              </a:rPr>
              <a:t> </a:t>
            </a:r>
            <a:r>
              <a:rPr lang="vi-VN" sz="5400" b="1" dirty="0" smtClean="0">
                <a:solidFill>
                  <a:srgbClr val="C00000"/>
                </a:solidFill>
                <a:latin typeface="Google Sans"/>
              </a:rPr>
              <a:t>+</a:t>
            </a:r>
            <a:r>
              <a:rPr lang="en-US" sz="5400" b="1" dirty="0" smtClean="0">
                <a:solidFill>
                  <a:srgbClr val="C00000"/>
                </a:solidFill>
                <a:latin typeface="Google Sans"/>
              </a:rPr>
              <a:t> </a:t>
            </a:r>
            <a:r>
              <a:rPr lang="vi-VN" sz="5400" b="1" dirty="0" smtClean="0">
                <a:solidFill>
                  <a:srgbClr val="C00000"/>
                </a:solidFill>
                <a:latin typeface="Google Sans"/>
              </a:rPr>
              <a:t>P=0.</a:t>
            </a:r>
            <a:r>
              <a:rPr lang="en-US" sz="5400" b="1" dirty="0" smtClean="0">
                <a:solidFill>
                  <a:srgbClr val="C00000"/>
                </a:solidFill>
                <a:latin typeface="Google Sans"/>
              </a:rPr>
              <a:t> </a:t>
            </a:r>
            <a:endParaRPr lang="vi-VN" sz="4000" dirty="0">
              <a:solidFill>
                <a:srgbClr val="202124"/>
              </a:solidFill>
              <a:latin typeface="Google Sans"/>
            </a:endParaRPr>
          </a:p>
        </p:txBody>
      </p:sp>
      <p:sp>
        <p:nvSpPr>
          <p:cNvPr id="2" name="Rectangle 1"/>
          <p:cNvSpPr/>
          <p:nvPr/>
        </p:nvSpPr>
        <p:spPr>
          <a:xfrm>
            <a:off x="1695349" y="7602135"/>
            <a:ext cx="9594871" cy="707886"/>
          </a:xfrm>
          <a:prstGeom prst="rect">
            <a:avLst/>
          </a:prstGeom>
        </p:spPr>
        <p:txBody>
          <a:bodyPr wrap="none">
            <a:spAutoFit/>
          </a:bodyPr>
          <a:lstStyle/>
          <a:p>
            <a:r>
              <a:rPr lang="en-US" sz="4000" i="1" dirty="0">
                <a:solidFill>
                  <a:srgbClr val="002060"/>
                </a:solidFill>
              </a:rPr>
              <a:t>Chú ý</a:t>
            </a:r>
            <a:r>
              <a:rPr lang="en-US" sz="4000" dirty="0"/>
              <a:t>: Điều kiện để có hai số đó là S² - 4P ≥ 0.</a:t>
            </a:r>
          </a:p>
        </p:txBody>
      </p:sp>
    </p:spTree>
    <p:extLst>
      <p:ext uri="{BB962C8B-B14F-4D97-AF65-F5344CB8AC3E}">
        <p14:creationId xmlns:p14="http://schemas.microsoft.com/office/powerpoint/2010/main" val="326137627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a:t>
            </a:r>
            <a:r>
              <a:rPr lang="en-US" sz="4300" b="1" dirty="0" smtClean="0">
                <a:solidFill>
                  <a:prstClr val="white"/>
                </a:solidFill>
                <a:latin typeface="Arial"/>
                <a:ea typeface="Arial"/>
                <a:cs typeface="Arial"/>
                <a:sym typeface="Arial"/>
              </a:rPr>
              <a:t>6</a:t>
            </a:r>
            <a:endParaRPr sz="4300" b="1" dirty="0">
              <a:solidFill>
                <a:prstClr val="white"/>
              </a:solidFill>
              <a:latin typeface="Arial"/>
              <a:ea typeface="Arial"/>
              <a:cs typeface="Arial"/>
              <a:sym typeface="Arial"/>
            </a:endParaRPr>
          </a:p>
        </p:txBody>
      </p:sp>
      <p:sp>
        <p:nvSpPr>
          <p:cNvPr id="5" name="Rectangle 4"/>
          <p:cNvSpPr/>
          <p:nvPr/>
        </p:nvSpPr>
        <p:spPr>
          <a:xfrm>
            <a:off x="2903203" y="1038864"/>
            <a:ext cx="15069869" cy="2144177"/>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hai số có tổng bằng – 2 và tích bằng – 8.</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Lập phương trình bậc hai ẩn x nhận hai số trên làm nghiệm.</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Tìm hai số đó.</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1511" y="3580539"/>
            <a:ext cx="13991848" cy="1938992"/>
          </a:xfrm>
          <a:prstGeom prst="rect">
            <a:avLst/>
          </a:prstGeom>
        </p:spPr>
        <p:txBody>
          <a:bodyPr wrap="square">
            <a:spAutoFit/>
          </a:bodyPr>
          <a:lstStyle/>
          <a:p>
            <a:r>
              <a:rPr lang="pt-BR" sz="4000" dirty="0" smtClean="0">
                <a:solidFill>
                  <a:prstClr val="black"/>
                </a:solidFill>
                <a:latin typeface="Google Sans"/>
              </a:rPr>
              <a:t> </a:t>
            </a:r>
            <a:r>
              <a:rPr lang="vi-VN" sz="4000" dirty="0">
                <a:solidFill>
                  <a:prstClr val="black"/>
                </a:solidFill>
                <a:latin typeface="Google Sans"/>
              </a:rPr>
              <a:t>a) </a:t>
            </a:r>
            <a:r>
              <a:rPr lang="vi-VN" sz="4000" dirty="0">
                <a:latin typeface="Google Sans"/>
              </a:rPr>
              <a:t>Hai số cần tìm là nghiệm phương trình:</a:t>
            </a:r>
          </a:p>
          <a:p>
            <a:pPr algn="ctr"/>
            <a:r>
              <a:rPr lang="vi-VN" sz="4000" dirty="0" smtClean="0">
                <a:latin typeface="Google Sans"/>
              </a:rPr>
              <a:t>x²</a:t>
            </a:r>
            <a:r>
              <a:rPr lang="vi-VN" sz="4000" kern="100" dirty="0">
                <a:ea typeface="Times New Roman" panose="02020603050405020304" pitchFamily="18" charset="0"/>
                <a:cs typeface="Times New Roman" panose="02020603050405020304" pitchFamily="18" charset="0"/>
              </a:rPr>
              <a:t> </a:t>
            </a:r>
            <a:r>
              <a:rPr lang="vi-VN" sz="4000" kern="100" dirty="0" smtClean="0">
                <a:ea typeface="Times New Roman" panose="02020603050405020304" pitchFamily="18" charset="0"/>
                <a:cs typeface="Times New Roman" panose="02020603050405020304" pitchFamily="18" charset="0"/>
              </a:rPr>
              <a:t>–</a:t>
            </a:r>
            <a:r>
              <a:rPr lang="en-US" sz="4000" kern="100" dirty="0" smtClean="0">
                <a:ea typeface="Times New Roman" panose="02020603050405020304" pitchFamily="18" charset="0"/>
                <a:cs typeface="Times New Roman" panose="02020603050405020304" pitchFamily="18" charset="0"/>
              </a:rPr>
              <a:t> </a:t>
            </a:r>
            <a:r>
              <a:rPr lang="vi-VN" sz="4000" dirty="0" smtClean="0">
                <a:latin typeface="Google Sans"/>
              </a:rPr>
              <a:t>(</a:t>
            </a:r>
            <a:r>
              <a:rPr lang="vi-VN" sz="4000" kern="100" dirty="0" smtClean="0">
                <a:ea typeface="Times New Roman" panose="02020603050405020304" pitchFamily="18" charset="0"/>
                <a:cs typeface="Times New Roman" panose="02020603050405020304" pitchFamily="18" charset="0"/>
              </a:rPr>
              <a:t>– </a:t>
            </a:r>
            <a:r>
              <a:rPr lang="vi-VN" sz="4000" dirty="0" smtClean="0">
                <a:latin typeface="Google Sans"/>
              </a:rPr>
              <a:t>2)x </a:t>
            </a:r>
            <a:r>
              <a:rPr lang="vi-VN" sz="4000" dirty="0">
                <a:latin typeface="Google Sans"/>
              </a:rPr>
              <a:t>+ </a:t>
            </a:r>
            <a:r>
              <a:rPr lang="vi-VN" sz="4000" dirty="0" smtClean="0">
                <a:latin typeface="Google Sans"/>
              </a:rPr>
              <a:t>(</a:t>
            </a:r>
            <a:r>
              <a:rPr lang="vi-VN" sz="4000" kern="100" dirty="0">
                <a:ea typeface="Times New Roman" panose="02020603050405020304" pitchFamily="18" charset="0"/>
                <a:cs typeface="Times New Roman" panose="02020603050405020304" pitchFamily="18" charset="0"/>
              </a:rPr>
              <a:t>– </a:t>
            </a:r>
            <a:r>
              <a:rPr lang="vi-VN" sz="4000" dirty="0" smtClean="0">
                <a:latin typeface="Google Sans"/>
              </a:rPr>
              <a:t>8</a:t>
            </a:r>
            <a:r>
              <a:rPr lang="vi-VN" sz="4000" dirty="0">
                <a:latin typeface="Google Sans"/>
              </a:rPr>
              <a:t>) = 0 </a:t>
            </a:r>
            <a:endParaRPr lang="en-US" sz="4000" dirty="0" smtClean="0">
              <a:latin typeface="Google Sans"/>
            </a:endParaRPr>
          </a:p>
          <a:p>
            <a:pPr algn="ctr"/>
            <a:r>
              <a:rPr lang="vi-VN" sz="4000" dirty="0" smtClean="0">
                <a:latin typeface="Google Sans"/>
              </a:rPr>
              <a:t>hay x²</a:t>
            </a:r>
            <a:r>
              <a:rPr lang="en-US" sz="4000" dirty="0" smtClean="0">
                <a:latin typeface="Google Sans"/>
              </a:rPr>
              <a:t> </a:t>
            </a:r>
            <a:r>
              <a:rPr lang="vi-VN" sz="4000" dirty="0" smtClean="0">
                <a:latin typeface="Google Sans"/>
              </a:rPr>
              <a:t>+</a:t>
            </a:r>
            <a:r>
              <a:rPr lang="en-US" sz="4000" dirty="0" smtClean="0">
                <a:latin typeface="Google Sans"/>
              </a:rPr>
              <a:t> </a:t>
            </a:r>
            <a:r>
              <a:rPr lang="vi-VN" sz="4000" dirty="0" smtClean="0">
                <a:latin typeface="Google Sans"/>
              </a:rPr>
              <a:t>2x</a:t>
            </a:r>
            <a:r>
              <a:rPr lang="en-US" sz="4000" dirty="0" smtClean="0">
                <a:latin typeface="Google Sans"/>
              </a:rPr>
              <a:t> </a:t>
            </a:r>
            <a:r>
              <a:rPr lang="vi-VN" sz="4000" kern="100" dirty="0">
                <a:ea typeface="Times New Roman" panose="02020603050405020304" pitchFamily="18" charset="0"/>
                <a:cs typeface="Times New Roman" panose="02020603050405020304" pitchFamily="18" charset="0"/>
              </a:rPr>
              <a:t>– </a:t>
            </a:r>
            <a:r>
              <a:rPr lang="vi-VN" sz="4000" dirty="0" smtClean="0">
                <a:latin typeface="Google Sans"/>
              </a:rPr>
              <a:t>8=0 </a:t>
            </a:r>
            <a:r>
              <a:rPr lang="vi-VN" sz="4000" dirty="0">
                <a:latin typeface="Google Sans"/>
              </a:rPr>
              <a:t>(1)</a:t>
            </a:r>
            <a:endParaRPr lang="pt-BR" sz="4000" dirty="0" smtClean="0">
              <a:latin typeface="Google Sans"/>
            </a:endParaRPr>
          </a:p>
        </p:txBody>
      </p:sp>
      <mc:AlternateContent xmlns:mc="http://schemas.openxmlformats.org/markup-compatibility/2006" xmlns:a14="http://schemas.microsoft.com/office/drawing/2010/main">
        <mc:Choice Requires="a14">
          <p:sp>
            <p:nvSpPr>
              <p:cNvPr id="13" name="Rectangle 12"/>
              <p:cNvSpPr/>
              <p:nvPr/>
            </p:nvSpPr>
            <p:spPr>
              <a:xfrm>
                <a:off x="2321511" y="5917029"/>
                <a:ext cx="13991848" cy="3533468"/>
              </a:xfrm>
              <a:prstGeom prst="rect">
                <a:avLst/>
              </a:prstGeom>
            </p:spPr>
            <p:txBody>
              <a:bodyPr wrap="square">
                <a:spAutoFit/>
              </a:bodyPr>
              <a:lstStyle/>
              <a:p>
                <a:r>
                  <a:rPr lang="en-US" sz="4000" dirty="0" smtClean="0">
                    <a:solidFill>
                      <a:prstClr val="black"/>
                    </a:solidFill>
                    <a:latin typeface="Google Sans"/>
                  </a:rPr>
                  <a:t>b) Phương trình (1) có a = 1, b = 2, c =</a:t>
                </a:r>
                <a:r>
                  <a:rPr lang="vi-VN" sz="4000" kern="100" dirty="0">
                    <a:solidFill>
                      <a:prstClr val="black"/>
                    </a:solidFill>
                    <a:ea typeface="Times New Roman" panose="02020603050405020304" pitchFamily="18" charset="0"/>
                    <a:cs typeface="Times New Roman" panose="02020603050405020304" pitchFamily="18" charset="0"/>
                  </a:rPr>
                  <a:t>– </a:t>
                </a:r>
                <a:r>
                  <a:rPr lang="vi-VN" sz="4000" dirty="0">
                    <a:solidFill>
                      <a:prstClr val="black"/>
                    </a:solidFill>
                    <a:latin typeface="Google Sans"/>
                  </a:rPr>
                  <a:t>8</a:t>
                </a:r>
                <a:r>
                  <a:rPr lang="en-US" sz="4000" dirty="0" smtClean="0">
                    <a:solidFill>
                      <a:prstClr val="black"/>
                    </a:solidFill>
                    <a:latin typeface="Google Sans"/>
                  </a:rPr>
                  <a:t> </a:t>
                </a:r>
                <a:r>
                  <a:rPr lang="pt-BR" sz="4000" dirty="0" smtClean="0">
                    <a:solidFill>
                      <a:prstClr val="black"/>
                    </a:solidFill>
                    <a:latin typeface="Google Sans"/>
                  </a:rPr>
                  <a:t>.</a:t>
                </a:r>
              </a:p>
              <a:p>
                <a:r>
                  <a:rPr lang="pt-BR" sz="4000" dirty="0">
                    <a:solidFill>
                      <a:prstClr val="black"/>
                    </a:solidFill>
                    <a:latin typeface="Google Sans"/>
                  </a:rPr>
                  <a:t> </a:t>
                </a:r>
                <a:r>
                  <a:rPr lang="pt-BR" sz="4000" dirty="0" smtClean="0">
                    <a:solidFill>
                      <a:prstClr val="black"/>
                    </a:solidFill>
                    <a:latin typeface="Google Sans"/>
                  </a:rPr>
                  <a:t>   </a:t>
                </a:r>
                <a:r>
                  <a:rPr lang="pt-BR" sz="4000" dirty="0" smtClean="0">
                    <a:solidFill>
                      <a:prstClr val="black"/>
                    </a:solidFill>
                    <a:latin typeface="Google Sans"/>
                    <a:sym typeface="Lamsymbol" panose="05010101010101010101" pitchFamily="2" charset="2"/>
                  </a:rPr>
                  <a:t> = 2</a:t>
                </a:r>
                <a:r>
                  <a:rPr lang="pt-BR" sz="4000" baseline="30000" dirty="0" smtClean="0">
                    <a:solidFill>
                      <a:prstClr val="black"/>
                    </a:solidFill>
                    <a:latin typeface="Google Sans"/>
                    <a:sym typeface="Lamsymbol" panose="05010101010101010101" pitchFamily="2" charset="2"/>
                  </a:rPr>
                  <a:t>2</a:t>
                </a:r>
                <a:r>
                  <a:rPr lang="pt-BR" sz="4000" dirty="0" smtClean="0">
                    <a:solidFill>
                      <a:prstClr val="black"/>
                    </a:solidFill>
                    <a:latin typeface="Google Sans"/>
                    <a:sym typeface="Lamsymbol" panose="05010101010101010101" pitchFamily="2" charset="2"/>
                  </a:rPr>
                  <a:t> – 4.1.(-8) = 36 &gt; 0</a:t>
                </a:r>
              </a:p>
              <a:p>
                <a:r>
                  <a:rPr lang="pt-BR" sz="4000" dirty="0" smtClean="0">
                    <a:solidFill>
                      <a:prstClr val="black"/>
                    </a:solidFill>
                    <a:latin typeface="Google Sans"/>
                    <a:sym typeface="Lamsymbol" panose="05010101010101010101" pitchFamily="2" charset="2"/>
                  </a:rPr>
                  <a:t>Do  &gt; 0 nên phương trình có hai nghiệm phân biệt:</a:t>
                </a:r>
              </a:p>
              <a:p>
                <a:r>
                  <a:rPr lang="pt-BR" sz="4000" dirty="0">
                    <a:solidFill>
                      <a:prstClr val="black"/>
                    </a:solidFill>
                    <a:latin typeface="Google Sans"/>
                    <a:sym typeface="Lamsymbol" panose="05010101010101010101" pitchFamily="2" charset="2"/>
                  </a:rPr>
                  <a:t> </a:t>
                </a:r>
                <a:r>
                  <a:rPr lang="pt-BR" sz="4000" dirty="0" smtClean="0">
                    <a:solidFill>
                      <a:prstClr val="black"/>
                    </a:solidFill>
                    <a:latin typeface="Google Sans"/>
                    <a:sym typeface="Lamsymbol" panose="05010101010101010101" pitchFamily="2" charset="2"/>
                  </a:rPr>
                  <a:t>x</a:t>
                </a:r>
                <a:r>
                  <a:rPr lang="pt-BR" sz="4000" baseline="-25000" dirty="0" smtClean="0">
                    <a:solidFill>
                      <a:prstClr val="black"/>
                    </a:solidFill>
                    <a:latin typeface="Google Sans"/>
                    <a:sym typeface="Lamsymbol" panose="05010101010101010101" pitchFamily="2" charset="2"/>
                  </a:rPr>
                  <a:t>1</a:t>
                </a:r>
                <a:r>
                  <a:rPr lang="pt-BR" sz="4000" dirty="0" smtClean="0">
                    <a:solidFill>
                      <a:prstClr val="black"/>
                    </a:solidFill>
                    <a:latin typeface="Google Sans"/>
                    <a:sym typeface="Lamsymbol" panose="05010101010101010101" pitchFamily="2" charset="2"/>
                  </a:rPr>
                  <a:t> = </a:t>
                </a:r>
                <a14:m>
                  <m:oMath xmlns:m="http://schemas.openxmlformats.org/officeDocument/2006/math">
                    <m:f>
                      <m:fPr>
                        <m:ctrlPr>
                          <a:rPr lang="pt-BR" sz="4000" i="1" smtClean="0">
                            <a:solidFill>
                              <a:prstClr val="black"/>
                            </a:solidFill>
                            <a:latin typeface="Cambria Math" panose="02040503050406030204" pitchFamily="18" charset="0"/>
                            <a:sym typeface="Lamsymbol" panose="05010101010101010101" pitchFamily="2" charset="2"/>
                          </a:rPr>
                        </m:ctrlPr>
                      </m:fPr>
                      <m:num>
                        <m:r>
                          <a:rPr lang="en-US" sz="4000" b="0" i="1" smtClean="0">
                            <a:solidFill>
                              <a:prstClr val="black"/>
                            </a:solidFill>
                            <a:latin typeface="Cambria Math" panose="02040503050406030204" pitchFamily="18" charset="0"/>
                            <a:sym typeface="Lamsymbol" panose="05010101010101010101" pitchFamily="2" charset="2"/>
                          </a:rPr>
                          <m:t>−2 − </m:t>
                        </m:r>
                        <m:rad>
                          <m:radPr>
                            <m:degHide m:val="on"/>
                            <m:ctrlPr>
                              <a:rPr lang="en-US" sz="4000" b="0" i="1" smtClean="0">
                                <a:solidFill>
                                  <a:prstClr val="black"/>
                                </a:solidFill>
                                <a:latin typeface="Cambria Math" panose="02040503050406030204" pitchFamily="18" charset="0"/>
                                <a:sym typeface="Lamsymbol" panose="05010101010101010101" pitchFamily="2" charset="2"/>
                              </a:rPr>
                            </m:ctrlPr>
                          </m:radPr>
                          <m:deg/>
                          <m:e>
                            <m:r>
                              <a:rPr lang="en-US" sz="4000" b="0" i="1" smtClean="0">
                                <a:solidFill>
                                  <a:prstClr val="black"/>
                                </a:solidFill>
                                <a:latin typeface="Cambria Math" panose="02040503050406030204" pitchFamily="18" charset="0"/>
                                <a:sym typeface="Lamsymbol" panose="05010101010101010101" pitchFamily="2" charset="2"/>
                              </a:rPr>
                              <m:t>36</m:t>
                            </m:r>
                          </m:e>
                        </m:rad>
                      </m:num>
                      <m:den>
                        <m:r>
                          <a:rPr lang="en-US" sz="4000" b="0" i="1" smtClean="0">
                            <a:solidFill>
                              <a:prstClr val="black"/>
                            </a:solidFill>
                            <a:latin typeface="Cambria Math" panose="02040503050406030204" pitchFamily="18" charset="0"/>
                            <a:sym typeface="Lamsymbol" panose="05010101010101010101" pitchFamily="2" charset="2"/>
                          </a:rPr>
                          <m:t>2.1</m:t>
                        </m:r>
                      </m:den>
                    </m:f>
                  </m:oMath>
                </a14:m>
                <a:r>
                  <a:rPr lang="en-US" sz="4000" dirty="0" smtClean="0">
                    <a:solidFill>
                      <a:prstClr val="black"/>
                    </a:solidFill>
                    <a:latin typeface="Google Sans"/>
                  </a:rPr>
                  <a:t> = - 4 và </a:t>
                </a:r>
                <a:r>
                  <a:rPr lang="pt-BR" sz="4000" dirty="0">
                    <a:solidFill>
                      <a:prstClr val="black"/>
                    </a:solidFill>
                    <a:latin typeface="Google Sans"/>
                    <a:sym typeface="Lamsymbol" panose="05010101010101010101" pitchFamily="2" charset="2"/>
                  </a:rPr>
                  <a:t>x</a:t>
                </a:r>
                <a:r>
                  <a:rPr lang="pt-BR" sz="4000" baseline="-25000" dirty="0">
                    <a:solidFill>
                      <a:prstClr val="black"/>
                    </a:solidFill>
                    <a:latin typeface="Google Sans"/>
                    <a:sym typeface="Lamsymbol" panose="05010101010101010101" pitchFamily="2" charset="2"/>
                  </a:rPr>
                  <a:t>1</a:t>
                </a:r>
                <a:r>
                  <a:rPr lang="pt-BR" sz="4000" dirty="0">
                    <a:solidFill>
                      <a:prstClr val="black"/>
                    </a:solidFill>
                    <a:latin typeface="Google Sans"/>
                    <a:sym typeface="Lamsymbol" panose="05010101010101010101" pitchFamily="2" charset="2"/>
                  </a:rPr>
                  <a:t> = </a:t>
                </a:r>
                <a14:m>
                  <m:oMath xmlns:m="http://schemas.openxmlformats.org/officeDocument/2006/math">
                    <m:f>
                      <m:fPr>
                        <m:ctrlPr>
                          <a:rPr lang="pt-BR" sz="4000" i="1">
                            <a:solidFill>
                              <a:prstClr val="black"/>
                            </a:solidFill>
                            <a:latin typeface="Cambria Math" panose="02040503050406030204" pitchFamily="18" charset="0"/>
                            <a:sym typeface="Lamsymbol" panose="05010101010101010101" pitchFamily="2" charset="2"/>
                          </a:rPr>
                        </m:ctrlPr>
                      </m:fPr>
                      <m:num>
                        <m:r>
                          <a:rPr lang="en-US" sz="4000" i="1">
                            <a:solidFill>
                              <a:prstClr val="black"/>
                            </a:solidFill>
                            <a:latin typeface="Cambria Math" panose="02040503050406030204" pitchFamily="18" charset="0"/>
                            <a:sym typeface="Lamsymbol" panose="05010101010101010101" pitchFamily="2" charset="2"/>
                          </a:rPr>
                          <m:t>−2</m:t>
                        </m:r>
                        <m:r>
                          <a:rPr lang="en-US" sz="4000" b="0" i="1" smtClean="0">
                            <a:solidFill>
                              <a:prstClr val="black"/>
                            </a:solidFill>
                            <a:latin typeface="Cambria Math" panose="02040503050406030204" pitchFamily="18" charset="0"/>
                            <a:sym typeface="Lamsymbol" panose="05010101010101010101" pitchFamily="2" charset="2"/>
                          </a:rPr>
                          <m:t> +</m:t>
                        </m:r>
                        <m:r>
                          <a:rPr lang="en-US" sz="4000" i="1">
                            <a:solidFill>
                              <a:prstClr val="black"/>
                            </a:solidFill>
                            <a:latin typeface="Cambria Math" panose="02040503050406030204" pitchFamily="18" charset="0"/>
                            <a:sym typeface="Lamsymbol" panose="05010101010101010101" pitchFamily="2" charset="2"/>
                          </a:rPr>
                          <m:t> </m:t>
                        </m:r>
                        <m:rad>
                          <m:radPr>
                            <m:degHide m:val="on"/>
                            <m:ctrlPr>
                              <a:rPr lang="en-US" sz="4000" i="1">
                                <a:solidFill>
                                  <a:prstClr val="black"/>
                                </a:solidFill>
                                <a:latin typeface="Cambria Math" panose="02040503050406030204" pitchFamily="18" charset="0"/>
                                <a:sym typeface="Lamsymbol" panose="05010101010101010101" pitchFamily="2" charset="2"/>
                              </a:rPr>
                            </m:ctrlPr>
                          </m:radPr>
                          <m:deg/>
                          <m:e>
                            <m:r>
                              <a:rPr lang="en-US" sz="4000" i="1">
                                <a:solidFill>
                                  <a:prstClr val="black"/>
                                </a:solidFill>
                                <a:latin typeface="Cambria Math" panose="02040503050406030204" pitchFamily="18" charset="0"/>
                                <a:sym typeface="Lamsymbol" panose="05010101010101010101" pitchFamily="2" charset="2"/>
                              </a:rPr>
                              <m:t>36</m:t>
                            </m:r>
                          </m:e>
                        </m:rad>
                      </m:num>
                      <m:den>
                        <m:r>
                          <a:rPr lang="en-US" sz="4000" i="1">
                            <a:solidFill>
                              <a:prstClr val="black"/>
                            </a:solidFill>
                            <a:latin typeface="Cambria Math" panose="02040503050406030204" pitchFamily="18" charset="0"/>
                            <a:sym typeface="Lamsymbol" panose="05010101010101010101" pitchFamily="2" charset="2"/>
                          </a:rPr>
                          <m:t>2.1</m:t>
                        </m:r>
                      </m:den>
                    </m:f>
                  </m:oMath>
                </a14:m>
                <a:r>
                  <a:rPr lang="en-US" sz="4000" dirty="0">
                    <a:solidFill>
                      <a:prstClr val="black"/>
                    </a:solidFill>
                    <a:latin typeface="Google Sans"/>
                  </a:rPr>
                  <a:t> = </a:t>
                </a:r>
                <a:r>
                  <a:rPr lang="en-US" sz="4000" dirty="0" smtClean="0">
                    <a:solidFill>
                      <a:prstClr val="black"/>
                    </a:solidFill>
                    <a:latin typeface="Google Sans"/>
                  </a:rPr>
                  <a:t>2 </a:t>
                </a:r>
              </a:p>
              <a:p>
                <a:r>
                  <a:rPr lang="en-US" sz="4000" dirty="0" smtClean="0">
                    <a:solidFill>
                      <a:prstClr val="black"/>
                    </a:solidFill>
                    <a:latin typeface="Google Sans"/>
                  </a:rPr>
                  <a:t>Vậy hai số cần tìm là -4 và 2.</a:t>
                </a:r>
                <a:endParaRPr lang="el-GR" sz="4000" dirty="0">
                  <a:solidFill>
                    <a:prstClr val="black"/>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5917029"/>
                <a:ext cx="13991848" cy="3533468"/>
              </a:xfrm>
              <a:prstGeom prst="rect">
                <a:avLst/>
              </a:prstGeom>
              <a:blipFill rotWithShape="0">
                <a:blip r:embed="rId5"/>
                <a:stretch>
                  <a:fillRect l="-1569" t="-3109" b="-6563"/>
                </a:stretch>
              </a:blipFill>
            </p:spPr>
            <p:txBody>
              <a:bodyPr/>
              <a:lstStyle/>
              <a:p>
                <a:r>
                  <a:rPr lang="en-US">
                    <a:noFill/>
                  </a:rPr>
                  <a:t> </a:t>
                </a:r>
              </a:p>
            </p:txBody>
          </p:sp>
        </mc:Fallback>
      </mc:AlternateContent>
    </p:spTree>
    <p:extLst>
      <p:ext uri="{BB962C8B-B14F-4D97-AF65-F5344CB8AC3E}">
        <p14:creationId xmlns:p14="http://schemas.microsoft.com/office/powerpoint/2010/main" val="404690998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a:t>
            </a:r>
            <a:r>
              <a:rPr lang="en-US" sz="4500" b="1" dirty="0" smtClean="0">
                <a:solidFill>
                  <a:prstClr val="white"/>
                </a:solidFill>
                <a:latin typeface="Arial"/>
                <a:ea typeface="Arial"/>
                <a:cs typeface="Arial"/>
                <a:sym typeface="Arial"/>
              </a:rPr>
              <a:t>4:</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xmlns=""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12050" y="8054081"/>
            <a:ext cx="2307909" cy="2355009"/>
          </a:xfrm>
          <a:prstGeom prst="rect">
            <a:avLst/>
          </a:prstGeom>
        </p:spPr>
      </p:pic>
      <p:sp>
        <p:nvSpPr>
          <p:cNvPr id="6" name="Rectangle 5"/>
          <p:cNvSpPr/>
          <p:nvPr/>
        </p:nvSpPr>
        <p:spPr>
          <a:xfrm>
            <a:off x="1905000" y="2090672"/>
            <a:ext cx="16154400" cy="707886"/>
          </a:xfrm>
          <a:prstGeom prst="rect">
            <a:avLst/>
          </a:prstGeom>
        </p:spPr>
        <p:txBody>
          <a:bodyPr wrap="square">
            <a:spAutoFit/>
          </a:bodyPr>
          <a:lstStyle/>
          <a:p>
            <a:r>
              <a:rPr lang="vi-VN" sz="4000" dirty="0">
                <a:solidFill>
                  <a:srgbClr val="202124"/>
                </a:solidFill>
                <a:latin typeface="Google Sans"/>
              </a:rPr>
              <a:t>Hãy giải bài toán ở phần mở đầu.</a:t>
            </a:r>
          </a:p>
        </p:txBody>
      </p:sp>
      <p:sp>
        <p:nvSpPr>
          <p:cNvPr id="17" name="Rectangle 16"/>
          <p:cNvSpPr/>
          <p:nvPr/>
        </p:nvSpPr>
        <p:spPr>
          <a:xfrm>
            <a:off x="2279131" y="4037018"/>
            <a:ext cx="13991848" cy="707886"/>
          </a:xfrm>
          <a:prstGeom prst="rect">
            <a:avLst/>
          </a:prstGeom>
        </p:spPr>
        <p:txBody>
          <a:bodyPr wrap="square">
            <a:spAutoFit/>
          </a:bodyPr>
          <a:lstStyle/>
          <a:p>
            <a:r>
              <a:rPr lang="pt-BR" sz="4000" dirty="0" smtClean="0">
                <a:solidFill>
                  <a:prstClr val="black"/>
                </a:solidFill>
                <a:latin typeface="Google Sans"/>
              </a:rPr>
              <a:t> </a:t>
            </a:r>
            <a:r>
              <a:rPr lang="en-US" sz="4000" dirty="0" smtClean="0">
                <a:solidFill>
                  <a:prstClr val="black"/>
                </a:solidFill>
                <a:latin typeface="Google Sans"/>
              </a:rPr>
              <a:t>Gọi x(m) là chiều dài của nhà kính ( 17 &lt; x &lt; 34)</a:t>
            </a:r>
            <a:r>
              <a:rPr lang="pt-BR" sz="4000" dirty="0" smtClean="0">
                <a:solidFill>
                  <a:prstClr val="black"/>
                </a:solidFill>
                <a:latin typeface="Google Sans"/>
              </a:rPr>
              <a:t>. </a:t>
            </a:r>
          </a:p>
        </p:txBody>
      </p:sp>
      <p:sp>
        <p:nvSpPr>
          <p:cNvPr id="22" name="Rectangle 21"/>
          <p:cNvSpPr/>
          <p:nvPr/>
        </p:nvSpPr>
        <p:spPr>
          <a:xfrm>
            <a:off x="2423111" y="4920596"/>
            <a:ext cx="13991848" cy="707886"/>
          </a:xfrm>
          <a:prstGeom prst="rect">
            <a:avLst/>
          </a:prstGeom>
        </p:spPr>
        <p:txBody>
          <a:bodyPr wrap="square">
            <a:spAutoFit/>
          </a:bodyPr>
          <a:lstStyle/>
          <a:p>
            <a:r>
              <a:rPr lang="en-US" sz="4000" dirty="0" smtClean="0">
                <a:solidFill>
                  <a:prstClr val="black"/>
                </a:solidFill>
                <a:latin typeface="Google Sans"/>
              </a:rPr>
              <a:t>Chiều rộng hình chữ nhật là 34 – x (m)</a:t>
            </a:r>
            <a:endParaRPr lang="el-GR" sz="4000" dirty="0">
              <a:solidFill>
                <a:prstClr val="black"/>
              </a:solidFill>
              <a:latin typeface="Google Sans"/>
            </a:endParaRPr>
          </a:p>
        </p:txBody>
      </p:sp>
      <p:sp>
        <p:nvSpPr>
          <p:cNvPr id="23" name="Rectangle 22"/>
          <p:cNvSpPr/>
          <p:nvPr/>
        </p:nvSpPr>
        <p:spPr>
          <a:xfrm>
            <a:off x="2370310" y="5804174"/>
            <a:ext cx="13991848" cy="1938992"/>
          </a:xfrm>
          <a:prstGeom prst="rect">
            <a:avLst/>
          </a:prstGeom>
        </p:spPr>
        <p:txBody>
          <a:bodyPr wrap="square">
            <a:spAutoFit/>
          </a:bodyPr>
          <a:lstStyle/>
          <a:p>
            <a:r>
              <a:rPr lang="en-US" sz="4000" dirty="0" smtClean="0">
                <a:solidFill>
                  <a:prstClr val="black"/>
                </a:solidFill>
                <a:latin typeface="Google Sans"/>
              </a:rPr>
              <a:t>Diện tích bằng 240 m</a:t>
            </a:r>
            <a:r>
              <a:rPr lang="en-US" sz="4000" baseline="30000" dirty="0" smtClean="0">
                <a:solidFill>
                  <a:prstClr val="black"/>
                </a:solidFill>
                <a:latin typeface="Google Sans"/>
              </a:rPr>
              <a:t>2</a:t>
            </a:r>
            <a:r>
              <a:rPr lang="en-US" sz="4000" dirty="0" smtClean="0">
                <a:solidFill>
                  <a:prstClr val="black"/>
                </a:solidFill>
                <a:latin typeface="Google Sans"/>
              </a:rPr>
              <a:t> nên ta có phương trình:</a:t>
            </a:r>
          </a:p>
          <a:p>
            <a:pPr algn="ctr"/>
            <a:r>
              <a:rPr lang="en-US" sz="4000" dirty="0">
                <a:solidFill>
                  <a:prstClr val="black"/>
                </a:solidFill>
                <a:latin typeface="Google Sans"/>
              </a:rPr>
              <a:t> </a:t>
            </a:r>
            <a:r>
              <a:rPr lang="en-US" sz="4000" dirty="0" smtClean="0">
                <a:solidFill>
                  <a:prstClr val="black"/>
                </a:solidFill>
                <a:latin typeface="Google Sans"/>
              </a:rPr>
              <a:t>x(34 – x) = 240</a:t>
            </a:r>
          </a:p>
          <a:p>
            <a:pPr algn="ctr"/>
            <a:r>
              <a:rPr lang="en-US" sz="4000" dirty="0" smtClean="0">
                <a:solidFill>
                  <a:prstClr val="black"/>
                </a:solidFill>
                <a:latin typeface="Google Sans"/>
              </a:rPr>
              <a:t>x</a:t>
            </a:r>
            <a:r>
              <a:rPr lang="en-US" sz="4000" baseline="30000" dirty="0" smtClean="0">
                <a:solidFill>
                  <a:prstClr val="black"/>
                </a:solidFill>
                <a:latin typeface="Google Sans"/>
              </a:rPr>
              <a:t>2</a:t>
            </a:r>
            <a:r>
              <a:rPr lang="en-US" sz="4000" dirty="0" smtClean="0">
                <a:solidFill>
                  <a:prstClr val="black"/>
                </a:solidFill>
                <a:latin typeface="Google Sans"/>
              </a:rPr>
              <a:t> – 34x + 240 = 0</a:t>
            </a:r>
            <a:endParaRPr lang="el-GR" sz="4000" dirty="0">
              <a:solidFill>
                <a:prstClr val="black"/>
              </a:solidFill>
              <a:latin typeface="Google Sans"/>
            </a:endParaRPr>
          </a:p>
        </p:txBody>
      </p:sp>
      <p:pic>
        <p:nvPicPr>
          <p:cNvPr id="3" name="Picture 2"/>
          <p:cNvPicPr>
            <a:picLocks noChangeAspect="1"/>
          </p:cNvPicPr>
          <p:nvPr/>
        </p:nvPicPr>
        <p:blipFill>
          <a:blip r:embed="rId7"/>
          <a:stretch>
            <a:fillRect/>
          </a:stretch>
        </p:blipFill>
        <p:spPr>
          <a:xfrm>
            <a:off x="96310" y="1532024"/>
            <a:ext cx="1351490" cy="1363252"/>
          </a:xfrm>
          <a:prstGeom prst="rect">
            <a:avLst/>
          </a:prstGeom>
        </p:spPr>
      </p:pic>
      <p:sp>
        <p:nvSpPr>
          <p:cNvPr id="14" name="Rectangle 13"/>
          <p:cNvSpPr/>
          <p:nvPr/>
        </p:nvSpPr>
        <p:spPr>
          <a:xfrm>
            <a:off x="2279131" y="7591647"/>
            <a:ext cx="13991848" cy="707886"/>
          </a:xfrm>
          <a:prstGeom prst="rect">
            <a:avLst/>
          </a:prstGeom>
        </p:spPr>
        <p:txBody>
          <a:bodyPr wrap="square">
            <a:spAutoFit/>
          </a:bodyPr>
          <a:lstStyle/>
          <a:p>
            <a:r>
              <a:rPr lang="en-US" sz="4000" dirty="0" smtClean="0">
                <a:solidFill>
                  <a:prstClr val="black"/>
                </a:solidFill>
                <a:latin typeface="Google Sans"/>
              </a:rPr>
              <a:t>Giải phương trình ta được: x</a:t>
            </a:r>
            <a:r>
              <a:rPr lang="en-US" sz="4000" baseline="-25000" dirty="0" smtClean="0">
                <a:solidFill>
                  <a:prstClr val="black"/>
                </a:solidFill>
                <a:latin typeface="Google Sans"/>
              </a:rPr>
              <a:t>1</a:t>
            </a:r>
            <a:r>
              <a:rPr lang="en-US" sz="4000" dirty="0" smtClean="0">
                <a:solidFill>
                  <a:prstClr val="black"/>
                </a:solidFill>
                <a:latin typeface="Google Sans"/>
              </a:rPr>
              <a:t> = 10 (loại), x</a:t>
            </a:r>
            <a:r>
              <a:rPr lang="en-US" sz="4000" baseline="-25000" dirty="0" smtClean="0">
                <a:solidFill>
                  <a:prstClr val="black"/>
                </a:solidFill>
                <a:latin typeface="Google Sans"/>
              </a:rPr>
              <a:t>2</a:t>
            </a:r>
            <a:r>
              <a:rPr lang="en-US" sz="4000" dirty="0" smtClean="0">
                <a:solidFill>
                  <a:prstClr val="black"/>
                </a:solidFill>
                <a:latin typeface="Google Sans"/>
              </a:rPr>
              <a:t> = 24 (nhận)</a:t>
            </a:r>
            <a:endParaRPr lang="el-GR" sz="4000" dirty="0">
              <a:solidFill>
                <a:prstClr val="black"/>
              </a:solidFill>
              <a:latin typeface="Google Sans"/>
            </a:endParaRPr>
          </a:p>
        </p:txBody>
      </p:sp>
      <p:sp>
        <p:nvSpPr>
          <p:cNvPr id="15" name="Rectangle 14"/>
          <p:cNvSpPr/>
          <p:nvPr/>
        </p:nvSpPr>
        <p:spPr>
          <a:xfrm>
            <a:off x="2279131" y="8292482"/>
            <a:ext cx="13991848" cy="1323439"/>
          </a:xfrm>
          <a:prstGeom prst="rect">
            <a:avLst/>
          </a:prstGeom>
        </p:spPr>
        <p:txBody>
          <a:bodyPr wrap="square">
            <a:spAutoFit/>
          </a:bodyPr>
          <a:lstStyle/>
          <a:p>
            <a:r>
              <a:rPr lang="en-US" sz="4000" dirty="0" smtClean="0">
                <a:solidFill>
                  <a:prstClr val="black"/>
                </a:solidFill>
                <a:latin typeface="Google Sans"/>
              </a:rPr>
              <a:t>Vậy chiều dài nhà kính là 24 (m)</a:t>
            </a:r>
          </a:p>
          <a:p>
            <a:r>
              <a:rPr lang="en-US" sz="4000" dirty="0">
                <a:solidFill>
                  <a:prstClr val="black"/>
                </a:solidFill>
                <a:latin typeface="Google Sans"/>
              </a:rPr>
              <a:t> </a:t>
            </a:r>
            <a:r>
              <a:rPr lang="en-US" sz="4000" dirty="0" smtClean="0">
                <a:solidFill>
                  <a:prstClr val="black"/>
                </a:solidFill>
                <a:latin typeface="Google Sans"/>
              </a:rPr>
              <a:t>      chiều rộng nhà kính 34 – 24 = 10(m)</a:t>
            </a:r>
            <a:endParaRPr lang="el-GR" sz="4000" dirty="0">
              <a:solidFill>
                <a:prstClr val="black"/>
              </a:solidFill>
              <a:latin typeface="Google Sans"/>
            </a:endParaRPr>
          </a:p>
        </p:txBody>
      </p:sp>
    </p:spTree>
    <p:extLst>
      <p:ext uri="{BB962C8B-B14F-4D97-AF65-F5344CB8AC3E}">
        <p14:creationId xmlns:p14="http://schemas.microsoft.com/office/powerpoint/2010/main" val="18221116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xmlns=""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378162" y="7252415"/>
            <a:ext cx="1220916" cy="689818"/>
          </a:xfrm>
          <a:prstGeom prst="rect">
            <a:avLst/>
          </a:prstGeom>
        </p:spPr>
      </p:pic>
      <p:pic>
        <p:nvPicPr>
          <p:cNvPr id="28" name="Picture 30">
            <a:extLst>
              <a:ext uri="{FF2B5EF4-FFF2-40B4-BE49-F238E27FC236}">
                <a16:creationId xmlns:a16="http://schemas.microsoft.com/office/drawing/2014/main" xmlns=""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62259" y="7488594"/>
            <a:ext cx="1164630" cy="718432"/>
          </a:xfrm>
          <a:prstGeom prst="rect">
            <a:avLst/>
          </a:prstGeom>
        </p:spPr>
      </p:pic>
      <p:pic>
        <p:nvPicPr>
          <p:cNvPr id="23" name="Picture 12">
            <a:extLst>
              <a:ext uri="{FF2B5EF4-FFF2-40B4-BE49-F238E27FC236}">
                <a16:creationId xmlns:a16="http://schemas.microsoft.com/office/drawing/2014/main" xmlns=""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834769" y="7630810"/>
            <a:ext cx="1041894" cy="941612"/>
          </a:xfrm>
          <a:prstGeom prst="rect">
            <a:avLst/>
          </a:prstGeom>
        </p:spPr>
      </p:pic>
      <p:pic>
        <p:nvPicPr>
          <p:cNvPr id="31" name="Picture 33">
            <a:extLst>
              <a:ext uri="{FF2B5EF4-FFF2-40B4-BE49-F238E27FC236}">
                <a16:creationId xmlns:a16="http://schemas.microsoft.com/office/drawing/2014/main" xmlns="" id="{41D46CB9-B5E1-4610-F322-C62B48A2EC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387677" y="8851162"/>
            <a:ext cx="1354014" cy="1132448"/>
          </a:xfrm>
          <a:prstGeom prst="rect">
            <a:avLst/>
          </a:prstGeom>
        </p:spPr>
      </p:pic>
      <p:pic>
        <p:nvPicPr>
          <p:cNvPr id="13" name="Picture 2">
            <a:extLst>
              <a:ext uri="{FF2B5EF4-FFF2-40B4-BE49-F238E27FC236}">
                <a16:creationId xmlns:a16="http://schemas.microsoft.com/office/drawing/2014/main" xmlns=""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9603" y="7802566"/>
            <a:ext cx="1232606" cy="1218740"/>
          </a:xfrm>
          <a:prstGeom prst="rect">
            <a:avLst/>
          </a:prstGeom>
        </p:spPr>
      </p:pic>
      <p:pic>
        <p:nvPicPr>
          <p:cNvPr id="20" name="Picture 20">
            <a:extLst>
              <a:ext uri="{FF2B5EF4-FFF2-40B4-BE49-F238E27FC236}">
                <a16:creationId xmlns:a16="http://schemas.microsoft.com/office/drawing/2014/main" xmlns="" id="{80E45BA7-0A9C-5129-1FD9-B7CD103A53A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922107" y="7403925"/>
            <a:ext cx="887774" cy="887774"/>
          </a:xfrm>
          <a:prstGeom prst="rect">
            <a:avLst/>
          </a:prstGeom>
        </p:spPr>
      </p:pic>
      <p:pic>
        <p:nvPicPr>
          <p:cNvPr id="22" name="Picture 22">
            <a:extLst>
              <a:ext uri="{FF2B5EF4-FFF2-40B4-BE49-F238E27FC236}">
                <a16:creationId xmlns:a16="http://schemas.microsoft.com/office/drawing/2014/main" xmlns="" id="{0E6ADB21-9254-30DD-558B-FD50E79320B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7031962" y="8480210"/>
            <a:ext cx="1034368" cy="991700"/>
          </a:xfrm>
          <a:prstGeom prst="rect">
            <a:avLst/>
          </a:prstGeom>
        </p:spPr>
      </p:pic>
      <p:pic>
        <p:nvPicPr>
          <p:cNvPr id="7" name="Picture 3">
            <a:extLst>
              <a:ext uri="{FF2B5EF4-FFF2-40B4-BE49-F238E27FC236}">
                <a16:creationId xmlns:a16="http://schemas.microsoft.com/office/drawing/2014/main" xmlns=""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4051962" y="6686101"/>
            <a:ext cx="4043364" cy="2496778"/>
          </a:xfrm>
          <a:prstGeom prst="rect">
            <a:avLst/>
          </a:prstGeom>
        </p:spPr>
      </p:pic>
      <p:pic>
        <p:nvPicPr>
          <p:cNvPr id="10" name="Picture 4">
            <a:extLst>
              <a:ext uri="{FF2B5EF4-FFF2-40B4-BE49-F238E27FC236}">
                <a16:creationId xmlns:a16="http://schemas.microsoft.com/office/drawing/2014/main" xmlns=""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9144001" y="6100151"/>
            <a:ext cx="4628442" cy="3286194"/>
          </a:xfrm>
          <a:prstGeom prst="rect">
            <a:avLst/>
          </a:prstGeom>
        </p:spPr>
      </p:pic>
      <p:pic>
        <p:nvPicPr>
          <p:cNvPr id="11" name="Picture 5">
            <a:extLst>
              <a:ext uri="{FF2B5EF4-FFF2-40B4-BE49-F238E27FC236}">
                <a16:creationId xmlns:a16="http://schemas.microsoft.com/office/drawing/2014/main" xmlns="" id="{9B0629A7-50FF-C366-4FAC-033DE7A7E9C0}"/>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39561" y="6144126"/>
            <a:ext cx="3519054" cy="2934012"/>
          </a:xfrm>
          <a:prstGeom prst="rect">
            <a:avLst/>
          </a:prstGeom>
        </p:spPr>
      </p:pic>
      <p:pic>
        <p:nvPicPr>
          <p:cNvPr id="14" name="Picture 3">
            <a:extLst>
              <a:ext uri="{FF2B5EF4-FFF2-40B4-BE49-F238E27FC236}">
                <a16:creationId xmlns:a16="http://schemas.microsoft.com/office/drawing/2014/main" xmlns="" id="{E31935A7-574C-5AD4-BC14-0C0492CDF122}"/>
              </a:ext>
            </a:extLst>
          </p:cNvPr>
          <p:cNvPicPr>
            <a:picLocks noChangeAspect="1"/>
          </p:cNvPicPr>
          <p:nvPr/>
        </p:nvPicPr>
        <p:blipFill>
          <a:blip r:embed="rId25"/>
          <a:srcRect/>
          <a:stretch>
            <a:fillRect/>
          </a:stretch>
        </p:blipFill>
        <p:spPr>
          <a:xfrm>
            <a:off x="13442038" y="9066018"/>
            <a:ext cx="1546584" cy="976280"/>
          </a:xfrm>
          <a:prstGeom prst="rect">
            <a:avLst/>
          </a:prstGeom>
        </p:spPr>
      </p:pic>
      <p:pic>
        <p:nvPicPr>
          <p:cNvPr id="15" name="Picture 4">
            <a:extLst>
              <a:ext uri="{FF2B5EF4-FFF2-40B4-BE49-F238E27FC236}">
                <a16:creationId xmlns:a16="http://schemas.microsoft.com/office/drawing/2014/main" xmlns=""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3443053" y="7581704"/>
            <a:ext cx="1025602" cy="984576"/>
          </a:xfrm>
          <a:prstGeom prst="rect">
            <a:avLst/>
          </a:prstGeom>
        </p:spPr>
      </p:pic>
      <p:pic>
        <p:nvPicPr>
          <p:cNvPr id="16" name="Picture 5">
            <a:extLst>
              <a:ext uri="{FF2B5EF4-FFF2-40B4-BE49-F238E27FC236}">
                <a16:creationId xmlns:a16="http://schemas.microsoft.com/office/drawing/2014/main" xmlns=""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3674251" y="8937622"/>
            <a:ext cx="1151134" cy="1066236"/>
          </a:xfrm>
          <a:prstGeom prst="rect">
            <a:avLst/>
          </a:prstGeom>
        </p:spPr>
      </p:pic>
      <p:pic>
        <p:nvPicPr>
          <p:cNvPr id="17" name="Picture 6">
            <a:extLst>
              <a:ext uri="{FF2B5EF4-FFF2-40B4-BE49-F238E27FC236}">
                <a16:creationId xmlns:a16="http://schemas.microsoft.com/office/drawing/2014/main" xmlns=""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2894721" y="7534625"/>
            <a:ext cx="1164630" cy="1078738"/>
          </a:xfrm>
          <a:prstGeom prst="rect">
            <a:avLst/>
          </a:prstGeom>
        </p:spPr>
      </p:pic>
      <p:pic>
        <p:nvPicPr>
          <p:cNvPr id="18" name="Picture 8">
            <a:extLst>
              <a:ext uri="{FF2B5EF4-FFF2-40B4-BE49-F238E27FC236}">
                <a16:creationId xmlns:a16="http://schemas.microsoft.com/office/drawing/2014/main" xmlns="" id="{B8836024-618C-7162-C499-5710FDB40AD3}"/>
              </a:ext>
            </a:extLst>
          </p:cNvPr>
          <p:cNvPicPr>
            <a:picLocks noChangeAspect="1"/>
          </p:cNvPicPr>
          <p:nvPr/>
        </p:nvPicPr>
        <p:blipFill>
          <a:blip r:embed="rId32"/>
          <a:srcRect/>
          <a:stretch>
            <a:fillRect/>
          </a:stretch>
        </p:blipFill>
        <p:spPr>
          <a:xfrm>
            <a:off x="6325811" y="8990033"/>
            <a:ext cx="1132950" cy="1128250"/>
          </a:xfrm>
          <a:prstGeom prst="rect">
            <a:avLst/>
          </a:prstGeom>
        </p:spPr>
      </p:pic>
      <p:pic>
        <p:nvPicPr>
          <p:cNvPr id="19" name="Picture 13">
            <a:extLst>
              <a:ext uri="{FF2B5EF4-FFF2-40B4-BE49-F238E27FC236}">
                <a16:creationId xmlns:a16="http://schemas.microsoft.com/office/drawing/2014/main" xmlns=""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rcRect/>
          <a:stretch>
            <a:fillRect/>
          </a:stretch>
        </p:blipFill>
        <p:spPr>
          <a:xfrm>
            <a:off x="7809781" y="7616092"/>
            <a:ext cx="1132950" cy="1053644"/>
          </a:xfrm>
          <a:prstGeom prst="rect">
            <a:avLst/>
          </a:prstGeom>
        </p:spPr>
      </p:pic>
      <p:pic>
        <p:nvPicPr>
          <p:cNvPr id="21" name="Picture 21">
            <a:extLst>
              <a:ext uri="{FF2B5EF4-FFF2-40B4-BE49-F238E27FC236}">
                <a16:creationId xmlns:a16="http://schemas.microsoft.com/office/drawing/2014/main" xmlns="" id="{127B00C3-7CC0-6D95-3BA9-A5ED33EA51D4}"/>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1072599" y="8987990"/>
            <a:ext cx="1202670" cy="1220984"/>
          </a:xfrm>
          <a:prstGeom prst="rect">
            <a:avLst/>
          </a:prstGeom>
        </p:spPr>
      </p:pic>
      <p:pic>
        <p:nvPicPr>
          <p:cNvPr id="24" name="Picture 17">
            <a:extLst>
              <a:ext uri="{FF2B5EF4-FFF2-40B4-BE49-F238E27FC236}">
                <a16:creationId xmlns:a16="http://schemas.microsoft.com/office/drawing/2014/main" xmlns=""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15710197" y="9357478"/>
            <a:ext cx="911766" cy="604424"/>
          </a:xfrm>
          <a:prstGeom prst="rect">
            <a:avLst/>
          </a:prstGeom>
        </p:spPr>
      </p:pic>
      <p:pic>
        <p:nvPicPr>
          <p:cNvPr id="25" name="Picture 23">
            <a:extLst>
              <a:ext uri="{FF2B5EF4-FFF2-40B4-BE49-F238E27FC236}">
                <a16:creationId xmlns:a16="http://schemas.microsoft.com/office/drawing/2014/main" xmlns="" id="{D7CB0CA2-FDA9-B675-8393-BC49AACA911B}"/>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a:off x="5150660" y="8472105"/>
            <a:ext cx="691680" cy="1007910"/>
          </a:xfrm>
          <a:prstGeom prst="rect">
            <a:avLst/>
          </a:prstGeom>
        </p:spPr>
      </p:pic>
      <p:pic>
        <p:nvPicPr>
          <p:cNvPr id="27" name="Picture 29">
            <a:extLst>
              <a:ext uri="{FF2B5EF4-FFF2-40B4-BE49-F238E27FC236}">
                <a16:creationId xmlns:a16="http://schemas.microsoft.com/office/drawing/2014/main" xmlns=""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rcRect/>
          <a:stretch>
            <a:fillRect/>
          </a:stretch>
        </p:blipFill>
        <p:spPr>
          <a:xfrm>
            <a:off x="2121925" y="9426846"/>
            <a:ext cx="979486" cy="737064"/>
          </a:xfrm>
          <a:prstGeom prst="rect">
            <a:avLst/>
          </a:prstGeom>
        </p:spPr>
      </p:pic>
      <p:pic>
        <p:nvPicPr>
          <p:cNvPr id="29" name="Picture 31">
            <a:extLst>
              <a:ext uri="{FF2B5EF4-FFF2-40B4-BE49-F238E27FC236}">
                <a16:creationId xmlns:a16="http://schemas.microsoft.com/office/drawing/2014/main" xmlns="" id="{BC5BE03B-7AA2-CEA7-7862-3BB8EC051D99}"/>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xmlns="" r:embed="rId44"/>
              </a:ext>
            </a:extLst>
          </a:blip>
          <a:srcRect/>
          <a:stretch>
            <a:fillRect/>
          </a:stretch>
        </p:blipFill>
        <p:spPr>
          <a:xfrm>
            <a:off x="5447816" y="7559811"/>
            <a:ext cx="1034368" cy="902486"/>
          </a:xfrm>
          <a:prstGeom prst="rect">
            <a:avLst/>
          </a:prstGeom>
        </p:spPr>
      </p:pic>
      <p:pic>
        <p:nvPicPr>
          <p:cNvPr id="30" name="Picture 32">
            <a:extLst>
              <a:ext uri="{FF2B5EF4-FFF2-40B4-BE49-F238E27FC236}">
                <a16:creationId xmlns:a16="http://schemas.microsoft.com/office/drawing/2014/main" xmlns=""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xmlns="" r:embed="rId46"/>
              </a:ext>
            </a:extLst>
          </a:blip>
          <a:srcRect/>
          <a:stretch>
            <a:fillRect/>
          </a:stretch>
        </p:blipFill>
        <p:spPr>
          <a:xfrm>
            <a:off x="549984" y="9182879"/>
            <a:ext cx="1014080" cy="469014"/>
          </a:xfrm>
          <a:prstGeom prst="rect">
            <a:avLst/>
          </a:prstGeom>
        </p:spPr>
      </p:pic>
      <p:sp>
        <p:nvSpPr>
          <p:cNvPr id="32" name="Title 1">
            <a:extLst>
              <a:ext uri="{FF2B5EF4-FFF2-40B4-BE49-F238E27FC236}">
                <a16:creationId xmlns:a16="http://schemas.microsoft.com/office/drawing/2014/main" xmlns="" id="{0835D0A6-8AEF-E606-08B4-2A50423E0103}"/>
              </a:ext>
            </a:extLst>
          </p:cNvPr>
          <p:cNvSpPr txBox="1">
            <a:spLocks/>
          </p:cNvSpPr>
          <p:nvPr/>
        </p:nvSpPr>
        <p:spPr>
          <a:xfrm>
            <a:off x="2607011" y="5431666"/>
            <a:ext cx="9815116" cy="1988346"/>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pPr>
            <a:r>
              <a:rPr lang="en-US" sz="10800" b="1" dirty="0">
                <a:solidFill>
                  <a:srgbClr val="FF0000"/>
                </a:solidFill>
                <a:latin typeface="Arial" panose="020B0604020202020204" pitchFamily="34" charset="0"/>
                <a:cs typeface="Arial" panose="020B0604020202020204" pitchFamily="34" charset="0"/>
                <a:sym typeface="Arial"/>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xmlns=""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5" y="-881350"/>
            <a:ext cx="731046" cy="731046"/>
          </a:xfrm>
          <a:prstGeom prst="rect">
            <a:avLst/>
          </a:prstGeom>
        </p:spPr>
      </p:pic>
    </p:spTree>
    <p:extLst>
      <p:ext uri="{BB962C8B-B14F-4D97-AF65-F5344CB8AC3E}">
        <p14:creationId xmlns:p14="http://schemas.microsoft.com/office/powerpoint/2010/main" val="2506745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xmlns="" id="{023CA9D5-0DD5-236F-40D8-914060EBDD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55421" y="214386"/>
            <a:ext cx="2664334" cy="2743200"/>
          </a:xfrm>
          <a:prstGeom prst="rect">
            <a:avLst/>
          </a:prstGeom>
        </p:spPr>
      </p:pic>
      <p:pic>
        <p:nvPicPr>
          <p:cNvPr id="50" name="Picture 8">
            <a:extLst>
              <a:ext uri="{FF2B5EF4-FFF2-40B4-BE49-F238E27FC236}">
                <a16:creationId xmlns:a16="http://schemas.microsoft.com/office/drawing/2014/main" xmlns=""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575412"/>
            <a:ext cx="18288000" cy="4157568"/>
          </a:xfrm>
          <a:prstGeom prst="rect">
            <a:avLst/>
          </a:prstGeom>
        </p:spPr>
      </p:pic>
      <p:sp>
        <p:nvSpPr>
          <p:cNvPr id="2" name="Rectangle 1">
            <a:extLst>
              <a:ext uri="{FF2B5EF4-FFF2-40B4-BE49-F238E27FC236}">
                <a16:creationId xmlns:a16="http://schemas.microsoft.com/office/drawing/2014/main" xmlns="" id="{F66E24A6-6B41-9002-EE56-0C671E10D9DF}"/>
              </a:ext>
            </a:extLst>
          </p:cNvPr>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sym typeface="Arial"/>
            </a:endParaRPr>
          </a:p>
        </p:txBody>
      </p:sp>
      <p:pic>
        <p:nvPicPr>
          <p:cNvPr id="5" name="Tieng-song-bien-nhe-nhang-www_tiengdong_com (mp3cut.net)">
            <a:hlinkClick r:id="" action="ppaction://media"/>
            <a:extLst>
              <a:ext uri="{FF2B5EF4-FFF2-40B4-BE49-F238E27FC236}">
                <a16:creationId xmlns:a16="http://schemas.microsoft.com/office/drawing/2014/main" xmlns=""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5" y="-881350"/>
            <a:ext cx="731046" cy="731046"/>
          </a:xfrm>
          <a:prstGeom prst="rect">
            <a:avLst/>
          </a:prstGeom>
        </p:spPr>
      </p:pic>
      <p:grpSp>
        <p:nvGrpSpPr>
          <p:cNvPr id="52" name="Group 51">
            <a:extLst>
              <a:ext uri="{FF2B5EF4-FFF2-40B4-BE49-F238E27FC236}">
                <a16:creationId xmlns:a16="http://schemas.microsoft.com/office/drawing/2014/main" xmlns="" id="{20AE71EA-CB1F-08EF-8C17-999003364EBD}"/>
              </a:ext>
            </a:extLst>
          </p:cNvPr>
          <p:cNvGrpSpPr/>
          <p:nvPr/>
        </p:nvGrpSpPr>
        <p:grpSpPr>
          <a:xfrm flipH="1">
            <a:off x="18859518" y="249638"/>
            <a:ext cx="9627990" cy="2910108"/>
            <a:chOff x="11265112" y="208348"/>
            <a:chExt cx="6418659" cy="1940071"/>
          </a:xfrm>
        </p:grpSpPr>
        <p:grpSp>
          <p:nvGrpSpPr>
            <p:cNvPr id="53" name="Group 52">
              <a:extLst>
                <a:ext uri="{FF2B5EF4-FFF2-40B4-BE49-F238E27FC236}">
                  <a16:creationId xmlns:a16="http://schemas.microsoft.com/office/drawing/2014/main" xmlns=""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xmlns="" id="{F300F0C1-5B07-A232-C161-AC3C342C72A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xmlns="" id="{73355E02-477E-4D94-50DD-A9259DA812D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xmlns="" id="{D7CF5151-5D60-9BDA-AF7D-98F145387B7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xmlns="" id="{F353B625-6247-C32F-7D03-7DA9134EB4AC}"/>
              </a:ext>
            </a:extLst>
          </p:cNvPr>
          <p:cNvGrpSpPr/>
          <p:nvPr/>
        </p:nvGrpSpPr>
        <p:grpSpPr>
          <a:xfrm>
            <a:off x="-6413258" y="809094"/>
            <a:ext cx="6277236" cy="2030552"/>
            <a:chOff x="1132596" y="240919"/>
            <a:chExt cx="4184823" cy="1353701"/>
          </a:xfrm>
        </p:grpSpPr>
        <p:pic>
          <p:nvPicPr>
            <p:cNvPr id="58" name="Picture 22">
              <a:extLst>
                <a:ext uri="{FF2B5EF4-FFF2-40B4-BE49-F238E27FC236}">
                  <a16:creationId xmlns:a16="http://schemas.microsoft.com/office/drawing/2014/main" xmlns="" id="{FABA9242-DA35-264E-087F-C156816E836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xmlns="" id="{821AA6BD-B7B9-8D6B-A2B5-6C0E4810D29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335">
              <a:off x="4222066" y="240919"/>
              <a:ext cx="1095353" cy="768798"/>
            </a:xfrm>
            <a:prstGeom prst="rect">
              <a:avLst/>
            </a:prstGeom>
          </p:spPr>
        </p:pic>
      </p:grpSp>
      <p:sp>
        <p:nvSpPr>
          <p:cNvPr id="133" name="Multiplication Sign 132">
            <a:hlinkClick r:id="" action="ppaction://noaction"/>
            <a:extLst>
              <a:ext uri="{FF2B5EF4-FFF2-40B4-BE49-F238E27FC236}">
                <a16:creationId xmlns:a16="http://schemas.microsoft.com/office/drawing/2014/main" xmlns="" id="{1B62F2F8-2EA4-CFB6-A4C1-E8535C359EA8}"/>
              </a:ext>
            </a:extLst>
          </p:cNvPr>
          <p:cNvSpPr/>
          <p:nvPr/>
        </p:nvSpPr>
        <p:spPr>
          <a:xfrm>
            <a:off x="16793902" y="68502"/>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sym typeface="Arial"/>
            </a:endParaRPr>
          </a:p>
        </p:txBody>
      </p:sp>
      <p:pic>
        <p:nvPicPr>
          <p:cNvPr id="3" name="Picture 2">
            <a:hlinkClick r:id="" action="ppaction://noaction"/>
            <a:extLst>
              <a:ext uri="{FF2B5EF4-FFF2-40B4-BE49-F238E27FC236}">
                <a16:creationId xmlns:a16="http://schemas.microsoft.com/office/drawing/2014/main" xmlns="" id="{384466F6-CC44-112F-50AA-2CB4F307D1E3}"/>
              </a:ext>
            </a:extLst>
          </p:cNvPr>
          <p:cNvPicPr>
            <a:picLocks noChangeAspect="1"/>
          </p:cNvPicPr>
          <p:nvPr/>
        </p:nvPicPr>
        <p:blipFill>
          <a:blip r:embed="rId13"/>
          <a:stretch>
            <a:fillRect/>
          </a:stretch>
        </p:blipFill>
        <p:spPr>
          <a:xfrm>
            <a:off x="597014" y="4677624"/>
            <a:ext cx="3634320" cy="3498276"/>
          </a:xfrm>
          <a:prstGeom prst="rect">
            <a:avLst/>
          </a:prstGeom>
        </p:spPr>
      </p:pic>
      <p:pic>
        <p:nvPicPr>
          <p:cNvPr id="4" name="Picture 3">
            <a:hlinkClick r:id="" action="ppaction://noaction"/>
            <a:extLst>
              <a:ext uri="{FF2B5EF4-FFF2-40B4-BE49-F238E27FC236}">
                <a16:creationId xmlns:a16="http://schemas.microsoft.com/office/drawing/2014/main" xmlns="" id="{40F0BEF4-F213-9476-C78F-9D42303875B3}"/>
              </a:ext>
            </a:extLst>
          </p:cNvPr>
          <p:cNvPicPr>
            <a:picLocks noChangeAspect="1"/>
          </p:cNvPicPr>
          <p:nvPr/>
        </p:nvPicPr>
        <p:blipFill>
          <a:blip r:embed="rId14"/>
          <a:stretch>
            <a:fillRect/>
          </a:stretch>
        </p:blipFill>
        <p:spPr>
          <a:xfrm>
            <a:off x="3972404" y="6717579"/>
            <a:ext cx="3447264" cy="3313390"/>
          </a:xfrm>
          <a:prstGeom prst="rect">
            <a:avLst/>
          </a:prstGeom>
        </p:spPr>
      </p:pic>
      <p:pic>
        <p:nvPicPr>
          <p:cNvPr id="6" name="Picture 5">
            <a:hlinkClick r:id="" action="ppaction://noaction"/>
            <a:extLst>
              <a:ext uri="{FF2B5EF4-FFF2-40B4-BE49-F238E27FC236}">
                <a16:creationId xmlns:a16="http://schemas.microsoft.com/office/drawing/2014/main" xmlns="" id="{026EF07C-60E5-4E67-151B-CF558C89DAE9}"/>
              </a:ext>
            </a:extLst>
          </p:cNvPr>
          <p:cNvPicPr>
            <a:picLocks noChangeAspect="1"/>
          </p:cNvPicPr>
          <p:nvPr/>
        </p:nvPicPr>
        <p:blipFill>
          <a:blip r:embed="rId15"/>
          <a:stretch>
            <a:fillRect/>
          </a:stretch>
        </p:blipFill>
        <p:spPr>
          <a:xfrm>
            <a:off x="14044391" y="4842709"/>
            <a:ext cx="3646598" cy="3058870"/>
          </a:xfrm>
          <a:prstGeom prst="rect">
            <a:avLst/>
          </a:prstGeom>
        </p:spPr>
      </p:pic>
      <p:pic>
        <p:nvPicPr>
          <p:cNvPr id="7" name="Picture 6">
            <a:hlinkClick r:id="rId16" action="ppaction://hlinksldjump"/>
            <a:extLst>
              <a:ext uri="{FF2B5EF4-FFF2-40B4-BE49-F238E27FC236}">
                <a16:creationId xmlns:a16="http://schemas.microsoft.com/office/drawing/2014/main" xmlns="" id="{D4E5C0F1-57CA-E4C4-0F88-C36CEBB58162}"/>
              </a:ext>
            </a:extLst>
          </p:cNvPr>
          <p:cNvPicPr>
            <a:picLocks noChangeAspect="1"/>
          </p:cNvPicPr>
          <p:nvPr/>
        </p:nvPicPr>
        <p:blipFill>
          <a:blip r:embed="rId17"/>
          <a:stretch>
            <a:fillRect/>
          </a:stretch>
        </p:blipFill>
        <p:spPr>
          <a:xfrm>
            <a:off x="10484611" y="6600089"/>
            <a:ext cx="3329410" cy="3151626"/>
          </a:xfrm>
          <a:prstGeom prst="rect">
            <a:avLst/>
          </a:prstGeom>
        </p:spPr>
      </p:pic>
      <p:pic>
        <p:nvPicPr>
          <p:cNvPr id="8" name="Picture 7">
            <a:hlinkClick r:id="" action="ppaction://noaction"/>
            <a:extLst>
              <a:ext uri="{FF2B5EF4-FFF2-40B4-BE49-F238E27FC236}">
                <a16:creationId xmlns:a16="http://schemas.microsoft.com/office/drawing/2014/main" xmlns="" id="{9BA6F683-490B-4CEB-673F-965E3F6811FF}"/>
              </a:ext>
            </a:extLst>
          </p:cNvPr>
          <p:cNvPicPr>
            <a:picLocks noChangeAspect="1"/>
          </p:cNvPicPr>
          <p:nvPr/>
        </p:nvPicPr>
        <p:blipFill>
          <a:blip r:embed="rId18"/>
          <a:stretch>
            <a:fillRect/>
          </a:stretch>
        </p:blipFill>
        <p:spPr>
          <a:xfrm>
            <a:off x="6458888" y="4317669"/>
            <a:ext cx="4174448" cy="2627274"/>
          </a:xfrm>
          <a:prstGeom prst="rect">
            <a:avLst/>
          </a:prstGeom>
        </p:spPr>
      </p:pic>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cap="flat" cmpd="sng" algn="ctr">
              <a:solidFill>
                <a:srgbClr val="4BACC6">
                  <a:lumMod val="7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marL="0" marR="0" lvl="0" indent="0" algn="ctr" defTabSz="914400" eaLnBrk="1" fontAlgn="auto" latinLnBrk="0" hangingPunct="1">
                <a:lnSpc>
                  <a:spcPts val="9600"/>
                </a:lnSpc>
                <a:spcBef>
                  <a:spcPts val="0"/>
                </a:spcBef>
                <a:spcAft>
                  <a:spcPts val="0"/>
                </a:spcAft>
                <a:buClrTx/>
                <a:buSzTx/>
                <a:buFontTx/>
                <a:buNone/>
                <a:tabLst/>
                <a:defRPr/>
              </a:pPr>
              <a:r>
                <a:rPr lang="en-US" sz="6000" b="1" kern="0" noProof="0" dirty="0" smtClean="0">
                  <a:solidFill>
                    <a:srgbClr val="FF0000"/>
                  </a:solidFill>
                  <a:latin typeface="Arial" panose="020B0604020202020204" pitchFamily="34" charset="0"/>
                  <a:cs typeface="Arial" panose="020B0604020202020204" pitchFamily="34" charset="0"/>
                </a:rPr>
                <a:t>LUYỆN TẬP</a:t>
              </a:r>
              <a:endParaRPr kumimoji="0" lang="en-US" sz="6000" b="1" i="0" u="none" strike="noStrike" kern="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33243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par>
                                <p:cTn id="47" presetID="16" presetClass="entr" presetSubtype="2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5"/>
                </p:tgtEl>
              </p:cMediaNode>
            </p:audi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49" presetClass="exit" presetSubtype="0" accel="100000" fill="hold" nodeType="clickEffect">
                                  <p:stCondLst>
                                    <p:cond delay="0"/>
                                  </p:stCondLst>
                                  <p:childTnLst>
                                    <p:anim calcmode="lin" valueType="num">
                                      <p:cBhvr>
                                        <p:cTn id="55" dur="500"/>
                                        <p:tgtEl>
                                          <p:spTgt spid="3"/>
                                        </p:tgtEl>
                                        <p:attrNameLst>
                                          <p:attrName>ppt_w</p:attrName>
                                        </p:attrNameLst>
                                      </p:cBhvr>
                                      <p:tavLst>
                                        <p:tav tm="0">
                                          <p:val>
                                            <p:strVal val="ppt_w"/>
                                          </p:val>
                                        </p:tav>
                                        <p:tav tm="100000">
                                          <p:val>
                                            <p:fltVal val="0"/>
                                          </p:val>
                                        </p:tav>
                                      </p:tavLst>
                                    </p:anim>
                                    <p:anim calcmode="lin" valueType="num">
                                      <p:cBhvr>
                                        <p:cTn id="56" dur="500"/>
                                        <p:tgtEl>
                                          <p:spTgt spid="3"/>
                                        </p:tgtEl>
                                        <p:attrNameLst>
                                          <p:attrName>ppt_h</p:attrName>
                                        </p:attrNameLst>
                                      </p:cBhvr>
                                      <p:tavLst>
                                        <p:tav tm="0">
                                          <p:val>
                                            <p:strVal val="ppt_h"/>
                                          </p:val>
                                        </p:tav>
                                        <p:tav tm="100000">
                                          <p:val>
                                            <p:fltVal val="0"/>
                                          </p:val>
                                        </p:tav>
                                      </p:tavLst>
                                    </p:anim>
                                    <p:anim calcmode="lin" valueType="num">
                                      <p:cBhvr>
                                        <p:cTn id="57" dur="500"/>
                                        <p:tgtEl>
                                          <p:spTgt spid="3"/>
                                        </p:tgtEl>
                                        <p:attrNameLst>
                                          <p:attrName>style.rotation</p:attrName>
                                        </p:attrNameLst>
                                      </p:cBhvr>
                                      <p:tavLst>
                                        <p:tav tm="0">
                                          <p:val>
                                            <p:fltVal val="0"/>
                                          </p:val>
                                        </p:tav>
                                        <p:tav tm="100000">
                                          <p:val>
                                            <p:fltVal val="360"/>
                                          </p:val>
                                        </p:tav>
                                      </p:tavLst>
                                    </p:anim>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49" presetClass="exit" presetSubtype="0" accel="100000" fill="hold" nodeType="clickEffect">
                                  <p:stCondLst>
                                    <p:cond delay="0"/>
                                  </p:stCondLst>
                                  <p:childTnLst>
                                    <p:anim calcmode="lin" valueType="num">
                                      <p:cBhvr>
                                        <p:cTn id="64" dur="500"/>
                                        <p:tgtEl>
                                          <p:spTgt spid="4"/>
                                        </p:tgtEl>
                                        <p:attrNameLst>
                                          <p:attrName>ppt_w</p:attrName>
                                        </p:attrNameLst>
                                      </p:cBhvr>
                                      <p:tavLst>
                                        <p:tav tm="0">
                                          <p:val>
                                            <p:strVal val="ppt_w"/>
                                          </p:val>
                                        </p:tav>
                                        <p:tav tm="100000">
                                          <p:val>
                                            <p:fltVal val="0"/>
                                          </p:val>
                                        </p:tav>
                                      </p:tavLst>
                                    </p:anim>
                                    <p:anim calcmode="lin" valueType="num">
                                      <p:cBhvr>
                                        <p:cTn id="65" dur="500"/>
                                        <p:tgtEl>
                                          <p:spTgt spid="4"/>
                                        </p:tgtEl>
                                        <p:attrNameLst>
                                          <p:attrName>ppt_h</p:attrName>
                                        </p:attrNameLst>
                                      </p:cBhvr>
                                      <p:tavLst>
                                        <p:tav tm="0">
                                          <p:val>
                                            <p:strVal val="ppt_h"/>
                                          </p:val>
                                        </p:tav>
                                        <p:tav tm="100000">
                                          <p:val>
                                            <p:fltVal val="0"/>
                                          </p:val>
                                        </p:tav>
                                      </p:tavLst>
                                    </p:anim>
                                    <p:anim calcmode="lin" valueType="num">
                                      <p:cBhvr>
                                        <p:cTn id="66" dur="500"/>
                                        <p:tgtEl>
                                          <p:spTgt spid="4"/>
                                        </p:tgtEl>
                                        <p:attrNameLst>
                                          <p:attrName>style.rotation</p:attrName>
                                        </p:attrNameLst>
                                      </p:cBhvr>
                                      <p:tavLst>
                                        <p:tav tm="0">
                                          <p:val>
                                            <p:fltVal val="0"/>
                                          </p:val>
                                        </p:tav>
                                        <p:tav tm="100000">
                                          <p:val>
                                            <p:fltVal val="360"/>
                                          </p:val>
                                        </p:tav>
                                      </p:tavLst>
                                    </p:anim>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49" presetClass="exit" presetSubtype="0" accel="100000" fill="hold" nodeType="clickEffect">
                                  <p:stCondLst>
                                    <p:cond delay="0"/>
                                  </p:stCondLst>
                                  <p:childTnLst>
                                    <p:anim calcmode="lin" valueType="num">
                                      <p:cBhvr>
                                        <p:cTn id="73" dur="500"/>
                                        <p:tgtEl>
                                          <p:spTgt spid="6"/>
                                        </p:tgtEl>
                                        <p:attrNameLst>
                                          <p:attrName>ppt_w</p:attrName>
                                        </p:attrNameLst>
                                      </p:cBhvr>
                                      <p:tavLst>
                                        <p:tav tm="0">
                                          <p:val>
                                            <p:strVal val="ppt_w"/>
                                          </p:val>
                                        </p:tav>
                                        <p:tav tm="100000">
                                          <p:val>
                                            <p:fltVal val="0"/>
                                          </p:val>
                                        </p:tav>
                                      </p:tavLst>
                                    </p:anim>
                                    <p:anim calcmode="lin" valueType="num">
                                      <p:cBhvr>
                                        <p:cTn id="74" dur="500"/>
                                        <p:tgtEl>
                                          <p:spTgt spid="6"/>
                                        </p:tgtEl>
                                        <p:attrNameLst>
                                          <p:attrName>ppt_h</p:attrName>
                                        </p:attrNameLst>
                                      </p:cBhvr>
                                      <p:tavLst>
                                        <p:tav tm="0">
                                          <p:val>
                                            <p:strVal val="ppt_h"/>
                                          </p:val>
                                        </p:tav>
                                        <p:tav tm="100000">
                                          <p:val>
                                            <p:fltVal val="0"/>
                                          </p:val>
                                        </p:tav>
                                      </p:tavLst>
                                    </p:anim>
                                    <p:anim calcmode="lin" valueType="num">
                                      <p:cBhvr>
                                        <p:cTn id="75" dur="500"/>
                                        <p:tgtEl>
                                          <p:spTgt spid="6"/>
                                        </p:tgtEl>
                                        <p:attrNameLst>
                                          <p:attrName>style.rotation</p:attrName>
                                        </p:attrNameLst>
                                      </p:cBhvr>
                                      <p:tavLst>
                                        <p:tav tm="0">
                                          <p:val>
                                            <p:fltVal val="0"/>
                                          </p:val>
                                        </p:tav>
                                        <p:tav tm="100000">
                                          <p:val>
                                            <p:fltVal val="360"/>
                                          </p:val>
                                        </p:tav>
                                      </p:tavLst>
                                    </p:anim>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49" presetClass="exit" presetSubtype="0" accel="100000" fill="hold" nodeType="clickEffect">
                                  <p:stCondLst>
                                    <p:cond delay="0"/>
                                  </p:stCondLst>
                                  <p:childTnLst>
                                    <p:anim calcmode="lin" valueType="num">
                                      <p:cBhvr>
                                        <p:cTn id="82" dur="500"/>
                                        <p:tgtEl>
                                          <p:spTgt spid="7"/>
                                        </p:tgtEl>
                                        <p:attrNameLst>
                                          <p:attrName>ppt_w</p:attrName>
                                        </p:attrNameLst>
                                      </p:cBhvr>
                                      <p:tavLst>
                                        <p:tav tm="0">
                                          <p:val>
                                            <p:strVal val="ppt_w"/>
                                          </p:val>
                                        </p:tav>
                                        <p:tav tm="100000">
                                          <p:val>
                                            <p:fltVal val="0"/>
                                          </p:val>
                                        </p:tav>
                                      </p:tavLst>
                                    </p:anim>
                                    <p:anim calcmode="lin" valueType="num">
                                      <p:cBhvr>
                                        <p:cTn id="83" dur="500"/>
                                        <p:tgtEl>
                                          <p:spTgt spid="7"/>
                                        </p:tgtEl>
                                        <p:attrNameLst>
                                          <p:attrName>ppt_h</p:attrName>
                                        </p:attrNameLst>
                                      </p:cBhvr>
                                      <p:tavLst>
                                        <p:tav tm="0">
                                          <p:val>
                                            <p:strVal val="ppt_h"/>
                                          </p:val>
                                        </p:tav>
                                        <p:tav tm="100000">
                                          <p:val>
                                            <p:fltVal val="0"/>
                                          </p:val>
                                        </p:tav>
                                      </p:tavLst>
                                    </p:anim>
                                    <p:anim calcmode="lin" valueType="num">
                                      <p:cBhvr>
                                        <p:cTn id="84" dur="500"/>
                                        <p:tgtEl>
                                          <p:spTgt spid="7"/>
                                        </p:tgtEl>
                                        <p:attrNameLst>
                                          <p:attrName>style.rotation</p:attrName>
                                        </p:attrNameLst>
                                      </p:cBhvr>
                                      <p:tavLst>
                                        <p:tav tm="0">
                                          <p:val>
                                            <p:fltVal val="0"/>
                                          </p:val>
                                        </p:tav>
                                        <p:tav tm="100000">
                                          <p:val>
                                            <p:fltVal val="360"/>
                                          </p:val>
                                        </p:tav>
                                      </p:tavLst>
                                    </p:anim>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8"/>
                    </p:tgtEl>
                  </p:cond>
                </p:stCondLst>
                <p:endSync evt="end" delay="0">
                  <p:rtn val="all"/>
                </p:endSync>
                <p:childTnLst>
                  <p:par>
                    <p:cTn id="88" fill="hold">
                      <p:stCondLst>
                        <p:cond delay="0"/>
                      </p:stCondLst>
                      <p:childTnLst>
                        <p:par>
                          <p:cTn id="89" fill="hold">
                            <p:stCondLst>
                              <p:cond delay="0"/>
                            </p:stCondLst>
                            <p:childTnLst>
                              <p:par>
                                <p:cTn id="90" presetID="49" presetClass="exit" presetSubtype="0" accel="100000" fill="hold"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 calcmode="lin" valueType="num">
                                      <p:cBhvr>
                                        <p:cTn id="93" dur="500"/>
                                        <p:tgtEl>
                                          <p:spTgt spid="8"/>
                                        </p:tgtEl>
                                        <p:attrNameLst>
                                          <p:attrName>style.rotation</p:attrName>
                                        </p:attrNameLst>
                                      </p:cBhvr>
                                      <p:tavLst>
                                        <p:tav tm="0">
                                          <p:val>
                                            <p:fltVal val="0"/>
                                          </p:val>
                                        </p:tav>
                                        <p:tav tm="100000">
                                          <p:val>
                                            <p:fltVal val="360"/>
                                          </p:val>
                                        </p:tav>
                                      </p:tavLst>
                                    </p:anim>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xmlns=""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xmlns=""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xmlns=""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xmlns="" id="{F1CCB88D-330E-9357-FC67-CE0F8569CA40}"/>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A. </a:t>
            </a:r>
            <a:r>
              <a:rPr lang="pt-BR"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B ≠ 0</a:t>
            </a:r>
            <a:endParaRPr lang="vi-VN" sz="4800" noProof="1">
              <a:solidFill>
                <a:prstClr val="black"/>
              </a:solidFill>
              <a:cs typeface="Arial" panose="020B0604020202020204" pitchFamily="34" charset="0"/>
              <a:sym typeface="Arial"/>
            </a:endParaRPr>
          </a:p>
        </p:txBody>
      </p:sp>
      <p:sp>
        <p:nvSpPr>
          <p:cNvPr id="12" name="Đáp án sai 1">
            <a:extLst>
              <a:ext uri="{FF2B5EF4-FFF2-40B4-BE49-F238E27FC236}">
                <a16:creationId xmlns:a16="http://schemas.microsoft.com/office/drawing/2014/main" xmlns="" id="{AC021E7C-DE10-A5AE-8906-3ACD28F9B06E}"/>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B</a:t>
            </a:r>
            <a:r>
              <a:rPr lang="en-US" sz="4800" noProof="1">
                <a:solidFill>
                  <a:prstClr val="black"/>
                </a:solidFill>
                <a:latin typeface="Arial" panose="020B0604020202020204" pitchFamily="34" charset="0"/>
                <a:cs typeface="Arial" panose="020B0604020202020204" pitchFamily="34" charset="0"/>
                <a:sym typeface="Arial"/>
              </a:rPr>
              <a:t>. </a:t>
            </a:r>
            <a:r>
              <a:rPr lang="pt-BR" sz="4800" kern="0" dirty="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5</a:t>
            </a:r>
            <a:endParaRPr lang="vi-VN" sz="4800" noProof="1">
              <a:solidFill>
                <a:prstClr val="black"/>
              </a:solidFill>
              <a:cs typeface="Arial" panose="020B0604020202020204" pitchFamily="34" charset="0"/>
              <a:sym typeface="Arial"/>
            </a:endParaRPr>
          </a:p>
        </p:txBody>
      </p:sp>
      <p:sp>
        <p:nvSpPr>
          <p:cNvPr id="13" name="Đáp án sai 2">
            <a:extLst>
              <a:ext uri="{FF2B5EF4-FFF2-40B4-BE49-F238E27FC236}">
                <a16:creationId xmlns:a16="http://schemas.microsoft.com/office/drawing/2014/main" xmlns="" id="{16AEA46C-EE9D-0531-8515-E1C00CE450EF}"/>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C</a:t>
            </a:r>
            <a:r>
              <a:rPr lang="en-US" sz="4800" noProof="1">
                <a:solidFill>
                  <a:prstClr val="black"/>
                </a:solidFill>
                <a:latin typeface="Arial" panose="020B0604020202020204" pitchFamily="34" charset="0"/>
                <a:cs typeface="Arial" panose="020B0604020202020204" pitchFamily="34" charset="0"/>
                <a:sym typeface="Arial"/>
              </a:rPr>
              <a:t>. </a:t>
            </a:r>
            <a:r>
              <a:rPr lang="pt-BR" sz="4800" kern="0" dirty="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- 6</a:t>
            </a:r>
            <a:endParaRPr lang="vi-VN" sz="48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xmlns="" id="{3E686EAD-4B57-BAF0-F69F-70232861D618}"/>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D</a:t>
            </a:r>
            <a:r>
              <a:rPr lang="en-US" sz="4800" noProof="1">
                <a:solidFill>
                  <a:prstClr val="black"/>
                </a:solidFill>
                <a:latin typeface="Arial" panose="020B0604020202020204" pitchFamily="34" charset="0"/>
                <a:cs typeface="Arial" panose="020B0604020202020204" pitchFamily="34" charset="0"/>
                <a:sym typeface="Arial"/>
              </a:rPr>
              <a:t>. </a:t>
            </a:r>
            <a:r>
              <a:rPr lang="en-US" sz="4800" noProof="1" smtClean="0">
                <a:solidFill>
                  <a:prstClr val="black"/>
                </a:solidFill>
                <a:latin typeface="Arial" panose="020B0604020202020204" pitchFamily="34" charset="0"/>
                <a:cs typeface="Arial" panose="020B0604020202020204" pitchFamily="34" charset="0"/>
                <a:sym typeface="Arial"/>
              </a:rPr>
              <a:t>6</a:t>
            </a:r>
            <a:endParaRPr lang="vi-VN" sz="48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xmlns="" id="{EB878F17-D87F-F7DE-4236-E0D9CFCBBBC8}"/>
              </a:ext>
            </a:extLst>
          </p:cNvPr>
          <p:cNvSpPr/>
          <p:nvPr/>
        </p:nvSpPr>
        <p:spPr>
          <a:xfrm>
            <a:off x="1814943" y="4562853"/>
            <a:ext cx="6816438"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A</a:t>
            </a:r>
            <a:r>
              <a:rPr lang="en-US" sz="4800" noProof="1">
                <a:solidFill>
                  <a:prstClr val="black"/>
                </a:solidFill>
                <a:latin typeface="Arial" panose="020B0604020202020204" pitchFamily="34" charset="0"/>
                <a:cs typeface="Arial" panose="020B0604020202020204" pitchFamily="34" charset="0"/>
                <a:sym typeface="Arial"/>
              </a:rPr>
              <a:t>. </a:t>
            </a:r>
            <a:r>
              <a:rPr lang="pt-BR" sz="4800" kern="0" dirty="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- 5</a:t>
            </a:r>
            <a:endParaRPr lang="vi-VN" sz="48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xmlns:a14="http://schemas.microsoft.com/office/drawing/2010/main" xmlns:mc="http://schemas.openxmlformats.org/markup-compatibility/2006" xmlns="" id="{74B7F846-0F89-B31E-A5C2-4CBD63E51289}"/>
              </a:ext>
            </a:extLst>
          </p:cNvPr>
          <p:cNvSpPr/>
          <p:nvPr/>
        </p:nvSpPr>
        <p:spPr>
          <a:xfrm>
            <a:off x="1001925" y="899018"/>
            <a:ext cx="16279586"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1:</a:t>
            </a:r>
          </a:p>
          <a:p>
            <a:pPr algn="ctr" defTabSz="1371670">
              <a:lnSpc>
                <a:spcPct val="150000"/>
              </a:lnSpc>
            </a:pPr>
            <a:r>
              <a:rPr lang="en-US" sz="4800" kern="0" noProof="1" smtClean="0">
                <a:solidFill>
                  <a:srgbClr val="000000"/>
                </a:solidFill>
                <a:latin typeface="Arial" panose="020B0604020202020204" pitchFamily="34" charset="0"/>
                <a:cs typeface="Arial" panose="020B0604020202020204" pitchFamily="34" charset="0"/>
                <a:sym typeface="Arial"/>
              </a:rPr>
              <a:t>Cho phương trình 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+ 5x – 6 = 0. Khi đó x</a:t>
            </a:r>
            <a:r>
              <a:rPr lang="en-US" sz="4800" kern="0" baseline="-25000" noProof="1" smtClean="0">
                <a:solidFill>
                  <a:srgbClr val="000000"/>
                </a:solidFill>
                <a:latin typeface="Arial" panose="020B0604020202020204" pitchFamily="34" charset="0"/>
                <a:cs typeface="Arial" panose="020B0604020202020204" pitchFamily="34" charset="0"/>
                <a:sym typeface="Arial"/>
              </a:rPr>
              <a:t>1</a:t>
            </a:r>
            <a:r>
              <a:rPr lang="en-US" sz="4800" kern="0" noProof="1" smtClean="0">
                <a:solidFill>
                  <a:srgbClr val="000000"/>
                </a:solidFill>
                <a:latin typeface="Arial" panose="020B0604020202020204" pitchFamily="34" charset="0"/>
                <a:cs typeface="Arial" panose="020B0604020202020204" pitchFamily="34" charset="0"/>
                <a:sym typeface="Arial"/>
              </a:rPr>
              <a:t> + x</a:t>
            </a:r>
            <a:r>
              <a:rPr lang="en-US" sz="4800" kern="0" baseline="-25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xmlns="" id="{41A9838F-A459-7697-69C5-2F4BE16A7602}"/>
              </a:ext>
            </a:extLst>
          </p:cNvPr>
          <p:cNvPicPr>
            <a:picLocks noChangeAspect="1"/>
          </p:cNvPicPr>
          <p:nvPr/>
        </p:nvPicPr>
        <p:blipFill>
          <a:blip r:embed="rId6"/>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685153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xmlns=""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xmlns=""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sp>
        <p:nvSpPr>
          <p:cNvPr id="35" name="Rectangle: Rounded Corners 34">
            <a:extLst>
              <a:ext uri="{FF2B5EF4-FFF2-40B4-BE49-F238E27FC236}">
                <a16:creationId xmlns:a16="http://schemas.microsoft.com/office/drawing/2014/main" xmlns="" id="{DF90C372-A858-AA21-3A9F-93AD2BB7CB50}"/>
              </a:ext>
            </a:extLst>
          </p:cNvPr>
          <p:cNvSpPr/>
          <p:nvPr/>
        </p:nvSpPr>
        <p:spPr>
          <a:xfrm>
            <a:off x="1001925" y="899018"/>
            <a:ext cx="16279586"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2:</a:t>
            </a:r>
          </a:p>
          <a:p>
            <a:pPr algn="ctr" defTabSz="1371670">
              <a:lnSpc>
                <a:spcPct val="150000"/>
              </a:lnSpc>
            </a:pPr>
            <a:r>
              <a:rPr lang="en-US" sz="4800" kern="0" noProof="1">
                <a:solidFill>
                  <a:srgbClr val="000000"/>
                </a:solidFill>
                <a:latin typeface="Arial" panose="020B0604020202020204" pitchFamily="34" charset="0"/>
                <a:cs typeface="Arial" panose="020B0604020202020204" pitchFamily="34" charset="0"/>
                <a:sym typeface="Arial"/>
              </a:rPr>
              <a:t>Cho phương </a:t>
            </a:r>
            <a:r>
              <a:rPr lang="en-US" sz="4800" kern="0" noProof="1">
                <a:solidFill>
                  <a:srgbClr val="000000"/>
                </a:solidFill>
                <a:latin typeface="Arial" panose="020B0604020202020204" pitchFamily="34" charset="0"/>
                <a:cs typeface="Arial" panose="020B0604020202020204" pitchFamily="34" charset="0"/>
                <a:sym typeface="Arial"/>
              </a:rPr>
              <a:t>trình </a:t>
            </a:r>
            <a:r>
              <a:rPr lang="en-US" sz="4800" kern="0" noProof="1" smtClean="0">
                <a:solidFill>
                  <a:srgbClr val="000000"/>
                </a:solidFill>
                <a:latin typeface="Arial" panose="020B0604020202020204" pitchFamily="34" charset="0"/>
                <a:cs typeface="Arial" panose="020B0604020202020204" pitchFamily="34" charset="0"/>
                <a:sym typeface="Arial"/>
              </a:rPr>
              <a:t>2x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+ 5x – 6 = 0. Khi </a:t>
            </a:r>
            <a:r>
              <a:rPr lang="en-US" sz="4800" kern="0" noProof="1">
                <a:solidFill>
                  <a:srgbClr val="000000"/>
                </a:solidFill>
                <a:latin typeface="Arial" panose="020B0604020202020204" pitchFamily="34" charset="0"/>
                <a:cs typeface="Arial" panose="020B0604020202020204" pitchFamily="34" charset="0"/>
                <a:sym typeface="Arial"/>
              </a:rPr>
              <a:t>đó </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25000" noProof="1" smtClean="0">
                <a:solidFill>
                  <a:srgbClr val="000000"/>
                </a:solidFill>
                <a:latin typeface="Arial" panose="020B0604020202020204" pitchFamily="34" charset="0"/>
                <a:cs typeface="Arial" panose="020B0604020202020204" pitchFamily="34" charset="0"/>
                <a:sym typeface="Arial"/>
              </a:rPr>
              <a:t>1</a:t>
            </a:r>
            <a:r>
              <a:rPr lang="en-US" sz="4800" kern="0" noProof="1" smtClean="0">
                <a:solidFill>
                  <a:srgbClr val="000000"/>
                </a:solidFill>
                <a:latin typeface="Arial" panose="020B0604020202020204" pitchFamily="34" charset="0"/>
                <a:cs typeface="Arial" panose="020B0604020202020204" pitchFamily="34" charset="0"/>
                <a:sym typeface="Arial"/>
              </a:rPr>
              <a:t>.</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25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a:t>
            </a:r>
            <a:endParaRPr lang="vi-VN" sz="45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xmlns=""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5" y="7030573"/>
            <a:ext cx="4628442" cy="3286194"/>
          </a:xfrm>
          <a:prstGeom prst="rect">
            <a:avLst/>
          </a:prstGeom>
        </p:spPr>
      </p:pic>
      <p:pic>
        <p:nvPicPr>
          <p:cNvPr id="4" name="Picture 3">
            <a:hlinkClick r:id="" action="ppaction://noaction"/>
            <a:extLst>
              <a:ext uri="{FF2B5EF4-FFF2-40B4-BE49-F238E27FC236}">
                <a16:creationId xmlns:a16="http://schemas.microsoft.com/office/drawing/2014/main" xmlns="" id="{D22FC818-3E29-27E4-90FD-28C396F2847A}"/>
              </a:ext>
            </a:extLst>
          </p:cNvPr>
          <p:cNvPicPr>
            <a:picLocks noChangeAspect="1"/>
          </p:cNvPicPr>
          <p:nvPr/>
        </p:nvPicPr>
        <p:blipFill>
          <a:blip r:embed="rId6"/>
          <a:stretch>
            <a:fillRect/>
          </a:stretch>
        </p:blipFill>
        <p:spPr>
          <a:xfrm>
            <a:off x="16078201" y="8249217"/>
            <a:ext cx="2518890" cy="2052670"/>
          </a:xfrm>
          <a:prstGeom prst="rect">
            <a:avLst/>
          </a:prstGeom>
        </p:spPr>
      </p:pic>
      <p:sp>
        <p:nvSpPr>
          <p:cNvPr id="8" name="Đáp án đúng">
            <a:extLst>
              <a:ext uri="{FF2B5EF4-FFF2-40B4-BE49-F238E27FC236}">
                <a16:creationId xmlns:a16="http://schemas.microsoft.com/office/drawing/2014/main" xmlns="" id="{72583F86-878E-52BF-028E-9A713E7BC1F6}"/>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a:t>
            </a:r>
            <a:r>
              <a:rPr lang="en-US" sz="4500" noProof="1">
                <a:solidFill>
                  <a:prstClr val="black"/>
                </a:solidFill>
                <a:latin typeface="Arial" panose="020B0604020202020204" pitchFamily="34" charset="0"/>
                <a:cs typeface="Arial" panose="020B0604020202020204" pitchFamily="34" charset="0"/>
                <a:sym typeface="Arial"/>
              </a:rPr>
              <a:t>. </a:t>
            </a:r>
            <a:r>
              <a:rPr lang="en-US" sz="4500" noProof="1" smtClean="0">
                <a:solidFill>
                  <a:prstClr val="black"/>
                </a:solidFill>
                <a:latin typeface="Arial" panose="020B0604020202020204" pitchFamily="34" charset="0"/>
                <a:cs typeface="Arial" panose="020B0604020202020204" pitchFamily="34" charset="0"/>
                <a:sym typeface="Arial"/>
              </a:rPr>
              <a:t>3</a:t>
            </a:r>
            <a:endParaRPr lang="vi-VN" sz="4500" noProof="1">
              <a:solidFill>
                <a:prstClr val="black"/>
              </a:solidFill>
              <a:cs typeface="Arial" panose="020B0604020202020204" pitchFamily="34" charset="0"/>
              <a:sym typeface="Arial"/>
            </a:endParaRPr>
          </a:p>
        </p:txBody>
      </p:sp>
      <p:sp>
        <p:nvSpPr>
          <p:cNvPr id="9" name="Đáp án sai 1">
            <a:extLst>
              <a:ext uri="{FF2B5EF4-FFF2-40B4-BE49-F238E27FC236}">
                <a16:creationId xmlns:a16="http://schemas.microsoft.com/office/drawing/2014/main" xmlns="" id="{9B468983-7E2A-6C5C-84E1-E5ECF03B7B26}"/>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a:t>
            </a:r>
            <a:r>
              <a:rPr lang="en-US" sz="4500" noProof="1">
                <a:solidFill>
                  <a:prstClr val="black"/>
                </a:solidFill>
                <a:latin typeface="Arial" panose="020B0604020202020204" pitchFamily="34" charset="0"/>
                <a:cs typeface="Arial" panose="020B0604020202020204" pitchFamily="34" charset="0"/>
                <a:sym typeface="Arial"/>
              </a:rPr>
              <a:t>. </a:t>
            </a:r>
            <a:r>
              <a:rPr lang="en-US" sz="4500" noProof="1" smtClean="0">
                <a:solidFill>
                  <a:prstClr val="black"/>
                </a:solidFill>
                <a:latin typeface="Arial" panose="020B0604020202020204" pitchFamily="34" charset="0"/>
                <a:cs typeface="Arial" panose="020B0604020202020204" pitchFamily="34" charset="0"/>
                <a:sym typeface="Arial"/>
              </a:rPr>
              <a:t>5</a:t>
            </a:r>
            <a:endParaRPr lang="vi-VN" sz="4500" noProof="1">
              <a:solidFill>
                <a:prstClr val="black"/>
              </a:solidFill>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90F5F18A-7FDF-A40B-93D0-B0F4D7EB9A20}"/>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A.D = B.C</a:t>
            </a:r>
            <a:endParaRPr lang="vi-VN" sz="4500" noProof="1">
              <a:solidFill>
                <a:prstClr val="black"/>
              </a:solidFill>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739FA465-0C19-6BB8-9502-D3940D1E9904}"/>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a:t>
            </a:r>
            <a:r>
              <a:rPr lang="en-US" sz="4500" noProof="1">
                <a:solidFill>
                  <a:prstClr val="black"/>
                </a:solidFill>
                <a:latin typeface="Arial" panose="020B0604020202020204" pitchFamily="34" charset="0"/>
                <a:cs typeface="Arial" panose="020B0604020202020204" pitchFamily="34" charset="0"/>
                <a:sym typeface="Arial"/>
              </a:rPr>
              <a:t>. </a:t>
            </a:r>
            <a:r>
              <a:rPr lang="en-US" sz="4500" noProof="1" smtClean="0">
                <a:solidFill>
                  <a:prstClr val="black"/>
                </a:solidFill>
                <a:latin typeface="Arial" panose="020B0604020202020204" pitchFamily="34" charset="0"/>
                <a:cs typeface="Arial" panose="020B0604020202020204" pitchFamily="34" charset="0"/>
                <a:sym typeface="Arial"/>
              </a:rPr>
              <a:t>- 5</a:t>
            </a:r>
            <a:endParaRPr lang="vi-VN" sz="4500" noProof="1">
              <a:solidFill>
                <a:prstClr val="black"/>
              </a:solidFill>
              <a:cs typeface="Arial" panose="020B0604020202020204" pitchFamily="34" charset="0"/>
              <a:sym typeface="Arial"/>
            </a:endParaRPr>
          </a:p>
        </p:txBody>
      </p:sp>
      <p:sp>
        <p:nvSpPr>
          <p:cNvPr id="12" name="Đáp án đúng">
            <a:extLst>
              <a:ext uri="{FF2B5EF4-FFF2-40B4-BE49-F238E27FC236}">
                <a16:creationId xmlns:a16="http://schemas.microsoft.com/office/drawing/2014/main" xmlns="" id="{CD6770E3-8E6B-28A4-64DD-C13E63901226}"/>
              </a:ext>
            </a:extLst>
          </p:cNvPr>
          <p:cNvSpPr/>
          <p:nvPr/>
        </p:nvSpPr>
        <p:spPr>
          <a:xfrm>
            <a:off x="9670472" y="4577737"/>
            <a:ext cx="6802584"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a:t>
            </a:r>
            <a:r>
              <a:rPr lang="en-US" sz="4500" noProof="1">
                <a:solidFill>
                  <a:prstClr val="black"/>
                </a:solidFill>
                <a:latin typeface="Arial" panose="020B0604020202020204" pitchFamily="34" charset="0"/>
                <a:cs typeface="Arial" panose="020B0604020202020204" pitchFamily="34" charset="0"/>
                <a:sym typeface="Arial"/>
              </a:rPr>
              <a:t>. </a:t>
            </a:r>
            <a:r>
              <a:rPr lang="en-US" sz="4500" noProof="1" smtClean="0">
                <a:solidFill>
                  <a:prstClr val="black"/>
                </a:solidFill>
                <a:latin typeface="Arial" panose="020B0604020202020204" pitchFamily="34" charset="0"/>
                <a:cs typeface="Arial" panose="020B0604020202020204" pitchFamily="34" charset="0"/>
                <a:sym typeface="Arial"/>
              </a:rPr>
              <a:t>- 3</a:t>
            </a:r>
            <a:endParaRPr lang="vi-VN" sz="4500" noProof="1">
              <a:solidFill>
                <a:prstClr val="black"/>
              </a:solidFill>
              <a:cs typeface="Arial" panose="020B0604020202020204" pitchFamily="34" charset="0"/>
              <a:sym typeface="Arial"/>
            </a:endParaRPr>
          </a:p>
        </p:txBody>
      </p:sp>
    </p:spTree>
    <p:extLst>
      <p:ext uri="{BB962C8B-B14F-4D97-AF65-F5344CB8AC3E}">
        <p14:creationId xmlns:p14="http://schemas.microsoft.com/office/powerpoint/2010/main" val="2888065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xmlns=""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xmlns=""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xmlns=""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5" y="7030573"/>
            <a:ext cx="4628442" cy="3286194"/>
          </a:xfrm>
          <a:prstGeom prst="rect">
            <a:avLst/>
          </a:prstGeom>
        </p:spPr>
      </p:pic>
      <mc:AlternateContent xmlns:mc="http://schemas.openxmlformats.org/markup-compatibility/2006">
        <mc:Choice xmlns:a14="http://schemas.microsoft.com/office/drawing/2010/main" Requires="a14">
          <p:sp>
            <p:nvSpPr>
              <p:cNvPr id="11" name="Đáp án đúng">
                <a:extLst>
                  <a:ext uri="{FF2B5EF4-FFF2-40B4-BE49-F238E27FC236}">
                    <a16:creationId xmlns:a16="http://schemas.microsoft.com/office/drawing/2014/main" xmlns="" id="{A4FFC7F1-1A24-BA46-DBA2-0CD9CA7A7888}"/>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smtClean="0">
                    <a:solidFill>
                      <a:prstClr val="black"/>
                    </a:solidFill>
                    <a:latin typeface="Arial" panose="020B0604020202020204" pitchFamily="34" charset="0"/>
                    <a:cs typeface="Arial" panose="020B0604020202020204" pitchFamily="34" charset="0"/>
                    <a:sym typeface="Arial"/>
                  </a:rPr>
                  <a:t>A.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3</m:t>
                    </m:r>
                  </m:oMath>
                </a14:m>
                <a:endParaRPr lang="vi-VN" sz="3200" noProof="1">
                  <a:solidFill>
                    <a:prstClr val="black"/>
                  </a:solidFill>
                  <a:cs typeface="Arial" panose="020B0604020202020204" pitchFamily="34" charset="0"/>
                  <a:sym typeface="Arial"/>
                </a:endParaRPr>
              </a:p>
            </p:txBody>
          </p:sp>
        </mc:Choice>
        <mc:Fallback>
          <p:sp>
            <p:nvSpPr>
              <p:cNvPr id="11" name="Đáp án đúng">
                <a:extLst>
                  <a:ext uri="{FF2B5EF4-FFF2-40B4-BE49-F238E27FC236}">
                    <a16:creationId xmlns:a16="http://schemas.microsoft.com/office/drawing/2014/main" xmlns:a14="http://schemas.microsoft.com/office/drawing/2010/main" xmlns="" id="{A4FFC7F1-1A24-BA46-DBA2-0CD9CA7A7888}"/>
                  </a:ext>
                </a:extLst>
              </p:cNvPr>
              <p:cNvSpPr>
                <a:spLocks noRot="1" noChangeAspect="1" noMove="1" noResize="1" noEditPoints="1" noAdjustHandles="1" noChangeArrowheads="1" noChangeShapeType="1" noTextEdit="1"/>
              </p:cNvSpPr>
              <p:nvPr/>
            </p:nvSpPr>
            <p:spPr>
              <a:xfrm>
                <a:off x="1828798" y="4562855"/>
                <a:ext cx="6802584" cy="165399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1">
                <a:extLst>
                  <a:ext uri="{FF2B5EF4-FFF2-40B4-BE49-F238E27FC236}">
                    <a16:creationId xmlns:a16="http://schemas.microsoft.com/office/drawing/2014/main" xmlns="" id="{C23B0DDF-18F3-C4DA-E106-5C54FD8AEB34}"/>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600"/>
                  </a:spcAft>
                  <a:buClr>
                    <a:srgbClr val="000000"/>
                  </a:buClr>
                </a:pPr>
                <a:r>
                  <a:rPr lang="en-US" sz="3200" noProof="1" smtClean="0">
                    <a:solidFill>
                      <a:prstClr val="black"/>
                    </a:solidFill>
                    <a:latin typeface="Arial" panose="020B0604020202020204" pitchFamily="34" charset="0"/>
                    <a:cs typeface="Arial" panose="020B0604020202020204" pitchFamily="34" charset="0"/>
                    <a:sym typeface="Arial"/>
                  </a:rPr>
                  <a:t>B. </a:t>
                </a:r>
                <a14:m>
                  <m:oMath xmlns:m="http://schemas.openxmlformats.org/officeDocument/2006/math">
                    <m:r>
                      <a:rPr lang="en-US" sz="3200" b="0" i="1" kern="0" smtClea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−1</m:t>
                    </m:r>
                  </m:oMath>
                </a14:m>
                <a:endParaRPr lang="en-US" sz="3200" kern="0" dirty="0">
                  <a:solidFill>
                    <a:prstClr val="white"/>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12" name="Đáp án sai 1">
                <a:extLst>
                  <a:ext uri="{FF2B5EF4-FFF2-40B4-BE49-F238E27FC236}">
                    <a16:creationId xmlns:a16="http://schemas.microsoft.com/office/drawing/2014/main" xmlns:a14="http://schemas.microsoft.com/office/drawing/2010/main" xmlns="" id="{C23B0DDF-18F3-C4DA-E106-5C54FD8AEB34}"/>
                  </a:ext>
                </a:extLst>
              </p:cNvPr>
              <p:cNvSpPr>
                <a:spLocks noRot="1" noChangeAspect="1" noMove="1" noResize="1" noEditPoints="1" noAdjustHandles="1" noChangeArrowheads="1" noChangeShapeType="1" noTextEdit="1"/>
              </p:cNvSpPr>
              <p:nvPr/>
            </p:nvSpPr>
            <p:spPr>
              <a:xfrm>
                <a:off x="1828800" y="6716123"/>
                <a:ext cx="6802584" cy="1653994"/>
              </a:xfrm>
              <a:prstGeom prst="roundRect">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Đáp án sai 2">
                <a:extLst>
                  <a:ext uri="{FF2B5EF4-FFF2-40B4-BE49-F238E27FC236}">
                    <a16:creationId xmlns:a16="http://schemas.microsoft.com/office/drawing/2014/main" xmlns="" id="{574917DF-9513-B3B1-0814-998BB5B017D1}"/>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smtClean="0">
                    <a:solidFill>
                      <a:prstClr val="black"/>
                    </a:solidFill>
                    <a:latin typeface="Arial" panose="020B0604020202020204" pitchFamily="34" charset="0"/>
                    <a:cs typeface="Arial" panose="020B0604020202020204" pitchFamily="34" charset="0"/>
                    <a:sym typeface="Arial"/>
                  </a:rPr>
                  <a:t>C.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−3</m:t>
                    </m:r>
                  </m:oMath>
                </a14:m>
                <a:endParaRPr lang="vi-VN" sz="3200" noProof="1">
                  <a:solidFill>
                    <a:prstClr val="black"/>
                  </a:solidFill>
                  <a:cs typeface="Arial" panose="020B0604020202020204" pitchFamily="34" charset="0"/>
                  <a:sym typeface="Arial"/>
                </a:endParaRPr>
              </a:p>
            </p:txBody>
          </p:sp>
        </mc:Choice>
        <mc:Fallback>
          <p:sp>
            <p:nvSpPr>
              <p:cNvPr id="13" name="Đáp án sai 2">
                <a:extLst>
                  <a:ext uri="{FF2B5EF4-FFF2-40B4-BE49-F238E27FC236}">
                    <a16:creationId xmlns:a16="http://schemas.microsoft.com/office/drawing/2014/main" xmlns:a14="http://schemas.microsoft.com/office/drawing/2010/main" xmlns="" id="{574917DF-9513-B3B1-0814-998BB5B017D1}"/>
                  </a:ext>
                </a:extLst>
              </p:cNvPr>
              <p:cNvSpPr>
                <a:spLocks noRot="1" noChangeAspect="1" noMove="1" noResize="1" noEditPoints="1" noAdjustHandles="1" noChangeArrowheads="1" noChangeShapeType="1" noTextEdit="1"/>
              </p:cNvSpPr>
              <p:nvPr/>
            </p:nvSpPr>
            <p:spPr>
              <a:xfrm>
                <a:off x="9670472" y="4562855"/>
                <a:ext cx="6802584" cy="1653994"/>
              </a:xfrm>
              <a:prstGeom prst="roundRect">
                <a:avLst/>
              </a:prstGeom>
              <a:blipFill rotWithShape="0">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Đáp án sai 3">
                <a:extLst>
                  <a:ext uri="{FF2B5EF4-FFF2-40B4-BE49-F238E27FC236}">
                    <a16:creationId xmlns:a16="http://schemas.microsoft.com/office/drawing/2014/main" xmlns="" id="{FEE1D38D-3DDB-FD3B-60EF-A1A97CFCB2E8}"/>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D. </a:t>
                </a:r>
                <a14:m>
                  <m:oMath xmlns:m="http://schemas.openxmlformats.org/officeDocument/2006/math">
                    <m:f>
                      <m:fPr>
                        <m:ctrlPr>
                          <a:rPr lang="en-US" sz="3200" i="1" kern="0">
                            <a:solidFill>
                              <a:srgbClr val="000000"/>
                            </a:solidFill>
                            <a:latin typeface="Cambria Math" panose="02040503050406030204" pitchFamily="18" charset="0"/>
                            <a:cs typeface="Times New Roman" panose="02020603050405020304" pitchFamily="18" charset="0"/>
                            <a:sym typeface="Arial"/>
                          </a:rPr>
                        </m:ctrlPr>
                      </m:fPr>
                      <m:num>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𝐴</m:t>
                        </m:r>
                      </m:num>
                      <m:den>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𝐵</m:t>
                        </m:r>
                      </m:den>
                    </m:f>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f>
                      <m:fPr>
                        <m:ctrlPr>
                          <a:rPr lang="en-US" sz="3200" i="1" kern="0">
                            <a:solidFill>
                              <a:srgbClr val="000000"/>
                            </a:solidFill>
                            <a:latin typeface="Cambria Math" panose="02040503050406030204" pitchFamily="18" charset="0"/>
                            <a:cs typeface="Times New Roman" panose="02020603050405020304" pitchFamily="18" charset="0"/>
                            <a:sym typeface="Arial"/>
                          </a:rPr>
                        </m:ctrlPr>
                      </m:fPr>
                      <m:num>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𝐴</m:t>
                        </m:r>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𝐶</m:t>
                        </m:r>
                      </m:num>
                      <m:den>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𝐵</m:t>
                        </m:r>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𝐶</m:t>
                        </m:r>
                      </m:den>
                    </m:f>
                  </m:oMath>
                </a14:m>
                <a:r>
                  <a:rPr lang="en-US" sz="3200" noProof="1">
                    <a:solidFill>
                      <a:prstClr val="black"/>
                    </a:solidFill>
                    <a:latin typeface="Arial" panose="020B0604020202020204" pitchFamily="34" charset="0"/>
                    <a:cs typeface="Arial" panose="020B0604020202020204" pitchFamily="34" charset="0"/>
                    <a:sym typeface="Arial"/>
                  </a:rPr>
                  <a:t> (với M khác đa thức 0)</a:t>
                </a:r>
                <a:endParaRPr lang="vi-VN" sz="3200" noProof="1">
                  <a:solidFill>
                    <a:prstClr val="black"/>
                  </a:solidFill>
                  <a:cs typeface="Arial" panose="020B0604020202020204" pitchFamily="34" charset="0"/>
                  <a:sym typeface="Arial"/>
                </a:endParaRPr>
              </a:p>
            </p:txBody>
          </p:sp>
        </mc:Choice>
        <mc:Fallback>
          <p:sp>
            <p:nvSpPr>
              <p:cNvPr id="14" name="Đáp án sai 3">
                <a:extLst>
                  <a:ext uri="{FF2B5EF4-FFF2-40B4-BE49-F238E27FC236}">
                    <a16:creationId xmlns:a16="http://schemas.microsoft.com/office/drawing/2014/main" xmlns:a14="http://schemas.microsoft.com/office/drawing/2010/main" xmlns="" id="{FEE1D38D-3DDB-FD3B-60EF-A1A97CFCB2E8}"/>
                  </a:ext>
                </a:extLst>
              </p:cNvPr>
              <p:cNvSpPr>
                <a:spLocks noRot="1" noChangeAspect="1" noMove="1" noResize="1" noEditPoints="1" noAdjustHandles="1" noChangeArrowheads="1" noChangeShapeType="1" noTextEdit="1"/>
              </p:cNvSpPr>
              <p:nvPr/>
            </p:nvSpPr>
            <p:spPr>
              <a:xfrm>
                <a:off x="9670472" y="6716123"/>
                <a:ext cx="6802584" cy="1653994"/>
              </a:xfrm>
              <a:prstGeom prst="roundRect">
                <a:avLst/>
              </a:prstGeom>
              <a:blipFill rotWithShape="0">
                <a:blip r:embed="rId9"/>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xmlns="" id="{1E8BE878-1A35-8080-8E47-B37423610705}"/>
              </a:ext>
            </a:extLst>
          </p:cNvPr>
          <p:cNvSpPr/>
          <p:nvPr/>
        </p:nvSpPr>
        <p:spPr>
          <a:xfrm>
            <a:off x="228600" y="899018"/>
            <a:ext cx="17052911"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3:</a:t>
            </a:r>
          </a:p>
          <a:p>
            <a:pPr algn="ctr" defTabSz="1371670">
              <a:lnSpc>
                <a:spcPct val="150000"/>
              </a:lnSpc>
            </a:pPr>
            <a:r>
              <a:rPr lang="en-US" sz="4800" kern="0" noProof="1">
                <a:solidFill>
                  <a:srgbClr val="000000"/>
                </a:solidFill>
                <a:latin typeface="Arial" panose="020B0604020202020204" pitchFamily="34" charset="0"/>
                <a:cs typeface="Arial" panose="020B0604020202020204" pitchFamily="34" charset="0"/>
                <a:sym typeface="Arial"/>
              </a:rPr>
              <a:t>Cho phương </a:t>
            </a:r>
            <a:r>
              <a:rPr lang="en-US" sz="4800" kern="0" noProof="1">
                <a:solidFill>
                  <a:srgbClr val="000000"/>
                </a:solidFill>
                <a:latin typeface="Arial" panose="020B0604020202020204" pitchFamily="34" charset="0"/>
                <a:cs typeface="Arial" panose="020B0604020202020204" pitchFamily="34" charset="0"/>
                <a:sym typeface="Arial"/>
              </a:rPr>
              <a:t>trình </a:t>
            </a:r>
            <a:r>
              <a:rPr lang="en-US" sz="4800" kern="0" noProof="1" smtClean="0">
                <a:solidFill>
                  <a:srgbClr val="000000"/>
                </a:solidFill>
                <a:latin typeface="Arial" panose="020B0604020202020204" pitchFamily="34" charset="0"/>
                <a:cs typeface="Arial" panose="020B0604020202020204" pitchFamily="34" charset="0"/>
                <a:sym typeface="Arial"/>
              </a:rPr>
              <a:t>4x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 </a:t>
            </a:r>
            <a:r>
              <a:rPr lang="en-US" sz="4800" kern="0" noProof="1" smtClean="0">
                <a:solidFill>
                  <a:srgbClr val="000000"/>
                </a:solidFill>
                <a:latin typeface="Arial" panose="020B0604020202020204" pitchFamily="34" charset="0"/>
                <a:cs typeface="Arial" panose="020B0604020202020204" pitchFamily="34" charset="0"/>
                <a:sym typeface="Arial"/>
              </a:rPr>
              <a:t>8x </a:t>
            </a:r>
            <a:r>
              <a:rPr lang="en-US" sz="4800" kern="0" noProof="1">
                <a:solidFill>
                  <a:srgbClr val="000000"/>
                </a:solidFill>
                <a:latin typeface="Arial" panose="020B0604020202020204" pitchFamily="34" charset="0"/>
                <a:cs typeface="Arial" panose="020B0604020202020204" pitchFamily="34" charset="0"/>
                <a:sym typeface="Arial"/>
              </a:rPr>
              <a:t>– </a:t>
            </a:r>
            <a:r>
              <a:rPr lang="en-US" sz="4800" kern="0" noProof="1" smtClean="0">
                <a:solidFill>
                  <a:srgbClr val="000000"/>
                </a:solidFill>
                <a:latin typeface="Arial" panose="020B0604020202020204" pitchFamily="34" charset="0"/>
                <a:cs typeface="Arial" panose="020B0604020202020204" pitchFamily="34" charset="0"/>
                <a:sym typeface="Arial"/>
              </a:rPr>
              <a:t>1 </a:t>
            </a:r>
            <a:r>
              <a:rPr lang="en-US" sz="4800" kern="0" noProof="1">
                <a:solidFill>
                  <a:srgbClr val="000000"/>
                </a:solidFill>
                <a:latin typeface="Arial" panose="020B0604020202020204" pitchFamily="34" charset="0"/>
                <a:cs typeface="Arial" panose="020B0604020202020204" pitchFamily="34" charset="0"/>
                <a:sym typeface="Arial"/>
              </a:rPr>
              <a:t>= 0. Khi </a:t>
            </a:r>
            <a:r>
              <a:rPr lang="en-US" sz="4800" kern="0" noProof="1">
                <a:solidFill>
                  <a:srgbClr val="000000"/>
                </a:solidFill>
                <a:latin typeface="Arial" panose="020B0604020202020204" pitchFamily="34" charset="0"/>
                <a:cs typeface="Arial" panose="020B0604020202020204" pitchFamily="34" charset="0"/>
                <a:sym typeface="Arial"/>
              </a:rPr>
              <a:t>đó </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25000" noProof="1" smtClean="0">
                <a:solidFill>
                  <a:srgbClr val="000000"/>
                </a:solidFill>
                <a:latin typeface="Arial" panose="020B0604020202020204" pitchFamily="34" charset="0"/>
                <a:cs typeface="Arial" panose="020B0604020202020204" pitchFamily="34" charset="0"/>
                <a:sym typeface="Arial"/>
              </a:rPr>
              <a:t>1</a:t>
            </a:r>
            <a:r>
              <a:rPr lang="en-US" sz="4800" kern="0" noProof="1" smtClean="0">
                <a:solidFill>
                  <a:srgbClr val="000000"/>
                </a:solidFill>
                <a:latin typeface="Arial" panose="020B0604020202020204" pitchFamily="34" charset="0"/>
                <a:cs typeface="Arial" panose="020B0604020202020204" pitchFamily="34" charset="0"/>
                <a:sym typeface="Arial"/>
              </a:rPr>
              <a:t>+ x</a:t>
            </a:r>
            <a:r>
              <a:rPr lang="en-US" sz="4800" kern="0" baseline="-25000" noProof="1" smtClean="0">
                <a:solidFill>
                  <a:srgbClr val="000000"/>
                </a:solidFill>
                <a:latin typeface="Arial" panose="020B0604020202020204" pitchFamily="34" charset="0"/>
                <a:cs typeface="Arial" panose="020B0604020202020204" pitchFamily="34" charset="0"/>
                <a:sym typeface="Arial"/>
              </a:rPr>
              <a:t>2 </a:t>
            </a:r>
            <a:r>
              <a:rPr lang="en-US" sz="4800" kern="0" noProof="1" smtClean="0">
                <a:solidFill>
                  <a:srgbClr val="000000"/>
                </a:solidFill>
                <a:latin typeface="Arial" panose="020B0604020202020204" pitchFamily="34" charset="0"/>
                <a:cs typeface="Arial" panose="020B0604020202020204" pitchFamily="34" charset="0"/>
                <a:sym typeface="Arial"/>
              </a:rPr>
              <a:t>+ 4x</a:t>
            </a:r>
            <a:r>
              <a:rPr lang="en-US" sz="4800" kern="0" baseline="-25000" noProof="1" smtClean="0">
                <a:solidFill>
                  <a:srgbClr val="000000"/>
                </a:solidFill>
                <a:latin typeface="Arial" panose="020B0604020202020204" pitchFamily="34" charset="0"/>
                <a:cs typeface="Arial" panose="020B0604020202020204" pitchFamily="34" charset="0"/>
                <a:sym typeface="Arial"/>
              </a:rPr>
              <a:t>1</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25000" noProof="1" smtClean="0">
                <a:solidFill>
                  <a:srgbClr val="000000"/>
                </a:solidFill>
                <a:latin typeface="Arial" panose="020B0604020202020204" pitchFamily="34" charset="0"/>
                <a:cs typeface="Arial" panose="020B0604020202020204" pitchFamily="34" charset="0"/>
                <a:sym typeface="Arial"/>
              </a:rPr>
              <a:t>2 </a:t>
            </a:r>
            <a:r>
              <a:rPr lang="en-US" sz="4800" kern="0" noProof="1" smtClean="0">
                <a:solidFill>
                  <a:srgbClr val="000000"/>
                </a:solidFill>
                <a:latin typeface="Arial" panose="020B0604020202020204" pitchFamily="34" charset="0"/>
                <a:cs typeface="Arial" panose="020B0604020202020204" pitchFamily="34" charset="0"/>
                <a:sym typeface="Arial"/>
              </a:rPr>
              <a:t>=?</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xmlns="" id="{865E76FE-017C-33A8-5D08-8269E5FF68A8}"/>
              </a:ext>
            </a:extLst>
          </p:cNvPr>
          <p:cNvPicPr>
            <a:picLocks noChangeAspect="1"/>
          </p:cNvPicPr>
          <p:nvPr/>
        </p:nvPicPr>
        <p:blipFill>
          <a:blip r:embed="rId10"/>
          <a:stretch>
            <a:fillRect/>
          </a:stretch>
        </p:blipFill>
        <p:spPr>
          <a:xfrm>
            <a:off x="16078201" y="8249217"/>
            <a:ext cx="2518890" cy="2052670"/>
          </a:xfrm>
          <a:prstGeom prst="rect">
            <a:avLst/>
          </a:prstGeom>
        </p:spPr>
      </p:pic>
      <mc:AlternateContent xmlns:mc="http://schemas.openxmlformats.org/markup-compatibility/2006">
        <mc:Choice xmlns:a14="http://schemas.microsoft.com/office/drawing/2010/main" Requires="a14">
          <p:sp>
            <p:nvSpPr>
              <p:cNvPr id="15" name="Đáp án đúng">
                <a:extLst>
                  <a:ext uri="{FF2B5EF4-FFF2-40B4-BE49-F238E27FC236}">
                    <a16:creationId xmlns:a16="http://schemas.microsoft.com/office/drawing/2014/main" xmlns="" id="{03CECB44-2582-028B-4FB3-D2CB5385536F}"/>
                  </a:ext>
                </a:extLst>
              </p:cNvPr>
              <p:cNvSpPr/>
              <p:nvPr/>
            </p:nvSpPr>
            <p:spPr>
              <a:xfrm>
                <a:off x="9679476" y="6701238"/>
                <a:ext cx="6802584" cy="1702588"/>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smtClean="0">
                    <a:solidFill>
                      <a:prstClr val="black"/>
                    </a:solidFill>
                    <a:latin typeface="Arial" panose="020B0604020202020204" pitchFamily="34" charset="0"/>
                    <a:cs typeface="Arial" panose="020B0604020202020204" pitchFamily="34" charset="0"/>
                    <a:sym typeface="Arial"/>
                  </a:rPr>
                  <a:t>D.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1</m:t>
                    </m:r>
                  </m:oMath>
                </a14:m>
                <a:endParaRPr lang="vi-VN" sz="3200" noProof="1">
                  <a:solidFill>
                    <a:prstClr val="black"/>
                  </a:solidFill>
                  <a:cs typeface="Arial" panose="020B0604020202020204" pitchFamily="34" charset="0"/>
                  <a:sym typeface="Arial"/>
                </a:endParaRPr>
              </a:p>
            </p:txBody>
          </p:sp>
        </mc:Choice>
        <mc:Fallback>
          <p:sp>
            <p:nvSpPr>
              <p:cNvPr id="15" name="Đáp án đúng">
                <a:extLst>
                  <a:ext uri="{FF2B5EF4-FFF2-40B4-BE49-F238E27FC236}">
                    <a16:creationId xmlns:a16="http://schemas.microsoft.com/office/drawing/2014/main" xmlns:a14="http://schemas.microsoft.com/office/drawing/2010/main" xmlns="" id="{03CECB44-2582-028B-4FB3-D2CB5385536F}"/>
                  </a:ext>
                </a:extLst>
              </p:cNvPr>
              <p:cNvSpPr>
                <a:spLocks noRot="1" noChangeAspect="1" noMove="1" noResize="1" noEditPoints="1" noAdjustHandles="1" noChangeArrowheads="1" noChangeShapeType="1" noTextEdit="1"/>
              </p:cNvSpPr>
              <p:nvPr/>
            </p:nvSpPr>
            <p:spPr>
              <a:xfrm>
                <a:off x="9679476" y="6701238"/>
                <a:ext cx="6802584" cy="1702588"/>
              </a:xfrm>
              <a:prstGeom prst="roundRect">
                <a:avLst/>
              </a:prstGeom>
              <a:blipFill rotWithShape="0">
                <a:blip r:embed="rId11"/>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012932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xmlns=""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xmlns=""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xmlns=""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xmlns:a14="http://schemas.microsoft.com/office/drawing/2010/main" xmlns:mc="http://schemas.openxmlformats.org/markup-compatibility/2006" xmlns="" id="{60F62086-0E41-EBA7-FF95-EEBA4A4938A8}"/>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smtClean="0">
                <a:solidFill>
                  <a:prstClr val="black"/>
                </a:solidFill>
                <a:latin typeface="Arial" panose="020B0604020202020204" pitchFamily="34" charset="0"/>
                <a:cs typeface="Arial" panose="020B0604020202020204" pitchFamily="34" charset="0"/>
                <a:sym typeface="Arial"/>
              </a:rPr>
              <a:t>A.</a:t>
            </a:r>
            <a:r>
              <a:rPr lang="en-US" sz="4400" kern="0" noProof="1">
                <a:solidFill>
                  <a:srgbClr val="000000"/>
                </a:solidFill>
                <a:latin typeface="Arial" panose="020B0604020202020204" pitchFamily="34" charset="0"/>
                <a:cs typeface="Arial" panose="020B0604020202020204" pitchFamily="34" charset="0"/>
                <a:sym typeface="Arial"/>
              </a:rPr>
              <a:t>x</a:t>
            </a:r>
            <a:r>
              <a:rPr lang="en-US" sz="4400" kern="0" baseline="30000" noProof="1">
                <a:solidFill>
                  <a:srgbClr val="000000"/>
                </a:solidFill>
                <a:latin typeface="Arial" panose="020B0604020202020204" pitchFamily="34" charset="0"/>
                <a:cs typeface="Arial" panose="020B0604020202020204" pitchFamily="34" charset="0"/>
                <a:sym typeface="Arial"/>
              </a:rPr>
              <a:t>2</a:t>
            </a:r>
            <a:r>
              <a:rPr lang="en-US" sz="4400" kern="0" noProof="1">
                <a:solidFill>
                  <a:srgbClr val="000000"/>
                </a:solidFill>
                <a:latin typeface="Arial" panose="020B0604020202020204" pitchFamily="34" charset="0"/>
                <a:cs typeface="Arial" panose="020B0604020202020204" pitchFamily="34" charset="0"/>
                <a:sym typeface="Arial"/>
              </a:rPr>
              <a:t> </a:t>
            </a:r>
            <a:r>
              <a:rPr lang="en-US" sz="4400" kern="0" noProof="1">
                <a:solidFill>
                  <a:srgbClr val="000000"/>
                </a:solidFill>
                <a:latin typeface="Arial" panose="020B0604020202020204" pitchFamily="34" charset="0"/>
                <a:cs typeface="Arial" panose="020B0604020202020204" pitchFamily="34" charset="0"/>
                <a:sym typeface="Arial"/>
              </a:rPr>
              <a:t>–</a:t>
            </a:r>
            <a:r>
              <a:rPr lang="en-US" sz="4400" kern="0" noProof="1" smtClean="0">
                <a:solidFill>
                  <a:srgbClr val="000000"/>
                </a:solidFill>
                <a:latin typeface="Arial" panose="020B0604020202020204" pitchFamily="34" charset="0"/>
                <a:cs typeface="Arial" panose="020B0604020202020204" pitchFamily="34" charset="0"/>
                <a:sym typeface="Arial"/>
              </a:rPr>
              <a:t> </a:t>
            </a:r>
            <a:r>
              <a:rPr lang="en-US" sz="4400" kern="0" noProof="1">
                <a:solidFill>
                  <a:srgbClr val="000000"/>
                </a:solidFill>
                <a:latin typeface="Arial" panose="020B0604020202020204" pitchFamily="34" charset="0"/>
                <a:cs typeface="Arial" panose="020B0604020202020204" pitchFamily="34" charset="0"/>
                <a:sym typeface="Arial"/>
              </a:rPr>
              <a:t>2x – 15 = 0</a:t>
            </a:r>
            <a:endParaRPr lang="vi-VN" sz="4400" noProof="1">
              <a:solidFill>
                <a:prstClr val="black"/>
              </a:solidFil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2" name="Đáp án sai 1">
                <a:extLst>
                  <a:ext uri="{FF2B5EF4-FFF2-40B4-BE49-F238E27FC236}">
                    <a16:creationId xmlns:a16="http://schemas.microsoft.com/office/drawing/2014/main" xmlns="" id="{754D97DD-1281-4430-A5F4-D71F00776125}"/>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a:t>
                </a:r>
                <a14:m>
                  <m:oMath xmlns:m="http://schemas.openxmlformats.org/officeDocument/2006/math">
                    <m:r>
                      <a:rPr lang="en-US" sz="4800" i="1" kern="0">
                        <a:solidFill>
                          <a:srgbClr val="000000"/>
                        </a:solidFill>
                        <a:latin typeface="Cambria Math" panose="02040503050406030204" pitchFamily="18" charset="0"/>
                        <a:cs typeface="Times New Roman" panose="02020603050405020304" pitchFamily="18" charset="0"/>
                        <a:sym typeface="Arial"/>
                      </a:rPr>
                      <m:t>𝑥</m:t>
                    </m:r>
                    <m:r>
                      <a:rPr lang="en-US" sz="4800"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sym typeface="Arial"/>
                      </a:rPr>
                      <m:t>≠2</m:t>
                    </m:r>
                  </m:oMath>
                </a14:m>
                <a:r>
                  <a:rPr lang="en-US" sz="4500" noProof="1">
                    <a:solidFill>
                      <a:prstClr val="black"/>
                    </a:solidFill>
                    <a:latin typeface="Arial" panose="020B0604020202020204" pitchFamily="34" charset="0"/>
                    <a:cs typeface="Arial" panose="020B0604020202020204" pitchFamily="34" charset="0"/>
                    <a:sym typeface="Arial"/>
                  </a:rPr>
                  <a:t> và </a:t>
                </a:r>
                <a14:m>
                  <m:oMath xmlns:m="http://schemas.openxmlformats.org/officeDocument/2006/math">
                    <m:r>
                      <a:rPr lang="en-US" sz="4500" i="1" noProof="1">
                        <a:solidFill>
                          <a:prstClr val="black"/>
                        </a:solidFill>
                        <a:latin typeface="Cambria Math" panose="02040503050406030204" pitchFamily="18" charset="0"/>
                        <a:cs typeface="Arial" panose="020B0604020202020204" pitchFamily="34" charset="0"/>
                        <a:sym typeface="Arial"/>
                      </a:rPr>
                      <m:t>𝑥</m:t>
                    </m:r>
                    <m:r>
                      <a:rPr lang="en-US" sz="45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≠−2</m:t>
                    </m:r>
                  </m:oMath>
                </a14:m>
                <a:endParaRPr lang="vi-VN" sz="4500" noProof="1">
                  <a:solidFill>
                    <a:prstClr val="black"/>
                  </a:solidFill>
                  <a:cs typeface="Arial" panose="020B0604020202020204" pitchFamily="34" charset="0"/>
                  <a:sym typeface="Arial"/>
                </a:endParaRPr>
              </a:p>
            </p:txBody>
          </p:sp>
        </mc:Choice>
        <mc:Fallback>
          <p:sp>
            <p:nvSpPr>
              <p:cNvPr id="12" name="Đáp án sai 1">
                <a:extLst>
                  <a:ext uri="{FF2B5EF4-FFF2-40B4-BE49-F238E27FC236}">
                    <a16:creationId xmlns:a16="http://schemas.microsoft.com/office/drawing/2014/main" xmlns:a14="http://schemas.microsoft.com/office/drawing/2010/main" xmlns="" id="{754D97DD-1281-4430-A5F4-D71F00776125}"/>
                  </a:ext>
                </a:extLst>
              </p:cNvPr>
              <p:cNvSpPr>
                <a:spLocks noRot="1" noChangeAspect="1" noMove="1" noResize="1" noEditPoints="1" noAdjustHandles="1" noChangeArrowheads="1" noChangeShapeType="1" noTextEdit="1"/>
              </p:cNvSpPr>
              <p:nvPr/>
            </p:nvSpPr>
            <p:spPr>
              <a:xfrm>
                <a:off x="1828800" y="6716123"/>
                <a:ext cx="6802584" cy="1653994"/>
              </a:xfrm>
              <a:prstGeom prst="roundRect">
                <a:avLst/>
              </a:prstGeom>
              <a:blipFill rotWithShape="0">
                <a:blip r:embed="rId6"/>
                <a:stretch>
                  <a:fillRect/>
                </a:stretch>
              </a:blipFill>
              <a:ln>
                <a:noFill/>
              </a:ln>
            </p:spPr>
            <p:txBody>
              <a:bodyPr/>
              <a:lstStyle/>
              <a:p>
                <a:r>
                  <a:rPr lang="en-US">
                    <a:noFill/>
                  </a:rPr>
                  <a:t> </a:t>
                </a:r>
              </a:p>
            </p:txBody>
          </p:sp>
        </mc:Fallback>
      </mc:AlternateContent>
      <p:sp>
        <p:nvSpPr>
          <p:cNvPr id="13" name="Đáp án sai 2">
            <a:extLst>
              <a:ext uri="{FF2B5EF4-FFF2-40B4-BE49-F238E27FC236}">
                <a16:creationId xmlns:a16="http://schemas.microsoft.com/office/drawing/2014/main" xmlns:a14="http://schemas.microsoft.com/office/drawing/2010/main" xmlns:mc="http://schemas.openxmlformats.org/markup-compatibility/2006" xmlns="" id="{422104B6-D0A2-D3A2-E68C-693CA5DD4F19}"/>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a:t>
            </a:r>
            <a:r>
              <a:rPr lang="en-US" sz="4500" noProof="1" smtClean="0">
                <a:solidFill>
                  <a:prstClr val="black"/>
                </a:solidFill>
                <a:latin typeface="Arial" panose="020B0604020202020204" pitchFamily="34" charset="0"/>
                <a:cs typeface="Arial" panose="020B0604020202020204" pitchFamily="34" charset="0"/>
                <a:sym typeface="Arial"/>
              </a:rPr>
              <a:t>.</a:t>
            </a:r>
            <a:r>
              <a:rPr lang="en-US" sz="5400" noProof="1">
                <a:solidFill>
                  <a:prstClr val="black"/>
                </a:solidFill>
                <a:latin typeface="Arial" panose="020B0604020202020204" pitchFamily="34" charset="0"/>
                <a:cs typeface="Arial" panose="020B0604020202020204" pitchFamily="34" charset="0"/>
                <a:sym typeface="Arial"/>
              </a:rPr>
              <a:t> </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2x </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15 = 0</a:t>
            </a:r>
            <a:endParaRPr lang="vi-VN" sz="48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xmlns:a14="http://schemas.microsoft.com/office/drawing/2010/main" xmlns:mc="http://schemas.openxmlformats.org/markup-compatibility/2006" xmlns="" id="{91960023-BF08-89D1-ECB4-22860B371095}"/>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smtClean="0">
                <a:solidFill>
                  <a:prstClr val="black"/>
                </a:solidFill>
                <a:latin typeface="Arial" panose="020B0604020202020204" pitchFamily="34" charset="0"/>
                <a:cs typeface="Arial" panose="020B0604020202020204" pitchFamily="34" charset="0"/>
                <a:sym typeface="Arial"/>
              </a:rPr>
              <a:t>D. </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 </a:t>
            </a:r>
            <a:r>
              <a:rPr lang="en-US" sz="4800" kern="0" noProof="1">
                <a:solidFill>
                  <a:srgbClr val="000000"/>
                </a:solidFill>
                <a:latin typeface="Arial" panose="020B0604020202020204" pitchFamily="34" charset="0"/>
                <a:cs typeface="Arial" panose="020B0604020202020204" pitchFamily="34" charset="0"/>
                <a:sym typeface="Arial"/>
              </a:rPr>
              <a:t>2x </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15 = 0</a:t>
            </a:r>
            <a:endParaRPr lang="vi-VN" sz="48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xmlns:a14="http://schemas.microsoft.com/office/drawing/2010/main" xmlns:mc="http://schemas.openxmlformats.org/markup-compatibility/2006" xmlns="" id="{3FA73170-A273-61F1-7154-982DEF69DEA9}"/>
              </a:ext>
            </a:extLst>
          </p:cNvPr>
          <p:cNvSpPr/>
          <p:nvPr/>
        </p:nvSpPr>
        <p:spPr>
          <a:xfrm>
            <a:off x="1832810" y="6716121"/>
            <a:ext cx="6798572"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a:t>
            </a:r>
            <a:r>
              <a:rPr lang="en-US" sz="4500" noProof="1" smtClean="0">
                <a:solidFill>
                  <a:prstClr val="black"/>
                </a:solidFill>
                <a:latin typeface="Arial" panose="020B0604020202020204" pitchFamily="34" charset="0"/>
                <a:cs typeface="Arial" panose="020B0604020202020204" pitchFamily="34" charset="0"/>
                <a:sym typeface="Arial"/>
              </a:rPr>
              <a:t>.</a:t>
            </a:r>
            <a:r>
              <a:rPr lang="en-US" sz="4800" kern="0" noProof="1" smtClean="0">
                <a:solidFill>
                  <a:srgbClr val="000000"/>
                </a:solidFill>
                <a:latin typeface="Arial" panose="020B0604020202020204" pitchFamily="34" charset="0"/>
                <a:cs typeface="Arial" panose="020B0604020202020204" pitchFamily="34" charset="0"/>
                <a:sym typeface="Arial"/>
              </a:rPr>
              <a:t> 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+ 2x </a:t>
            </a:r>
            <a:r>
              <a:rPr lang="en-US" sz="4800" kern="0" noProof="1">
                <a:solidFill>
                  <a:srgbClr val="000000"/>
                </a:solidFill>
                <a:latin typeface="Arial" panose="020B0604020202020204" pitchFamily="34" charset="0"/>
                <a:cs typeface="Arial" panose="020B0604020202020204" pitchFamily="34" charset="0"/>
                <a:sym typeface="Arial"/>
              </a:rPr>
              <a:t>– </a:t>
            </a:r>
            <a:r>
              <a:rPr lang="en-US" sz="4800" kern="0" noProof="1" smtClean="0">
                <a:solidFill>
                  <a:srgbClr val="000000"/>
                </a:solidFill>
                <a:latin typeface="Arial" panose="020B0604020202020204" pitchFamily="34" charset="0"/>
                <a:cs typeface="Arial" panose="020B0604020202020204" pitchFamily="34" charset="0"/>
                <a:sym typeface="Arial"/>
              </a:rPr>
              <a:t>15 </a:t>
            </a:r>
            <a:r>
              <a:rPr lang="en-US" sz="4800" kern="0" noProof="1">
                <a:solidFill>
                  <a:srgbClr val="000000"/>
                </a:solidFill>
                <a:latin typeface="Arial" panose="020B0604020202020204" pitchFamily="34" charset="0"/>
                <a:cs typeface="Arial" panose="020B0604020202020204" pitchFamily="34" charset="0"/>
                <a:sym typeface="Arial"/>
              </a:rPr>
              <a:t>= </a:t>
            </a:r>
            <a:r>
              <a:rPr lang="en-US" sz="4800" kern="0" noProof="1" smtClean="0">
                <a:solidFill>
                  <a:srgbClr val="000000"/>
                </a:solidFill>
                <a:latin typeface="Arial" panose="020B0604020202020204" pitchFamily="34" charset="0"/>
                <a:cs typeface="Arial" panose="020B0604020202020204" pitchFamily="34" charset="0"/>
                <a:sym typeface="Arial"/>
              </a:rPr>
              <a:t>0</a:t>
            </a:r>
            <a:endParaRPr lang="vi-VN" sz="45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xmlns:a14="http://schemas.microsoft.com/office/drawing/2010/main" xmlns:mc="http://schemas.openxmlformats.org/markup-compatibility/2006" xmlns="" id="{0E177D64-5801-A8C3-17C1-4919A9CE991D}"/>
              </a:ext>
            </a:extLst>
          </p:cNvPr>
          <p:cNvSpPr/>
          <p:nvPr/>
        </p:nvSpPr>
        <p:spPr>
          <a:xfrm>
            <a:off x="152400" y="899018"/>
            <a:ext cx="17907000"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4:</a:t>
            </a:r>
          </a:p>
          <a:p>
            <a:pPr algn="ctr" defTabSz="1371670">
              <a:lnSpc>
                <a:spcPct val="150000"/>
              </a:lnSpc>
            </a:pPr>
            <a:r>
              <a:rPr lang="en-US" sz="4800" kern="0" dirty="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Cho a + b = - 2 và u.v = -15 thì u và v là nghiệm phương trình:</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xmlns="" id="{D16CD3D6-21C7-59BF-4317-FF63366A895B}"/>
              </a:ext>
            </a:extLst>
          </p:cNvPr>
          <p:cNvPicPr>
            <a:picLocks noChangeAspect="1"/>
          </p:cNvPicPr>
          <p:nvPr/>
        </p:nvPicPr>
        <p:blipFill>
          <a:blip r:embed="rId7"/>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718571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xmlns=""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xmlns=""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xmlns=""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xmlns="" id="{AF2C286A-127F-7F5F-A656-4F1A803CA22C}"/>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1</a:t>
            </a:r>
            <a:endParaRPr lang="vi-VN" sz="4500" noProof="1">
              <a:solidFill>
                <a:prstClr val="black"/>
              </a:solidFill>
              <a:cs typeface="Arial" panose="020B0604020202020204" pitchFamily="34" charset="0"/>
              <a:sym typeface="Arial"/>
            </a:endParaRPr>
          </a:p>
        </p:txBody>
      </p:sp>
      <p:sp>
        <p:nvSpPr>
          <p:cNvPr id="12" name="Đáp án sai 1">
            <a:extLst>
              <a:ext uri="{FF2B5EF4-FFF2-40B4-BE49-F238E27FC236}">
                <a16:creationId xmlns:a16="http://schemas.microsoft.com/office/drawing/2014/main" xmlns="" id="{5056B9E5-3364-0C1E-8DFA-A02B97B5E6BD}"/>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a:t>
            </a:r>
            <a:r>
              <a:rPr lang="en-US" sz="4500" noProof="1">
                <a:solidFill>
                  <a:prstClr val="black"/>
                </a:solidFill>
                <a:latin typeface="Arial" panose="020B0604020202020204" pitchFamily="34" charset="0"/>
                <a:cs typeface="Arial" panose="020B0604020202020204" pitchFamily="34" charset="0"/>
                <a:sym typeface="Arial"/>
              </a:rPr>
              <a:t>. </a:t>
            </a:r>
            <a:r>
              <a:rPr lang="en-US" sz="4500" noProof="1" smtClean="0">
                <a:solidFill>
                  <a:prstClr val="black"/>
                </a:solidFill>
                <a:latin typeface="Arial" panose="020B0604020202020204" pitchFamily="34" charset="0"/>
                <a:cs typeface="Arial" panose="020B0604020202020204" pitchFamily="34" charset="0"/>
                <a:sym typeface="Arial"/>
              </a:rPr>
              <a:t>25</a:t>
            </a:r>
            <a:endParaRPr lang="vi-VN" sz="4500" noProof="1">
              <a:solidFill>
                <a:prstClr val="black"/>
              </a:solidFill>
              <a:cs typeface="Arial" panose="020B0604020202020204" pitchFamily="34" charset="0"/>
              <a:sym typeface="Arial"/>
            </a:endParaRPr>
          </a:p>
        </p:txBody>
      </p:sp>
      <p:sp>
        <p:nvSpPr>
          <p:cNvPr id="13" name="Đáp án sai 2">
            <a:extLst>
              <a:ext uri="{FF2B5EF4-FFF2-40B4-BE49-F238E27FC236}">
                <a16:creationId xmlns:a16="http://schemas.microsoft.com/office/drawing/2014/main" xmlns="" id="{120E2359-B3C1-CC3F-4BA5-189384F89E2B}"/>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a:t>
            </a:r>
            <a:r>
              <a:rPr lang="en-US" sz="4500" noProof="1">
                <a:solidFill>
                  <a:prstClr val="black"/>
                </a:solidFill>
                <a:latin typeface="Arial" panose="020B0604020202020204" pitchFamily="34" charset="0"/>
                <a:cs typeface="Arial" panose="020B0604020202020204" pitchFamily="34" charset="0"/>
                <a:sym typeface="Arial"/>
              </a:rPr>
              <a:t>. </a:t>
            </a:r>
            <a:r>
              <a:rPr lang="en-US" sz="4500" noProof="1" smtClean="0">
                <a:solidFill>
                  <a:prstClr val="black"/>
                </a:solidFill>
                <a:latin typeface="Arial" panose="020B0604020202020204" pitchFamily="34" charset="0"/>
                <a:cs typeface="Arial" panose="020B0604020202020204" pitchFamily="34" charset="0"/>
                <a:sym typeface="Arial"/>
              </a:rPr>
              <a:t>10</a:t>
            </a:r>
            <a:endParaRPr lang="vi-VN" sz="45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xmlns="" id="{C6C22141-2209-8E3E-2181-B3E300C3E403}"/>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a:t>
            </a:r>
            <a:r>
              <a:rPr lang="en-US" sz="4500" noProof="1">
                <a:solidFill>
                  <a:prstClr val="black"/>
                </a:solidFill>
                <a:latin typeface="Arial" panose="020B0604020202020204" pitchFamily="34" charset="0"/>
                <a:cs typeface="Arial" panose="020B0604020202020204" pitchFamily="34" charset="0"/>
                <a:sym typeface="Arial"/>
              </a:rPr>
              <a:t>. </a:t>
            </a:r>
            <a:r>
              <a:rPr lang="en-US" sz="4500" noProof="1" smtClean="0">
                <a:solidFill>
                  <a:prstClr val="black"/>
                </a:solidFill>
                <a:latin typeface="Arial" panose="020B0604020202020204" pitchFamily="34" charset="0"/>
                <a:cs typeface="Arial" panose="020B0604020202020204" pitchFamily="34" charset="0"/>
                <a:sym typeface="Arial"/>
              </a:rPr>
              <a:t>12</a:t>
            </a:r>
            <a:endParaRPr lang="vi-VN" sz="45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xmlns="" id="{8F9D87F5-617E-157D-2D67-2C6B76C9444A}"/>
              </a:ext>
            </a:extLst>
          </p:cNvPr>
          <p:cNvSpPr/>
          <p:nvPr/>
        </p:nvSpPr>
        <p:spPr>
          <a:xfrm>
            <a:off x="1837804" y="4577737"/>
            <a:ext cx="6802584"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a:t>
            </a:r>
            <a:r>
              <a:rPr lang="en-US" sz="4500" noProof="1">
                <a:solidFill>
                  <a:prstClr val="black"/>
                </a:solidFill>
                <a:latin typeface="Arial" panose="020B0604020202020204" pitchFamily="34" charset="0"/>
                <a:cs typeface="Arial" panose="020B0604020202020204" pitchFamily="34" charset="0"/>
                <a:sym typeface="Arial"/>
              </a:rPr>
              <a:t>. </a:t>
            </a:r>
            <a:r>
              <a:rPr lang="en-US" sz="4500" noProof="1" smtClean="0">
                <a:solidFill>
                  <a:prstClr val="black"/>
                </a:solidFill>
                <a:latin typeface="Arial" panose="020B0604020202020204" pitchFamily="34" charset="0"/>
                <a:cs typeface="Arial" panose="020B0604020202020204" pitchFamily="34" charset="0"/>
                <a:sym typeface="Arial"/>
              </a:rPr>
              <a:t>15</a:t>
            </a:r>
            <a:endParaRPr lang="vi-VN" sz="45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xmlns:a14="http://schemas.microsoft.com/office/drawing/2010/main" xmlns:mc="http://schemas.openxmlformats.org/markup-compatibility/2006" xmlns="" id="{B291424D-C76C-2239-4873-A8B482BD7DD6}"/>
              </a:ext>
            </a:extLst>
          </p:cNvPr>
          <p:cNvSpPr/>
          <p:nvPr/>
        </p:nvSpPr>
        <p:spPr>
          <a:xfrm>
            <a:off x="990600" y="266700"/>
            <a:ext cx="16290911" cy="3657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5:</a:t>
            </a:r>
          </a:p>
          <a:p>
            <a:pPr algn="ctr" defTabSz="1371670">
              <a:lnSpc>
                <a:spcPct val="150000"/>
              </a:lnSpc>
            </a:pPr>
            <a:r>
              <a:rPr lang="en-US" sz="4800" kern="0" dirty="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Một hình chữ nhật có chu vi bằng 54m, diện tích bằng 180m</a:t>
            </a:r>
            <a:r>
              <a:rPr lang="en-US" sz="4800" kern="0" baseline="30000" dirty="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2</a:t>
            </a:r>
            <a:r>
              <a:rPr lang="en-US" sz="4800" kern="0" dirty="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 Khi đó, chiều dài hình chữ nhật bằng:</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xmlns="" id="{E949445E-B437-67C3-FD5F-010E69A64931}"/>
              </a:ext>
            </a:extLst>
          </p:cNvPr>
          <p:cNvPicPr>
            <a:picLocks noChangeAspect="1"/>
          </p:cNvPicPr>
          <p:nvPr/>
        </p:nvPicPr>
        <p:blipFill>
          <a:blip r:embed="rId6"/>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1847780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57852" flipH="1">
            <a:off x="17140829" y="8369615"/>
            <a:ext cx="1124729" cy="1649603"/>
          </a:xfrm>
          <a:prstGeom prst="rect">
            <a:avLst/>
          </a:prstGeom>
        </p:spPr>
      </p:pic>
      <p:sp>
        <p:nvSpPr>
          <p:cNvPr id="4" name="Rectangle 3"/>
          <p:cNvSpPr/>
          <p:nvPr/>
        </p:nvSpPr>
        <p:spPr>
          <a:xfrm>
            <a:off x="425914" y="2411006"/>
            <a:ext cx="9144000" cy="3539430"/>
          </a:xfrm>
          <a:prstGeom prst="rect">
            <a:avLst/>
          </a:prstGeom>
        </p:spPr>
        <p:txBody>
          <a:bodyPr>
            <a:spAutoFit/>
          </a:bodyPr>
          <a:lstStyle/>
          <a:p>
            <a:pPr algn="just"/>
            <a:r>
              <a:rPr lang="en-US" sz="3200" dirty="0" smtClean="0"/>
              <a:t>	</a:t>
            </a:r>
            <a:r>
              <a:rPr lang="vi-VN" sz="3200" dirty="0" smtClean="0"/>
              <a:t>Đà </a:t>
            </a:r>
            <a:r>
              <a:rPr lang="vi-VN" sz="3200" dirty="0"/>
              <a:t>Lạt là thành phố du lịch, có khí hậu rất mát mẻ. Nơi đây trồng rất nhiều loại hoa. Để trồng hoa, người ta thường tạo các nhà kính được bao quanh bởi hàng rào dạng hình chữ nhật và tạo mái che bên trên. Giả sử một nhà kính có độ dài các hàng rào bao quanh là 68 m, diện tích trồng hoa là 240 m².</a:t>
            </a:r>
            <a:endParaRPr lang="en-US" sz="3200" dirty="0"/>
          </a:p>
        </p:txBody>
      </p:sp>
      <p:pic>
        <p:nvPicPr>
          <p:cNvPr id="5" name="Picture 4"/>
          <p:cNvPicPr>
            <a:picLocks noChangeAspect="1"/>
          </p:cNvPicPr>
          <p:nvPr/>
        </p:nvPicPr>
        <p:blipFill>
          <a:blip r:embed="rId11"/>
          <a:stretch>
            <a:fillRect/>
          </a:stretch>
        </p:blipFill>
        <p:spPr>
          <a:xfrm>
            <a:off x="10134600" y="2329790"/>
            <a:ext cx="7162800" cy="6300063"/>
          </a:xfrm>
          <a:prstGeom prst="rect">
            <a:avLst/>
          </a:prstGeom>
        </p:spPr>
      </p:pic>
      <p:pic>
        <p:nvPicPr>
          <p:cNvPr id="7" name="Picture 6"/>
          <p:cNvPicPr>
            <a:picLocks noChangeAspect="1"/>
          </p:cNvPicPr>
          <p:nvPr/>
        </p:nvPicPr>
        <p:blipFill>
          <a:blip r:embed="rId12"/>
          <a:stretch>
            <a:fillRect/>
          </a:stretch>
        </p:blipFill>
        <p:spPr>
          <a:xfrm>
            <a:off x="584347" y="6356582"/>
            <a:ext cx="9161424" cy="3282718"/>
          </a:xfrm>
          <a:prstGeom prst="rect">
            <a:avLst/>
          </a:prstGeom>
        </p:spPr>
      </p:pic>
      <p:sp>
        <p:nvSpPr>
          <p:cNvPr id="9" name="Rectangle 8"/>
          <p:cNvSpPr/>
          <p:nvPr/>
        </p:nvSpPr>
        <p:spPr>
          <a:xfrm>
            <a:off x="3048001" y="7124700"/>
            <a:ext cx="5913278" cy="1569660"/>
          </a:xfrm>
          <a:prstGeom prst="rect">
            <a:avLst/>
          </a:prstGeom>
        </p:spPr>
        <p:txBody>
          <a:bodyPr wrap="square">
            <a:spAutoFit/>
          </a:bodyPr>
          <a:lstStyle/>
          <a:p>
            <a:pPr algn="just"/>
            <a:r>
              <a:rPr lang="vi-VN" sz="3200" b="1" i="1" dirty="0"/>
              <a:t>Làm thế nào để xác định được chiều dài, chiều rộng của nhà kính trồng hoa trên?</a:t>
            </a:r>
            <a:endParaRPr lang="en-US" sz="3200" b="1" i="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23870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thành bài tập trong SGK trang </a:t>
              </a:r>
              <a:r>
                <a:rPr lang="en-US" sz="4000" dirty="0" smtClean="0">
                  <a:solidFill>
                    <a:schemeClr val="dk1"/>
                  </a:solidFill>
                  <a:latin typeface="Arial"/>
                  <a:ea typeface="Arial"/>
                  <a:cs typeface="Arial"/>
                  <a:sym typeface="Arial"/>
                </a:rPr>
                <a:t>64,65.</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a:solidFill>
                    <a:schemeClr val="dk1"/>
                  </a:solidFill>
                  <a:latin typeface="Arial"/>
                  <a:ea typeface="Arial"/>
                  <a:cs typeface="Arial"/>
                  <a:sym typeface="Arial"/>
                </a:rPr>
                <a:t>Chuẩn bị bài mới: </a:t>
              </a:r>
              <a:r>
                <a:rPr lang="en-US" sz="3800" b="1" i="1" dirty="0" smtClean="0">
                  <a:solidFill>
                    <a:schemeClr val="dk1"/>
                  </a:solidFill>
                  <a:latin typeface="Arial"/>
                  <a:ea typeface="Arial"/>
                  <a:cs typeface="Arial"/>
                  <a:sym typeface="Arial"/>
                </a:rPr>
                <a:t>“Bài tập cuối chương VII”.</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1" name="Google Shape;133;p3"/>
          <p:cNvSpPr/>
          <p:nvPr/>
        </p:nvSpPr>
        <p:spPr>
          <a:xfrm>
            <a:off x="3463451" y="2705100"/>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a:t>
            </a:r>
            <a:r>
              <a:rPr lang="en-US" sz="7500" b="1" dirty="0" smtClean="0">
                <a:solidFill>
                  <a:srgbClr val="FFFF00"/>
                </a:solidFill>
                <a:latin typeface="Arial"/>
                <a:ea typeface="Arial"/>
                <a:cs typeface="Arial"/>
                <a:sym typeface="Arial"/>
              </a:rPr>
              <a:t>3: ĐỊNH LÍ VIÈTE</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6" y="3676124"/>
            <a:ext cx="12033827" cy="1002710"/>
          </a:xfrm>
          <a:prstGeom prst="rect">
            <a:avLst/>
          </a:prstGeom>
        </p:spPr>
        <p:txBody>
          <a:bodyPr wrap="square">
            <a:spAutoFit/>
          </a:bodyPr>
          <a:lstStyle/>
          <a:p>
            <a:pPr algn="just">
              <a:lnSpc>
                <a:spcPct val="150000"/>
              </a:lnSpc>
              <a:tabLst>
                <a:tab pos="360045" algn="l"/>
                <a:tab pos="720090" algn="l"/>
              </a:tabLst>
            </a:pPr>
            <a:r>
              <a:rPr lang="nl-NL" sz="4500" b="1" dirty="0" smtClean="0">
                <a:latin typeface="Arial" panose="020B0604020202020204" pitchFamily="34" charset="0"/>
                <a:ea typeface="Calibri" panose="020F0502020204030204" pitchFamily="34" charset="0"/>
                <a:cs typeface="Arial" panose="020B0604020202020204" pitchFamily="34" charset="0"/>
              </a:rPr>
              <a:t>ĐỊNH LÍ VIÈTE</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2619" y="6466860"/>
            <a:ext cx="10251524" cy="784830"/>
          </a:xfrm>
          <a:prstGeom prst="rect">
            <a:avLst/>
          </a:prstGeom>
        </p:spPr>
        <p:txBody>
          <a:bodyPr wrap="none">
            <a:spAutoFit/>
          </a:bodyPr>
          <a:lstStyle/>
          <a:p>
            <a:r>
              <a:rPr lang="nl-NL" sz="4500" b="1" dirty="0" smtClean="0">
                <a:latin typeface="Arial" panose="020B0604020202020204" pitchFamily="34" charset="0"/>
                <a:ea typeface="Calibri" panose="020F0502020204030204" pitchFamily="34" charset="0"/>
                <a:cs typeface="Arial" panose="020B0604020202020204" pitchFamily="34" charset="0"/>
              </a:rPr>
              <a:t>TÌM HAI SỐ KHI BIẾT TỔNG VÀ TÍCH</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3063310"/>
            <a:chOff x="2727158" y="2917658"/>
            <a:chExt cx="13639800" cy="306331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6433553" y="3390900"/>
              <a:ext cx="6181500" cy="2590068"/>
            </a:xfrm>
            <a:prstGeom prst="rect">
              <a:avLst/>
            </a:prstGeom>
          </p:spPr>
          <p:txBody>
            <a:bodyPr wrap="none">
              <a:spAutoFit/>
            </a:bodyPr>
            <a:lstStyle/>
            <a:p>
              <a:pPr algn="just">
                <a:lnSpc>
                  <a:spcPct val="150000"/>
                </a:lnSpc>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ĐỊNH LÍ VIÈTE</a:t>
              </a:r>
              <a:endParaRPr lang="en-US" sz="6000" dirty="0">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0" y="495300"/>
            <a:ext cx="1074019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smtClean="0">
                <a:solidFill>
                  <a:schemeClr val="lt1"/>
                </a:solidFill>
                <a:latin typeface="Arial"/>
                <a:ea typeface="Arial"/>
                <a:cs typeface="Arial"/>
                <a:sym typeface="Arial"/>
              </a:rPr>
              <a:t>HOẠT ĐỘNG NHÓM KHĂN PHỦ BÀN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xmlns="" id="{01E3F9C3-F031-CB98-774D-A1CEF934FE62}"/>
              </a:ext>
            </a:extLst>
          </p:cNvPr>
          <p:cNvSpPr/>
          <p:nvPr/>
        </p:nvSpPr>
        <p:spPr>
          <a:xfrm>
            <a:off x="1223210" y="6615427"/>
            <a:ext cx="5325497" cy="769441"/>
          </a:xfrm>
          <a:prstGeom prst="rect">
            <a:avLst/>
          </a:prstGeom>
        </p:spPr>
        <p:txBody>
          <a:bodyPr wrap="none">
            <a:spAutoFit/>
          </a:bodyPr>
          <a:lstStyle/>
          <a:p>
            <a:r>
              <a:rPr lang="en-US" sz="44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Kết quả hoạt động:</a:t>
            </a:r>
            <a:endParaRPr lang="en-US" sz="2400" b="1" u="sng" dirty="0"/>
          </a:p>
        </p:txBody>
      </p:sp>
      <p:pic>
        <p:nvPicPr>
          <p:cNvPr id="2" name="Picture 1"/>
          <p:cNvPicPr>
            <a:picLocks noChangeAspect="1"/>
          </p:cNvPicPr>
          <p:nvPr/>
        </p:nvPicPr>
        <p:blipFill>
          <a:blip r:embed="rId6"/>
          <a:stretch>
            <a:fillRect/>
          </a:stretch>
        </p:blipFill>
        <p:spPr>
          <a:xfrm>
            <a:off x="605180" y="1491854"/>
            <a:ext cx="2228463" cy="1556230"/>
          </a:xfrm>
          <a:prstGeom prst="rect">
            <a:avLst/>
          </a:prstGeom>
        </p:spPr>
      </p:pic>
      <p:sp>
        <p:nvSpPr>
          <p:cNvPr id="5" name="Rectangle 4"/>
          <p:cNvSpPr/>
          <p:nvPr/>
        </p:nvSpPr>
        <p:spPr>
          <a:xfrm>
            <a:off x="2934301" y="1971771"/>
            <a:ext cx="14363099" cy="3785652"/>
          </a:xfrm>
          <a:prstGeom prst="rect">
            <a:avLst/>
          </a:prstGeom>
        </p:spPr>
        <p:txBody>
          <a:bodyPr wrap="square">
            <a:spAutoFit/>
          </a:bodyPr>
          <a:lstStyle/>
          <a:p>
            <a:pPr algn="just"/>
            <a:r>
              <a:rPr lang="vi-VN" sz="6000" dirty="0">
                <a:latin typeface="Google Sans"/>
              </a:rPr>
              <a:t>Xét phương trình ax² + bx + c = 0 (a ≠ 0). Giả sử phương trình đó có hai nghiệm là </a:t>
            </a:r>
            <a:r>
              <a:rPr lang="vi-VN" sz="6000" dirty="0" smtClean="0">
                <a:latin typeface="Google Sans"/>
              </a:rPr>
              <a:t>x₁</a:t>
            </a:r>
            <a:r>
              <a:rPr lang="vi-VN" sz="6000" dirty="0">
                <a:latin typeface="Google Sans"/>
              </a:rPr>
              <a:t>, </a:t>
            </a:r>
            <a:r>
              <a:rPr lang="vi-VN" sz="6000" dirty="0" smtClean="0">
                <a:latin typeface="Google Sans"/>
              </a:rPr>
              <a:t>x</a:t>
            </a:r>
            <a:r>
              <a:rPr lang="vi-VN" sz="6000" baseline="-25000" dirty="0" smtClean="0">
                <a:latin typeface="Google Sans"/>
              </a:rPr>
              <a:t>2</a:t>
            </a:r>
            <a:r>
              <a:rPr lang="vi-VN" sz="6000" dirty="0">
                <a:latin typeface="Google Sans"/>
              </a:rPr>
              <a:t>. Tính </a:t>
            </a:r>
            <a:r>
              <a:rPr lang="vi-VN" sz="6000" dirty="0" smtClean="0">
                <a:latin typeface="Google Sans"/>
              </a:rPr>
              <a:t>x</a:t>
            </a:r>
            <a:r>
              <a:rPr lang="en-US" sz="6000" baseline="-25000" dirty="0" smtClean="0">
                <a:latin typeface="Google Sans"/>
              </a:rPr>
              <a:t>1</a:t>
            </a:r>
            <a:r>
              <a:rPr lang="vi-VN" sz="6000" dirty="0" smtClean="0">
                <a:latin typeface="Google Sans"/>
              </a:rPr>
              <a:t> </a:t>
            </a:r>
            <a:r>
              <a:rPr lang="vi-VN" sz="6000" dirty="0">
                <a:latin typeface="Google Sans"/>
              </a:rPr>
              <a:t>+ </a:t>
            </a:r>
            <a:r>
              <a:rPr lang="vi-VN" sz="6000" dirty="0" smtClean="0">
                <a:latin typeface="Google Sans"/>
              </a:rPr>
              <a:t>x</a:t>
            </a:r>
            <a:r>
              <a:rPr lang="vi-VN" sz="6000" baseline="-25000" dirty="0" smtClean="0">
                <a:latin typeface="Google Sans"/>
              </a:rPr>
              <a:t>2</a:t>
            </a:r>
            <a:r>
              <a:rPr lang="en-US" sz="6000" dirty="0">
                <a:latin typeface="Google Sans"/>
              </a:rPr>
              <a:t>;</a:t>
            </a:r>
            <a:r>
              <a:rPr lang="vi-VN" sz="6000" dirty="0" smtClean="0">
                <a:latin typeface="Google Sans"/>
              </a:rPr>
              <a:t> x</a:t>
            </a:r>
            <a:r>
              <a:rPr lang="en-US" sz="6000" baseline="-25000" dirty="0" smtClean="0">
                <a:latin typeface="Google Sans"/>
              </a:rPr>
              <a:t>1</a:t>
            </a:r>
            <a:r>
              <a:rPr lang="en-US" sz="6000" dirty="0" smtClean="0">
                <a:latin typeface="Google Sans"/>
              </a:rPr>
              <a:t>.</a:t>
            </a:r>
            <a:r>
              <a:rPr lang="vi-VN" sz="6000" dirty="0" smtClean="0">
                <a:latin typeface="Google Sans"/>
              </a:rPr>
              <a:t>x</a:t>
            </a:r>
            <a:r>
              <a:rPr lang="en-US" sz="6000" baseline="-25000" dirty="0" smtClean="0">
                <a:latin typeface="Google Sans"/>
              </a:rPr>
              <a:t>2</a:t>
            </a:r>
            <a:r>
              <a:rPr lang="vi-VN" sz="6000" dirty="0" smtClean="0">
                <a:latin typeface="Google Sans"/>
              </a:rPr>
              <a:t>, </a:t>
            </a:r>
            <a:r>
              <a:rPr lang="vi-VN" sz="6000" dirty="0">
                <a:latin typeface="Google Sans"/>
              </a:rPr>
              <a:t>theo các hệ số a, b, c.</a:t>
            </a:r>
            <a:endParaRPr lang="vi-VN" sz="6000" b="0" i="0" dirty="0">
              <a:effectLst/>
              <a:latin typeface="Google Sans"/>
            </a:endParaRPr>
          </a:p>
        </p:txBody>
      </p:sp>
      <mc:AlternateContent xmlns:mc="http://schemas.openxmlformats.org/markup-compatibility/2006" xmlns:a14="http://schemas.microsoft.com/office/drawing/2010/main">
        <mc:Choice Requires="a14">
          <p:sp>
            <p:nvSpPr>
              <p:cNvPr id="11" name="Rectangle 10"/>
              <p:cNvSpPr/>
              <p:nvPr/>
            </p:nvSpPr>
            <p:spPr>
              <a:xfrm>
                <a:off x="6553200" y="6991283"/>
                <a:ext cx="7719677" cy="1688091"/>
              </a:xfrm>
              <a:prstGeom prst="rect">
                <a:avLst/>
              </a:prstGeom>
            </p:spPr>
            <p:txBody>
              <a:bodyPr wrap="none">
                <a:spAutoFit/>
              </a:bodyPr>
              <a:lstStyle/>
              <a:p>
                <a:pPr lvl="0"/>
                <a:r>
                  <a:rPr lang="en-US" sz="5400" dirty="0" smtClean="0">
                    <a:solidFill>
                      <a:srgbClr val="7030A0"/>
                    </a:solidFill>
                    <a:latin typeface="Google Sans"/>
                  </a:rPr>
                  <a:t>x</a:t>
                </a:r>
                <a:r>
                  <a:rPr lang="en-US" sz="5400" baseline="-25000" dirty="0">
                    <a:solidFill>
                      <a:srgbClr val="7030A0"/>
                    </a:solidFill>
                    <a:latin typeface="Google Sans"/>
                  </a:rPr>
                  <a:t>1</a:t>
                </a:r>
                <a:r>
                  <a:rPr lang="en-US" sz="5400" dirty="0">
                    <a:solidFill>
                      <a:srgbClr val="7030A0"/>
                    </a:solidFill>
                    <a:latin typeface="Google Sans"/>
                  </a:rPr>
                  <a:t> + x</a:t>
                </a:r>
                <a:r>
                  <a:rPr lang="en-US" sz="5400" baseline="-25000" dirty="0">
                    <a:solidFill>
                      <a:srgbClr val="7030A0"/>
                    </a:solidFill>
                    <a:latin typeface="Google Sans"/>
                  </a:rPr>
                  <a:t>2</a:t>
                </a:r>
                <a:r>
                  <a:rPr lang="en-US" sz="5400" dirty="0">
                    <a:solidFill>
                      <a:srgbClr val="7030A0"/>
                    </a:solidFill>
                    <a:latin typeface="Google Sans"/>
                  </a:rPr>
                  <a:t> = - </a:t>
                </a:r>
                <a14:m>
                  <m:oMath xmlns:m="http://schemas.openxmlformats.org/officeDocument/2006/math">
                    <m:f>
                      <m:fPr>
                        <m:ctrlPr>
                          <a:rPr lang="en-US" sz="7200" i="1">
                            <a:solidFill>
                              <a:srgbClr val="7030A0"/>
                            </a:solidFill>
                            <a:latin typeface="Cambria Math" panose="02040503050406030204" pitchFamily="18" charset="0"/>
                          </a:rPr>
                        </m:ctrlPr>
                      </m:fPr>
                      <m:num>
                        <m:r>
                          <a:rPr lang="en-US" sz="7200" i="1">
                            <a:solidFill>
                              <a:srgbClr val="7030A0"/>
                            </a:solidFill>
                            <a:latin typeface="Cambria Math" panose="02040503050406030204" pitchFamily="18" charset="0"/>
                          </a:rPr>
                          <m:t>𝑏</m:t>
                        </m:r>
                      </m:num>
                      <m:den>
                        <m:r>
                          <a:rPr lang="en-US" sz="7200" i="1">
                            <a:solidFill>
                              <a:srgbClr val="7030A0"/>
                            </a:solidFill>
                            <a:latin typeface="Cambria Math" panose="02040503050406030204" pitchFamily="18" charset="0"/>
                          </a:rPr>
                          <m:t>𝑎</m:t>
                        </m:r>
                      </m:den>
                    </m:f>
                  </m:oMath>
                </a14:m>
                <a:r>
                  <a:rPr lang="en-US" sz="5400" dirty="0">
                    <a:solidFill>
                      <a:srgbClr val="7030A0"/>
                    </a:solidFill>
                    <a:latin typeface="Google Sans"/>
                  </a:rPr>
                  <a:t> ; </a:t>
                </a:r>
                <a:r>
                  <a:rPr lang="en-US" sz="5400" baseline="-25000" dirty="0" smtClean="0">
                    <a:solidFill>
                      <a:srgbClr val="7030A0"/>
                    </a:solidFill>
                    <a:latin typeface="Google Sans"/>
                  </a:rPr>
                  <a:t>.</a:t>
                </a:r>
                <a:r>
                  <a:rPr lang="vi-VN" sz="5400" dirty="0">
                    <a:latin typeface="Google Sans"/>
                  </a:rPr>
                  <a:t> </a:t>
                </a:r>
                <a:r>
                  <a:rPr lang="vi-VN" sz="5400" dirty="0">
                    <a:solidFill>
                      <a:srgbClr val="7030A0"/>
                    </a:solidFill>
                    <a:latin typeface="Google Sans"/>
                  </a:rPr>
                  <a:t>x</a:t>
                </a:r>
                <a:r>
                  <a:rPr lang="en-US" sz="5400" baseline="-25000" dirty="0">
                    <a:solidFill>
                      <a:srgbClr val="7030A0"/>
                    </a:solidFill>
                    <a:latin typeface="Google Sans"/>
                  </a:rPr>
                  <a:t>1</a:t>
                </a:r>
                <a:r>
                  <a:rPr lang="en-US" sz="5400" dirty="0">
                    <a:solidFill>
                      <a:srgbClr val="7030A0"/>
                    </a:solidFill>
                    <a:latin typeface="Google Sans"/>
                  </a:rPr>
                  <a:t>.</a:t>
                </a:r>
                <a:r>
                  <a:rPr lang="vi-VN" sz="5400" dirty="0">
                    <a:solidFill>
                      <a:srgbClr val="7030A0"/>
                    </a:solidFill>
                    <a:latin typeface="Google Sans"/>
                  </a:rPr>
                  <a:t>x</a:t>
                </a:r>
                <a:r>
                  <a:rPr lang="en-US" sz="5400" baseline="-25000" dirty="0">
                    <a:solidFill>
                      <a:srgbClr val="7030A0"/>
                    </a:solidFill>
                    <a:latin typeface="Google Sans"/>
                  </a:rPr>
                  <a:t>2</a:t>
                </a:r>
                <a:r>
                  <a:rPr lang="en-US" sz="5400" dirty="0" smtClean="0">
                    <a:solidFill>
                      <a:srgbClr val="7030A0"/>
                    </a:solidFill>
                    <a:latin typeface="Google Sans"/>
                  </a:rPr>
                  <a:t> </a:t>
                </a:r>
                <a:r>
                  <a:rPr lang="en-US" sz="5400" dirty="0">
                    <a:solidFill>
                      <a:srgbClr val="7030A0"/>
                    </a:solidFill>
                    <a:latin typeface="Google Sans"/>
                  </a:rPr>
                  <a:t>= </a:t>
                </a:r>
                <a14:m>
                  <m:oMath xmlns:m="http://schemas.openxmlformats.org/officeDocument/2006/math">
                    <m:f>
                      <m:fPr>
                        <m:ctrlPr>
                          <a:rPr lang="en-US" sz="7200" i="1">
                            <a:solidFill>
                              <a:srgbClr val="7030A0"/>
                            </a:solidFill>
                            <a:latin typeface="Cambria Math" panose="02040503050406030204" pitchFamily="18" charset="0"/>
                          </a:rPr>
                        </m:ctrlPr>
                      </m:fPr>
                      <m:num>
                        <m:r>
                          <a:rPr lang="en-US" sz="7200" i="1">
                            <a:solidFill>
                              <a:srgbClr val="7030A0"/>
                            </a:solidFill>
                            <a:latin typeface="Cambria Math" panose="02040503050406030204" pitchFamily="18" charset="0"/>
                          </a:rPr>
                          <m:t>𝑐</m:t>
                        </m:r>
                      </m:num>
                      <m:den>
                        <m:r>
                          <a:rPr lang="en-US" sz="7200" i="1">
                            <a:solidFill>
                              <a:srgbClr val="7030A0"/>
                            </a:solidFill>
                            <a:latin typeface="Cambria Math" panose="02040503050406030204" pitchFamily="18" charset="0"/>
                          </a:rPr>
                          <m:t>𝑎</m:t>
                        </m:r>
                      </m:den>
                    </m:f>
                  </m:oMath>
                </a14:m>
                <a:r>
                  <a:rPr lang="en-US" sz="5400" dirty="0">
                    <a:solidFill>
                      <a:srgbClr val="202124"/>
                    </a:solidFill>
                    <a:latin typeface="Google Sans"/>
                  </a:rPr>
                  <a:t> </a:t>
                </a:r>
                <a:endParaRPr lang="vi-VN" sz="5400" dirty="0">
                  <a:solidFill>
                    <a:srgbClr val="202124"/>
                  </a:solidFill>
                  <a:latin typeface="Google Sans"/>
                </a:endParaRPr>
              </a:p>
            </p:txBody>
          </p:sp>
        </mc:Choice>
        <mc:Fallback xmlns="">
          <p:sp>
            <p:nvSpPr>
              <p:cNvPr id="11" name="Rectangle 10"/>
              <p:cNvSpPr>
                <a:spLocks noRot="1" noChangeAspect="1" noMove="1" noResize="1" noEditPoints="1" noAdjustHandles="1" noChangeArrowheads="1" noChangeShapeType="1" noTextEdit="1"/>
              </p:cNvSpPr>
              <p:nvPr/>
            </p:nvSpPr>
            <p:spPr>
              <a:xfrm>
                <a:off x="6553200" y="6991283"/>
                <a:ext cx="7719677" cy="1688091"/>
              </a:xfrm>
              <a:prstGeom prst="rect">
                <a:avLst/>
              </a:prstGeom>
              <a:blipFill rotWithShape="0">
                <a:blip r:embed="rId7"/>
                <a:stretch>
                  <a:fillRect l="-4186" b="-2888"/>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Định lí:</a:t>
              </a:r>
              <a:endParaRPr lang="en-US" sz="6000" b="1" u="sng" dirty="0"/>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4" name="Picture 13"/>
          <p:cNvPicPr>
            <a:picLocks noChangeAspect="1"/>
          </p:cNvPicPr>
          <p:nvPr/>
        </p:nvPicPr>
        <p:blipFill>
          <a:blip r:embed="rId8"/>
          <a:stretch>
            <a:fillRect/>
          </a:stretch>
        </p:blipFill>
        <p:spPr>
          <a:xfrm>
            <a:off x="909781" y="3589788"/>
            <a:ext cx="15547130" cy="2820561"/>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2209800" y="3964771"/>
                <a:ext cx="14020800" cy="3987054"/>
              </a:xfrm>
              <a:prstGeom prst="rect">
                <a:avLst/>
              </a:prstGeom>
            </p:spPr>
            <p:txBody>
              <a:bodyPr wrap="square">
                <a:spAutoFit/>
              </a:bodyPr>
              <a:lstStyle/>
              <a:p>
                <a:r>
                  <a:rPr lang="vi-VN" sz="5400" b="1" dirty="0" smtClean="0">
                    <a:solidFill>
                      <a:srgbClr val="C00000"/>
                    </a:solidFill>
                    <a:latin typeface="Google Sans"/>
                  </a:rPr>
                  <a:t>Nếu </a:t>
                </a:r>
                <a:r>
                  <a:rPr lang="vi-VN" sz="5400" b="1" dirty="0">
                    <a:solidFill>
                      <a:srgbClr val="C00000"/>
                    </a:solidFill>
                    <a:latin typeface="Google Sans"/>
                  </a:rPr>
                  <a:t>x, x₂ là hai nghiệm của phương trình ax² + bx + c = 0 (a ≠ 0) </a:t>
                </a:r>
                <a:r>
                  <a:rPr lang="vi-VN" sz="5400" b="1" dirty="0" smtClean="0">
                    <a:solidFill>
                      <a:srgbClr val="C00000"/>
                    </a:solidFill>
                    <a:latin typeface="Google Sans"/>
                  </a:rPr>
                  <a:t>thì</a:t>
                </a:r>
                <a:r>
                  <a:rPr lang="en-US" sz="5400" b="1" dirty="0" smtClean="0">
                    <a:solidFill>
                      <a:srgbClr val="C00000"/>
                    </a:solidFill>
                    <a:latin typeface="Google Sans"/>
                  </a:rPr>
                  <a:t>: </a:t>
                </a:r>
              </a:p>
              <a:p>
                <a:r>
                  <a:rPr lang="en-US" sz="5400" b="1" i="0" dirty="0">
                    <a:solidFill>
                      <a:srgbClr val="C00000"/>
                    </a:solidFill>
                    <a:effectLst/>
                    <a:latin typeface="Google Sans"/>
                  </a:rPr>
                  <a:t>	</a:t>
                </a:r>
                <a:r>
                  <a:rPr lang="en-US" sz="5400" b="1" i="0" dirty="0" smtClean="0">
                    <a:solidFill>
                      <a:srgbClr val="C00000"/>
                    </a:solidFill>
                    <a:effectLst/>
                    <a:latin typeface="Google Sans"/>
                  </a:rPr>
                  <a:t>	         x</a:t>
                </a:r>
                <a:r>
                  <a:rPr lang="en-US" sz="5400" b="1" i="0" baseline="-25000" dirty="0" smtClean="0">
                    <a:solidFill>
                      <a:srgbClr val="C00000"/>
                    </a:solidFill>
                    <a:effectLst/>
                    <a:latin typeface="Google Sans"/>
                  </a:rPr>
                  <a:t>1</a:t>
                </a:r>
                <a:r>
                  <a:rPr lang="en-US" sz="5400" b="1" i="0" dirty="0" smtClean="0">
                    <a:solidFill>
                      <a:srgbClr val="C00000"/>
                    </a:solidFill>
                    <a:effectLst/>
                    <a:latin typeface="Google Sans"/>
                  </a:rPr>
                  <a:t> + x</a:t>
                </a:r>
                <a:r>
                  <a:rPr lang="en-US" sz="5400" b="1" i="0" baseline="-25000" dirty="0" smtClean="0">
                    <a:solidFill>
                      <a:srgbClr val="C00000"/>
                    </a:solidFill>
                    <a:effectLst/>
                    <a:latin typeface="Google Sans"/>
                  </a:rPr>
                  <a:t>2</a:t>
                </a:r>
                <a:r>
                  <a:rPr lang="en-US" sz="5400" b="1" i="0" dirty="0" smtClean="0">
                    <a:solidFill>
                      <a:srgbClr val="C00000"/>
                    </a:solidFill>
                    <a:effectLst/>
                    <a:latin typeface="Google Sans"/>
                  </a:rPr>
                  <a:t> = - </a:t>
                </a:r>
                <a14:m>
                  <m:oMath xmlns:m="http://schemas.openxmlformats.org/officeDocument/2006/math">
                    <m:f>
                      <m:fPr>
                        <m:ctrlPr>
                          <a:rPr lang="en-US" sz="7200" b="1" i="1" smtClean="0">
                            <a:solidFill>
                              <a:srgbClr val="C00000"/>
                            </a:solidFill>
                            <a:effectLst/>
                            <a:latin typeface="Cambria Math" panose="02040503050406030204" pitchFamily="18" charset="0"/>
                          </a:rPr>
                        </m:ctrlPr>
                      </m:fPr>
                      <m:num>
                        <m:r>
                          <a:rPr lang="en-US" sz="7200" b="1" i="1" smtClean="0">
                            <a:solidFill>
                              <a:srgbClr val="C00000"/>
                            </a:solidFill>
                            <a:effectLst/>
                            <a:latin typeface="Cambria Math" panose="02040503050406030204" pitchFamily="18" charset="0"/>
                          </a:rPr>
                          <m:t>𝒃</m:t>
                        </m:r>
                      </m:num>
                      <m:den>
                        <m:r>
                          <a:rPr lang="en-US" sz="7200" b="1" i="1" smtClean="0">
                            <a:solidFill>
                              <a:srgbClr val="C00000"/>
                            </a:solidFill>
                            <a:effectLst/>
                            <a:latin typeface="Cambria Math" panose="02040503050406030204" pitchFamily="18" charset="0"/>
                          </a:rPr>
                          <m:t>𝒂</m:t>
                        </m:r>
                      </m:den>
                    </m:f>
                  </m:oMath>
                </a14:m>
                <a:r>
                  <a:rPr lang="en-US" sz="5400" b="1" i="0" dirty="0" smtClean="0">
                    <a:solidFill>
                      <a:srgbClr val="C00000"/>
                    </a:solidFill>
                    <a:effectLst/>
                    <a:latin typeface="Google Sans"/>
                  </a:rPr>
                  <a:t> ; </a:t>
                </a:r>
                <a:r>
                  <a:rPr lang="en-US" sz="5400" b="1" dirty="0" smtClean="0">
                    <a:solidFill>
                      <a:srgbClr val="C00000"/>
                    </a:solidFill>
                    <a:latin typeface="Google Sans"/>
                  </a:rPr>
                  <a:t>x</a:t>
                </a:r>
                <a:r>
                  <a:rPr lang="en-US" sz="5400" b="1" baseline="-25000" dirty="0" smtClean="0">
                    <a:solidFill>
                      <a:srgbClr val="C00000"/>
                    </a:solidFill>
                    <a:latin typeface="Google Sans"/>
                  </a:rPr>
                  <a:t>1</a:t>
                </a:r>
                <a:r>
                  <a:rPr lang="en-US" sz="5400" b="1" dirty="0" smtClean="0">
                    <a:solidFill>
                      <a:srgbClr val="C00000"/>
                    </a:solidFill>
                    <a:latin typeface="Google Sans"/>
                  </a:rPr>
                  <a:t>.x</a:t>
                </a:r>
                <a:r>
                  <a:rPr lang="en-US" sz="5400" b="1" baseline="-25000" dirty="0" smtClean="0">
                    <a:solidFill>
                      <a:srgbClr val="C00000"/>
                    </a:solidFill>
                    <a:latin typeface="Google Sans"/>
                  </a:rPr>
                  <a:t>2</a:t>
                </a:r>
                <a:r>
                  <a:rPr lang="en-US" sz="5400" b="1" dirty="0" smtClean="0">
                    <a:solidFill>
                      <a:srgbClr val="C00000"/>
                    </a:solidFill>
                    <a:latin typeface="Google Sans"/>
                  </a:rPr>
                  <a:t> </a:t>
                </a:r>
                <a:r>
                  <a:rPr lang="en-US" sz="5400" b="1" dirty="0">
                    <a:solidFill>
                      <a:srgbClr val="C00000"/>
                    </a:solidFill>
                    <a:latin typeface="Google Sans"/>
                  </a:rPr>
                  <a:t>= </a:t>
                </a:r>
                <a14:m>
                  <m:oMath xmlns:m="http://schemas.openxmlformats.org/officeDocument/2006/math">
                    <m:f>
                      <m:fPr>
                        <m:ctrlPr>
                          <a:rPr lang="en-US" sz="7200" b="1" i="1">
                            <a:solidFill>
                              <a:srgbClr val="C00000"/>
                            </a:solidFill>
                            <a:latin typeface="Cambria Math" panose="02040503050406030204" pitchFamily="18" charset="0"/>
                          </a:rPr>
                        </m:ctrlPr>
                      </m:fPr>
                      <m:num>
                        <m:r>
                          <a:rPr lang="en-US" sz="7200" b="1" i="1" smtClean="0">
                            <a:solidFill>
                              <a:srgbClr val="C00000"/>
                            </a:solidFill>
                            <a:latin typeface="Cambria Math" panose="02040503050406030204" pitchFamily="18" charset="0"/>
                          </a:rPr>
                          <m:t>𝒄</m:t>
                        </m:r>
                      </m:num>
                      <m:den>
                        <m:r>
                          <a:rPr lang="en-US" sz="7200" b="1" i="1">
                            <a:solidFill>
                              <a:srgbClr val="C00000"/>
                            </a:solidFill>
                            <a:latin typeface="Cambria Math" panose="02040503050406030204" pitchFamily="18" charset="0"/>
                          </a:rPr>
                          <m:t>𝒂</m:t>
                        </m:r>
                      </m:den>
                    </m:f>
                  </m:oMath>
                </a14:m>
                <a:r>
                  <a:rPr lang="en-US" sz="5400" b="1" dirty="0">
                    <a:solidFill>
                      <a:srgbClr val="C00000"/>
                    </a:solidFill>
                    <a:latin typeface="Google Sans"/>
                  </a:rPr>
                  <a:t> </a:t>
                </a:r>
                <a:endParaRPr lang="vi-VN" sz="5400" b="1" dirty="0">
                  <a:solidFill>
                    <a:srgbClr val="C00000"/>
                  </a:solidFill>
                  <a:latin typeface="Google Sans"/>
                </a:endParaRPr>
              </a:p>
              <a:p>
                <a:endParaRPr lang="vi-VN" sz="4000" b="0" i="0" dirty="0">
                  <a:solidFill>
                    <a:srgbClr val="202124"/>
                  </a:solidFill>
                  <a:effectLst/>
                  <a:latin typeface="Google Sans"/>
                </a:endParaRPr>
              </a:p>
            </p:txBody>
          </p:sp>
        </mc:Choice>
        <mc:Fallback xmlns="">
          <p:sp>
            <p:nvSpPr>
              <p:cNvPr id="15" name="Rectangle 14"/>
              <p:cNvSpPr>
                <a:spLocks noRot="1" noChangeAspect="1" noMove="1" noResize="1" noEditPoints="1" noAdjustHandles="1" noChangeArrowheads="1" noChangeShapeType="1" noTextEdit="1"/>
              </p:cNvSpPr>
              <p:nvPr/>
            </p:nvSpPr>
            <p:spPr>
              <a:xfrm>
                <a:off x="2209800" y="3964771"/>
                <a:ext cx="14020800" cy="3987054"/>
              </a:xfrm>
              <a:prstGeom prst="rect">
                <a:avLst/>
              </a:prstGeom>
              <a:blipFill rotWithShape="0">
                <a:blip r:embed="rId9"/>
                <a:stretch>
                  <a:fillRect l="-2348" t="-4281" r="-652"/>
                </a:stretch>
              </a:blipFill>
            </p:spPr>
            <p:txBody>
              <a:bodyPr/>
              <a:lstStyle/>
              <a:p>
                <a:r>
                  <a:rPr lang="en-US">
                    <a:noFill/>
                  </a:rPr>
                  <a:t> </a:t>
                </a:r>
              </a:p>
            </p:txBody>
          </p:sp>
        </mc:Fallback>
      </mc:AlternateContent>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425053"/>
                <a:ext cx="15069869" cy="3381375"/>
              </a:xfrm>
              <a:prstGeom prst="rect">
                <a:avLst/>
              </a:prstGeom>
            </p:spPr>
            <p:txBody>
              <a:bodyPr wrap="square">
                <a:spAutoFit/>
              </a:bodyPr>
              <a:lstStyle/>
              <a:p>
                <a:pPr>
                  <a:spcAft>
                    <a:spcPts val="800"/>
                  </a:spcAft>
                </a:pPr>
                <a:r>
                  <a:rPr lang="vi-VN" sz="4000" kern="100" dirty="0" smtClean="0">
                    <a:solidFill>
                      <a:srgbClr val="7030A0"/>
                    </a:solidFill>
                    <a:ea typeface="Times New Roman" panose="02020603050405020304" pitchFamily="18" charset="0"/>
                    <a:cs typeface="Times New Roman" panose="02020603050405020304" pitchFamily="18" charset="0"/>
                  </a:rPr>
                  <a:t>Cho phương trình 5x</a:t>
                </a:r>
                <a:r>
                  <a:rPr lang="vi-VN" sz="4000" kern="100" baseline="30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 7x − 3 = 0. </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Chứng minh phương trình có hai nghiệm phân biệt x</a:t>
                </a:r>
                <a:r>
                  <a:rPr lang="vi-VN" sz="4000" kern="100" baseline="-25000" dirty="0">
                    <a:solidFill>
                      <a:srgbClr val="7030A0"/>
                    </a:solidFill>
                    <a:ea typeface="Times New Roman" panose="02020603050405020304" pitchFamily="18" charset="0"/>
                    <a:cs typeface="Times New Roman" panose="02020603050405020304" pitchFamily="18" charset="0"/>
                  </a:rPr>
                  <a:t>1</a:t>
                </a:r>
                <a:r>
                  <a:rPr lang="vi-VN" sz="4000" kern="100" dirty="0">
                    <a:solidFill>
                      <a:srgbClr val="7030A0"/>
                    </a:solidFill>
                    <a:ea typeface="Times New Roman" panose="02020603050405020304" pitchFamily="18" charset="0"/>
                    <a:cs typeface="Times New Roman" panose="02020603050405020304" pitchFamily="18" charset="0"/>
                  </a:rPr>
                  <a:t>,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Tính x₁ +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x₁x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Chứng minh cả hai nghiệm x</a:t>
                </a:r>
                <a:r>
                  <a:rPr lang="vi-VN" sz="4000" kern="100" baseline="-25000" dirty="0">
                    <a:solidFill>
                      <a:srgbClr val="7030A0"/>
                    </a:solidFill>
                    <a:ea typeface="Times New Roman" panose="02020603050405020304" pitchFamily="18" charset="0"/>
                    <a:cs typeface="Times New Roman" panose="02020603050405020304" pitchFamily="18" charset="0"/>
                  </a:rPr>
                  <a:t>1</a:t>
                </a:r>
                <a:r>
                  <a:rPr lang="vi-VN" sz="4000" kern="100" dirty="0">
                    <a:solidFill>
                      <a:srgbClr val="7030A0"/>
                    </a:solidFill>
                    <a:ea typeface="Times New Roman" panose="02020603050405020304" pitchFamily="18" charset="0"/>
                    <a:cs typeface="Times New Roman" panose="02020603050405020304" pitchFamily="18" charset="0"/>
                  </a:rPr>
                  <a:t>,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đều khác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a:t>
                </a:r>
                <a:r>
                  <a:rPr lang="vi-VN" sz="4000" kern="100" dirty="0" smtClean="0">
                    <a:solidFill>
                      <a:srgbClr val="7030A0"/>
                    </a:solidFill>
                    <a:ea typeface="Times New Roman" panose="02020603050405020304" pitchFamily="18" charset="0"/>
                    <a:cs typeface="Times New Roman" panose="02020603050405020304" pitchFamily="18" charset="0"/>
                  </a:rPr>
                  <a:t>Tính</a:t>
                </a:r>
                <a:r>
                  <a:rPr lang="en-US" sz="4000" kern="100" dirty="0" smtClean="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400" i="1" kern="100" smtClean="0">
                            <a:solidFill>
                              <a:srgbClr val="7030A0"/>
                            </a:solidFill>
                            <a:latin typeface="Cambria Math" panose="02040503050406030204" pitchFamily="18" charset="0"/>
                            <a:cs typeface="Times New Roman" panose="02020603050405020304" pitchFamily="18" charset="0"/>
                          </a:rPr>
                        </m:ctrlPr>
                      </m:fPr>
                      <m:num>
                        <m:r>
                          <a:rPr lang="en-US" sz="4400" b="0" i="1" kern="100" smtClean="0">
                            <a:solidFill>
                              <a:srgbClr val="7030A0"/>
                            </a:solidFill>
                            <a:latin typeface="Cambria Math" panose="02040503050406030204" pitchFamily="18" charset="0"/>
                            <a:cs typeface="Times New Roman" panose="02020603050405020304" pitchFamily="18" charset="0"/>
                          </a:rPr>
                          <m:t>1</m:t>
                        </m:r>
                      </m:num>
                      <m:den>
                        <m:sSub>
                          <m:sSubPr>
                            <m:ctrlPr>
                              <a:rPr lang="en-US" sz="4400" i="1" kern="100" smtClean="0">
                                <a:solidFill>
                                  <a:srgbClr val="7030A0"/>
                                </a:solidFill>
                                <a:latin typeface="Cambria Math" panose="02040503050406030204" pitchFamily="18" charset="0"/>
                                <a:cs typeface="Times New Roman" panose="02020603050405020304" pitchFamily="18" charset="0"/>
                              </a:rPr>
                            </m:ctrlPr>
                          </m:sSubPr>
                          <m:e>
                            <m:r>
                              <a:rPr lang="en-US" sz="4400" b="0" i="1" kern="100" smtClean="0">
                                <a:solidFill>
                                  <a:srgbClr val="7030A0"/>
                                </a:solidFill>
                                <a:latin typeface="Cambria Math" panose="02040503050406030204" pitchFamily="18" charset="0"/>
                                <a:cs typeface="Times New Roman" panose="02020603050405020304" pitchFamily="18" charset="0"/>
                              </a:rPr>
                              <m:t>𝑥</m:t>
                            </m:r>
                          </m:e>
                          <m:sub>
                            <m:r>
                              <a:rPr lang="en-US" sz="4400" b="0" i="1" kern="100" smtClean="0">
                                <a:solidFill>
                                  <a:srgbClr val="7030A0"/>
                                </a:solidFill>
                                <a:latin typeface="Cambria Math" panose="02040503050406030204" pitchFamily="18" charset="0"/>
                                <a:cs typeface="Times New Roman" panose="02020603050405020304" pitchFamily="18" charset="0"/>
                              </a:rPr>
                              <m:t>1</m:t>
                            </m:r>
                          </m:sub>
                        </m:sSub>
                      </m:den>
                    </m:f>
                    <m:r>
                      <a:rPr lang="en-US" sz="4400" b="0" i="1" kern="100" smtClean="0">
                        <a:solidFill>
                          <a:srgbClr val="7030A0"/>
                        </a:solidFill>
                        <a:latin typeface="Cambria Math" panose="02040503050406030204" pitchFamily="18" charset="0"/>
                        <a:cs typeface="Times New Roman" panose="02020603050405020304" pitchFamily="18" charset="0"/>
                      </a:rPr>
                      <m:t>+</m:t>
                    </m:r>
                    <m:f>
                      <m:fPr>
                        <m:ctrlPr>
                          <a:rPr lang="en-US" sz="4400" i="1" kern="100">
                            <a:solidFill>
                              <a:srgbClr val="7030A0"/>
                            </a:solidFill>
                            <a:latin typeface="Cambria Math" panose="02040503050406030204" pitchFamily="18" charset="0"/>
                            <a:cs typeface="Times New Roman" panose="02020603050405020304" pitchFamily="18" charset="0"/>
                          </a:rPr>
                        </m:ctrlPr>
                      </m:fPr>
                      <m:num>
                        <m:r>
                          <a:rPr lang="en-US" sz="4400" i="1" kern="100">
                            <a:solidFill>
                              <a:srgbClr val="7030A0"/>
                            </a:solidFill>
                            <a:latin typeface="Cambria Math" panose="02040503050406030204" pitchFamily="18" charset="0"/>
                            <a:cs typeface="Times New Roman" panose="02020603050405020304" pitchFamily="18" charset="0"/>
                          </a:rPr>
                          <m:t>1</m:t>
                        </m:r>
                      </m:num>
                      <m:den>
                        <m:sSub>
                          <m:sSubPr>
                            <m:ctrlPr>
                              <a:rPr lang="en-US" sz="4400" i="1" kern="100">
                                <a:solidFill>
                                  <a:srgbClr val="7030A0"/>
                                </a:solidFill>
                                <a:latin typeface="Cambria Math" panose="02040503050406030204" pitchFamily="18" charset="0"/>
                                <a:cs typeface="Times New Roman" panose="02020603050405020304" pitchFamily="18" charset="0"/>
                              </a:rPr>
                            </m:ctrlPr>
                          </m:sSubPr>
                          <m:e>
                            <m:r>
                              <a:rPr lang="en-US" sz="4400" i="1" kern="100">
                                <a:solidFill>
                                  <a:srgbClr val="7030A0"/>
                                </a:solidFill>
                                <a:latin typeface="Cambria Math" panose="02040503050406030204" pitchFamily="18" charset="0"/>
                                <a:cs typeface="Times New Roman" panose="02020603050405020304" pitchFamily="18" charset="0"/>
                              </a:rPr>
                              <m:t>𝑥</m:t>
                            </m:r>
                          </m:e>
                          <m:sub>
                            <m:r>
                              <a:rPr lang="en-US" sz="4400" b="0" i="1" kern="100" smtClean="0">
                                <a:solidFill>
                                  <a:srgbClr val="7030A0"/>
                                </a:solidFill>
                                <a:latin typeface="Cambria Math" panose="02040503050406030204" pitchFamily="18" charset="0"/>
                                <a:cs typeface="Times New Roman" panose="02020603050405020304" pitchFamily="18" charset="0"/>
                              </a:rPr>
                              <m:t>2</m:t>
                            </m:r>
                          </m:sub>
                        </m:sSub>
                      </m:den>
                    </m:f>
                  </m:oMath>
                </a14:m>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425053"/>
                <a:ext cx="15069869" cy="3381375"/>
              </a:xfrm>
              <a:prstGeom prst="rect">
                <a:avLst/>
              </a:prstGeom>
              <a:blipFill rotWithShape="0">
                <a:blip r:embed="rId3"/>
                <a:stretch>
                  <a:fillRect l="-1416" t="-3249" r="-133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15649" y="3934482"/>
                <a:ext cx="13991848" cy="1938992"/>
              </a:xfrm>
              <a:prstGeom prst="rect">
                <a:avLst/>
              </a:prstGeom>
            </p:spPr>
            <p:txBody>
              <a:bodyPr wrap="square">
                <a:spAutoFit/>
              </a:bodyPr>
              <a:lstStyle/>
              <a:p>
                <a:pPr marL="514350" indent="-514350">
                  <a:buAutoNum type="alphaLcParenR"/>
                </a:pPr>
                <a:r>
                  <a:rPr lang="vi-VN" sz="4000" dirty="0" smtClean="0">
                    <a:latin typeface="Google Sans"/>
                  </a:rPr>
                  <a:t>Phương </a:t>
                </a:r>
                <a:r>
                  <a:rPr lang="vi-VN" sz="4000" dirty="0">
                    <a:latin typeface="Google Sans"/>
                  </a:rPr>
                  <a:t>trình có các hệ số a = 5, b = -7, c = – </a:t>
                </a:r>
                <a:r>
                  <a:rPr lang="vi-VN" sz="4000" dirty="0" smtClean="0">
                    <a:latin typeface="Google Sans"/>
                  </a:rPr>
                  <a:t>3</a:t>
                </a:r>
                <a:r>
                  <a:rPr lang="en-US" sz="4000" dirty="0" smtClean="0">
                    <a:latin typeface="Google Sans"/>
                  </a:rPr>
                  <a:t>. </a:t>
                </a:r>
              </a:p>
              <a:p>
                <a:r>
                  <a:rPr lang="en-US" sz="4000" dirty="0" smtClean="0">
                    <a:latin typeface="Google Sans"/>
                    <a:sym typeface="Lamsymbol" panose="05010101010101010101" pitchFamily="2" charset="2"/>
                  </a:rPr>
                  <a:t>Lập </a:t>
                </a:r>
                <a:r>
                  <a:rPr lang="vi-VN" sz="4000" dirty="0" smtClean="0">
                    <a:latin typeface="Google Sans"/>
                    <a:sym typeface="Lamsymbol" panose="05010101010101010101" pitchFamily="2" charset="2"/>
                  </a:rPr>
                  <a:t></a:t>
                </a:r>
                <a:r>
                  <a:rPr lang="vi-VN" sz="4000" dirty="0" smtClean="0">
                    <a:latin typeface="Google Sans"/>
                  </a:rPr>
                  <a:t> = (-7)²</a:t>
                </a:r>
                <a:r>
                  <a:rPr lang="en-US" sz="4000" dirty="0"/>
                  <a:t> </a:t>
                </a:r>
                <a14:m>
                  <m:oMath xmlns:m="http://schemas.openxmlformats.org/officeDocument/2006/math">
                    <m:r>
                      <a:rPr lang="en-US" sz="4000" i="1">
                        <a:latin typeface="Cambria Math" panose="02040503050406030204" pitchFamily="18" charset="0"/>
                      </a:rPr>
                      <m:t>− </m:t>
                    </m:r>
                  </m:oMath>
                </a14:m>
                <a:r>
                  <a:rPr lang="vi-VN" sz="4000" dirty="0" smtClean="0">
                    <a:latin typeface="Google Sans"/>
                  </a:rPr>
                  <a:t>4.5. (-3) = 109 &gt; 0. </a:t>
                </a:r>
                <a:endParaRPr lang="en-US" sz="4000" dirty="0" smtClean="0">
                  <a:latin typeface="Google Sans"/>
                </a:endParaRPr>
              </a:p>
              <a:p>
                <a:r>
                  <a:rPr lang="vi-VN" sz="4000" dirty="0" smtClean="0">
                    <a:latin typeface="Google Sans"/>
                  </a:rPr>
                  <a:t>Vì </a:t>
                </a:r>
                <a:r>
                  <a:rPr lang="vi-VN" sz="4000" dirty="0" smtClean="0">
                    <a:latin typeface="Google Sans"/>
                    <a:sym typeface="Lamsymbol" panose="05010101010101010101" pitchFamily="2" charset="2"/>
                  </a:rPr>
                  <a:t></a:t>
                </a:r>
                <a:r>
                  <a:rPr lang="en-US" sz="4000" dirty="0" smtClean="0">
                    <a:latin typeface="Google Sans"/>
                    <a:sym typeface="Lamsymbol" panose="05010101010101010101" pitchFamily="2" charset="2"/>
                  </a:rPr>
                  <a:t> </a:t>
                </a:r>
                <a:r>
                  <a:rPr lang="vi-VN" sz="4000" dirty="0" smtClean="0">
                    <a:latin typeface="Google Sans"/>
                  </a:rPr>
                  <a:t>&gt; </a:t>
                </a:r>
                <a:r>
                  <a:rPr lang="vi-VN" sz="4000" dirty="0">
                    <a:latin typeface="Google Sans"/>
                  </a:rPr>
                  <a:t>0 nên phương trình có hai nghiệm phân biệt x₁, </a:t>
                </a:r>
                <a:r>
                  <a:rPr lang="en-US" sz="4000" dirty="0" smtClean="0">
                    <a:latin typeface="Google Sans"/>
                  </a:rPr>
                  <a:t>x</a:t>
                </a:r>
                <a:r>
                  <a:rPr lang="el-GR" sz="4000" baseline="-25000" dirty="0" smtClean="0">
                    <a:latin typeface="Google Sans"/>
                  </a:rPr>
                  <a:t>2</a:t>
                </a:r>
                <a:r>
                  <a:rPr lang="el-GR" sz="4000" dirty="0">
                    <a:latin typeface="Google Sans"/>
                  </a:rPr>
                  <a:t>.</a:t>
                </a:r>
                <a:endParaRPr lang="el-GR" sz="4000" b="0" i="0" dirty="0">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315649" y="3934482"/>
                <a:ext cx="13991848" cy="1938992"/>
              </a:xfrm>
              <a:prstGeom prst="rect">
                <a:avLst/>
              </a:prstGeom>
              <a:blipFill rotWithShape="0">
                <a:blip r:embed="rId6"/>
                <a:stretch>
                  <a:fillRect l="-1569" t="-5660" b="-12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303926" y="5745420"/>
                <a:ext cx="14817211" cy="2452979"/>
              </a:xfrm>
              <a:prstGeom prst="rect">
                <a:avLst/>
              </a:prstGeom>
            </p:spPr>
            <p:txBody>
              <a:bodyPr wrap="square">
                <a:spAutoFit/>
              </a:bodyPr>
              <a:lstStyle/>
              <a:p>
                <a:r>
                  <a:rPr lang="en-US" sz="4000" dirty="0" smtClean="0">
                    <a:latin typeface="Google Sans"/>
                  </a:rPr>
                  <a:t>b) Theo định lí Viète, ta có: </a:t>
                </a:r>
                <a:r>
                  <a:rPr lang="en-US" sz="4000" dirty="0" smtClean="0">
                    <a:solidFill>
                      <a:schemeClr val="tx1"/>
                    </a:solidFill>
                    <a:latin typeface="Google Sans"/>
                  </a:rPr>
                  <a:t>x</a:t>
                </a:r>
                <a:r>
                  <a:rPr lang="en-US" sz="4000" baseline="-25000" dirty="0">
                    <a:solidFill>
                      <a:schemeClr val="tx1"/>
                    </a:solidFill>
                    <a:latin typeface="Google Sans"/>
                  </a:rPr>
                  <a:t>1</a:t>
                </a:r>
                <a:r>
                  <a:rPr lang="en-US" sz="4000" dirty="0">
                    <a:solidFill>
                      <a:schemeClr val="tx1"/>
                    </a:solidFill>
                    <a:latin typeface="Google Sans"/>
                  </a:rPr>
                  <a:t> + x</a:t>
                </a:r>
                <a:r>
                  <a:rPr lang="en-US" sz="4000" baseline="-25000" dirty="0">
                    <a:solidFill>
                      <a:schemeClr val="tx1"/>
                    </a:solidFill>
                    <a:latin typeface="Google Sans"/>
                  </a:rPr>
                  <a:t>2</a:t>
                </a:r>
                <a:r>
                  <a:rPr lang="en-US" sz="4000" dirty="0">
                    <a:solidFill>
                      <a:schemeClr val="tx1"/>
                    </a:solidFill>
                    <a:latin typeface="Google Sans"/>
                  </a:rPr>
                  <a:t> =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−7</m:t>
                        </m:r>
                      </m:num>
                      <m:den>
                        <m:r>
                          <a:rPr lang="en-US" sz="5400" b="0" i="1" smtClean="0">
                            <a:solidFill>
                              <a:schemeClr val="tx1"/>
                            </a:solidFill>
                            <a:latin typeface="Cambria Math" panose="02040503050406030204" pitchFamily="18" charset="0"/>
                          </a:rPr>
                          <m:t>5</m:t>
                        </m:r>
                      </m:den>
                    </m:f>
                  </m:oMath>
                </a14:m>
                <a:r>
                  <a:rPr lang="en-US" sz="4000" dirty="0">
                    <a:solidFill>
                      <a:schemeClr val="tx1"/>
                    </a:solidFill>
                    <a:latin typeface="Google Sans"/>
                  </a:rPr>
                  <a:t> </a:t>
                </a:r>
                <a:r>
                  <a:rPr lang="en-US" sz="4000" dirty="0" smtClean="0">
                    <a:solidFill>
                      <a:schemeClr val="tx1"/>
                    </a:solidFill>
                    <a:latin typeface="Google Sans"/>
                  </a:rPr>
                  <a:t>=</a:t>
                </a:r>
                <a:r>
                  <a:rPr lang="en-US" sz="2800" dirty="0" smtClean="0">
                    <a:latin typeface="Google Sans"/>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m:t>
                        </m:r>
                      </m:num>
                      <m:den>
                        <m:r>
                          <a:rPr lang="en-US" sz="4800" i="1">
                            <a:latin typeface="Cambria Math" panose="02040503050406030204" pitchFamily="18" charset="0"/>
                          </a:rPr>
                          <m:t>5</m:t>
                        </m:r>
                      </m:den>
                    </m:f>
                  </m:oMath>
                </a14:m>
                <a:r>
                  <a:rPr lang="en-US" sz="4000" dirty="0" smtClean="0">
                    <a:solidFill>
                      <a:schemeClr val="tx1"/>
                    </a:solidFill>
                    <a:latin typeface="Google Sans"/>
                  </a:rPr>
                  <a:t> </a:t>
                </a:r>
                <a:r>
                  <a:rPr lang="en-US" sz="4000" dirty="0">
                    <a:solidFill>
                      <a:schemeClr val="tx1"/>
                    </a:solidFill>
                    <a:latin typeface="Google Sans"/>
                  </a:rPr>
                  <a:t>; x</a:t>
                </a:r>
                <a:r>
                  <a:rPr lang="en-US" sz="4000" baseline="-25000" dirty="0">
                    <a:solidFill>
                      <a:schemeClr val="tx1"/>
                    </a:solidFill>
                    <a:latin typeface="Google Sans"/>
                  </a:rPr>
                  <a:t>1</a:t>
                </a:r>
                <a:r>
                  <a:rPr lang="en-US" sz="4000" dirty="0">
                    <a:solidFill>
                      <a:schemeClr val="tx1"/>
                    </a:solidFill>
                    <a:latin typeface="Google Sans"/>
                  </a:rPr>
                  <a:t>.x</a:t>
                </a:r>
                <a:r>
                  <a:rPr lang="en-US" sz="4000" baseline="-25000" dirty="0">
                    <a:solidFill>
                      <a:schemeClr val="tx1"/>
                    </a:solidFill>
                    <a:latin typeface="Google Sans"/>
                  </a:rPr>
                  <a:t>2</a:t>
                </a:r>
                <a:r>
                  <a:rPr lang="en-US" sz="4000" dirty="0">
                    <a:solidFill>
                      <a:schemeClr val="tx1"/>
                    </a:solidFill>
                    <a:latin typeface="Google Sans"/>
                  </a:rPr>
                  <a:t>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3</m:t>
                        </m:r>
                      </m:num>
                      <m:den>
                        <m:r>
                          <a:rPr lang="en-US" sz="5400" b="0" i="1" smtClean="0">
                            <a:solidFill>
                              <a:schemeClr val="tx1"/>
                            </a:solidFill>
                            <a:latin typeface="Cambria Math" panose="02040503050406030204" pitchFamily="18" charset="0"/>
                          </a:rPr>
                          <m:t>5</m:t>
                        </m:r>
                      </m:den>
                    </m:f>
                  </m:oMath>
                </a14:m>
                <a:r>
                  <a:rPr lang="en-US" sz="4000" dirty="0">
                    <a:solidFill>
                      <a:schemeClr val="tx1"/>
                    </a:solidFill>
                    <a:latin typeface="Google Sans"/>
                  </a:rPr>
                  <a:t> </a:t>
                </a:r>
                <a:endParaRPr lang="vi-VN" sz="4000" dirty="0">
                  <a:solidFill>
                    <a:schemeClr val="tx1"/>
                  </a:solidFill>
                  <a:latin typeface="Google Sans"/>
                </a:endParaRPr>
              </a:p>
              <a:p>
                <a:r>
                  <a:rPr lang="en-US" sz="4000" dirty="0">
                    <a:latin typeface="Google Sans"/>
                  </a:rPr>
                  <a:t> Vì x</a:t>
                </a:r>
                <a:r>
                  <a:rPr lang="en-US" sz="4000" baseline="-25000" dirty="0">
                    <a:latin typeface="Google Sans"/>
                  </a:rPr>
                  <a:t>1</a:t>
                </a:r>
                <a:r>
                  <a:rPr lang="en-US" sz="4000" dirty="0">
                    <a:latin typeface="Google Sans"/>
                  </a:rPr>
                  <a:t>.x</a:t>
                </a:r>
                <a:r>
                  <a:rPr lang="en-US" sz="4000" baseline="-25000" dirty="0">
                    <a:latin typeface="Google Sans"/>
                  </a:rPr>
                  <a:t>2</a:t>
                </a:r>
                <a:r>
                  <a:rPr lang="en-US" sz="4000" dirty="0">
                    <a:latin typeface="Google Sans"/>
                  </a:rPr>
                  <a:t> = </a:t>
                </a:r>
                <a14:m>
                  <m:oMath xmlns:m="http://schemas.openxmlformats.org/officeDocument/2006/math">
                    <m:f>
                      <m:fPr>
                        <m:ctrlPr>
                          <a:rPr lang="en-US" sz="5400" i="1">
                            <a:latin typeface="Cambria Math" panose="02040503050406030204" pitchFamily="18" charset="0"/>
                          </a:rPr>
                        </m:ctrlPr>
                      </m:fPr>
                      <m:num>
                        <m:r>
                          <a:rPr lang="en-US" sz="5400" i="1">
                            <a:latin typeface="Cambria Math" panose="02040503050406030204" pitchFamily="18" charset="0"/>
                          </a:rPr>
                          <m:t>3</m:t>
                        </m:r>
                      </m:num>
                      <m:den>
                        <m:r>
                          <a:rPr lang="en-US" sz="5400" i="1">
                            <a:latin typeface="Cambria Math" panose="02040503050406030204" pitchFamily="18" charset="0"/>
                          </a:rPr>
                          <m:t>5</m:t>
                        </m:r>
                      </m:den>
                    </m:f>
                    <m:r>
                      <a:rPr lang="en-US" sz="5400" b="0" i="1" smtClean="0">
                        <a:latin typeface="Cambria Math" panose="02040503050406030204" pitchFamily="18" charset="0"/>
                      </a:rPr>
                      <m:t> </m:t>
                    </m:r>
                  </m:oMath>
                </a14:m>
                <a:r>
                  <a:rPr lang="en-US" sz="4000" dirty="0">
                    <a:latin typeface="Google Sans"/>
                  </a:rPr>
                  <a:t>≠ 0 nên x₁ ≠</a:t>
                </a:r>
                <a:r>
                  <a:rPr lang="en-US" sz="4000" dirty="0" smtClean="0">
                    <a:latin typeface="Google Sans"/>
                  </a:rPr>
                  <a:t> </a:t>
                </a:r>
                <a:r>
                  <a:rPr lang="en-US" sz="4000" dirty="0">
                    <a:latin typeface="Google Sans"/>
                  </a:rPr>
                  <a:t>0 và </a:t>
                </a:r>
                <a:r>
                  <a:rPr lang="en-US" sz="4000" dirty="0" smtClean="0">
                    <a:latin typeface="Google Sans"/>
                  </a:rPr>
                  <a:t>x</a:t>
                </a:r>
                <a:r>
                  <a:rPr lang="en-US" sz="4000" baseline="-25000" dirty="0" smtClean="0">
                    <a:latin typeface="Google Sans"/>
                  </a:rPr>
                  <a:t>2</a:t>
                </a:r>
                <a:r>
                  <a:rPr lang="en-US" sz="4000" dirty="0" smtClean="0">
                    <a:latin typeface="Google Sans"/>
                  </a:rPr>
                  <a:t> </a:t>
                </a:r>
                <a:r>
                  <a:rPr lang="en-US" sz="4000" dirty="0">
                    <a:latin typeface="Google Sans"/>
                  </a:rPr>
                  <a:t>≠ </a:t>
                </a:r>
                <a:r>
                  <a:rPr lang="en-US" sz="4000" dirty="0" smtClean="0">
                    <a:latin typeface="Google Sans"/>
                  </a:rPr>
                  <a:t>0.</a:t>
                </a:r>
                <a:endParaRPr lang="en-US" sz="4000" b="0" i="0" dirty="0">
                  <a:effectLst/>
                  <a:latin typeface="Google Sans"/>
                </a:endParaRPr>
              </a:p>
            </p:txBody>
          </p:sp>
        </mc:Choice>
        <mc:Fallback xmlns="">
          <p:sp>
            <p:nvSpPr>
              <p:cNvPr id="8" name="Rectangle 7"/>
              <p:cNvSpPr>
                <a:spLocks noRot="1" noChangeAspect="1" noMove="1" noResize="1" noEditPoints="1" noAdjustHandles="1" noChangeArrowheads="1" noChangeShapeType="1" noTextEdit="1"/>
              </p:cNvSpPr>
              <p:nvPr/>
            </p:nvSpPr>
            <p:spPr>
              <a:xfrm>
                <a:off x="2303926" y="5745420"/>
                <a:ext cx="14817211" cy="2452979"/>
              </a:xfrm>
              <a:prstGeom prst="rect">
                <a:avLst/>
              </a:prstGeom>
              <a:blipFill rotWithShape="0">
                <a:blip r:embed="rId7"/>
                <a:stretch>
                  <a:fillRect l="-1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15649" y="8426556"/>
                <a:ext cx="10204597" cy="1205010"/>
              </a:xfrm>
              <a:prstGeom prst="rect">
                <a:avLst/>
              </a:prstGeom>
            </p:spPr>
            <p:txBody>
              <a:bodyPr wrap="square">
                <a:spAutoFit/>
              </a:bodyPr>
              <a:lstStyle/>
              <a:p>
                <a:r>
                  <a:rPr lang="vi-VN" sz="4000" kern="100" dirty="0" smtClean="0">
                    <a:solidFill>
                      <a:schemeClr val="tx1"/>
                    </a:solidFill>
                    <a:ea typeface="Times New Roman" panose="02020603050405020304" pitchFamily="18" charset="0"/>
                    <a:cs typeface="Times New Roman" panose="02020603050405020304" pitchFamily="18" charset="0"/>
                  </a:rPr>
                  <a:t>c) Tính</a:t>
                </a:r>
                <a:r>
                  <a:rPr lang="en-US" sz="4000" kern="100" dirty="0" smtClean="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400" i="1" kern="100">
                            <a:latin typeface="Cambria Math" panose="02040503050406030204" pitchFamily="18" charset="0"/>
                            <a:cs typeface="Times New Roman" panose="02020603050405020304" pitchFamily="18" charset="0"/>
                          </a:rPr>
                        </m:ctrlPr>
                      </m:fPr>
                      <m:num>
                        <m:r>
                          <a:rPr lang="en-US" sz="4400" i="1" kern="100">
                            <a:latin typeface="Cambria Math" panose="02040503050406030204" pitchFamily="18" charset="0"/>
                            <a:cs typeface="Times New Roman" panose="02020603050405020304" pitchFamily="18" charset="0"/>
                          </a:rPr>
                          <m:t>1</m:t>
                        </m:r>
                      </m:num>
                      <m:den>
                        <m:sSub>
                          <m:sSubPr>
                            <m:ctrlPr>
                              <a:rPr lang="en-US" sz="4400" i="1" kern="100">
                                <a:latin typeface="Cambria Math" panose="02040503050406030204" pitchFamily="18" charset="0"/>
                                <a:cs typeface="Times New Roman" panose="02020603050405020304" pitchFamily="18" charset="0"/>
                              </a:rPr>
                            </m:ctrlPr>
                          </m:sSubPr>
                          <m:e>
                            <m:r>
                              <a:rPr lang="en-US" sz="4400" i="1" kern="100">
                                <a:latin typeface="Cambria Math" panose="02040503050406030204" pitchFamily="18" charset="0"/>
                                <a:cs typeface="Times New Roman" panose="02020603050405020304" pitchFamily="18" charset="0"/>
                              </a:rPr>
                              <m:t>𝑥</m:t>
                            </m:r>
                          </m:e>
                          <m:sub>
                            <m:r>
                              <a:rPr lang="en-US" sz="4400" i="1" kern="100">
                                <a:latin typeface="Cambria Math" panose="02040503050406030204" pitchFamily="18" charset="0"/>
                                <a:cs typeface="Times New Roman" panose="02020603050405020304" pitchFamily="18" charset="0"/>
                              </a:rPr>
                              <m:t>1</m:t>
                            </m:r>
                          </m:sub>
                        </m:sSub>
                      </m:den>
                    </m:f>
                    <m:r>
                      <a:rPr lang="en-US" sz="4400" i="1" kern="100">
                        <a:latin typeface="Cambria Math" panose="02040503050406030204" pitchFamily="18" charset="0"/>
                        <a:cs typeface="Times New Roman" panose="02020603050405020304" pitchFamily="18" charset="0"/>
                      </a:rPr>
                      <m:t>+</m:t>
                    </m:r>
                    <m:f>
                      <m:fPr>
                        <m:ctrlPr>
                          <a:rPr lang="en-US" sz="4400" i="1" kern="100">
                            <a:latin typeface="Cambria Math" panose="02040503050406030204" pitchFamily="18" charset="0"/>
                            <a:cs typeface="Times New Roman" panose="02020603050405020304" pitchFamily="18" charset="0"/>
                          </a:rPr>
                        </m:ctrlPr>
                      </m:fPr>
                      <m:num>
                        <m:r>
                          <a:rPr lang="en-US" sz="4400" i="1" kern="100">
                            <a:latin typeface="Cambria Math" panose="02040503050406030204" pitchFamily="18" charset="0"/>
                            <a:cs typeface="Times New Roman" panose="02020603050405020304" pitchFamily="18" charset="0"/>
                          </a:rPr>
                          <m:t>1</m:t>
                        </m:r>
                      </m:num>
                      <m:den>
                        <m:sSub>
                          <m:sSubPr>
                            <m:ctrlPr>
                              <a:rPr lang="en-US" sz="4400" i="1" kern="100">
                                <a:latin typeface="Cambria Math" panose="02040503050406030204" pitchFamily="18" charset="0"/>
                                <a:cs typeface="Times New Roman" panose="02020603050405020304" pitchFamily="18" charset="0"/>
                              </a:rPr>
                            </m:ctrlPr>
                          </m:sSubPr>
                          <m:e>
                            <m:r>
                              <a:rPr lang="en-US" sz="4400" i="1" kern="100">
                                <a:latin typeface="Cambria Math" panose="02040503050406030204" pitchFamily="18" charset="0"/>
                                <a:cs typeface="Times New Roman" panose="02020603050405020304" pitchFamily="18" charset="0"/>
                              </a:rPr>
                              <m:t>𝑥</m:t>
                            </m:r>
                          </m:e>
                          <m:sub>
                            <m:r>
                              <a:rPr lang="en-US" sz="4400" b="0" i="1" kern="100" smtClean="0">
                                <a:latin typeface="Cambria Math" panose="02040503050406030204" pitchFamily="18" charset="0"/>
                                <a:cs typeface="Times New Roman" panose="02020603050405020304" pitchFamily="18" charset="0"/>
                              </a:rPr>
                              <m:t>2</m:t>
                            </m:r>
                          </m:sub>
                        </m:sSub>
                      </m:den>
                    </m:f>
                  </m:oMath>
                </a14:m>
                <a:r>
                  <a:rPr lang="en-US" sz="4000" dirty="0"/>
                  <a:t> </a:t>
                </a:r>
                <a:r>
                  <a:rPr lang="en-US" sz="4000" kern="100" dirty="0" smtClean="0">
                    <a:solidFill>
                      <a:schemeClr val="tx1"/>
                    </a:solidFill>
                    <a:ea typeface="Times New Roman" panose="02020603050405020304" pitchFamily="18" charset="0"/>
                    <a:cs typeface="Times New Roman" panose="02020603050405020304" pitchFamily="18" charset="0"/>
                  </a:rPr>
                  <a:t>=</a:t>
                </a:r>
                <a:r>
                  <a:rPr lang="en-US" sz="4000" kern="100" dirty="0">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kern="100">
                            <a:latin typeface="Cambria Math" panose="02040503050406030204" pitchFamily="18" charset="0"/>
                            <a:cs typeface="Times New Roman" panose="02020603050405020304" pitchFamily="18" charset="0"/>
                          </a:rPr>
                        </m:ctrlPr>
                      </m:fPr>
                      <m:num>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1</m:t>
                            </m:r>
                          </m:sub>
                        </m:sSub>
                        <m:r>
                          <a:rPr lang="en-US" sz="4800" b="0" i="1" kern="100" smtClean="0">
                            <a:latin typeface="Cambria Math" panose="02040503050406030204" pitchFamily="18" charset="0"/>
                            <a:cs typeface="Times New Roman" panose="02020603050405020304" pitchFamily="18" charset="0"/>
                          </a:rPr>
                          <m:t>+</m:t>
                        </m:r>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2</m:t>
                            </m:r>
                          </m:sub>
                        </m:sSub>
                      </m:num>
                      <m:den>
                        <m:sSub>
                          <m:sSubPr>
                            <m:ctrlPr>
                              <a:rPr lang="en-US" sz="4800" i="1" kern="100">
                                <a:latin typeface="Cambria Math" panose="02040503050406030204" pitchFamily="18" charset="0"/>
                                <a:cs typeface="Times New Roman" panose="02020603050405020304" pitchFamily="18" charset="0"/>
                              </a:rPr>
                            </m:ctrlPr>
                          </m:sSubPr>
                          <m:e>
                            <m:r>
                              <a:rPr lang="en-US" sz="4800" b="0" i="1" kern="100" smtClean="0">
                                <a:latin typeface="Cambria Math" panose="02040503050406030204" pitchFamily="18" charset="0"/>
                                <a:cs typeface="Times New Roman" panose="02020603050405020304" pitchFamily="18" charset="0"/>
                              </a:rPr>
                              <m:t> </m:t>
                            </m:r>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1</m:t>
                            </m:r>
                          </m:sub>
                        </m:sSub>
                        <m:r>
                          <a:rPr lang="en-US" sz="4800" b="0" i="1" kern="100" smtClean="0">
                            <a:latin typeface="Cambria Math" panose="02040503050406030204" pitchFamily="18" charset="0"/>
                            <a:cs typeface="Times New Roman" panose="02020603050405020304" pitchFamily="18" charset="0"/>
                          </a:rPr>
                          <m:t>.</m:t>
                        </m:r>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 </m:t>
                            </m:r>
                            <m:r>
                              <a:rPr lang="en-US" sz="4800" i="1" kern="100">
                                <a:latin typeface="Cambria Math" panose="02040503050406030204" pitchFamily="18" charset="0"/>
                                <a:cs typeface="Times New Roman" panose="02020603050405020304" pitchFamily="18" charset="0"/>
                              </a:rPr>
                              <m:t>𝑥</m:t>
                            </m:r>
                          </m:e>
                          <m:sub>
                            <m:r>
                              <a:rPr lang="en-US" sz="4800" b="0" i="1" kern="100" smtClean="0">
                                <a:latin typeface="Cambria Math" panose="02040503050406030204" pitchFamily="18" charset="0"/>
                                <a:cs typeface="Times New Roman" panose="02020603050405020304" pitchFamily="18" charset="0"/>
                              </a:rPr>
                              <m:t>2</m:t>
                            </m:r>
                          </m:sub>
                        </m:sSub>
                      </m:den>
                    </m:f>
                  </m:oMath>
                </a14:m>
                <a:r>
                  <a:rPr lang="en-US" sz="4000" dirty="0"/>
                  <a:t> </a:t>
                </a:r>
                <a:r>
                  <a:rPr lang="en-US" sz="4000" kern="100" dirty="0" smtClean="0">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m:t>
                        </m:r>
                      </m:num>
                      <m:den>
                        <m:r>
                          <a:rPr lang="en-US" sz="4800" i="1">
                            <a:latin typeface="Cambria Math" panose="02040503050406030204" pitchFamily="18" charset="0"/>
                          </a:rPr>
                          <m:t>5</m:t>
                        </m:r>
                      </m:den>
                    </m:f>
                  </m:oMath>
                </a14:m>
                <a:r>
                  <a:rPr lang="en-US" sz="4800" kern="100" dirty="0" smtClean="0">
                    <a:ea typeface="Times New Roman" panose="02020603050405020304" pitchFamily="18" charset="0"/>
                    <a:cs typeface="Times New Roman" panose="02020603050405020304" pitchFamily="18" charset="0"/>
                  </a:rPr>
                  <a:t>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3</m:t>
                        </m:r>
                      </m:num>
                      <m:den>
                        <m:r>
                          <a:rPr lang="en-US" sz="4800" i="1">
                            <a:latin typeface="Cambria Math" panose="02040503050406030204" pitchFamily="18" charset="0"/>
                          </a:rPr>
                          <m:t>5</m:t>
                        </m:r>
                      </m:den>
                    </m:f>
                  </m:oMath>
                </a14:m>
                <a:r>
                  <a:rPr lang="en-US" sz="4000" kern="100" dirty="0" smtClean="0">
                    <a:ea typeface="Times New Roman" panose="02020603050405020304" pitchFamily="18" charset="0"/>
                    <a:cs typeface="Times New Roman" panose="02020603050405020304" pitchFamily="18" charset="0"/>
                  </a:rPr>
                  <a:t> = </a:t>
                </a:r>
                <a14:m>
                  <m:oMath xmlns:m="http://schemas.openxmlformats.org/officeDocument/2006/math">
                    <m:f>
                      <m:fPr>
                        <m:ctrlPr>
                          <a:rPr lang="en-US" sz="4400" i="1">
                            <a:latin typeface="Cambria Math" panose="02040503050406030204" pitchFamily="18" charset="0"/>
                          </a:rPr>
                        </m:ctrlPr>
                      </m:fPr>
                      <m:num>
                        <m:r>
                          <a:rPr lang="en-US" sz="4400" b="0" i="1" smtClean="0">
                            <a:latin typeface="Cambria Math" panose="02040503050406030204" pitchFamily="18" charset="0"/>
                          </a:rPr>
                          <m:t>7</m:t>
                        </m:r>
                      </m:num>
                      <m:den>
                        <m:r>
                          <a:rPr lang="en-US" sz="4400" b="0" i="1" smtClean="0">
                            <a:latin typeface="Cambria Math" panose="02040503050406030204" pitchFamily="18" charset="0"/>
                          </a:rPr>
                          <m:t>3</m:t>
                        </m:r>
                      </m:den>
                    </m:f>
                  </m:oMath>
                </a14:m>
                <a:r>
                  <a:rPr lang="en-US" sz="4000" kern="100" dirty="0" smtClean="0">
                    <a:ea typeface="Times New Roman" panose="02020603050405020304" pitchFamily="18" charset="0"/>
                    <a:cs typeface="Times New Roman" panose="02020603050405020304" pitchFamily="18" charset="0"/>
                  </a:rPr>
                  <a:t> </a:t>
                </a:r>
                <a:r>
                  <a:rPr lang="en-US" sz="4000" kern="100" dirty="0" smtClean="0">
                    <a:solidFill>
                      <a:schemeClr val="tx1"/>
                    </a:solidFill>
                    <a:ea typeface="Times New Roman" panose="02020603050405020304" pitchFamily="18" charset="0"/>
                    <a:cs typeface="Times New Roman" panose="02020603050405020304" pitchFamily="18" charset="0"/>
                  </a:rPr>
                  <a:t> </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315649" y="8426556"/>
                <a:ext cx="10204597" cy="1205010"/>
              </a:xfrm>
              <a:prstGeom prst="rect">
                <a:avLst/>
              </a:prstGeom>
              <a:blipFill rotWithShape="0">
                <a:blip r:embed="rId8"/>
                <a:stretch>
                  <a:fillRect l="-2151" b="-7071"/>
                </a:stretch>
              </a:blipFill>
            </p:spPr>
            <p:txBody>
              <a:bodyPr/>
              <a:lstStyle/>
              <a:p>
                <a:r>
                  <a:rPr lang="en-US">
                    <a:noFill/>
                  </a:rPr>
                  <a:t> </a:t>
                </a:r>
              </a:p>
            </p:txBody>
          </p:sp>
        </mc:Fallback>
      </mc:AlternateContent>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3002</TotalTime>
  <Words>1628</Words>
  <Application>Microsoft Office PowerPoint</Application>
  <PresentationFormat>Custom</PresentationFormat>
  <Paragraphs>178</Paragraphs>
  <Slides>31</Slides>
  <Notes>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Calibri</vt:lpstr>
      <vt:lpstr>Cambria Math</vt:lpstr>
      <vt:lpstr>Times New Roman</vt:lpstr>
      <vt:lpstr>Calibri Light</vt:lpstr>
      <vt:lpstr>Arial</vt:lpstr>
      <vt:lpstr>Google Sans</vt:lpstr>
      <vt:lpstr>Lamsymbol</vt:lpstr>
      <vt:lpstr>Office Theme</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QuangMinh</cp:lastModifiedBy>
  <cp:revision>82</cp:revision>
  <dcterms:created xsi:type="dcterms:W3CDTF">2006-08-16T00:00:00Z</dcterms:created>
  <dcterms:modified xsi:type="dcterms:W3CDTF">2024-06-10T14:10:14Z</dcterms:modified>
  <dc:identifier>DAFWAZhnXwQ</dc:identifier>
</cp:coreProperties>
</file>