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37"/>
  </p:notesMasterIdLst>
  <p:sldIdLst>
    <p:sldId id="434" r:id="rId5"/>
    <p:sldId id="458" r:id="rId6"/>
    <p:sldId id="256" r:id="rId7"/>
    <p:sldId id="429" r:id="rId8"/>
    <p:sldId id="430" r:id="rId9"/>
    <p:sldId id="436" r:id="rId10"/>
    <p:sldId id="437" r:id="rId11"/>
    <p:sldId id="438" r:id="rId12"/>
    <p:sldId id="439" r:id="rId13"/>
    <p:sldId id="440" r:id="rId14"/>
    <p:sldId id="441" r:id="rId15"/>
    <p:sldId id="442" r:id="rId16"/>
    <p:sldId id="443" r:id="rId17"/>
    <p:sldId id="444" r:id="rId18"/>
    <p:sldId id="445" r:id="rId19"/>
    <p:sldId id="446" r:id="rId20"/>
    <p:sldId id="447" r:id="rId21"/>
    <p:sldId id="455" r:id="rId22"/>
    <p:sldId id="448" r:id="rId23"/>
    <p:sldId id="449" r:id="rId24"/>
    <p:sldId id="450" r:id="rId25"/>
    <p:sldId id="451" r:id="rId26"/>
    <p:sldId id="452" r:id="rId27"/>
    <p:sldId id="453" r:id="rId28"/>
    <p:sldId id="257" r:id="rId29"/>
    <p:sldId id="456" r:id="rId30"/>
    <p:sldId id="259" r:id="rId31"/>
    <p:sldId id="260" r:id="rId32"/>
    <p:sldId id="261" r:id="rId33"/>
    <p:sldId id="457" r:id="rId34"/>
    <p:sldId id="258"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28" userDrawn="1">
          <p15:clr>
            <a:srgbClr val="A4A3A4"/>
          </p15:clr>
        </p15:guide>
        <p15:guide id="7" orient="horz" pos="696" userDrawn="1">
          <p15:clr>
            <a:srgbClr val="A4A3A4"/>
          </p15:clr>
        </p15:guide>
        <p15:guide id="8" orient="horz" pos="2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howGuides="1">
      <p:cViewPr varScale="1">
        <p:scale>
          <a:sx n="70" d="100"/>
          <a:sy n="70" d="100"/>
        </p:scale>
        <p:origin x="216" y="48"/>
      </p:cViewPr>
      <p:guideLst>
        <p:guide pos="7368"/>
        <p:guide orient="horz" pos="72"/>
        <p:guide orient="horz" pos="4128"/>
        <p:guide orient="horz" pos="696"/>
        <p:guide orient="horz" pos="2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6/30/2024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59E4-1E9C-42B5-96EC-0C60F5DBF0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08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95879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21509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24</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94966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108595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30433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67CB2-8F78-40A8-9E93-4D847CAF7A0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6142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6/30/2024</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6/30/2024</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6/30/2024</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6/30/2024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9.png"/><Relationship Id="rId5" Type="http://schemas.microsoft.com/office/2007/relationships/hdphoto" Target="../media/hdphoto10.wdp"/><Relationship Id="rId4" Type="http://schemas.openxmlformats.org/officeDocument/2006/relationships/image" Target="../media/image28.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3.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15.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3.png"/><Relationship Id="rId5" Type="http://schemas.microsoft.com/office/2007/relationships/hdphoto" Target="../media/hdphoto1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6.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8.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microsoft.com/office/2007/relationships/hdphoto" Target="../media/hdphoto19.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1.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1.png"/><Relationship Id="rId5" Type="http://schemas.microsoft.com/office/2007/relationships/hdphoto" Target="../media/hdphoto20.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microsoft.com/office/2007/relationships/hdphoto" Target="../media/hdphoto23.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2.png"/><Relationship Id="rId9" Type="http://schemas.microsoft.com/office/2007/relationships/hdphoto" Target="../media/hdphoto24.wdp"/></Relationships>
</file>

<file path=ppt/slides/_rels/slide2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2.xml"/><Relationship Id="rId7" Type="http://schemas.microsoft.com/office/2007/relationships/hdphoto" Target="../media/hdphoto26.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3.png"/><Relationship Id="rId5" Type="http://schemas.microsoft.com/office/2007/relationships/hdphoto" Target="../media/hdphoto25.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slide" Target="slide31.xml"/><Relationship Id="rId18" Type="http://schemas.openxmlformats.org/officeDocument/2006/relationships/slide" Target="slide26.xml"/><Relationship Id="rId3" Type="http://schemas.openxmlformats.org/officeDocument/2006/relationships/image" Target="../media/image46.png"/><Relationship Id="rId21" Type="http://schemas.openxmlformats.org/officeDocument/2006/relationships/image" Target="../media/image53.png"/><Relationship Id="rId7" Type="http://schemas.openxmlformats.org/officeDocument/2006/relationships/image" Target="../media/image48.png"/><Relationship Id="rId12" Type="http://schemas.microsoft.com/office/2007/relationships/hdphoto" Target="../media/hdphoto31.wdp"/><Relationship Id="rId17" Type="http://schemas.openxmlformats.org/officeDocument/2006/relationships/image" Target="../media/image52.png"/><Relationship Id="rId2" Type="http://schemas.openxmlformats.org/officeDocument/2006/relationships/notesSlide" Target="../notesSlides/notesSlide23.xml"/><Relationship Id="rId16" Type="http://schemas.openxmlformats.org/officeDocument/2006/relationships/slide" Target="slide29.xml"/><Relationship Id="rId20" Type="http://schemas.openxmlformats.org/officeDocument/2006/relationships/slide" Target="slide28.xml"/><Relationship Id="rId1" Type="http://schemas.openxmlformats.org/officeDocument/2006/relationships/slideLayout" Target="../slideLayouts/slideLayout42.xml"/><Relationship Id="rId6" Type="http://schemas.microsoft.com/office/2007/relationships/hdphoto" Target="../media/hdphoto28.wdp"/><Relationship Id="rId11" Type="http://schemas.openxmlformats.org/officeDocument/2006/relationships/image" Target="../media/image50.png"/><Relationship Id="rId24" Type="http://schemas.openxmlformats.org/officeDocument/2006/relationships/image" Target="../media/image55.png"/><Relationship Id="rId5" Type="http://schemas.openxmlformats.org/officeDocument/2006/relationships/image" Target="../media/image47.png"/><Relationship Id="rId15" Type="http://schemas.microsoft.com/office/2007/relationships/hdphoto" Target="../media/hdphoto32.wdp"/><Relationship Id="rId23" Type="http://schemas.openxmlformats.org/officeDocument/2006/relationships/image" Target="../media/image54.png"/><Relationship Id="rId10" Type="http://schemas.microsoft.com/office/2007/relationships/hdphoto" Target="../media/hdphoto30.wdp"/><Relationship Id="rId19" Type="http://schemas.openxmlformats.org/officeDocument/2006/relationships/slide" Target="slide30.xml"/><Relationship Id="rId4" Type="http://schemas.microsoft.com/office/2007/relationships/hdphoto" Target="../media/hdphoto27.wdp"/><Relationship Id="rId9" Type="http://schemas.openxmlformats.org/officeDocument/2006/relationships/image" Target="../media/image49.png"/><Relationship Id="rId14" Type="http://schemas.openxmlformats.org/officeDocument/2006/relationships/image" Target="../media/image51.png"/><Relationship Id="rId22"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3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D3F9C-06FA-40BF-A40C-66BF1D679DC1}"/>
              </a:ext>
            </a:extLst>
          </p:cNvPr>
          <p:cNvPicPr>
            <a:picLocks noChangeAspect="1"/>
          </p:cNvPicPr>
          <p:nvPr/>
        </p:nvPicPr>
        <p:blipFill>
          <a:blip r:embed="rId4"/>
          <a:stretch>
            <a:fillRect/>
          </a:stretch>
        </p:blipFill>
        <p:spPr>
          <a:xfrm>
            <a:off x="29308" y="0"/>
            <a:ext cx="12133384" cy="6858000"/>
          </a:xfrm>
          <a:prstGeom prst="rect">
            <a:avLst/>
          </a:prstGeom>
        </p:spPr>
      </p:pic>
      <p:pic>
        <p:nvPicPr>
          <p:cNvPr id="6" name="Picture 12">
            <a:extLst>
              <a:ext uri="{FF2B5EF4-FFF2-40B4-BE49-F238E27FC236}">
                <a16:creationId xmlns:a16="http://schemas.microsoft.com/office/drawing/2014/main" id="{933D299F-B662-4024-B362-3CA76580C3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9910" y="1328605"/>
            <a:ext cx="3087688" cy="260350"/>
          </a:xfrm>
          <a:prstGeom prst="rect">
            <a:avLst/>
          </a:prstGeom>
          <a:noFill/>
        </p:spPr>
      </p:pic>
      <p:pic>
        <p:nvPicPr>
          <p:cNvPr id="7" name="Picture 1">
            <a:extLst>
              <a:ext uri="{FF2B5EF4-FFF2-40B4-BE49-F238E27FC236}">
                <a16:creationId xmlns:a16="http://schemas.microsoft.com/office/drawing/2014/main" id="{6238698A-EF78-463B-88AB-668B043DD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910" y="3575349"/>
            <a:ext cx="3314700" cy="368300"/>
          </a:xfrm>
          <a:prstGeom prst="rect">
            <a:avLst/>
          </a:prstGeom>
          <a:noFill/>
        </p:spPr>
      </p:pic>
      <p:sp>
        <p:nvSpPr>
          <p:cNvPr id="8" name="Rectangle 30">
            <a:extLst>
              <a:ext uri="{FF2B5EF4-FFF2-40B4-BE49-F238E27FC236}">
                <a16:creationId xmlns:a16="http://schemas.microsoft.com/office/drawing/2014/main" id="{11A857E8-9E84-45A5-B053-E4CE7D8342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Rectangle 31">
            <a:extLst>
              <a:ext uri="{FF2B5EF4-FFF2-40B4-BE49-F238E27FC236}">
                <a16:creationId xmlns:a16="http://schemas.microsoft.com/office/drawing/2014/main" id="{416DE741-7427-4702-BD04-BC5A44AD2D58}"/>
              </a:ext>
            </a:extLst>
          </p:cNvPr>
          <p:cNvSpPr>
            <a:spLocks noChangeArrowheads="1"/>
          </p:cNvSpPr>
          <p:nvPr/>
        </p:nvSpPr>
        <p:spPr bwMode="auto">
          <a:xfrm>
            <a:off x="1681316" y="676836"/>
            <a:ext cx="92350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200" b="1">
                <a:solidFill>
                  <a:srgbClr val="FF0000"/>
                </a:solidFill>
                <a:latin typeface="Times New Roman" panose="02020603050405020304" pitchFamily="18" charset="0"/>
                <a:cs typeface="Times New Roman" panose="02020603050405020304" pitchFamily="18" charset="0"/>
              </a:rPr>
              <a:t>BỘ</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GIÁO DỤC VÀ ĐÀO TẠO</a:t>
            </a:r>
          </a:p>
        </p:txBody>
      </p:sp>
      <p:sp>
        <p:nvSpPr>
          <p:cNvPr id="10" name="Rectangle 32">
            <a:extLst>
              <a:ext uri="{FF2B5EF4-FFF2-40B4-BE49-F238E27FC236}">
                <a16:creationId xmlns:a16="http://schemas.microsoft.com/office/drawing/2014/main" id="{6454E6A2-25BF-418C-B38F-E12DF47C0C23}"/>
              </a:ext>
            </a:extLst>
          </p:cNvPr>
          <p:cNvSpPr>
            <a:spLocks noChangeArrowheads="1"/>
          </p:cNvSpPr>
          <p:nvPr/>
        </p:nvSpPr>
        <p:spPr bwMode="auto">
          <a:xfrm>
            <a:off x="1210276" y="1751501"/>
            <a:ext cx="101770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GÓC</a:t>
            </a:r>
            <a:r>
              <a:rPr kumimoji="0" lang="en-US" alt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TÂM. GÓC NỘI TIẾP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MÔN: TOÁN</a:t>
            </a:r>
            <a:r>
              <a:rPr kumimoji="0" lang="en-US" altLang="en-US" sz="2800" b="1"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LỚP </a:t>
            </a:r>
            <a:r>
              <a:rPr lang="en-US" altLang="en-US" sz="2800" b="1">
                <a:solidFill>
                  <a:srgbClr val="0000CC"/>
                </a:solidFill>
                <a:latin typeface="Times New Roman" panose="02020603050405020304" pitchFamily="18" charset="0"/>
                <a:cs typeface="Times New Roman" panose="02020603050405020304" pitchFamily="18" charset="0"/>
              </a:rPr>
              <a:t>9 (CÁNH DIỀU)</a:t>
            </a:r>
            <a:endParaRPr kumimoji="0" lang="en-US" alt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1" name="Rectangle 36">
            <a:extLst>
              <a:ext uri="{FF2B5EF4-FFF2-40B4-BE49-F238E27FC236}">
                <a16:creationId xmlns:a16="http://schemas.microsoft.com/office/drawing/2014/main" id="{CE78BD9E-7BD5-4C45-A87F-1D696F16E65F}"/>
              </a:ext>
            </a:extLst>
          </p:cNvPr>
          <p:cNvSpPr>
            <a:spLocks noChangeArrowheads="1"/>
          </p:cNvSpPr>
          <p:nvPr/>
        </p:nvSpPr>
        <p:spPr bwMode="auto">
          <a:xfrm>
            <a:off x="1210276" y="3985052"/>
            <a:ext cx="9075027"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1pPr>
            <a:lvl2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2pPr>
            <a:lvl3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3pPr>
            <a:lvl4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4pPr>
            <a:lvl5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5pPr>
            <a:lvl6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6pPr>
            <a:lvl7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7pPr>
            <a:lvl8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8pPr>
            <a:lvl9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a:t>
            </a:r>
            <a:r>
              <a:rPr kumimoji="0" lang="en-US" altLang="en-US" sz="3200" b="1"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a:ln>
                  <a:noFill/>
                </a:ln>
                <a:solidFill>
                  <a:srgbClr val="00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 Nhật Linh</a:t>
            </a: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Email: </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linhnn_thcsla@btu.sgdbinhduong.edu.vn</a:t>
            </a: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 TH-THCS Lạc An</a:t>
            </a:r>
            <a:endParaRPr kumimoji="0" lang="en-US" altLang="en-US" sz="3200" b="0" i="0" u="none" strike="noStrike" kern="1200" cap="none" spc="0" normalizeH="0" baseline="0" noProof="0">
              <a:ln>
                <a:noFill/>
              </a:ln>
              <a:solidFill>
                <a:srgbClr val="660033"/>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en-US" sz="3200" b="1" i="1"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2024</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vi-VN" altLang="en-US" sz="3200" b="0" i="1"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37">
            <a:extLst>
              <a:ext uri="{FF2B5EF4-FFF2-40B4-BE49-F238E27FC236}">
                <a16:creationId xmlns:a16="http://schemas.microsoft.com/office/drawing/2014/main" id="{CF75200A-DD77-47A1-BB22-15784FAEE9EC}"/>
              </a:ext>
            </a:extLst>
          </p:cNvPr>
          <p:cNvSpPr>
            <a:spLocks noChangeArrowheads="1"/>
          </p:cNvSpPr>
          <p:nvPr/>
        </p:nvSpPr>
        <p:spPr bwMode="auto">
          <a:xfrm>
            <a:off x="914400" y="348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794479286"/>
      </p:ext>
    </p:extLst>
  </p:cSld>
  <p:clrMapOvr>
    <a:masterClrMapping/>
  </p:clrMapOvr>
  <mc:AlternateContent xmlns:mc="http://schemas.openxmlformats.org/markup-compatibility/2006" xmlns:p14="http://schemas.microsoft.com/office/powerpoint/2010/main">
    <mc:Choice Requires="p14">
      <p:transition p14:dur="0" advTm="14249"/>
    </mc:Choice>
    <mc:Fallback xmlns="">
      <p:transition advTm="14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314060" y="2391651"/>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5" name="Picture 4">
            <a:extLst>
              <a:ext uri="{FF2B5EF4-FFF2-40B4-BE49-F238E27FC236}">
                <a16:creationId xmlns:a16="http://schemas.microsoft.com/office/drawing/2014/main" id="{4F2A38E2-EB18-4053-E5A0-AD4240076E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rot="5400000">
            <a:off x="2979445" y="-633515"/>
            <a:ext cx="3822237" cy="9094255"/>
          </a:xfrm>
          <a:prstGeom prst="rect">
            <a:avLst/>
          </a:prstGeom>
        </p:spPr>
      </p:pic>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9EFAB15A-2726-B415-A777-BE1D75D135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4000"/>
                    </a14:imgEffect>
                  </a14:imgLayer>
                </a14:imgProps>
              </a:ext>
            </a:extLst>
          </a:blip>
          <a:stretch>
            <a:fillRect/>
          </a:stretch>
        </p:blipFill>
        <p:spPr>
          <a:xfrm>
            <a:off x="419100" y="3698377"/>
            <a:ext cx="11555186" cy="3159621"/>
          </a:xfrm>
          <a:prstGeom prst="rect">
            <a:avLst/>
          </a:prstGeom>
        </p:spPr>
      </p:pic>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661617" y="1403957"/>
            <a:ext cx="7996691" cy="2156273"/>
          </a:xfrm>
          <a:prstGeom prst="rect">
            <a:avLst/>
          </a:prstGeom>
        </p:spPr>
      </p:pic>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293209"/>
          </a:xfrm>
          <a:prstGeom prst="rect">
            <a:avLst/>
          </a:prstGeom>
          <a:noFill/>
        </p:spPr>
        <p:txBody>
          <a:bodyPr wrap="square">
            <a:spAutoFit/>
          </a:bodyPr>
          <a:lstStyle/>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a) Các cặp góc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OAI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OBI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bằng nhau.</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b)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d)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AOB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AIB</a:t>
            </a:r>
            <a:endParaRPr lang="en-US" sz="3200" b="1">
              <a:solidFill>
                <a:srgbClr val="0000CC"/>
              </a:solidFill>
              <a:effectLst/>
              <a:latin typeface="Times New Roman" panose="02020603050405020304"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mo bai">
            <a:hlinkClick r:id="" action="ppaction://media"/>
            <a:extLst>
              <a:ext uri="{FF2B5EF4-FFF2-40B4-BE49-F238E27FC236}">
                <a16:creationId xmlns:a16="http://schemas.microsoft.com/office/drawing/2014/main" id="{F52A1076-88AF-AD4F-9304-A2B7055901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44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AACA26B-C1FB-886F-9F4C-AFE6B1D6F7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contrast="30000"/>
                    </a14:imgEffect>
                  </a14:imgLayer>
                </a14:imgProps>
              </a:ext>
            </a:extLst>
          </a:blip>
          <a:stretch>
            <a:fillRect/>
          </a:stretch>
        </p:blipFill>
        <p:spPr>
          <a:xfrm rot="16200000">
            <a:off x="4207670" y="-2222303"/>
            <a:ext cx="3700462" cy="11277599"/>
          </a:xfrm>
          <a:prstGeom prst="rect">
            <a:avLst/>
          </a:prstGeom>
        </p:spPr>
      </p:pic>
    </p:spTree>
    <p:custDataLst>
      <p:tags r:id="rId1"/>
    </p:custDataLst>
    <p:extLst>
      <p:ext uri="{BB962C8B-B14F-4D97-AF65-F5344CB8AC3E}">
        <p14:creationId xmlns:p14="http://schemas.microsoft.com/office/powerpoint/2010/main" val="6319748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1BC2528-5341-7DC5-56FB-D591EAFDE3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480464" y="-1555944"/>
            <a:ext cx="5154321" cy="11454046"/>
          </a:xfrm>
          <a:prstGeom prst="rect">
            <a:avLst/>
          </a:prstGeom>
        </p:spPr>
      </p:pic>
      <p:sp>
        <p:nvSpPr>
          <p:cNvPr id="9" name="Rectangle 8">
            <a:extLst>
              <a:ext uri="{FF2B5EF4-FFF2-40B4-BE49-F238E27FC236}">
                <a16:creationId xmlns:a16="http://schemas.microsoft.com/office/drawing/2014/main" id="{D2E3E279-7D5C-73D5-B992-F3095A548C48}"/>
              </a:ext>
            </a:extLst>
          </p:cNvPr>
          <p:cNvSpPr/>
          <p:nvPr/>
        </p:nvSpPr>
        <p:spPr>
          <a:xfrm>
            <a:off x="783771" y="1637460"/>
            <a:ext cx="2409372"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07714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8938389" y="1828800"/>
            <a:ext cx="2758311" cy="3200400"/>
          </a:xfrm>
          <a:prstGeom prst="rect">
            <a:avLst/>
          </a:prstGeom>
        </p:spPr>
      </p:pic>
      <p:pic>
        <p:nvPicPr>
          <p:cNvPr id="16" name="Picture 15">
            <a:extLst>
              <a:ext uri="{FF2B5EF4-FFF2-40B4-BE49-F238E27FC236}">
                <a16:creationId xmlns:a16="http://schemas.microsoft.com/office/drawing/2014/main" id="{39904D88-3D64-F6A0-E828-1DE471BC018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50000"/>
                    </a14:imgEffect>
                  </a14:imgLayer>
                </a14:imgProps>
              </a:ext>
            </a:extLst>
          </a:blip>
          <a:stretch>
            <a:fillRect/>
          </a:stretch>
        </p:blipFill>
        <p:spPr>
          <a:xfrm>
            <a:off x="419100" y="4349782"/>
            <a:ext cx="8406849" cy="2193662"/>
          </a:xfrm>
          <a:prstGeom prst="rect">
            <a:avLst/>
          </a:prstGeom>
        </p:spPr>
      </p:pic>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Xin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qúy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cô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nhiều sức khỏe, thành công, hạnh phúc!</a:t>
            </a: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0B70F6DC-AB47-C5B3-5566-484F40191C5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4269343" y="-1625682"/>
            <a:ext cx="3577114" cy="11277600"/>
          </a:xfrm>
          <a:prstGeom prst="rect">
            <a:avLst/>
          </a:prstGeom>
          <a:gradFill flip="none" rotWithShape="1">
            <a:gsLst>
              <a:gs pos="0">
                <a:srgbClr val="FFFFFF">
                  <a:alpha val="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glow>
              <a:schemeClr val="bg1">
                <a:alpha val="50000"/>
              </a:schemeClr>
            </a:glow>
            <a:reflection stA="0" endPos="0" dist="1270000" dir="5400000" sy="-100000" algn="bl" rotWithShape="0"/>
            <a:softEdge rad="0"/>
          </a:effectLst>
        </p:spPr>
      </p:pic>
    </p:spTree>
    <p:custDataLst>
      <p:tags r:id="rId1"/>
    </p:custDataLst>
    <p:extLst>
      <p:ext uri="{BB962C8B-B14F-4D97-AF65-F5344CB8AC3E}">
        <p14:creationId xmlns:p14="http://schemas.microsoft.com/office/powerpoint/2010/main" val="277870246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5" name="Group 4">
            <a:extLst>
              <a:ext uri="{FF2B5EF4-FFF2-40B4-BE49-F238E27FC236}">
                <a16:creationId xmlns:a16="http://schemas.microsoft.com/office/drawing/2014/main" id="{EC533539-49E5-3AC6-7275-E921AF916042}"/>
              </a:ext>
            </a:extLst>
          </p:cNvPr>
          <p:cNvGrpSpPr/>
          <p:nvPr/>
        </p:nvGrpSpPr>
        <p:grpSpPr>
          <a:xfrm>
            <a:off x="306531" y="3012802"/>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a:solidFill>
                    <a:srgbClr val="FF0000"/>
                  </a:solidFill>
                </a:rPr>
                <a:t>Nhận xét: </a:t>
              </a:r>
            </a:p>
            <a:p>
              <a:pPr algn="just"/>
              <a:r>
                <a:rPr lang="en-US" sz="2800">
                  <a:solidFill>
                    <a:srgbClr val="0000CC"/>
                  </a:solidFill>
                </a:rPr>
                <a:t>- </a:t>
              </a:r>
              <a:r>
                <a:rPr lang="vi-VN" sz="2800">
                  <a:solidFill>
                    <a:srgbClr val="0000CC"/>
                  </a:solidFill>
                </a:rPr>
                <a:t>Góc ở tâm chắn một cung mà cung đó là nửa đường tròn thì có số đo bằng 18</a:t>
              </a:r>
              <a:r>
                <a:rPr lang="en-US" sz="3200">
                  <a:solidFill>
                    <a:srgbClr val="0000CC"/>
                  </a:solidFill>
                </a:rPr>
                <a:t>0</a:t>
              </a:r>
              <a:r>
                <a:rPr lang="en-US" sz="2800" baseline="30000">
                  <a:solidFill>
                    <a:srgbClr val="0000CC"/>
                  </a:solidFill>
                </a:rPr>
                <a:t>0</a:t>
              </a:r>
              <a:r>
                <a:rPr lang="vi-VN" sz="2800">
                  <a:solidFill>
                    <a:srgbClr val="0000CC"/>
                  </a:solidFill>
                </a:rPr>
                <a:t>.</a:t>
              </a:r>
              <a:r>
                <a:rPr lang="en-US" sz="2800">
                  <a:solidFill>
                    <a:srgbClr val="0000CC"/>
                  </a:solidFill>
                </a:rPr>
                <a:t> </a:t>
              </a:r>
            </a:p>
            <a:p>
              <a:pPr marL="457200" indent="-457200" algn="just">
                <a:buFontTx/>
                <a:buChar char="-"/>
              </a:pPr>
              <a:r>
                <a:rPr lang="vi-VN" sz="2800">
                  <a:solidFill>
                    <a:srgbClr val="0000CC"/>
                  </a:solidFill>
                </a:rPr>
                <a:t>Trong Hình 50, ta có: sđ</a:t>
              </a:r>
              <a:r>
                <a:rPr lang="en-US" sz="2800">
                  <a:solidFill>
                    <a:srgbClr val="0000CC"/>
                  </a:solidFill>
                </a:rPr>
                <a:t> </a:t>
              </a:r>
              <a:r>
                <a:rPr lang="vi-VN" sz="2800">
                  <a:solidFill>
                    <a:srgbClr val="0000CC"/>
                  </a:solidFill>
                </a:rPr>
                <a:t>AmB</a:t>
              </a:r>
              <a:r>
                <a:rPr lang="en-US" sz="2800">
                  <a:solidFill>
                    <a:srgbClr val="0000CC"/>
                  </a:solidFill>
                </a:rPr>
                <a:t> </a:t>
              </a:r>
              <a:r>
                <a:rPr lang="vi-VN" sz="2800">
                  <a:solidFill>
                    <a:srgbClr val="0000CC"/>
                  </a:solidFill>
                </a:rPr>
                <a:t>=</a:t>
              </a:r>
              <a:r>
                <a:rPr lang="en-US" sz="2800">
                  <a:solidFill>
                    <a:srgbClr val="0000CC"/>
                  </a:solidFill>
                </a:rPr>
                <a:t> </a:t>
              </a:r>
              <a:r>
                <a:rPr lang="vi-VN" sz="2800">
                  <a:solidFill>
                    <a:srgbClr val="0000CC"/>
                  </a:solidFill>
                </a:rPr>
                <a:t>∠AOB;</a:t>
              </a:r>
              <a:r>
                <a:rPr lang="en-US" sz="2800">
                  <a:solidFill>
                    <a:srgbClr val="0000CC"/>
                  </a:solidFill>
                </a:rPr>
                <a:t> </a:t>
              </a:r>
              <a:r>
                <a:rPr lang="vi-VN" sz="2800">
                  <a:solidFill>
                    <a:srgbClr val="0000CC"/>
                  </a:solidFill>
                </a:rPr>
                <a:t>sđ AnB =360</a:t>
              </a:r>
              <a:r>
                <a:rPr lang="en-US" sz="2800" baseline="30000">
                  <a:solidFill>
                    <a:srgbClr val="0000CC"/>
                  </a:solidFill>
                </a:rPr>
                <a:t>0</a:t>
              </a:r>
              <a:r>
                <a:rPr lang="vi-VN" sz="2800">
                  <a:solidFill>
                    <a:srgbClr val="0000CC"/>
                  </a:solidFill>
                </a:rPr>
                <a:t> −∠AOB</a:t>
              </a:r>
              <a:r>
                <a:rPr lang="en-US" sz="2800">
                  <a:solidFill>
                    <a:srgbClr val="0000CC"/>
                  </a:solidFill>
                </a:rPr>
                <a:t>.</a:t>
              </a:r>
            </a:p>
            <a:p>
              <a:pPr marL="457200" indent="-457200" algn="just">
                <a:buFontTx/>
                <a:buChar char="-"/>
              </a:pPr>
              <a:r>
                <a:rPr lang="vi-VN" sz="2800">
                  <a:solidFill>
                    <a:srgbClr val="0000CC"/>
                  </a:solidFill>
                </a:rPr>
                <a:t>Cho C là một điểm nằm trên cung AB (Hình 51), khi đó ta nói: Điểm C chia cung AB thành hai cung AC và CB.</a:t>
              </a:r>
              <a:endParaRPr lang="en-US" sz="2800">
                <a:solidFill>
                  <a:srgbClr val="0000CC"/>
                </a:solidFill>
              </a:endParaRPr>
            </a:p>
            <a:p>
              <a:pPr marL="457200" indent="-457200" algn="just">
                <a:buFontTx/>
                <a:buChar char="-"/>
              </a:pPr>
              <a:r>
                <a:rPr lang="vi-VN" sz="2800">
                  <a:solidFill>
                    <a:srgbClr val="0000CC"/>
                  </a:solidFill>
                </a:rPr>
                <a:t>Ta có thể chứng minh được rằng nếu C là một điểm nằm trên cung AB (Hình 51) thì sđ ACB = AC + CB.</a:t>
              </a:r>
              <a:endParaRPr lang="en-US" sz="2800">
                <a:solidFill>
                  <a:srgbClr val="0000CC"/>
                </a:solidFill>
              </a:endParaRPr>
            </a:p>
          </p:txBody>
        </p:sp>
        <p:sp>
          <p:nvSpPr>
            <p:cNvPr id="15" name="Arc 14">
              <a:extLst>
                <a:ext uri="{FF2B5EF4-FFF2-40B4-BE49-F238E27FC236}">
                  <a16:creationId xmlns:a16="http://schemas.microsoft.com/office/drawing/2014/main" id="{F7B9ED01-4869-B420-CB06-34DA9A0286BA}"/>
                </a:ext>
              </a:extLst>
            </p:cNvPr>
            <p:cNvSpPr/>
            <p:nvPr/>
          </p:nvSpPr>
          <p:spPr>
            <a:xfrm rot="19236181">
              <a:off x="4834948"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76F2ED54-E15A-F6BB-289F-7B6AF8C7F99A}"/>
                </a:ext>
              </a:extLst>
            </p:cNvPr>
            <p:cNvSpPr/>
            <p:nvPr/>
          </p:nvSpPr>
          <p:spPr>
            <a:xfrm rot="19236181">
              <a:off x="7538960"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AA3633ED-51AD-A040-B288-7BBB77FEBE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rot="16200000">
            <a:off x="3371661" y="-1423621"/>
            <a:ext cx="4831462" cy="10736583"/>
          </a:xfrm>
          <a:prstGeom prst="rect">
            <a:avLst/>
          </a:prstGeom>
        </p:spPr>
      </p:pic>
    </p:spTree>
    <p:custDataLst>
      <p:tags r:id="rId1"/>
    </p:custDataLst>
    <p:extLst>
      <p:ext uri="{BB962C8B-B14F-4D97-AF65-F5344CB8AC3E}">
        <p14:creationId xmlns:p14="http://schemas.microsoft.com/office/powerpoint/2010/main" val="37261418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SLIDE_TITLE" val="Trang giới thiệu"/>
  <p:tag name="GENSWF_SLIDE_UID" val="{423CB535-60C7-4A99-977B-5F744A812188}:434"/>
  <p:tag name="ISPRING_PRESENTER_ID" val="{60CCB9E4-6ED6-4923-B328-1729EB06BEF4}"/>
  <p:tag name="GENSWF_ADVANCE_TIME" val="14.249"/>
  <p:tag name="ISPRING_CUSTOM_TIMING_USED" val="1"/>
  <p:tag name="ISPRING_PLAYER_LAYOUT_TYPE" val="NoSidebar"/>
  <p:tag name="ISPRING_SLIDE_ID_2" val="{EB82AB22-71CD-408E-B1FB-90DD25C525A4}"/>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1489</Words>
  <Application>Microsoft Office PowerPoint</Application>
  <PresentationFormat>Widescreen</PresentationFormat>
  <Paragraphs>144</Paragraphs>
  <Slides>32</Slides>
  <Notes>24</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Tw Cen MT</vt:lpstr>
      <vt:lpstr>Office Theme</vt:lpstr>
      <vt:lpstr>1_Office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66</cp:revision>
  <dcterms:created xsi:type="dcterms:W3CDTF">2024-06-15T03:08:24Z</dcterms:created>
  <dcterms:modified xsi:type="dcterms:W3CDTF">2024-06-30T09:08:39Z</dcterms:modified>
</cp:coreProperties>
</file>