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63" r:id="rId4"/>
    <p:sldId id="285" r:id="rId5"/>
    <p:sldId id="264" r:id="rId6"/>
    <p:sldId id="265" r:id="rId7"/>
    <p:sldId id="286" r:id="rId8"/>
    <p:sldId id="267" r:id="rId9"/>
    <p:sldId id="272" r:id="rId10"/>
    <p:sldId id="273" r:id="rId11"/>
    <p:sldId id="278" r:id="rId12"/>
    <p:sldId id="280" r:id="rId13"/>
    <p:sldId id="287" r:id="rId14"/>
    <p:sldId id="288" r:id="rId15"/>
    <p:sldId id="289" r:id="rId16"/>
    <p:sldId id="281" r:id="rId17"/>
    <p:sldId id="290" r:id="rId18"/>
    <p:sldId id="28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arela Round" panose="020B0604020202020204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8068B5-05EC-40D0-BF61-CF48C4B65AA2}">
  <a:tblStyle styleId="{238068B5-05EC-40D0-BF61-CF48C4B65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98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10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67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7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43adc3712_13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43adc3712_13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76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15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2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3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 rot="10800000" flipH="1">
            <a:off x="600363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 rot="10800000" flipH="1">
            <a:off x="2072752" y="430558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 rot="-9504435" flipH="1">
            <a:off x="1719786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 flipH="1">
            <a:off x="7099013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 rot="9749673" flipH="1">
            <a:off x="6663925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rot="9301861" flipH="1">
            <a:off x="8006334" y="4368566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rot="10800000" flipH="1">
            <a:off x="990538" y="486410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 rot="9577518" flipH="1">
            <a:off x="108260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8100000" flipH="1">
            <a:off x="1289705" y="4512591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rot="10800000" flipH="1">
            <a:off x="8761763" y="459625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 rot="10800000" flipH="1">
            <a:off x="7656300" y="4650068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203954" y="1696452"/>
            <a:ext cx="9036297" cy="1671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DẠNG NĂNG LƯỢNG</a:t>
            </a:r>
            <a:endParaRPr sz="450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6229" y="1142516"/>
            <a:ext cx="19800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46</a:t>
            </a:r>
            <a:endParaRPr lang="en-US" sz="45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Hãy chọn dạng năng lượng ở cột A phù hợp với phần mô tả ở cột B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04665"/>
              </p:ext>
            </p:extLst>
          </p:nvPr>
        </p:nvGraphicFramePr>
        <p:xfrm>
          <a:off x="228600" y="1215189"/>
          <a:ext cx="8686800" cy="384399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91326">
                  <a:extLst>
                    <a:ext uri="{9D8B030D-6E8A-4147-A177-3AD203B41FA5}">
                      <a16:colId xmlns:a16="http://schemas.microsoft.com/office/drawing/2014/main" val="2940596273"/>
                    </a:ext>
                  </a:extLst>
                </a:gridCol>
                <a:gridCol w="5895474">
                  <a:extLst>
                    <a:ext uri="{9D8B030D-6E8A-4147-A177-3AD203B41FA5}">
                      <a16:colId xmlns:a16="http://schemas.microsoft.com/office/drawing/2014/main" val="1525363108"/>
                    </a:ext>
                  </a:extLst>
                </a:gridCol>
              </a:tblGrid>
              <a:tr h="405464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 (cột A)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tả (cột B)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79436"/>
                  </a:ext>
                </a:extLst>
              </a:tr>
              <a:tr h="569094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Hóa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tỏa ra từ Mặt Trời, ngọn lửa, bóng đèn sợi đốt...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8318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Nhiệt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tạo ra từ pin, acquy, máy phát điện, pin mặt trời, thuỷ điện, sét,...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403093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Năng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 âm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phát ra từ Mặt Trời, từ các phản ứng hoá học, từ một số loài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vật (đom đóm, sứa biển),...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172450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Điện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lưu trữ trong các hoá chất tạo thành vật (trong thực phẩm, pin,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nến, diêm, pháo hoa,...).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518716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Quang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được lan truyền từ một nguồn phát âm (dây đàn, mặt trống,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màng loa,...)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028178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093495" y="1876926"/>
            <a:ext cx="890337" cy="2117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45106" y="1876926"/>
            <a:ext cx="1038726" cy="661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8347" y="3294384"/>
            <a:ext cx="565485" cy="1251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93495" y="2507104"/>
            <a:ext cx="1010652" cy="15504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73704" y="3137188"/>
            <a:ext cx="930443" cy="16521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/>
          <p:nvPr/>
        </p:nvSpPr>
        <p:spPr>
          <a:xfrm>
            <a:off x="1636295" y="1046747"/>
            <a:ext cx="5498431" cy="348915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1864895" y="1251284"/>
            <a:ext cx="5074869" cy="2598821"/>
          </a:xfrm>
          <a:prstGeom prst="rect">
            <a:avLst/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chemeClr val="tx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Một số dạng năng lượng thường găp: động năng, thế năng hấp dẫn, năng lượng hóa học, năng lượng điện, năng lượng ánh sáng, năng lượng nhiệt, năng lượng âm,….</a:t>
            </a:r>
            <a:endParaRPr sz="2200">
              <a:solidFill>
                <a:schemeClr val="tx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body" idx="4294967295"/>
          </p:nvPr>
        </p:nvSpPr>
        <p:spPr>
          <a:xfrm>
            <a:off x="2615011" y="231055"/>
            <a:ext cx="3365277" cy="659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416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400" smtClean="0">
                <a:latin typeface="Arial" panose="020B0604020202020204" pitchFamily="34" charset="0"/>
              </a:rPr>
              <a:t>Trường </a:t>
            </a:r>
            <a:r>
              <a:rPr lang="en-US" altLang="en-US" sz="2400">
                <a:latin typeface="Arial" panose="020B0604020202020204" pitchFamily="34" charset="0"/>
              </a:rPr>
              <a:t>hợp nào dưới đây là biểu hiện của nhiệt năng ?</a:t>
            </a:r>
          </a:p>
        </p:txBody>
      </p:sp>
      <p:sp>
        <p:nvSpPr>
          <p:cNvPr id="8" name="Google Shape;521;p54"/>
          <p:cNvSpPr/>
          <p:nvPr/>
        </p:nvSpPr>
        <p:spPr>
          <a:xfrm>
            <a:off x="1030365" y="230633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684207" y="22277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altLang="en-US" sz="2400">
                <a:latin typeface="Arial" panose="020B0604020202020204" pitchFamily="34" charset="0"/>
              </a:rPr>
              <a:t>Làm cho vật nóng </a:t>
            </a:r>
            <a:r>
              <a:rPr lang="en-US" altLang="en-US" sz="2400" smtClean="0">
                <a:latin typeface="Arial" panose="020B0604020202020204" pitchFamily="34" charset="0"/>
              </a:rPr>
              <a:t>lên.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1036135" y="432256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684207" y="3016921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>
                <a:latin typeface="Arial" panose="020B0604020202020204" pitchFamily="34" charset="0"/>
              </a:rPr>
              <a:t>Truyền được </a:t>
            </a:r>
            <a:r>
              <a:rPr lang="en-US" altLang="en-US" sz="2400" smtClean="0">
                <a:latin typeface="Arial" panose="020B0604020202020204" pitchFamily="34" charset="0"/>
              </a:rPr>
              <a:t>âm.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1030365" y="299022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1684207" y="4389261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>
                <a:latin typeface="Arial" panose="020B0604020202020204" pitchFamily="34" charset="0"/>
              </a:rPr>
              <a:t>Làm cho vật chuyển động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1042397" y="36719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579065" y="3660806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Phản chiếu được ánh sáng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9" grpId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53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400"/>
              <a:t>Dạng năng lượng nào cần thiết để nước đá tan thành nước?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1030365" y="230633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684207" y="22277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/>
              <a:t>Năng lượng ánh sáng.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1036135" y="432256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684207" y="3016921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/>
              <a:t>Năng lượng âm thanh.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1030365" y="299022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1684207" y="4355910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/>
              <a:t>Năng lượng nhiệt.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1030365" y="3683983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579065" y="3696340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vi-VN" sz="2400"/>
              <a:t>Năng lượng hoá học.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3" grpId="0"/>
      <p:bldP spid="13" grpId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53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400"/>
              <a:t>Dạng năng lượng được dự trữ trong que diêm, pháo hoa </a:t>
            </a:r>
            <a:r>
              <a:rPr lang="vi-VN" sz="2400" smtClean="0"/>
              <a:t>là</a:t>
            </a:r>
            <a:r>
              <a:rPr lang="en-GB" sz="2400" smtClean="0"/>
              <a:t>: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297462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2951304" y="2106306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400" smtClean="0"/>
              <a:t>nhiệt năng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303232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2951304" y="2895512"/>
            <a:ext cx="3593187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quang năng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297462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2951304" y="4234501"/>
            <a:ext cx="232609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cơ năng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297462" y="356257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2846163" y="3574931"/>
            <a:ext cx="303212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GB" sz="2400" smtClean="0"/>
              <a:t>hóa năng</a:t>
            </a:r>
            <a:r>
              <a:rPr lang="vi-VN" sz="2400" smtClean="0"/>
              <a:t>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Câu 4: Ghép mỗi hoạt động ở cột bên trái với nguồn năng lượng ở cột bên phải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3288"/>
              </p:ext>
            </p:extLst>
          </p:nvPr>
        </p:nvGraphicFramePr>
        <p:xfrm>
          <a:off x="228600" y="1215189"/>
          <a:ext cx="8686800" cy="36398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931568">
                  <a:extLst>
                    <a:ext uri="{9D8B030D-6E8A-4147-A177-3AD203B41FA5}">
                      <a16:colId xmlns:a16="http://schemas.microsoft.com/office/drawing/2014/main" val="2940596273"/>
                    </a:ext>
                  </a:extLst>
                </a:gridCol>
                <a:gridCol w="2755232">
                  <a:extLst>
                    <a:ext uri="{9D8B030D-6E8A-4147-A177-3AD203B41FA5}">
                      <a16:colId xmlns:a16="http://schemas.microsoft.com/office/drawing/2014/main" val="1525363108"/>
                    </a:ext>
                  </a:extLst>
                </a:gridCol>
              </a:tblGrid>
              <a:tr h="299817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 lượng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79436"/>
                  </a:ext>
                </a:extLst>
              </a:tr>
              <a:tr h="420812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Máy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hút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bụi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họat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Nước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8318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Chong chóng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giấy đang quay.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Gió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403093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Học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sinh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đạp xe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 công viên.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Điện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172450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Mặt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nước trong chiếc cốc rung động khi </a:t>
                      </a:r>
                    </a:p>
                    <a:p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 cốc nước trước màng loa đang hoạt động.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Ánh sáng Mặt Trời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518716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Cầu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thủ chuyền bóng cho đồng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đội.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Âm thanh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028178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Thực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phẩm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71307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969042" y="1876926"/>
            <a:ext cx="1231036" cy="1033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52637" y="2271033"/>
            <a:ext cx="214744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03826" y="4060828"/>
            <a:ext cx="1507764" cy="5411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52585" y="2888166"/>
            <a:ext cx="959005" cy="1657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30644" y="3495800"/>
            <a:ext cx="880946" cy="540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227" y="3887036"/>
            <a:ext cx="1792521" cy="1036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303" y="1283135"/>
            <a:ext cx="268236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Làm việc cá nhân</a:t>
            </a:r>
            <a:endParaRPr lang="en-US" sz="22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2651" y="1874451"/>
            <a:ext cx="5124323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Nhiệm vụ: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/>
              <a:t>Trình bày trước lớp ý kiến của mình về dạng năng lượng dễ vận chuyển, dễ sử dụng và dễ chuyển hóa thành dạng năng lượng khác.</a:t>
            </a:r>
            <a:endParaRPr lang="en-US" sz="220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8749" y="2023597"/>
            <a:ext cx="1638601" cy="163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</a:pPr>
            <a:r>
              <a:rPr lang="en-US" sz="28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" name="Google Shape;444;p38"/>
          <p:cNvGrpSpPr/>
          <p:nvPr/>
        </p:nvGrpSpPr>
        <p:grpSpPr>
          <a:xfrm>
            <a:off x="2288130" y="312258"/>
            <a:ext cx="347107" cy="438984"/>
            <a:chOff x="584925" y="238125"/>
            <a:chExt cx="415200" cy="525100"/>
          </a:xfrm>
        </p:grpSpPr>
        <p:sp>
          <p:nvSpPr>
            <p:cNvPr id="10" name="Google Shape;445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6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7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8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9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0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23;p38"/>
          <p:cNvGrpSpPr/>
          <p:nvPr/>
        </p:nvGrpSpPr>
        <p:grpSpPr>
          <a:xfrm>
            <a:off x="611988" y="2509033"/>
            <a:ext cx="1075937" cy="1047989"/>
            <a:chOff x="5926225" y="921350"/>
            <a:chExt cx="517800" cy="504350"/>
          </a:xfrm>
        </p:grpSpPr>
        <p:sp>
          <p:nvSpPr>
            <p:cNvPr id="17" name="Google Shape;72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Flowchart: Punched Tape 18"/>
          <p:cNvSpPr/>
          <p:nvPr/>
        </p:nvSpPr>
        <p:spPr>
          <a:xfrm>
            <a:off x="2328948" y="1142931"/>
            <a:ext cx="6123783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9695" y="1961749"/>
            <a:ext cx="6088558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Ôn tập các kiến thức đã học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Làm các bài tập trong sách bài tập 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Bài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48 – Sự chuyển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hóa năng lượng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736" name="Google Shape;736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41982" y="1497786"/>
            <a:ext cx="5715000" cy="2056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CẢM ƠN CÁC EM ĐÃ LẮNG NGHE!</a:t>
            </a:r>
            <a:endParaRPr lang="en-US" sz="5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Em hãy chỉ ra các dạng năng lượng xuất hiện trong những hiện tượng ở hình?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27" y="1945857"/>
            <a:ext cx="7187119" cy="2421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93294" y="-1"/>
            <a:ext cx="8193505" cy="1063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I. NHẬN BIẾT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0" y="2648532"/>
            <a:ext cx="3353937" cy="194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69" y="1721783"/>
            <a:ext cx="3159599" cy="3376010"/>
          </a:xfrm>
          <a:prstGeom prst="rect">
            <a:avLst/>
          </a:prstGeom>
        </p:spPr>
      </p:pic>
      <p:sp>
        <p:nvSpPr>
          <p:cNvPr id="14" name="Google Shape;212;p13"/>
          <p:cNvSpPr txBox="1">
            <a:spLocks/>
          </p:cNvSpPr>
          <p:nvPr/>
        </p:nvSpPr>
        <p:spPr>
          <a:xfrm>
            <a:off x="146980" y="931522"/>
            <a:ext cx="8539819" cy="132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cuộc sống hàng ngày chúng ta có thể nhận biết năng lượng qua các biểu hiển của nó.</a:t>
            </a:r>
            <a:endParaRPr lang="vi-VN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30706" y="2151201"/>
            <a:ext cx="2003672" cy="2644564"/>
            <a:chOff x="6930706" y="2105287"/>
            <a:chExt cx="2003672" cy="26445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7734" y="2105287"/>
              <a:ext cx="709615" cy="13045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0706" y="3472060"/>
              <a:ext cx="2003672" cy="1277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08863" y="0"/>
            <a:ext cx="800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</a:t>
            </a:r>
            <a:r>
              <a:rPr lang="vi-VN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ìm </a:t>
            </a:r>
            <a:r>
              <a:rPr lang="vi-VN" sz="210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ra những vật đang sử dụng năng </a:t>
            </a:r>
            <a:r>
              <a:rPr lang="vi-VN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quanh phòng học</a:t>
            </a:r>
            <a:r>
              <a:rPr lang="vi-VN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vi-VN" sz="210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Sắp xếp những thứ tìm thấy theo dạng năng lượng sử dụng tương ứng (điện, nhiệt, âm thanh, ánh sáng). </a:t>
            </a:r>
            <a:endParaRPr lang="en-US" sz="21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842" y="1405112"/>
            <a:ext cx="3973429" cy="3559740"/>
            <a:chOff x="179842" y="1405112"/>
            <a:chExt cx="3973429" cy="35597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842" y="1405112"/>
              <a:ext cx="3973429" cy="22100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4221" y="3958423"/>
              <a:ext cx="3399421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Quạt </a:t>
              </a: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sử dụng năng lượng điện để hoạt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7650" y="1391829"/>
            <a:ext cx="4607590" cy="3699475"/>
            <a:chOff x="4297650" y="1391829"/>
            <a:chExt cx="4607590" cy="3699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650" y="1391829"/>
              <a:ext cx="4607590" cy="221363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27221" y="4084875"/>
              <a:ext cx="3377229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Điều </a:t>
              </a: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hòa sử dụng năng lượng điện để hoạt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6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47654" y="1107996"/>
            <a:ext cx="3498864" cy="3641855"/>
            <a:chOff x="559569" y="1331312"/>
            <a:chExt cx="3498864" cy="36418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382" y="1331312"/>
              <a:ext cx="2949237" cy="272854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59569" y="4203726"/>
              <a:ext cx="34988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Loa của máy tính sử dụng năng lượng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 thanh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8614" y="1138067"/>
            <a:ext cx="3429916" cy="3611784"/>
            <a:chOff x="5398718" y="1331312"/>
            <a:chExt cx="3429916" cy="36117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7738" y="1331312"/>
              <a:ext cx="2691735" cy="261661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398718" y="4173655"/>
              <a:ext cx="34299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Cây cảnh sử dụng năng lượng ánh sáng Mặt Trời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II. CÁC DẠNG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6" y="1672311"/>
            <a:ext cx="4542260" cy="1203158"/>
          </a:xfrm>
          <a:prstGeom prst="rect">
            <a:avLst/>
          </a:prstGeom>
        </p:spPr>
      </p:pic>
      <p:sp>
        <p:nvSpPr>
          <p:cNvPr id="11" name="Google Shape;287;p21"/>
          <p:cNvSpPr txBox="1">
            <a:spLocks/>
          </p:cNvSpPr>
          <p:nvPr/>
        </p:nvSpPr>
        <p:spPr>
          <a:xfrm>
            <a:off x="2184714" y="1038368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Một số dạng năng lượng thường gặp</a:t>
            </a:r>
            <a:endParaRPr 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95105" y="1699263"/>
            <a:ext cx="3848894" cy="1636682"/>
            <a:chOff x="5295105" y="1699263"/>
            <a:chExt cx="3848894" cy="16366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105" y="1699263"/>
              <a:ext cx="3848894" cy="1058722"/>
            </a:xfrm>
            <a:prstGeom prst="rect">
              <a:avLst/>
            </a:prstGeom>
          </p:spPr>
        </p:pic>
        <p:sp>
          <p:nvSpPr>
            <p:cNvPr id="14" name="Google Shape;287;p21"/>
            <p:cNvSpPr txBox="1">
              <a:spLocks/>
            </p:cNvSpPr>
            <p:nvPr/>
          </p:nvSpPr>
          <p:spPr>
            <a:xfrm>
              <a:off x="6138555" y="2837916"/>
              <a:ext cx="2520988" cy="498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●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○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■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>
                <a:buFont typeface="Varela Round"/>
                <a:buNone/>
              </a:pPr>
              <a:r>
                <a:rPr lang="en-US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năng hấp dẫn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826" y="3316617"/>
            <a:ext cx="4300827" cy="1682248"/>
            <a:chOff x="138826" y="3316617"/>
            <a:chExt cx="4300827" cy="1682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95" y="3316617"/>
              <a:ext cx="3408039" cy="1289051"/>
            </a:xfrm>
            <a:prstGeom prst="rect">
              <a:avLst/>
            </a:prstGeom>
          </p:spPr>
        </p:pic>
        <p:sp>
          <p:nvSpPr>
            <p:cNvPr id="17" name="Google Shape;287;p21"/>
            <p:cNvSpPr txBox="1">
              <a:spLocks/>
            </p:cNvSpPr>
            <p:nvPr/>
          </p:nvSpPr>
          <p:spPr>
            <a:xfrm>
              <a:off x="138826" y="4500836"/>
              <a:ext cx="4300827" cy="498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●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○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■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>
                <a:buFont typeface="Varela Round"/>
                <a:buNone/>
              </a:pPr>
              <a:r>
                <a:rPr lang="en-US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 lượng hóa học (Hóa năng)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1477508" y="2836444"/>
            <a:ext cx="1864895" cy="49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năng</a:t>
            </a:r>
            <a:endParaRPr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6756" y="3510608"/>
            <a:ext cx="4025593" cy="1501314"/>
            <a:chOff x="5206756" y="3510608"/>
            <a:chExt cx="4025593" cy="15013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812" y="3510608"/>
              <a:ext cx="2793330" cy="990228"/>
            </a:xfrm>
            <a:prstGeom prst="rect">
              <a:avLst/>
            </a:prstGeom>
          </p:spPr>
        </p:pic>
        <p:sp>
          <p:nvSpPr>
            <p:cNvPr id="20" name="Google Shape;287;p21"/>
            <p:cNvSpPr txBox="1">
              <a:spLocks/>
            </p:cNvSpPr>
            <p:nvPr/>
          </p:nvSpPr>
          <p:spPr>
            <a:xfrm>
              <a:off x="5206756" y="4513893"/>
              <a:ext cx="4025593" cy="498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●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○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■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>
                <a:buFont typeface="Varela Round"/>
                <a:buNone/>
              </a:pPr>
              <a:r>
                <a:rPr lang="en-US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 lượng điện (Điện năng)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74" y="2892191"/>
            <a:ext cx="3567408" cy="1496009"/>
          </a:xfrm>
          <a:prstGeom prst="rect">
            <a:avLst/>
          </a:prstGeom>
        </p:spPr>
      </p:pic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II. CÁC DẠNG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" name="Google Shape;287;p21"/>
          <p:cNvSpPr txBox="1">
            <a:spLocks/>
          </p:cNvSpPr>
          <p:nvPr/>
        </p:nvSpPr>
        <p:spPr>
          <a:xfrm>
            <a:off x="5983162" y="2436957"/>
            <a:ext cx="2520988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âm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235079" y="2518291"/>
            <a:ext cx="3203577" cy="7970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ánh sáng (quang năng)</a:t>
            </a:r>
            <a:endParaRPr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87;p21"/>
          <p:cNvSpPr txBox="1">
            <a:spLocks/>
          </p:cNvSpPr>
          <p:nvPr/>
        </p:nvSpPr>
        <p:spPr>
          <a:xfrm>
            <a:off x="3029474" y="4433704"/>
            <a:ext cx="4025593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nhiệt (Nhiệt năng)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2" y="1154599"/>
            <a:ext cx="3219071" cy="1317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21" y="1205863"/>
            <a:ext cx="4531087" cy="11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7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Dấu hiệu nhận biết các dạng năng lượng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98342"/>
              </p:ext>
            </p:extLst>
          </p:nvPr>
        </p:nvGraphicFramePr>
        <p:xfrm>
          <a:off x="523300" y="1143957"/>
          <a:ext cx="8163500" cy="386871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81750">
                  <a:extLst>
                    <a:ext uri="{9D8B030D-6E8A-4147-A177-3AD203B41FA5}">
                      <a16:colId xmlns:a16="http://schemas.microsoft.com/office/drawing/2014/main" val="754111653"/>
                    </a:ext>
                  </a:extLst>
                </a:gridCol>
                <a:gridCol w="4081750">
                  <a:extLst>
                    <a:ext uri="{9D8B030D-6E8A-4147-A177-3AD203B41FA5}">
                      <a16:colId xmlns:a16="http://schemas.microsoft.com/office/drawing/2014/main" val="263219931"/>
                    </a:ext>
                  </a:extLst>
                </a:gridCol>
              </a:tblGrid>
              <a:tr h="413067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Dạng</a:t>
                      </a:r>
                      <a:r>
                        <a:rPr lang="en-GB" sz="2000" baseline="0" smtClean="0"/>
                        <a:t> năng lượng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Dấu</a:t>
                      </a:r>
                      <a:r>
                        <a:rPr lang="en-GB" sz="2000" baseline="0" smtClean="0"/>
                        <a:t> hiệu nhận biết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516645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Động</a:t>
                      </a:r>
                      <a:r>
                        <a:rPr lang="en-GB" sz="2000" baseline="0" smtClean="0"/>
                        <a:t>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Do chuyển</a:t>
                      </a:r>
                      <a:r>
                        <a:rPr lang="en-GB" sz="2000" baseline="0" smtClean="0"/>
                        <a:t> động của vật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623396"/>
                  </a:ext>
                </a:extLst>
              </a:tr>
              <a:tr h="670848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Thế</a:t>
                      </a:r>
                      <a:r>
                        <a:rPr lang="en-GB" sz="2000" baseline="0" smtClean="0"/>
                        <a:t> năng hấp dẫn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Do vật</a:t>
                      </a:r>
                      <a:r>
                        <a:rPr lang="en-GB" sz="2000" baseline="0" smtClean="0"/>
                        <a:t> ở trên cao so với mặt đất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5313645"/>
                  </a:ext>
                </a:extLst>
              </a:tr>
              <a:tr h="719464">
                <a:tc>
                  <a:txBody>
                    <a:bodyPr/>
                    <a:lstStyle/>
                    <a:p>
                      <a:pPr algn="l"/>
                      <a:r>
                        <a:rPr lang="en-GB" sz="2000" baseline="0" smtClean="0"/>
                        <a:t>Hóa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Sinh</a:t>
                      </a:r>
                      <a:r>
                        <a:rPr lang="en-GB" sz="2000" baseline="0" smtClean="0"/>
                        <a:t> ra do phản ứng hóa học của các hóa chất.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588207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baseline="0" smtClean="0"/>
                        <a:t>Điện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Tạo</a:t>
                      </a:r>
                      <a:r>
                        <a:rPr lang="en-GB" sz="2000" baseline="0" smtClean="0"/>
                        <a:t> ra bởi dòng điện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555297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Quang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Phát</a:t>
                      </a:r>
                      <a:r>
                        <a:rPr lang="en-GB" sz="2000" baseline="0" smtClean="0"/>
                        <a:t> ra từ các nguồn sáng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867390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Năng</a:t>
                      </a:r>
                      <a:r>
                        <a:rPr lang="en-GB" sz="2000" baseline="0" smtClean="0"/>
                        <a:t> lượng âm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Lan truyền</a:t>
                      </a:r>
                      <a:r>
                        <a:rPr lang="en-GB" sz="2000" baseline="0" smtClean="0"/>
                        <a:t> từ các nguồn âm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87964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Nhiệt</a:t>
                      </a:r>
                      <a:r>
                        <a:rPr lang="en-GB" sz="2000" baseline="0" smtClean="0"/>
                        <a:t>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Sinh ra từ</a:t>
                      </a:r>
                      <a:r>
                        <a:rPr lang="en-GB" sz="2000" baseline="0" smtClean="0"/>
                        <a:t> các nguồn nhiệt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3952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n-lt"/>
              </a:rPr>
              <a:t>Gọi tên các dạng năng lượng chính được sử dụng trong mỗi tình huống sau đây:</a:t>
            </a:r>
            <a:endParaRPr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59" y="4355183"/>
            <a:ext cx="26773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N</a:t>
            </a:r>
            <a:r>
              <a:rPr lang="vi-VN" sz="2000" smtClean="0">
                <a:latin typeface="+mn-lt"/>
                <a:ea typeface="Calibri" panose="020F0502020204030204" pitchFamily="34" charset="0"/>
              </a:rPr>
              <a:t>ăng </a:t>
            </a:r>
            <a:r>
              <a:rPr lang="vi-VN" sz="2000">
                <a:latin typeface="+mn-lt"/>
                <a:ea typeface="Calibri" panose="020F0502020204030204" pitchFamily="34" charset="0"/>
              </a:rPr>
              <a:t>lượng áng sáng</a:t>
            </a:r>
            <a:endParaRPr lang="en-US" sz="200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8504" y="4355183"/>
            <a:ext cx="2265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T</a:t>
            </a:r>
            <a:r>
              <a:rPr lang="vi-VN" sz="2000" smtClean="0">
                <a:latin typeface="+mn-lt"/>
                <a:ea typeface="Calibri" panose="020F0502020204030204" pitchFamily="34" charset="0"/>
              </a:rPr>
              <a:t>hế </a:t>
            </a:r>
            <a:r>
              <a:rPr lang="vi-VN" sz="2000">
                <a:latin typeface="+mn-lt"/>
                <a:ea typeface="Calibri" panose="020F0502020204030204" pitchFamily="34" charset="0"/>
              </a:rPr>
              <a:t>năng hấp dẫn</a:t>
            </a:r>
            <a:endParaRPr lang="en-US" sz="200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582" y="4355183"/>
            <a:ext cx="135485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>
                <a:latin typeface="+mn-lt"/>
                <a:ea typeface="Calibri" panose="020F0502020204030204" pitchFamily="34" charset="0"/>
              </a:rPr>
              <a:t>Đ</a:t>
            </a:r>
            <a:r>
              <a:rPr lang="vi-VN" sz="2000" smtClean="0">
                <a:latin typeface="+mn-lt"/>
                <a:ea typeface="Calibri" panose="020F0502020204030204" pitchFamily="34" charset="0"/>
              </a:rPr>
              <a:t>iện </a:t>
            </a:r>
            <a:r>
              <a:rPr lang="vi-VN" sz="2000">
                <a:latin typeface="+mn-lt"/>
                <a:ea typeface="Calibri" panose="020F0502020204030204" pitchFamily="34" charset="0"/>
              </a:rPr>
              <a:t>năng</a:t>
            </a:r>
            <a:endParaRPr lang="en-US" sz="200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5" y="1226054"/>
            <a:ext cx="2019300" cy="2266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068" y="1294967"/>
            <a:ext cx="2590800" cy="217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186" y="1737661"/>
            <a:ext cx="2691344" cy="164043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23903" y="3655559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a) Đọc sách ở sân trường</a:t>
            </a:r>
            <a:endParaRPr lang="en-US" sz="200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6030" y="3641343"/>
            <a:ext cx="215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b) Chơi cầu trượt</a:t>
            </a:r>
            <a:endParaRPr lang="en-US" sz="200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25631" y="3641343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</a:rPr>
              <a:t>c) Bật máy vi tính</a:t>
            </a:r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841</Words>
  <Application>Microsoft Office PowerPoint</Application>
  <PresentationFormat>On-screen Show (16:9)</PresentationFormat>
  <Paragraphs>128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Varela Round</vt:lpstr>
      <vt:lpstr>Muli</vt:lpstr>
      <vt:lpstr>Iras template</vt:lpstr>
      <vt:lpstr>MỘT SỐ DẠNG NĂNG LƯỢNG</vt:lpstr>
      <vt:lpstr>Em hãy chỉ ra các dạng năng lượng xuất hiện trong những hiện tượng ở hình? </vt:lpstr>
      <vt:lpstr>I. NHẬN BIẾT NĂNG LƯỢNG</vt:lpstr>
      <vt:lpstr>PowerPoint Presentation</vt:lpstr>
      <vt:lpstr>PowerPoint Presentation</vt:lpstr>
      <vt:lpstr>II. CÁC DẠNG NĂNG LƯỢNG</vt:lpstr>
      <vt:lpstr>II. CÁC DẠNG NĂNG LƯỢNG</vt:lpstr>
      <vt:lpstr>Dấu hiệu nhận biết các dạng năng lượng</vt:lpstr>
      <vt:lpstr>Gọi tên các dạng năng lượng chính được sử dụng trong mỗi tình huống sau đây:</vt:lpstr>
      <vt:lpstr>Hãy chọn dạng năng lượng ở cột A phù hợp với phần mô tả ở cột B</vt:lpstr>
      <vt:lpstr>PowerPoint Presentation</vt:lpstr>
      <vt:lpstr>LUYỆN TẬP</vt:lpstr>
      <vt:lpstr>LUYỆN TẬP</vt:lpstr>
      <vt:lpstr>LUYỆN TẬP</vt:lpstr>
      <vt:lpstr>Câu 4: Ghép mỗi hoạt động ở cột bên trái với nguồn năng lượng ở cột bên phải</vt:lpstr>
      <vt:lpstr>VẬN DỤNG</vt:lpstr>
      <vt:lpstr>NHIỆM VỤ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DẠNG NĂNG LƯỢNG</dc:title>
  <cp:lastModifiedBy>Admin</cp:lastModifiedBy>
  <cp:revision>15</cp:revision>
  <dcterms:modified xsi:type="dcterms:W3CDTF">2021-07-28T06:53:30Z</dcterms:modified>
</cp:coreProperties>
</file>