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60" r:id="rId4"/>
    <p:sldId id="284" r:id="rId5"/>
    <p:sldId id="283" r:id="rId6"/>
    <p:sldId id="275" r:id="rId7"/>
    <p:sldId id="286" r:id="rId8"/>
    <p:sldId id="287" r:id="rId9"/>
    <p:sldId id="289" r:id="rId10"/>
    <p:sldId id="270" r:id="rId11"/>
    <p:sldId id="288" r:id="rId12"/>
    <p:sldId id="290" r:id="rId13"/>
    <p:sldId id="293" r:id="rId14"/>
    <p:sldId id="291" r:id="rId15"/>
    <p:sldId id="292" r:id="rId16"/>
    <p:sldId id="294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94636"/>
  </p:normalViewPr>
  <p:slideViewPr>
    <p:cSldViewPr>
      <p:cViewPr varScale="1">
        <p:scale>
          <a:sx n="88" d="100"/>
          <a:sy n="88" d="100"/>
        </p:scale>
        <p:origin x="1784" y="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BB2E73-6B97-4325-B4EB-AC86C86EEC64}" type="datetimeFigureOut">
              <a:rPr lang="en-US" smtClean="0"/>
              <a:t>12/8/24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9E0764-48EA-4522-9AC7-AA3040BE41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4765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EADA9EDC-106A-46F3-A7C7-CEC8F46862F6}" type="slidenum">
              <a:rPr lang="vi-VN" smtClean="0"/>
              <a:pPr eaLnBrk="1" hangingPunct="1"/>
              <a:t>5</a:t>
            </a:fld>
            <a:endParaRPr lang="vi-VN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9E0764-48EA-4522-9AC7-AA3040BE418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274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352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80398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283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173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1975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231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19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5753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2350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2019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4702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83FE6-28B0-4038-85C1-3E535868ACA2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0C4C0-AAA8-4480-B9B7-DD413929BC5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3864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891401" y="221766"/>
            <a:ext cx="1018536" cy="835140"/>
            <a:chOff x="0" y="0"/>
            <a:chExt cx="488950" cy="349250"/>
          </a:xfrm>
        </p:grpSpPr>
        <p:sp>
          <p:nvSpPr>
            <p:cNvPr id="6" name="5-Point Star 5"/>
            <p:cNvSpPr>
              <a:spLocks/>
            </p:cNvSpPr>
            <p:nvPr/>
          </p:nvSpPr>
          <p:spPr>
            <a:xfrm>
              <a:off x="165100" y="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7" name="5-Point Star 6"/>
            <p:cNvSpPr>
              <a:spLocks/>
            </p:cNvSpPr>
            <p:nvPr/>
          </p:nvSpPr>
          <p:spPr>
            <a:xfrm>
              <a:off x="31750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  <p:sp>
          <p:nvSpPr>
            <p:cNvPr id="8" name="5-Point Star 7"/>
            <p:cNvSpPr>
              <a:spLocks/>
            </p:cNvSpPr>
            <p:nvPr/>
          </p:nvSpPr>
          <p:spPr>
            <a:xfrm>
              <a:off x="0" y="120650"/>
              <a:ext cx="171450" cy="228600"/>
            </a:xfrm>
            <a:prstGeom prst="star5">
              <a:avLst/>
            </a:prstGeom>
            <a:solidFill>
              <a:srgbClr val="FF0000"/>
            </a:solidFill>
            <a:ln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3">
              <a:schemeClr val="lt1"/>
            </a:lnRef>
            <a:fillRef idx="1">
              <a:schemeClr val="accent6"/>
            </a:fillRef>
            <a:effectRef idx="1">
              <a:schemeClr val="accent6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-20782" y="1143000"/>
            <a:ext cx="3124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NHÓM VT.1- KHTN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-152400" y="1904999"/>
            <a:ext cx="9394975" cy="172354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3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6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TỪ TẾ BÀO ĐẾN CƠ THỂ</a:t>
            </a:r>
          </a:p>
          <a:p>
            <a:pPr algn="ctr"/>
            <a:r>
              <a:rPr lang="en-US" sz="35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24: THỰC HÀNH QUAN SÁT VÀ MÔ TẢ</a:t>
            </a:r>
          </a:p>
          <a:p>
            <a:pPr algn="ctr"/>
            <a:r>
              <a:rPr lang="en-US" sz="35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CƠ THỂ ĐƠN BÀO, CƠ THỂ ĐA BÀO.</a:t>
            </a:r>
            <a:endParaRPr lang="en-US" sz="35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8734485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7787"/>
            <a:ext cx="2438400" cy="91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429000" y="228600"/>
            <a:ext cx="50292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1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1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(4 HS/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 10 </a:t>
            </a:r>
            <a:r>
              <a:rPr lang="en-US" sz="9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9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pic>
        <p:nvPicPr>
          <p:cNvPr id="6146" name="Picture 2" descr="C:\Users\May01\Desktop\KHTN - BAI THUC HANH\anh  phieu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256" y="1056944"/>
            <a:ext cx="8859487" cy="5648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824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>
            <a:grpSpLocks/>
          </p:cNvGrpSpPr>
          <p:nvPr/>
        </p:nvGrpSpPr>
        <p:grpSpPr bwMode="auto">
          <a:xfrm>
            <a:off x="-76200" y="0"/>
            <a:ext cx="9274908" cy="742188"/>
            <a:chOff x="292274" y="2928551"/>
            <a:chExt cx="4903066" cy="864000"/>
          </a:xfrm>
        </p:grpSpPr>
        <p:sp>
          <p:nvSpPr>
            <p:cNvPr id="15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6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7" name="직사각형 110"/>
            <p:cNvSpPr>
              <a:spLocks noChangeArrowheads="1"/>
            </p:cNvSpPr>
            <p:nvPr/>
          </p:nvSpPr>
          <p:spPr bwMode="auto">
            <a:xfrm>
              <a:off x="513727" y="2966087"/>
              <a:ext cx="223885" cy="77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913674" y="3044272"/>
              <a:ext cx="4281666" cy="53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một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số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hệ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của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người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pic>
        <p:nvPicPr>
          <p:cNvPr id="2051" name="Picture 3" descr="C:\Users\May01\Desktop\KHTN - BAI THUC HANH\PHT sua 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14400"/>
            <a:ext cx="8991599" cy="594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1827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27f4f85-a-62cb3a1a-s-sites.googlegroups.com/site/sinhhocthcsvanphong/httpssitesgooglecomsitesinhhocthcsvanphong/sinh-hoc-6/chuong-iii-than/Picture1.png?attachauth=ANoY7cpaw-Vp7QNVUZMB_b__qCdrARpTNzN5BmppA4AffPpV743d0F8K5_q3kFLGAKwidjEg-c5Lk9cSixh7rvs-JjCcOQVzlLorT-XhZwEHNEVdnCmZIeGuKVjDNi79D9D26P9vEqw8R8v2-0UspvsHo_dfZ4OPo-0r3uakJqG4nU95bBpnaP5Idc9Pnx3MNJ4rYnVndsGVTS5zLpsebhez7meGm670Y7VvrclCxIALWkN-S6xvTSupFYP1SXTFSGdI0wFiS1HYdMWqx95ICcQPI3UPHeTM6l3mC4tfxiddnS20PGZIdUmPcxyNsPXcxaVsnPS59LuR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9181" y="96012"/>
            <a:ext cx="9274908" cy="742188"/>
            <a:chOff x="292274" y="2928551"/>
            <a:chExt cx="4903066" cy="864000"/>
          </a:xfrm>
        </p:grpSpPr>
        <p:sp>
          <p:nvSpPr>
            <p:cNvPr id="9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1" name="직사각형 110"/>
            <p:cNvSpPr>
              <a:spLocks noChangeArrowheads="1"/>
            </p:cNvSpPr>
            <p:nvPr/>
          </p:nvSpPr>
          <p:spPr bwMode="auto">
            <a:xfrm>
              <a:off x="513727" y="2966087"/>
              <a:ext cx="223885" cy="77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913674" y="3044272"/>
              <a:ext cx="4281666" cy="53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các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của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thực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vật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6" name="Flowchart: Alternate Process 5"/>
          <p:cNvSpPr/>
          <p:nvPr/>
        </p:nvSpPr>
        <p:spPr>
          <a:xfrm>
            <a:off x="8001000" y="1143000"/>
            <a:ext cx="1066800" cy="609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Lá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Flowchart: Alternate Process 14"/>
          <p:cNvSpPr/>
          <p:nvPr/>
        </p:nvSpPr>
        <p:spPr>
          <a:xfrm>
            <a:off x="8001000" y="1905000"/>
            <a:ext cx="1066800" cy="609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Flowchart: Alternate Process 15"/>
          <p:cNvSpPr/>
          <p:nvPr/>
        </p:nvSpPr>
        <p:spPr>
          <a:xfrm>
            <a:off x="8001000" y="2971800"/>
            <a:ext cx="1066800" cy="609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Flowchart: Alternate Process 16"/>
          <p:cNvSpPr/>
          <p:nvPr/>
        </p:nvSpPr>
        <p:spPr>
          <a:xfrm>
            <a:off x="8097982" y="4419600"/>
            <a:ext cx="1066800" cy="609600"/>
          </a:xfrm>
          <a:prstGeom prst="flowChartAlternate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May01\Desktop\KHTN - BAI THUC HANH\anh 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244" y="1143000"/>
            <a:ext cx="6710555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>
            <a:endCxn id="6" idx="1"/>
          </p:cNvCxnSpPr>
          <p:nvPr/>
        </p:nvCxnSpPr>
        <p:spPr>
          <a:xfrm>
            <a:off x="5216010" y="1447800"/>
            <a:ext cx="278499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953000" y="2133600"/>
            <a:ext cx="304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4953000" y="3373582"/>
            <a:ext cx="3048000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4188521" y="4876800"/>
            <a:ext cx="3909461" cy="0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Left Brace 20"/>
          <p:cNvSpPr/>
          <p:nvPr/>
        </p:nvSpPr>
        <p:spPr>
          <a:xfrm>
            <a:off x="1216611" y="1143000"/>
            <a:ext cx="993189" cy="42672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Left Brace 22"/>
          <p:cNvSpPr/>
          <p:nvPr/>
        </p:nvSpPr>
        <p:spPr>
          <a:xfrm>
            <a:off x="1600200" y="5638800"/>
            <a:ext cx="457200" cy="114300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307975" y="5867400"/>
            <a:ext cx="11398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rễ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63332" y="2737991"/>
            <a:ext cx="113982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Hệ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chồi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206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5" grpId="0" animBg="1"/>
      <p:bldP spid="16" grpId="0" animBg="1"/>
      <p:bldP spid="17" grpId="0" animBg="1"/>
      <p:bldP spid="21" grpId="0" animBg="1"/>
      <p:bldP spid="23" grpId="0" animBg="1"/>
      <p:bldP spid="24" grpId="0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s://f27f4f85-a-62cb3a1a-s-sites.googlegroups.com/site/sinhhocthcsvanphong/httpssitesgooglecomsitesinhhocthcsvanphong/sinh-hoc-6/chuong-iii-than/Picture1.png?attachauth=ANoY7cpaw-Vp7QNVUZMB_b__qCdrARpTNzN5BmppA4AffPpV743d0F8K5_q3kFLGAKwidjEg-c5Lk9cSixh7rvs-JjCcOQVzlLorT-XhZwEHNEVdnCmZIeGuKVjDNi79D9D26P9vEqw8R8v2-0UspvsHo_dfZ4OPo-0r3uakJqG4nU95bBpnaP5Idc9Pnx3MNJ4rYnVndsGVTS5zLpsebhez7meGm670Y7VvrclCxIALWkN-S6xvTSupFYP1SXTFSGdI0wFiS1HYdMWqx95ICcQPI3UPHeTM6l3mC4tfxiddnS20PGZIdUmPcxyNsPXcxaVsnPS59LuR&amp;attredirects=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8" name="Group 7"/>
          <p:cNvGrpSpPr>
            <a:grpSpLocks/>
          </p:cNvGrpSpPr>
          <p:nvPr/>
        </p:nvGrpSpPr>
        <p:grpSpPr bwMode="auto">
          <a:xfrm>
            <a:off x="-9181" y="96012"/>
            <a:ext cx="9274908" cy="742188"/>
            <a:chOff x="292274" y="2928551"/>
            <a:chExt cx="4903066" cy="864000"/>
          </a:xfrm>
        </p:grpSpPr>
        <p:sp>
          <p:nvSpPr>
            <p:cNvPr id="9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0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11" name="직사각형 110"/>
            <p:cNvSpPr>
              <a:spLocks noChangeArrowheads="1"/>
            </p:cNvSpPr>
            <p:nvPr/>
          </p:nvSpPr>
          <p:spPr bwMode="auto">
            <a:xfrm>
              <a:off x="513727" y="2966087"/>
              <a:ext cx="223885" cy="7762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2" name="TextBox 10"/>
            <p:cNvSpPr txBox="1">
              <a:spLocks noChangeArrowheads="1"/>
            </p:cNvSpPr>
            <p:nvPr/>
          </p:nvSpPr>
          <p:spPr bwMode="auto">
            <a:xfrm>
              <a:off x="913674" y="3044272"/>
              <a:ext cx="4281666" cy="537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các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của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thực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vật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55575" y="990600"/>
            <a:ext cx="8607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PHT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6146" name="Picture 2" descr="C:\Users\May01\Desktop\KHTN - BAI THUC HANH\phieu hoc tap so 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2971800"/>
            <a:ext cx="8912225" cy="388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983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46101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 descr="Trồng và chăm sóc cây nhãn chín muộ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600200"/>
            <a:ext cx="4651711" cy="426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5638800" y="5879812"/>
            <a:ext cx="17966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nhãn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447800" y="5990822"/>
            <a:ext cx="17966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33400" y="3048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577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Trồng lại và cách chăm sóc cây quất cảnh sau Tế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685800"/>
            <a:ext cx="8455025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13940" y="5797313"/>
            <a:ext cx="17966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quất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3400" y="34344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03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ây lúa | Công ty TNHH TM &amp; SX Bình Quâ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696" y="762000"/>
            <a:ext cx="8458200" cy="5900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540321" y="5943600"/>
            <a:ext cx="181806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3400" y="228600"/>
            <a:ext cx="7848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5102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914400" y="76200"/>
            <a:ext cx="8229600" cy="11430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AI NHANH HƠN?</a:t>
            </a:r>
          </a:p>
        </p:txBody>
      </p:sp>
      <p:pic>
        <p:nvPicPr>
          <p:cNvPr id="5" name="Picture 2" descr="F:\linh\chay nha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650" y="57151"/>
            <a:ext cx="1611313" cy="123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Horizontal Scroll 5"/>
          <p:cNvSpPr/>
          <p:nvPr/>
        </p:nvSpPr>
        <p:spPr>
          <a:xfrm>
            <a:off x="120650" y="381000"/>
            <a:ext cx="8794750" cy="6705600"/>
          </a:xfrm>
          <a:prstGeom prst="horizontalScroll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4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phụ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4,3,2,1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571500" indent="-571500" algn="just"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285750" indent="-285750" algn="just">
              <a:buFontTx/>
              <a:buChar char="-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13623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7833649"/>
              </p:ext>
            </p:extLst>
          </p:nvPr>
        </p:nvGraphicFramePr>
        <p:xfrm>
          <a:off x="750238" y="1524000"/>
          <a:ext cx="7555562" cy="4495799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77778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7778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060807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Cơ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đơn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bào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Cơ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thể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đa</a:t>
                      </a:r>
                      <a:r>
                        <a:rPr lang="en-US" sz="3200" baseline="0" dirty="0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en-US" sz="3200" baseline="0" dirty="0" err="1"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</a:rPr>
                        <a:t>bào</a:t>
                      </a:r>
                      <a:endParaRPr lang="en-US" sz="3200" dirty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5874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L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tx1">
                          <a:lumMod val="95000"/>
                          <a:lumOff val="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Picture 2" descr="F:\linh\chay nhanh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0"/>
            <a:ext cx="1611313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itle 3"/>
          <p:cNvSpPr>
            <a:spLocks noGrp="1"/>
          </p:cNvSpPr>
          <p:nvPr>
            <p:ph type="title"/>
          </p:nvPr>
        </p:nvSpPr>
        <p:spPr>
          <a:xfrm>
            <a:off x="533400" y="76200"/>
            <a:ext cx="8229600" cy="114300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Arial" charset="0"/>
              </a:rPr>
              <a:t>AI NHANH HƠN?</a:t>
            </a:r>
          </a:p>
        </p:txBody>
      </p:sp>
    </p:spTree>
    <p:extLst>
      <p:ext uri="{BB962C8B-B14F-4D97-AF65-F5344CB8AC3E}">
        <p14:creationId xmlns:p14="http://schemas.microsoft.com/office/powerpoint/2010/main" val="3284522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-76200" y="-42332"/>
            <a:ext cx="9220200" cy="6932464"/>
            <a:chOff x="-76200" y="-42332"/>
            <a:chExt cx="9220200" cy="693246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4191001"/>
              <a:ext cx="2129928" cy="2667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209800" y="4191000"/>
              <a:ext cx="2133600" cy="263486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118473"/>
              <a:ext cx="2209800" cy="27716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30" name="Picture 6" descr="Hệ cơ xương khớp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3200" y="4118473"/>
              <a:ext cx="2590800" cy="27073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2" descr="C:\Users\May01\Desktop\KHTN - BAI THUC HANH\anh 4.jp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72" y="0"/>
              <a:ext cx="3048000" cy="215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C:\Users\May01\Desktop\KHTN - BAI THUC HANH\anh.jp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51672" y="-42332"/>
              <a:ext cx="3120528" cy="2195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 descr="C:\Users\May01\Desktop\KHTN - BAI THUC HANH\Anh 2.PNG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72200" y="0"/>
              <a:ext cx="2971800" cy="2153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2" descr="C:\Users\May01\Desktop\KHTN - BAI THUC HANH\anh 6.jp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76200" y="2153057"/>
              <a:ext cx="2129928" cy="19654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990600" y="2514600"/>
            <a:ext cx="8046946" cy="150810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CHƯƠNG </a:t>
            </a:r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en-US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: TỪ TẾ BÀO ĐẾN CƠ THỂ</a:t>
            </a:r>
          </a:p>
          <a:p>
            <a:pPr algn="ctr"/>
            <a:r>
              <a:rPr lang="en-US" sz="30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BÀI 24: THỰC HÀNH QUAN SÁT VÀ MÔ TẢ</a:t>
            </a:r>
          </a:p>
          <a:p>
            <a:pPr algn="ctr"/>
            <a:r>
              <a:rPr lang="en-US" sz="3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CƠ THỂ ĐƠN BÀO, CƠ THỂ ĐA BÀO</a:t>
            </a:r>
            <a:r>
              <a:rPr lang="en-US" sz="32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-20782" y="221766"/>
            <a:ext cx="2611582" cy="1321344"/>
            <a:chOff x="-20782" y="221766"/>
            <a:chExt cx="3124200" cy="1321344"/>
          </a:xfrm>
        </p:grpSpPr>
        <p:grpSp>
          <p:nvGrpSpPr>
            <p:cNvPr id="15" name="Group 14"/>
            <p:cNvGrpSpPr/>
            <p:nvPr/>
          </p:nvGrpSpPr>
          <p:grpSpPr>
            <a:xfrm>
              <a:off x="891401" y="221766"/>
              <a:ext cx="1018536" cy="835140"/>
              <a:chOff x="0" y="0"/>
              <a:chExt cx="488950" cy="349250"/>
            </a:xfrm>
          </p:grpSpPr>
          <p:sp>
            <p:nvSpPr>
              <p:cNvPr id="17" name="5-Point Star 16"/>
              <p:cNvSpPr>
                <a:spLocks/>
              </p:cNvSpPr>
              <p:nvPr/>
            </p:nvSpPr>
            <p:spPr>
              <a:xfrm>
                <a:off x="165100" y="0"/>
                <a:ext cx="171450" cy="228600"/>
              </a:xfrm>
              <a:prstGeom prst="star5">
                <a:avLst/>
              </a:prstGeom>
              <a:solidFill>
                <a:srgbClr val="FF0000"/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8" name="5-Point Star 17"/>
              <p:cNvSpPr>
                <a:spLocks/>
              </p:cNvSpPr>
              <p:nvPr/>
            </p:nvSpPr>
            <p:spPr>
              <a:xfrm>
                <a:off x="317500" y="120650"/>
                <a:ext cx="171450" cy="228600"/>
              </a:xfrm>
              <a:prstGeom prst="star5">
                <a:avLst/>
              </a:prstGeom>
              <a:solidFill>
                <a:srgbClr val="FF0000"/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19" name="5-Point Star 18"/>
              <p:cNvSpPr>
                <a:spLocks/>
              </p:cNvSpPr>
              <p:nvPr/>
            </p:nvSpPr>
            <p:spPr>
              <a:xfrm>
                <a:off x="0" y="120650"/>
                <a:ext cx="171450" cy="228600"/>
              </a:xfrm>
              <a:prstGeom prst="star5">
                <a:avLst/>
              </a:prstGeom>
              <a:solidFill>
                <a:srgbClr val="FF0000"/>
              </a:solidFill>
              <a:ln/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3">
                <a:schemeClr val="lt1"/>
              </a:lnRef>
              <a:fillRef idx="1">
                <a:schemeClr val="accent6"/>
              </a:fillRef>
              <a:effectRef idx="1">
                <a:schemeClr val="accent6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en-US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-20782" y="1143000"/>
              <a:ext cx="312420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  <a:latin typeface="Times New Roman" pitchFamily="18" charset="0"/>
                  <a:cs typeface="Times New Roman" pitchFamily="18" charset="0"/>
                </a:rPr>
                <a:t>NHÓM V1.1- KHTN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6881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0" name="Rectangle 24"/>
          <p:cNvSpPr>
            <a:spLocks noChangeArrowheads="1"/>
          </p:cNvSpPr>
          <p:nvPr/>
        </p:nvSpPr>
        <p:spPr bwMode="auto">
          <a:xfrm>
            <a:off x="70983" y="152400"/>
            <a:ext cx="9020175" cy="6705600"/>
          </a:xfrm>
          <a:prstGeom prst="rect">
            <a:avLst/>
          </a:prstGeom>
          <a:noFill/>
          <a:ln w="76200" cmpd="tri" algn="ctr">
            <a:pattFill prst="solidDmnd">
              <a:fgClr>
                <a:srgbClr val="993366"/>
              </a:fgClr>
              <a:bgClr>
                <a:srgbClr val="FFFFFF"/>
              </a:bgClr>
            </a:pattFill>
            <a:miter lim="800000"/>
            <a:headEnd/>
            <a:tailEnd/>
          </a:ln>
          <a:effectLst>
            <a:prstShdw prst="shdw17" dist="17961" dir="13500000">
              <a:srgbClr val="5C1F3D"/>
            </a:prst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97692" y="1207948"/>
            <a:ext cx="6760309" cy="1078754"/>
            <a:chOff x="292274" y="2928551"/>
            <a:chExt cx="4741161" cy="864000"/>
          </a:xfrm>
        </p:grpSpPr>
        <p:sp>
          <p:nvSpPr>
            <p:cNvPr id="23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24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2802" y="3158023"/>
              <a:ext cx="864000" cy="405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25" name="직사각형 110"/>
            <p:cNvSpPr>
              <a:spLocks noChangeArrowheads="1"/>
            </p:cNvSpPr>
            <p:nvPr/>
          </p:nvSpPr>
          <p:spPr bwMode="auto">
            <a:xfrm>
              <a:off x="354669" y="3020651"/>
              <a:ext cx="288783" cy="66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9" name="TextBox 10"/>
            <p:cNvSpPr txBox="1">
              <a:spLocks noChangeArrowheads="1"/>
            </p:cNvSpPr>
            <p:nvPr/>
          </p:nvSpPr>
          <p:spPr bwMode="auto">
            <a:xfrm>
              <a:off x="737611" y="2998594"/>
              <a:ext cx="4188941" cy="7641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Làm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tiêu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bản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và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đơn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bào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trong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nước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ao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,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hồ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8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4" name="Text Placeholder 1"/>
          <p:cNvSpPr txBox="1">
            <a:spLocks/>
          </p:cNvSpPr>
          <p:nvPr/>
        </p:nvSpPr>
        <p:spPr bwMode="auto">
          <a:xfrm>
            <a:off x="189086" y="70890"/>
            <a:ext cx="2592387" cy="611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defTabSz="912813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ko-KR" sz="3600" b="1" dirty="0">
                <a:solidFill>
                  <a:srgbClr val="2D2D8A"/>
                </a:solidFill>
                <a:ea typeface="Gulim" pitchFamily="34" charset="-127"/>
              </a:rPr>
              <a:t>NỘI DUNG</a:t>
            </a:r>
          </a:p>
        </p:txBody>
      </p:sp>
      <p:grpSp>
        <p:nvGrpSpPr>
          <p:cNvPr id="40" name="Group 39"/>
          <p:cNvGrpSpPr>
            <a:grpSpLocks/>
          </p:cNvGrpSpPr>
          <p:nvPr/>
        </p:nvGrpSpPr>
        <p:grpSpPr bwMode="auto">
          <a:xfrm>
            <a:off x="76200" y="2578846"/>
            <a:ext cx="6760309" cy="1078754"/>
            <a:chOff x="292274" y="2928551"/>
            <a:chExt cx="4741161" cy="864000"/>
          </a:xfrm>
        </p:grpSpPr>
        <p:sp>
          <p:nvSpPr>
            <p:cNvPr id="41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4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2802" y="3158023"/>
              <a:ext cx="864000" cy="405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43" name="직사각형 110"/>
            <p:cNvSpPr>
              <a:spLocks noChangeArrowheads="1"/>
            </p:cNvSpPr>
            <p:nvPr/>
          </p:nvSpPr>
          <p:spPr bwMode="auto">
            <a:xfrm>
              <a:off x="350551" y="3087176"/>
              <a:ext cx="297020" cy="53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10"/>
            <p:cNvSpPr txBox="1">
              <a:spLocks noChangeArrowheads="1"/>
            </p:cNvSpPr>
            <p:nvPr/>
          </p:nvSpPr>
          <p:spPr bwMode="auto">
            <a:xfrm>
              <a:off x="737611" y="2998594"/>
              <a:ext cx="4188941" cy="7641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một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số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hệ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của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người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8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grpSp>
        <p:nvGrpSpPr>
          <p:cNvPr id="60" name="Group 59"/>
          <p:cNvGrpSpPr>
            <a:grpSpLocks/>
          </p:cNvGrpSpPr>
          <p:nvPr/>
        </p:nvGrpSpPr>
        <p:grpSpPr bwMode="auto">
          <a:xfrm>
            <a:off x="0" y="3950446"/>
            <a:ext cx="6760309" cy="1078754"/>
            <a:chOff x="292274" y="2928551"/>
            <a:chExt cx="4741161" cy="864000"/>
          </a:xfrm>
        </p:grpSpPr>
        <p:sp>
          <p:nvSpPr>
            <p:cNvPr id="61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62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62802" y="3158023"/>
              <a:ext cx="864000" cy="40505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63" name="직사각형 110"/>
            <p:cNvSpPr>
              <a:spLocks noChangeArrowheads="1"/>
            </p:cNvSpPr>
            <p:nvPr/>
          </p:nvSpPr>
          <p:spPr bwMode="auto">
            <a:xfrm>
              <a:off x="350551" y="3087176"/>
              <a:ext cx="297020" cy="5340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64" name="TextBox 10"/>
            <p:cNvSpPr txBox="1">
              <a:spLocks noChangeArrowheads="1"/>
            </p:cNvSpPr>
            <p:nvPr/>
          </p:nvSpPr>
          <p:spPr bwMode="auto">
            <a:xfrm>
              <a:off x="737611" y="2998594"/>
              <a:ext cx="4188941" cy="4190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các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của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thực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8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vật</a:t>
              </a:r>
              <a:r>
                <a:rPr lang="en-US" altLang="ko-KR" sz="28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8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2" name="Rectangle 1"/>
          <p:cNvSpPr/>
          <p:nvPr/>
        </p:nvSpPr>
        <p:spPr>
          <a:xfrm>
            <a:off x="7543800" y="1322940"/>
            <a:ext cx="1066800" cy="349234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/>
              <a:t>Hoàn</a:t>
            </a:r>
            <a:r>
              <a:rPr lang="en-US" sz="2800" dirty="0"/>
              <a:t> </a:t>
            </a:r>
            <a:r>
              <a:rPr lang="en-US" sz="2800" dirty="0" err="1"/>
              <a:t>thành</a:t>
            </a:r>
            <a:r>
              <a:rPr lang="en-US" sz="2800" dirty="0"/>
              <a:t> </a:t>
            </a:r>
            <a:r>
              <a:rPr lang="en-US" sz="2800" dirty="0" err="1"/>
              <a:t>bản</a:t>
            </a:r>
            <a:r>
              <a:rPr lang="en-US" sz="2800" dirty="0"/>
              <a:t> </a:t>
            </a:r>
            <a:r>
              <a:rPr lang="en-US" sz="2800" dirty="0" err="1"/>
              <a:t>thu</a:t>
            </a:r>
            <a:r>
              <a:rPr lang="en-US" sz="2800" dirty="0"/>
              <a:t> </a:t>
            </a:r>
            <a:r>
              <a:rPr lang="en-US" sz="2800" dirty="0" err="1"/>
              <a:t>hoạch</a:t>
            </a:r>
            <a:endParaRPr lang="en-US" sz="28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565444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9181" y="129194"/>
            <a:ext cx="9274908" cy="742188"/>
            <a:chOff x="292274" y="2928551"/>
            <a:chExt cx="4903066" cy="864000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8" name="직사각형 110"/>
            <p:cNvSpPr>
              <a:spLocks noChangeArrowheads="1"/>
            </p:cNvSpPr>
            <p:nvPr/>
          </p:nvSpPr>
          <p:spPr bwMode="auto">
            <a:xfrm>
              <a:off x="481279" y="3020651"/>
              <a:ext cx="288783" cy="66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13674" y="2998594"/>
              <a:ext cx="4281666" cy="36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Làm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tiêu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bản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và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đơn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bào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trong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nước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ao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,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hồ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871381"/>
            <a:ext cx="2587625" cy="2706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1066800"/>
            <a:ext cx="2590800" cy="2249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 descr="C:\Users\May01\Desktop\KHTN - BAI THUC HANH\hinh 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1066800"/>
            <a:ext cx="2330059" cy="2249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Kính hiển vi cho sinh viên XSP-06 phóng đại 1600 lầ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962400"/>
            <a:ext cx="2590800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AutoShape 11" descr="Ống hút nhỏ giọt 3ml - Pipet Pasteur 3ml - Túi 100 cái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3849469"/>
            <a:ext cx="2587625" cy="2485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399" y="3962400"/>
            <a:ext cx="2438400" cy="24815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0" y="2743200"/>
            <a:ext cx="10610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527174" y="3316116"/>
            <a:ext cx="167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Lam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379397" y="3362980"/>
            <a:ext cx="167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Lamen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011986" y="3316117"/>
            <a:ext cx="167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đong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527173" y="6334780"/>
            <a:ext cx="167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hút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929579" y="6334780"/>
            <a:ext cx="22426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vi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086600" y="6410980"/>
            <a:ext cx="1673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thấm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755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2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9" grpId="0"/>
      <p:bldP spid="20" grpId="0"/>
      <p:bldP spid="21" grpId="0"/>
      <p:bldP spid="22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9181" y="129194"/>
            <a:ext cx="9274908" cy="742188"/>
            <a:chOff x="292274" y="2928551"/>
            <a:chExt cx="4903066" cy="864000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8" name="직사각형 110"/>
            <p:cNvSpPr>
              <a:spLocks noChangeArrowheads="1"/>
            </p:cNvSpPr>
            <p:nvPr/>
          </p:nvSpPr>
          <p:spPr bwMode="auto">
            <a:xfrm>
              <a:off x="481279" y="3020651"/>
              <a:ext cx="288783" cy="66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13674" y="2998594"/>
              <a:ext cx="4281666" cy="36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Làm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tiêu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bản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và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đơn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bào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trong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nước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ao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,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hồ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" name="AutoShape 8" descr="Kính hiển vi cho sinh viên XSP-06 phóng đại 1600 lầ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Ống hút nhỏ giọt 3ml - Pipet Pasteur 3ml - Túi 100 cái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0" y="2743200"/>
            <a:ext cx="10610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endParaRPr lang="en-US" sz="28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611" y="1829456"/>
            <a:ext cx="3126789" cy="2487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47800" y="4353580"/>
            <a:ext cx="2514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hồ</a:t>
            </a:r>
            <a:endParaRPr lang="en-US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29200" y="4419600"/>
            <a:ext cx="350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cấy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rơm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cỏ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tươi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…..</a:t>
            </a:r>
          </a:p>
        </p:txBody>
      </p:sp>
      <p:sp>
        <p:nvSpPr>
          <p:cNvPr id="13" name="AutoShape 2" descr="Shopee Việt Nam | Mua và Bán Trên Ứng Dụng Di Động Hoặc Website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6010" y="1829456"/>
            <a:ext cx="3242190" cy="25361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9097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2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9181" y="129194"/>
            <a:ext cx="9274908" cy="742188"/>
            <a:chOff x="292274" y="2928551"/>
            <a:chExt cx="4903066" cy="864000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8" name="직사각형 110"/>
            <p:cNvSpPr>
              <a:spLocks noChangeArrowheads="1"/>
            </p:cNvSpPr>
            <p:nvPr/>
          </p:nvSpPr>
          <p:spPr bwMode="auto">
            <a:xfrm>
              <a:off x="481279" y="3020651"/>
              <a:ext cx="288783" cy="66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13674" y="2998594"/>
              <a:ext cx="4281666" cy="36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Làm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tiêu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bản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và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đơn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bào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trong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nước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ao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,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hồ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" name="AutoShape 8" descr="Kính hiển vi cho sinh viên XSP-06 phóng đại 1600 lầ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Ống hút nhỏ giọt 3ml - Pipet Pasteur 3ml - Túi 100 cái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351" y="1072308"/>
            <a:ext cx="83384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Nghiên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cứu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tin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sắp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xếp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35568" y="2209800"/>
            <a:ext cx="1861449" cy="3657600"/>
            <a:chOff x="235568" y="2209800"/>
            <a:chExt cx="1861449" cy="3657600"/>
          </a:xfrm>
        </p:grpSpPr>
        <p:sp>
          <p:nvSpPr>
            <p:cNvPr id="17" name="Rounded Rectangle 16"/>
            <p:cNvSpPr/>
            <p:nvPr/>
          </p:nvSpPr>
          <p:spPr>
            <a:xfrm>
              <a:off x="235568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thấm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phần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tràn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ngoài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lamen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5" name="Isosceles Triangle 4"/>
            <p:cNvSpPr/>
            <p:nvPr/>
          </p:nvSpPr>
          <p:spPr>
            <a:xfrm>
              <a:off x="656975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2558151" y="2209800"/>
            <a:ext cx="1861449" cy="3657600"/>
            <a:chOff x="2558151" y="2209800"/>
            <a:chExt cx="1861449" cy="3657600"/>
          </a:xfrm>
        </p:grpSpPr>
        <p:sp>
          <p:nvSpPr>
            <p:cNvPr id="16" name="Rounded Rectangle 15"/>
            <p:cNvSpPr/>
            <p:nvPr/>
          </p:nvSpPr>
          <p:spPr>
            <a:xfrm>
              <a:off x="2558151" y="2743200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ống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nhỏ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giọt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giọt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lam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rồi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đậy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lamen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19" name="Isosceles Triangle 18"/>
            <p:cNvSpPr/>
            <p:nvPr/>
          </p:nvSpPr>
          <p:spPr>
            <a:xfrm>
              <a:off x="3017262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4808216" y="2209800"/>
            <a:ext cx="1861449" cy="3650087"/>
            <a:chOff x="4808216" y="2209800"/>
            <a:chExt cx="1861449" cy="3650087"/>
          </a:xfrm>
        </p:grpSpPr>
        <p:sp>
          <p:nvSpPr>
            <p:cNvPr id="18" name="Rounded Rectangle 17"/>
            <p:cNvSpPr/>
            <p:nvPr/>
          </p:nvSpPr>
          <p:spPr>
            <a:xfrm>
              <a:off x="4808216" y="2735687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Quan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sát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tiêu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bản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bằng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kính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hiển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vi.</a:t>
              </a:r>
            </a:p>
          </p:txBody>
        </p:sp>
        <p:sp>
          <p:nvSpPr>
            <p:cNvPr id="20" name="Isosceles Triangle 19"/>
            <p:cNvSpPr/>
            <p:nvPr/>
          </p:nvSpPr>
          <p:spPr>
            <a:xfrm>
              <a:off x="5267327" y="2209800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7010400" y="2196921"/>
            <a:ext cx="1861449" cy="3662966"/>
            <a:chOff x="7010400" y="2196921"/>
            <a:chExt cx="1861449" cy="3662966"/>
          </a:xfrm>
        </p:grpSpPr>
        <p:sp>
          <p:nvSpPr>
            <p:cNvPr id="15" name="Rounded Rectangle 14"/>
            <p:cNvSpPr/>
            <p:nvPr/>
          </p:nvSpPr>
          <p:spPr>
            <a:xfrm>
              <a:off x="7010400" y="2735687"/>
              <a:ext cx="1861449" cy="3124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Dùng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thìa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khuấy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đều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nước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ao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hồ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)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cốc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sp>
          <p:nvSpPr>
            <p:cNvPr id="21" name="Isosceles Triangle 20"/>
            <p:cNvSpPr/>
            <p:nvPr/>
          </p:nvSpPr>
          <p:spPr>
            <a:xfrm>
              <a:off x="7469511" y="2196921"/>
              <a:ext cx="943226" cy="838200"/>
            </a:xfrm>
            <a:prstGeom prst="triangl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804006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-9181" y="129194"/>
            <a:ext cx="9274908" cy="742188"/>
            <a:chOff x="292274" y="2928551"/>
            <a:chExt cx="4903066" cy="864000"/>
          </a:xfrm>
        </p:grpSpPr>
        <p:sp>
          <p:nvSpPr>
            <p:cNvPr id="6" name="AutoShape 92"/>
            <p:cNvSpPr>
              <a:spLocks noChangeArrowheads="1"/>
            </p:cNvSpPr>
            <p:nvPr/>
          </p:nvSpPr>
          <p:spPr bwMode="auto">
            <a:xfrm rot="5400000" flipH="1">
              <a:off x="2430932" y="1166047"/>
              <a:ext cx="816000" cy="4389006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 w="25400">
              <a:solidFill>
                <a:schemeClr val="accent1"/>
              </a:solidFill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brightRoom" dir="t">
                <a:rot lat="0" lon="0" rev="600000"/>
              </a:lightRig>
            </a:scene3d>
            <a:sp3d prstMaterial="metal"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200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7" name="AutoShape 92"/>
            <p:cNvSpPr>
              <a:spLocks noChangeAspect="1" noChangeArrowheads="1"/>
            </p:cNvSpPr>
            <p:nvPr/>
          </p:nvSpPr>
          <p:spPr bwMode="auto">
            <a:xfrm rot="16200000" flipH="1">
              <a:off x="184274" y="3036551"/>
              <a:ext cx="864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  <a:headEnd/>
              <a:tailEnd/>
            </a:ln>
            <a:effectLst/>
            <a:scene3d>
              <a:camera prst="orthographicFront">
                <a:rot lat="0" lon="0" rev="0"/>
              </a:camera>
              <a:lightRig rig="contrasting" dir="t">
                <a:rot lat="0" lon="0" rev="1500000"/>
              </a:lightRig>
            </a:scene3d>
            <a:sp3d prstMaterial="metal">
              <a:bevelT w="0" h="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wrap="none" anchor="ctr"/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ko-KR" altLang="en-US" sz="3733" dirty="0">
                <a:solidFill>
                  <a:prstClr val="white"/>
                </a:solidFill>
                <a:latin typeface="Arial Black" pitchFamily="34" charset="0"/>
              </a:endParaRPr>
            </a:p>
          </p:txBody>
        </p:sp>
        <p:sp>
          <p:nvSpPr>
            <p:cNvPr id="8" name="직사각형 110"/>
            <p:cNvSpPr>
              <a:spLocks noChangeArrowheads="1"/>
            </p:cNvSpPr>
            <p:nvPr/>
          </p:nvSpPr>
          <p:spPr bwMode="auto">
            <a:xfrm>
              <a:off x="481279" y="3020651"/>
              <a:ext cx="288783" cy="6670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altLang="ko-KR" sz="3733" b="1" dirty="0">
                  <a:solidFill>
                    <a:schemeClr val="accent6">
                      <a:lumMod val="75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ko-KR" altLang="en-US" sz="3733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9" name="TextBox 10"/>
            <p:cNvSpPr txBox="1">
              <a:spLocks noChangeArrowheads="1"/>
            </p:cNvSpPr>
            <p:nvPr/>
          </p:nvSpPr>
          <p:spPr bwMode="auto">
            <a:xfrm>
              <a:off x="913674" y="2998594"/>
              <a:ext cx="4281666" cy="3697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1pPr>
              <a:lvl2pPr marL="742950" indent="-28575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2pPr>
              <a:lvl3pPr marL="11430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3pPr>
              <a:lvl4pPr marL="16002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4pPr>
              <a:lvl5pPr marL="2057400" indent="-228600" defTabSz="1217613" eaLnBrk="0" hangingPunct="0"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5pPr>
              <a:lvl6pPr marL="25146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6pPr>
              <a:lvl7pPr marL="29718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7pPr>
              <a:lvl8pPr marL="34290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8pPr>
              <a:lvl9pPr marL="3886200" indent="-228600" defTabSz="1217613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itchFamily="34" charset="0"/>
                  <a:cs typeface="Arial" pitchFamily="34" charset="0"/>
                </a:defRPr>
              </a:lvl9pPr>
            </a:lstStyle>
            <a:p>
              <a:pPr eaLnBrk="1" latinLnBrk="1" hangingPunct="1"/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Làm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tiêu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bản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và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quan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sát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cơ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thể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đơn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bào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trong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nước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ao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, </a:t>
              </a:r>
              <a:r>
                <a:rPr lang="en-US" altLang="ko-KR" sz="2400" b="1" dirty="0" err="1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hồ</a:t>
              </a:r>
              <a:r>
                <a:rPr lang="en-US" altLang="ko-KR" sz="2400" b="1" dirty="0">
                  <a:solidFill>
                    <a:schemeClr val="bg1"/>
                  </a:solidFill>
                  <a:latin typeface="Times New Roman" pitchFamily="18" charset="0"/>
                  <a:ea typeface="Gulim" pitchFamily="34" charset="-127"/>
                  <a:cs typeface="Times New Roman" pitchFamily="18" charset="0"/>
                </a:rPr>
                <a:t>.</a:t>
              </a:r>
              <a:endParaRPr lang="ko-KR" altLang="en-US" sz="2400" b="1" dirty="0">
                <a:solidFill>
                  <a:schemeClr val="bg1"/>
                </a:solidFill>
                <a:latin typeface="Times New Roman" pitchFamily="18" charset="0"/>
                <a:ea typeface="Gulim" pitchFamily="34" charset="-127"/>
                <a:cs typeface="Times New Roman" pitchFamily="18" charset="0"/>
              </a:endParaRPr>
            </a:p>
          </p:txBody>
        </p:sp>
      </p:grpSp>
      <p:sp>
        <p:nvSpPr>
          <p:cNvPr id="3" name="AutoShape 8" descr="Kính hiển vi cho sinh viên XSP-06 phóng đại 1600 lầ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1" descr="Ống hút nhỏ giọt 3ml - Pipet Pasteur 3ml - Túi 100 cái | Lazada.vn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48351" y="1072308"/>
            <a:ext cx="83384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800600" y="2730321"/>
            <a:ext cx="1861449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thấm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5222007" y="2196921"/>
            <a:ext cx="943226" cy="8382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558151" y="2743200"/>
            <a:ext cx="1861449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giọt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đậy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lamen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9" name="Isosceles Triangle 18"/>
          <p:cNvSpPr/>
          <p:nvPr/>
        </p:nvSpPr>
        <p:spPr>
          <a:xfrm>
            <a:off x="3017262" y="2209800"/>
            <a:ext cx="943226" cy="8382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384325" y="2735687"/>
            <a:ext cx="1861449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thìa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khuấy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6" name="Isosceles Triangle 25"/>
          <p:cNvSpPr/>
          <p:nvPr/>
        </p:nvSpPr>
        <p:spPr>
          <a:xfrm>
            <a:off x="843436" y="2196921"/>
            <a:ext cx="943226" cy="8382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7066358" y="2743200"/>
            <a:ext cx="1861449" cy="31242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vi.</a:t>
            </a:r>
          </a:p>
        </p:txBody>
      </p:sp>
      <p:sp>
        <p:nvSpPr>
          <p:cNvPr id="29" name="Isosceles Triangle 28"/>
          <p:cNvSpPr/>
          <p:nvPr/>
        </p:nvSpPr>
        <p:spPr>
          <a:xfrm>
            <a:off x="7525469" y="2217313"/>
            <a:ext cx="943226" cy="838200"/>
          </a:xfrm>
          <a:prstGeom prst="triangl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" name="Flowchart: Alternate Process 1"/>
          <p:cNvSpPr/>
          <p:nvPr/>
        </p:nvSpPr>
        <p:spPr>
          <a:xfrm>
            <a:off x="687296" y="2501721"/>
            <a:ext cx="1324226" cy="457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1</a:t>
            </a:r>
          </a:p>
        </p:txBody>
      </p:sp>
      <p:sp>
        <p:nvSpPr>
          <p:cNvPr id="30" name="Flowchart: Alternate Process 29"/>
          <p:cNvSpPr/>
          <p:nvPr/>
        </p:nvSpPr>
        <p:spPr>
          <a:xfrm>
            <a:off x="2826762" y="2553236"/>
            <a:ext cx="1324226" cy="457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2</a:t>
            </a:r>
          </a:p>
        </p:txBody>
      </p:sp>
      <p:sp>
        <p:nvSpPr>
          <p:cNvPr id="31" name="Flowchart: Alternate Process 30"/>
          <p:cNvSpPr/>
          <p:nvPr/>
        </p:nvSpPr>
        <p:spPr>
          <a:xfrm>
            <a:off x="5069211" y="2523722"/>
            <a:ext cx="1324226" cy="457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3</a:t>
            </a:r>
          </a:p>
        </p:txBody>
      </p:sp>
      <p:sp>
        <p:nvSpPr>
          <p:cNvPr id="32" name="Flowchart: Alternate Process 31"/>
          <p:cNvSpPr/>
          <p:nvPr/>
        </p:nvSpPr>
        <p:spPr>
          <a:xfrm>
            <a:off x="7362574" y="2523722"/>
            <a:ext cx="1324226" cy="457200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4</a:t>
            </a:r>
          </a:p>
        </p:txBody>
      </p:sp>
    </p:spTree>
    <p:extLst>
      <p:ext uri="{BB962C8B-B14F-4D97-AF65-F5344CB8AC3E}">
        <p14:creationId xmlns:p14="http://schemas.microsoft.com/office/powerpoint/2010/main" val="3608434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6" presetClass="exit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5" grpId="0" animBg="1"/>
      <p:bldP spid="19" grpId="0" animBg="1"/>
      <p:bldP spid="26" grpId="0" animBg="1"/>
      <p:bldP spid="29" grpId="0" animBg="1"/>
      <p:bldP spid="2" grpId="0" animBg="1"/>
      <p:bldP spid="30" grpId="0" animBg="1"/>
      <p:bldP spid="31" grpId="0" animBg="1"/>
      <p:bldP spid="3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|1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23936</TotalTime>
  <Words>596</Words>
  <Application>Microsoft Macintosh PowerPoint</Application>
  <PresentationFormat>On-screen Show (4:3)</PresentationFormat>
  <Paragraphs>95</Paragraphs>
  <Slides>16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Arial Black</vt:lpstr>
      <vt:lpstr>Calibri</vt:lpstr>
      <vt:lpstr>Times New Roman</vt:lpstr>
      <vt:lpstr>Office Theme</vt:lpstr>
      <vt:lpstr>PowerPoint Presentation</vt:lpstr>
      <vt:lpstr>AI NHANH HƠN?</vt:lpstr>
      <vt:lpstr>AI NHANH HƠN?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May01</dc:creator>
  <cp:lastModifiedBy>nhungglalas@gmail.com</cp:lastModifiedBy>
  <cp:revision>94</cp:revision>
  <dcterms:created xsi:type="dcterms:W3CDTF">2021-04-19T01:36:17Z</dcterms:created>
  <dcterms:modified xsi:type="dcterms:W3CDTF">2024-12-08T13:32:12Z</dcterms:modified>
</cp:coreProperties>
</file>