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8"/>
  </p:notesMasterIdLst>
  <p:sldIdLst>
    <p:sldId id="311" r:id="rId2"/>
    <p:sldId id="257" r:id="rId3"/>
    <p:sldId id="256" r:id="rId4"/>
    <p:sldId id="292" r:id="rId5"/>
    <p:sldId id="263" r:id="rId6"/>
    <p:sldId id="285" r:id="rId7"/>
    <p:sldId id="264" r:id="rId8"/>
    <p:sldId id="293" r:id="rId9"/>
    <p:sldId id="265" r:id="rId10"/>
    <p:sldId id="294" r:id="rId11"/>
    <p:sldId id="295" r:id="rId12"/>
    <p:sldId id="297" r:id="rId13"/>
    <p:sldId id="296" r:id="rId14"/>
    <p:sldId id="298" r:id="rId15"/>
    <p:sldId id="286" r:id="rId16"/>
    <p:sldId id="267" r:id="rId17"/>
    <p:sldId id="272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280" r:id="rId31"/>
    <p:sldId id="287" r:id="rId32"/>
    <p:sldId id="288" r:id="rId33"/>
    <p:sldId id="289" r:id="rId34"/>
    <p:sldId id="281" r:id="rId35"/>
    <p:sldId id="290" r:id="rId36"/>
    <p:sldId id="283" r:id="rId37"/>
  </p:sldIdLst>
  <p:sldSz cx="9144000" cy="5143500" type="screen16x9"/>
  <p:notesSz cx="6858000" cy="9144000"/>
  <p:embeddedFontLst>
    <p:embeddedFont>
      <p:font typeface="Amatic SC" charset="0"/>
      <p:regular r:id="rId39"/>
      <p:bold r:id="rId40"/>
    </p:embeddedFont>
    <p:embeddedFont>
      <p:font typeface="Varela Round" charset="-79"/>
      <p:regular r:id="rId41"/>
    </p:embeddedFont>
    <p:embeddedFont>
      <p:font typeface="Muli" charset="0"/>
      <p:regular r:id="rId42"/>
      <p:bold r:id="rId43"/>
      <p:italic r:id="rId44"/>
      <p:boldItalic r:id="rId45"/>
    </p:embeddedFont>
    <p:embeddedFont>
      <p:font typeface="Calibri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38068B5-05EC-40D0-BF61-CF48C4B65AA2}">
  <a:tblStyle styleId="{238068B5-05EC-40D0-BF61-CF48C4B65A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5" autoAdjust="0"/>
    <p:restoredTop sz="94660"/>
  </p:normalViewPr>
  <p:slideViewPr>
    <p:cSldViewPr snapToGrid="0">
      <p:cViewPr>
        <p:scale>
          <a:sx n="106" d="100"/>
          <a:sy n="106" d="100"/>
        </p:scale>
        <p:origin x="-156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5586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143adc3712_136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143adc3712_136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158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13191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5675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9985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9710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86701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77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143adc3712_136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143adc3712_136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763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4870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157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068850" y="1991825"/>
            <a:ext cx="50064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613863" y="4623011"/>
            <a:ext cx="559200" cy="559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2700000">
            <a:off x="24133" y="2719061"/>
            <a:ext cx="542634" cy="54263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2700000">
            <a:off x="8500119" y="1033337"/>
            <a:ext cx="805677" cy="805677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544450" y="1432591"/>
            <a:ext cx="625800" cy="6258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1799860">
            <a:off x="8472675" y="3105703"/>
            <a:ext cx="607243" cy="607243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1527899">
            <a:off x="453203" y="3864921"/>
            <a:ext cx="901480" cy="90148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775778" y="3374078"/>
            <a:ext cx="450000" cy="4500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505617" y="831025"/>
            <a:ext cx="436800" cy="4368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722907">
            <a:off x="1483696" y="647226"/>
            <a:ext cx="648178" cy="64817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6772950" y="-36363"/>
            <a:ext cx="398100" cy="398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1498435">
            <a:off x="553712" y="273510"/>
            <a:ext cx="386542" cy="386542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040268" y="3312272"/>
            <a:ext cx="573600" cy="5736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2893300" y="2099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2423393" y="4259284"/>
            <a:ext cx="260100" cy="2601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4029015" y="425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701275" y="2148500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3415225" y="4449550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1479240" y="22205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5371265" y="4390604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 rot="-2700000">
            <a:off x="6337338" y="4348472"/>
            <a:ext cx="260074" cy="26007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567943" y="263309"/>
            <a:ext cx="260100" cy="2601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5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body" idx="1"/>
          </p:nvPr>
        </p:nvSpPr>
        <p:spPr>
          <a:xfrm>
            <a:off x="868550" y="1411400"/>
            <a:ext cx="7407000" cy="351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06400">
              <a:spcBef>
                <a:spcPts val="600"/>
              </a:spcBef>
              <a:spcAft>
                <a:spcPts val="0"/>
              </a:spcAft>
              <a:buSzPts val="2800"/>
              <a:buChar char="×"/>
              <a:defRPr sz="2800"/>
            </a:lvl1pPr>
            <a:lvl2pPr marL="914400" lvl="1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2pPr>
            <a:lvl3pPr marL="1371600" lvl="2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3pPr>
            <a:lvl4pPr marL="1828800" lvl="3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4pPr>
            <a:lvl5pPr marL="2286000" lvl="4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5pPr>
            <a:lvl6pPr marL="2743200" lvl="5" indent="-406400">
              <a:spcBef>
                <a:spcPts val="0"/>
              </a:spcBef>
              <a:spcAft>
                <a:spcPts val="0"/>
              </a:spcAft>
              <a:buSzPts val="2800"/>
              <a:buChar char="×"/>
              <a:defRPr sz="2800"/>
            </a:lvl6pPr>
            <a:lvl7pPr marL="3200400" lvl="6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marL="3657600" lvl="7" indent="-40640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marL="4114800" lvl="8" indent="-4064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90" name="Google Shape;90;p5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5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5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5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5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5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5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5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5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5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6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6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6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6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6"/>
          <p:cNvSpPr txBox="1">
            <a:spLocks noGrp="1"/>
          </p:cNvSpPr>
          <p:nvPr>
            <p:ph type="body" idx="1"/>
          </p:nvPr>
        </p:nvSpPr>
        <p:spPr>
          <a:xfrm>
            <a:off x="717750" y="1357125"/>
            <a:ext cx="3741600" cy="35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×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0" name="Google Shape;120;p6"/>
          <p:cNvSpPr txBox="1">
            <a:spLocks noGrp="1"/>
          </p:cNvSpPr>
          <p:nvPr>
            <p:ph type="body" idx="2"/>
          </p:nvPr>
        </p:nvSpPr>
        <p:spPr>
          <a:xfrm>
            <a:off x="4684654" y="1357125"/>
            <a:ext cx="3741600" cy="35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×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×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1" name="Google Shape;121;p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7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7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7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7"/>
          <p:cNvSpPr txBox="1">
            <a:spLocks noGrp="1"/>
          </p:cNvSpPr>
          <p:nvPr>
            <p:ph type="body" idx="1"/>
          </p:nvPr>
        </p:nvSpPr>
        <p:spPr>
          <a:xfrm>
            <a:off x="457200" y="1363150"/>
            <a:ext cx="26319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9" name="Google Shape;139;p7"/>
          <p:cNvSpPr txBox="1">
            <a:spLocks noGrp="1"/>
          </p:cNvSpPr>
          <p:nvPr>
            <p:ph type="body" idx="2"/>
          </p:nvPr>
        </p:nvSpPr>
        <p:spPr>
          <a:xfrm>
            <a:off x="3223964" y="1363150"/>
            <a:ext cx="26319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0" name="Google Shape;140;p7"/>
          <p:cNvSpPr txBox="1">
            <a:spLocks noGrp="1"/>
          </p:cNvSpPr>
          <p:nvPr>
            <p:ph type="body" idx="3"/>
          </p:nvPr>
        </p:nvSpPr>
        <p:spPr>
          <a:xfrm>
            <a:off x="5990727" y="1363150"/>
            <a:ext cx="2631900" cy="35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×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/>
          <p:nvPr/>
        </p:nvSpPr>
        <p:spPr>
          <a:xfrm>
            <a:off x="-25" y="0"/>
            <a:ext cx="9144000" cy="106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8"/>
          <p:cNvSpPr/>
          <p:nvPr/>
        </p:nvSpPr>
        <p:spPr>
          <a:xfrm>
            <a:off x="0" y="1063500"/>
            <a:ext cx="9144000" cy="40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"/>
          <p:cNvSpPr/>
          <p:nvPr/>
        </p:nvSpPr>
        <p:spPr>
          <a:xfrm>
            <a:off x="600350" y="31917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/>
          <p:nvPr/>
        </p:nvSpPr>
        <p:spPr>
          <a:xfrm>
            <a:off x="1771440" y="586479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"/>
          <p:cNvSpPr/>
          <p:nvPr/>
        </p:nvSpPr>
        <p:spPr>
          <a:xfrm rot="-1295565">
            <a:off x="1719773" y="-14241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7099000" y="-18325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"/>
          <p:cNvSpPr/>
          <p:nvPr/>
        </p:nvSpPr>
        <p:spPr>
          <a:xfrm rot="1050327">
            <a:off x="7064662" y="770637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8"/>
          <p:cNvSpPr/>
          <p:nvPr/>
        </p:nvSpPr>
        <p:spPr>
          <a:xfrm rot="1498139">
            <a:off x="8048547" y="796761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272750" y="91451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"/>
          <p:cNvSpPr/>
          <p:nvPr/>
        </p:nvSpPr>
        <p:spPr>
          <a:xfrm rot="1222482">
            <a:off x="108247" y="115143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"/>
          <p:cNvSpPr/>
          <p:nvPr/>
        </p:nvSpPr>
        <p:spPr>
          <a:xfrm rot="2700000">
            <a:off x="1130105" y="721484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"/>
          <p:cNvSpPr/>
          <p:nvPr/>
        </p:nvSpPr>
        <p:spPr>
          <a:xfrm>
            <a:off x="8797925" y="686964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8"/>
          <p:cNvSpPr/>
          <p:nvPr/>
        </p:nvSpPr>
        <p:spPr>
          <a:xfrm>
            <a:off x="8434357" y="190568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8"/>
          <p:cNvSpPr/>
          <p:nvPr/>
        </p:nvSpPr>
        <p:spPr>
          <a:xfrm>
            <a:off x="7656287" y="319171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8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"/>
          <p:cNvSpPr/>
          <p:nvPr/>
        </p:nvSpPr>
        <p:spPr>
          <a:xfrm rot="10800000" flipH="1">
            <a:off x="0" y="4394700"/>
            <a:ext cx="9144000" cy="7488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9"/>
          <p:cNvSpPr/>
          <p:nvPr/>
        </p:nvSpPr>
        <p:spPr>
          <a:xfrm rot="10800000" flipH="1">
            <a:off x="25" y="0"/>
            <a:ext cx="9144000" cy="439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9"/>
          <p:cNvSpPr/>
          <p:nvPr/>
        </p:nvSpPr>
        <p:spPr>
          <a:xfrm rot="10800000" flipH="1">
            <a:off x="600363" y="4468213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"/>
          <p:cNvSpPr/>
          <p:nvPr/>
        </p:nvSpPr>
        <p:spPr>
          <a:xfrm rot="10800000" flipH="1">
            <a:off x="2072752" y="4305585"/>
            <a:ext cx="386100" cy="3861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"/>
          <p:cNvSpPr/>
          <p:nvPr/>
        </p:nvSpPr>
        <p:spPr>
          <a:xfrm rot="-9504435" flipH="1">
            <a:off x="1719786" y="4902830"/>
            <a:ext cx="260049" cy="260049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9"/>
          <p:cNvSpPr/>
          <p:nvPr/>
        </p:nvSpPr>
        <p:spPr>
          <a:xfrm rot="10800000" flipH="1">
            <a:off x="7099013" y="4898763"/>
            <a:ext cx="268200" cy="2682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9"/>
          <p:cNvSpPr/>
          <p:nvPr/>
        </p:nvSpPr>
        <p:spPr>
          <a:xfrm rot="9749673" flipH="1">
            <a:off x="6663925" y="4453738"/>
            <a:ext cx="385975" cy="385975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"/>
          <p:cNvSpPr/>
          <p:nvPr/>
        </p:nvSpPr>
        <p:spPr>
          <a:xfrm rot="9301861" flipH="1">
            <a:off x="8006334" y="4368566"/>
            <a:ext cx="260111" cy="260111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9"/>
          <p:cNvSpPr/>
          <p:nvPr/>
        </p:nvSpPr>
        <p:spPr>
          <a:xfrm rot="10800000" flipH="1">
            <a:off x="990538" y="4864100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/>
          <p:nvPr/>
        </p:nvSpPr>
        <p:spPr>
          <a:xfrm rot="9577518" flipH="1">
            <a:off x="108260" y="4767237"/>
            <a:ext cx="266258" cy="266258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9"/>
          <p:cNvSpPr/>
          <p:nvPr/>
        </p:nvSpPr>
        <p:spPr>
          <a:xfrm rot="8100000" flipH="1">
            <a:off x="1289705" y="4512591"/>
            <a:ext cx="179464" cy="17946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9"/>
          <p:cNvSpPr/>
          <p:nvPr/>
        </p:nvSpPr>
        <p:spPr>
          <a:xfrm rot="10800000" flipH="1">
            <a:off x="8761763" y="4596250"/>
            <a:ext cx="185100" cy="1851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9"/>
          <p:cNvSpPr/>
          <p:nvPr/>
        </p:nvSpPr>
        <p:spPr>
          <a:xfrm rot="10800000" flipH="1">
            <a:off x="8309194" y="4823445"/>
            <a:ext cx="266400" cy="2664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9"/>
          <p:cNvSpPr/>
          <p:nvPr/>
        </p:nvSpPr>
        <p:spPr>
          <a:xfrm rot="10800000" flipH="1">
            <a:off x="7656300" y="4650068"/>
            <a:ext cx="179400" cy="1794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9"/>
          <p:cNvSpPr txBox="1">
            <a:spLocks noGrp="1"/>
          </p:cNvSpPr>
          <p:nvPr>
            <p:ph type="body" idx="1"/>
          </p:nvPr>
        </p:nvSpPr>
        <p:spPr>
          <a:xfrm>
            <a:off x="2346325" y="4406300"/>
            <a:ext cx="44514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1pPr>
          </a:lstStyle>
          <a:p>
            <a:endParaRPr/>
          </a:p>
        </p:txBody>
      </p:sp>
      <p:sp>
        <p:nvSpPr>
          <p:cNvPr id="175" name="Google Shape;175;p9"/>
          <p:cNvSpPr txBox="1">
            <a:spLocks noGrp="1"/>
          </p:cNvSpPr>
          <p:nvPr>
            <p:ph type="sldNum" idx="12"/>
          </p:nvPr>
        </p:nvSpPr>
        <p:spPr>
          <a:xfrm>
            <a:off x="4297650" y="4829475"/>
            <a:ext cx="5487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out decoration">
  <p:cSld name="BLANK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"/>
          <p:cNvSpPr/>
          <p:nvPr/>
        </p:nvSpPr>
        <p:spPr>
          <a:xfrm>
            <a:off x="-25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7BD1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68550" y="1411400"/>
            <a:ext cx="7407000" cy="3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3000"/>
              <a:buFont typeface="Varela Round"/>
              <a:buChar char="×"/>
              <a:defRPr sz="30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400"/>
              <a:buFont typeface="Varela Round"/>
              <a:buChar char="×"/>
              <a:defRPr sz="24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400"/>
              <a:buFont typeface="Varela Round"/>
              <a:buChar char="×"/>
              <a:defRPr sz="24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1800"/>
              <a:buFont typeface="Varela Round"/>
              <a:buChar char="×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●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○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1800"/>
              <a:buFont typeface="Varela Round"/>
              <a:buChar char="■"/>
              <a:defRPr sz="1800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buNone/>
              <a:defRPr sz="1200">
                <a:solidFill>
                  <a:srgbClr val="7BD10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7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sv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sv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sv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9"/>
          <p:cNvSpPr txBox="1"/>
          <p:nvPr/>
        </p:nvSpPr>
        <p:spPr>
          <a:xfrm>
            <a:off x="648975" y="551614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600">
              <a:solidFill>
                <a:srgbClr val="FFFF00"/>
              </a:solidFill>
            </a:endParaRPr>
          </a:p>
        </p:txBody>
      </p:sp>
      <p:sp>
        <p:nvSpPr>
          <p:cNvPr id="736" name="Google Shape;736;p3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730993" y="933009"/>
            <a:ext cx="6471712" cy="320857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lnSpc>
                <a:spcPct val="135000"/>
              </a:lnSpc>
            </a:pPr>
            <a:r>
              <a:rPr lang="en-GB" sz="5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CHÀO MỪNG CÁC EM ĐẾN VỚI BÀI HỌC HÔM NAY</a:t>
            </a:r>
            <a:endParaRPr lang="en-US" sz="5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948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617747" y="0"/>
            <a:ext cx="7738946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 b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Oxygen hoá lỏng ở </a:t>
            </a:r>
            <a:r>
              <a:rPr lang="nl-NL" sz="2200" b="1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-183 </a:t>
            </a:r>
            <a:r>
              <a:rPr lang="nl-NL" sz="2200" b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°C, hoá rắn ở -218 °C. Ở </a:t>
            </a:r>
            <a:r>
              <a:rPr lang="nl-NL" sz="2200" b="1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thể </a:t>
            </a:r>
            <a:r>
              <a:rPr lang="nl-NL" sz="2200" b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lỏng và rắn, oxygen có màu xanh nhạt.</a:t>
            </a:r>
            <a:endParaRPr lang="en-US" sz="2200" b="1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7419" y="1193181"/>
            <a:ext cx="4973166" cy="3812898"/>
            <a:chOff x="1657419" y="1193181"/>
            <a:chExt cx="4973166" cy="381289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57419" y="1193181"/>
              <a:ext cx="4973166" cy="3194091"/>
            </a:xfrm>
            <a:prstGeom prst="rect">
              <a:avLst/>
            </a:prstGeom>
          </p:spPr>
        </p:pic>
        <p:sp>
          <p:nvSpPr>
            <p:cNvPr id="10" name="Google Shape;212;p13"/>
            <p:cNvSpPr txBox="1">
              <a:spLocks/>
            </p:cNvSpPr>
            <p:nvPr/>
          </p:nvSpPr>
          <p:spPr>
            <a:xfrm>
              <a:off x="2919638" y="4229941"/>
              <a:ext cx="2448728" cy="776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en-GB" sz="2200" b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Oxygen hóa lỏng</a:t>
              </a:r>
              <a:endParaRPr lang="vi-VN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308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5" name="Google Shape;287;p21"/>
          <p:cNvSpPr txBox="1">
            <a:spLocks/>
          </p:cNvSpPr>
          <p:nvPr/>
        </p:nvSpPr>
        <p:spPr>
          <a:xfrm>
            <a:off x="2338681" y="171412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buFont typeface="Varela Round"/>
              <a:buNone/>
            </a:pPr>
            <a:r>
              <a:rPr lang="en-GB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Tầm quan trọng của oxygen</a:t>
            </a:r>
            <a:endParaRPr lang="vi-VN" sz="2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17723" y="1462447"/>
            <a:ext cx="5467126" cy="1254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2200" i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thi: </a:t>
            </a:r>
            <a:r>
              <a:rPr lang="en-US" altLang="en-US" sz="2200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tay bóp chặt mũi lại và phồng má ra. Ai nín thở được lâu nhất sẽ giành chiến thắng</a:t>
            </a:r>
            <a:endParaRPr lang="en-US" altLang="en-US" sz="22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451821" y="2402281"/>
            <a:ext cx="2226833" cy="1595977"/>
          </a:xfrm>
          <a:prstGeom prst="horizont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2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thử </a:t>
            </a:r>
            <a:r>
              <a:rPr lang="en-GB" sz="2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endParaRPr lang="en-US" sz="2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860" y="2716671"/>
            <a:ext cx="3115290" cy="227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2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5" name="Rectangle 4"/>
          <p:cNvSpPr/>
          <p:nvPr/>
        </p:nvSpPr>
        <p:spPr>
          <a:xfrm>
            <a:off x="3123734" y="195519"/>
            <a:ext cx="2682368" cy="536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400" b="1" smtClean="0">
                <a:solidFill>
                  <a:schemeClr val="bg1"/>
                </a:solidFill>
              </a:rPr>
              <a:t>Thảo luận nhóm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3802" y="1370205"/>
            <a:ext cx="5430628" cy="329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>
                <a:solidFill>
                  <a:schemeClr val="accent5">
                    <a:lumMod val="75000"/>
                  </a:schemeClr>
                </a:solidFill>
              </a:rPr>
              <a:t>Nhiệm vụ: 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 smtClean="0"/>
              <a:t>Thảo luận vai trò của oxygen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 smtClean="0"/>
              <a:t>Kể các ứng dụng của oxygen trong đời sống và sản xuất mà em biết.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 smtClean="0"/>
              <a:t>Nêu một số ví dụ cho thấy vai trò của oxygen đối với sự sống và sự cháy.</a:t>
            </a:r>
            <a:endParaRPr lang="en-US" sz="22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4625"/>
            <a:ext cx="3360646" cy="1595089"/>
          </a:xfrm>
          <a:prstGeom prst="rect">
            <a:avLst/>
          </a:prstGeom>
        </p:spPr>
      </p:pic>
      <p:pic>
        <p:nvPicPr>
          <p:cNvPr id="8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xmlns="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891" y="3400659"/>
            <a:ext cx="1792521" cy="10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3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4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75" y="1507621"/>
            <a:ext cx="4562475" cy="2752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0330" y="1355221"/>
            <a:ext cx="3238500" cy="2905125"/>
          </a:xfrm>
          <a:prstGeom prst="rect">
            <a:avLst/>
          </a:prstGeom>
        </p:spPr>
      </p:pic>
      <p:sp>
        <p:nvSpPr>
          <p:cNvPr id="8" name="Google Shape;287;p21"/>
          <p:cNvSpPr txBox="1">
            <a:spLocks/>
          </p:cNvSpPr>
          <p:nvPr/>
        </p:nvSpPr>
        <p:spPr>
          <a:xfrm>
            <a:off x="3152720" y="249471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buFont typeface="Varela Round"/>
              <a:buNone/>
            </a:pPr>
            <a:r>
              <a:rPr lang="en-GB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oxygen</a:t>
            </a:r>
            <a:endParaRPr lang="vi-VN" sz="2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56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5" name="Google Shape;287;p21"/>
          <p:cNvSpPr txBox="1">
            <a:spLocks/>
          </p:cNvSpPr>
          <p:nvPr/>
        </p:nvSpPr>
        <p:spPr>
          <a:xfrm>
            <a:off x="3152720" y="249471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buFont typeface="Varela Round"/>
              <a:buNone/>
            </a:pPr>
            <a:r>
              <a:rPr lang="en-GB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 dụng của oxygen</a:t>
            </a:r>
            <a:endParaRPr lang="vi-VN" sz="2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846350" y="1514163"/>
            <a:ext cx="3635298" cy="3085418"/>
            <a:chOff x="4846350" y="1514163"/>
            <a:chExt cx="3635298" cy="3085418"/>
          </a:xfrm>
        </p:grpSpPr>
        <p:sp>
          <p:nvSpPr>
            <p:cNvPr id="8" name="Google Shape;212;p13"/>
            <p:cNvSpPr txBox="1">
              <a:spLocks/>
            </p:cNvSpPr>
            <p:nvPr/>
          </p:nvSpPr>
          <p:spPr>
            <a:xfrm>
              <a:off x="5662838" y="3823443"/>
              <a:ext cx="2448728" cy="776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en-GB" sz="2200" b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 dụng bếp gas đun nấu</a:t>
              </a:r>
              <a:endParaRPr lang="vi-VN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196" name="Picture 4" descr="Sự khác biệt của bếp từ và bếp gas mà bà nội trợ nào cũng cầ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6350" y="1514163"/>
              <a:ext cx="3635298" cy="2115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579863" y="1555312"/>
            <a:ext cx="3460053" cy="3112513"/>
            <a:chOff x="579863" y="1555312"/>
            <a:chExt cx="3460053" cy="3112513"/>
          </a:xfrm>
        </p:grpSpPr>
        <p:pic>
          <p:nvPicPr>
            <p:cNvPr id="8194" name="Picture 2" descr="Ai phát minh ra bình lặn - Bách Khoa Tri Thứ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863" y="1555312"/>
              <a:ext cx="3460053" cy="2074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Google Shape;212;p13"/>
            <p:cNvSpPr txBox="1">
              <a:spLocks/>
            </p:cNvSpPr>
            <p:nvPr/>
          </p:nvSpPr>
          <p:spPr>
            <a:xfrm>
              <a:off x="1085525" y="3891687"/>
              <a:ext cx="2448728" cy="776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en-GB" sz="2200" b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 khí nén dùng cho thợ lặn</a:t>
              </a:r>
              <a:endParaRPr lang="vi-VN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253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smtClean="0">
                <a:latin typeface="Arial" panose="020B0604020202020204" pitchFamily="34" charset="0"/>
                <a:cs typeface="Arial" panose="020B0604020202020204" pitchFamily="34" charset="0"/>
              </a:rPr>
              <a:t>III. THÀNH PHẦN CỦA KHÔNG KHÍ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58" y="1866176"/>
            <a:ext cx="4097331" cy="3080475"/>
          </a:xfrm>
          <a:prstGeom prst="rect">
            <a:avLst/>
          </a:prstGeom>
        </p:spPr>
      </p:pic>
      <p:sp>
        <p:nvSpPr>
          <p:cNvPr id="13" name="Google Shape;212;p13"/>
          <p:cNvSpPr txBox="1">
            <a:spLocks/>
          </p:cNvSpPr>
          <p:nvPr/>
        </p:nvSpPr>
        <p:spPr>
          <a:xfrm>
            <a:off x="1226012" y="1025147"/>
            <a:ext cx="6848094" cy="77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35000"/>
              </a:lnSpc>
            </a:pPr>
            <a:r>
              <a:rPr lang="en-GB" sz="2200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phần phần trăm thể tích của không khí</a:t>
            </a:r>
            <a:endParaRPr lang="vi-VN" sz="22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09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3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Tìm hiểu một số thành phần của không khí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Google Shape;304;p2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5" name="Google Shape;212;p13"/>
          <p:cNvSpPr txBox="1">
            <a:spLocks/>
          </p:cNvSpPr>
          <p:nvPr/>
        </p:nvSpPr>
        <p:spPr>
          <a:xfrm>
            <a:off x="624157" y="1063499"/>
            <a:ext cx="7895686" cy="77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35000"/>
              </a:lnSpc>
            </a:pPr>
            <a:r>
              <a:rPr lang="en-GB" sz="2200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 nghiệm 1: Chứng minh trong không khí có hơi nước</a:t>
            </a:r>
            <a:endParaRPr lang="vi-VN" sz="22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1870076"/>
            <a:ext cx="7810500" cy="3076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5">
            <a:extLst>
              <a:ext uri="{FF2B5EF4-FFF2-40B4-BE49-F238E27FC236}">
                <a16:creationId xmlns:a16="http://schemas.microsoft.com/office/drawing/2014/main" xmlns="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211" y="1469834"/>
            <a:ext cx="1701764" cy="170176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8639" y="224157"/>
            <a:ext cx="2682368" cy="536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400" b="1" smtClean="0">
                <a:solidFill>
                  <a:schemeClr val="bg1"/>
                </a:solidFill>
              </a:rPr>
              <a:t>Làm việc nhóm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25940" y="1828922"/>
            <a:ext cx="5124323" cy="268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>
                <a:solidFill>
                  <a:schemeClr val="accent5">
                    <a:lumMod val="75000"/>
                  </a:schemeClr>
                </a:solidFill>
              </a:rPr>
              <a:t>Nhiệm vụ</a:t>
            </a:r>
            <a:r>
              <a:rPr lang="en-US" sz="2200" b="1" smtClean="0">
                <a:solidFill>
                  <a:schemeClr val="accent5">
                    <a:lumMod val="75000"/>
                  </a:schemeClr>
                </a:solidFill>
              </a:rPr>
              <a:t>:</a:t>
            </a:r>
            <a:endParaRPr lang="en-US" sz="2200" smtClean="0">
              <a:solidFill>
                <a:schemeClr val="tx1">
                  <a:lumMod val="50000"/>
                </a:schemeClr>
              </a:solidFill>
            </a:endParaRP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 smtClean="0">
                <a:solidFill>
                  <a:schemeClr val="tx1">
                    <a:lumMod val="50000"/>
                  </a:schemeClr>
                </a:solidFill>
              </a:rPr>
              <a:t>Thực hiện thí nghiệm</a:t>
            </a:r>
            <a:r>
              <a:rPr lang="en-GB" sz="220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sz="2200" smtClean="0">
                <a:solidFill>
                  <a:schemeClr val="tx1">
                    <a:lumMod val="50000"/>
                  </a:schemeClr>
                </a:solidFill>
              </a:rPr>
              <a:t>và quan sát hiện tượng xảy ra.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 smtClean="0">
                <a:solidFill>
                  <a:schemeClr val="tx1">
                    <a:lumMod val="50000"/>
                  </a:schemeClr>
                </a:solidFill>
              </a:rPr>
              <a:t>Hãy cho biết hiện tượng nào chứng minh trong không khí có hơi nước.</a:t>
            </a:r>
          </a:p>
        </p:txBody>
      </p:sp>
      <p:pic>
        <p:nvPicPr>
          <p:cNvPr id="19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xmlns="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4211" y="3656624"/>
            <a:ext cx="1792521" cy="1036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49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4" name="Google Shape;212;p13"/>
          <p:cNvSpPr txBox="1">
            <a:spLocks/>
          </p:cNvSpPr>
          <p:nvPr/>
        </p:nvSpPr>
        <p:spPr>
          <a:xfrm>
            <a:off x="434586" y="122664"/>
            <a:ext cx="7895686" cy="77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35000"/>
              </a:lnSpc>
            </a:pPr>
            <a:r>
              <a:rPr lang="en-GB" sz="2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 nghiệm 2</a:t>
            </a:r>
          </a:p>
          <a:p>
            <a:pPr>
              <a:lnSpc>
                <a:spcPct val="135000"/>
              </a:lnSpc>
            </a:pPr>
            <a:r>
              <a:rPr lang="en-GB" sz="2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thành phần thể tích oxygen trong không khí</a:t>
            </a:r>
            <a:endParaRPr lang="vi-VN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16" y="1546070"/>
            <a:ext cx="492442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1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5">
            <a:extLst>
              <a:ext uri="{FF2B5EF4-FFF2-40B4-BE49-F238E27FC236}">
                <a16:creationId xmlns:a16="http://schemas.microsoft.com/office/drawing/2014/main" xmlns="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4968" y="1469833"/>
            <a:ext cx="1701764" cy="170176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938639" y="224157"/>
            <a:ext cx="2682368" cy="536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5000"/>
              </a:lnSpc>
            </a:pPr>
            <a:r>
              <a:rPr lang="en-US" sz="2400" b="1" smtClean="0">
                <a:solidFill>
                  <a:schemeClr val="bg1"/>
                </a:solidFill>
              </a:rPr>
              <a:t>Thảo luận nhóm</a:t>
            </a:r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25577" y="1371874"/>
            <a:ext cx="5472735" cy="3599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>
                <a:solidFill>
                  <a:schemeClr val="accent5">
                    <a:lumMod val="75000"/>
                  </a:schemeClr>
                </a:solidFill>
              </a:rPr>
              <a:t>Nhiệm vụ</a:t>
            </a:r>
            <a:r>
              <a:rPr lang="en-US" sz="2200" b="1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sz="2200" smtClean="0">
                <a:solidFill>
                  <a:schemeClr val="tx1"/>
                </a:solidFill>
              </a:rPr>
              <a:t>Quan sát và trả lời câu hỏi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 smtClean="0">
                <a:solidFill>
                  <a:schemeClr val="tx1">
                    <a:lumMod val="50000"/>
                  </a:schemeClr>
                </a:solidFill>
              </a:rPr>
              <a:t>Khi nào em biết khi oxygen trong cốc đã hết?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 smtClean="0">
                <a:solidFill>
                  <a:schemeClr val="tx1">
                    <a:lumMod val="50000"/>
                  </a:schemeClr>
                </a:solidFill>
              </a:rPr>
              <a:t>Chiều cao cột nước dâng lên bằng bao nhiêu phần chiều cao của cốc? Từ đó suy ra oxygen chiếm khoảng bao nhiêu phần trong không khí</a:t>
            </a:r>
          </a:p>
        </p:txBody>
      </p:sp>
      <p:pic>
        <p:nvPicPr>
          <p:cNvPr id="19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xmlns="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3782" y="3701229"/>
            <a:ext cx="1792521" cy="10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2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490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"/>
          <p:cNvSpPr txBox="1">
            <a:spLocks noGrp="1"/>
          </p:cNvSpPr>
          <p:nvPr>
            <p:ph type="title"/>
          </p:nvPr>
        </p:nvSpPr>
        <p:spPr>
          <a:xfrm>
            <a:off x="457200" y="-1"/>
            <a:ext cx="82296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Các hoạt động sau cần sử dụng đến chất nào?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Google Shape;216;p13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6" name="Picture 3" descr="bệnh nhân cấp cứ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6" y="1864821"/>
            <a:ext cx="2901591" cy="185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hợ lặ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06" y="1864142"/>
            <a:ext cx="2876857" cy="185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ếp ga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372" y="1864142"/>
            <a:ext cx="2755323" cy="178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225026" y="3905972"/>
            <a:ext cx="12426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</a:t>
            </a: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31792" y="3825726"/>
            <a:ext cx="28745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790127" y="3825726"/>
            <a:ext cx="18966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vi-VN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endParaRPr lang="en-US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smtClean="0">
                <a:latin typeface="Arial" panose="020B0604020202020204" pitchFamily="34" charset="0"/>
                <a:cs typeface="Arial" panose="020B0604020202020204" pitchFamily="34" charset="0"/>
              </a:rPr>
              <a:t>IV. VAI TRÒ CỦA KHÔNG KHÍ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13" name="Google Shape;212;p13"/>
          <p:cNvSpPr txBox="1">
            <a:spLocks/>
          </p:cNvSpPr>
          <p:nvPr/>
        </p:nvSpPr>
        <p:spPr>
          <a:xfrm>
            <a:off x="318332" y="2267262"/>
            <a:ext cx="4528018" cy="1293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35000"/>
              </a:lnSpc>
            </a:pPr>
            <a:r>
              <a:rPr lang="en-GB" sz="2200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gì sẽ xảy ra nếu không khí chỉ chứa khí oxygen?</a:t>
            </a:r>
            <a:endParaRPr lang="vi-VN" sz="2200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039" y="1127126"/>
            <a:ext cx="3143250" cy="3819525"/>
          </a:xfrm>
          <a:prstGeom prst="rect">
            <a:avLst/>
          </a:prstGeom>
        </p:spPr>
      </p:pic>
      <p:sp>
        <p:nvSpPr>
          <p:cNvPr id="7" name="Google Shape;212;p13"/>
          <p:cNvSpPr txBox="1">
            <a:spLocks/>
          </p:cNvSpPr>
          <p:nvPr/>
        </p:nvSpPr>
        <p:spPr>
          <a:xfrm>
            <a:off x="433516" y="2181562"/>
            <a:ext cx="4297650" cy="19737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algn="just">
              <a:lnSpc>
                <a:spcPct val="135000"/>
              </a:lnSpc>
            </a:pPr>
            <a:r>
              <a:rPr lang="en-GB" sz="2200" b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 khí nitrogen, carbon dioxide, hơi nước đều có vai trò rất quan trọng và không thể thiếu đối với sự sống trên Trái Đất</a:t>
            </a:r>
            <a:endParaRPr lang="vi-VN" sz="220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57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1381863" y="354886"/>
            <a:ext cx="6380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Nêu </a:t>
            </a:r>
            <a:r>
              <a:rPr lang="nl-NL" sz="2400" b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vai trò của không khí đối với sự sống.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505521" y="1040791"/>
            <a:ext cx="8132956" cy="719280"/>
            <a:chOff x="505521" y="1040791"/>
            <a:chExt cx="8132956" cy="719280"/>
          </a:xfrm>
        </p:grpSpPr>
        <p:sp>
          <p:nvSpPr>
            <p:cNvPr id="40" name="Rectangle 39"/>
            <p:cNvSpPr/>
            <p:nvPr/>
          </p:nvSpPr>
          <p:spPr>
            <a:xfrm>
              <a:off x="505521" y="1306471"/>
              <a:ext cx="8132956" cy="453600"/>
            </a:xfrm>
            <a:prstGeom prst="rect">
              <a:avLst/>
            </a:pr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Freeform 40"/>
            <p:cNvSpPr/>
            <p:nvPr/>
          </p:nvSpPr>
          <p:spPr>
            <a:xfrm>
              <a:off x="912168" y="1040791"/>
              <a:ext cx="7380621" cy="531360"/>
            </a:xfrm>
            <a:custGeom>
              <a:avLst/>
              <a:gdLst>
                <a:gd name="connsiteX0" fmla="*/ 0 w 6704101"/>
                <a:gd name="connsiteY0" fmla="*/ 88562 h 531360"/>
                <a:gd name="connsiteX1" fmla="*/ 88562 w 6704101"/>
                <a:gd name="connsiteY1" fmla="*/ 0 h 531360"/>
                <a:gd name="connsiteX2" fmla="*/ 6615539 w 6704101"/>
                <a:gd name="connsiteY2" fmla="*/ 0 h 531360"/>
                <a:gd name="connsiteX3" fmla="*/ 6704101 w 6704101"/>
                <a:gd name="connsiteY3" fmla="*/ 88562 h 531360"/>
                <a:gd name="connsiteX4" fmla="*/ 6704101 w 6704101"/>
                <a:gd name="connsiteY4" fmla="*/ 442798 h 531360"/>
                <a:gd name="connsiteX5" fmla="*/ 6615539 w 6704101"/>
                <a:gd name="connsiteY5" fmla="*/ 531360 h 531360"/>
                <a:gd name="connsiteX6" fmla="*/ 88562 w 6704101"/>
                <a:gd name="connsiteY6" fmla="*/ 531360 h 531360"/>
                <a:gd name="connsiteX7" fmla="*/ 0 w 6704101"/>
                <a:gd name="connsiteY7" fmla="*/ 442798 h 531360"/>
                <a:gd name="connsiteX8" fmla="*/ 0 w 6704101"/>
                <a:gd name="connsiteY8" fmla="*/ 88562 h 5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04101" h="531360">
                  <a:moveTo>
                    <a:pt x="0" y="88562"/>
                  </a:moveTo>
                  <a:cubicBezTo>
                    <a:pt x="0" y="39651"/>
                    <a:pt x="39651" y="0"/>
                    <a:pt x="88562" y="0"/>
                  </a:cubicBezTo>
                  <a:lnTo>
                    <a:pt x="6615539" y="0"/>
                  </a:lnTo>
                  <a:cubicBezTo>
                    <a:pt x="6664450" y="0"/>
                    <a:pt x="6704101" y="39651"/>
                    <a:pt x="6704101" y="88562"/>
                  </a:cubicBezTo>
                  <a:lnTo>
                    <a:pt x="6704101" y="442798"/>
                  </a:lnTo>
                  <a:cubicBezTo>
                    <a:pt x="6704101" y="491709"/>
                    <a:pt x="6664450" y="531360"/>
                    <a:pt x="6615539" y="531360"/>
                  </a:cubicBezTo>
                  <a:lnTo>
                    <a:pt x="88562" y="531360"/>
                  </a:lnTo>
                  <a:cubicBezTo>
                    <a:pt x="39651" y="531360"/>
                    <a:pt x="0" y="491709"/>
                    <a:pt x="0" y="442798"/>
                  </a:cubicBezTo>
                  <a:lnTo>
                    <a:pt x="0" y="8856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1123" tIns="25939" rIns="241123" bIns="25939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800" kern="1200" smtClean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Không khí giúp điều hoà khí hậu; bảo vệ Trái Đất</a:t>
              </a:r>
              <a:endParaRPr lang="en-US" sz="18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05521" y="1760070"/>
            <a:ext cx="8132956" cy="816481"/>
            <a:chOff x="505521" y="1760070"/>
            <a:chExt cx="8132956" cy="816481"/>
          </a:xfrm>
        </p:grpSpPr>
        <p:sp>
          <p:nvSpPr>
            <p:cNvPr id="42" name="Rectangle 41"/>
            <p:cNvSpPr/>
            <p:nvPr/>
          </p:nvSpPr>
          <p:spPr>
            <a:xfrm>
              <a:off x="505521" y="2122951"/>
              <a:ext cx="8132956" cy="453600"/>
            </a:xfrm>
            <a:prstGeom prst="rect">
              <a:avLst/>
            </a:prstGeom>
          </p:spPr>
          <p:style>
            <a:lnRef idx="2">
              <a:schemeClr val="accent5">
                <a:hueOff val="1679779"/>
                <a:satOff val="472"/>
                <a:lumOff val="-676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Freeform 42"/>
            <p:cNvSpPr/>
            <p:nvPr/>
          </p:nvSpPr>
          <p:spPr>
            <a:xfrm>
              <a:off x="935358" y="1760070"/>
              <a:ext cx="7357431" cy="725761"/>
            </a:xfrm>
            <a:custGeom>
              <a:avLst/>
              <a:gdLst>
                <a:gd name="connsiteX0" fmla="*/ 0 w 6027593"/>
                <a:gd name="connsiteY0" fmla="*/ 88562 h 531360"/>
                <a:gd name="connsiteX1" fmla="*/ 88562 w 6027593"/>
                <a:gd name="connsiteY1" fmla="*/ 0 h 531360"/>
                <a:gd name="connsiteX2" fmla="*/ 5939031 w 6027593"/>
                <a:gd name="connsiteY2" fmla="*/ 0 h 531360"/>
                <a:gd name="connsiteX3" fmla="*/ 6027593 w 6027593"/>
                <a:gd name="connsiteY3" fmla="*/ 88562 h 531360"/>
                <a:gd name="connsiteX4" fmla="*/ 6027593 w 6027593"/>
                <a:gd name="connsiteY4" fmla="*/ 442798 h 531360"/>
                <a:gd name="connsiteX5" fmla="*/ 5939031 w 6027593"/>
                <a:gd name="connsiteY5" fmla="*/ 531360 h 531360"/>
                <a:gd name="connsiteX6" fmla="*/ 88562 w 6027593"/>
                <a:gd name="connsiteY6" fmla="*/ 531360 h 531360"/>
                <a:gd name="connsiteX7" fmla="*/ 0 w 6027593"/>
                <a:gd name="connsiteY7" fmla="*/ 442798 h 531360"/>
                <a:gd name="connsiteX8" fmla="*/ 0 w 6027593"/>
                <a:gd name="connsiteY8" fmla="*/ 88562 h 5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7593" h="531360">
                  <a:moveTo>
                    <a:pt x="0" y="88562"/>
                  </a:moveTo>
                  <a:cubicBezTo>
                    <a:pt x="0" y="39651"/>
                    <a:pt x="39651" y="0"/>
                    <a:pt x="88562" y="0"/>
                  </a:cubicBezTo>
                  <a:lnTo>
                    <a:pt x="5939031" y="0"/>
                  </a:lnTo>
                  <a:cubicBezTo>
                    <a:pt x="5987942" y="0"/>
                    <a:pt x="6027593" y="39651"/>
                    <a:pt x="6027593" y="88562"/>
                  </a:cubicBezTo>
                  <a:lnTo>
                    <a:pt x="6027593" y="442798"/>
                  </a:lnTo>
                  <a:cubicBezTo>
                    <a:pt x="6027593" y="491709"/>
                    <a:pt x="5987942" y="531360"/>
                    <a:pt x="5939031" y="531360"/>
                  </a:cubicBezTo>
                  <a:lnTo>
                    <a:pt x="88562" y="531360"/>
                  </a:lnTo>
                  <a:cubicBezTo>
                    <a:pt x="39651" y="531360"/>
                    <a:pt x="0" y="491709"/>
                    <a:pt x="0" y="442798"/>
                  </a:cubicBezTo>
                  <a:lnTo>
                    <a:pt x="0" y="8856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679779"/>
                <a:satOff val="472"/>
                <a:lumOff val="-6765"/>
                <a:alphaOff val="0"/>
              </a:schemeClr>
            </a:fillRef>
            <a:effectRef idx="0">
              <a:schemeClr val="accent5">
                <a:hueOff val="1679779"/>
                <a:satOff val="472"/>
                <a:lumOff val="-6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1123" tIns="25939" rIns="241123" bIns="25939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800" kern="1200" smtClean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Nitrogen trong không khí khi trời mưa dông có sấm sét chuyển hoá thành chất có chứa nitrogen cần thiết cho cây trồng.</a:t>
              </a:r>
              <a:endParaRPr lang="en-US" sz="18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05521" y="2673751"/>
            <a:ext cx="8132956" cy="719280"/>
            <a:chOff x="505521" y="2673751"/>
            <a:chExt cx="8132956" cy="719280"/>
          </a:xfrm>
        </p:grpSpPr>
        <p:sp>
          <p:nvSpPr>
            <p:cNvPr id="44" name="Rectangle 43"/>
            <p:cNvSpPr/>
            <p:nvPr/>
          </p:nvSpPr>
          <p:spPr>
            <a:xfrm>
              <a:off x="505521" y="2939431"/>
              <a:ext cx="8132956" cy="453600"/>
            </a:xfrm>
            <a:prstGeom prst="rect">
              <a:avLst/>
            </a:prstGeom>
          </p:spPr>
          <p:style>
            <a:lnRef idx="2">
              <a:schemeClr val="accent5">
                <a:hueOff val="3359558"/>
                <a:satOff val="945"/>
                <a:lumOff val="-1353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Freeform 44"/>
            <p:cNvSpPr/>
            <p:nvPr/>
          </p:nvSpPr>
          <p:spPr>
            <a:xfrm>
              <a:off x="912168" y="2673751"/>
              <a:ext cx="7380621" cy="531360"/>
            </a:xfrm>
            <a:custGeom>
              <a:avLst/>
              <a:gdLst>
                <a:gd name="connsiteX0" fmla="*/ 0 w 7239363"/>
                <a:gd name="connsiteY0" fmla="*/ 88562 h 531360"/>
                <a:gd name="connsiteX1" fmla="*/ 88562 w 7239363"/>
                <a:gd name="connsiteY1" fmla="*/ 0 h 531360"/>
                <a:gd name="connsiteX2" fmla="*/ 7150801 w 7239363"/>
                <a:gd name="connsiteY2" fmla="*/ 0 h 531360"/>
                <a:gd name="connsiteX3" fmla="*/ 7239363 w 7239363"/>
                <a:gd name="connsiteY3" fmla="*/ 88562 h 531360"/>
                <a:gd name="connsiteX4" fmla="*/ 7239363 w 7239363"/>
                <a:gd name="connsiteY4" fmla="*/ 442798 h 531360"/>
                <a:gd name="connsiteX5" fmla="*/ 7150801 w 7239363"/>
                <a:gd name="connsiteY5" fmla="*/ 531360 h 531360"/>
                <a:gd name="connsiteX6" fmla="*/ 88562 w 7239363"/>
                <a:gd name="connsiteY6" fmla="*/ 531360 h 531360"/>
                <a:gd name="connsiteX7" fmla="*/ 0 w 7239363"/>
                <a:gd name="connsiteY7" fmla="*/ 442798 h 531360"/>
                <a:gd name="connsiteX8" fmla="*/ 0 w 7239363"/>
                <a:gd name="connsiteY8" fmla="*/ 88562 h 5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39363" h="531360">
                  <a:moveTo>
                    <a:pt x="0" y="88562"/>
                  </a:moveTo>
                  <a:cubicBezTo>
                    <a:pt x="0" y="39651"/>
                    <a:pt x="39651" y="0"/>
                    <a:pt x="88562" y="0"/>
                  </a:cubicBezTo>
                  <a:lnTo>
                    <a:pt x="7150801" y="0"/>
                  </a:lnTo>
                  <a:cubicBezTo>
                    <a:pt x="7199712" y="0"/>
                    <a:pt x="7239363" y="39651"/>
                    <a:pt x="7239363" y="88562"/>
                  </a:cubicBezTo>
                  <a:lnTo>
                    <a:pt x="7239363" y="442798"/>
                  </a:lnTo>
                  <a:cubicBezTo>
                    <a:pt x="7239363" y="491709"/>
                    <a:pt x="7199712" y="531360"/>
                    <a:pt x="7150801" y="531360"/>
                  </a:cubicBezTo>
                  <a:lnTo>
                    <a:pt x="88562" y="531360"/>
                  </a:lnTo>
                  <a:cubicBezTo>
                    <a:pt x="39651" y="531360"/>
                    <a:pt x="0" y="491709"/>
                    <a:pt x="0" y="442798"/>
                  </a:cubicBezTo>
                  <a:lnTo>
                    <a:pt x="0" y="8856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3359558"/>
                <a:satOff val="945"/>
                <a:lumOff val="-13530"/>
                <a:alphaOff val="0"/>
              </a:schemeClr>
            </a:fillRef>
            <a:effectRef idx="0">
              <a:schemeClr val="accent5">
                <a:hueOff val="3359558"/>
                <a:satOff val="945"/>
                <a:lumOff val="-135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1123" tIns="25939" rIns="241123" bIns="25939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800" kern="1200" smtClean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Oxygen cần cho sự hô hấp, sự cháy.</a:t>
              </a:r>
              <a:endParaRPr lang="en-US" sz="18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05521" y="3490232"/>
            <a:ext cx="8132956" cy="719280"/>
            <a:chOff x="505521" y="3490232"/>
            <a:chExt cx="8132956" cy="719280"/>
          </a:xfrm>
        </p:grpSpPr>
        <p:sp>
          <p:nvSpPr>
            <p:cNvPr id="46" name="Rectangle 45"/>
            <p:cNvSpPr/>
            <p:nvPr/>
          </p:nvSpPr>
          <p:spPr>
            <a:xfrm>
              <a:off x="505521" y="3755912"/>
              <a:ext cx="8132956" cy="453600"/>
            </a:xfrm>
            <a:prstGeom prst="rect">
              <a:avLst/>
            </a:prstGeom>
          </p:spPr>
          <p:style>
            <a:lnRef idx="2">
              <a:schemeClr val="accent5">
                <a:hueOff val="5039337"/>
                <a:satOff val="1417"/>
                <a:lumOff val="-2029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Freeform 46"/>
            <p:cNvSpPr/>
            <p:nvPr/>
          </p:nvSpPr>
          <p:spPr>
            <a:xfrm>
              <a:off x="892711" y="3490232"/>
              <a:ext cx="7400078" cy="531360"/>
            </a:xfrm>
            <a:custGeom>
              <a:avLst/>
              <a:gdLst>
                <a:gd name="connsiteX0" fmla="*/ 0 w 7743773"/>
                <a:gd name="connsiteY0" fmla="*/ 88562 h 531360"/>
                <a:gd name="connsiteX1" fmla="*/ 88562 w 7743773"/>
                <a:gd name="connsiteY1" fmla="*/ 0 h 531360"/>
                <a:gd name="connsiteX2" fmla="*/ 7655211 w 7743773"/>
                <a:gd name="connsiteY2" fmla="*/ 0 h 531360"/>
                <a:gd name="connsiteX3" fmla="*/ 7743773 w 7743773"/>
                <a:gd name="connsiteY3" fmla="*/ 88562 h 531360"/>
                <a:gd name="connsiteX4" fmla="*/ 7743773 w 7743773"/>
                <a:gd name="connsiteY4" fmla="*/ 442798 h 531360"/>
                <a:gd name="connsiteX5" fmla="*/ 7655211 w 7743773"/>
                <a:gd name="connsiteY5" fmla="*/ 531360 h 531360"/>
                <a:gd name="connsiteX6" fmla="*/ 88562 w 7743773"/>
                <a:gd name="connsiteY6" fmla="*/ 531360 h 531360"/>
                <a:gd name="connsiteX7" fmla="*/ 0 w 7743773"/>
                <a:gd name="connsiteY7" fmla="*/ 442798 h 531360"/>
                <a:gd name="connsiteX8" fmla="*/ 0 w 7743773"/>
                <a:gd name="connsiteY8" fmla="*/ 88562 h 5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43773" h="531360">
                  <a:moveTo>
                    <a:pt x="0" y="88562"/>
                  </a:moveTo>
                  <a:cubicBezTo>
                    <a:pt x="0" y="39651"/>
                    <a:pt x="39651" y="0"/>
                    <a:pt x="88562" y="0"/>
                  </a:cubicBezTo>
                  <a:lnTo>
                    <a:pt x="7655211" y="0"/>
                  </a:lnTo>
                  <a:cubicBezTo>
                    <a:pt x="7704122" y="0"/>
                    <a:pt x="7743773" y="39651"/>
                    <a:pt x="7743773" y="88562"/>
                  </a:cubicBezTo>
                  <a:lnTo>
                    <a:pt x="7743773" y="442798"/>
                  </a:lnTo>
                  <a:cubicBezTo>
                    <a:pt x="7743773" y="491709"/>
                    <a:pt x="7704122" y="531360"/>
                    <a:pt x="7655211" y="531360"/>
                  </a:cubicBezTo>
                  <a:lnTo>
                    <a:pt x="88562" y="531360"/>
                  </a:lnTo>
                  <a:cubicBezTo>
                    <a:pt x="39651" y="531360"/>
                    <a:pt x="0" y="491709"/>
                    <a:pt x="0" y="442798"/>
                  </a:cubicBezTo>
                  <a:lnTo>
                    <a:pt x="0" y="8856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5039337"/>
                <a:satOff val="1417"/>
                <a:lumOff val="-20295"/>
                <a:alphaOff val="0"/>
              </a:schemeClr>
            </a:fillRef>
            <a:effectRef idx="0">
              <a:schemeClr val="accent5">
                <a:hueOff val="5039337"/>
                <a:satOff val="1417"/>
                <a:lumOff val="-2029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1123" tIns="25939" rIns="241123" bIns="25939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800" kern="1200" smtClean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Carbon dioxide là nguyên liệu cho quá trình quang hợp của cây.</a:t>
              </a:r>
              <a:endParaRPr lang="en-US" sz="18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05521" y="4306712"/>
            <a:ext cx="8132956" cy="719280"/>
            <a:chOff x="505521" y="4306712"/>
            <a:chExt cx="8132956" cy="719280"/>
          </a:xfrm>
        </p:grpSpPr>
        <p:sp>
          <p:nvSpPr>
            <p:cNvPr id="48" name="Rectangle 47"/>
            <p:cNvSpPr/>
            <p:nvPr/>
          </p:nvSpPr>
          <p:spPr>
            <a:xfrm>
              <a:off x="505521" y="4572392"/>
              <a:ext cx="8132956" cy="453600"/>
            </a:xfrm>
            <a:prstGeom prst="rect">
              <a:avLst/>
            </a:prstGeom>
          </p:spPr>
          <p:style>
            <a:lnRef idx="2">
              <a:schemeClr val="accent5">
                <a:hueOff val="6719117"/>
                <a:satOff val="1889"/>
                <a:lumOff val="-2706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9" name="Freeform 48"/>
            <p:cNvSpPr/>
            <p:nvPr/>
          </p:nvSpPr>
          <p:spPr>
            <a:xfrm>
              <a:off x="841361" y="4306712"/>
              <a:ext cx="7451428" cy="531360"/>
            </a:xfrm>
            <a:custGeom>
              <a:avLst/>
              <a:gdLst>
                <a:gd name="connsiteX0" fmla="*/ 0 w 7743773"/>
                <a:gd name="connsiteY0" fmla="*/ 88562 h 531360"/>
                <a:gd name="connsiteX1" fmla="*/ 88562 w 7743773"/>
                <a:gd name="connsiteY1" fmla="*/ 0 h 531360"/>
                <a:gd name="connsiteX2" fmla="*/ 7655211 w 7743773"/>
                <a:gd name="connsiteY2" fmla="*/ 0 h 531360"/>
                <a:gd name="connsiteX3" fmla="*/ 7743773 w 7743773"/>
                <a:gd name="connsiteY3" fmla="*/ 88562 h 531360"/>
                <a:gd name="connsiteX4" fmla="*/ 7743773 w 7743773"/>
                <a:gd name="connsiteY4" fmla="*/ 442798 h 531360"/>
                <a:gd name="connsiteX5" fmla="*/ 7655211 w 7743773"/>
                <a:gd name="connsiteY5" fmla="*/ 531360 h 531360"/>
                <a:gd name="connsiteX6" fmla="*/ 88562 w 7743773"/>
                <a:gd name="connsiteY6" fmla="*/ 531360 h 531360"/>
                <a:gd name="connsiteX7" fmla="*/ 0 w 7743773"/>
                <a:gd name="connsiteY7" fmla="*/ 442798 h 531360"/>
                <a:gd name="connsiteX8" fmla="*/ 0 w 7743773"/>
                <a:gd name="connsiteY8" fmla="*/ 88562 h 53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43773" h="531360">
                  <a:moveTo>
                    <a:pt x="0" y="88562"/>
                  </a:moveTo>
                  <a:cubicBezTo>
                    <a:pt x="0" y="39651"/>
                    <a:pt x="39651" y="0"/>
                    <a:pt x="88562" y="0"/>
                  </a:cubicBezTo>
                  <a:lnTo>
                    <a:pt x="7655211" y="0"/>
                  </a:lnTo>
                  <a:cubicBezTo>
                    <a:pt x="7704122" y="0"/>
                    <a:pt x="7743773" y="39651"/>
                    <a:pt x="7743773" y="88562"/>
                  </a:cubicBezTo>
                  <a:lnTo>
                    <a:pt x="7743773" y="442798"/>
                  </a:lnTo>
                  <a:cubicBezTo>
                    <a:pt x="7743773" y="491709"/>
                    <a:pt x="7704122" y="531360"/>
                    <a:pt x="7655211" y="531360"/>
                  </a:cubicBezTo>
                  <a:lnTo>
                    <a:pt x="88562" y="531360"/>
                  </a:lnTo>
                  <a:cubicBezTo>
                    <a:pt x="39651" y="531360"/>
                    <a:pt x="0" y="491709"/>
                    <a:pt x="0" y="442798"/>
                  </a:cubicBezTo>
                  <a:lnTo>
                    <a:pt x="0" y="8856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6719117"/>
                <a:satOff val="1889"/>
                <a:lumOff val="-27060"/>
                <a:alphaOff val="0"/>
              </a:schemeClr>
            </a:fillRef>
            <a:effectRef idx="0">
              <a:schemeClr val="accent5">
                <a:hueOff val="6719117"/>
                <a:satOff val="1889"/>
                <a:lumOff val="-2706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1123" tIns="25939" rIns="241123" bIns="25939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800" kern="1200" smtClean="0"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- Hơi nước: hình thành các hiện tượng tự nhiên (như mây, mưa,...).</a:t>
              </a:r>
              <a:endParaRPr lang="en-US" sz="1800" kern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500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846247" y="78059"/>
            <a:ext cx="7407000" cy="4724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V. SỰ Ô NHIỄM KHÔNG KHÍ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13" name="Google Shape;212;p13"/>
          <p:cNvSpPr txBox="1">
            <a:spLocks/>
          </p:cNvSpPr>
          <p:nvPr/>
        </p:nvSpPr>
        <p:spPr>
          <a:xfrm>
            <a:off x="846247" y="471916"/>
            <a:ext cx="7727795" cy="565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35000"/>
              </a:lnSpc>
            </a:pPr>
            <a:r>
              <a:rPr lang="en-GB" sz="22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Nguyên nhân và hậu quả của ô nhiễm không khí</a:t>
            </a:r>
            <a:endParaRPr lang="vi-VN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78" y="1155594"/>
            <a:ext cx="3706635" cy="1921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50" y="1113171"/>
            <a:ext cx="3888183" cy="20068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82" y="3196083"/>
            <a:ext cx="3591226" cy="1820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350" y="3196082"/>
            <a:ext cx="3728966" cy="187307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97332" y="1642115"/>
            <a:ext cx="7407000" cy="10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nl-NL" i="1" smtClean="0">
                <a:solidFill>
                  <a:srgbClr val="002060"/>
                </a:solidFill>
                <a:latin typeface="+mn-lt"/>
                <a:ea typeface="Arial" panose="020B0604020202020204" pitchFamily="34" charset="0"/>
              </a:rPr>
              <a:t>Quan sát Hình 11.7, nêu những nguyên nhân gây ô nhiễm môi trường.</a:t>
            </a:r>
            <a:endParaRPr lang="en-US" i="1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004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2286000" y="231014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23377" y="1804252"/>
            <a:ext cx="4273852" cy="314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>
                <a:solidFill>
                  <a:schemeClr val="accent5">
                    <a:lumMod val="75000"/>
                  </a:schemeClr>
                </a:solidFill>
              </a:rPr>
              <a:t>Nhiệm vụ</a:t>
            </a:r>
            <a:r>
              <a:rPr lang="en-US" sz="2200" b="1" smtClean="0">
                <a:solidFill>
                  <a:schemeClr val="accent5">
                    <a:lumMod val="75000"/>
                  </a:schemeClr>
                </a:solidFill>
              </a:rPr>
              <a:t>: 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 smtClean="0">
                <a:solidFill>
                  <a:schemeClr val="tx1"/>
                </a:solidFill>
              </a:rPr>
              <a:t>Thảo luận các tác hại của ô nhiễm không khí đến sức khỏe của con người và đời sống sản xuất.</a:t>
            </a:r>
            <a:endParaRPr lang="en-US" sz="2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GB" sz="2200" smtClean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9" name="Graphic 13">
            <a:extLst>
              <a:ext uri="{FF2B5EF4-FFF2-40B4-BE49-F238E27FC236}">
                <a16:creationId xmlns:a16="http://schemas.microsoft.com/office/drawing/2014/main" xmlns="" id="{F04B2743-4F8D-42C9-9828-F01FE22CA7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4554" y="1471651"/>
            <a:ext cx="1676978" cy="16769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21931" y="226479"/>
            <a:ext cx="3364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chemeClr val="bg1"/>
                </a:solidFill>
              </a:rPr>
              <a:t>Hoạt động cặp đôi</a:t>
            </a:r>
          </a:p>
        </p:txBody>
      </p:sp>
      <p:pic>
        <p:nvPicPr>
          <p:cNvPr id="12" name="Countdown 2 minutes-Nho">
            <a:hlinkClick r:id="" action="ppaction://media"/>
            <a:extLst>
              <a:ext uri="{FF2B5EF4-FFF2-40B4-BE49-F238E27FC236}">
                <a16:creationId xmlns:a16="http://schemas.microsoft.com/office/drawing/2014/main" xmlns="" id="{5E67E12D-8903-45FC-B50D-8C7E785A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04445" y="3456406"/>
            <a:ext cx="2017486" cy="1134018"/>
          </a:xfrm>
          <a:prstGeom prst="rect">
            <a:avLst/>
          </a:prstGeom>
          <a:solidFill>
            <a:srgbClr val="4472C4"/>
          </a:solidFill>
        </p:spPr>
      </p:pic>
    </p:spTree>
    <p:extLst>
      <p:ext uri="{BB962C8B-B14F-4D97-AF65-F5344CB8AC3E}">
        <p14:creationId xmlns:p14="http://schemas.microsoft.com/office/powerpoint/2010/main" val="66319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Gây ra các bệnh về hô hấp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11266" name="Picture 2" descr="Hậu quả của ô nhiễm không khí có thể bạn chưa biết? - Aqualife Viet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87" y="1121058"/>
            <a:ext cx="5806068" cy="362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85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</p:spPr>
        <p:txBody>
          <a:bodyPr/>
          <a:lstStyle/>
          <a:p>
            <a:r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Gây ra mưa axit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162" y="1063500"/>
            <a:ext cx="4257675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7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2. Bảo vệ môi trường không khí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8" name="Freeform 7"/>
          <p:cNvSpPr/>
          <p:nvPr/>
        </p:nvSpPr>
        <p:spPr>
          <a:xfrm>
            <a:off x="998586" y="1162614"/>
            <a:ext cx="7516630" cy="608551"/>
          </a:xfrm>
          <a:custGeom>
            <a:avLst/>
            <a:gdLst>
              <a:gd name="connsiteX0" fmla="*/ 0 w 6061560"/>
              <a:gd name="connsiteY0" fmla="*/ 73323 h 733226"/>
              <a:gd name="connsiteX1" fmla="*/ 73323 w 6061560"/>
              <a:gd name="connsiteY1" fmla="*/ 0 h 733226"/>
              <a:gd name="connsiteX2" fmla="*/ 5988237 w 6061560"/>
              <a:gd name="connsiteY2" fmla="*/ 0 h 733226"/>
              <a:gd name="connsiteX3" fmla="*/ 6061560 w 6061560"/>
              <a:gd name="connsiteY3" fmla="*/ 73323 h 733226"/>
              <a:gd name="connsiteX4" fmla="*/ 6061560 w 6061560"/>
              <a:gd name="connsiteY4" fmla="*/ 659903 h 733226"/>
              <a:gd name="connsiteX5" fmla="*/ 5988237 w 6061560"/>
              <a:gd name="connsiteY5" fmla="*/ 733226 h 733226"/>
              <a:gd name="connsiteX6" fmla="*/ 73323 w 6061560"/>
              <a:gd name="connsiteY6" fmla="*/ 733226 h 733226"/>
              <a:gd name="connsiteX7" fmla="*/ 0 w 6061560"/>
              <a:gd name="connsiteY7" fmla="*/ 659903 h 733226"/>
              <a:gd name="connsiteX8" fmla="*/ 0 w 6061560"/>
              <a:gd name="connsiteY8" fmla="*/ 73323 h 733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61560" h="733226">
                <a:moveTo>
                  <a:pt x="0" y="73323"/>
                </a:moveTo>
                <a:cubicBezTo>
                  <a:pt x="0" y="32828"/>
                  <a:pt x="32828" y="0"/>
                  <a:pt x="73323" y="0"/>
                </a:cubicBezTo>
                <a:lnTo>
                  <a:pt x="5988237" y="0"/>
                </a:lnTo>
                <a:cubicBezTo>
                  <a:pt x="6028732" y="0"/>
                  <a:pt x="6061560" y="32828"/>
                  <a:pt x="6061560" y="73323"/>
                </a:cubicBezTo>
                <a:lnTo>
                  <a:pt x="6061560" y="659903"/>
                </a:lnTo>
                <a:cubicBezTo>
                  <a:pt x="6061560" y="700398"/>
                  <a:pt x="6028732" y="733226"/>
                  <a:pt x="5988237" y="733226"/>
                </a:cubicBezTo>
                <a:lnTo>
                  <a:pt x="73323" y="733226"/>
                </a:lnTo>
                <a:cubicBezTo>
                  <a:pt x="32828" y="733226"/>
                  <a:pt x="0" y="700398"/>
                  <a:pt x="0" y="659903"/>
                </a:cubicBezTo>
                <a:lnTo>
                  <a:pt x="0" y="73323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3385" tIns="49415" rIns="63385" bIns="49415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200" b="1" kern="1200" smtClean="0"/>
              <a:t>Các giải pháp:</a:t>
            </a:r>
            <a:endParaRPr lang="en-US" sz="2200" b="1" kern="1200"/>
          </a:p>
        </p:txBody>
      </p:sp>
      <p:grpSp>
        <p:nvGrpSpPr>
          <p:cNvPr id="21" name="Group 20"/>
          <p:cNvGrpSpPr/>
          <p:nvPr/>
        </p:nvGrpSpPr>
        <p:grpSpPr>
          <a:xfrm>
            <a:off x="998586" y="1904109"/>
            <a:ext cx="7516629" cy="701176"/>
            <a:chOff x="998586" y="1904109"/>
            <a:chExt cx="7516629" cy="701176"/>
          </a:xfrm>
        </p:grpSpPr>
        <p:sp>
          <p:nvSpPr>
            <p:cNvPr id="9" name="Rounded Rectangle 8"/>
            <p:cNvSpPr/>
            <p:nvPr/>
          </p:nvSpPr>
          <p:spPr>
            <a:xfrm>
              <a:off x="998586" y="1904109"/>
              <a:ext cx="814535" cy="701176"/>
            </a:xfrm>
            <a:prstGeom prst="roundRect">
              <a:avLst>
                <a:gd name="adj" fmla="val 1667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1868458" y="1904109"/>
              <a:ext cx="6646757" cy="701176"/>
            </a:xfrm>
            <a:custGeom>
              <a:avLst/>
              <a:gdLst>
                <a:gd name="connsiteX0" fmla="*/ 0 w 5284340"/>
                <a:gd name="connsiteY0" fmla="*/ 122229 h 733226"/>
                <a:gd name="connsiteX1" fmla="*/ 122229 w 5284340"/>
                <a:gd name="connsiteY1" fmla="*/ 0 h 733226"/>
                <a:gd name="connsiteX2" fmla="*/ 5162111 w 5284340"/>
                <a:gd name="connsiteY2" fmla="*/ 0 h 733226"/>
                <a:gd name="connsiteX3" fmla="*/ 5284340 w 5284340"/>
                <a:gd name="connsiteY3" fmla="*/ 122229 h 733226"/>
                <a:gd name="connsiteX4" fmla="*/ 5284340 w 5284340"/>
                <a:gd name="connsiteY4" fmla="*/ 610997 h 733226"/>
                <a:gd name="connsiteX5" fmla="*/ 5162111 w 5284340"/>
                <a:gd name="connsiteY5" fmla="*/ 733226 h 733226"/>
                <a:gd name="connsiteX6" fmla="*/ 122229 w 5284340"/>
                <a:gd name="connsiteY6" fmla="*/ 733226 h 733226"/>
                <a:gd name="connsiteX7" fmla="*/ 0 w 5284340"/>
                <a:gd name="connsiteY7" fmla="*/ 610997 h 733226"/>
                <a:gd name="connsiteX8" fmla="*/ 0 w 5284340"/>
                <a:gd name="connsiteY8" fmla="*/ 122229 h 73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84340" h="733226">
                  <a:moveTo>
                    <a:pt x="0" y="122229"/>
                  </a:moveTo>
                  <a:cubicBezTo>
                    <a:pt x="0" y="54724"/>
                    <a:pt x="54724" y="0"/>
                    <a:pt x="122229" y="0"/>
                  </a:cubicBezTo>
                  <a:lnTo>
                    <a:pt x="5162111" y="0"/>
                  </a:lnTo>
                  <a:cubicBezTo>
                    <a:pt x="5229616" y="0"/>
                    <a:pt x="5284340" y="54724"/>
                    <a:pt x="5284340" y="122229"/>
                  </a:cubicBezTo>
                  <a:lnTo>
                    <a:pt x="5284340" y="610997"/>
                  </a:lnTo>
                  <a:cubicBezTo>
                    <a:pt x="5284340" y="678502"/>
                    <a:pt x="5229616" y="733226"/>
                    <a:pt x="5162111" y="733226"/>
                  </a:cubicBezTo>
                  <a:lnTo>
                    <a:pt x="122229" y="733226"/>
                  </a:lnTo>
                  <a:cubicBezTo>
                    <a:pt x="54724" y="733226"/>
                    <a:pt x="0" y="678502"/>
                    <a:pt x="0" y="610997"/>
                  </a:cubicBezTo>
                  <a:lnTo>
                    <a:pt x="0" y="122229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92264" tIns="192264" rIns="192264" bIns="192264" numCol="1" spcCol="1270" anchor="ctr" anchorCtr="0">
              <a:noAutofit/>
            </a:bodyPr>
            <a:lstStyle/>
            <a:p>
              <a:pPr lvl="0" algn="just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smtClean="0"/>
                <a:t>Tìm nguồn năng lượng sạch.</a:t>
              </a:r>
              <a:endParaRPr lang="en-US" sz="2200" kern="12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02972" y="2054763"/>
              <a:ext cx="361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smtClean="0"/>
                <a:t>1</a:t>
              </a:r>
              <a:endParaRPr lang="en-US" sz="24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98586" y="2702173"/>
            <a:ext cx="7516629" cy="733226"/>
            <a:chOff x="998586" y="2702173"/>
            <a:chExt cx="7516629" cy="733226"/>
          </a:xfrm>
        </p:grpSpPr>
        <p:sp>
          <p:nvSpPr>
            <p:cNvPr id="11" name="Rounded Rectangle 10"/>
            <p:cNvSpPr/>
            <p:nvPr/>
          </p:nvSpPr>
          <p:spPr>
            <a:xfrm>
              <a:off x="998586" y="2702173"/>
              <a:ext cx="814535" cy="733226"/>
            </a:xfrm>
            <a:prstGeom prst="roundRect">
              <a:avLst>
                <a:gd name="adj" fmla="val 1667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2213008"/>
                <a:satOff val="-1820"/>
                <a:lumOff val="2026"/>
                <a:alphaOff val="0"/>
              </a:schemeClr>
            </a:fillRef>
            <a:effectRef idx="1">
              <a:schemeClr val="accent3">
                <a:hueOff val="2213008"/>
                <a:satOff val="-1820"/>
                <a:lumOff val="2026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1868458" y="2702173"/>
              <a:ext cx="6646757" cy="733226"/>
            </a:xfrm>
            <a:custGeom>
              <a:avLst/>
              <a:gdLst>
                <a:gd name="connsiteX0" fmla="*/ 0 w 5284340"/>
                <a:gd name="connsiteY0" fmla="*/ 122229 h 733226"/>
                <a:gd name="connsiteX1" fmla="*/ 122229 w 5284340"/>
                <a:gd name="connsiteY1" fmla="*/ 0 h 733226"/>
                <a:gd name="connsiteX2" fmla="*/ 5162111 w 5284340"/>
                <a:gd name="connsiteY2" fmla="*/ 0 h 733226"/>
                <a:gd name="connsiteX3" fmla="*/ 5284340 w 5284340"/>
                <a:gd name="connsiteY3" fmla="*/ 122229 h 733226"/>
                <a:gd name="connsiteX4" fmla="*/ 5284340 w 5284340"/>
                <a:gd name="connsiteY4" fmla="*/ 610997 h 733226"/>
                <a:gd name="connsiteX5" fmla="*/ 5162111 w 5284340"/>
                <a:gd name="connsiteY5" fmla="*/ 733226 h 733226"/>
                <a:gd name="connsiteX6" fmla="*/ 122229 w 5284340"/>
                <a:gd name="connsiteY6" fmla="*/ 733226 h 733226"/>
                <a:gd name="connsiteX7" fmla="*/ 0 w 5284340"/>
                <a:gd name="connsiteY7" fmla="*/ 610997 h 733226"/>
                <a:gd name="connsiteX8" fmla="*/ 0 w 5284340"/>
                <a:gd name="connsiteY8" fmla="*/ 122229 h 73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84340" h="733226">
                  <a:moveTo>
                    <a:pt x="0" y="122229"/>
                  </a:moveTo>
                  <a:cubicBezTo>
                    <a:pt x="0" y="54724"/>
                    <a:pt x="54724" y="0"/>
                    <a:pt x="122229" y="0"/>
                  </a:cubicBezTo>
                  <a:lnTo>
                    <a:pt x="5162111" y="0"/>
                  </a:lnTo>
                  <a:cubicBezTo>
                    <a:pt x="5229616" y="0"/>
                    <a:pt x="5284340" y="54724"/>
                    <a:pt x="5284340" y="122229"/>
                  </a:cubicBezTo>
                  <a:lnTo>
                    <a:pt x="5284340" y="610997"/>
                  </a:lnTo>
                  <a:cubicBezTo>
                    <a:pt x="5284340" y="678502"/>
                    <a:pt x="5229616" y="733226"/>
                    <a:pt x="5162111" y="733226"/>
                  </a:cubicBezTo>
                  <a:lnTo>
                    <a:pt x="122229" y="733226"/>
                  </a:lnTo>
                  <a:cubicBezTo>
                    <a:pt x="54724" y="733226"/>
                    <a:pt x="0" y="678502"/>
                    <a:pt x="0" y="610997"/>
                  </a:cubicBezTo>
                  <a:lnTo>
                    <a:pt x="0" y="122229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2213008"/>
                <a:satOff val="-1820"/>
                <a:lumOff val="2026"/>
                <a:alphaOff val="0"/>
              </a:schemeClr>
            </a:fillRef>
            <a:effectRef idx="0">
              <a:schemeClr val="accent3">
                <a:hueOff val="2213008"/>
                <a:satOff val="-1820"/>
                <a:lumOff val="2026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92264" tIns="192264" rIns="192264" bIns="192264" numCol="1" spcCol="1270" anchor="ctr" anchorCtr="0">
              <a:noAutofit/>
            </a:bodyPr>
            <a:lstStyle/>
            <a:p>
              <a:pPr lvl="0" algn="just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smtClean="0"/>
                <a:t>Hướng dẫn người dân sử dụng năng lượng hợp lí, tiết kiệm.</a:t>
              </a:r>
              <a:endParaRPr lang="en-US" sz="2200" kern="12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94359" y="2840945"/>
              <a:ext cx="361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smtClean="0"/>
                <a:t>2</a:t>
              </a:r>
              <a:endParaRPr lang="en-US" sz="2400" b="1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98586" y="3546537"/>
            <a:ext cx="7516629" cy="733226"/>
            <a:chOff x="998586" y="3546537"/>
            <a:chExt cx="7516629" cy="733226"/>
          </a:xfrm>
        </p:grpSpPr>
        <p:sp>
          <p:nvSpPr>
            <p:cNvPr id="13" name="Rounded Rectangle 12"/>
            <p:cNvSpPr/>
            <p:nvPr/>
          </p:nvSpPr>
          <p:spPr>
            <a:xfrm>
              <a:off x="998586" y="3546537"/>
              <a:ext cx="814535" cy="733226"/>
            </a:xfrm>
            <a:prstGeom prst="roundRect">
              <a:avLst>
                <a:gd name="adj" fmla="val 1667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4426017"/>
                <a:satOff val="-3641"/>
                <a:lumOff val="4052"/>
                <a:alphaOff val="0"/>
              </a:schemeClr>
            </a:fillRef>
            <a:effectRef idx="1">
              <a:schemeClr val="accent3">
                <a:hueOff val="4426017"/>
                <a:satOff val="-3641"/>
                <a:lumOff val="4052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1868458" y="3546537"/>
              <a:ext cx="6646757" cy="733226"/>
            </a:xfrm>
            <a:custGeom>
              <a:avLst/>
              <a:gdLst>
                <a:gd name="connsiteX0" fmla="*/ 0 w 5284340"/>
                <a:gd name="connsiteY0" fmla="*/ 122229 h 733226"/>
                <a:gd name="connsiteX1" fmla="*/ 122229 w 5284340"/>
                <a:gd name="connsiteY1" fmla="*/ 0 h 733226"/>
                <a:gd name="connsiteX2" fmla="*/ 5162111 w 5284340"/>
                <a:gd name="connsiteY2" fmla="*/ 0 h 733226"/>
                <a:gd name="connsiteX3" fmla="*/ 5284340 w 5284340"/>
                <a:gd name="connsiteY3" fmla="*/ 122229 h 733226"/>
                <a:gd name="connsiteX4" fmla="*/ 5284340 w 5284340"/>
                <a:gd name="connsiteY4" fmla="*/ 610997 h 733226"/>
                <a:gd name="connsiteX5" fmla="*/ 5162111 w 5284340"/>
                <a:gd name="connsiteY5" fmla="*/ 733226 h 733226"/>
                <a:gd name="connsiteX6" fmla="*/ 122229 w 5284340"/>
                <a:gd name="connsiteY6" fmla="*/ 733226 h 733226"/>
                <a:gd name="connsiteX7" fmla="*/ 0 w 5284340"/>
                <a:gd name="connsiteY7" fmla="*/ 610997 h 733226"/>
                <a:gd name="connsiteX8" fmla="*/ 0 w 5284340"/>
                <a:gd name="connsiteY8" fmla="*/ 122229 h 73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84340" h="733226">
                  <a:moveTo>
                    <a:pt x="0" y="122229"/>
                  </a:moveTo>
                  <a:cubicBezTo>
                    <a:pt x="0" y="54724"/>
                    <a:pt x="54724" y="0"/>
                    <a:pt x="122229" y="0"/>
                  </a:cubicBezTo>
                  <a:lnTo>
                    <a:pt x="5162111" y="0"/>
                  </a:lnTo>
                  <a:cubicBezTo>
                    <a:pt x="5229616" y="0"/>
                    <a:pt x="5284340" y="54724"/>
                    <a:pt x="5284340" y="122229"/>
                  </a:cubicBezTo>
                  <a:lnTo>
                    <a:pt x="5284340" y="610997"/>
                  </a:lnTo>
                  <a:cubicBezTo>
                    <a:pt x="5284340" y="678502"/>
                    <a:pt x="5229616" y="733226"/>
                    <a:pt x="5162111" y="733226"/>
                  </a:cubicBezTo>
                  <a:lnTo>
                    <a:pt x="122229" y="733226"/>
                  </a:lnTo>
                  <a:cubicBezTo>
                    <a:pt x="54724" y="733226"/>
                    <a:pt x="0" y="678502"/>
                    <a:pt x="0" y="610997"/>
                  </a:cubicBezTo>
                  <a:lnTo>
                    <a:pt x="0" y="122229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4426017"/>
                <a:satOff val="-3641"/>
                <a:lumOff val="4052"/>
                <a:alphaOff val="0"/>
              </a:schemeClr>
            </a:fillRef>
            <a:effectRef idx="0">
              <a:schemeClr val="accent3">
                <a:hueOff val="4426017"/>
                <a:satOff val="-3641"/>
                <a:lumOff val="4052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92264" tIns="192264" rIns="192264" bIns="192264" numCol="1" spcCol="1270" anchor="ctr" anchorCtr="0">
              <a:noAutofit/>
            </a:bodyPr>
            <a:lstStyle/>
            <a:p>
              <a:pPr lvl="0" algn="just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smtClean="0"/>
                <a:t>Đề ra những quy định nghiêm ngặt về xử lí khí thải, chất độc hại,…</a:t>
              </a:r>
              <a:endParaRPr lang="en-US" sz="2200" kern="120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91719" y="3713216"/>
              <a:ext cx="361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smtClean="0"/>
                <a:t>3</a:t>
              </a:r>
              <a:endParaRPr lang="en-US" sz="2400" b="1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98586" y="4367751"/>
            <a:ext cx="7516629" cy="613188"/>
            <a:chOff x="998586" y="4367751"/>
            <a:chExt cx="7516629" cy="613188"/>
          </a:xfrm>
        </p:grpSpPr>
        <p:sp>
          <p:nvSpPr>
            <p:cNvPr id="15" name="Rounded Rectangle 14"/>
            <p:cNvSpPr/>
            <p:nvPr/>
          </p:nvSpPr>
          <p:spPr>
            <a:xfrm>
              <a:off x="998586" y="4367751"/>
              <a:ext cx="814535" cy="613188"/>
            </a:xfrm>
            <a:prstGeom prst="roundRect">
              <a:avLst>
                <a:gd name="adj" fmla="val 1667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6639025"/>
                <a:satOff val="-5461"/>
                <a:lumOff val="6078"/>
                <a:alphaOff val="0"/>
              </a:schemeClr>
            </a:fillRef>
            <a:effectRef idx="1">
              <a:schemeClr val="accent3">
                <a:hueOff val="6639025"/>
                <a:satOff val="-5461"/>
                <a:lumOff val="607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1868458" y="4367751"/>
              <a:ext cx="6646757" cy="613188"/>
            </a:xfrm>
            <a:custGeom>
              <a:avLst/>
              <a:gdLst>
                <a:gd name="connsiteX0" fmla="*/ 0 w 5284340"/>
                <a:gd name="connsiteY0" fmla="*/ 122229 h 733226"/>
                <a:gd name="connsiteX1" fmla="*/ 122229 w 5284340"/>
                <a:gd name="connsiteY1" fmla="*/ 0 h 733226"/>
                <a:gd name="connsiteX2" fmla="*/ 5162111 w 5284340"/>
                <a:gd name="connsiteY2" fmla="*/ 0 h 733226"/>
                <a:gd name="connsiteX3" fmla="*/ 5284340 w 5284340"/>
                <a:gd name="connsiteY3" fmla="*/ 122229 h 733226"/>
                <a:gd name="connsiteX4" fmla="*/ 5284340 w 5284340"/>
                <a:gd name="connsiteY4" fmla="*/ 610997 h 733226"/>
                <a:gd name="connsiteX5" fmla="*/ 5162111 w 5284340"/>
                <a:gd name="connsiteY5" fmla="*/ 733226 h 733226"/>
                <a:gd name="connsiteX6" fmla="*/ 122229 w 5284340"/>
                <a:gd name="connsiteY6" fmla="*/ 733226 h 733226"/>
                <a:gd name="connsiteX7" fmla="*/ 0 w 5284340"/>
                <a:gd name="connsiteY7" fmla="*/ 610997 h 733226"/>
                <a:gd name="connsiteX8" fmla="*/ 0 w 5284340"/>
                <a:gd name="connsiteY8" fmla="*/ 122229 h 73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84340" h="733226">
                  <a:moveTo>
                    <a:pt x="0" y="122229"/>
                  </a:moveTo>
                  <a:cubicBezTo>
                    <a:pt x="0" y="54724"/>
                    <a:pt x="54724" y="0"/>
                    <a:pt x="122229" y="0"/>
                  </a:cubicBezTo>
                  <a:lnTo>
                    <a:pt x="5162111" y="0"/>
                  </a:lnTo>
                  <a:cubicBezTo>
                    <a:pt x="5229616" y="0"/>
                    <a:pt x="5284340" y="54724"/>
                    <a:pt x="5284340" y="122229"/>
                  </a:cubicBezTo>
                  <a:lnTo>
                    <a:pt x="5284340" y="610997"/>
                  </a:lnTo>
                  <a:cubicBezTo>
                    <a:pt x="5284340" y="678502"/>
                    <a:pt x="5229616" y="733226"/>
                    <a:pt x="5162111" y="733226"/>
                  </a:cubicBezTo>
                  <a:lnTo>
                    <a:pt x="122229" y="733226"/>
                  </a:lnTo>
                  <a:cubicBezTo>
                    <a:pt x="54724" y="733226"/>
                    <a:pt x="0" y="678502"/>
                    <a:pt x="0" y="610997"/>
                  </a:cubicBezTo>
                  <a:lnTo>
                    <a:pt x="0" y="122229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hueOff val="6639025"/>
                <a:satOff val="-5461"/>
                <a:lumOff val="6078"/>
                <a:alphaOff val="0"/>
              </a:schemeClr>
            </a:fillRef>
            <a:effectRef idx="0">
              <a:schemeClr val="accent3">
                <a:hueOff val="6639025"/>
                <a:satOff val="-5461"/>
                <a:lumOff val="6078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92264" tIns="192264" rIns="192264" bIns="192264" numCol="1" spcCol="1270" anchor="ctr" anchorCtr="0">
              <a:noAutofit/>
            </a:bodyPr>
            <a:lstStyle/>
            <a:p>
              <a:pPr lvl="0" algn="just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kern="1200" smtClean="0"/>
                <a:t>Bảo vệ và trồng cây xanh.</a:t>
              </a:r>
              <a:endParaRPr lang="en-US" sz="2200" kern="12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91719" y="4473192"/>
              <a:ext cx="361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smtClean="0"/>
                <a:t>4</a:t>
              </a:r>
              <a:endParaRPr lang="en-US" sz="2400" b="1"/>
            </a:p>
          </p:txBody>
        </p:sp>
      </p:grpSp>
    </p:spTree>
    <p:extLst>
      <p:ext uri="{BB962C8B-B14F-4D97-AF65-F5344CB8AC3E}">
        <p14:creationId xmlns:p14="http://schemas.microsoft.com/office/powerpoint/2010/main" val="16359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Em có thể làm gì để góp phần giảm ô nhiễm không khí?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grpSp>
        <p:nvGrpSpPr>
          <p:cNvPr id="5" name="Group 4"/>
          <p:cNvGrpSpPr/>
          <p:nvPr/>
        </p:nvGrpSpPr>
        <p:grpSpPr>
          <a:xfrm>
            <a:off x="432936" y="1530486"/>
            <a:ext cx="3699226" cy="3211422"/>
            <a:chOff x="432936" y="1530486"/>
            <a:chExt cx="3699226" cy="3211422"/>
          </a:xfrm>
        </p:grpSpPr>
        <p:pic>
          <p:nvPicPr>
            <p:cNvPr id="18434" name="Picture 2" descr="VGP News :. | Thủ tướng chỉ thị: Cả nước chung sức, đồng lòng trồng mới 1  tỷ cây xanh | BÁO ĐIỆN TỬ CHÍNH PHỦ NƯỚC CHXHCN VIỆT NA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936" y="1530486"/>
              <a:ext cx="3699226" cy="2466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Google Shape;212;p13"/>
            <p:cNvSpPr txBox="1">
              <a:spLocks/>
            </p:cNvSpPr>
            <p:nvPr/>
          </p:nvSpPr>
          <p:spPr>
            <a:xfrm>
              <a:off x="1000095" y="3965770"/>
              <a:ext cx="2448728" cy="776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en-GB" sz="2200" b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Trồng cây xanh</a:t>
              </a:r>
              <a:endParaRPr lang="vi-VN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96820" y="1506722"/>
            <a:ext cx="3278730" cy="3121321"/>
            <a:chOff x="4996820" y="1506722"/>
            <a:chExt cx="3278730" cy="3121321"/>
          </a:xfrm>
        </p:grpSpPr>
        <p:pic>
          <p:nvPicPr>
            <p:cNvPr id="18436" name="Picture 4" descr="Xả rác nơi công cộng, cần biện pháp chế tài | Lao Động Trẻ - Tin tức mới  nhất dành cho công nhân lao động trẻ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6820" y="1506722"/>
              <a:ext cx="3278730" cy="2459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Google Shape;212;p13"/>
            <p:cNvSpPr txBox="1">
              <a:spLocks/>
            </p:cNvSpPr>
            <p:nvPr/>
          </p:nvSpPr>
          <p:spPr>
            <a:xfrm>
              <a:off x="5261159" y="4189941"/>
              <a:ext cx="3014391" cy="4381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en-GB" sz="2200" b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 xả rác bừa bãi</a:t>
              </a:r>
              <a:endParaRPr lang="vi-VN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54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grpSp>
        <p:nvGrpSpPr>
          <p:cNvPr id="5" name="Group 4"/>
          <p:cNvGrpSpPr/>
          <p:nvPr/>
        </p:nvGrpSpPr>
        <p:grpSpPr>
          <a:xfrm>
            <a:off x="292809" y="1370606"/>
            <a:ext cx="4004841" cy="3379245"/>
            <a:chOff x="292809" y="1370606"/>
            <a:chExt cx="4004841" cy="3379245"/>
          </a:xfrm>
        </p:grpSpPr>
        <p:pic>
          <p:nvPicPr>
            <p:cNvPr id="20482" name="Picture 2" descr="Xe Buýt Chạy Từ Mấy Giờ - transporttkuu.co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09" y="1370606"/>
              <a:ext cx="4004841" cy="2413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Google Shape;212;p13"/>
            <p:cNvSpPr txBox="1">
              <a:spLocks/>
            </p:cNvSpPr>
            <p:nvPr/>
          </p:nvSpPr>
          <p:spPr>
            <a:xfrm>
              <a:off x="831995" y="3784402"/>
              <a:ext cx="3014391" cy="965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en-GB" sz="2200" b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 dụng phương tiện công cộng</a:t>
              </a:r>
              <a:endParaRPr lang="vi-VN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352831" y="1384461"/>
            <a:ext cx="3199921" cy="3365390"/>
            <a:chOff x="5352831" y="1384461"/>
            <a:chExt cx="3199921" cy="3365390"/>
          </a:xfrm>
        </p:grpSpPr>
        <p:pic>
          <p:nvPicPr>
            <p:cNvPr id="20484" name="Picture 4" descr="Các nước trên thế giới tiết kiệm điện thông minh như thế nào? - Tin tức HP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831" y="1384461"/>
              <a:ext cx="3199921" cy="23999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Google Shape;212;p13"/>
            <p:cNvSpPr txBox="1">
              <a:spLocks/>
            </p:cNvSpPr>
            <p:nvPr/>
          </p:nvSpPr>
          <p:spPr>
            <a:xfrm>
              <a:off x="5445595" y="3784402"/>
              <a:ext cx="3014391" cy="9654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en-GB" sz="2200" b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 kiệm điện</a:t>
              </a:r>
              <a:endParaRPr lang="vi-VN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2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+mn-lt"/>
              </a:rPr>
              <a:t>TỔNG KẾT, GHI NHỚ</a:t>
            </a:r>
            <a:endParaRPr 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grpSp>
        <p:nvGrpSpPr>
          <p:cNvPr id="27" name="Group 26"/>
          <p:cNvGrpSpPr/>
          <p:nvPr/>
        </p:nvGrpSpPr>
        <p:grpSpPr>
          <a:xfrm>
            <a:off x="336115" y="1154707"/>
            <a:ext cx="8333323" cy="569921"/>
            <a:chOff x="336115" y="1154707"/>
            <a:chExt cx="8333323" cy="569921"/>
          </a:xfrm>
        </p:grpSpPr>
        <p:sp>
          <p:nvSpPr>
            <p:cNvPr id="11" name="Freeform 10"/>
            <p:cNvSpPr/>
            <p:nvPr/>
          </p:nvSpPr>
          <p:spPr>
            <a:xfrm>
              <a:off x="336115" y="1154707"/>
              <a:ext cx="8333323" cy="569921"/>
            </a:xfrm>
            <a:custGeom>
              <a:avLst/>
              <a:gdLst>
                <a:gd name="connsiteX0" fmla="*/ 0 w 4965091"/>
                <a:gd name="connsiteY0" fmla="*/ 75208 h 752078"/>
                <a:gd name="connsiteX1" fmla="*/ 75208 w 4965091"/>
                <a:gd name="connsiteY1" fmla="*/ 0 h 752078"/>
                <a:gd name="connsiteX2" fmla="*/ 4889883 w 4965091"/>
                <a:gd name="connsiteY2" fmla="*/ 0 h 752078"/>
                <a:gd name="connsiteX3" fmla="*/ 4965091 w 4965091"/>
                <a:gd name="connsiteY3" fmla="*/ 75208 h 752078"/>
                <a:gd name="connsiteX4" fmla="*/ 4965091 w 4965091"/>
                <a:gd name="connsiteY4" fmla="*/ 676870 h 752078"/>
                <a:gd name="connsiteX5" fmla="*/ 4889883 w 4965091"/>
                <a:gd name="connsiteY5" fmla="*/ 752078 h 752078"/>
                <a:gd name="connsiteX6" fmla="*/ 75208 w 4965091"/>
                <a:gd name="connsiteY6" fmla="*/ 752078 h 752078"/>
                <a:gd name="connsiteX7" fmla="*/ 0 w 4965091"/>
                <a:gd name="connsiteY7" fmla="*/ 676870 h 752078"/>
                <a:gd name="connsiteX8" fmla="*/ 0 w 4965091"/>
                <a:gd name="connsiteY8" fmla="*/ 75208 h 75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5091" h="752078">
                  <a:moveTo>
                    <a:pt x="0" y="75208"/>
                  </a:moveTo>
                  <a:cubicBezTo>
                    <a:pt x="0" y="33672"/>
                    <a:pt x="33672" y="0"/>
                    <a:pt x="75208" y="0"/>
                  </a:cubicBezTo>
                  <a:lnTo>
                    <a:pt x="4889883" y="0"/>
                  </a:lnTo>
                  <a:cubicBezTo>
                    <a:pt x="4931419" y="0"/>
                    <a:pt x="4965091" y="33672"/>
                    <a:pt x="4965091" y="75208"/>
                  </a:cubicBezTo>
                  <a:lnTo>
                    <a:pt x="4965091" y="676870"/>
                  </a:lnTo>
                  <a:cubicBezTo>
                    <a:pt x="4965091" y="718406"/>
                    <a:pt x="4931419" y="752078"/>
                    <a:pt x="4889883" y="752078"/>
                  </a:cubicBezTo>
                  <a:lnTo>
                    <a:pt x="75208" y="752078"/>
                  </a:lnTo>
                  <a:cubicBezTo>
                    <a:pt x="33672" y="752078"/>
                    <a:pt x="0" y="718406"/>
                    <a:pt x="0" y="676870"/>
                  </a:cubicBezTo>
                  <a:lnTo>
                    <a:pt x="0" y="75208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4426" tIns="76200" rIns="76201" bIns="76200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900" kern="1200" smtClean="0"/>
                <a:t>Oxygen có trong không khí, đất, nước.</a:t>
              </a:r>
              <a:endParaRPr lang="en-US" sz="1900" kern="120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88172" y="1212582"/>
              <a:ext cx="993018" cy="455936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TextBox 21"/>
            <p:cNvSpPr txBox="1"/>
            <p:nvPr/>
          </p:nvSpPr>
          <p:spPr>
            <a:xfrm>
              <a:off x="699547" y="1269773"/>
              <a:ext cx="3611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b="1" smtClean="0"/>
                <a:t>1</a:t>
              </a:r>
              <a:endParaRPr lang="en-US" sz="2000" b="1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6115" y="1831565"/>
            <a:ext cx="8333323" cy="598477"/>
            <a:chOff x="336115" y="1831565"/>
            <a:chExt cx="8333323" cy="598477"/>
          </a:xfrm>
        </p:grpSpPr>
        <p:sp>
          <p:nvSpPr>
            <p:cNvPr id="13" name="Freeform 12"/>
            <p:cNvSpPr/>
            <p:nvPr/>
          </p:nvSpPr>
          <p:spPr>
            <a:xfrm>
              <a:off x="336115" y="1831565"/>
              <a:ext cx="8333323" cy="598477"/>
            </a:xfrm>
            <a:custGeom>
              <a:avLst/>
              <a:gdLst>
                <a:gd name="connsiteX0" fmla="*/ 0 w 4965091"/>
                <a:gd name="connsiteY0" fmla="*/ 75208 h 752078"/>
                <a:gd name="connsiteX1" fmla="*/ 75208 w 4965091"/>
                <a:gd name="connsiteY1" fmla="*/ 0 h 752078"/>
                <a:gd name="connsiteX2" fmla="*/ 4889883 w 4965091"/>
                <a:gd name="connsiteY2" fmla="*/ 0 h 752078"/>
                <a:gd name="connsiteX3" fmla="*/ 4965091 w 4965091"/>
                <a:gd name="connsiteY3" fmla="*/ 75208 h 752078"/>
                <a:gd name="connsiteX4" fmla="*/ 4965091 w 4965091"/>
                <a:gd name="connsiteY4" fmla="*/ 676870 h 752078"/>
                <a:gd name="connsiteX5" fmla="*/ 4889883 w 4965091"/>
                <a:gd name="connsiteY5" fmla="*/ 752078 h 752078"/>
                <a:gd name="connsiteX6" fmla="*/ 75208 w 4965091"/>
                <a:gd name="connsiteY6" fmla="*/ 752078 h 752078"/>
                <a:gd name="connsiteX7" fmla="*/ 0 w 4965091"/>
                <a:gd name="connsiteY7" fmla="*/ 676870 h 752078"/>
                <a:gd name="connsiteX8" fmla="*/ 0 w 4965091"/>
                <a:gd name="connsiteY8" fmla="*/ 75208 h 75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5091" h="752078">
                  <a:moveTo>
                    <a:pt x="0" y="75208"/>
                  </a:moveTo>
                  <a:cubicBezTo>
                    <a:pt x="0" y="33672"/>
                    <a:pt x="33672" y="0"/>
                    <a:pt x="75208" y="0"/>
                  </a:cubicBezTo>
                  <a:lnTo>
                    <a:pt x="4889883" y="0"/>
                  </a:lnTo>
                  <a:cubicBezTo>
                    <a:pt x="4931419" y="0"/>
                    <a:pt x="4965091" y="33672"/>
                    <a:pt x="4965091" y="75208"/>
                  </a:cubicBezTo>
                  <a:lnTo>
                    <a:pt x="4965091" y="676870"/>
                  </a:lnTo>
                  <a:cubicBezTo>
                    <a:pt x="4965091" y="718406"/>
                    <a:pt x="4931419" y="752078"/>
                    <a:pt x="4889883" y="752078"/>
                  </a:cubicBezTo>
                  <a:lnTo>
                    <a:pt x="75208" y="752078"/>
                  </a:lnTo>
                  <a:cubicBezTo>
                    <a:pt x="33672" y="752078"/>
                    <a:pt x="0" y="718406"/>
                    <a:pt x="0" y="676870"/>
                  </a:cubicBezTo>
                  <a:lnTo>
                    <a:pt x="0" y="75208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877046"/>
                <a:satOff val="2131"/>
                <a:lumOff val="3480"/>
                <a:alphaOff val="0"/>
              </a:schemeClr>
            </a:fillRef>
            <a:effectRef idx="1">
              <a:schemeClr val="accent4">
                <a:hueOff val="877046"/>
                <a:satOff val="2131"/>
                <a:lumOff val="348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4426" tIns="76200" rIns="76201" bIns="76200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900" kern="1200" smtClean="0"/>
                <a:t>Khí oxygen không màu, không mùi, ít tan trong nước.</a:t>
              </a:r>
              <a:endParaRPr lang="en-US" sz="1900" kern="120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88172" y="1900330"/>
              <a:ext cx="993018" cy="478781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815042"/>
                <a:satOff val="2974"/>
                <a:lumOff val="1051"/>
                <a:alphaOff val="0"/>
              </a:schemeClr>
            </a:fillRef>
            <a:effectRef idx="1">
              <a:schemeClr val="accent4">
                <a:tint val="50000"/>
                <a:hueOff val="815042"/>
                <a:satOff val="2974"/>
                <a:lumOff val="1051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TextBox 22"/>
            <p:cNvSpPr txBox="1"/>
            <p:nvPr/>
          </p:nvSpPr>
          <p:spPr>
            <a:xfrm>
              <a:off x="687972" y="1933173"/>
              <a:ext cx="3611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b="1" smtClean="0"/>
                <a:t>2</a:t>
              </a:r>
              <a:endParaRPr lang="en-US" sz="2000" b="1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6115" y="2542208"/>
            <a:ext cx="8333323" cy="752078"/>
            <a:chOff x="336115" y="2542208"/>
            <a:chExt cx="8333323" cy="752078"/>
          </a:xfrm>
        </p:grpSpPr>
        <p:grpSp>
          <p:nvGrpSpPr>
            <p:cNvPr id="21" name="Group 20"/>
            <p:cNvGrpSpPr/>
            <p:nvPr/>
          </p:nvGrpSpPr>
          <p:grpSpPr>
            <a:xfrm>
              <a:off x="336115" y="2542208"/>
              <a:ext cx="8333323" cy="752078"/>
              <a:chOff x="336115" y="2542208"/>
              <a:chExt cx="8333323" cy="752078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336115" y="2542208"/>
                <a:ext cx="8333323" cy="752078"/>
              </a:xfrm>
              <a:custGeom>
                <a:avLst/>
                <a:gdLst>
                  <a:gd name="connsiteX0" fmla="*/ 0 w 4965091"/>
                  <a:gd name="connsiteY0" fmla="*/ 75208 h 752078"/>
                  <a:gd name="connsiteX1" fmla="*/ 75208 w 4965091"/>
                  <a:gd name="connsiteY1" fmla="*/ 0 h 752078"/>
                  <a:gd name="connsiteX2" fmla="*/ 4889883 w 4965091"/>
                  <a:gd name="connsiteY2" fmla="*/ 0 h 752078"/>
                  <a:gd name="connsiteX3" fmla="*/ 4965091 w 4965091"/>
                  <a:gd name="connsiteY3" fmla="*/ 75208 h 752078"/>
                  <a:gd name="connsiteX4" fmla="*/ 4965091 w 4965091"/>
                  <a:gd name="connsiteY4" fmla="*/ 676870 h 752078"/>
                  <a:gd name="connsiteX5" fmla="*/ 4889883 w 4965091"/>
                  <a:gd name="connsiteY5" fmla="*/ 752078 h 752078"/>
                  <a:gd name="connsiteX6" fmla="*/ 75208 w 4965091"/>
                  <a:gd name="connsiteY6" fmla="*/ 752078 h 752078"/>
                  <a:gd name="connsiteX7" fmla="*/ 0 w 4965091"/>
                  <a:gd name="connsiteY7" fmla="*/ 676870 h 752078"/>
                  <a:gd name="connsiteX8" fmla="*/ 0 w 4965091"/>
                  <a:gd name="connsiteY8" fmla="*/ 75208 h 752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65091" h="752078">
                    <a:moveTo>
                      <a:pt x="0" y="75208"/>
                    </a:moveTo>
                    <a:cubicBezTo>
                      <a:pt x="0" y="33672"/>
                      <a:pt x="33672" y="0"/>
                      <a:pt x="75208" y="0"/>
                    </a:cubicBezTo>
                    <a:lnTo>
                      <a:pt x="4889883" y="0"/>
                    </a:lnTo>
                    <a:cubicBezTo>
                      <a:pt x="4931419" y="0"/>
                      <a:pt x="4965091" y="33672"/>
                      <a:pt x="4965091" y="75208"/>
                    </a:cubicBezTo>
                    <a:lnTo>
                      <a:pt x="4965091" y="676870"/>
                    </a:lnTo>
                    <a:cubicBezTo>
                      <a:pt x="4965091" y="718406"/>
                      <a:pt x="4931419" y="752078"/>
                      <a:pt x="4889883" y="752078"/>
                    </a:cubicBezTo>
                    <a:lnTo>
                      <a:pt x="75208" y="752078"/>
                    </a:lnTo>
                    <a:cubicBezTo>
                      <a:pt x="33672" y="752078"/>
                      <a:pt x="0" y="718406"/>
                      <a:pt x="0" y="676870"/>
                    </a:cubicBezTo>
                    <a:lnTo>
                      <a:pt x="0" y="75208"/>
                    </a:lnTo>
                    <a:close/>
                  </a:path>
                </a:pathLst>
              </a:cu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hueOff val="1754093"/>
                  <a:satOff val="4262"/>
                  <a:lumOff val="6961"/>
                  <a:alphaOff val="0"/>
                </a:schemeClr>
              </a:fillRef>
              <a:effectRef idx="1">
                <a:schemeClr val="accent4">
                  <a:hueOff val="1754093"/>
                  <a:satOff val="4262"/>
                  <a:lumOff val="6961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144426" tIns="76200" rIns="76201" bIns="76200" numCol="1" spcCol="1270" anchor="ctr" anchorCtr="0">
                <a:noAutofit/>
              </a:bodyPr>
              <a:lstStyle/>
              <a:p>
                <a:pPr lvl="0" algn="just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GB" sz="1900" kern="1200" smtClean="0"/>
                  <a:t>Oxygen cần cho quá trình hô hấp của động vật, thực vật, đốt nhiên liệu,….</a:t>
                </a:r>
                <a:endParaRPr lang="en-US" sz="1900" kern="1200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388172" y="2610973"/>
                <a:ext cx="993018" cy="601662"/>
              </a:xfrm>
              <a:prstGeom prst="roundRect">
                <a:avLst>
                  <a:gd name="adj" fmla="val 10000"/>
                </a:avLst>
              </a:prstGeom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4">
                  <a:tint val="50000"/>
                  <a:hueOff val="1630084"/>
                  <a:satOff val="5948"/>
                  <a:lumOff val="2101"/>
                  <a:alphaOff val="0"/>
                </a:schemeClr>
              </a:fillRef>
              <a:effectRef idx="1">
                <a:schemeClr val="accent4">
                  <a:tint val="50000"/>
                  <a:hueOff val="1630084"/>
                  <a:satOff val="5948"/>
                  <a:lumOff val="2101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4" name="TextBox 23"/>
            <p:cNvSpPr txBox="1"/>
            <p:nvPr/>
          </p:nvSpPr>
          <p:spPr>
            <a:xfrm>
              <a:off x="692528" y="2711749"/>
              <a:ext cx="3611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b="1" smtClean="0"/>
                <a:t>3</a:t>
              </a:r>
              <a:endParaRPr lang="en-US" sz="2000" b="1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6115" y="3397308"/>
            <a:ext cx="8333324" cy="752078"/>
            <a:chOff x="336115" y="3397308"/>
            <a:chExt cx="8333324" cy="752078"/>
          </a:xfrm>
        </p:grpSpPr>
        <p:sp>
          <p:nvSpPr>
            <p:cNvPr id="17" name="Freeform 16"/>
            <p:cNvSpPr/>
            <p:nvPr/>
          </p:nvSpPr>
          <p:spPr>
            <a:xfrm>
              <a:off x="336115" y="3397308"/>
              <a:ext cx="8333324" cy="752078"/>
            </a:xfrm>
            <a:custGeom>
              <a:avLst/>
              <a:gdLst>
                <a:gd name="connsiteX0" fmla="*/ 0 w 4965091"/>
                <a:gd name="connsiteY0" fmla="*/ 75208 h 752078"/>
                <a:gd name="connsiteX1" fmla="*/ 75208 w 4965091"/>
                <a:gd name="connsiteY1" fmla="*/ 0 h 752078"/>
                <a:gd name="connsiteX2" fmla="*/ 4889883 w 4965091"/>
                <a:gd name="connsiteY2" fmla="*/ 0 h 752078"/>
                <a:gd name="connsiteX3" fmla="*/ 4965091 w 4965091"/>
                <a:gd name="connsiteY3" fmla="*/ 75208 h 752078"/>
                <a:gd name="connsiteX4" fmla="*/ 4965091 w 4965091"/>
                <a:gd name="connsiteY4" fmla="*/ 676870 h 752078"/>
                <a:gd name="connsiteX5" fmla="*/ 4889883 w 4965091"/>
                <a:gd name="connsiteY5" fmla="*/ 752078 h 752078"/>
                <a:gd name="connsiteX6" fmla="*/ 75208 w 4965091"/>
                <a:gd name="connsiteY6" fmla="*/ 752078 h 752078"/>
                <a:gd name="connsiteX7" fmla="*/ 0 w 4965091"/>
                <a:gd name="connsiteY7" fmla="*/ 676870 h 752078"/>
                <a:gd name="connsiteX8" fmla="*/ 0 w 4965091"/>
                <a:gd name="connsiteY8" fmla="*/ 75208 h 75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5091" h="752078">
                  <a:moveTo>
                    <a:pt x="0" y="75208"/>
                  </a:moveTo>
                  <a:cubicBezTo>
                    <a:pt x="0" y="33672"/>
                    <a:pt x="33672" y="0"/>
                    <a:pt x="75208" y="0"/>
                  </a:cubicBezTo>
                  <a:lnTo>
                    <a:pt x="4889883" y="0"/>
                  </a:lnTo>
                  <a:cubicBezTo>
                    <a:pt x="4931419" y="0"/>
                    <a:pt x="4965091" y="33672"/>
                    <a:pt x="4965091" y="75208"/>
                  </a:cubicBezTo>
                  <a:lnTo>
                    <a:pt x="4965091" y="676870"/>
                  </a:lnTo>
                  <a:cubicBezTo>
                    <a:pt x="4965091" y="718406"/>
                    <a:pt x="4931419" y="752078"/>
                    <a:pt x="4889883" y="752078"/>
                  </a:cubicBezTo>
                  <a:lnTo>
                    <a:pt x="75208" y="752078"/>
                  </a:lnTo>
                  <a:cubicBezTo>
                    <a:pt x="33672" y="752078"/>
                    <a:pt x="0" y="718406"/>
                    <a:pt x="0" y="676870"/>
                  </a:cubicBezTo>
                  <a:lnTo>
                    <a:pt x="0" y="75208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631139"/>
                <a:satOff val="6394"/>
                <a:lumOff val="10441"/>
                <a:alphaOff val="0"/>
              </a:schemeClr>
            </a:fillRef>
            <a:effectRef idx="1">
              <a:schemeClr val="accent4">
                <a:hueOff val="2631139"/>
                <a:satOff val="6394"/>
                <a:lumOff val="1044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4426" tIns="76200" rIns="76201" bIns="76200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900" kern="1200" smtClean="0"/>
                <a:t>Không khí chứa: 78% nitrogen, 21% oxygen và 1% carbon dioxide hơi nước và các khí khác về thể tích.</a:t>
              </a:r>
              <a:endParaRPr lang="en-US" sz="1900" kern="120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88515" y="3471831"/>
              <a:ext cx="980758" cy="601662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2445125"/>
                <a:satOff val="8921"/>
                <a:lumOff val="3152"/>
                <a:alphaOff val="0"/>
              </a:schemeClr>
            </a:fillRef>
            <a:effectRef idx="1">
              <a:schemeClr val="accent4">
                <a:tint val="50000"/>
                <a:hueOff val="2445125"/>
                <a:satOff val="8921"/>
                <a:lumOff val="315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TextBox 24"/>
            <p:cNvSpPr txBox="1"/>
            <p:nvPr/>
          </p:nvSpPr>
          <p:spPr>
            <a:xfrm>
              <a:off x="704103" y="3572607"/>
              <a:ext cx="3611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b="1" smtClean="0"/>
                <a:t>4</a:t>
              </a:r>
              <a:endParaRPr lang="en-US" sz="2000" b="1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6115" y="4252191"/>
            <a:ext cx="8333323" cy="888530"/>
            <a:chOff x="336115" y="4252191"/>
            <a:chExt cx="8333323" cy="888530"/>
          </a:xfrm>
        </p:grpSpPr>
        <p:sp>
          <p:nvSpPr>
            <p:cNvPr id="19" name="Freeform 18"/>
            <p:cNvSpPr/>
            <p:nvPr/>
          </p:nvSpPr>
          <p:spPr>
            <a:xfrm>
              <a:off x="336115" y="4252191"/>
              <a:ext cx="8333323" cy="888530"/>
            </a:xfrm>
            <a:custGeom>
              <a:avLst/>
              <a:gdLst>
                <a:gd name="connsiteX0" fmla="*/ 0 w 4965091"/>
                <a:gd name="connsiteY0" fmla="*/ 75208 h 752078"/>
                <a:gd name="connsiteX1" fmla="*/ 75208 w 4965091"/>
                <a:gd name="connsiteY1" fmla="*/ 0 h 752078"/>
                <a:gd name="connsiteX2" fmla="*/ 4889883 w 4965091"/>
                <a:gd name="connsiteY2" fmla="*/ 0 h 752078"/>
                <a:gd name="connsiteX3" fmla="*/ 4965091 w 4965091"/>
                <a:gd name="connsiteY3" fmla="*/ 75208 h 752078"/>
                <a:gd name="connsiteX4" fmla="*/ 4965091 w 4965091"/>
                <a:gd name="connsiteY4" fmla="*/ 676870 h 752078"/>
                <a:gd name="connsiteX5" fmla="*/ 4889883 w 4965091"/>
                <a:gd name="connsiteY5" fmla="*/ 752078 h 752078"/>
                <a:gd name="connsiteX6" fmla="*/ 75208 w 4965091"/>
                <a:gd name="connsiteY6" fmla="*/ 752078 h 752078"/>
                <a:gd name="connsiteX7" fmla="*/ 0 w 4965091"/>
                <a:gd name="connsiteY7" fmla="*/ 676870 h 752078"/>
                <a:gd name="connsiteX8" fmla="*/ 0 w 4965091"/>
                <a:gd name="connsiteY8" fmla="*/ 75208 h 75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65091" h="752078">
                  <a:moveTo>
                    <a:pt x="0" y="75208"/>
                  </a:moveTo>
                  <a:cubicBezTo>
                    <a:pt x="0" y="33672"/>
                    <a:pt x="33672" y="0"/>
                    <a:pt x="75208" y="0"/>
                  </a:cubicBezTo>
                  <a:lnTo>
                    <a:pt x="4889883" y="0"/>
                  </a:lnTo>
                  <a:cubicBezTo>
                    <a:pt x="4931419" y="0"/>
                    <a:pt x="4965091" y="33672"/>
                    <a:pt x="4965091" y="75208"/>
                  </a:cubicBezTo>
                  <a:lnTo>
                    <a:pt x="4965091" y="676870"/>
                  </a:lnTo>
                  <a:cubicBezTo>
                    <a:pt x="4965091" y="718406"/>
                    <a:pt x="4931419" y="752078"/>
                    <a:pt x="4889883" y="752078"/>
                  </a:cubicBezTo>
                  <a:lnTo>
                    <a:pt x="75208" y="752078"/>
                  </a:lnTo>
                  <a:cubicBezTo>
                    <a:pt x="33672" y="752078"/>
                    <a:pt x="0" y="718406"/>
                    <a:pt x="0" y="676870"/>
                  </a:cubicBezTo>
                  <a:lnTo>
                    <a:pt x="0" y="75208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3508185"/>
                <a:satOff val="8525"/>
                <a:lumOff val="13922"/>
                <a:alphaOff val="0"/>
              </a:schemeClr>
            </a:fillRef>
            <a:effectRef idx="1">
              <a:schemeClr val="accent4">
                <a:hueOff val="3508185"/>
                <a:satOff val="8525"/>
                <a:lumOff val="1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44426" tIns="76200" rIns="76201" bIns="76200" numCol="1" spcCol="1270" anchor="ctr" anchorCtr="0">
              <a:noAutofit/>
            </a:bodyPr>
            <a:lstStyle/>
            <a:p>
              <a:pPr lvl="0" algn="just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900" kern="1200" smtClean="0"/>
                <a:t>Không khí có thể ô nhiễm bởi khói, bụi, chất thải độc hại. Ô nhiễm không khí gây tác hại nghiêm trọng đối với môi trường và đời sống con người.</a:t>
              </a:r>
              <a:endParaRPr lang="en-US" sz="1900" kern="1200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99747" y="4343114"/>
              <a:ext cx="993018" cy="710824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3260167"/>
                <a:satOff val="11895"/>
                <a:lumOff val="4203"/>
                <a:alphaOff val="0"/>
              </a:schemeClr>
            </a:fillRef>
            <a:effectRef idx="1">
              <a:schemeClr val="accent4">
                <a:tint val="50000"/>
                <a:hueOff val="3260167"/>
                <a:satOff val="11895"/>
                <a:lumOff val="420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TextBox 25"/>
            <p:cNvSpPr txBox="1"/>
            <p:nvPr/>
          </p:nvSpPr>
          <p:spPr>
            <a:xfrm>
              <a:off x="686741" y="4466713"/>
              <a:ext cx="3611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b="1" smtClean="0"/>
                <a:t>5</a:t>
              </a:r>
              <a:endParaRPr lang="en-US" sz="2000" b="1"/>
            </a:p>
          </p:txBody>
        </p:sp>
      </p:grpSp>
    </p:spTree>
    <p:extLst>
      <p:ext uri="{BB962C8B-B14F-4D97-AF65-F5344CB8AC3E}">
        <p14:creationId xmlns:p14="http://schemas.microsoft.com/office/powerpoint/2010/main" val="74048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"/>
          <p:cNvSpPr txBox="1">
            <a:spLocks noGrp="1"/>
          </p:cNvSpPr>
          <p:nvPr>
            <p:ph type="ctrTitle"/>
          </p:nvPr>
        </p:nvSpPr>
        <p:spPr>
          <a:xfrm>
            <a:off x="203954" y="1696452"/>
            <a:ext cx="9036297" cy="16717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smtClean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OXYGEN – KHÔNG KHÍ</a:t>
            </a:r>
            <a:endParaRPr sz="450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56229" y="1142516"/>
            <a:ext cx="198002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45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" sz="4500" b="1" i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4500" b="1" i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198797" y="1266098"/>
            <a:ext cx="8746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en-US" sz="2400"/>
              <a:t>Quá trình nào sau đây cần oxygen?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2424267" y="218492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3078109" y="2106306"/>
            <a:ext cx="2140661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en-US" altLang="en-US" sz="2400" smtClean="0">
                <a:latin typeface="Arial" panose="020B0604020202020204" pitchFamily="34" charset="0"/>
              </a:rPr>
              <a:t>Hô hấp.</a:t>
            </a:r>
            <a:endParaRPr sz="2400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2430037" y="420115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3078110" y="2895512"/>
            <a:ext cx="2965852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en-US" sz="2400" smtClean="0">
                <a:latin typeface="Arial" panose="020B0604020202020204" pitchFamily="34" charset="0"/>
              </a:rPr>
              <a:t>Quang hợp.</a:t>
            </a:r>
            <a:endParaRPr sz="2400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2424267" y="286881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B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3" name="Google Shape;533;p54"/>
          <p:cNvSpPr txBox="1"/>
          <p:nvPr/>
        </p:nvSpPr>
        <p:spPr>
          <a:xfrm>
            <a:off x="3078109" y="4267852"/>
            <a:ext cx="2296778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en-US" sz="2400" smtClean="0">
                <a:latin typeface="Arial" panose="020B0604020202020204" pitchFamily="34" charset="0"/>
              </a:rPr>
              <a:t>Nóng chảy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400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2436299" y="3550542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2972968" y="3539397"/>
            <a:ext cx="2636096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vi-VN" sz="2400" smtClean="0">
                <a:solidFill>
                  <a:srgbClr val="336699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 </a:t>
            </a:r>
            <a:r>
              <a:rPr lang="en-US" altLang="en-US" sz="2400" smtClean="0">
                <a:latin typeface="Arial" panose="020B0604020202020204" pitchFamily="34" charset="0"/>
              </a:rPr>
              <a:t>Hòa tan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/>
      <p:bldP spid="9" grpId="1"/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03935" y="1185432"/>
            <a:ext cx="8536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b="1" smtClean="0"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en-US" sz="2400"/>
              <a:t>Khí nào sau đây tham gia vào quá trình quang hợp của cây xanh?</a:t>
            </a: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2729594" y="218492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3383436" y="2106306"/>
            <a:ext cx="1828427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en-GB" sz="2400" smtClean="0"/>
              <a:t>Oxygen</a:t>
            </a:r>
            <a:r>
              <a:rPr lang="vi-VN" sz="2400" smtClean="0"/>
              <a:t>.</a:t>
            </a:r>
            <a:endParaRPr sz="2400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2735364" y="420115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3383436" y="2895512"/>
            <a:ext cx="2162965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sz="2400" smtClean="0"/>
              <a:t>Nitrogen</a:t>
            </a:r>
            <a:r>
              <a:rPr lang="vi-VN" sz="2400" smtClean="0"/>
              <a:t>.</a:t>
            </a:r>
            <a:endParaRPr sz="2400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2729594" y="2868811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B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3" name="Google Shape;533;p54"/>
          <p:cNvSpPr txBox="1"/>
          <p:nvPr/>
        </p:nvSpPr>
        <p:spPr>
          <a:xfrm>
            <a:off x="3383436" y="4234501"/>
            <a:ext cx="2613443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sz="2400" smtClean="0"/>
              <a:t>Carbon dioxide</a:t>
            </a:r>
            <a:r>
              <a:rPr lang="vi-VN" sz="2400" smtClean="0"/>
              <a:t>.</a:t>
            </a:r>
            <a:endParaRPr sz="2400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2729594" y="356257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sz="24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3278295" y="3574931"/>
            <a:ext cx="2268106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vi-VN" sz="2400" smtClean="0">
                <a:solidFill>
                  <a:srgbClr val="336699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 </a:t>
            </a:r>
            <a:r>
              <a:rPr lang="en-GB" sz="2400" smtClean="0"/>
              <a:t>Khí hiếm</a:t>
            </a:r>
            <a:r>
              <a:rPr lang="vi-VN" sz="2400" smtClean="0"/>
              <a:t>.</a:t>
            </a:r>
            <a:endParaRPr lang="en-US" altLang="en-US" sz="24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86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0" grpId="1" animBg="1"/>
      <p:bldP spid="11" grpId="0"/>
      <p:bldP spid="12" grpId="0" animBg="1"/>
      <p:bldP spid="13" grpId="0"/>
      <p:bldP spid="13" grpId="1"/>
      <p:bldP spid="14" grpId="0" animBg="1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6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smtClean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1" name="Google Shape;431;p3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03935" y="1264873"/>
            <a:ext cx="85361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200" b="1" smtClean="0"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en-GB" sz="2200" smtClean="0"/>
              <a:t>Phát biểu nào sau đây đúng?</a:t>
            </a:r>
            <a:endParaRPr lang="en-US" altLang="en-US" sz="2200">
              <a:latin typeface="Arial" panose="020B0604020202020204" pitchFamily="34" charset="0"/>
            </a:endParaRPr>
          </a:p>
        </p:txBody>
      </p:sp>
      <p:sp>
        <p:nvSpPr>
          <p:cNvPr id="8" name="Google Shape;521;p54"/>
          <p:cNvSpPr/>
          <p:nvPr/>
        </p:nvSpPr>
        <p:spPr>
          <a:xfrm>
            <a:off x="710747" y="1975754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b="1" dirty="0" smtClean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A</a:t>
            </a:r>
            <a:endParaRPr sz="22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9" name="Google Shape;533;p54"/>
          <p:cNvSpPr txBox="1"/>
          <p:nvPr/>
        </p:nvSpPr>
        <p:spPr>
          <a:xfrm>
            <a:off x="1364589" y="1897133"/>
            <a:ext cx="6963521" cy="61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</a:pPr>
            <a:r>
              <a:rPr lang="en-GB" sz="2200" smtClean="0"/>
              <a:t>Khí oxygen không tan trong nước</a:t>
            </a:r>
            <a:r>
              <a:rPr lang="vi-VN" sz="2200" smtClean="0"/>
              <a:t>.</a:t>
            </a:r>
            <a:endParaRPr sz="2200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0" name="Google Shape;521;p54"/>
          <p:cNvSpPr/>
          <p:nvPr/>
        </p:nvSpPr>
        <p:spPr>
          <a:xfrm>
            <a:off x="709080" y="4237075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D</a:t>
            </a:r>
            <a:endParaRPr sz="22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1" name="Google Shape;533;p54"/>
          <p:cNvSpPr txBox="1"/>
          <p:nvPr/>
        </p:nvSpPr>
        <p:spPr>
          <a:xfrm>
            <a:off x="1316467" y="2697422"/>
            <a:ext cx="7404604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/>
              <a:t>Khí oxygen sinh ra trong quá trình hô hấp của cây xanh</a:t>
            </a:r>
            <a:r>
              <a:rPr lang="vi-VN" sz="2200" smtClean="0"/>
              <a:t>.</a:t>
            </a:r>
            <a:endParaRPr sz="2200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2" name="Google Shape;521;p54"/>
          <p:cNvSpPr/>
          <p:nvPr/>
        </p:nvSpPr>
        <p:spPr>
          <a:xfrm>
            <a:off x="710747" y="2675872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B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3" name="Google Shape;533;p54"/>
          <p:cNvSpPr txBox="1"/>
          <p:nvPr/>
        </p:nvSpPr>
        <p:spPr>
          <a:xfrm>
            <a:off x="1316467" y="4303776"/>
            <a:ext cx="5693934" cy="48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/>
              <a:t>Cần cung cấp oxygen để dập tắt đám </a:t>
            </a:r>
            <a:r>
              <a:rPr lang="en-US" sz="2200" smtClean="0"/>
              <a:t>cháy</a:t>
            </a:r>
            <a:r>
              <a:rPr lang="vi-VN" sz="2200" smtClean="0"/>
              <a:t>.</a:t>
            </a:r>
            <a:endParaRPr sz="2200" dirty="0">
              <a:solidFill>
                <a:srgbClr val="336699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4" name="Google Shape;521;p54"/>
          <p:cNvSpPr/>
          <p:nvPr/>
        </p:nvSpPr>
        <p:spPr>
          <a:xfrm>
            <a:off x="709080" y="3440187"/>
            <a:ext cx="548700" cy="54870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200" b="1" dirty="0">
                <a:solidFill>
                  <a:schemeClr val="bg1"/>
                </a:solidFill>
                <a:latin typeface="Arial" panose="020B0604020202020204" pitchFamily="34" charset="0"/>
                <a:ea typeface="Muli"/>
                <a:cs typeface="Arial" panose="020B0604020202020204" pitchFamily="34" charset="0"/>
                <a:sym typeface="Muli"/>
              </a:rPr>
              <a:t>C</a:t>
            </a:r>
            <a:endParaRPr sz="2200" b="1" dirty="0">
              <a:solidFill>
                <a:schemeClr val="bg1"/>
              </a:solidFill>
              <a:latin typeface="Arial" panose="020B0604020202020204" pitchFamily="34" charset="0"/>
              <a:ea typeface="Muli"/>
              <a:cs typeface="Arial" panose="020B0604020202020204" pitchFamily="34" charset="0"/>
              <a:sym typeface="Muli"/>
            </a:endParaRPr>
          </a:p>
        </p:txBody>
      </p:sp>
      <p:sp>
        <p:nvSpPr>
          <p:cNvPr id="15" name="Google Shape;533;p54"/>
          <p:cNvSpPr txBox="1"/>
          <p:nvPr/>
        </p:nvSpPr>
        <p:spPr>
          <a:xfrm>
            <a:off x="1360772" y="3386236"/>
            <a:ext cx="7242902" cy="83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35000"/>
              </a:lnSpc>
            </a:pPr>
            <a:r>
              <a:rPr lang="vi-VN" sz="2200" smtClean="0"/>
              <a:t>Ở </a:t>
            </a:r>
            <a:r>
              <a:rPr lang="vi-VN" sz="2200"/>
              <a:t>điều kiện thường, oxygen là chất khí không màu, không mùi, không </a:t>
            </a:r>
            <a:r>
              <a:rPr lang="vi-VN" sz="2200" smtClean="0"/>
              <a:t>vị.</a:t>
            </a:r>
            <a:endParaRPr lang="en-US" altLang="en-US" sz="22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72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4" grpId="1" animBg="1"/>
      <p:bldP spid="15" grpId="0"/>
      <p:bldP spid="1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9"/>
          <p:cNvSpPr txBox="1">
            <a:spLocks noGrp="1"/>
          </p:cNvSpPr>
          <p:nvPr>
            <p:ph type="title"/>
          </p:nvPr>
        </p:nvSpPr>
        <p:spPr>
          <a:xfrm>
            <a:off x="713678" y="59801"/>
            <a:ext cx="7738946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2200" smtClean="0"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en-GB" sz="2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Viết “Đ” vào câu đúng, “S” vào câu sai trong bảng sau</a:t>
            </a:r>
            <a:r>
              <a:rPr lang="en-GB" sz="220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endParaRPr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4352397"/>
              </p:ext>
            </p:extLst>
          </p:nvPr>
        </p:nvGraphicFramePr>
        <p:xfrm>
          <a:off x="301083" y="1252869"/>
          <a:ext cx="8329961" cy="369827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6425754">
                  <a:extLst>
                    <a:ext uri="{9D8B030D-6E8A-4147-A177-3AD203B41FA5}">
                      <a16:colId xmlns:a16="http://schemas.microsoft.com/office/drawing/2014/main" xmlns="" val="3508888361"/>
                    </a:ext>
                  </a:extLst>
                </a:gridCol>
                <a:gridCol w="957563">
                  <a:extLst>
                    <a:ext uri="{9D8B030D-6E8A-4147-A177-3AD203B41FA5}">
                      <a16:colId xmlns:a16="http://schemas.microsoft.com/office/drawing/2014/main" xmlns="" val="1396664040"/>
                    </a:ext>
                  </a:extLst>
                </a:gridCol>
                <a:gridCol w="946644">
                  <a:extLst>
                    <a:ext uri="{9D8B030D-6E8A-4147-A177-3AD203B41FA5}">
                      <a16:colId xmlns:a16="http://schemas.microsoft.com/office/drawing/2014/main" xmlns="" val="3554198941"/>
                    </a:ext>
                  </a:extLst>
                </a:gridCol>
              </a:tblGrid>
              <a:tr h="4622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Đúng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Sai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82615397"/>
                  </a:ext>
                </a:extLst>
              </a:tr>
              <a:tr h="4622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a) </a:t>
                      </a:r>
                      <a:r>
                        <a:rPr lang="en-GB" sz="2000" smtClean="0">
                          <a:effectLst/>
                        </a:rPr>
                        <a:t>Oxygen </a:t>
                      </a:r>
                      <a:r>
                        <a:rPr lang="en-GB" sz="2000">
                          <a:effectLst/>
                        </a:rPr>
                        <a:t>tan được trong nước.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96118219"/>
                  </a:ext>
                </a:extLst>
              </a:tr>
              <a:tr h="4622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b) </a:t>
                      </a:r>
                      <a:r>
                        <a:rPr lang="en-GB" sz="2000" smtClean="0">
                          <a:effectLst/>
                        </a:rPr>
                        <a:t>Oxygen </a:t>
                      </a:r>
                      <a:r>
                        <a:rPr lang="en-GB" sz="2000">
                          <a:effectLst/>
                        </a:rPr>
                        <a:t>sinh ra trong quá trình cây hô hấp.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76464430"/>
                  </a:ext>
                </a:extLst>
              </a:tr>
              <a:tr h="4622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c) </a:t>
                      </a:r>
                      <a:r>
                        <a:rPr lang="en-GB" sz="2000" smtClean="0">
                          <a:effectLst/>
                        </a:rPr>
                        <a:t>Oxygen </a:t>
                      </a:r>
                      <a:r>
                        <a:rPr lang="en-GB" sz="2000">
                          <a:effectLst/>
                        </a:rPr>
                        <a:t>tiêu thụ trong quá trình động vật hô hấp.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75146702"/>
                  </a:ext>
                </a:extLst>
              </a:tr>
              <a:tr h="4622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d) Nến, than, xăng, dầu cháy trong </a:t>
                      </a:r>
                      <a:r>
                        <a:rPr lang="en-GB" sz="2000" smtClean="0">
                          <a:effectLst/>
                        </a:rPr>
                        <a:t>oxygen</a:t>
                      </a:r>
                      <a:r>
                        <a:rPr lang="en-GB" sz="2000">
                          <a:effectLst/>
                        </a:rPr>
                        <a:t>.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76255659"/>
                  </a:ext>
                </a:extLst>
              </a:tr>
              <a:tr h="4622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e) Đám cháy lớn sẽ tắt nếu không có oxygen.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827228"/>
                  </a:ext>
                </a:extLst>
              </a:tr>
              <a:tr h="4622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g) </a:t>
                      </a:r>
                      <a:r>
                        <a:rPr lang="en-GB" sz="2000" smtClean="0">
                          <a:effectLst/>
                        </a:rPr>
                        <a:t>Oxygen </a:t>
                      </a:r>
                      <a:r>
                        <a:rPr lang="en-GB" sz="2000">
                          <a:effectLst/>
                        </a:rPr>
                        <a:t>là chất khí không màu.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27144058"/>
                  </a:ext>
                </a:extLst>
              </a:tr>
              <a:tr h="46228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h) Ở nhiệt độ phòng, oxygen tồn tại ở thể khí.</a:t>
                      </a:r>
                      <a:endParaRPr lang="en-US" sz="2000" b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4266616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968375" y="1771091"/>
            <a:ext cx="5475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90570" y="2171201"/>
            <a:ext cx="5475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68375" y="2689423"/>
            <a:ext cx="5475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68375" y="3155142"/>
            <a:ext cx="5475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68374" y="3607068"/>
            <a:ext cx="5475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68373" y="4081296"/>
            <a:ext cx="5475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68372" y="4576939"/>
            <a:ext cx="5475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9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20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7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smtClean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Google Shape;439;p3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888167" y="1678932"/>
            <a:ext cx="5754028" cy="207441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b="1" smtClean="0"/>
              <a:t>Một bạn nói: </a:t>
            </a:r>
            <a:r>
              <a:rPr lang="en-GB" sz="2200" smtClean="0"/>
              <a:t>“Carbon dioxide không phải là khí độc nhưng có nhiều trong không khí thì không khí bị ô nhiễm có hại cho sức khỏe”.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 smtClean="0"/>
              <a:t>Ý kiến của bạn đó có đúng không? Vì sao?</a:t>
            </a:r>
            <a:endParaRPr lang="en-US" sz="22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34" y="2456627"/>
            <a:ext cx="2472549" cy="24900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7"/>
          <p:cNvSpPr txBox="1">
            <a:spLocks noGrp="1"/>
          </p:cNvSpPr>
          <p:nvPr>
            <p:ph type="title"/>
          </p:nvPr>
        </p:nvSpPr>
        <p:spPr>
          <a:xfrm>
            <a:off x="868550" y="0"/>
            <a:ext cx="7407000" cy="1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buClrTx/>
            </a:pPr>
            <a:r>
              <a:rPr lang="en-US" sz="2800" kern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</a:t>
            </a:r>
          </a:p>
        </p:txBody>
      </p:sp>
      <p:sp>
        <p:nvSpPr>
          <p:cNvPr id="439" name="Google Shape;439;p3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grpSp>
        <p:nvGrpSpPr>
          <p:cNvPr id="9" name="Google Shape;444;p38"/>
          <p:cNvGrpSpPr/>
          <p:nvPr/>
        </p:nvGrpSpPr>
        <p:grpSpPr>
          <a:xfrm>
            <a:off x="2288130" y="312258"/>
            <a:ext cx="347107" cy="438984"/>
            <a:chOff x="584925" y="238125"/>
            <a:chExt cx="415200" cy="525100"/>
          </a:xfrm>
        </p:grpSpPr>
        <p:sp>
          <p:nvSpPr>
            <p:cNvPr id="10" name="Google Shape;445;p38"/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46;p38"/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47;p38"/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48;p38"/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49;p38"/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50;p38"/>
            <p:cNvSpPr/>
            <p:nvPr/>
          </p:nvSpPr>
          <p:spPr>
            <a:xfrm>
              <a:off x="584925" y="26132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723;p38"/>
          <p:cNvGrpSpPr/>
          <p:nvPr/>
        </p:nvGrpSpPr>
        <p:grpSpPr>
          <a:xfrm>
            <a:off x="868550" y="2503675"/>
            <a:ext cx="1075937" cy="1047989"/>
            <a:chOff x="5926225" y="921350"/>
            <a:chExt cx="517800" cy="504350"/>
          </a:xfrm>
        </p:grpSpPr>
        <p:sp>
          <p:nvSpPr>
            <p:cNvPr id="17" name="Google Shape;724;p38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E69138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25;p38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E69138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Flowchart: Punched Tape 18"/>
          <p:cNvSpPr/>
          <p:nvPr/>
        </p:nvSpPr>
        <p:spPr>
          <a:xfrm>
            <a:off x="2422893" y="1700492"/>
            <a:ext cx="4852437" cy="2570425"/>
          </a:xfrm>
          <a:prstGeom prst="flowChartPunchedTap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5255" y="2264011"/>
            <a:ext cx="4146793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Lập kế hoạch các công việc mà em có thể làm để bảo vệ môi trường không khí.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31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39"/>
          <p:cNvSpPr txBox="1"/>
          <p:nvPr/>
        </p:nvSpPr>
        <p:spPr>
          <a:xfrm>
            <a:off x="648975" y="551614"/>
            <a:ext cx="1440600" cy="12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00"/>
                </a:solidFill>
              </a:rPr>
              <a:t>😉</a:t>
            </a:r>
            <a:endParaRPr sz="9600">
              <a:solidFill>
                <a:srgbClr val="FFFF00"/>
              </a:solidFill>
            </a:endParaRPr>
          </a:p>
        </p:txBody>
      </p:sp>
      <p:sp>
        <p:nvSpPr>
          <p:cNvPr id="736" name="Google Shape;736;p3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2241982" y="1497786"/>
            <a:ext cx="5715000" cy="205607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>
              <a:lnSpc>
                <a:spcPct val="135000"/>
              </a:lnSpc>
            </a:pPr>
            <a:r>
              <a:rPr lang="en-GB" sz="50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CẢM ƠN CÁC EM ĐÃ LẮNG NGHE!</a:t>
            </a:r>
            <a:endParaRPr lang="en-US" sz="50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600" smtClean="0">
                <a:latin typeface="+mn-lt"/>
              </a:rPr>
              <a:t>NỘI DUNG BÀI HỌC</a:t>
            </a:r>
            <a:endParaRPr lang="en-US" sz="260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pSp>
        <p:nvGrpSpPr>
          <p:cNvPr id="6" name="Group 46"/>
          <p:cNvGrpSpPr>
            <a:grpSpLocks/>
          </p:cNvGrpSpPr>
          <p:nvPr/>
        </p:nvGrpSpPr>
        <p:grpSpPr bwMode="auto">
          <a:xfrm>
            <a:off x="1787912" y="1169700"/>
            <a:ext cx="5962650" cy="685800"/>
            <a:chOff x="1296" y="1824"/>
            <a:chExt cx="2976" cy="432"/>
          </a:xfrm>
        </p:grpSpPr>
        <p:sp>
          <p:nvSpPr>
            <p:cNvPr id="7" name="AutoShape 4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346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Text Box 49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1800" smtClean="0">
                  <a:solidFill>
                    <a:srgbClr val="000000"/>
                  </a:solidFill>
                  <a:latin typeface="Arial" panose="020B0604020202020204" pitchFamily="34" charset="0"/>
                </a:rPr>
                <a:t>Oxygen trên Trái Đất</a:t>
              </a: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Text Box 50"/>
            <p:cNvSpPr txBox="1">
              <a:spLocks noChangeArrowheads="1"/>
            </p:cNvSpPr>
            <p:nvPr/>
          </p:nvSpPr>
          <p:spPr bwMode="gray">
            <a:xfrm>
              <a:off x="1379" y="1907"/>
              <a:ext cx="17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I</a:t>
              </a:r>
              <a:endParaRPr lang="en-US" altLang="en-US" sz="2400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1" name="Group 51"/>
          <p:cNvGrpSpPr>
            <a:grpSpLocks/>
          </p:cNvGrpSpPr>
          <p:nvPr/>
        </p:nvGrpSpPr>
        <p:grpSpPr bwMode="auto">
          <a:xfrm>
            <a:off x="1787912" y="1941080"/>
            <a:ext cx="5962650" cy="685800"/>
            <a:chOff x="1296" y="1824"/>
            <a:chExt cx="3756" cy="432"/>
          </a:xfrm>
        </p:grpSpPr>
        <p:sp>
          <p:nvSpPr>
            <p:cNvPr id="12" name="AutoShape 52"/>
            <p:cNvSpPr>
              <a:spLocks noChangeArrowheads="1"/>
            </p:cNvSpPr>
            <p:nvPr/>
          </p:nvSpPr>
          <p:spPr bwMode="gray">
            <a:xfrm>
              <a:off x="1557" y="1892"/>
              <a:ext cx="3495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21176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3" name="AutoShape 5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1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Text Box 54"/>
            <p:cNvSpPr txBox="1">
              <a:spLocks noChangeArrowheads="1"/>
            </p:cNvSpPr>
            <p:nvPr/>
          </p:nvSpPr>
          <p:spPr bwMode="gray">
            <a:xfrm>
              <a:off x="1680" y="1919"/>
              <a:ext cx="337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smtClean="0">
                  <a:solidFill>
                    <a:srgbClr val="000000"/>
                  </a:solidFill>
                  <a:latin typeface="Arial" panose="020B0604020202020204" pitchFamily="34" charset="0"/>
                </a:rPr>
                <a:t>Tính chất vật lí và tầm quan trọng của oxygen</a:t>
              </a: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Text Box 55"/>
            <p:cNvSpPr txBox="1">
              <a:spLocks noChangeArrowheads="1"/>
            </p:cNvSpPr>
            <p:nvPr/>
          </p:nvSpPr>
          <p:spPr bwMode="gray">
            <a:xfrm>
              <a:off x="1392" y="1886"/>
              <a:ext cx="22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II</a:t>
              </a:r>
              <a:endParaRPr lang="en-US" altLang="en-US" sz="2400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6" name="Group 56"/>
          <p:cNvGrpSpPr>
            <a:grpSpLocks/>
          </p:cNvGrpSpPr>
          <p:nvPr/>
        </p:nvGrpSpPr>
        <p:grpSpPr bwMode="auto">
          <a:xfrm>
            <a:off x="1787912" y="2779966"/>
            <a:ext cx="5962650" cy="685800"/>
            <a:chOff x="1296" y="1824"/>
            <a:chExt cx="2976" cy="432"/>
          </a:xfrm>
        </p:grpSpPr>
        <p:sp>
          <p:nvSpPr>
            <p:cNvPr id="17" name="AutoShape 57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21176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8" name="AutoShape 58"/>
            <p:cNvSpPr>
              <a:spLocks noChangeArrowheads="1"/>
            </p:cNvSpPr>
            <p:nvPr/>
          </p:nvSpPr>
          <p:spPr bwMode="gray">
            <a:xfrm>
              <a:off x="1296" y="1824"/>
              <a:ext cx="384" cy="432"/>
            </a:xfrm>
            <a:prstGeom prst="diamond">
              <a:avLst/>
            </a:prstGeom>
            <a:solidFill>
              <a:schemeClr val="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Text Box 59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smtClean="0">
                  <a:solidFill>
                    <a:srgbClr val="000000"/>
                  </a:solidFill>
                  <a:latin typeface="Arial" panose="020B0604020202020204" pitchFamily="34" charset="0"/>
                </a:rPr>
                <a:t>Thành phần của không khí</a:t>
              </a: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Text Box 60"/>
            <p:cNvSpPr txBox="1">
              <a:spLocks noChangeArrowheads="1"/>
            </p:cNvSpPr>
            <p:nvPr/>
          </p:nvSpPr>
          <p:spPr bwMode="gray">
            <a:xfrm>
              <a:off x="1343" y="1878"/>
              <a:ext cx="27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2400" b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III</a:t>
              </a:r>
              <a:endParaRPr lang="en-US" altLang="en-US" sz="2400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61"/>
          <p:cNvGrpSpPr>
            <a:grpSpLocks/>
          </p:cNvGrpSpPr>
          <p:nvPr/>
        </p:nvGrpSpPr>
        <p:grpSpPr bwMode="auto">
          <a:xfrm>
            <a:off x="1787912" y="3603259"/>
            <a:ext cx="5962650" cy="685800"/>
            <a:chOff x="1296" y="1824"/>
            <a:chExt cx="3756" cy="432"/>
          </a:xfrm>
        </p:grpSpPr>
        <p:sp>
          <p:nvSpPr>
            <p:cNvPr id="22" name="AutoShape 62"/>
            <p:cNvSpPr>
              <a:spLocks noChangeArrowheads="1"/>
            </p:cNvSpPr>
            <p:nvPr/>
          </p:nvSpPr>
          <p:spPr bwMode="gray">
            <a:xfrm>
              <a:off x="1536" y="1899"/>
              <a:ext cx="351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3" name="AutoShape 6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Text Box 64"/>
            <p:cNvSpPr txBox="1">
              <a:spLocks noChangeArrowheads="1"/>
            </p:cNvSpPr>
            <p:nvPr/>
          </p:nvSpPr>
          <p:spPr bwMode="gray">
            <a:xfrm>
              <a:off x="2143" y="1936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smtClean="0">
                  <a:solidFill>
                    <a:srgbClr val="000000"/>
                  </a:solidFill>
                  <a:latin typeface="Arial" panose="020B0604020202020204" pitchFamily="34" charset="0"/>
                </a:rPr>
                <a:t>Vai trò của không khí</a:t>
              </a: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Text Box 65"/>
            <p:cNvSpPr txBox="1">
              <a:spLocks noChangeArrowheads="1"/>
            </p:cNvSpPr>
            <p:nvPr/>
          </p:nvSpPr>
          <p:spPr bwMode="gray">
            <a:xfrm>
              <a:off x="1355" y="1886"/>
              <a:ext cx="299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IV</a:t>
              </a:r>
              <a:endParaRPr lang="en-US" altLang="en-US" sz="2400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6" name="Group 61"/>
          <p:cNvGrpSpPr>
            <a:grpSpLocks/>
          </p:cNvGrpSpPr>
          <p:nvPr/>
        </p:nvGrpSpPr>
        <p:grpSpPr bwMode="auto">
          <a:xfrm>
            <a:off x="1787912" y="4380493"/>
            <a:ext cx="5962650" cy="685800"/>
            <a:chOff x="1296" y="1824"/>
            <a:chExt cx="3756" cy="432"/>
          </a:xfrm>
        </p:grpSpPr>
        <p:sp>
          <p:nvSpPr>
            <p:cNvPr id="27" name="AutoShape 62"/>
            <p:cNvSpPr>
              <a:spLocks noChangeArrowheads="1"/>
            </p:cNvSpPr>
            <p:nvPr/>
          </p:nvSpPr>
          <p:spPr bwMode="gray">
            <a:xfrm>
              <a:off x="1536" y="1899"/>
              <a:ext cx="3516" cy="288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  <a:ex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28" name="AutoShape 63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Text Box 64"/>
            <p:cNvSpPr txBox="1">
              <a:spLocks noChangeArrowheads="1"/>
            </p:cNvSpPr>
            <p:nvPr/>
          </p:nvSpPr>
          <p:spPr bwMode="gray">
            <a:xfrm>
              <a:off x="2162" y="1916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smtClean="0">
                  <a:solidFill>
                    <a:srgbClr val="000000"/>
                  </a:solidFill>
                  <a:latin typeface="Arial" panose="020B0604020202020204" pitchFamily="34" charset="0"/>
                </a:rPr>
                <a:t>Sự ô nhiễm không khí</a:t>
              </a:r>
              <a:endParaRPr lang="en-US" altLang="en-US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Text Box 65"/>
            <p:cNvSpPr txBox="1">
              <a:spLocks noChangeArrowheads="1"/>
            </p:cNvSpPr>
            <p:nvPr/>
          </p:nvSpPr>
          <p:spPr bwMode="gray">
            <a:xfrm>
              <a:off x="1382" y="1893"/>
              <a:ext cx="24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hlink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V</a:t>
              </a:r>
              <a:endParaRPr lang="en-US" altLang="en-US" sz="2400" b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83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9"/>
          <p:cNvSpPr txBox="1">
            <a:spLocks noGrp="1"/>
          </p:cNvSpPr>
          <p:nvPr>
            <p:ph type="title"/>
          </p:nvPr>
        </p:nvSpPr>
        <p:spPr>
          <a:xfrm>
            <a:off x="493294" y="-1"/>
            <a:ext cx="8193505" cy="10634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smtClean="0">
                <a:latin typeface="Arial" panose="020B0604020202020204" pitchFamily="34" charset="0"/>
                <a:cs typeface="Arial" panose="020B0604020202020204" pitchFamily="34" charset="0"/>
              </a:rPr>
              <a:t>I. OXYGEN TRÊN TRÁI ĐẤT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Google Shape;272;p1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AutoShape 2" descr="Vì sao chim chẳng bao giờ đâm vào nhau khi bay trên trờ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55575" y="1910015"/>
            <a:ext cx="2769653" cy="3036636"/>
            <a:chOff x="155575" y="1529956"/>
            <a:chExt cx="2769653" cy="3036636"/>
          </a:xfrm>
        </p:grpSpPr>
        <p:sp>
          <p:nvSpPr>
            <p:cNvPr id="14" name="Google Shape;212;p13"/>
            <p:cNvSpPr txBox="1">
              <a:spLocks/>
            </p:cNvSpPr>
            <p:nvPr/>
          </p:nvSpPr>
          <p:spPr>
            <a:xfrm>
              <a:off x="155575" y="3790454"/>
              <a:ext cx="2448728" cy="776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en-GB" sz="2200" b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Oxygen có trong không khí</a:t>
              </a:r>
              <a:endParaRPr lang="vi-VN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8" name="Picture 4" descr="Vì sao chim chẳng bao giờ đâm vào nhau khi bay trên trời?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529956"/>
              <a:ext cx="2769653" cy="207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3214749" y="1910015"/>
            <a:ext cx="2750594" cy="3062598"/>
            <a:chOff x="3261706" y="1544251"/>
            <a:chExt cx="2750594" cy="3062598"/>
          </a:xfrm>
        </p:grpSpPr>
        <p:pic>
          <p:nvPicPr>
            <p:cNvPr id="1034" name="Picture 10" descr="Những lưu ý khi đặt bể cá trong nhà theo phong thủy - Địa ốc Hợp Phát - Mua  bán nhà đất, Bất động sản Quy Nhơn - Bình Đị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706" y="1544251"/>
              <a:ext cx="2750594" cy="2062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Google Shape;212;p13"/>
            <p:cNvSpPr txBox="1">
              <a:spLocks/>
            </p:cNvSpPr>
            <p:nvPr/>
          </p:nvSpPr>
          <p:spPr>
            <a:xfrm>
              <a:off x="3334597" y="3830711"/>
              <a:ext cx="2448728" cy="776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en-GB" sz="2200" b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Oxygen có trong nước</a:t>
              </a:r>
              <a:endParaRPr lang="vi-VN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216050" y="1910015"/>
            <a:ext cx="2702325" cy="2980736"/>
            <a:chOff x="6204898" y="1585856"/>
            <a:chExt cx="2702325" cy="2980736"/>
          </a:xfrm>
        </p:grpSpPr>
        <p:pic>
          <p:nvPicPr>
            <p:cNvPr id="1036" name="Picture 12" descr="Tầm quan trọng của hệ sinh vật trong đất - WAO Nông nghiệp thuận thiê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898" y="1585856"/>
              <a:ext cx="2702325" cy="2021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Google Shape;212;p13"/>
            <p:cNvSpPr txBox="1">
              <a:spLocks/>
            </p:cNvSpPr>
            <p:nvPr/>
          </p:nvSpPr>
          <p:spPr>
            <a:xfrm>
              <a:off x="6331696" y="3790454"/>
              <a:ext cx="2448728" cy="7761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Varela Round"/>
                <a:buNone/>
                <a:defRPr sz="2400" b="1" i="0" u="none" strike="noStrike" cap="none">
                  <a:solidFill>
                    <a:srgbClr val="FFFFFF"/>
                  </a:solidFill>
                  <a:latin typeface="Varela Round"/>
                  <a:ea typeface="Varela Round"/>
                  <a:cs typeface="Varela Round"/>
                  <a:sym typeface="Varela Round"/>
                </a:defRPr>
              </a:lvl9pPr>
            </a:lstStyle>
            <a:p>
              <a:pPr>
                <a:lnSpc>
                  <a:spcPct val="135000"/>
                </a:lnSpc>
              </a:pPr>
              <a:r>
                <a:rPr lang="en-GB" sz="2200" b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Oxygen có trong đất xốp</a:t>
              </a:r>
              <a:endParaRPr lang="vi-VN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 Box 49"/>
          <p:cNvSpPr txBox="1">
            <a:spLocks noChangeArrowheads="1"/>
          </p:cNvSpPr>
          <p:nvPr/>
        </p:nvSpPr>
        <p:spPr bwMode="gray">
          <a:xfrm>
            <a:off x="1799249" y="1202440"/>
            <a:ext cx="588394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800" b="1">
                <a:solidFill>
                  <a:schemeClr val="hlink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altLang="en-US" sz="2200" smtClean="0">
                <a:solidFill>
                  <a:srgbClr val="000000"/>
                </a:solidFill>
                <a:latin typeface="Arial" panose="020B0604020202020204" pitchFamily="34" charset="0"/>
              </a:rPr>
              <a:t>Oxygen có ở khắp nơi trên Trái Đất</a:t>
            </a:r>
            <a:endParaRPr lang="en-US" altLang="en-US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455253" y="81419"/>
            <a:ext cx="800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smtClean="0">
                <a:solidFill>
                  <a:schemeClr val="bg1"/>
                </a:solidFill>
                <a:latin typeface="+mn-lt"/>
              </a:rPr>
              <a:t>Nêu dẫn chứng khác cho thấy oxygen có trong không khí, trong nước và trong đất.</a:t>
            </a:r>
            <a:endParaRPr lang="en-US" sz="2400" b="1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4359" y="1172500"/>
            <a:ext cx="7095281" cy="3927799"/>
            <a:chOff x="1024359" y="1172500"/>
            <a:chExt cx="7095281" cy="3927799"/>
          </a:xfrm>
        </p:grpSpPr>
        <p:sp>
          <p:nvSpPr>
            <p:cNvPr id="10" name="Rectangle 9"/>
            <p:cNvSpPr/>
            <p:nvPr/>
          </p:nvSpPr>
          <p:spPr>
            <a:xfrm>
              <a:off x="1024359" y="4303221"/>
              <a:ext cx="7095281" cy="7970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2000"/>
                <a:t>Trong không khí có oxygen vì </a:t>
              </a:r>
              <a:r>
                <a:rPr lang="vi-VN" sz="2000" smtClean="0"/>
                <a:t>th</a:t>
              </a:r>
              <a:r>
                <a:rPr lang="en-GB" sz="2000" smtClean="0"/>
                <a:t>ế</a:t>
              </a:r>
              <a:r>
                <a:rPr lang="vi-VN" sz="2000" smtClean="0"/>
                <a:t> </a:t>
              </a:r>
              <a:r>
                <a:rPr lang="vi-VN" sz="2000"/>
                <a:t>các sinh vật trên mặt đất như con người, thú, chim có thể sống được.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74" name="Picture 2" descr="Lớp động vật nào dưới đây đa dạng về chủng loại và số lượng nhất?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077" y="1172500"/>
              <a:ext cx="5138546" cy="3083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8269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880795" y="0"/>
            <a:ext cx="7616433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 nước có oxygen hòa tan, nên các </a:t>
            </a:r>
            <a:r>
              <a:rPr lang="vi-VN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  <a:r>
              <a:rPr lang="en-GB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vi-VN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2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sinh vật dưới nước mới sống được</a:t>
            </a:r>
            <a:endParaRPr lang="en-US" sz="2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ệ sinh th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06" y="1373312"/>
            <a:ext cx="5249802" cy="34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289932" y="111329"/>
            <a:ext cx="8374566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200" b="1">
                <a:solidFill>
                  <a:schemeClr val="bg1"/>
                </a:solidFill>
              </a:rPr>
              <a:t>Trong lớp đất xốp, có lượng oxygen nằm lẫn trong đất, nên các loại sâu, bọ có thể lấy lượng oxygen này và tồn </a:t>
            </a:r>
            <a:r>
              <a:rPr lang="vi-VN" sz="2200" b="1" smtClean="0">
                <a:solidFill>
                  <a:schemeClr val="bg1"/>
                </a:solidFill>
              </a:rPr>
              <a:t>tại</a:t>
            </a:r>
            <a:endParaRPr lang="en-GB" sz="2200" b="1" smtClean="0">
              <a:solidFill>
                <a:schemeClr val="bg1"/>
              </a:solidFill>
            </a:endParaRPr>
          </a:p>
        </p:txBody>
      </p:sp>
      <p:pic>
        <p:nvPicPr>
          <p:cNvPr id="5122" name="Picture 2" descr="Nghiên cứu về sự sống dưới lòng đất có thể giúp chúng ta tìm thấy… người  ngoài hành tinh | Báo Dân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260" y="1226633"/>
            <a:ext cx="5079480" cy="380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62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1"/>
          <p:cNvSpPr txBox="1">
            <a:spLocks noGrp="1"/>
          </p:cNvSpPr>
          <p:nvPr>
            <p:ph type="title"/>
          </p:nvPr>
        </p:nvSpPr>
        <p:spPr>
          <a:xfrm>
            <a:off x="154872" y="46944"/>
            <a:ext cx="8989128" cy="5439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mtClean="0">
                <a:latin typeface="Arial" panose="020B0604020202020204" pitchFamily="34" charset="0"/>
                <a:cs typeface="Arial" panose="020B0604020202020204" pitchFamily="34" charset="0"/>
              </a:rPr>
              <a:t>II. TÍNH CHẤT VẬT LÍ VÀ TẦM QUAN TRỌNG CỦA OXYGEN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1" name="Google Shape;287;p21"/>
          <p:cNvSpPr txBox="1">
            <a:spLocks/>
          </p:cNvSpPr>
          <p:nvPr/>
        </p:nvSpPr>
        <p:spPr>
          <a:xfrm>
            <a:off x="2383286" y="505948"/>
            <a:ext cx="5823637" cy="49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D100"/>
              </a:buClr>
              <a:buSzPts val="2800"/>
              <a:buFont typeface="Varela Round"/>
              <a:buChar char="×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●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○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973"/>
              </a:buClr>
              <a:buSzPts val="2800"/>
              <a:buFont typeface="Varela Round"/>
              <a:buChar char="■"/>
              <a:defRPr sz="2800" b="0" i="0" u="none" strike="noStrike" cap="none">
                <a:solidFill>
                  <a:srgbClr val="546973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indent="0">
              <a:buFont typeface="Varela Round"/>
              <a:buNone/>
            </a:pPr>
            <a:r>
              <a:rPr lang="en-GB" sz="2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Tính chất vật lí của oxygen</a:t>
            </a:r>
            <a:endParaRPr lang="vi-VN" sz="2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Google Shape;287;p21"/>
          <p:cNvSpPr txBox="1">
            <a:spLocks noGrp="1"/>
          </p:cNvSpPr>
          <p:nvPr>
            <p:ph type="body" idx="1"/>
          </p:nvPr>
        </p:nvSpPr>
        <p:spPr>
          <a:xfrm>
            <a:off x="358815" y="2398749"/>
            <a:ext cx="4213185" cy="13803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22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và nhận xét một số tính chất của oxygen như màu, mùi, vị,….</a:t>
            </a:r>
            <a:endParaRPr sz="2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ttps://www.tiemsangtao.com/data/product/binh-thuy-tinh-ki-hieu-oxi_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631" y="1275227"/>
            <a:ext cx="3918513" cy="29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8815" y="2140835"/>
            <a:ext cx="4572000" cy="21236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2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Ở điều kiện thường, oxygen ở </a:t>
            </a:r>
            <a:r>
              <a:rPr lang="nl-NL" sz="220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thể </a:t>
            </a:r>
            <a:r>
              <a:rPr lang="nl-NL" sz="22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khí, không màu, không mùi, không vị, ít tan trong nước và nặng hơn không </a:t>
            </a:r>
            <a:r>
              <a:rPr lang="nl-NL" sz="220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khí.</a:t>
            </a:r>
            <a:endParaRPr lang="en-US" sz="220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Google Shape;212;p13"/>
          <p:cNvSpPr txBox="1">
            <a:spLocks/>
          </p:cNvSpPr>
          <p:nvPr/>
        </p:nvSpPr>
        <p:spPr>
          <a:xfrm>
            <a:off x="6052916" y="4170513"/>
            <a:ext cx="2448728" cy="77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arela Round"/>
              <a:buNone/>
              <a:defRPr sz="2400" b="1" i="0" u="none" strike="noStrike" cap="none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>
              <a:lnSpc>
                <a:spcPct val="135000"/>
              </a:lnSpc>
            </a:pPr>
            <a:r>
              <a:rPr lang="en-GB" sz="2200" b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endParaRPr lang="vi-VN" sz="22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7" grpId="0" build="p"/>
      <p:bldP spid="287" grpId="1" build="p"/>
      <p:bldP spid="5" grpId="0" animBg="1"/>
      <p:bldP spid="21" grpId="0"/>
    </p:bldLst>
  </p:timing>
</p:sld>
</file>

<file path=ppt/theme/theme1.xml><?xml version="1.0" encoding="utf-8"?>
<a:theme xmlns:a="http://schemas.openxmlformats.org/drawingml/2006/main" name="Ira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1230</Words>
  <Application>Microsoft Office PowerPoint</Application>
  <PresentationFormat>On-screen Show (16:9)</PresentationFormat>
  <Paragraphs>204</Paragraphs>
  <Slides>36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Amatic SC</vt:lpstr>
      <vt:lpstr>Times New Roman</vt:lpstr>
      <vt:lpstr>Wingdings</vt:lpstr>
      <vt:lpstr>Varela Round</vt:lpstr>
      <vt:lpstr>Muli</vt:lpstr>
      <vt:lpstr>Calibri</vt:lpstr>
      <vt:lpstr>Iras template</vt:lpstr>
      <vt:lpstr>PowerPoint Presentation</vt:lpstr>
      <vt:lpstr>Các hoạt động sau cần sử dụng đến chất nào?</vt:lpstr>
      <vt:lpstr>OXYGEN – KHÔNG KHÍ</vt:lpstr>
      <vt:lpstr>NỘI DUNG BÀI HỌC</vt:lpstr>
      <vt:lpstr>I. OXYGEN TRÊN TRÁI ĐẤT</vt:lpstr>
      <vt:lpstr>PowerPoint Presentation</vt:lpstr>
      <vt:lpstr>PowerPoint Presentation</vt:lpstr>
      <vt:lpstr>PowerPoint Presentation</vt:lpstr>
      <vt:lpstr>II. TÍNH CHẤT VẬT LÍ VÀ TẦM QUAN TRỌNG CỦA OXYGEN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THÀNH PHẦN CỦA KHÔNG KHÍ</vt:lpstr>
      <vt:lpstr>Tìm hiểu một số thành phần của không khí</vt:lpstr>
      <vt:lpstr>PowerPoint Presentation</vt:lpstr>
      <vt:lpstr>PowerPoint Presentation</vt:lpstr>
      <vt:lpstr>PowerPoint Presentation</vt:lpstr>
      <vt:lpstr>IV. VAI TRÒ CỦA KHÔNG KHÍ</vt:lpstr>
      <vt:lpstr>PowerPoint Presentation</vt:lpstr>
      <vt:lpstr>V. SỰ Ô NHIỄM KHÔNG KHÍ</vt:lpstr>
      <vt:lpstr>PowerPoint Presentation</vt:lpstr>
      <vt:lpstr>Gây ra các bệnh về hô hấp</vt:lpstr>
      <vt:lpstr>Gây ra mưa axit</vt:lpstr>
      <vt:lpstr>2. Bảo vệ môi trường không khí</vt:lpstr>
      <vt:lpstr>Em có thể làm gì để góp phần giảm ô nhiễm không khí?</vt:lpstr>
      <vt:lpstr>PowerPoint Presentation</vt:lpstr>
      <vt:lpstr>TỔNG KẾT, GHI NHỚ</vt:lpstr>
      <vt:lpstr>LUYỆN TẬP</vt:lpstr>
      <vt:lpstr>LUYỆN TẬP</vt:lpstr>
      <vt:lpstr>LUYỆN TẬP</vt:lpstr>
      <vt:lpstr>Câu 4: Viết “Đ” vào câu đúng, “S” vào câu sai trong bảng sau:</vt:lpstr>
      <vt:lpstr>VẬN DỤNG</vt:lpstr>
      <vt:lpstr>NHIỆM VỤ VỀ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MỘT SỐ DẠNG NĂNG LƯỢNG</dc:title>
  <cp:lastModifiedBy>HDLAPTOP</cp:lastModifiedBy>
  <cp:revision>39</cp:revision>
  <dcterms:modified xsi:type="dcterms:W3CDTF">2021-08-28T16:29:54Z</dcterms:modified>
</cp:coreProperties>
</file>