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0.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80" r:id="rId2"/>
  </p:sldMasterIdLst>
  <p:notesMasterIdLst>
    <p:notesMasterId r:id="rId55"/>
  </p:notesMasterIdLst>
  <p:sldIdLst>
    <p:sldId id="281" r:id="rId3"/>
    <p:sldId id="278" r:id="rId4"/>
    <p:sldId id="279" r:id="rId5"/>
    <p:sldId id="282" r:id="rId6"/>
    <p:sldId id="283" r:id="rId7"/>
    <p:sldId id="284" r:id="rId8"/>
    <p:sldId id="285" r:id="rId9"/>
    <p:sldId id="286" r:id="rId10"/>
    <p:sldId id="287" r:id="rId11"/>
    <p:sldId id="288" r:id="rId12"/>
    <p:sldId id="289" r:id="rId13"/>
    <p:sldId id="290" r:id="rId14"/>
    <p:sldId id="291" r:id="rId15"/>
    <p:sldId id="292"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8" r:id="rId50"/>
    <p:sldId id="309" r:id="rId51"/>
    <p:sldId id="310" r:id="rId52"/>
    <p:sldId id="340" r:id="rId53"/>
    <p:sldId id="344" r:id="rId5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1F2C8F"/>
    <a:srgbClr val="F5CDCE"/>
    <a:srgbClr val="DF8C8C"/>
    <a:srgbClr val="D4D593"/>
    <a:srgbClr val="E6F0FE"/>
    <a:srgbClr val="CDBE8A"/>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09" autoAdjust="0"/>
  </p:normalViewPr>
  <p:slideViewPr>
    <p:cSldViewPr snapToGrid="0" snapToObjects="1">
      <p:cViewPr varScale="1">
        <p:scale>
          <a:sx n="94" d="100"/>
          <a:sy n="94" d="100"/>
        </p:scale>
        <p:origin x="115" y="37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6CF19FE-A210-4D50-BD81-CBF20AC5ADF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6109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 xmlns:a16="http://schemas.microsoft.com/office/drawing/2014/main" id="{B726FDCA-72DA-DEC5-2E95-9DBEFD2344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a:extLst>
              <a:ext uri="{FF2B5EF4-FFF2-40B4-BE49-F238E27FC236}">
                <a16:creationId xmlns="" xmlns:a16="http://schemas.microsoft.com/office/drawing/2014/main" id="{6D999154-1941-098B-BDDE-1845BF80B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7348" name="灯片编号占位符 3">
            <a:extLst>
              <a:ext uri="{FF2B5EF4-FFF2-40B4-BE49-F238E27FC236}">
                <a16:creationId xmlns="" xmlns:a16="http://schemas.microsoft.com/office/drawing/2014/main" id="{D46C3CC9-4827-D806-2D2D-4FFA432BD3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E4E394-20E3-4A17-9BD3-5A36F15744BF}" type="slidenum">
              <a:rPr lang="zh-CN" altLang="en-US" smtClean="0"/>
              <a:pPr/>
              <a:t>52</a:t>
            </a:fld>
            <a:endParaRPr lang="zh-CN" altLang="en-US"/>
          </a:p>
        </p:txBody>
      </p:sp>
    </p:spTree>
    <p:extLst>
      <p:ext uri="{BB962C8B-B14F-4D97-AF65-F5344CB8AC3E}">
        <p14:creationId xmlns:p14="http://schemas.microsoft.com/office/powerpoint/2010/main" val="22738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0" y="1371600"/>
            <a:ext cx="12192000" cy="1225296"/>
          </a:xfrm>
          <a:prstGeom prst="rect">
            <a:avLst/>
          </a:prstGeom>
        </p:spPr>
        <p:txBody>
          <a:bodyPr tIns="0" anchor="t">
            <a:noAutofit/>
          </a:bodyPr>
          <a:lstStyle>
            <a:lvl1pPr algn="ctr">
              <a:defRPr sz="4400">
                <a:latin typeface="Times New Roman" panose="02020603050405020304" pitchFamily="18" charset="0"/>
                <a:cs typeface="Times New Roman" panose="02020603050405020304" pitchFamily="18" charset="0"/>
              </a:defRPr>
            </a:lvl1pPr>
          </a:lstStyle>
          <a:p>
            <a:r>
              <a:rPr lang="vi-VN" dirty="0"/>
              <a:t>Bài 37. HỆ THẦN KINH </a:t>
            </a:r>
            <a:r>
              <a:rPr lang="en-US" dirty="0"/>
              <a:t/>
            </a:r>
            <a:br>
              <a:rPr lang="en-US" dirty="0"/>
            </a:br>
            <a:r>
              <a:rPr lang="vi-VN" dirty="0"/>
              <a:t>VÀ CÁC GIÁC QUAN Ở NGƯỜI</a:t>
            </a:r>
            <a:endParaRPr lang="en-US" dirty="0"/>
          </a:p>
        </p:txBody>
      </p:sp>
      <p:sp>
        <p:nvSpPr>
          <p:cNvPr id="3" name="Subtitle 2"/>
          <p:cNvSpPr>
            <a:spLocks noGrp="1"/>
          </p:cNvSpPr>
          <p:nvPr>
            <p:ph type="subTitle" idx="1" hasCustomPrompt="1"/>
          </p:nvPr>
        </p:nvSpPr>
        <p:spPr>
          <a:xfrm>
            <a:off x="3568927" y="2871216"/>
            <a:ext cx="5254172" cy="557784"/>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Thời</a:t>
            </a:r>
            <a:r>
              <a:rPr lang="en-US" dirty="0"/>
              <a:t> </a:t>
            </a:r>
            <a:r>
              <a:rPr lang="en-US" dirty="0" err="1"/>
              <a:t>gian</a:t>
            </a:r>
            <a:r>
              <a:rPr lang="en-US" dirty="0"/>
              <a:t> </a:t>
            </a:r>
            <a:r>
              <a:rPr lang="en-US" dirty="0" err="1"/>
              <a:t>thực</a:t>
            </a:r>
            <a:r>
              <a:rPr lang="en-US" dirty="0"/>
              <a:t> </a:t>
            </a:r>
            <a:r>
              <a:rPr lang="en-US" dirty="0" err="1"/>
              <a:t>hiện</a:t>
            </a:r>
            <a:r>
              <a:rPr lang="en-US" dirty="0"/>
              <a:t>: 03 </a:t>
            </a:r>
            <a:r>
              <a:rPr lang="en-US" dirty="0" err="1"/>
              <a:t>tiết</a:t>
            </a:r>
            <a:r>
              <a:rPr lang="en-US" dirty="0"/>
              <a:t>.</a:t>
            </a:r>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a:prstGeom prst="rect">
            <a:avLst/>
          </a:prstGeo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 name="Title 1">
            <a:extLst>
              <a:ext uri="{FF2B5EF4-FFF2-40B4-BE49-F238E27FC236}">
                <a16:creationId xmlns="" xmlns:a16="http://schemas.microsoft.com/office/drawing/2014/main" id="{6D81E6F9-B513-FEFE-5A90-230DD40DE6A7}"/>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55285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 xmlns:a16="http://schemas.microsoft.com/office/drawing/2014/main" id="{EA04E8AF-9DFE-7077-DB36-941F6490BAD8}"/>
              </a:ext>
            </a:extLst>
          </p:cNvPr>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
        <p:nvSpPr>
          <p:cNvPr id="3" name="Title 1">
            <a:extLst>
              <a:ext uri="{FF2B5EF4-FFF2-40B4-BE49-F238E27FC236}">
                <a16:creationId xmlns="" xmlns:a16="http://schemas.microsoft.com/office/drawing/2014/main" id="{89E4C556-486A-A14C-B3FD-116702D7003B}"/>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586653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
        <p:nvSpPr>
          <p:cNvPr id="3" name="Title 1">
            <a:extLst>
              <a:ext uri="{FF2B5EF4-FFF2-40B4-BE49-F238E27FC236}">
                <a16:creationId xmlns="" xmlns:a16="http://schemas.microsoft.com/office/drawing/2014/main" id="{C01DD1E3-BE7F-143E-0235-2156E4E39B00}"/>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900709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758952" y="841248"/>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3" name="Title 1">
            <a:extLst>
              <a:ext uri="{FF2B5EF4-FFF2-40B4-BE49-F238E27FC236}">
                <a16:creationId xmlns="" xmlns:a16="http://schemas.microsoft.com/office/drawing/2014/main" id="{812E08D1-C5A2-F7C6-CB0D-08F8A87F128D}"/>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87251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 xmlns:a16="http://schemas.microsoft.com/office/drawing/2014/main" id="{A65C6DDD-D2BB-0153-0F53-9F7C17BDFD2B}"/>
              </a:ext>
            </a:extLst>
          </p:cNvPr>
          <p:cNvSpPr>
            <a:spLocks noGrp="1"/>
          </p:cNvSpPr>
          <p:nvPr>
            <p:ph type="title"/>
          </p:nvPr>
        </p:nvSpPr>
        <p:spPr>
          <a:xfrm>
            <a:off x="758952" y="19494"/>
            <a:ext cx="10671048" cy="768096"/>
          </a:xfrm>
          <a:prstGeom prst="rect">
            <a:avLst/>
          </a:prstGeom>
        </p:spPr>
        <p:txBody>
          <a:bodyPr/>
          <a:lstStyle>
            <a:lvl1pPr>
              <a:lnSpc>
                <a:spcPct val="100000"/>
              </a:lnSpc>
              <a:defRPr>
                <a:solidFill>
                  <a:schemeClr val="accent6"/>
                </a:solidFill>
              </a:defRPr>
            </a:lvl1pPr>
          </a:lstStyle>
          <a:p>
            <a:r>
              <a:rPr lang="en-US"/>
              <a:t>Click to edit Master title style</a:t>
            </a:r>
            <a:endParaRPr lang="en-US" dirty="0"/>
          </a:p>
        </p:txBody>
      </p:sp>
      <p:sp>
        <p:nvSpPr>
          <p:cNvPr id="30" name="Image 2" descr="preencoded.png">
            <a:extLst>
              <a:ext uri="{FF2B5EF4-FFF2-40B4-BE49-F238E27FC236}">
                <a16:creationId xmlns="" xmlns:a16="http://schemas.microsoft.com/office/drawing/2014/main" id="{790E862E-398F-571C-EC2C-3D17164DE059}"/>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 xmlns:a16="http://schemas.microsoft.com/office/drawing/2014/main" id="{A51A1F68-9002-3791-2DD4-424EE6912D7B}"/>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8503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45A0A-815D-3414-088B-C041E6742DBE}"/>
              </a:ext>
            </a:extLst>
          </p:cNvPr>
          <p:cNvSpPr>
            <a:spLocks noGrp="1"/>
          </p:cNvSpPr>
          <p:nvPr>
            <p:ph type="title"/>
          </p:nvPr>
        </p:nvSpPr>
        <p:spPr>
          <a:xfrm>
            <a:off x="758952" y="1234440"/>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46" name="Text Placeholder 2">
            <a:extLst>
              <a:ext uri="{FF2B5EF4-FFF2-40B4-BE49-F238E27FC236}">
                <a16:creationId xmlns=""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3" name="Title 1">
            <a:extLst>
              <a:ext uri="{FF2B5EF4-FFF2-40B4-BE49-F238E27FC236}">
                <a16:creationId xmlns="" xmlns:a16="http://schemas.microsoft.com/office/drawing/2014/main" id="{6B492F71-A3F0-5516-6E41-37AD21389616}"/>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26895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5" name="Image 3" descr="preencoded.png">
            <a:extLst>
              <a:ext uri="{FF2B5EF4-FFF2-40B4-BE49-F238E27FC236}">
                <a16:creationId xmlns=""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a:prstGeom prst="rect">
            <a:avLst/>
          </a:prstGeo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 xmlns:a16="http://schemas.microsoft.com/office/drawing/2014/main" id="{D64FAEF5-25C2-0A7A-D2B8-3E4785F1E4BC}"/>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424848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a:prstGeom prst="rect">
            <a:avLst/>
          </a:prstGeo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
            <a:extLst>
              <a:ext uri="{FF2B5EF4-FFF2-40B4-BE49-F238E27FC236}">
                <a16:creationId xmlns="" xmlns:a16="http://schemas.microsoft.com/office/drawing/2014/main" id="{0023E85B-DA61-18FA-60A6-D8482630FF17}"/>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372898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718457" y="3440504"/>
            <a:ext cx="1719263" cy="1724025"/>
          </a:xfrm>
          <a:prstGeom prst="rect">
            <a:avLst/>
          </a:prstGeom>
        </p:spPr>
      </p:pic>
      <p:sp>
        <p:nvSpPr>
          <p:cNvPr id="18" name="Title 19">
            <a:extLst>
              <a:ext uri="{FF2B5EF4-FFF2-40B4-BE49-F238E27FC236}">
                <a16:creationId xmlns="" xmlns:a16="http://schemas.microsoft.com/office/drawing/2014/main" id="{9CBE0ADC-7FA0-F7E3-96EF-BBACB6A9076E}"/>
              </a:ext>
            </a:extLst>
          </p:cNvPr>
          <p:cNvSpPr>
            <a:spLocks noGrp="1"/>
          </p:cNvSpPr>
          <p:nvPr>
            <p:ph type="title"/>
          </p:nvPr>
        </p:nvSpPr>
        <p:spPr>
          <a:xfrm>
            <a:off x="3986784" y="1243584"/>
            <a:ext cx="8165592" cy="768096"/>
          </a:xfrm>
          <a:prstGeom prst="rect">
            <a:avLst/>
          </a:prstGeo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 xmlns:a16="http://schemas.microsoft.com/office/drawing/2014/main" id="{DD45669F-6E1C-159B-99F1-F7C341A1D58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425083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226BA285-8EB6-34CF-E63D-A6B5E1E92673}"/>
              </a:ext>
            </a:extLst>
          </p:cNvPr>
          <p:cNvSpPr>
            <a:spLocks noGrp="1"/>
          </p:cNvSpPr>
          <p:nvPr>
            <p:ph type="dt" sz="half" idx="10"/>
          </p:nvPr>
        </p:nvSpPr>
        <p:spPr/>
        <p:txBody>
          <a:bodyPr/>
          <a:lstStyle>
            <a:lvl1pPr>
              <a:defRPr/>
            </a:lvl1pPr>
          </a:lstStyle>
          <a:p>
            <a:pPr>
              <a:defRPr/>
            </a:pPr>
            <a:fld id="{CCF61732-5716-478B-8CDA-6C0881EBC6E6}" type="datetimeFigureOut">
              <a:rPr lang="en-US"/>
              <a:pPr>
                <a:defRPr/>
              </a:pPr>
              <a:t>12/15/2024</a:t>
            </a:fld>
            <a:endParaRPr lang="en-US"/>
          </a:p>
        </p:txBody>
      </p:sp>
      <p:sp>
        <p:nvSpPr>
          <p:cNvPr id="3" name="Footer Placeholder 4">
            <a:extLst>
              <a:ext uri="{FF2B5EF4-FFF2-40B4-BE49-F238E27FC236}">
                <a16:creationId xmlns="" xmlns:a16="http://schemas.microsoft.com/office/drawing/2014/main" id="{E07F7650-20E3-2D7E-580C-D3DC9F67DA5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88A9C5BF-9D58-28FA-27C4-F208902BD39B}"/>
              </a:ext>
            </a:extLst>
          </p:cNvPr>
          <p:cNvSpPr>
            <a:spLocks noGrp="1"/>
          </p:cNvSpPr>
          <p:nvPr>
            <p:ph type="sldNum" sz="quarter" idx="12"/>
          </p:nvPr>
        </p:nvSpPr>
        <p:spPr/>
        <p:txBody>
          <a:bodyPr/>
          <a:lstStyle>
            <a:lvl1pPr>
              <a:defRPr/>
            </a:lvl1pPr>
          </a:lstStyle>
          <a:p>
            <a:pPr>
              <a:defRPr/>
            </a:pPr>
            <a:fld id="{70A16C79-8087-4C2E-BE04-7EB0D0566239}" type="slidenum">
              <a:rPr lang="en-US" altLang="en-US"/>
              <a:pPr>
                <a:defRPr/>
              </a:pPr>
              <a:t>‹#›</a:t>
            </a:fld>
            <a:endParaRPr lang="en-US" altLang="en-US"/>
          </a:p>
        </p:txBody>
      </p:sp>
    </p:spTree>
    <p:extLst>
      <p:ext uri="{BB962C8B-B14F-4D97-AF65-F5344CB8AC3E}">
        <p14:creationId xmlns:p14="http://schemas.microsoft.com/office/powerpoint/2010/main" val="395052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09314"/>
            <a:ext cx="6442755" cy="43279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409314"/>
            <a:ext cx="4205967" cy="4387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1">
            <a:extLst>
              <a:ext uri="{FF2B5EF4-FFF2-40B4-BE49-F238E27FC236}">
                <a16:creationId xmlns=""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8" name="Title 1">
            <a:extLst>
              <a:ext uri="{FF2B5EF4-FFF2-40B4-BE49-F238E27FC236}">
                <a16:creationId xmlns="" xmlns:a16="http://schemas.microsoft.com/office/drawing/2014/main" id="{6BAAD8DA-EA11-4EC1-96BD-897C4ECC0E8B}"/>
              </a:ext>
            </a:extLst>
          </p:cNvPr>
          <p:cNvSpPr txBox="1">
            <a:spLocks/>
          </p:cNvSpPr>
          <p:nvPr userDrawn="1"/>
        </p:nvSpPr>
        <p:spPr>
          <a:xfrm>
            <a:off x="566058" y="656614"/>
            <a:ext cx="7939313"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en-US" sz="2800" cap="none" dirty="0"/>
              <a:t>1. </a:t>
            </a:r>
            <a:r>
              <a:rPr lang="en-US" sz="2800" cap="none" dirty="0" err="1"/>
              <a:t>Tìm</a:t>
            </a:r>
            <a:r>
              <a:rPr lang="en-US" sz="2800" cap="none" dirty="0"/>
              <a:t> </a:t>
            </a:r>
            <a:r>
              <a:rPr lang="en-US" sz="2800" cap="none" dirty="0" err="1"/>
              <a:t>hiểu</a:t>
            </a:r>
            <a:r>
              <a:rPr lang="en-US" sz="2800" cap="none" dirty="0"/>
              <a:t> </a:t>
            </a:r>
            <a:r>
              <a:rPr lang="en-US" sz="2800" cap="none" dirty="0" err="1"/>
              <a:t>cấu</a:t>
            </a:r>
            <a:r>
              <a:rPr lang="en-US" sz="2800" cap="none" dirty="0"/>
              <a:t> </a:t>
            </a:r>
            <a:r>
              <a:rPr lang="en-US" sz="2800" cap="none" dirty="0" err="1"/>
              <a:t>tạo</a:t>
            </a:r>
            <a:r>
              <a:rPr lang="en-US" sz="2800" cap="none" dirty="0"/>
              <a:t>, </a:t>
            </a:r>
            <a:r>
              <a:rPr lang="en-US" sz="2800" cap="none" dirty="0" err="1"/>
              <a:t>chức</a:t>
            </a:r>
            <a:r>
              <a:rPr lang="en-US" sz="2800" cap="none" dirty="0"/>
              <a:t> </a:t>
            </a:r>
            <a:r>
              <a:rPr lang="en-US" sz="2800" cap="none" dirty="0" err="1"/>
              <a:t>năng</a:t>
            </a:r>
            <a:r>
              <a:rPr lang="en-US" sz="2800" cap="none" dirty="0"/>
              <a:t> </a:t>
            </a:r>
            <a:r>
              <a:rPr lang="en-US" sz="2800" cap="none" dirty="0" err="1"/>
              <a:t>của</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endParaRPr lang="en-US" sz="2800" cap="none" dirty="0"/>
          </a:p>
        </p:txBody>
      </p:sp>
    </p:spTree>
    <p:extLst>
      <p:ext uri="{BB962C8B-B14F-4D97-AF65-F5344CB8AC3E}">
        <p14:creationId xmlns:p14="http://schemas.microsoft.com/office/powerpoint/2010/main" val="274500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73085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57935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81852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4118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8"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8"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35849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90418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57041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5382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8" y="3200401"/>
            <a:ext cx="3657601"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8" y="408517"/>
            <a:ext cx="3657601"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858" y="3578226"/>
            <a:ext cx="3657601"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79060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7936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67370"/>
            <a:ext cx="6442755" cy="47209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801200"/>
            <a:ext cx="4205967" cy="4387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6" name="Title 1">
            <a:extLst>
              <a:ext uri="{FF2B5EF4-FFF2-40B4-BE49-F238E27FC236}">
                <a16:creationId xmlns="" xmlns:a16="http://schemas.microsoft.com/office/drawing/2014/main" id="{C401C611-B0A7-7272-63B6-FBE950A8952F}"/>
              </a:ext>
            </a:extLst>
          </p:cNvPr>
          <p:cNvSpPr txBox="1">
            <a:spLocks/>
          </p:cNvSpPr>
          <p:nvPr userDrawn="1"/>
        </p:nvSpPr>
        <p:spPr>
          <a:xfrm>
            <a:off x="492295" y="623406"/>
            <a:ext cx="11278791"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en-US" sz="2800" cap="none" dirty="0"/>
              <a:t>2. </a:t>
            </a:r>
            <a:r>
              <a:rPr lang="en-US" sz="2800" cap="none" dirty="0" err="1"/>
              <a:t>Tìm</a:t>
            </a:r>
            <a:r>
              <a:rPr lang="en-US" sz="2800" cap="none" dirty="0"/>
              <a:t> </a:t>
            </a:r>
            <a:r>
              <a:rPr lang="en-US" sz="2800" cap="none" dirty="0" err="1"/>
              <a:t>hiểu</a:t>
            </a:r>
            <a:r>
              <a:rPr lang="en-US" sz="2800" cap="none" dirty="0"/>
              <a:t> </a:t>
            </a:r>
            <a:r>
              <a:rPr lang="en-US" sz="2800" cap="none" dirty="0" err="1"/>
              <a:t>một</a:t>
            </a:r>
            <a:r>
              <a:rPr lang="en-US" sz="2800" cap="none" dirty="0"/>
              <a:t> </a:t>
            </a:r>
            <a:r>
              <a:rPr lang="en-US" sz="2800" cap="none" dirty="0" err="1"/>
              <a:t>số</a:t>
            </a:r>
            <a:r>
              <a:rPr lang="en-US" sz="2800" cap="none" dirty="0"/>
              <a:t> </a:t>
            </a:r>
            <a:r>
              <a:rPr lang="en-US" sz="2800" cap="none" dirty="0" err="1"/>
              <a:t>bệnh</a:t>
            </a:r>
            <a:r>
              <a:rPr lang="en-US" sz="2800" cap="none" dirty="0"/>
              <a:t> </a:t>
            </a:r>
            <a:r>
              <a:rPr lang="en-US" sz="2800" cap="none" dirty="0" err="1"/>
              <a:t>về</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r>
              <a:rPr lang="en-US" sz="2800" cap="none" dirty="0"/>
              <a:t> </a:t>
            </a:r>
            <a:r>
              <a:rPr lang="en-US" sz="2800" cap="none" dirty="0" err="1"/>
              <a:t>và</a:t>
            </a:r>
            <a:r>
              <a:rPr lang="en-US" sz="2800" cap="none" dirty="0"/>
              <a:t> </a:t>
            </a:r>
            <a:r>
              <a:rPr lang="en-US" sz="2800" cap="none" dirty="0" err="1"/>
              <a:t>chất</a:t>
            </a:r>
            <a:r>
              <a:rPr lang="en-US" sz="2800" cap="none" dirty="0"/>
              <a:t> </a:t>
            </a:r>
            <a:r>
              <a:rPr lang="en-US" sz="2800" cap="none" dirty="0" err="1"/>
              <a:t>gây</a:t>
            </a:r>
            <a:r>
              <a:rPr lang="en-US" sz="2800" cap="none" dirty="0"/>
              <a:t> </a:t>
            </a:r>
            <a:r>
              <a:rPr lang="en-US" sz="2800" cap="none" dirty="0" err="1"/>
              <a:t>nghiện</a:t>
            </a:r>
            <a:r>
              <a:rPr lang="en-US" sz="2800" cap="none" dirty="0"/>
              <a:t> </a:t>
            </a:r>
            <a:r>
              <a:rPr lang="en-US" sz="2800" cap="none" dirty="0" err="1"/>
              <a:t>đối</a:t>
            </a:r>
            <a:r>
              <a:rPr lang="en-US" sz="2800" cap="none" dirty="0"/>
              <a:t> </a:t>
            </a:r>
            <a:r>
              <a:rPr lang="en-US" sz="2800" cap="none" dirty="0" err="1"/>
              <a:t>với</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r>
              <a:rPr lang="en-US" sz="2800" cap="none" dirty="0"/>
              <a:t>.</a:t>
            </a:r>
          </a:p>
        </p:txBody>
      </p:sp>
    </p:spTree>
    <p:extLst>
      <p:ext uri="{BB962C8B-B14F-4D97-AF65-F5344CB8AC3E}">
        <p14:creationId xmlns:p14="http://schemas.microsoft.com/office/powerpoint/2010/main" val="4019789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15562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876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870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06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328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551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149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83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286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00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67370"/>
            <a:ext cx="6442755" cy="47209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481883"/>
            <a:ext cx="4205967" cy="47064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6" name="Title 1">
            <a:extLst>
              <a:ext uri="{FF2B5EF4-FFF2-40B4-BE49-F238E27FC236}">
                <a16:creationId xmlns="" xmlns:a16="http://schemas.microsoft.com/office/drawing/2014/main" id="{BEE6CF11-26DE-F6D5-3BC0-0FD74D58EDD7}"/>
              </a:ext>
            </a:extLst>
          </p:cNvPr>
          <p:cNvSpPr txBox="1">
            <a:spLocks/>
          </p:cNvSpPr>
          <p:nvPr userDrawn="1"/>
        </p:nvSpPr>
        <p:spPr>
          <a:xfrm>
            <a:off x="456604" y="624923"/>
            <a:ext cx="11278791"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vi-VN" sz="2800" cap="none" dirty="0"/>
              <a:t>3</a:t>
            </a:r>
            <a:r>
              <a:rPr lang="en-US" sz="2800" cap="none" dirty="0"/>
              <a:t>. </a:t>
            </a:r>
            <a:r>
              <a:rPr lang="vi-VN" sz="2800" cap="none" dirty="0"/>
              <a:t>Tìm hiểu các giác quan trong cơ thể người</a:t>
            </a:r>
            <a:r>
              <a:rPr lang="en-US" sz="2800" cap="none" dirty="0"/>
              <a:t>.</a:t>
            </a:r>
          </a:p>
        </p:txBody>
      </p:sp>
    </p:spTree>
    <p:extLst>
      <p:ext uri="{BB962C8B-B14F-4D97-AF65-F5344CB8AC3E}">
        <p14:creationId xmlns:p14="http://schemas.microsoft.com/office/powerpoint/2010/main" val="1143197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12/15/2024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90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a:prstGeom prst="rect">
            <a:avLst/>
          </a:prstGeo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1">
            <a:extLst>
              <a:ext uri="{FF2B5EF4-FFF2-40B4-BE49-F238E27FC236}">
                <a16:creationId xmlns="" xmlns:a16="http://schemas.microsoft.com/office/drawing/2014/main" id="{5FE523B1-DCA9-85B0-E6A4-61216D6CEC21}"/>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68178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reeform: Shape 16">
            <a:extLst>
              <a:ext uri="{FF2B5EF4-FFF2-40B4-BE49-F238E27FC236}">
                <a16:creationId xmlns=""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 name="Title 1">
            <a:extLst>
              <a:ext uri="{FF2B5EF4-FFF2-40B4-BE49-F238E27FC236}">
                <a16:creationId xmlns="" xmlns:a16="http://schemas.microsoft.com/office/drawing/2014/main" id="{DED9E3CD-5810-20B5-9C53-E9C70E98D9C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7" name="TextBox 6">
            <a:extLst>
              <a:ext uri="{FF2B5EF4-FFF2-40B4-BE49-F238E27FC236}">
                <a16:creationId xmlns="" xmlns:a16="http://schemas.microsoft.com/office/drawing/2014/main" id="{37D35B35-3134-B3F1-BF09-82BE008CAC02}"/>
              </a:ext>
            </a:extLst>
          </p:cNvPr>
          <p:cNvSpPr txBox="1"/>
          <p:nvPr userDrawn="1"/>
        </p:nvSpPr>
        <p:spPr>
          <a:xfrm>
            <a:off x="525878" y="653142"/>
            <a:ext cx="1931939" cy="523220"/>
          </a:xfrm>
          <a:prstGeom prst="rect">
            <a:avLst/>
          </a:prstGeom>
          <a:noFill/>
        </p:spPr>
        <p:txBody>
          <a:bodyPr wrap="none" rtlCol="0">
            <a:spAutoFit/>
          </a:bodyPr>
          <a:lstStyle/>
          <a:p>
            <a:r>
              <a:rPr lang="en-US" sz="2800" b="1" dirty="0">
                <a:solidFill>
                  <a:srgbClr val="1F2C8F"/>
                </a:solidFill>
                <a:latin typeface="Times New Roman" panose="02020603050405020304" pitchFamily="18" charset="0"/>
                <a:cs typeface="Times New Roman" panose="02020603050405020304" pitchFamily="18" charset="0"/>
              </a:rPr>
              <a:t>*</a:t>
            </a:r>
            <a:r>
              <a:rPr lang="en-US" sz="2800" b="1" dirty="0" err="1">
                <a:solidFill>
                  <a:srgbClr val="1F2C8F"/>
                </a:solidFill>
                <a:latin typeface="Times New Roman" panose="02020603050405020304" pitchFamily="18" charset="0"/>
                <a:cs typeface="Times New Roman" panose="02020603050405020304" pitchFamily="18" charset="0"/>
              </a:rPr>
              <a:t>Luyện</a:t>
            </a:r>
            <a:r>
              <a:rPr lang="en-US" sz="2800" b="1" dirty="0">
                <a:solidFill>
                  <a:srgbClr val="1F2C8F"/>
                </a:solidFill>
                <a:latin typeface="Times New Roman" panose="02020603050405020304" pitchFamily="18" charset="0"/>
                <a:cs typeface="Times New Roman" panose="02020603050405020304" pitchFamily="18" charset="0"/>
              </a:rPr>
              <a:t> </a:t>
            </a:r>
            <a:r>
              <a:rPr lang="en-US" sz="2800" b="1" dirty="0" err="1">
                <a:solidFill>
                  <a:srgbClr val="1F2C8F"/>
                </a:solidFill>
                <a:latin typeface="Times New Roman" panose="02020603050405020304" pitchFamily="18" charset="0"/>
                <a:cs typeface="Times New Roman" panose="02020603050405020304" pitchFamily="18" charset="0"/>
              </a:rPr>
              <a:t>tập</a:t>
            </a:r>
            <a:endParaRPr lang="en-US" sz="2800" b="1" dirty="0">
              <a:solidFill>
                <a:srgbClr val="1F2C8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8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9" name="Freeform: Shape 38">
            <a:extLst>
              <a:ext uri="{FF2B5EF4-FFF2-40B4-BE49-F238E27FC236}">
                <a16:creationId xmlns="" xmlns:a16="http://schemas.microsoft.com/office/drawing/2014/main" id="{F232A1E1-DD38-15EA-6CA1-A84950EC43F0}"/>
              </a:ext>
            </a:extLst>
          </p:cNvPr>
          <p:cNvSpPr/>
          <p:nvPr/>
        </p:nvSpPr>
        <p:spPr>
          <a:xfrm>
            <a:off x="1721621" y="0"/>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1" name="Image 0" descr="preencoded.png">
            <a:extLst>
              <a:ext uri="{FF2B5EF4-FFF2-40B4-BE49-F238E27FC236}">
                <a16:creationId xmlns="" xmlns:a16="http://schemas.microsoft.com/office/drawing/2014/main" id="{CD2D664E-6702-6607-A37E-2E996144917C}"/>
              </a:ext>
            </a:extLst>
          </p:cNvPr>
          <p:cNvSpPr/>
          <p:nvPr userDrawn="1"/>
        </p:nvSpPr>
        <p:spPr>
          <a:xfrm>
            <a:off x="-5568" y="-17296"/>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787046" y="6531"/>
            <a:ext cx="1734410" cy="5167313"/>
          </a:xfrm>
          <a:prstGeom prst="rect">
            <a:avLst/>
          </a:prstGeom>
        </p:spPr>
      </p:pic>
      <p:sp>
        <p:nvSpPr>
          <p:cNvPr id="17" name="Image 5" descr="preencoded.png">
            <a:extLst>
              <a:ext uri="{FF2B5EF4-FFF2-40B4-BE49-F238E27FC236}">
                <a16:creationId xmlns=""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718457" y="3440504"/>
            <a:ext cx="1719263" cy="1724025"/>
          </a:xfrm>
          <a:prstGeom prst="rect">
            <a:avLst/>
          </a:prstGeom>
        </p:spPr>
      </p:pic>
      <p:sp>
        <p:nvSpPr>
          <p:cNvPr id="2" name="Title 1">
            <a:extLst>
              <a:ext uri="{FF2B5EF4-FFF2-40B4-BE49-F238E27FC236}">
                <a16:creationId xmlns="" xmlns:a16="http://schemas.microsoft.com/office/drawing/2014/main" id="{30B3355F-DB81-C2FB-0019-12A7E334D145}"/>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7" name="Title 1">
            <a:extLst>
              <a:ext uri="{FF2B5EF4-FFF2-40B4-BE49-F238E27FC236}">
                <a16:creationId xmlns="" xmlns:a16="http://schemas.microsoft.com/office/drawing/2014/main" id="{403E800C-5231-CA44-5DEE-DE0DB79F67DE}"/>
              </a:ext>
            </a:extLst>
          </p:cNvPr>
          <p:cNvSpPr>
            <a:spLocks noGrp="1"/>
          </p:cNvSpPr>
          <p:nvPr>
            <p:ph type="title" hasCustomPrompt="1"/>
          </p:nvPr>
        </p:nvSpPr>
        <p:spPr>
          <a:xfrm>
            <a:off x="566057" y="645783"/>
            <a:ext cx="11074400" cy="596507"/>
          </a:xfrm>
          <a:prstGeom prst="rect">
            <a:avLst/>
          </a:prstGeom>
        </p:spPr>
        <p:txBody>
          <a:bodyPr>
            <a:noAutofit/>
          </a:bodyPr>
          <a:lstStyle>
            <a:lvl1pPr algn="l">
              <a:lnSpc>
                <a:spcPct val="100000"/>
              </a:lnSpc>
              <a:defRPr sz="2800" b="1" cap="none">
                <a:latin typeface="Times New Roman" panose="02020603050405020304" pitchFamily="18" charset="0"/>
                <a:cs typeface="Times New Roman" panose="02020603050405020304" pitchFamily="18" charset="0"/>
              </a:defRPr>
            </a:lvl1pPr>
          </a:lstStyle>
          <a:p>
            <a:r>
              <a:rPr lang="en-US" dirty="0"/>
              <a:t>* </a:t>
            </a:r>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 xmlns:a16="http://schemas.microsoft.com/office/drawing/2014/main" id="{9BAF20E3-8195-30BD-0C00-1E51F43D2711}"/>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2080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 xmlns:a16="http://schemas.microsoft.com/office/drawing/2014/main" id="{71FDE5F9-526D-2D91-0441-7042F5916BEF}"/>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745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6057" y="667656"/>
            <a:ext cx="11056838" cy="5786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77" r:id="rId3"/>
    <p:sldLayoutId id="2147483678" r:id="rId4"/>
    <p:sldLayoutId id="2147483653" r:id="rId5"/>
    <p:sldLayoutId id="2147483652" r:id="rId6"/>
    <p:sldLayoutId id="2147483655" r:id="rId7"/>
    <p:sldLayoutId id="2147483664" r:id="rId8"/>
    <p:sldLayoutId id="2147483667" r:id="rId9"/>
    <p:sldLayoutId id="2147483668" r:id="rId10"/>
    <p:sldLayoutId id="2147483669" r:id="rId11"/>
    <p:sldLayoutId id="2147483673" r:id="rId12"/>
    <p:sldLayoutId id="2147483670" r:id="rId13"/>
    <p:sldLayoutId id="2147483671" r:id="rId14"/>
    <p:sldLayoutId id="2147483674" r:id="rId15"/>
    <p:sldLayoutId id="2147483675" r:id="rId16"/>
    <p:sldLayoutId id="2147483676" r:id="rId17"/>
    <p:sldLayoutId id="2147483654" r:id="rId18"/>
    <p:sldLayoutId id="2147483679" r:id="rId19"/>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183092"/>
            <a:ext cx="5486400" cy="762000"/>
          </a:xfrm>
          <a:prstGeom prst="rect">
            <a:avLst/>
          </a:prstGeom>
        </p:spPr>
        <p:txBody>
          <a:bodyPr vert="horz" lIns="60945" tIns="30472" rIns="60945" bIns="30472" rtlCol="0" anchor="ctr">
            <a:normAutofit/>
          </a:bodyPr>
          <a:lstStyle/>
          <a:p>
            <a:r>
              <a:rPr lang="en-US" dirty="0"/>
              <a:t>Click to edit Master title style</a:t>
            </a:r>
          </a:p>
        </p:txBody>
      </p:sp>
      <p:sp>
        <p:nvSpPr>
          <p:cNvPr id="3" name="Text Placeholder 2"/>
          <p:cNvSpPr>
            <a:spLocks noGrp="1"/>
          </p:cNvSpPr>
          <p:nvPr>
            <p:ph type="body" idx="1"/>
          </p:nvPr>
        </p:nvSpPr>
        <p:spPr>
          <a:xfrm>
            <a:off x="304801" y="1066801"/>
            <a:ext cx="5486400" cy="3017309"/>
          </a:xfrm>
          <a:prstGeom prst="rect">
            <a:avLst/>
          </a:prstGeom>
        </p:spPr>
        <p:txBody>
          <a:bodyPr vert="horz" lIns="60945" tIns="30472" rIns="60945" bIns="3047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60945" tIns="30472" rIns="60945" bIns="30472" rtlCol="0" anchor="ctr"/>
          <a:lstStyle>
            <a:lvl1pPr algn="l">
              <a:defRPr sz="800">
                <a:solidFill>
                  <a:schemeClr val="tx1">
                    <a:tint val="75000"/>
                  </a:schemeClr>
                </a:solidFill>
                <a:latin typeface="Times New Roman" panose="02020603050405020304" pitchFamily="18" charset="0"/>
              </a:defRPr>
            </a:lvl1pPr>
          </a:lstStyle>
          <a:p>
            <a:pPr defTabSz="609448"/>
            <a:fld id="{1D8BD707-D9CF-40AE-B4C6-C98DA3205C09}" type="datetimeFigureOut">
              <a:rPr lang="en-US" smtClean="0">
                <a:solidFill>
                  <a:prstClr val="black">
                    <a:tint val="75000"/>
                  </a:prstClr>
                </a:solidFill>
              </a:rPr>
              <a:pPr defTabSz="609448"/>
              <a:t>12/15/2024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60945" tIns="30472" rIns="60945" bIns="30472" rtlCol="0" anchor="ctr"/>
          <a:lstStyle>
            <a:lvl1pPr algn="ctr">
              <a:defRPr sz="800">
                <a:solidFill>
                  <a:schemeClr val="tx1">
                    <a:tint val="75000"/>
                  </a:schemeClr>
                </a:solidFill>
                <a:latin typeface="Times New Roman" panose="02020603050405020304" pitchFamily="18" charset="0"/>
              </a:defRPr>
            </a:lvl1pPr>
          </a:lstStyle>
          <a:p>
            <a:pPr defTabSz="609448"/>
            <a:endParaRPr lang="en-US" dirty="0">
              <a:solidFill>
                <a:prstClr val="black">
                  <a:tint val="75000"/>
                </a:prstClr>
              </a:solidFill>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60945" tIns="30472" rIns="60945" bIns="30472" rtlCol="0" anchor="ctr"/>
          <a:lstStyle>
            <a:lvl1pPr algn="r">
              <a:defRPr sz="800">
                <a:solidFill>
                  <a:schemeClr val="tx1">
                    <a:tint val="75000"/>
                  </a:schemeClr>
                </a:solidFill>
                <a:latin typeface="Times New Roman" panose="02020603050405020304" pitchFamily="18" charset="0"/>
              </a:defRPr>
            </a:lvl1pPr>
          </a:lstStyle>
          <a:p>
            <a:pPr defTabSz="609448"/>
            <a:fld id="{B6F15528-21DE-4FAA-801E-634DDDAF4B2B}" type="slidenum">
              <a:rPr lang="en-US" smtClean="0">
                <a:solidFill>
                  <a:prstClr val="black">
                    <a:tint val="75000"/>
                  </a:prstClr>
                </a:solidFill>
              </a:rPr>
              <a:pPr defTabSz="609448"/>
              <a:t>‹#›</a:t>
            </a:fld>
            <a:endParaRPr lang="en-US" dirty="0">
              <a:solidFill>
                <a:prstClr val="black">
                  <a:tint val="75000"/>
                </a:prstClr>
              </a:solidFill>
            </a:endParaRPr>
          </a:p>
        </p:txBody>
      </p:sp>
    </p:spTree>
    <p:extLst>
      <p:ext uri="{BB962C8B-B14F-4D97-AF65-F5344CB8AC3E}">
        <p14:creationId xmlns:p14="http://schemas.microsoft.com/office/powerpoint/2010/main" val="13626672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transition spd="slow">
    <p:wipe/>
  </p:transition>
  <p:txStyles>
    <p:titleStyle>
      <a:lvl1pPr algn="ctr" defTabSz="609448" rtl="0" eaLnBrk="1" latinLnBrk="0" hangingPunct="1">
        <a:spcBef>
          <a:spcPct val="0"/>
        </a:spcBef>
        <a:buNone/>
        <a:defRPr sz="2900" kern="1200">
          <a:solidFill>
            <a:schemeClr val="tx1"/>
          </a:solidFill>
          <a:latin typeface="Times New Roman" panose="02020603050405020304" pitchFamily="18"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Times New Roman" panose="02020603050405020304" pitchFamily="18"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Times New Roman" panose="02020603050405020304" pitchFamily="18"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Times New Roman" panose="02020603050405020304" pitchFamily="18"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Times New Roman" panose="02020603050405020304" pitchFamily="18"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Times New Roman" panose="02020603050405020304" pitchFamily="18"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6.xml"/><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eg"/><Relationship Id="rId1" Type="http://schemas.openxmlformats.org/officeDocument/2006/relationships/slideLayout" Target="../slideLayouts/slideLayout26.xml"/><Relationship Id="rId5" Type="http://schemas.openxmlformats.org/officeDocument/2006/relationships/image" Target="../media/image100.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28.jpeg"/><Relationship Id="rId4" Type="http://schemas.openxmlformats.org/officeDocument/2006/relationships/image" Target="../media/image100.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29.jpeg"/><Relationship Id="rId4" Type="http://schemas.openxmlformats.org/officeDocument/2006/relationships/image" Target="../media/image100.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100.sv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2.jpeg"/><Relationship Id="rId5" Type="http://schemas.openxmlformats.org/officeDocument/2006/relationships/image" Target="../media/image104.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3.jpeg"/><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117.svg"/><Relationship Id="rId2" Type="http://schemas.openxmlformats.org/officeDocument/2006/relationships/image" Target="../media/image10.jpeg"/><Relationship Id="rId1" Type="http://schemas.openxmlformats.org/officeDocument/2006/relationships/slideLayout" Target="../slideLayouts/slideLayout26.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56F4EB4-74E0-9ACF-0A88-9F4A9DA04BED}"/>
              </a:ext>
            </a:extLst>
          </p:cNvPr>
          <p:cNvSpPr>
            <a:spLocks noGrp="1" noChangeArrowheads="1"/>
          </p:cNvSpPr>
          <p:nvPr>
            <p:ph type="ctrTitle"/>
          </p:nvPr>
        </p:nvSpPr>
        <p:spPr bwMode="auto">
          <a:xfrm>
            <a:off x="0" y="648930"/>
            <a:ext cx="12192000" cy="12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4200" b="1" dirty="0">
                <a:solidFill>
                  <a:srgbClr val="1F5075"/>
                </a:solidFill>
                <a:latin typeface="Times New Roman" panose="02020603050405020304" pitchFamily="18" charset="0"/>
                <a:cs typeface="Times New Roman" panose="02020603050405020304" pitchFamily="18" charset="0"/>
              </a:rPr>
              <a:t>CHÀO MỪNG CÁC EM </a:t>
            </a:r>
            <a:br>
              <a:rPr lang="en-US" altLang="en-US" sz="4200" b="1" dirty="0">
                <a:solidFill>
                  <a:srgbClr val="1F5075"/>
                </a:solidFill>
                <a:latin typeface="Times New Roman" panose="02020603050405020304" pitchFamily="18" charset="0"/>
                <a:cs typeface="Times New Roman" panose="02020603050405020304" pitchFamily="18" charset="0"/>
              </a:rPr>
            </a:br>
            <a:r>
              <a:rPr lang="en-US" altLang="en-US" sz="4200" b="1" dirty="0">
                <a:solidFill>
                  <a:srgbClr val="1F5075"/>
                </a:solidFill>
                <a:latin typeface="Times New Roman" panose="02020603050405020304" pitchFamily="18" charset="0"/>
                <a:cs typeface="Times New Roman" panose="02020603050405020304" pitchFamily="18" charset="0"/>
              </a:rPr>
              <a:t>ĐẾN VỚI TIẾT HỌC HÔM NAY</a:t>
            </a:r>
            <a:endParaRPr lang="en-US" altLang="en-US"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63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3842497046"/>
              </p:ext>
            </p:extLst>
          </p:nvPr>
        </p:nvGraphicFramePr>
        <p:xfrm>
          <a:off x="547572" y="2481592"/>
          <a:ext cx="10846141" cy="3925824"/>
        </p:xfrm>
        <a:graphic>
          <a:graphicData uri="http://schemas.openxmlformats.org/drawingml/2006/table">
            <a:tbl>
              <a:tblPr firstRow="1" firstCol="1" bandRow="1">
                <a:tableStyleId>{2D5ABB26-0587-4C30-8999-92F81FD0307C}</a:tableStyleId>
              </a:tblPr>
              <a:tblGrid>
                <a:gridCol w="1930157">
                  <a:extLst>
                    <a:ext uri="{9D8B030D-6E8A-4147-A177-3AD203B41FA5}">
                      <a16:colId xmlns="" xmlns:a16="http://schemas.microsoft.com/office/drawing/2014/main" val="2039738270"/>
                    </a:ext>
                  </a:extLst>
                </a:gridCol>
                <a:gridCol w="2389239">
                  <a:extLst>
                    <a:ext uri="{9D8B030D-6E8A-4147-A177-3AD203B41FA5}">
                      <a16:colId xmlns="" xmlns:a16="http://schemas.microsoft.com/office/drawing/2014/main" val="1329605719"/>
                    </a:ext>
                  </a:extLst>
                </a:gridCol>
                <a:gridCol w="2934929">
                  <a:extLst>
                    <a:ext uri="{9D8B030D-6E8A-4147-A177-3AD203B41FA5}">
                      <a16:colId xmlns="" xmlns:a16="http://schemas.microsoft.com/office/drawing/2014/main" val="1268160225"/>
                    </a:ext>
                  </a:extLst>
                </a:gridCol>
                <a:gridCol w="3591816">
                  <a:extLst>
                    <a:ext uri="{9D8B030D-6E8A-4147-A177-3AD203B41FA5}">
                      <a16:colId xmlns=""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a:effectLst/>
                        </a:rPr>
                        <a:t>Tên bệnh</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Nguyên</a:t>
                      </a:r>
                      <a:r>
                        <a:rPr lang="en-US" sz="2800" dirty="0">
                          <a:effectLst/>
                        </a:rPr>
                        <a:t> </a:t>
                      </a:r>
                      <a:r>
                        <a:rPr lang="en-US" sz="2800" dirty="0" err="1">
                          <a:effectLst/>
                        </a:rPr>
                        <a:t>nhân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Triệu</a:t>
                      </a:r>
                      <a:r>
                        <a:rPr lang="en-US" sz="2800" dirty="0">
                          <a:effectLst/>
                        </a:rPr>
                        <a:t> </a:t>
                      </a:r>
                      <a:r>
                        <a:rPr lang="en-US" sz="2800" dirty="0" err="1">
                          <a:effectLst/>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Biện</a:t>
                      </a:r>
                      <a:r>
                        <a:rPr lang="en-US" sz="2800" dirty="0">
                          <a:effectLst/>
                        </a:rPr>
                        <a:t> </a:t>
                      </a:r>
                      <a:r>
                        <a:rPr lang="en-US" sz="2800" dirty="0" err="1">
                          <a:effectLst/>
                        </a:rPr>
                        <a:t>pháp</a:t>
                      </a:r>
                      <a:r>
                        <a:rPr lang="en-US" sz="2800" dirty="0">
                          <a:effectLst/>
                        </a:rPr>
                        <a:t> </a:t>
                      </a:r>
                      <a:r>
                        <a:rPr lang="en-US" sz="2800" dirty="0" err="1">
                          <a:effectLst/>
                        </a:rPr>
                        <a:t>phòng</a:t>
                      </a:r>
                      <a:r>
                        <a:rPr lang="en-US" sz="2800" dirty="0">
                          <a:effectLst/>
                        </a:rPr>
                        <a:t> </a:t>
                      </a:r>
                      <a:r>
                        <a:rPr lang="en-US" sz="2800" dirty="0" err="1">
                          <a:effectLst/>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52490886"/>
                  </a:ext>
                </a:extLst>
              </a:tr>
              <a:tr h="2744494">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Bệnh động kinh</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di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 giật</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hành vi bất thường</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Mất ý thức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88336347"/>
                  </a:ext>
                </a:extLst>
              </a:tr>
            </a:tbl>
          </a:graphicData>
        </a:graphic>
      </p:graphicFrame>
      <p:sp>
        <p:nvSpPr>
          <p:cNvPr id="2" name="TextBox 1">
            <a:extLst>
              <a:ext uri="{FF2B5EF4-FFF2-40B4-BE49-F238E27FC236}">
                <a16:creationId xmlns="" xmlns:a16="http://schemas.microsoft.com/office/drawing/2014/main" id="{21760D08-4381-59B7-BD9A-62C2E639966E}"/>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345035174"/>
              </p:ext>
            </p:extLst>
          </p:nvPr>
        </p:nvGraphicFramePr>
        <p:xfrm>
          <a:off x="547572" y="2438051"/>
          <a:ext cx="10846141" cy="3725950"/>
        </p:xfrm>
        <a:graphic>
          <a:graphicData uri="http://schemas.openxmlformats.org/drawingml/2006/table">
            <a:tbl>
              <a:tblPr firstRow="1" firstCol="1" bandRow="1">
                <a:tableStyleId>{2D5ABB26-0587-4C30-8999-92F81FD0307C}</a:tableStyleId>
              </a:tblPr>
              <a:tblGrid>
                <a:gridCol w="1944905">
                  <a:extLst>
                    <a:ext uri="{9D8B030D-6E8A-4147-A177-3AD203B41FA5}">
                      <a16:colId xmlns="" xmlns:a16="http://schemas.microsoft.com/office/drawing/2014/main" val="2039738270"/>
                    </a:ext>
                  </a:extLst>
                </a:gridCol>
                <a:gridCol w="1992437">
                  <a:extLst>
                    <a:ext uri="{9D8B030D-6E8A-4147-A177-3AD203B41FA5}">
                      <a16:colId xmlns="" xmlns:a16="http://schemas.microsoft.com/office/drawing/2014/main" val="1329605719"/>
                    </a:ext>
                  </a:extLst>
                </a:gridCol>
                <a:gridCol w="3091543">
                  <a:extLst>
                    <a:ext uri="{9D8B030D-6E8A-4147-A177-3AD203B41FA5}">
                      <a16:colId xmlns="" xmlns:a16="http://schemas.microsoft.com/office/drawing/2014/main" val="1268160225"/>
                    </a:ext>
                  </a:extLst>
                </a:gridCol>
                <a:gridCol w="3817256">
                  <a:extLst>
                    <a:ext uri="{9D8B030D-6E8A-4147-A177-3AD203B41FA5}">
                      <a16:colId xmlns=""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a:effectLst/>
                        </a:rPr>
                        <a:t>Tên bệnh</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a:effectLst/>
                        </a:rPr>
                        <a:t>Nguyên nhân</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Triệu</a:t>
                      </a:r>
                      <a:r>
                        <a:rPr lang="en-US" sz="2800" dirty="0">
                          <a:effectLst/>
                        </a:rPr>
                        <a:t> </a:t>
                      </a:r>
                      <a:r>
                        <a:rPr lang="en-US" sz="2800" dirty="0" err="1">
                          <a:effectLst/>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Biện</a:t>
                      </a:r>
                      <a:r>
                        <a:rPr lang="en-US" sz="2800" dirty="0">
                          <a:effectLst/>
                        </a:rPr>
                        <a:t> </a:t>
                      </a:r>
                      <a:r>
                        <a:rPr lang="en-US" sz="2800" dirty="0" err="1">
                          <a:effectLst/>
                        </a:rPr>
                        <a:t>pháp</a:t>
                      </a:r>
                      <a:r>
                        <a:rPr lang="en-US" sz="2800" dirty="0">
                          <a:effectLst/>
                        </a:rPr>
                        <a:t> </a:t>
                      </a:r>
                      <a:r>
                        <a:rPr lang="en-US" sz="2800" dirty="0" err="1">
                          <a:effectLst/>
                        </a:rPr>
                        <a:t>phòng</a:t>
                      </a:r>
                      <a:r>
                        <a:rPr lang="en-US" sz="2800" dirty="0">
                          <a:effectLst/>
                        </a:rPr>
                        <a:t> </a:t>
                      </a:r>
                      <a:r>
                        <a:rPr lang="en-US" sz="2800" dirty="0" err="1">
                          <a:effectLst/>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52490886"/>
                  </a:ext>
                </a:extLst>
              </a:tr>
              <a:tr h="2744494">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3.Bệnh Alzheimer</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 loạn thần kinh (thường gặp người lớn tuổi)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Mất trí nhớ, lẩm cẩm.</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Giảm khả năng ngôn ngữ, hoạt động kém</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88336347"/>
                  </a:ext>
                </a:extLst>
              </a:tr>
            </a:tbl>
          </a:graphicData>
        </a:graphic>
      </p:graphicFrame>
      <p:sp>
        <p:nvSpPr>
          <p:cNvPr id="3" name="TextBox 2">
            <a:extLst>
              <a:ext uri="{FF2B5EF4-FFF2-40B4-BE49-F238E27FC236}">
                <a16:creationId xmlns="" xmlns:a16="http://schemas.microsoft.com/office/drawing/2014/main" id="{A8F67644-DE20-2ECF-7A65-4E5570CC5508}"/>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95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035452C6-342F-B8D6-C606-DFAF83902A22}"/>
              </a:ext>
            </a:extLst>
          </p:cNvPr>
          <p:cNvGraphicFramePr>
            <a:graphicFrameLocks noGrp="1"/>
          </p:cNvGraphicFramePr>
          <p:nvPr>
            <p:extLst>
              <p:ext uri="{D42A27DB-BD31-4B8C-83A1-F6EECF244321}">
                <p14:modId xmlns:p14="http://schemas.microsoft.com/office/powerpoint/2010/main" val="2678125364"/>
              </p:ext>
            </p:extLst>
          </p:nvPr>
        </p:nvGraphicFramePr>
        <p:xfrm>
          <a:off x="547574" y="2429334"/>
          <a:ext cx="11179969" cy="2944368"/>
        </p:xfrm>
        <a:graphic>
          <a:graphicData uri="http://schemas.openxmlformats.org/drawingml/2006/table">
            <a:tbl>
              <a:tblPr firstRow="1" firstCol="1" bandRow="1">
                <a:tableStyleId>{2D5ABB26-0587-4C30-8999-92F81FD0307C}</a:tableStyleId>
              </a:tblPr>
              <a:tblGrid>
                <a:gridCol w="3922826">
                  <a:extLst>
                    <a:ext uri="{9D8B030D-6E8A-4147-A177-3AD203B41FA5}">
                      <a16:colId xmlns="" xmlns:a16="http://schemas.microsoft.com/office/drawing/2014/main" val="1611805919"/>
                    </a:ext>
                  </a:extLst>
                </a:gridCol>
                <a:gridCol w="7257143">
                  <a:extLst>
                    <a:ext uri="{9D8B030D-6E8A-4147-A177-3AD203B41FA5}">
                      <a16:colId xmlns="" xmlns:a16="http://schemas.microsoft.com/office/drawing/2014/main" val="1994557310"/>
                    </a:ext>
                  </a:extLst>
                </a:gridCol>
              </a:tblGrid>
              <a:tr h="0">
                <a:tc>
                  <a:txBody>
                    <a:bodyPr/>
                    <a:lstStyle/>
                    <a:p>
                      <a:pPr algn="ctr">
                        <a:lnSpc>
                          <a:spcPct val="115000"/>
                        </a:lnSpc>
                        <a:spcBef>
                          <a:spcPts val="2700"/>
                        </a:spcBef>
                        <a:spcAft>
                          <a:spcPts val="300"/>
                        </a:spcAft>
                      </a:pPr>
                      <a:r>
                        <a:rPr lang="en-US" sz="2800">
                          <a:effectLst/>
                          <a:latin typeface="Times New Roman" panose="02020603050405020304" pitchFamily="18" charset="0"/>
                          <a:cs typeface="Times New Roman" panose="02020603050405020304" pitchFamily="18" charset="0"/>
                        </a:rPr>
                        <a:t>Câu hỏi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2700"/>
                        </a:spcBef>
                        <a:spcAft>
                          <a:spcPts val="300"/>
                        </a:spcAft>
                      </a:pP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20623955"/>
                  </a:ext>
                </a:extLst>
              </a:tr>
              <a:tr h="0">
                <a:tc>
                  <a:txBody>
                    <a:bodyPr/>
                    <a:lstStyle/>
                    <a:p>
                      <a:pPr algn="just">
                        <a:lnSpc>
                          <a:spcPct val="115000"/>
                        </a:lnSpc>
                        <a:spcBef>
                          <a:spcPts val="2700"/>
                        </a:spcBef>
                        <a:spcAft>
                          <a:spcPts val="30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2700"/>
                        </a:spcBef>
                        <a:spcAft>
                          <a:spcPts val="300"/>
                        </a:spcAft>
                      </a:pP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khỏe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nòi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45320084"/>
                  </a:ext>
                </a:extLst>
              </a:tr>
            </a:tbl>
          </a:graphicData>
        </a:graphic>
      </p:graphicFrame>
      <p:sp>
        <p:nvSpPr>
          <p:cNvPr id="7" name="TextBox 6">
            <a:extLst>
              <a:ext uri="{FF2B5EF4-FFF2-40B4-BE49-F238E27FC236}">
                <a16:creationId xmlns="" xmlns:a16="http://schemas.microsoft.com/office/drawing/2014/main" id="{A19311B5-5235-C86D-F7F5-B38E47FB7C97}"/>
              </a:ext>
            </a:extLst>
          </p:cNvPr>
          <p:cNvSpPr txBox="1"/>
          <p:nvPr/>
        </p:nvSpPr>
        <p:spPr>
          <a:xfrm>
            <a:off x="547574" y="1788522"/>
            <a:ext cx="7580426" cy="548099"/>
          </a:xfrm>
          <a:prstGeom prst="rect">
            <a:avLst/>
          </a:prstGeom>
          <a:noFill/>
        </p:spPr>
        <p:txBody>
          <a:bodyPr wrap="square">
            <a:spAutoFit/>
          </a:bodyPr>
          <a:lstStyle/>
          <a:p>
            <a:pPr algn="just">
              <a:lnSpc>
                <a:spcPct val="115000"/>
              </a:lnSpc>
              <a:spcBef>
                <a:spcPts val="27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b. </a:t>
            </a:r>
            <a:r>
              <a:rPr lang="en-US" sz="2800" b="1" dirty="0" err="1">
                <a:solidFill>
                  <a:srgbClr val="1F2C8F"/>
                </a:solidFill>
                <a:effectLst/>
                <a:latin typeface="Times New Roman" panose="02020603050405020304" pitchFamily="18" charset="0"/>
                <a:cs typeface="Times New Roman" panose="02020603050405020304" pitchFamily="18" charset="0"/>
              </a:rPr>
              <a:t>Các</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chất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gây</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nghiện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đối</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với</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18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035452C6-342F-B8D6-C606-DFAF83902A22}"/>
              </a:ext>
            </a:extLst>
          </p:cNvPr>
          <p:cNvGraphicFramePr>
            <a:graphicFrameLocks noGrp="1"/>
          </p:cNvGraphicFramePr>
          <p:nvPr>
            <p:extLst>
              <p:ext uri="{D42A27DB-BD31-4B8C-83A1-F6EECF244321}">
                <p14:modId xmlns:p14="http://schemas.microsoft.com/office/powerpoint/2010/main" val="1174415318"/>
              </p:ext>
            </p:extLst>
          </p:nvPr>
        </p:nvGraphicFramePr>
        <p:xfrm>
          <a:off x="576602" y="2385792"/>
          <a:ext cx="11179969" cy="4145280"/>
        </p:xfrm>
        <a:graphic>
          <a:graphicData uri="http://schemas.openxmlformats.org/drawingml/2006/table">
            <a:tbl>
              <a:tblPr firstRow="1" firstCol="1" bandRow="1">
                <a:tableStyleId>{2D5ABB26-0587-4C30-8999-92F81FD0307C}</a:tableStyleId>
              </a:tblPr>
              <a:tblGrid>
                <a:gridCol w="2514940">
                  <a:extLst>
                    <a:ext uri="{9D8B030D-6E8A-4147-A177-3AD203B41FA5}">
                      <a16:colId xmlns="" xmlns:a16="http://schemas.microsoft.com/office/drawing/2014/main" val="1611805919"/>
                    </a:ext>
                  </a:extLst>
                </a:gridCol>
                <a:gridCol w="8665029">
                  <a:extLst>
                    <a:ext uri="{9D8B030D-6E8A-4147-A177-3AD203B41FA5}">
                      <a16:colId xmlns="" xmlns:a16="http://schemas.microsoft.com/office/drawing/2014/main" val="1994557310"/>
                    </a:ext>
                  </a:extLst>
                </a:gridCol>
              </a:tblGrid>
              <a:tr h="0">
                <a:tc>
                  <a:txBody>
                    <a:bodyPr/>
                    <a:lstStyle/>
                    <a:p>
                      <a:pPr algn="ctr">
                        <a:lnSpc>
                          <a:spcPct val="100000"/>
                        </a:lnSpc>
                        <a:spcBef>
                          <a:spcPts val="2700"/>
                        </a:spcBef>
                        <a:spcAft>
                          <a:spcPts val="300"/>
                        </a:spcAft>
                      </a:pPr>
                      <a:r>
                        <a:rPr lang="en-US" sz="2800" dirty="0" err="1">
                          <a:effectLst/>
                        </a:rPr>
                        <a:t>Câu</a:t>
                      </a:r>
                      <a:r>
                        <a:rPr lang="en-US" sz="2800" dirty="0">
                          <a:effectLst/>
                        </a:rPr>
                        <a:t> </a:t>
                      </a:r>
                      <a:r>
                        <a:rPr lang="en-US" sz="2800" dirty="0" err="1">
                          <a:effectLst/>
                        </a:rPr>
                        <a:t>hỏi</a:t>
                      </a:r>
                      <a:endParaRPr lang="en-US" sz="2800" dirty="0">
                        <a:solidFill>
                          <a:srgbClr val="000000"/>
                        </a:solidFill>
                        <a:effectLst/>
                        <a:latin typeface="Segoe UI" panose="020B0502040204020203"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700"/>
                        </a:spcBef>
                        <a:spcAft>
                          <a:spcPts val="300"/>
                        </a:spcAft>
                      </a:pPr>
                      <a:r>
                        <a:rPr lang="en-US" sz="2800" dirty="0" err="1">
                          <a:effectLst/>
                        </a:rPr>
                        <a:t>Trả</a:t>
                      </a:r>
                      <a:r>
                        <a:rPr lang="en-US" sz="2800" dirty="0">
                          <a:effectLst/>
                        </a:rPr>
                        <a:t> </a:t>
                      </a:r>
                      <a:r>
                        <a:rPr lang="en-US" sz="2800" dirty="0" err="1">
                          <a:effectLst/>
                        </a:rPr>
                        <a:t>lời</a:t>
                      </a:r>
                      <a:endParaRPr lang="en-US" sz="2800" dirty="0">
                        <a:solidFill>
                          <a:srgbClr val="000000"/>
                        </a:solidFill>
                        <a:effectLst/>
                        <a:latin typeface="Segoe UI" panose="020B0502040204020203"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20623955"/>
                  </a:ext>
                </a:extLst>
              </a:tr>
              <a:tr h="0">
                <a:tc>
                  <a:txBody>
                    <a:bodyPr/>
                    <a:lstStyle/>
                    <a:p>
                      <a:pPr algn="just">
                        <a:lnSpc>
                          <a:spcPct val="100000"/>
                        </a:lnSpc>
                        <a:spcBef>
                          <a:spcPts val="2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rPr>
                        <a:t>2.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Segoe UI" panose="020B0502040204020203"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0"/>
                        </a:spcBef>
                        <a:spcAft>
                          <a:spcPts val="100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Cương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quyết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tránh</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xa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không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chơi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với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đám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bạn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xấu</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liên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quan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đến</a:t>
                      </a:r>
                      <a:r>
                        <a:rPr lang="en-US" sz="2800" i="1" dirty="0">
                          <a:solidFill>
                            <a:srgbClr val="000000"/>
                          </a:solidFill>
                          <a:effectLst/>
                          <a:latin typeface="Times New Roman" panose="02020603050405020304" pitchFamily="18" charset="0"/>
                          <a:ea typeface="Calibri" panose="020F0502020204030204" pitchFamily="34" charset="0"/>
                        </a:rPr>
                        <a:t> ma </a:t>
                      </a:r>
                      <a:r>
                        <a:rPr lang="en-US" sz="2800" i="1" dirty="0" err="1">
                          <a:solidFill>
                            <a:srgbClr val="000000"/>
                          </a:solidFill>
                          <a:effectLst/>
                          <a:latin typeface="Times New Roman" panose="02020603050405020304" pitchFamily="18" charset="0"/>
                          <a:ea typeface="Calibri" panose="020F0502020204030204" pitchFamily="34" charset="0"/>
                        </a:rPr>
                        <a:t>túy</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nSpc>
                          <a:spcPct val="100000"/>
                        </a:lnSpc>
                        <a:spcBef>
                          <a:spcPts val="200"/>
                        </a:spcBef>
                        <a:spcAft>
                          <a:spcPts val="1000"/>
                        </a:spcAft>
                      </a:pPr>
                      <a:r>
                        <a:rPr lang="en-US" sz="2800" i="1" dirty="0">
                          <a:solidFill>
                            <a:srgbClr val="000000"/>
                          </a:solidFill>
                          <a:effectLst/>
                          <a:latin typeface="Times New Roman" panose="02020603050405020304" pitchFamily="18" charset="0"/>
                          <a:ea typeface="Calibri" panose="020F0502020204030204" pitchFamily="34" charset="0"/>
                        </a:rPr>
                        <a:t>- Khi </a:t>
                      </a:r>
                      <a:r>
                        <a:rPr lang="en-US" sz="2800" i="1" dirty="0" err="1">
                          <a:solidFill>
                            <a:srgbClr val="000000"/>
                          </a:solidFill>
                          <a:effectLst/>
                          <a:latin typeface="Times New Roman" panose="02020603050405020304" pitchFamily="18" charset="0"/>
                          <a:ea typeface="Calibri" panose="020F0502020204030204" pitchFamily="34" charset="0"/>
                        </a:rPr>
                        <a:t>phát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hiện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liên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quan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đến</a:t>
                      </a:r>
                      <a:r>
                        <a:rPr lang="en-US" sz="2800" i="1" dirty="0">
                          <a:solidFill>
                            <a:srgbClr val="000000"/>
                          </a:solidFill>
                          <a:effectLst/>
                          <a:latin typeface="Times New Roman" panose="02020603050405020304" pitchFamily="18" charset="0"/>
                          <a:ea typeface="Calibri" panose="020F0502020204030204" pitchFamily="34" charset="0"/>
                        </a:rPr>
                        <a:t> ma </a:t>
                      </a:r>
                      <a:r>
                        <a:rPr lang="en-US" sz="2800" i="1" dirty="0" err="1">
                          <a:solidFill>
                            <a:srgbClr val="000000"/>
                          </a:solidFill>
                          <a:effectLst/>
                          <a:latin typeface="Times New Roman" panose="02020603050405020304" pitchFamily="18" charset="0"/>
                          <a:ea typeface="Calibri" panose="020F0502020204030204" pitchFamily="34" charset="0"/>
                        </a:rPr>
                        <a:t>túy</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cần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báo</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ngay</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cho</a:t>
                      </a:r>
                      <a:r>
                        <a:rPr lang="en-US" sz="2800" i="1" dirty="0">
                          <a:solidFill>
                            <a:srgbClr val="000000"/>
                          </a:solidFill>
                          <a:effectLst/>
                          <a:latin typeface="Times New Roman" panose="02020603050405020304" pitchFamily="18" charset="0"/>
                          <a:ea typeface="Calibri" panose="020F0502020204030204" pitchFamily="34" charset="0"/>
                        </a:rPr>
                        <a:t> cha </a:t>
                      </a:r>
                      <a:r>
                        <a:rPr lang="en-US" sz="2800" i="1" dirty="0" err="1">
                          <a:solidFill>
                            <a:srgbClr val="000000"/>
                          </a:solidFill>
                          <a:effectLst/>
                          <a:latin typeface="Times New Roman" panose="02020603050405020304" pitchFamily="18" charset="0"/>
                          <a:ea typeface="Calibri" panose="020F0502020204030204" pitchFamily="34" charset="0"/>
                        </a:rPr>
                        <a:t>mẹ</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thầy</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cô</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giáo</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để</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biện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pháp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kịp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ngăn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chặn</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nSpc>
                          <a:spcPct val="100000"/>
                        </a:lnSpc>
                        <a:spcBef>
                          <a:spcPts val="200"/>
                        </a:spcBef>
                        <a:spcAft>
                          <a:spcPts val="1000"/>
                        </a:spcAft>
                      </a:pPr>
                      <a:r>
                        <a:rPr lang="en-US" sz="2800" i="1" dirty="0">
                          <a:solidFill>
                            <a:srgbClr val="000000"/>
                          </a:solidFill>
                          <a:effectLst/>
                          <a:latin typeface="Times New Roman" panose="02020603050405020304" pitchFamily="18" charset="0"/>
                          <a:ea typeface="Calibri" panose="020F0502020204030204" pitchFamily="34" charset="0"/>
                        </a:rPr>
                        <a:t>- Quan </a:t>
                      </a:r>
                      <a:r>
                        <a:rPr lang="en-US" sz="2800" i="1" dirty="0" err="1">
                          <a:solidFill>
                            <a:srgbClr val="000000"/>
                          </a:solidFill>
                          <a:effectLst/>
                          <a:latin typeface="Times New Roman" panose="02020603050405020304" pitchFamily="18" charset="0"/>
                          <a:ea typeface="Calibri" panose="020F0502020204030204" pitchFamily="34" charset="0"/>
                        </a:rPr>
                        <a:t>tâm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động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viên</a:t>
                      </a:r>
                      <a:r>
                        <a:rPr lang="en-US" sz="2800" i="1" dirty="0">
                          <a:solidFill>
                            <a:srgbClr val="000000"/>
                          </a:solidFill>
                          <a:effectLst/>
                          <a:latin typeface="Times New Roman" panose="02020603050405020304" pitchFamily="18" charset="0"/>
                          <a:ea typeface="Calibri" panose="020F0502020204030204" pitchFamily="34" charset="0"/>
                        </a:rPr>
                        <a:t>, chia </a:t>
                      </a:r>
                      <a:r>
                        <a:rPr lang="en-US" sz="2800" i="1" dirty="0" err="1">
                          <a:solidFill>
                            <a:srgbClr val="000000"/>
                          </a:solidFill>
                          <a:effectLst/>
                          <a:latin typeface="Times New Roman" panose="02020603050405020304" pitchFamily="18" charset="0"/>
                          <a:ea typeface="Calibri" panose="020F0502020204030204" pitchFamily="34" charset="0"/>
                        </a:rPr>
                        <a:t>sẻ</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giúp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đỡ</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những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cai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nghiện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tái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hòa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nhập</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cộng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đồng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Không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kì</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thị</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xa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lánh</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cai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nghiện</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45320084"/>
                  </a:ext>
                </a:extLst>
              </a:tr>
            </a:tbl>
          </a:graphicData>
        </a:graphic>
      </p:graphicFrame>
      <p:sp>
        <p:nvSpPr>
          <p:cNvPr id="3" name="TextBox 2">
            <a:extLst>
              <a:ext uri="{FF2B5EF4-FFF2-40B4-BE49-F238E27FC236}">
                <a16:creationId xmlns="" xmlns:a16="http://schemas.microsoft.com/office/drawing/2014/main" id="{734C8773-9A56-148B-3A5B-2393FAD67379}"/>
              </a:ext>
            </a:extLst>
          </p:cNvPr>
          <p:cNvSpPr txBox="1"/>
          <p:nvPr/>
        </p:nvSpPr>
        <p:spPr>
          <a:xfrm>
            <a:off x="547574" y="1788522"/>
            <a:ext cx="7580426" cy="548099"/>
          </a:xfrm>
          <a:prstGeom prst="rect">
            <a:avLst/>
          </a:prstGeom>
          <a:noFill/>
        </p:spPr>
        <p:txBody>
          <a:bodyPr wrap="square">
            <a:spAutoFit/>
          </a:bodyPr>
          <a:lstStyle/>
          <a:p>
            <a:pPr algn="just">
              <a:lnSpc>
                <a:spcPct val="115000"/>
              </a:lnSpc>
              <a:spcBef>
                <a:spcPts val="27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b. </a:t>
            </a:r>
            <a:r>
              <a:rPr lang="en-US" sz="2800" b="1" dirty="0" err="1">
                <a:solidFill>
                  <a:srgbClr val="1F2C8F"/>
                </a:solidFill>
                <a:effectLst/>
                <a:latin typeface="Times New Roman" panose="02020603050405020304" pitchFamily="18" charset="0"/>
                <a:cs typeface="Times New Roman" panose="02020603050405020304" pitchFamily="18" charset="0"/>
              </a:rPr>
              <a:t>Các</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chất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gây</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nghiện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đối</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với</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22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DB6A1AAD-3688-68EA-D617-7C45AA956C85}"/>
              </a:ext>
            </a:extLst>
          </p:cNvPr>
          <p:cNvPicPr>
            <a:picLocks noChangeAspect="1"/>
          </p:cNvPicPr>
          <p:nvPr/>
        </p:nvPicPr>
        <p:blipFill rotWithShape="1">
          <a:blip r:embed="rId2"/>
          <a:srcRect b="6186"/>
          <a:stretch/>
        </p:blipFill>
        <p:spPr>
          <a:xfrm>
            <a:off x="5217145" y="1640114"/>
            <a:ext cx="6947643" cy="5217886"/>
          </a:xfrm>
          <a:prstGeom prst="rect">
            <a:avLst/>
          </a:prstGeom>
        </p:spPr>
      </p:pic>
      <p:sp>
        <p:nvSpPr>
          <p:cNvPr id="5" name="Text Placeholder 4">
            <a:extLst>
              <a:ext uri="{FF2B5EF4-FFF2-40B4-BE49-F238E27FC236}">
                <a16:creationId xmlns="" xmlns:a16="http://schemas.microsoft.com/office/drawing/2014/main" id="{57345268-36A0-EA2E-AC31-1FCBE604C260}"/>
              </a:ext>
            </a:extLst>
          </p:cNvPr>
          <p:cNvSpPr>
            <a:spLocks noGrp="1"/>
          </p:cNvSpPr>
          <p:nvPr>
            <p:ph type="body" sz="half" idx="2"/>
          </p:nvPr>
        </p:nvSpPr>
        <p:spPr>
          <a:xfrm>
            <a:off x="566058" y="1235144"/>
            <a:ext cx="11132456" cy="1087144"/>
          </a:xfrm>
        </p:spPr>
        <p:txBody>
          <a:bodyPr>
            <a:norm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Q</a:t>
            </a:r>
            <a:r>
              <a:rPr lang="en-US" sz="2800" dirty="0">
                <a:solidFill>
                  <a:srgbClr val="000000"/>
                </a:solidFill>
                <a:effectLst/>
                <a:latin typeface="Times New Roman" panose="02020603050405020304" pitchFamily="18" charset="0"/>
                <a:ea typeface="Times New Roman" panose="02020603050405020304" pitchFamily="18" charset="0"/>
              </a:rPr>
              <a:t>uan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37.3, 37.4, 37.5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SGK </a:t>
            </a:r>
            <a:r>
              <a:rPr lang="en-US" sz="2800" dirty="0" err="1">
                <a:solidFill>
                  <a:srgbClr val="000000"/>
                </a:solidFill>
                <a:effectLst/>
                <a:latin typeface="Times New Roman" panose="02020603050405020304" pitchFamily="18" charset="0"/>
                <a:ea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rPr>
              <a:t> 153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156 </a:t>
            </a:r>
            <a:r>
              <a:rPr lang="nl-NL" sz="2800" dirty="0">
                <a:solidFill>
                  <a:srgbClr val="000000"/>
                </a:solidFill>
                <a:effectLst/>
                <a:latin typeface="Times New Roman" panose="02020603050405020304" pitchFamily="18" charset="0"/>
                <a:ea typeface="Times New Roman" panose="02020603050405020304" pitchFamily="18" charset="0"/>
              </a:rPr>
              <a:t>thảo luận nhóm theo </a:t>
            </a:r>
            <a:r>
              <a:rPr lang="nl-NL" sz="2800" dirty="0" smtClean="0">
                <a:solidFill>
                  <a:srgbClr val="000000"/>
                </a:solidFill>
                <a:effectLst/>
                <a:latin typeface="Times New Roman" panose="02020603050405020304" pitchFamily="18" charset="0"/>
                <a:ea typeface="Times New Roman" panose="02020603050405020304" pitchFamily="18" charset="0"/>
              </a:rPr>
              <a:t>nhóm.</a:t>
            </a:r>
            <a:endParaRPr lang="en-US" sz="2800" dirty="0"/>
          </a:p>
        </p:txBody>
      </p:sp>
      <p:sp>
        <p:nvSpPr>
          <p:cNvPr id="11" name="TextBox 10">
            <a:extLst>
              <a:ext uri="{FF2B5EF4-FFF2-40B4-BE49-F238E27FC236}">
                <a16:creationId xmlns="" xmlns:a16="http://schemas.microsoft.com/office/drawing/2014/main" id="{E2225DBF-4756-C962-2C2D-0380CD780B1A}"/>
              </a:ext>
            </a:extLst>
          </p:cNvPr>
          <p:cNvSpPr txBox="1"/>
          <p:nvPr/>
        </p:nvSpPr>
        <p:spPr>
          <a:xfrm>
            <a:off x="566058" y="2240686"/>
            <a:ext cx="6096000" cy="4512261"/>
          </a:xfrm>
          <a:prstGeom prst="rect">
            <a:avLst/>
          </a:prstGeom>
          <a:noFill/>
        </p:spPr>
        <p:txBody>
          <a:bodyPr wrap="square">
            <a:spAutoFit/>
          </a:bodyPr>
          <a:lstStyle/>
          <a:p>
            <a:pPr algn="just">
              <a:lnSpc>
                <a:spcPct val="115000"/>
              </a:lnSpc>
            </a:pPr>
            <a:r>
              <a:rPr lang="nl-NL" sz="2800" b="1" i="1" dirty="0">
                <a:solidFill>
                  <a:srgbClr val="000000"/>
                </a:solidFill>
                <a:effectLst/>
                <a:latin typeface="Times New Roman" panose="02020603050405020304" pitchFamily="18" charset="0"/>
                <a:ea typeface="Times New Roman" panose="02020603050405020304" pitchFamily="18" charset="0"/>
              </a:rPr>
              <a:t>Phân công nhiệm vụ:</a:t>
            </a:r>
          </a:p>
          <a:p>
            <a:pPr algn="just">
              <a:lnSpc>
                <a:spcPct val="115000"/>
              </a:lnSpc>
            </a:pPr>
            <a:r>
              <a:rPr lang="nl-NL" sz="2800" i="1" dirty="0">
                <a:solidFill>
                  <a:srgbClr val="000000"/>
                </a:solidFill>
                <a:effectLst/>
                <a:latin typeface="Times New Roman" panose="02020603050405020304" pitchFamily="18" charset="0"/>
                <a:ea typeface="Times New Roman" panose="02020603050405020304" pitchFamily="18" charset="0"/>
              </a:rPr>
              <a:t>Nhóm 1,4: Tìm hiểu cấu tạo chức năng của cơ quan thị giác và quá trình thu nhận ánh sáng.</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i="1" dirty="0">
                <a:solidFill>
                  <a:srgbClr val="000000"/>
                </a:solidFill>
                <a:effectLst/>
                <a:latin typeface="Times New Roman" panose="02020603050405020304" pitchFamily="18" charset="0"/>
                <a:ea typeface="Times New Roman" panose="02020603050405020304" pitchFamily="18" charset="0"/>
              </a:rPr>
              <a:t>Nhóm </a:t>
            </a:r>
            <a:r>
              <a:rPr lang="nl-NL" sz="2800" i="1" dirty="0" smtClean="0">
                <a:solidFill>
                  <a:srgbClr val="000000"/>
                </a:solidFill>
                <a:effectLst/>
                <a:latin typeface="Times New Roman" panose="02020603050405020304" pitchFamily="18" charset="0"/>
                <a:ea typeface="Times New Roman" panose="02020603050405020304" pitchFamily="18" charset="0"/>
              </a:rPr>
              <a:t>2: </a:t>
            </a:r>
            <a:r>
              <a:rPr lang="nl-NL" sz="2800" i="1" dirty="0">
                <a:solidFill>
                  <a:srgbClr val="000000"/>
                </a:solidFill>
                <a:effectLst/>
                <a:latin typeface="Times New Roman" panose="02020603050405020304" pitchFamily="18" charset="0"/>
                <a:ea typeface="Times New Roman" panose="02020603050405020304" pitchFamily="18" charset="0"/>
              </a:rPr>
              <a:t>Tìm hiểu cấu tạo chức năng của cơ quan thính giác và quá trình thu nhận âm thanh.</a:t>
            </a:r>
            <a:endParaRPr lang="en-US" sz="2800"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nl-NL" sz="2800" i="1" dirty="0">
                <a:solidFill>
                  <a:srgbClr val="000000"/>
                </a:solidFill>
                <a:effectLst/>
                <a:latin typeface="Times New Roman" panose="02020603050405020304" pitchFamily="18" charset="0"/>
                <a:ea typeface="Times New Roman" panose="02020603050405020304" pitchFamily="18" charset="0"/>
              </a:rPr>
              <a:t>Nhóm </a:t>
            </a:r>
            <a:r>
              <a:rPr lang="nl-NL" sz="2800" i="1" dirty="0" smtClean="0">
                <a:solidFill>
                  <a:srgbClr val="000000"/>
                </a:solidFill>
                <a:effectLst/>
                <a:latin typeface="Times New Roman" panose="02020603050405020304" pitchFamily="18" charset="0"/>
                <a:ea typeface="Times New Roman" panose="02020603050405020304" pitchFamily="18" charset="0"/>
              </a:rPr>
              <a:t>3: </a:t>
            </a:r>
            <a:r>
              <a:rPr lang="nl-NL" sz="2800" i="1" dirty="0">
                <a:solidFill>
                  <a:srgbClr val="000000"/>
                </a:solidFill>
                <a:effectLst/>
                <a:latin typeface="Times New Roman" panose="02020603050405020304" pitchFamily="18" charset="0"/>
                <a:ea typeface="Times New Roman" panose="02020603050405020304" pitchFamily="18" charset="0"/>
              </a:rPr>
              <a:t>Tìm hiểu các bệnh, tật về thị giác và thính giác.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893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687210" y="1835737"/>
            <a:ext cx="5408791" cy="2772141"/>
            <a:chOff x="0" y="-192881"/>
            <a:chExt cx="10820400" cy="5544280"/>
          </a:xfrm>
        </p:grpSpPr>
        <p:grpSp>
          <p:nvGrpSpPr>
            <p:cNvPr id="9" name="Group 9"/>
            <p:cNvGrpSpPr/>
            <p:nvPr/>
          </p:nvGrpSpPr>
          <p:grpSpPr>
            <a:xfrm>
              <a:off x="0" y="-192881"/>
              <a:ext cx="10820400" cy="5544280"/>
              <a:chOff x="0" y="-38100"/>
              <a:chExt cx="2137363" cy="1095167"/>
            </a:xfrm>
          </p:grpSpPr>
          <p:sp>
            <p:nvSpPr>
              <p:cNvPr id="10" name="Freeform 10"/>
              <p:cNvSpPr/>
              <p:nvPr/>
            </p:nvSpPr>
            <p:spPr>
              <a:xfrm>
                <a:off x="0" y="0"/>
                <a:ext cx="2137363" cy="1057067"/>
              </a:xfrm>
              <a:custGeom>
                <a:avLst/>
                <a:gdLst/>
                <a:ahLst/>
                <a:cxnLst/>
                <a:rect l="l" t="t" r="r" b="b"/>
                <a:pathLst>
                  <a:path w="2137363" h="1057067">
                    <a:moveTo>
                      <a:pt x="48654" y="0"/>
                    </a:moveTo>
                    <a:lnTo>
                      <a:pt x="2088710" y="0"/>
                    </a:lnTo>
                    <a:cubicBezTo>
                      <a:pt x="2115580" y="0"/>
                      <a:pt x="2137363" y="21783"/>
                      <a:pt x="2137363" y="48654"/>
                    </a:cubicBezTo>
                    <a:lnTo>
                      <a:pt x="2137363" y="1008413"/>
                    </a:lnTo>
                    <a:cubicBezTo>
                      <a:pt x="2137363" y="1035284"/>
                      <a:pt x="2115580" y="1057067"/>
                      <a:pt x="2088710" y="1057067"/>
                    </a:cubicBezTo>
                    <a:lnTo>
                      <a:pt x="48654" y="1057067"/>
                    </a:lnTo>
                    <a:cubicBezTo>
                      <a:pt x="21783" y="1057067"/>
                      <a:pt x="0" y="1035284"/>
                      <a:pt x="0" y="1008413"/>
                    </a:cubicBezTo>
                    <a:lnTo>
                      <a:pt x="0" y="48654"/>
                    </a:lnTo>
                    <a:cubicBezTo>
                      <a:pt x="0" y="21783"/>
                      <a:pt x="21783" y="0"/>
                      <a:pt x="48654"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defTabSz="609448">
                  <a:lnSpc>
                    <a:spcPct val="120000"/>
                  </a:lnSpc>
                </a:pPr>
                <a:endParaRPr sz="1200" b="1" dirty="0">
                  <a:solidFill>
                    <a:prstClr val="black"/>
                  </a:solidFill>
                  <a:latin typeface="Times New Roman" panose="02020603050405020304" pitchFamily="18" charset="0"/>
                </a:endParaRPr>
              </a:p>
            </p:txBody>
          </p:sp>
        </p:grpSp>
        <p:sp>
          <p:nvSpPr>
            <p:cNvPr id="12" name="TextBox 12"/>
            <p:cNvSpPr txBox="1"/>
            <p:nvPr/>
          </p:nvSpPr>
          <p:spPr>
            <a:xfrm>
              <a:off x="267612" y="395537"/>
              <a:ext cx="10285175" cy="4247314"/>
            </a:xfrm>
            <a:prstGeom prst="rect">
              <a:avLst/>
            </a:prstGeom>
          </p:spPr>
          <p:txBody>
            <a:bodyPr lIns="0" tIns="0" rIns="0" bIns="0" rtlCol="0" anchor="t">
              <a:spAutoFit/>
            </a:bodyPr>
            <a:lstStyle/>
            <a:p>
              <a:pPr algn="just" defTabSz="609448">
                <a:lnSpc>
                  <a:spcPct val="120000"/>
                </a:lnSpc>
              </a:pP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biết</a:t>
              </a:r>
              <a:r>
                <a:rPr lang="en-US" sz="2300" b="1" dirty="0">
                  <a:solidFill>
                    <a:srgbClr val="000000"/>
                  </a:solidFill>
                  <a:latin typeface="Times New Roman" panose="02020603050405020304" pitchFamily="18" charset="0"/>
                </a:rPr>
                <a:t>:</a:t>
              </a:r>
            </a:p>
            <a:p>
              <a:pPr algn="just" defTabSz="609448">
                <a:lnSpc>
                  <a:spcPct val="120000"/>
                </a:lnSpc>
              </a:pPr>
              <a:r>
                <a:rPr lang="en-US" sz="2300" b="1" dirty="0">
                  <a:solidFill>
                    <a:srgbClr val="000000"/>
                  </a:solidFill>
                  <a:latin typeface="Times New Roman" panose="02020603050405020304" pitchFamily="18" charset="0"/>
                </a:rPr>
                <a:t>a) </a:t>
              </a: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những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nào</a:t>
              </a:r>
              <a:r>
                <a:rPr lang="en-US" sz="2300" b="1" dirty="0">
                  <a:solidFill>
                    <a:srgbClr val="000000"/>
                  </a:solidFill>
                  <a:latin typeface="Times New Roman" panose="02020603050405020304" pitchFamily="18" charset="0"/>
                </a:rPr>
                <a:t>?</a:t>
              </a:r>
            </a:p>
            <a:p>
              <a:pPr algn="just" defTabSz="609448">
                <a:lnSpc>
                  <a:spcPct val="120000"/>
                </a:lnSpc>
              </a:pPr>
              <a:r>
                <a:rPr lang="en-US" sz="2300" b="1" dirty="0">
                  <a:solidFill>
                    <a:srgbClr val="000000"/>
                  </a:solidFill>
                  <a:latin typeface="Times New Roman" panose="02020603050405020304" pitchFamily="18" charset="0"/>
                </a:rPr>
                <a:t>b) </a:t>
              </a:r>
              <a:r>
                <a:rPr lang="en-US" sz="2300" b="1" dirty="0" err="1">
                  <a:solidFill>
                    <a:srgbClr val="000000"/>
                  </a:solidFill>
                  <a:latin typeface="Times New Roman" panose="02020603050405020304" pitchFamily="18" charset="0"/>
                </a:rPr>
                <a:t>Giải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sáng</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sau</a:t>
              </a:r>
              <a:endParaRPr lang="en-US" sz="2300" b="1" dirty="0">
                <a:solidFill>
                  <a:srgbClr val="000000"/>
                </a:solidFill>
                <a:latin typeface="Times New Roman" panose="02020603050405020304" pitchFamily="18" charset="0"/>
              </a:endParaRPr>
            </a:p>
          </p:txBody>
        </p:sp>
      </p:grpSp>
      <p:pic>
        <p:nvPicPr>
          <p:cNvPr id="13" name="Picture 13"/>
          <p:cNvPicPr>
            <a:picLocks noChangeAspect="1"/>
          </p:cNvPicPr>
          <p:nvPr/>
        </p:nvPicPr>
        <p:blipFill>
          <a:blip r:embed="rId3"/>
          <a:srcRect b="10573"/>
          <a:stretch>
            <a:fillRect/>
          </a:stretch>
        </p:blipFill>
        <p:spPr>
          <a:xfrm>
            <a:off x="6252246" y="1962869"/>
            <a:ext cx="5252547" cy="2457813"/>
          </a:xfrm>
          <a:prstGeom prst="rect">
            <a:avLst/>
          </a:prstGeom>
        </p:spPr>
      </p:pic>
      <p:sp>
        <p:nvSpPr>
          <p:cNvPr id="15" name="TextBox 15"/>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6" name="TextBox 16"/>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7" name="TextBox 17"/>
          <p:cNvSpPr txBox="1"/>
          <p:nvPr/>
        </p:nvSpPr>
        <p:spPr>
          <a:xfrm>
            <a:off x="687210" y="4765941"/>
            <a:ext cx="2179792" cy="423193"/>
          </a:xfrm>
          <a:prstGeom prst="rect">
            <a:avLst/>
          </a:prstGeom>
        </p:spPr>
        <p:txBody>
          <a:bodyPr lIns="0" tIns="0" rIns="0" bIns="0" rtlCol="0" anchor="t">
            <a:spAutoFit/>
          </a:bodyPr>
          <a:lstStyle/>
          <a:p>
            <a:pPr defTabSz="609448">
              <a:lnSpc>
                <a:spcPts val="3266"/>
              </a:lnSpc>
            </a:pPr>
            <a:r>
              <a:rPr lang="en-US" sz="2300" dirty="0" err="1">
                <a:solidFill>
                  <a:srgbClr val="000000"/>
                </a:solidFill>
                <a:latin typeface="Times New Roman" panose="02020603050405020304" pitchFamily="18" charset="0"/>
              </a:rPr>
              <a:t>Đáp</a:t>
            </a:r>
            <a:r>
              <a:rPr lang="en-US" sz="2300" dirty="0">
                <a:solidFill>
                  <a:srgbClr val="000000"/>
                </a:solidFill>
                <a:latin typeface="Times New Roman" panose="02020603050405020304" pitchFamily="18" charset="0"/>
              </a:rPr>
              <a:t> </a:t>
            </a:r>
            <a:r>
              <a:rPr lang="en-US" sz="2300" dirty="0" err="1">
                <a:solidFill>
                  <a:srgbClr val="000000"/>
                </a:solidFill>
                <a:latin typeface="Times New Roman" panose="02020603050405020304" pitchFamily="18" charset="0"/>
              </a:rPr>
              <a:t>án</a:t>
            </a:r>
            <a:endParaRPr lang="en-US" sz="2300" dirty="0">
              <a:solidFill>
                <a:srgbClr val="000000"/>
              </a:solidFill>
              <a:latin typeface="Times New Roman" panose="02020603050405020304" pitchFamily="18" charset="0"/>
            </a:endParaRPr>
          </a:p>
        </p:txBody>
      </p:sp>
      <p:pic>
        <p:nvPicPr>
          <p:cNvPr id="11266" name="Picture 2" descr="CÁC LOẠI TẬT KHÚC XẠ - BIỂU HIỆN VÀ CÁCH PHÒNG TRÁNH"/>
          <p:cNvPicPr>
            <a:picLocks noChangeAspect="1" noChangeArrowheads="1"/>
          </p:cNvPicPr>
          <p:nvPr/>
        </p:nvPicPr>
        <p:blipFill rotWithShape="1">
          <a:blip r:embed="rId4">
            <a:extLst>
              <a:ext uri="{28A0092B-C50C-407E-A947-70E740481C1C}">
                <a14:useLocalDpi xmlns:a14="http://schemas.microsoft.com/office/drawing/2010/main" val="0"/>
              </a:ext>
            </a:extLst>
          </a:blip>
          <a:srcRect t="14000" r="2750"/>
          <a:stretch/>
        </p:blipFill>
        <p:spPr bwMode="auto">
          <a:xfrm>
            <a:off x="6400801" y="4420682"/>
            <a:ext cx="4040013" cy="238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6142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66"/>
                                        </p:tgtEl>
                                        <p:attrNameLst>
                                          <p:attrName>style.visibility</p:attrName>
                                        </p:attrNameLst>
                                      </p:cBhvr>
                                      <p:to>
                                        <p:strVal val="visible"/>
                                      </p:to>
                                    </p:set>
                                    <p:animEffect transition="in" filter="fade">
                                      <p:cBhvr>
                                        <p:cTn id="42" dur="500"/>
                                        <p:tgtEl>
                                          <p:spTgt spid="1126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9" name="Group 9"/>
          <p:cNvGrpSpPr/>
          <p:nvPr/>
        </p:nvGrpSpPr>
        <p:grpSpPr>
          <a:xfrm>
            <a:off x="685622" y="2178439"/>
            <a:ext cx="5408791" cy="3654742"/>
            <a:chOff x="0" y="-192881"/>
            <a:chExt cx="10820400" cy="7309484"/>
          </a:xfrm>
        </p:grpSpPr>
        <p:grpSp>
          <p:nvGrpSpPr>
            <p:cNvPr id="10" name="Group 10"/>
            <p:cNvGrpSpPr/>
            <p:nvPr/>
          </p:nvGrpSpPr>
          <p:grpSpPr>
            <a:xfrm>
              <a:off x="0" y="-192881"/>
              <a:ext cx="10820400" cy="7309484"/>
              <a:chOff x="0" y="-38100"/>
              <a:chExt cx="2137363" cy="1443849"/>
            </a:xfrm>
          </p:grpSpPr>
          <p:sp>
            <p:nvSpPr>
              <p:cNvPr id="11" name="Freeform 11"/>
              <p:cNvSpPr/>
              <p:nvPr/>
            </p:nvSpPr>
            <p:spPr>
              <a:xfrm>
                <a:off x="0" y="0"/>
                <a:ext cx="2137363" cy="1405749"/>
              </a:xfrm>
              <a:custGeom>
                <a:avLst/>
                <a:gdLst/>
                <a:ahLst/>
                <a:cxnLst/>
                <a:rect l="l" t="t" r="r" b="b"/>
                <a:pathLst>
                  <a:path w="2137363" h="1628109">
                    <a:moveTo>
                      <a:pt x="48654" y="0"/>
                    </a:moveTo>
                    <a:lnTo>
                      <a:pt x="2088710" y="0"/>
                    </a:lnTo>
                    <a:cubicBezTo>
                      <a:pt x="2115580" y="0"/>
                      <a:pt x="2137363" y="21783"/>
                      <a:pt x="2137363" y="48654"/>
                    </a:cubicBezTo>
                    <a:lnTo>
                      <a:pt x="2137363" y="1579455"/>
                    </a:lnTo>
                    <a:cubicBezTo>
                      <a:pt x="2137363" y="1606326"/>
                      <a:pt x="2115580" y="1628109"/>
                      <a:pt x="2088710" y="1628109"/>
                    </a:cubicBezTo>
                    <a:lnTo>
                      <a:pt x="48654" y="1628109"/>
                    </a:lnTo>
                    <a:cubicBezTo>
                      <a:pt x="21783" y="1628109"/>
                      <a:pt x="0" y="1606326"/>
                      <a:pt x="0" y="1579455"/>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defTabSz="609448">
                  <a:lnSpc>
                    <a:spcPct val="120000"/>
                  </a:lnSpc>
                </a:pPr>
                <a:endParaRPr sz="1200" b="1" dirty="0">
                  <a:solidFill>
                    <a:prstClr val="black"/>
                  </a:solidFill>
                  <a:latin typeface="Times New Roman" panose="02020603050405020304" pitchFamily="18" charset="0"/>
                </a:endParaRPr>
              </a:p>
            </p:txBody>
          </p:sp>
        </p:grpSp>
        <p:sp>
          <p:nvSpPr>
            <p:cNvPr id="13" name="TextBox 13"/>
            <p:cNvSpPr txBox="1"/>
            <p:nvPr/>
          </p:nvSpPr>
          <p:spPr>
            <a:xfrm>
              <a:off x="255304" y="398993"/>
              <a:ext cx="10332799" cy="5946244"/>
            </a:xfrm>
            <a:prstGeom prst="rect">
              <a:avLst/>
            </a:prstGeom>
          </p:spPr>
          <p:txBody>
            <a:bodyPr lIns="0" tIns="0" rIns="0" bIns="0" rtlCol="0" anchor="t">
              <a:spAutoFit/>
            </a:bodyPr>
            <a:lstStyle/>
            <a:p>
              <a:pPr algn="just" defTabSz="609448">
                <a:lnSpc>
                  <a:spcPct val="120000"/>
                </a:lnSpc>
              </a:pPr>
              <a:r>
                <a:rPr lang="vi-VN" sz="2300" b="1" dirty="0">
                  <a:solidFill>
                    <a:srgbClr val="000000"/>
                  </a:solidFill>
                  <a:latin typeface="Times New Roman" panose="02020603050405020304" pitchFamily="18" charset="0"/>
                </a:rPr>
                <a:t>Do ánh sáng phản chiếu từ </a:t>
              </a:r>
              <a:r>
                <a:rPr lang="en-US" sz="2300" b="1" dirty="0" err="1">
                  <a:solidFill>
                    <a:srgbClr val="000000"/>
                  </a:solidFill>
                  <a:latin typeface="Times New Roman" panose="02020603050405020304" pitchFamily="18" charset="0"/>
                </a:rPr>
                <a:t>vật</a:t>
              </a:r>
              <a:r>
                <a:rPr lang="en-US" sz="2300" b="1" dirty="0">
                  <a:solidFill>
                    <a:srgbClr val="000000"/>
                  </a:solidFill>
                  <a:latin typeface="Times New Roman" panose="02020603050405020304" pitchFamily="18" charset="0"/>
                </a:rPr>
                <a:t> </a:t>
              </a:r>
              <a:r>
                <a:rPr lang="vi-VN" sz="2300" b="1" dirty="0">
                  <a:solidFill>
                    <a:srgbClr val="000000"/>
                  </a:solidFill>
                  <a:latin typeface="Times New Roman" panose="02020603050405020304" pitchFamily="18" charset="0"/>
                </a:rPr>
                <a:t>khúc xạ qua giác mạc và thể thuỷ tinh tới màng lưới, tác động lên tế bào thụ cảm thị giác gây hưng phấn các tế bào này và truyền theo dây thần kinh thị giác tới não cho ta cảm nhận về hình ảnh ngược chiều của </a:t>
              </a:r>
              <a:r>
                <a:rPr lang="en-US" sz="2300" b="1" dirty="0" err="1">
                  <a:solidFill>
                    <a:srgbClr val="000000"/>
                  </a:solidFill>
                  <a:latin typeface="Times New Roman" panose="02020603050405020304" pitchFamily="18" charset="0"/>
                </a:rPr>
                <a:t>vật</a:t>
              </a:r>
              <a:r>
                <a:rPr lang="en-US" sz="2300" b="1" dirty="0">
                  <a:solidFill>
                    <a:srgbClr val="000000"/>
                  </a:solidFill>
                  <a:latin typeface="Times New Roman" panose="02020603050405020304" pitchFamily="18" charset="0"/>
                </a:rPr>
                <a:t>.</a:t>
              </a:r>
            </a:p>
          </p:txBody>
        </p:sp>
      </p:grpSp>
      <p:sp>
        <p:nvSpPr>
          <p:cNvPr id="16" name="TextBox 16"/>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7" name="TextBox 17"/>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pic>
        <p:nvPicPr>
          <p:cNvPr id="12290" name="Picture 2" descr="CÁC LOẠI TẬT KHÚC XẠ - BIỂU HIỆN VÀ CÁCH PHÒNG TRÁNH"/>
          <p:cNvPicPr>
            <a:picLocks noChangeAspect="1" noChangeArrowheads="1"/>
          </p:cNvPicPr>
          <p:nvPr/>
        </p:nvPicPr>
        <p:blipFill rotWithShape="1">
          <a:blip r:embed="rId3">
            <a:extLst>
              <a:ext uri="{28A0092B-C50C-407E-A947-70E740481C1C}">
                <a14:useLocalDpi xmlns:a14="http://schemas.microsoft.com/office/drawing/2010/main" val="0"/>
              </a:ext>
            </a:extLst>
          </a:blip>
          <a:srcRect t="14804" r="1293"/>
          <a:stretch/>
        </p:blipFill>
        <p:spPr bwMode="auto">
          <a:xfrm>
            <a:off x="6222032" y="2431053"/>
            <a:ext cx="5641105" cy="324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40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pic>
        <p:nvPicPr>
          <p:cNvPr id="8" name="Picture 8"/>
          <p:cNvPicPr>
            <a:picLocks noChangeAspect="1"/>
          </p:cNvPicPr>
          <p:nvPr/>
        </p:nvPicPr>
        <p:blipFill>
          <a:blip r:embed="rId3"/>
          <a:srcRect/>
          <a:stretch>
            <a:fillRect/>
          </a:stretch>
        </p:blipFill>
        <p:spPr>
          <a:xfrm>
            <a:off x="687210" y="1962868"/>
            <a:ext cx="2884205" cy="1918496"/>
          </a:xfrm>
          <a:prstGeom prst="rect">
            <a:avLst/>
          </a:prstGeom>
        </p:spPr>
      </p:pic>
      <p:pic>
        <p:nvPicPr>
          <p:cNvPr id="9" name="Picture 9"/>
          <p:cNvPicPr>
            <a:picLocks noChangeAspect="1"/>
          </p:cNvPicPr>
          <p:nvPr/>
        </p:nvPicPr>
        <p:blipFill>
          <a:blip r:embed="rId4"/>
          <a:srcRect t="2729" b="2729"/>
          <a:stretch>
            <a:fillRect/>
          </a:stretch>
        </p:blipFill>
        <p:spPr>
          <a:xfrm>
            <a:off x="4657504" y="1962868"/>
            <a:ext cx="2884205" cy="1918496"/>
          </a:xfrm>
          <a:prstGeom prst="rect">
            <a:avLst/>
          </a:prstGeom>
        </p:spPr>
      </p:pic>
      <p:pic>
        <p:nvPicPr>
          <p:cNvPr id="10" name="Picture 10"/>
          <p:cNvPicPr>
            <a:picLocks noChangeAspect="1"/>
          </p:cNvPicPr>
          <p:nvPr/>
        </p:nvPicPr>
        <p:blipFill>
          <a:blip r:embed="rId5"/>
          <a:srcRect/>
          <a:stretch>
            <a:fillRect/>
          </a:stretch>
        </p:blipFill>
        <p:spPr>
          <a:xfrm>
            <a:off x="8627798" y="1962868"/>
            <a:ext cx="2876995" cy="1918496"/>
          </a:xfrm>
          <a:prstGeom prst="rect">
            <a:avLst/>
          </a:prstGeom>
        </p:spPr>
      </p:pic>
      <p:pic>
        <p:nvPicPr>
          <p:cNvPr id="11" name="Picture 11"/>
          <p:cNvPicPr>
            <a:picLocks noChangeAspect="1"/>
          </p:cNvPicPr>
          <p:nvPr/>
        </p:nvPicPr>
        <p:blipFill>
          <a:blip r:embed="rId6"/>
          <a:srcRect/>
          <a:stretch>
            <a:fillRect/>
          </a:stretch>
        </p:blipFill>
        <p:spPr>
          <a:xfrm>
            <a:off x="687210" y="4478264"/>
            <a:ext cx="2884205" cy="1622788"/>
          </a:xfrm>
          <a:prstGeom prst="rect">
            <a:avLst/>
          </a:prstGeom>
        </p:spPr>
      </p:pic>
      <p:pic>
        <p:nvPicPr>
          <p:cNvPr id="12" name="Picture 12"/>
          <p:cNvPicPr>
            <a:picLocks noChangeAspect="1"/>
          </p:cNvPicPr>
          <p:nvPr/>
        </p:nvPicPr>
        <p:blipFill>
          <a:blip r:embed="rId7"/>
          <a:srcRect/>
          <a:stretch>
            <a:fillRect/>
          </a:stretch>
        </p:blipFill>
        <p:spPr>
          <a:xfrm>
            <a:off x="4632144" y="4478264"/>
            <a:ext cx="2927717" cy="1622788"/>
          </a:xfrm>
          <a:prstGeom prst="rect">
            <a:avLst/>
          </a:prstGeom>
        </p:spPr>
      </p:pic>
      <p:pic>
        <p:nvPicPr>
          <p:cNvPr id="13" name="Picture 13"/>
          <p:cNvPicPr>
            <a:picLocks noChangeAspect="1"/>
          </p:cNvPicPr>
          <p:nvPr/>
        </p:nvPicPr>
        <p:blipFill>
          <a:blip r:embed="rId8"/>
          <a:srcRect l="12398" t="8256"/>
          <a:stretch>
            <a:fillRect/>
          </a:stretch>
        </p:blipFill>
        <p:spPr>
          <a:xfrm>
            <a:off x="8620588" y="4478264"/>
            <a:ext cx="2884205" cy="1622788"/>
          </a:xfrm>
          <a:prstGeom prst="rect">
            <a:avLst/>
          </a:prstGeom>
        </p:spPr>
      </p:pic>
      <p:sp>
        <p:nvSpPr>
          <p:cNvPr id="15" name="TextBox 15"/>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9" name="TextBox 19"/>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20" name="TextBox 20"/>
          <p:cNvSpPr txBox="1"/>
          <p:nvPr/>
        </p:nvSpPr>
        <p:spPr>
          <a:xfrm>
            <a:off x="687210" y="3989315"/>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Mắt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bình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thường</a:t>
            </a:r>
            <a:endParaRPr lang="en-US" sz="2000" b="1" i="1" dirty="0">
              <a:solidFill>
                <a:srgbClr val="000000"/>
              </a:solidFill>
              <a:latin typeface="Times New Roman" panose="02020603050405020304" pitchFamily="18" charset="0"/>
            </a:endParaRPr>
          </a:p>
        </p:txBody>
      </p:sp>
      <p:sp>
        <p:nvSpPr>
          <p:cNvPr id="21" name="TextBox 21"/>
          <p:cNvSpPr txBox="1"/>
          <p:nvPr/>
        </p:nvSpPr>
        <p:spPr>
          <a:xfrm>
            <a:off x="4653899" y="3989315"/>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kết</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mạc</a:t>
            </a:r>
            <a:endParaRPr lang="en-US" sz="2000" b="1" i="1" dirty="0">
              <a:solidFill>
                <a:srgbClr val="000000"/>
              </a:solidFill>
              <a:latin typeface="Times New Roman" panose="02020603050405020304" pitchFamily="18" charset="0"/>
            </a:endParaRPr>
          </a:p>
        </p:txBody>
      </p:sp>
      <p:sp>
        <p:nvSpPr>
          <p:cNvPr id="22" name="TextBox 22"/>
          <p:cNvSpPr txBox="1"/>
          <p:nvPr/>
        </p:nvSpPr>
        <p:spPr>
          <a:xfrm>
            <a:off x="8620588" y="3989315"/>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Đục</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thủy</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tinh</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thể</a:t>
            </a:r>
            <a:endParaRPr lang="en-US" sz="2000" b="1" i="1" dirty="0">
              <a:solidFill>
                <a:srgbClr val="000000"/>
              </a:solidFill>
              <a:latin typeface="Times New Roman" panose="02020603050405020304" pitchFamily="18" charset="0"/>
            </a:endParaRPr>
          </a:p>
        </p:txBody>
      </p:sp>
      <p:sp>
        <p:nvSpPr>
          <p:cNvPr id="23" name="TextBox 23"/>
          <p:cNvSpPr txBox="1"/>
          <p:nvPr/>
        </p:nvSpPr>
        <p:spPr>
          <a:xfrm>
            <a:off x="687210" y="6209003"/>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Lẹo</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mắt</a:t>
            </a:r>
            <a:endParaRPr lang="en-US" sz="2000" b="1" i="1" dirty="0">
              <a:solidFill>
                <a:srgbClr val="000000"/>
              </a:solidFill>
              <a:latin typeface="Times New Roman" panose="02020603050405020304" pitchFamily="18" charset="0"/>
            </a:endParaRPr>
          </a:p>
        </p:txBody>
      </p:sp>
      <p:sp>
        <p:nvSpPr>
          <p:cNvPr id="24" name="TextBox 24"/>
          <p:cNvSpPr txBox="1"/>
          <p:nvPr/>
        </p:nvSpPr>
        <p:spPr>
          <a:xfrm>
            <a:off x="4675655" y="6209003"/>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Tăng</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nhãn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áp</a:t>
            </a:r>
            <a:endParaRPr lang="en-US" sz="2000" b="1" i="1" dirty="0">
              <a:solidFill>
                <a:srgbClr val="000000"/>
              </a:solidFill>
              <a:latin typeface="Times New Roman" panose="02020603050405020304" pitchFamily="18" charset="0"/>
            </a:endParaRPr>
          </a:p>
        </p:txBody>
      </p:sp>
      <p:sp>
        <p:nvSpPr>
          <p:cNvPr id="25" name="TextBox 25"/>
          <p:cNvSpPr txBox="1"/>
          <p:nvPr/>
        </p:nvSpPr>
        <p:spPr>
          <a:xfrm>
            <a:off x="8620588" y="6209003"/>
            <a:ext cx="2884205"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giác</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mạc</a:t>
            </a:r>
            <a:endParaRPr lang="en-US" sz="20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34447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4" name="Group 14"/>
          <p:cNvGrpSpPr/>
          <p:nvPr/>
        </p:nvGrpSpPr>
        <p:grpSpPr>
          <a:xfrm>
            <a:off x="685323" y="1918323"/>
            <a:ext cx="5027787" cy="2286670"/>
            <a:chOff x="0" y="-192881"/>
            <a:chExt cx="7436461" cy="4307677"/>
          </a:xfrm>
        </p:grpSpPr>
        <p:grpSp>
          <p:nvGrpSpPr>
            <p:cNvPr id="15" name="Group 15"/>
            <p:cNvGrpSpPr/>
            <p:nvPr/>
          </p:nvGrpSpPr>
          <p:grpSpPr>
            <a:xfrm>
              <a:off x="0" y="-192881"/>
              <a:ext cx="7436461" cy="4307677"/>
              <a:chOff x="0" y="-38100"/>
              <a:chExt cx="1468931" cy="850900"/>
            </a:xfrm>
          </p:grpSpPr>
          <p:sp>
            <p:nvSpPr>
              <p:cNvPr id="16" name="Freeform 16"/>
              <p:cNvSpPr/>
              <p:nvPr/>
            </p:nvSpPr>
            <p:spPr>
              <a:xfrm>
                <a:off x="0" y="32731"/>
                <a:ext cx="1468931" cy="404820"/>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defTabSz="609448">
                  <a:lnSpc>
                    <a:spcPct val="120000"/>
                  </a:lnSpc>
                </a:pPr>
                <a:endParaRPr sz="1200" b="1" dirty="0">
                  <a:solidFill>
                    <a:prstClr val="black"/>
                  </a:solidFill>
                  <a:latin typeface="Times New Roman" panose="02020603050405020304" pitchFamily="18" charset="0"/>
                </a:endParaRPr>
              </a:p>
            </p:txBody>
          </p:sp>
        </p:grpSp>
        <p:sp>
          <p:nvSpPr>
            <p:cNvPr id="18" name="TextBox 18"/>
            <p:cNvSpPr txBox="1"/>
            <p:nvPr/>
          </p:nvSpPr>
          <p:spPr>
            <a:xfrm>
              <a:off x="183917" y="382803"/>
              <a:ext cx="7197814" cy="1600236"/>
            </a:xfrm>
            <a:prstGeom prst="rect">
              <a:avLst/>
            </a:prstGeom>
          </p:spPr>
          <p:txBody>
            <a:bodyPr wrap="square" lIns="0" tIns="0" rIns="0" bIns="0" rtlCol="0" anchor="t">
              <a:spAutoFit/>
            </a:bodyPr>
            <a:lstStyle/>
            <a:p>
              <a:pPr defTabSz="609448">
                <a:lnSpc>
                  <a:spcPct val="120000"/>
                </a:lnSpc>
              </a:pPr>
              <a:r>
                <a:rPr lang="vi-VN" sz="2300" b="1" dirty="0">
                  <a:solidFill>
                    <a:srgbClr val="000000"/>
                  </a:solidFill>
                  <a:latin typeface="Times New Roman" panose="02020603050405020304" pitchFamily="18" charset="0"/>
                </a:rPr>
                <a:t>Quan sát hình, xác định mắt bình thường và mắt mắc các tật trong hình.</a:t>
              </a:r>
              <a:endParaRPr lang="en-US" sz="2300" b="1" dirty="0">
                <a:solidFill>
                  <a:srgbClr val="000000"/>
                </a:solidFill>
                <a:latin typeface="Times New Roman" panose="02020603050405020304" pitchFamily="18" charset="0"/>
              </a:endParaRPr>
            </a:p>
          </p:txBody>
        </p:sp>
      </p:grpSp>
      <p:sp>
        <p:nvSpPr>
          <p:cNvPr id="19" name="TextBox 19"/>
          <p:cNvSpPr txBox="1"/>
          <p:nvPr/>
        </p:nvSpPr>
        <p:spPr>
          <a:xfrm>
            <a:off x="685322" y="3552171"/>
            <a:ext cx="3652410" cy="424732"/>
          </a:xfrm>
          <a:prstGeom prst="rect">
            <a:avLst/>
          </a:prstGeom>
        </p:spPr>
        <p:txBody>
          <a:bodyPr wrap="square" lIns="0" tIns="0" rIns="0" bIns="0" rtlCol="0" anchor="t">
            <a:spAutoFit/>
          </a:bodyPr>
          <a:lstStyle/>
          <a:p>
            <a:pPr defTabSz="609448">
              <a:lnSpc>
                <a:spcPct val="120000"/>
              </a:lnSpc>
            </a:pPr>
            <a:r>
              <a:rPr lang="vi-VN" sz="2300" b="1" dirty="0">
                <a:solidFill>
                  <a:srgbClr val="000000"/>
                </a:solidFill>
                <a:latin typeface="Times New Roman" panose="02020603050405020304" pitchFamily="18" charset="0"/>
              </a:rPr>
              <a:t>a – Mắt bình thường.</a:t>
            </a:r>
            <a:endParaRPr lang="en-US" sz="2300" b="1" dirty="0">
              <a:solidFill>
                <a:srgbClr val="000000"/>
              </a:solidFill>
              <a:latin typeface="Times New Roman" panose="02020603050405020304" pitchFamily="18" charset="0"/>
            </a:endParaRPr>
          </a:p>
        </p:txBody>
      </p:sp>
      <p:grpSp>
        <p:nvGrpSpPr>
          <p:cNvPr id="11" name="Group 10"/>
          <p:cNvGrpSpPr/>
          <p:nvPr/>
        </p:nvGrpSpPr>
        <p:grpSpPr>
          <a:xfrm>
            <a:off x="5676106" y="2194701"/>
            <a:ext cx="6211094" cy="4262667"/>
            <a:chOff x="5674518" y="2194700"/>
            <a:chExt cx="6211094" cy="4262667"/>
          </a:xfrm>
        </p:grpSpPr>
        <p:grpSp>
          <p:nvGrpSpPr>
            <p:cNvPr id="8" name="Group 7"/>
            <p:cNvGrpSpPr/>
            <p:nvPr/>
          </p:nvGrpSpPr>
          <p:grpSpPr>
            <a:xfrm>
              <a:off x="5674518" y="2194700"/>
              <a:ext cx="6047221" cy="3731261"/>
              <a:chOff x="5711821" y="2133810"/>
              <a:chExt cx="6047221" cy="3731261"/>
            </a:xfrm>
          </p:grpSpPr>
          <p:pic>
            <p:nvPicPr>
              <p:cNvPr id="13314" name="Picture 2" descr="Tật khúc xạ"/>
              <p:cNvPicPr>
                <a:picLocks noChangeAspect="1" noChangeArrowheads="1"/>
              </p:cNvPicPr>
              <p:nvPr/>
            </p:nvPicPr>
            <p:blipFill rotWithShape="1">
              <a:blip r:embed="rId3">
                <a:extLst>
                  <a:ext uri="{28A0092B-C50C-407E-A947-70E740481C1C}">
                    <a14:useLocalDpi xmlns:a14="http://schemas.microsoft.com/office/drawing/2010/main" val="0"/>
                  </a:ext>
                </a:extLst>
              </a:blip>
              <a:srcRect l="18082" t="51747" r="18316" b="10609"/>
              <a:stretch/>
            </p:blipFill>
            <p:spPr bwMode="auto">
              <a:xfrm>
                <a:off x="5713409" y="4269785"/>
                <a:ext cx="6045633" cy="15952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ật khúc xạ"/>
              <p:cNvPicPr>
                <a:picLocks noChangeAspect="1" noChangeArrowheads="1"/>
              </p:cNvPicPr>
              <p:nvPr/>
            </p:nvPicPr>
            <p:blipFill rotWithShape="1">
              <a:blip r:embed="rId3">
                <a:extLst>
                  <a:ext uri="{28A0092B-C50C-407E-A947-70E740481C1C}">
                    <a14:useLocalDpi xmlns:a14="http://schemas.microsoft.com/office/drawing/2010/main" val="0"/>
                  </a:ext>
                </a:extLst>
              </a:blip>
              <a:srcRect l="18082" t="5597" r="18316" b="58040"/>
              <a:stretch/>
            </p:blipFill>
            <p:spPr bwMode="auto">
              <a:xfrm>
                <a:off x="5711821" y="2133810"/>
                <a:ext cx="6045633" cy="154104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085012" y="3817147"/>
              <a:ext cx="1447800" cy="400110"/>
            </a:xfrm>
            <a:prstGeom prst="rect">
              <a:avLst/>
            </a:prstGeom>
            <a:noFill/>
          </p:spPr>
          <p:txBody>
            <a:bodyPr wrap="square" rtlCol="0">
              <a:spAutoFit/>
            </a:bodyPr>
            <a:lstStyle/>
            <a:p>
              <a:pPr defTabSz="609448"/>
              <a:r>
                <a:rPr lang="en-US" sz="2000" dirty="0">
                  <a:solidFill>
                    <a:prstClr val="black"/>
                  </a:solidFill>
                </a:rPr>
                <a:t>a)</a:t>
              </a:r>
            </a:p>
          </p:txBody>
        </p:sp>
        <p:sp>
          <p:nvSpPr>
            <p:cNvPr id="21" name="TextBox 20"/>
            <p:cNvSpPr txBox="1"/>
            <p:nvPr/>
          </p:nvSpPr>
          <p:spPr>
            <a:xfrm>
              <a:off x="10437812" y="3817147"/>
              <a:ext cx="1447800" cy="400110"/>
            </a:xfrm>
            <a:prstGeom prst="rect">
              <a:avLst/>
            </a:prstGeom>
            <a:noFill/>
          </p:spPr>
          <p:txBody>
            <a:bodyPr wrap="square" rtlCol="0">
              <a:spAutoFit/>
            </a:bodyPr>
            <a:lstStyle/>
            <a:p>
              <a:pPr defTabSz="609448"/>
              <a:r>
                <a:rPr lang="en-US" sz="2000" dirty="0">
                  <a:solidFill>
                    <a:prstClr val="black"/>
                  </a:solidFill>
                </a:rPr>
                <a:t>b)</a:t>
              </a:r>
            </a:p>
          </p:txBody>
        </p:sp>
        <p:sp>
          <p:nvSpPr>
            <p:cNvPr id="22" name="TextBox 21"/>
            <p:cNvSpPr txBox="1"/>
            <p:nvPr/>
          </p:nvSpPr>
          <p:spPr>
            <a:xfrm>
              <a:off x="7083424" y="6057257"/>
              <a:ext cx="1447800" cy="400110"/>
            </a:xfrm>
            <a:prstGeom prst="rect">
              <a:avLst/>
            </a:prstGeom>
            <a:noFill/>
          </p:spPr>
          <p:txBody>
            <a:bodyPr wrap="square" rtlCol="0">
              <a:spAutoFit/>
            </a:bodyPr>
            <a:lstStyle/>
            <a:p>
              <a:pPr defTabSz="609448"/>
              <a:r>
                <a:rPr lang="en-US" sz="2000" dirty="0">
                  <a:solidFill>
                    <a:prstClr val="black"/>
                  </a:solidFill>
                </a:rPr>
                <a:t>c)</a:t>
              </a:r>
            </a:p>
          </p:txBody>
        </p:sp>
        <p:sp>
          <p:nvSpPr>
            <p:cNvPr id="23" name="TextBox 22"/>
            <p:cNvSpPr txBox="1"/>
            <p:nvPr/>
          </p:nvSpPr>
          <p:spPr>
            <a:xfrm>
              <a:off x="10437812" y="6057257"/>
              <a:ext cx="1447800" cy="400110"/>
            </a:xfrm>
            <a:prstGeom prst="rect">
              <a:avLst/>
            </a:prstGeom>
            <a:noFill/>
          </p:spPr>
          <p:txBody>
            <a:bodyPr wrap="square" rtlCol="0">
              <a:spAutoFit/>
            </a:bodyPr>
            <a:lstStyle/>
            <a:p>
              <a:pPr defTabSz="609448"/>
              <a:r>
                <a:rPr lang="en-US" sz="2000" dirty="0">
                  <a:solidFill>
                    <a:prstClr val="black"/>
                  </a:solidFill>
                </a:rPr>
                <a:t>d)</a:t>
              </a:r>
            </a:p>
          </p:txBody>
        </p:sp>
      </p:grpSp>
      <p:sp>
        <p:nvSpPr>
          <p:cNvPr id="25" name="TextBox 19"/>
          <p:cNvSpPr txBox="1"/>
          <p:nvPr/>
        </p:nvSpPr>
        <p:spPr>
          <a:xfrm>
            <a:off x="715159" y="4257223"/>
            <a:ext cx="3652410" cy="424732"/>
          </a:xfrm>
          <a:prstGeom prst="rect">
            <a:avLst/>
          </a:prstGeom>
        </p:spPr>
        <p:txBody>
          <a:bodyPr wrap="square" lIns="0" tIns="0" rIns="0" bIns="0" rtlCol="0" anchor="t">
            <a:spAutoFit/>
          </a:bodyPr>
          <a:lstStyle/>
          <a:p>
            <a:pPr defTabSz="609448">
              <a:lnSpc>
                <a:spcPct val="120000"/>
              </a:lnSpc>
            </a:pPr>
            <a:r>
              <a:rPr lang="vi-VN" sz="2300" b="1" dirty="0">
                <a:solidFill>
                  <a:srgbClr val="000000"/>
                </a:solidFill>
                <a:latin typeface="Times New Roman" panose="02020603050405020304" pitchFamily="18" charset="0"/>
              </a:rPr>
              <a:t>b - Mắt cận thị.</a:t>
            </a:r>
            <a:endParaRPr lang="en-US" sz="2300" b="1" dirty="0">
              <a:solidFill>
                <a:srgbClr val="000000"/>
              </a:solidFill>
              <a:latin typeface="Times New Roman" panose="02020603050405020304" pitchFamily="18" charset="0"/>
            </a:endParaRPr>
          </a:p>
        </p:txBody>
      </p:sp>
      <p:sp>
        <p:nvSpPr>
          <p:cNvPr id="26" name="TextBox 19"/>
          <p:cNvSpPr txBox="1"/>
          <p:nvPr/>
        </p:nvSpPr>
        <p:spPr>
          <a:xfrm>
            <a:off x="715159" y="4913124"/>
            <a:ext cx="3652410" cy="424732"/>
          </a:xfrm>
          <a:prstGeom prst="rect">
            <a:avLst/>
          </a:prstGeom>
        </p:spPr>
        <p:txBody>
          <a:bodyPr wrap="square" lIns="0" tIns="0" rIns="0" bIns="0" rtlCol="0" anchor="t">
            <a:spAutoFit/>
          </a:bodyPr>
          <a:lstStyle/>
          <a:p>
            <a:pPr defTabSz="609448">
              <a:lnSpc>
                <a:spcPct val="120000"/>
              </a:lnSpc>
            </a:pPr>
            <a:r>
              <a:rPr lang="vi-VN" sz="2300" b="1" dirty="0">
                <a:solidFill>
                  <a:srgbClr val="000000"/>
                </a:solidFill>
                <a:latin typeface="Times New Roman" panose="02020603050405020304" pitchFamily="18" charset="0"/>
              </a:rPr>
              <a:t>c - Mắt viễn thị.</a:t>
            </a:r>
            <a:endParaRPr lang="en-US" sz="2300" b="1" dirty="0">
              <a:solidFill>
                <a:srgbClr val="000000"/>
              </a:solidFill>
              <a:latin typeface="Times New Roman" panose="02020603050405020304" pitchFamily="18" charset="0"/>
            </a:endParaRPr>
          </a:p>
        </p:txBody>
      </p:sp>
      <p:sp>
        <p:nvSpPr>
          <p:cNvPr id="27" name="TextBox 19"/>
          <p:cNvSpPr txBox="1"/>
          <p:nvPr/>
        </p:nvSpPr>
        <p:spPr>
          <a:xfrm>
            <a:off x="685322" y="5632525"/>
            <a:ext cx="3652410" cy="424732"/>
          </a:xfrm>
          <a:prstGeom prst="rect">
            <a:avLst/>
          </a:prstGeom>
        </p:spPr>
        <p:txBody>
          <a:bodyPr wrap="square" lIns="0" tIns="0" rIns="0" bIns="0" rtlCol="0" anchor="t">
            <a:spAutoFit/>
          </a:bodyPr>
          <a:lstStyle/>
          <a:p>
            <a:pPr defTabSz="609448">
              <a:lnSpc>
                <a:spcPct val="120000"/>
              </a:lnSpc>
            </a:pPr>
            <a:r>
              <a:rPr lang="vi-VN" sz="2300" b="1" dirty="0">
                <a:solidFill>
                  <a:srgbClr val="000000"/>
                </a:solidFill>
                <a:latin typeface="Times New Roman" panose="02020603050405020304" pitchFamily="18" charset="0"/>
              </a:rPr>
              <a:t>d - Mắt loạn thị.</a:t>
            </a:r>
            <a:endParaRPr lang="en-US" sz="23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23033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grpSp>
        <p:nvGrpSpPr>
          <p:cNvPr id="11" name="Group 11"/>
          <p:cNvGrpSpPr/>
          <p:nvPr/>
        </p:nvGrpSpPr>
        <p:grpSpPr>
          <a:xfrm>
            <a:off x="687210" y="1981200"/>
            <a:ext cx="10817582" cy="4577932"/>
            <a:chOff x="0" y="0"/>
            <a:chExt cx="4274726" cy="1808566"/>
          </a:xfrm>
        </p:grpSpPr>
        <p:sp>
          <p:nvSpPr>
            <p:cNvPr id="12" name="Freeform 12"/>
            <p:cNvSpPr/>
            <p:nvPr/>
          </p:nvSpPr>
          <p:spPr>
            <a:xfrm>
              <a:off x="0" y="0"/>
              <a:ext cx="4274726" cy="1808566"/>
            </a:xfrm>
            <a:custGeom>
              <a:avLst/>
              <a:gdLst/>
              <a:ahLst/>
              <a:cxnLst/>
              <a:rect l="l" t="t" r="r" b="b"/>
              <a:pathLst>
                <a:path w="4274726" h="1808566">
                  <a:moveTo>
                    <a:pt x="24327" y="0"/>
                  </a:moveTo>
                  <a:lnTo>
                    <a:pt x="4250399" y="0"/>
                  </a:lnTo>
                  <a:cubicBezTo>
                    <a:pt x="4263834" y="0"/>
                    <a:pt x="4274726" y="10891"/>
                    <a:pt x="4274726" y="24327"/>
                  </a:cubicBezTo>
                  <a:lnTo>
                    <a:pt x="4274726" y="1784239"/>
                  </a:lnTo>
                  <a:cubicBezTo>
                    <a:pt x="4274726" y="1797674"/>
                    <a:pt x="4263834" y="1808566"/>
                    <a:pt x="4250399" y="1808566"/>
                  </a:cubicBezTo>
                  <a:lnTo>
                    <a:pt x="24327" y="1808566"/>
                  </a:lnTo>
                  <a:cubicBezTo>
                    <a:pt x="10891" y="1808566"/>
                    <a:pt x="0" y="1797674"/>
                    <a:pt x="0" y="178423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06141" y="2182612"/>
            <a:ext cx="1497293" cy="1497683"/>
          </a:xfrm>
          <a:prstGeom prst="rect">
            <a:avLst/>
          </a:prstGeom>
        </p:spPr>
      </p:pic>
      <p:sp>
        <p:nvSpPr>
          <p:cNvPr id="16" name="TextBox 16"/>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7" name="TextBox 17"/>
          <p:cNvSpPr txBox="1"/>
          <p:nvPr/>
        </p:nvSpPr>
        <p:spPr>
          <a:xfrm>
            <a:off x="942448" y="2169585"/>
            <a:ext cx="10330109" cy="423193"/>
          </a:xfrm>
          <a:prstGeom prst="rect">
            <a:avLst/>
          </a:prstGeom>
        </p:spPr>
        <p:txBody>
          <a:bodyPr lIns="0" tIns="0" rIns="0" bIns="0" rtlCol="0" anchor="t">
            <a:spAutoFit/>
          </a:bodyPr>
          <a:lstStyle/>
          <a:p>
            <a:pPr algn="just" defTabSz="609448">
              <a:lnSpc>
                <a:spcPts val="3266"/>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a:t>
            </a:r>
          </a:p>
        </p:txBody>
      </p:sp>
      <p:sp>
        <p:nvSpPr>
          <p:cNvPr id="18" name="TextBox 18"/>
          <p:cNvSpPr txBox="1"/>
          <p:nvPr/>
        </p:nvSpPr>
        <p:spPr>
          <a:xfrm>
            <a:off x="1751276" y="3070061"/>
            <a:ext cx="9483396" cy="2973122"/>
          </a:xfrm>
          <a:prstGeom prst="rect">
            <a:avLst/>
          </a:prstGeom>
        </p:spPr>
        <p:txBody>
          <a:bodyPr lIns="0" tIns="0" rIns="0" bIns="0" rtlCol="0" anchor="t">
            <a:spAutoFit/>
          </a:bodyPr>
          <a:lstStyle/>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Chế</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dưỡng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đủ</a:t>
            </a:r>
            <a:r>
              <a:rPr lang="en-US" sz="2300" b="1" i="1" dirty="0">
                <a:solidFill>
                  <a:srgbClr val="000000"/>
                </a:solidFill>
                <a:latin typeface="Times New Roman" panose="02020603050405020304" pitchFamily="18" charset="0"/>
              </a:rPr>
              <a:t> vitamin A</a:t>
            </a: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Thời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gian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ngủ</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phù</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hợp</a:t>
            </a:r>
            <a:endParaRPr lang="en-US" sz="2300" b="1" i="1" dirty="0">
              <a:solidFill>
                <a:srgbClr val="000000"/>
              </a:solidFill>
              <a:latin typeface="Times New Roman" panose="02020603050405020304" pitchFamily="18" charset="0"/>
            </a:endParaRP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đọc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sách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với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khoảng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thiếu</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sáng</a:t>
            </a:r>
            <a:endParaRPr lang="en-US" sz="2300" b="1" i="1" dirty="0">
              <a:solidFill>
                <a:srgbClr val="000000"/>
              </a:solidFill>
              <a:latin typeface="Times New Roman" panose="02020603050405020304" pitchFamily="18" charset="0"/>
            </a:endParaRP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sử</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dụng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thiết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bị</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điện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tử</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ti</a:t>
            </a:r>
            <a:r>
              <a:rPr lang="en-US" sz="2300" b="1" i="1" dirty="0">
                <a:solidFill>
                  <a:srgbClr val="000000"/>
                </a:solidFill>
                <a:latin typeface="Times New Roman" panose="02020603050405020304" pitchFamily="18" charset="0"/>
              </a:rPr>
              <a:t> vi, </a:t>
            </a:r>
            <a:r>
              <a:rPr lang="en-US" sz="2300" b="1" i="1" dirty="0" err="1">
                <a:solidFill>
                  <a:srgbClr val="000000"/>
                </a:solidFill>
                <a:latin typeface="Times New Roman" panose="02020603050405020304" pitchFamily="18" charset="0"/>
              </a:rPr>
              <a:t>máy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tính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thời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gian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dài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liên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tục</a:t>
            </a:r>
            <a:endParaRPr lang="en-US" sz="2300" b="1" i="1" dirty="0">
              <a:solidFill>
                <a:srgbClr val="000000"/>
              </a:solidFill>
              <a:latin typeface="Times New Roman" panose="02020603050405020304" pitchFamily="18" charset="0"/>
            </a:endParaRP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thường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xuyên</a:t>
            </a:r>
            <a:endParaRPr lang="en-US" sz="2300" b="1" i="1" dirty="0">
              <a:solidFill>
                <a:srgbClr val="000000"/>
              </a:solidFill>
              <a:latin typeface="Times New Roman" panose="02020603050405020304" pitchFamily="18" charset="0"/>
            </a:endParaRP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Không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dùng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chung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khăn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mặt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nhiễm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khuẩn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gây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bệnh</a:t>
            </a:r>
            <a:endParaRPr lang="en-US" sz="2300" b="1" i="1" dirty="0">
              <a:solidFill>
                <a:srgbClr val="000000"/>
              </a:solidFill>
              <a:latin typeface="Times New Roman" panose="02020603050405020304" pitchFamily="18" charset="0"/>
            </a:endParaRPr>
          </a:p>
          <a:p>
            <a:pPr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Nếu</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bị</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tật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khúc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xạ</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đeo</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kính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đúng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và</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khám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mắt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định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kỳ</a:t>
            </a:r>
            <a:endParaRPr lang="en-US" sz="2300" b="1" i="1" dirty="0">
              <a:solidFill>
                <a:srgbClr val="000000"/>
              </a:solidFill>
              <a:latin typeface="Times New Roman" panose="02020603050405020304" pitchFamily="18" charset="0"/>
            </a:endParaRPr>
          </a:p>
        </p:txBody>
      </p:sp>
      <p:sp>
        <p:nvSpPr>
          <p:cNvPr id="19" name="AutoShape 19"/>
          <p:cNvSpPr/>
          <p:nvPr/>
        </p:nvSpPr>
        <p:spPr>
          <a:xfrm flipV="1">
            <a:off x="1481155" y="2713568"/>
            <a:ext cx="0" cy="3655483"/>
          </a:xfrm>
          <a:prstGeom prst="line">
            <a:avLst/>
          </a:prstGeom>
          <a:ln w="66675" cap="flat">
            <a:solidFill>
              <a:srgbClr val="DF1E2D"/>
            </a:solidFill>
            <a:prstDash val="solid"/>
            <a:headEnd type="none" w="sm" len="sm"/>
            <a:tailEnd type="none" w="sm" len="sm"/>
          </a:ln>
        </p:spPr>
      </p:sp>
    </p:spTree>
    <p:extLst>
      <p:ext uri="{BB962C8B-B14F-4D97-AF65-F5344CB8AC3E}">
        <p14:creationId xmlns:p14="http://schemas.microsoft.com/office/powerpoint/2010/main" val="3338733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3BB56BB-D7A1-6332-7D9C-69B16F63361B}"/>
              </a:ext>
            </a:extLst>
          </p:cNvPr>
          <p:cNvPicPr>
            <a:picLocks noChangeAspect="1"/>
          </p:cNvPicPr>
          <p:nvPr/>
        </p:nvPicPr>
        <p:blipFill>
          <a:blip r:embed="rId2"/>
          <a:stretch>
            <a:fillRect/>
          </a:stretch>
        </p:blipFill>
        <p:spPr>
          <a:xfrm>
            <a:off x="6546423" y="1514262"/>
            <a:ext cx="5151505" cy="4172720"/>
          </a:xfrm>
          <a:prstGeom prst="rect">
            <a:avLst/>
          </a:prstGeom>
        </p:spPr>
      </p:pic>
      <p:pic>
        <p:nvPicPr>
          <p:cNvPr id="11" name="Picture 10">
            <a:extLst>
              <a:ext uri="{FF2B5EF4-FFF2-40B4-BE49-F238E27FC236}">
                <a16:creationId xmlns="" xmlns:a16="http://schemas.microsoft.com/office/drawing/2014/main" id="{A13A2D1B-2E63-869D-0F01-16D750CED8A9}"/>
              </a:ext>
            </a:extLst>
          </p:cNvPr>
          <p:cNvPicPr>
            <a:picLocks noChangeAspect="1"/>
          </p:cNvPicPr>
          <p:nvPr/>
        </p:nvPicPr>
        <p:blipFill>
          <a:blip r:embed="rId3"/>
          <a:stretch>
            <a:fillRect/>
          </a:stretch>
        </p:blipFill>
        <p:spPr>
          <a:xfrm>
            <a:off x="344639" y="1497136"/>
            <a:ext cx="5940234" cy="4189845"/>
          </a:xfrm>
          <a:prstGeom prst="rect">
            <a:avLst/>
          </a:prstGeom>
        </p:spPr>
      </p:pic>
      <p:sp>
        <p:nvSpPr>
          <p:cNvPr id="14" name="TextBox 13">
            <a:extLst>
              <a:ext uri="{FF2B5EF4-FFF2-40B4-BE49-F238E27FC236}">
                <a16:creationId xmlns="" xmlns:a16="http://schemas.microsoft.com/office/drawing/2014/main" id="{C67350D0-C7D1-C880-5937-F375E0907A5C}"/>
              </a:ext>
            </a:extLst>
          </p:cNvPr>
          <p:cNvSpPr txBox="1"/>
          <p:nvPr/>
        </p:nvSpPr>
        <p:spPr>
          <a:xfrm>
            <a:off x="534007" y="271923"/>
            <a:ext cx="11123986" cy="954107"/>
          </a:xfrm>
          <a:prstGeom prst="rect">
            <a:avLst/>
          </a:prstGeom>
          <a:noFill/>
        </p:spPr>
        <p:txBody>
          <a:bodyPr wrap="square">
            <a:spAutoFit/>
          </a:bodyPr>
          <a:lstStyle/>
          <a:p>
            <a:r>
              <a:rPr lang="en-US" sz="2800" i="1" dirty="0" err="1">
                <a:effectLst/>
                <a:latin typeface="Times New Roman" panose="02020603050405020304" pitchFamily="18" charset="0"/>
                <a:ea typeface="Times New Roman" panose="02020603050405020304" pitchFamily="18" charset="0"/>
              </a:rPr>
              <a:t>Tại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chúng</a:t>
            </a:r>
            <a:r>
              <a:rPr lang="en-US" sz="2800" i="1" dirty="0">
                <a:effectLst/>
                <a:latin typeface="Times New Roman" panose="02020603050405020304" pitchFamily="18" charset="0"/>
                <a:ea typeface="Times New Roman" panose="02020603050405020304" pitchFamily="18" charset="0"/>
              </a:rPr>
              <a:t> ta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thể</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nghe</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âm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thanh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nhìn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màu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sắc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vật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hiện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tượng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quanh</a:t>
            </a:r>
            <a:r>
              <a:rPr lang="en-US" sz="2800" i="1"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13156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0" name="Group 10"/>
          <p:cNvGrpSpPr/>
          <p:nvPr/>
        </p:nvGrpSpPr>
        <p:grpSpPr>
          <a:xfrm>
            <a:off x="687210" y="1671242"/>
            <a:ext cx="10817582" cy="4886541"/>
            <a:chOff x="0" y="0"/>
            <a:chExt cx="21640800" cy="9773084"/>
          </a:xfrm>
        </p:grpSpPr>
        <p:grpSp>
          <p:nvGrpSpPr>
            <p:cNvPr id="11" name="Group 11"/>
            <p:cNvGrpSpPr/>
            <p:nvPr/>
          </p:nvGrpSpPr>
          <p:grpSpPr>
            <a:xfrm>
              <a:off x="718730" y="442872"/>
              <a:ext cx="20922070" cy="9330212"/>
              <a:chOff x="0" y="0"/>
              <a:chExt cx="5920967" cy="2640459"/>
            </a:xfrm>
          </p:grpSpPr>
          <p:sp>
            <p:nvSpPr>
              <p:cNvPr id="12" name="Freeform 12"/>
              <p:cNvSpPr/>
              <p:nvPr/>
            </p:nvSpPr>
            <p:spPr>
              <a:xfrm>
                <a:off x="0" y="0"/>
                <a:ext cx="5920967" cy="2640460"/>
              </a:xfrm>
              <a:custGeom>
                <a:avLst/>
                <a:gdLst/>
                <a:ahLst/>
                <a:cxnLst/>
                <a:rect l="l" t="t" r="r" b="b"/>
                <a:pathLst>
                  <a:path w="5920967" h="2640460">
                    <a:moveTo>
                      <a:pt x="5796507" y="59690"/>
                    </a:moveTo>
                    <a:cubicBezTo>
                      <a:pt x="5832067" y="59690"/>
                      <a:pt x="5861277" y="88900"/>
                      <a:pt x="5861277" y="124460"/>
                    </a:cubicBezTo>
                    <a:lnTo>
                      <a:pt x="5861277" y="2516000"/>
                    </a:lnTo>
                    <a:cubicBezTo>
                      <a:pt x="5861277" y="2551560"/>
                      <a:pt x="5832067" y="2580770"/>
                      <a:pt x="5796507" y="2580770"/>
                    </a:cubicBezTo>
                    <a:lnTo>
                      <a:pt x="124460" y="2580770"/>
                    </a:lnTo>
                    <a:cubicBezTo>
                      <a:pt x="88900" y="2580770"/>
                      <a:pt x="59690" y="2551560"/>
                      <a:pt x="59690" y="251600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16000"/>
                    </a:lnTo>
                    <a:cubicBezTo>
                      <a:pt x="0" y="2584579"/>
                      <a:pt x="55880" y="2640460"/>
                      <a:pt x="124460" y="2640460"/>
                    </a:cubicBezTo>
                    <a:lnTo>
                      <a:pt x="5796507" y="2640460"/>
                    </a:lnTo>
                    <a:cubicBezTo>
                      <a:pt x="5865087" y="2640460"/>
                      <a:pt x="5920967" y="2584579"/>
                      <a:pt x="5920967" y="2516000"/>
                    </a:cubicBezTo>
                    <a:lnTo>
                      <a:pt x="5920967" y="124460"/>
                    </a:lnTo>
                    <a:cubicBezTo>
                      <a:pt x="5920967" y="55880"/>
                      <a:pt x="5865087" y="0"/>
                      <a:pt x="5796507" y="0"/>
                    </a:cubicBezTo>
                    <a:close/>
                  </a:path>
                </a:pathLst>
              </a:custGeom>
              <a:solidFill>
                <a:srgbClr val="00BF63"/>
              </a:solidFill>
            </p:spPr>
          </p:sp>
        </p:grpSp>
        <p:pic>
          <p:nvPicPr>
            <p:cNvPr id="13" name="Picture 13"/>
            <p:cNvPicPr>
              <a:picLocks noChangeAspect="1"/>
            </p:cNvPicPr>
            <p:nvPr/>
          </p:nvPicPr>
          <p:blipFill>
            <a:blip r:embed="rId3"/>
            <a:srcRect/>
            <a:stretch>
              <a:fillRect/>
            </a:stretch>
          </p:blipFill>
          <p:spPr>
            <a:xfrm>
              <a:off x="0" y="0"/>
              <a:ext cx="3582694" cy="3515519"/>
            </a:xfrm>
            <a:prstGeom prst="rect">
              <a:avLst/>
            </a:prstGeom>
          </p:spPr>
        </p:pic>
        <p:pic>
          <p:nvPicPr>
            <p:cNvPr id="14" name="Picture 14"/>
            <p:cNvPicPr>
              <a:picLocks noChangeAspect="1"/>
            </p:cNvPicPr>
            <p:nvPr/>
          </p:nvPicPr>
          <p:blipFill>
            <a:blip r:embed="rId4"/>
            <a:srcRect t="3176" b="36945"/>
            <a:stretch>
              <a:fillRect/>
            </a:stretch>
          </p:blipFill>
          <p:spPr>
            <a:xfrm>
              <a:off x="1791347" y="3515519"/>
              <a:ext cx="19446631" cy="3886299"/>
            </a:xfrm>
            <a:prstGeom prst="rect">
              <a:avLst/>
            </a:prstGeom>
          </p:spPr>
        </p:pic>
        <p:sp>
          <p:nvSpPr>
            <p:cNvPr id="15" name="TextBox 15"/>
            <p:cNvSpPr txBox="1"/>
            <p:nvPr/>
          </p:nvSpPr>
          <p:spPr>
            <a:xfrm>
              <a:off x="3904469" y="870062"/>
              <a:ext cx="17333510" cy="1698926"/>
            </a:xfrm>
            <a:prstGeom prst="rect">
              <a:avLst/>
            </a:prstGeom>
          </p:spPr>
          <p:txBody>
            <a:bodyPr lIns="0" tIns="0" rIns="0" bIns="0" rtlCol="0" anchor="t">
              <a:spAutoFit/>
            </a:bodyPr>
            <a:lstStyle/>
            <a:p>
              <a:pPr algn="just" defTabSz="609448">
                <a:lnSpc>
                  <a:spcPct val="120000"/>
                </a:lnSpc>
                <a:spcBef>
                  <a:spcPct val="0"/>
                </a:spcBef>
              </a:pP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dự</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điều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tỉ</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học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khúc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loạn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viễn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thị</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trường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em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theo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bước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điều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tra</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bài</a:t>
              </a:r>
              <a:r>
                <a:rPr lang="en-US" sz="2300" b="1" dirty="0">
                  <a:solidFill>
                    <a:srgbClr val="000000"/>
                  </a:solidFill>
                  <a:latin typeface="Times New Roman" panose="02020603050405020304" pitchFamily="18" charset="0"/>
                </a:rPr>
                <a:t> 28, </a:t>
              </a:r>
              <a:r>
                <a:rPr lang="en-US" sz="2300" b="1" dirty="0" err="1">
                  <a:solidFill>
                    <a:srgbClr val="000000"/>
                  </a:solidFill>
                  <a:latin typeface="Times New Roman" panose="02020603050405020304" pitchFamily="18" charset="0"/>
                </a:rPr>
                <a:t>trang</a:t>
              </a:r>
              <a:r>
                <a:rPr lang="en-US" sz="2300" b="1" dirty="0">
                  <a:solidFill>
                    <a:srgbClr val="000000"/>
                  </a:solidFill>
                  <a:latin typeface="Times New Roman" panose="02020603050405020304" pitchFamily="18" charset="0"/>
                </a:rPr>
                <a:t> 135.</a:t>
              </a:r>
            </a:p>
          </p:txBody>
        </p:sp>
        <p:sp>
          <p:nvSpPr>
            <p:cNvPr id="16" name="TextBox 16"/>
            <p:cNvSpPr txBox="1"/>
            <p:nvPr/>
          </p:nvSpPr>
          <p:spPr>
            <a:xfrm>
              <a:off x="1791347" y="7766970"/>
              <a:ext cx="19446631" cy="1698926"/>
            </a:xfrm>
            <a:prstGeom prst="rect">
              <a:avLst/>
            </a:prstGeom>
          </p:spPr>
          <p:txBody>
            <a:bodyPr lIns="0" tIns="0" rIns="0" bIns="0" rtlCol="0" anchor="t">
              <a:spAutoFit/>
            </a:bodyPr>
            <a:lstStyle/>
            <a:p>
              <a:pPr algn="just" defTabSz="609448">
                <a:lnSpc>
                  <a:spcPct val="120000"/>
                </a:lnSpc>
                <a:spcBef>
                  <a:spcPct val="0"/>
                </a:spcBef>
              </a:pPr>
              <a:r>
                <a:rPr lang="en-US" sz="2300" b="1" dirty="0" err="1">
                  <a:solidFill>
                    <a:srgbClr val="000000"/>
                  </a:solidFill>
                  <a:latin typeface="Times New Roman" panose="02020603050405020304" pitchFamily="18" charset="0"/>
                </a:rPr>
                <a:t>Thiết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tờ</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rơi</a:t>
              </a:r>
              <a:r>
                <a:rPr lang="en-US" sz="2300" b="1" dirty="0">
                  <a:solidFill>
                    <a:srgbClr val="000000"/>
                  </a:solidFill>
                  <a:latin typeface="Times New Roman" panose="02020603050405020304" pitchFamily="18" charset="0"/>
                </a:rPr>
                <a:t>/</a:t>
              </a:r>
              <a:r>
                <a:rPr lang="en-US" sz="2300" b="1" dirty="0" err="1">
                  <a:solidFill>
                    <a:srgbClr val="000000"/>
                  </a:solidFill>
                  <a:latin typeface="Times New Roman" panose="02020603050405020304" pitchFamily="18" charset="0"/>
                </a:rPr>
                <a:t>bài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tuyên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truyền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tới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bạn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bè</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người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thân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đình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tránh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r>
                <a:rPr lang="en-US" sz="2300" b="1" dirty="0">
                  <a:solidFill>
                    <a:srgbClr val="000000"/>
                  </a:solidFill>
                  <a:latin typeface="Times New Roman" panose="02020603050405020304" pitchFamily="18" charset="0"/>
                </a:rPr>
                <a:t>.</a:t>
              </a:r>
            </a:p>
          </p:txBody>
        </p:sp>
      </p:grpSp>
      <p:sp>
        <p:nvSpPr>
          <p:cNvPr id="17" name="TextBox 9"/>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26077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4" name="Group 14"/>
          <p:cNvGrpSpPr/>
          <p:nvPr/>
        </p:nvGrpSpPr>
        <p:grpSpPr>
          <a:xfrm>
            <a:off x="520544" y="2017712"/>
            <a:ext cx="11098236" cy="1573976"/>
            <a:chOff x="0" y="-192881"/>
            <a:chExt cx="8873330" cy="4712378"/>
          </a:xfrm>
        </p:grpSpPr>
        <p:grpSp>
          <p:nvGrpSpPr>
            <p:cNvPr id="15" name="Group 15"/>
            <p:cNvGrpSpPr/>
            <p:nvPr/>
          </p:nvGrpSpPr>
          <p:grpSpPr>
            <a:xfrm>
              <a:off x="0" y="-192881"/>
              <a:ext cx="8873330" cy="4712378"/>
              <a:chOff x="0" y="-38100"/>
              <a:chExt cx="1752757" cy="930841"/>
            </a:xfrm>
          </p:grpSpPr>
          <p:sp>
            <p:nvSpPr>
              <p:cNvPr id="16" name="Freeform 16"/>
              <p:cNvSpPr/>
              <p:nvPr/>
            </p:nvSpPr>
            <p:spPr>
              <a:xfrm>
                <a:off x="8319" y="-38100"/>
                <a:ext cx="1744438" cy="930841"/>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defTabSz="609448">
                  <a:lnSpc>
                    <a:spcPct val="120000"/>
                  </a:lnSpc>
                </a:pPr>
                <a:endParaRPr sz="1200" b="1" dirty="0">
                  <a:solidFill>
                    <a:prstClr val="black"/>
                  </a:solidFill>
                  <a:latin typeface="Times New Roman" panose="02020603050405020304" pitchFamily="18" charset="0"/>
                </a:endParaRPr>
              </a:p>
            </p:txBody>
          </p:sp>
        </p:grpSp>
        <p:sp>
          <p:nvSpPr>
            <p:cNvPr id="18" name="TextBox 18"/>
            <p:cNvSpPr txBox="1"/>
            <p:nvPr/>
          </p:nvSpPr>
          <p:spPr>
            <a:xfrm>
              <a:off x="185176" y="225650"/>
              <a:ext cx="8620768" cy="3814854"/>
            </a:xfrm>
            <a:prstGeom prst="rect">
              <a:avLst/>
            </a:prstGeom>
          </p:spPr>
          <p:txBody>
            <a:bodyPr wrap="square" lIns="0" tIns="0" rIns="0" bIns="0" rtlCol="0" anchor="t">
              <a:spAutoFit/>
            </a:bodyPr>
            <a:lstStyle/>
            <a:p>
              <a:pPr defTabSz="609448">
                <a:lnSpc>
                  <a:spcPct val="120000"/>
                </a:lnSpc>
              </a:pPr>
              <a:r>
                <a:rPr lang="vi-VN" sz="2300" b="1" dirty="0">
                  <a:solidFill>
                    <a:srgbClr val="FF0000"/>
                  </a:solidFill>
                  <a:latin typeface="Times New Roman" panose="02020603050405020304" pitchFamily="18" charset="0"/>
                </a:rPr>
                <a:t>Hoạt động:</a:t>
              </a:r>
              <a:r>
                <a:rPr lang="vi-VN" sz="2300" b="1" dirty="0">
                  <a:solidFill>
                    <a:srgbClr val="000000"/>
                  </a:solidFill>
                  <a:latin typeface="Times New Roman" panose="02020603050405020304" pitchFamily="18" charset="0"/>
                </a:rPr>
                <a:t> Tìm hiểu các bệnh và tật về mắt trong trường học</a:t>
              </a:r>
            </a:p>
            <a:p>
              <a:pPr defTabSz="609448">
                <a:lnSpc>
                  <a:spcPct val="120000"/>
                </a:lnSpc>
              </a:pPr>
              <a:r>
                <a:rPr lang="vi-VN" sz="2300" b="1" dirty="0">
                  <a:solidFill>
                    <a:srgbClr val="FF0000"/>
                  </a:solidFill>
                  <a:latin typeface="Times New Roman" panose="02020603050405020304" pitchFamily="18" charset="0"/>
                </a:rPr>
                <a:t>Hoạt động 1: </a:t>
              </a:r>
              <a:r>
                <a:rPr lang="vi-VN" sz="2300" b="1" dirty="0">
                  <a:solidFill>
                    <a:srgbClr val="000000"/>
                  </a:solidFill>
                  <a:latin typeface="Times New Roman" panose="02020603050405020304" pitchFamily="18" charset="0"/>
                </a:rPr>
                <a:t>Tìm hiểu các bệnh v</a:t>
              </a:r>
              <a:r>
                <a:rPr lang="en-US" sz="2300" b="1" dirty="0">
                  <a:solidFill>
                    <a:srgbClr val="000000"/>
                  </a:solidFill>
                  <a:latin typeface="Times New Roman" panose="02020603050405020304" pitchFamily="18" charset="0"/>
                </a:rPr>
                <a:t>ề</a:t>
              </a:r>
              <a:r>
                <a:rPr lang="vi-VN" sz="2300" b="1" dirty="0">
                  <a:solidFill>
                    <a:srgbClr val="000000"/>
                  </a:solidFill>
                  <a:latin typeface="Times New Roman" panose="02020603050405020304" pitchFamily="18" charset="0"/>
                </a:rPr>
                <a:t>à tật về mắt trong trường học rồi hoàn thành thông tin bảng sau</a:t>
              </a:r>
            </a:p>
          </p:txBody>
        </p:sp>
      </p:grpSp>
      <p:graphicFrame>
        <p:nvGraphicFramePr>
          <p:cNvPr id="8" name="Table 7"/>
          <p:cNvGraphicFramePr>
            <a:graphicFrameLocks noGrp="1"/>
          </p:cNvGraphicFramePr>
          <p:nvPr>
            <p:extLst/>
          </p:nvPr>
        </p:nvGraphicFramePr>
        <p:xfrm>
          <a:off x="1030020" y="3962401"/>
          <a:ext cx="9982200" cy="1404539"/>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xmlns="" val="1945066494"/>
                    </a:ext>
                  </a:extLst>
                </a:gridCol>
                <a:gridCol w="2495550">
                  <a:extLst>
                    <a:ext uri="{9D8B030D-6E8A-4147-A177-3AD203B41FA5}">
                      <a16:colId xmlns:a16="http://schemas.microsoft.com/office/drawing/2014/main" xmlns="" val="486983401"/>
                    </a:ext>
                  </a:extLst>
                </a:gridCol>
                <a:gridCol w="2495550">
                  <a:extLst>
                    <a:ext uri="{9D8B030D-6E8A-4147-A177-3AD203B41FA5}">
                      <a16:colId xmlns:a16="http://schemas.microsoft.com/office/drawing/2014/main" xmlns="" val="626117296"/>
                    </a:ext>
                  </a:extLst>
                </a:gridCol>
                <a:gridCol w="2495550">
                  <a:extLst>
                    <a:ext uri="{9D8B030D-6E8A-4147-A177-3AD203B41FA5}">
                      <a16:colId xmlns:a16="http://schemas.microsoft.com/office/drawing/2014/main" xmlns="" val="670748304"/>
                    </a:ext>
                  </a:extLst>
                </a:gridCol>
              </a:tblGrid>
              <a:tr h="685800">
                <a:tc>
                  <a:txBody>
                    <a:bodyPr/>
                    <a:lstStyle/>
                    <a:p>
                      <a:pPr algn="ctr" fontAlgn="t"/>
                      <a:r>
                        <a:rPr lang="en-US" sz="1600" b="1" kern="1200" dirty="0" err="1" smtClean="0">
                          <a:solidFill>
                            <a:schemeClr val="bg1"/>
                          </a:solidFill>
                          <a:latin typeface="Times New Roman" panose="02020603050405020304" pitchFamily="18" charset="0"/>
                          <a:ea typeface="+mn-ea"/>
                          <a:cs typeface="+mn-cs"/>
                        </a:rPr>
                        <a:t>Tên</a:t>
                      </a:r>
                      <a:r>
                        <a:rPr lang="en-US" sz="1600" b="1" kern="1200" dirty="0" smtClean="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bệnh</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tật</a:t>
                      </a:r>
                      <a:endParaRPr lang="en-US" sz="1600" b="1" kern="1200" dirty="0">
                        <a:solidFill>
                          <a:schemeClr val="bg1"/>
                        </a:solidFill>
                        <a:latin typeface="Times New Roman" panose="02020603050405020304" pitchFamily="18"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vi-VN" sz="1600" b="1" kern="1200" dirty="0">
                          <a:solidFill>
                            <a:schemeClr val="bg1"/>
                          </a:solidFill>
                          <a:latin typeface="Times New Roman" panose="02020603050405020304" pitchFamily="18" charset="0"/>
                          <a:ea typeface="+mn-ea"/>
                          <a:cs typeface="+mn-cs"/>
                        </a:rPr>
                        <a:t> Số lượng người mắc</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b="1" kern="1200" dirty="0" err="1">
                          <a:solidFill>
                            <a:schemeClr val="bg1"/>
                          </a:solidFill>
                          <a:latin typeface="Times New Roman" panose="02020603050405020304" pitchFamily="18" charset="0"/>
                          <a:ea typeface="+mn-ea"/>
                          <a:cs typeface="+mn-cs"/>
                        </a:rPr>
                        <a:t>Nguyên</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nhân</a:t>
                      </a:r>
                      <a:endParaRPr lang="en-US" sz="1600" b="1" kern="1200" dirty="0">
                        <a:solidFill>
                          <a:schemeClr val="bg1"/>
                        </a:solidFill>
                        <a:latin typeface="Times New Roman" panose="02020603050405020304" pitchFamily="18" charset="0"/>
                        <a:ea typeface="+mn-ea"/>
                        <a:cs typeface="+mn-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b="1" kern="1200" dirty="0" err="1">
                          <a:solidFill>
                            <a:schemeClr val="bg1"/>
                          </a:solidFill>
                          <a:latin typeface="Times New Roman" panose="02020603050405020304" pitchFamily="18" charset="0"/>
                          <a:ea typeface="+mn-ea"/>
                          <a:cs typeface="+mn-cs"/>
                        </a:rPr>
                        <a:t>Biện</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pháp</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phòng</a:t>
                      </a:r>
                      <a:r>
                        <a:rPr lang="en-US" sz="1600" b="1" kern="1200" dirty="0">
                          <a:solidFill>
                            <a:schemeClr val="bg1"/>
                          </a:solidFill>
                          <a:latin typeface="Times New Roman" panose="02020603050405020304" pitchFamily="18" charset="0"/>
                          <a:ea typeface="+mn-ea"/>
                          <a:cs typeface="+mn-cs"/>
                        </a:rPr>
                        <a:t>, </a:t>
                      </a:r>
                      <a:r>
                        <a:rPr lang="en-US" sz="1600" b="1" kern="1200" dirty="0" err="1">
                          <a:solidFill>
                            <a:schemeClr val="bg1"/>
                          </a:solidFill>
                          <a:latin typeface="Times New Roman" panose="02020603050405020304" pitchFamily="18" charset="0"/>
                          <a:ea typeface="+mn-ea"/>
                          <a:cs typeface="+mn-cs"/>
                        </a:rPr>
                        <a:t>chống</a:t>
                      </a:r>
                      <a:r>
                        <a:rPr lang="en-US" sz="1600" b="1" kern="1200" dirty="0">
                          <a:solidFill>
                            <a:schemeClr val="bg1"/>
                          </a:solidFill>
                          <a:latin typeface="Times New Roman" panose="02020603050405020304" pitchFamily="18" charset="0"/>
                          <a:ea typeface="+mn-ea"/>
                          <a:cs typeface="+mn-cs"/>
                        </a:rPr>
                        <a:t>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extLst>
                  <a:ext uri="{0D108BD9-81ED-4DB2-BD59-A6C34878D82A}">
                    <a16:rowId xmlns:a16="http://schemas.microsoft.com/office/drawing/2014/main" xmlns="" val="596783639"/>
                  </a:ext>
                </a:extLst>
              </a:tr>
              <a:tr h="718739">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kern="1200" dirty="0">
                          <a:solidFill>
                            <a:srgbClr val="000000"/>
                          </a:solidFill>
                          <a:latin typeface="Times New Roman" panose="02020603050405020304" pitchFamily="18" charset="0"/>
                          <a:ea typeface="+mn-ea"/>
                          <a:cs typeface="+mn-cs"/>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30773027"/>
                  </a:ext>
                </a:extLst>
              </a:tr>
            </a:tbl>
          </a:graphicData>
        </a:graphic>
      </p:graphicFrame>
    </p:spTree>
    <p:extLst>
      <p:ext uri="{BB962C8B-B14F-4D97-AF65-F5344CB8AC3E}">
        <p14:creationId xmlns:p14="http://schemas.microsoft.com/office/powerpoint/2010/main" val="3030885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3152268" y="1388195"/>
            <a:ext cx="5887466"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tật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mắt</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aphicFrame>
        <p:nvGraphicFramePr>
          <p:cNvPr id="8" name="Table 7"/>
          <p:cNvGraphicFramePr>
            <a:graphicFrameLocks noGrp="1"/>
          </p:cNvGraphicFramePr>
          <p:nvPr>
            <p:extLst/>
          </p:nvPr>
        </p:nvGraphicFramePr>
        <p:xfrm>
          <a:off x="266699" y="1981201"/>
          <a:ext cx="11658600" cy="4622969"/>
        </p:xfrm>
        <a:graphic>
          <a:graphicData uri="http://schemas.openxmlformats.org/drawingml/2006/table">
            <a:tbl>
              <a:tblPr firstRow="1" bandRow="1">
                <a:tableStyleId>{5C22544A-7EE6-4342-B048-85BDC9FD1C3A}</a:tableStyleId>
              </a:tblPr>
              <a:tblGrid>
                <a:gridCol w="1333501">
                  <a:extLst>
                    <a:ext uri="{9D8B030D-6E8A-4147-A177-3AD203B41FA5}">
                      <a16:colId xmlns:a16="http://schemas.microsoft.com/office/drawing/2014/main" xmlns="" val="1945066494"/>
                    </a:ext>
                  </a:extLst>
                </a:gridCol>
                <a:gridCol w="1143000">
                  <a:extLst>
                    <a:ext uri="{9D8B030D-6E8A-4147-A177-3AD203B41FA5}">
                      <a16:colId xmlns:a16="http://schemas.microsoft.com/office/drawing/2014/main" xmlns="" val="486983401"/>
                    </a:ext>
                  </a:extLst>
                </a:gridCol>
                <a:gridCol w="2438400">
                  <a:extLst>
                    <a:ext uri="{9D8B030D-6E8A-4147-A177-3AD203B41FA5}">
                      <a16:colId xmlns:a16="http://schemas.microsoft.com/office/drawing/2014/main" xmlns="" val="626117296"/>
                    </a:ext>
                  </a:extLst>
                </a:gridCol>
                <a:gridCol w="6743699">
                  <a:extLst>
                    <a:ext uri="{9D8B030D-6E8A-4147-A177-3AD203B41FA5}">
                      <a16:colId xmlns:a16="http://schemas.microsoft.com/office/drawing/2014/main" xmlns="" val="670748304"/>
                    </a:ext>
                  </a:extLst>
                </a:gridCol>
              </a:tblGrid>
              <a:tr h="611465">
                <a:tc>
                  <a:txBody>
                    <a:bodyPr/>
                    <a:lstStyle/>
                    <a:p>
                      <a:pPr algn="ctr" fontAlgn="t"/>
                      <a:r>
                        <a:rPr lang="en-US" sz="1600" dirty="0" err="1">
                          <a:effectLst/>
                        </a:rPr>
                        <a:t>Tên</a:t>
                      </a:r>
                      <a:r>
                        <a:rPr lang="en-US" sz="1600" dirty="0">
                          <a:effectLst/>
                        </a:rPr>
                        <a:t> </a:t>
                      </a:r>
                      <a:r>
                        <a:rPr lang="en-US" sz="1600" dirty="0" err="1">
                          <a:effectLst/>
                        </a:rPr>
                        <a:t>bệnh</a:t>
                      </a:r>
                      <a:r>
                        <a:rPr lang="en-US" sz="1600" dirty="0">
                          <a:effectLst/>
                        </a:rPr>
                        <a:t>, </a:t>
                      </a:r>
                      <a:r>
                        <a:rPr lang="en-US" sz="1600" dirty="0" err="1">
                          <a:effectLst/>
                        </a:rPr>
                        <a:t>tật</a:t>
                      </a:r>
                      <a:endParaRPr lang="en-US" sz="1600" dirty="0">
                        <a:effectLs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vi-VN" sz="1600" dirty="0">
                          <a:effectLst/>
                          <a:latin typeface="Times New Roman" panose="02020603050405020304" pitchFamily="18" charset="0"/>
                        </a:rPr>
                        <a:t> Số lượng người mắc</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dirty="0" err="1">
                          <a:effectLst/>
                        </a:rPr>
                        <a:t>Nguyên</a:t>
                      </a:r>
                      <a:r>
                        <a:rPr lang="en-US" sz="1600" dirty="0">
                          <a:effectLst/>
                        </a:rPr>
                        <a:t> </a:t>
                      </a:r>
                      <a:r>
                        <a:rPr lang="en-US" sz="1600" dirty="0" err="1">
                          <a:effectLst/>
                        </a:rPr>
                        <a:t>nhân</a:t>
                      </a:r>
                      <a:endParaRPr lang="en-US" sz="1600" dirty="0">
                        <a:effectLs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tc>
                  <a:txBody>
                    <a:bodyPr/>
                    <a:lstStyle/>
                    <a:p>
                      <a:pPr algn="ctr" fontAlgn="t"/>
                      <a:r>
                        <a:rPr lang="en-US" sz="1600" dirty="0" err="1">
                          <a:effectLst/>
                        </a:rPr>
                        <a:t>Biện</a:t>
                      </a:r>
                      <a:r>
                        <a:rPr lang="en-US" sz="1600" dirty="0">
                          <a:effectLst/>
                        </a:rPr>
                        <a:t> </a:t>
                      </a:r>
                      <a:r>
                        <a:rPr lang="en-US" sz="1600" dirty="0" err="1">
                          <a:effectLst/>
                        </a:rPr>
                        <a:t>pháp</a:t>
                      </a:r>
                      <a:r>
                        <a:rPr lang="en-US" sz="1600" dirty="0">
                          <a:effectLst/>
                        </a:rPr>
                        <a:t> </a:t>
                      </a:r>
                      <a:r>
                        <a:rPr lang="en-US" sz="1600" dirty="0" err="1">
                          <a:effectLst/>
                        </a:rPr>
                        <a:t>phòng</a:t>
                      </a:r>
                      <a:r>
                        <a:rPr lang="en-US" sz="1600" dirty="0">
                          <a:effectLst/>
                        </a:rPr>
                        <a:t>, </a:t>
                      </a:r>
                      <a:r>
                        <a:rPr lang="en-US" sz="1600" dirty="0" err="1">
                          <a:effectLst/>
                        </a:rPr>
                        <a:t>chống</a:t>
                      </a:r>
                      <a:r>
                        <a:rPr lang="en-US" sz="1600" dirty="0">
                          <a:effectLst/>
                        </a:rPr>
                        <a:t>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72B6"/>
                    </a:solidFill>
                  </a:tcPr>
                </a:tc>
                <a:extLst>
                  <a:ext uri="{0D108BD9-81ED-4DB2-BD59-A6C34878D82A}">
                    <a16:rowId xmlns:a16="http://schemas.microsoft.com/office/drawing/2014/main" xmlns="" val="596783639"/>
                  </a:ext>
                </a:extLst>
              </a:tr>
              <a:tr h="867241">
                <a:tc>
                  <a:txBody>
                    <a:bodyPr/>
                    <a:lstStyle/>
                    <a:p>
                      <a:pPr algn="ctr" fontAlgn="t"/>
                      <a:r>
                        <a:rPr lang="en-US" sz="1800" dirty="0" err="1">
                          <a:effectLst/>
                          <a:latin typeface="+mj-lt"/>
                        </a:rPr>
                        <a:t>Bệnh</a:t>
                      </a:r>
                      <a:r>
                        <a:rPr lang="en-US" sz="1800" dirty="0">
                          <a:effectLst/>
                          <a:latin typeface="+mj-lt"/>
                        </a:rPr>
                        <a:t> </a:t>
                      </a:r>
                      <a:r>
                        <a:rPr lang="en-US" sz="1800" dirty="0" err="1">
                          <a:effectLst/>
                          <a:latin typeface="+mj-lt"/>
                        </a:rPr>
                        <a:t>đau</a:t>
                      </a:r>
                      <a:r>
                        <a:rPr lang="en-US" sz="1800" dirty="0">
                          <a:effectLst/>
                          <a:latin typeface="+mj-lt"/>
                        </a:rPr>
                        <a:t> </a:t>
                      </a:r>
                      <a:r>
                        <a:rPr lang="en-US" sz="1800" dirty="0" err="1">
                          <a:effectLst/>
                          <a:latin typeface="+mj-lt"/>
                        </a:rPr>
                        <a:t>mắt</a:t>
                      </a:r>
                      <a:r>
                        <a:rPr lang="en-US" sz="1800" dirty="0">
                          <a:effectLst/>
                          <a:latin typeface="+mj-lt"/>
                        </a:rPr>
                        <a:t> </a:t>
                      </a:r>
                      <a:r>
                        <a:rPr lang="en-US" sz="1800" dirty="0" err="1">
                          <a:effectLst/>
                          <a:latin typeface="+mj-lt"/>
                        </a:rPr>
                        <a:t>đỏ</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4/100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pt-BR" sz="1800" dirty="0">
                          <a:effectLst/>
                          <a:latin typeface="+mj-lt"/>
                        </a:rPr>
                        <a:t>Do virus Adeno, vi khuẩn Staphylococcus,…</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vi-VN" sz="1800" dirty="0">
                          <a:effectLst/>
                          <a:latin typeface="Calibri" panose="020F0502020204030204" pitchFamily="34" charset="0"/>
                          <a:cs typeface="Calibri" panose="020F0502020204030204" pitchFamily="34" charset="0"/>
                        </a:rPr>
                        <a:t>Rửa tay thường xuyên, đeo kính bảo vệ mắt, hạn chế dụi mắt, bổ sung các thực phẩm có lợi cho mắt, không nên tiếp xúc trực tiếp hoặc dùng chung đồ cá nhân với người bệnh,…</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extLst>
                  <a:ext uri="{0D108BD9-81ED-4DB2-BD59-A6C34878D82A}">
                    <a16:rowId xmlns:a16="http://schemas.microsoft.com/office/drawing/2014/main" xmlns="" val="2930773027"/>
                  </a:ext>
                </a:extLst>
              </a:tr>
              <a:tr h="1458724">
                <a:tc>
                  <a:txBody>
                    <a:bodyPr/>
                    <a:lstStyle/>
                    <a:p>
                      <a:pPr algn="ctr" fontAlgn="t"/>
                      <a:r>
                        <a:rPr lang="en-US" sz="1800" dirty="0" err="1">
                          <a:effectLst/>
                          <a:latin typeface="+mj-lt"/>
                        </a:rPr>
                        <a:t>Tật</a:t>
                      </a:r>
                      <a:r>
                        <a:rPr lang="en-US" sz="1800" dirty="0">
                          <a:effectLst/>
                          <a:latin typeface="+mj-lt"/>
                        </a:rPr>
                        <a:t> </a:t>
                      </a:r>
                      <a:r>
                        <a:rPr lang="en-US" sz="1800" dirty="0" err="1">
                          <a:effectLst/>
                          <a:latin typeface="+mj-lt"/>
                        </a:rPr>
                        <a:t>cận</a:t>
                      </a:r>
                      <a:r>
                        <a:rPr lang="en-US" sz="1800" dirty="0">
                          <a:effectLst/>
                          <a:latin typeface="+mj-lt"/>
                        </a:rPr>
                        <a:t> </a:t>
                      </a:r>
                      <a:r>
                        <a:rPr lang="en-US" sz="1800" dirty="0" err="1">
                          <a:effectLst/>
                          <a:latin typeface="+mj-lt"/>
                        </a:rPr>
                        <a:t>thị</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dirty="0">
                          <a:effectLst/>
                          <a:latin typeface="+mj-lt"/>
                        </a:rPr>
                        <a:t>31/100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700" dirty="0">
                          <a:effectLst/>
                          <a:latin typeface="+mj-lt"/>
                        </a:rPr>
                        <a:t>Do </a:t>
                      </a:r>
                      <a:r>
                        <a:rPr lang="en-US" sz="1700" dirty="0" err="1">
                          <a:effectLst/>
                          <a:latin typeface="+mj-lt"/>
                        </a:rPr>
                        <a:t>bẩm</a:t>
                      </a:r>
                      <a:r>
                        <a:rPr lang="en-US" sz="1700" dirty="0">
                          <a:effectLst/>
                          <a:latin typeface="+mj-lt"/>
                        </a:rPr>
                        <a:t> </a:t>
                      </a:r>
                      <a:r>
                        <a:rPr lang="en-US" sz="1700" dirty="0" err="1">
                          <a:effectLst/>
                          <a:latin typeface="+mj-lt"/>
                        </a:rPr>
                        <a:t>sinh</a:t>
                      </a:r>
                      <a:r>
                        <a:rPr lang="en-US" sz="1700" dirty="0">
                          <a:effectLst/>
                          <a:latin typeface="+mj-lt"/>
                        </a:rPr>
                        <a:t> </a:t>
                      </a:r>
                      <a:r>
                        <a:rPr lang="en-US" sz="1700" dirty="0" err="1">
                          <a:effectLst/>
                          <a:latin typeface="+mj-lt"/>
                        </a:rPr>
                        <a:t>cầu</a:t>
                      </a:r>
                      <a:r>
                        <a:rPr lang="en-US" sz="1700" dirty="0">
                          <a:effectLst/>
                          <a:latin typeface="+mj-lt"/>
                        </a:rPr>
                        <a:t> </a:t>
                      </a:r>
                      <a:r>
                        <a:rPr lang="en-US" sz="1700" dirty="0" err="1">
                          <a:effectLst/>
                          <a:latin typeface="+mj-lt"/>
                        </a:rPr>
                        <a:t>mắt</a:t>
                      </a:r>
                      <a:r>
                        <a:rPr lang="en-US" sz="1700" dirty="0">
                          <a:effectLst/>
                          <a:latin typeface="+mj-lt"/>
                        </a:rPr>
                        <a:t> </a:t>
                      </a:r>
                      <a:r>
                        <a:rPr lang="en-US" sz="1700" dirty="0" err="1">
                          <a:effectLst/>
                          <a:latin typeface="+mj-lt"/>
                        </a:rPr>
                        <a:t>dài</a:t>
                      </a:r>
                      <a:r>
                        <a:rPr lang="en-US" sz="1700" dirty="0">
                          <a:effectLst/>
                          <a:latin typeface="+mj-lt"/>
                        </a:rPr>
                        <a:t> </a:t>
                      </a:r>
                      <a:r>
                        <a:rPr lang="en-US" sz="1700" dirty="0" err="1">
                          <a:effectLst/>
                          <a:latin typeface="+mj-lt"/>
                        </a:rPr>
                        <a:t>hoặc</a:t>
                      </a:r>
                      <a:r>
                        <a:rPr lang="en-US" sz="1700" dirty="0">
                          <a:effectLst/>
                          <a:latin typeface="+mj-lt"/>
                        </a:rPr>
                        <a:t> do </a:t>
                      </a:r>
                      <a:r>
                        <a:rPr lang="en-US" sz="1700" dirty="0" err="1">
                          <a:effectLst/>
                          <a:latin typeface="+mj-lt"/>
                        </a:rPr>
                        <a:t>nhìn</a:t>
                      </a:r>
                      <a:r>
                        <a:rPr lang="en-US" sz="1700" dirty="0">
                          <a:effectLst/>
                          <a:latin typeface="+mj-lt"/>
                        </a:rPr>
                        <a:t> </a:t>
                      </a:r>
                      <a:r>
                        <a:rPr lang="en-US" sz="1700" dirty="0" err="1">
                          <a:effectLst/>
                          <a:latin typeface="+mj-lt"/>
                        </a:rPr>
                        <a:t>gần</a:t>
                      </a:r>
                      <a:r>
                        <a:rPr lang="en-US" sz="1700" dirty="0">
                          <a:effectLst/>
                          <a:latin typeface="+mj-lt"/>
                        </a:rPr>
                        <a:t> </a:t>
                      </a:r>
                      <a:r>
                        <a:rPr lang="en-US" sz="1700" dirty="0" err="1">
                          <a:effectLst/>
                          <a:latin typeface="+mj-lt"/>
                        </a:rPr>
                        <a:t>khi</a:t>
                      </a:r>
                      <a:r>
                        <a:rPr lang="en-US" sz="1700" dirty="0">
                          <a:effectLst/>
                          <a:latin typeface="+mj-lt"/>
                        </a:rPr>
                        <a:t> </a:t>
                      </a:r>
                      <a:r>
                        <a:rPr lang="en-US" sz="1700" dirty="0" err="1">
                          <a:effectLst/>
                          <a:latin typeface="+mj-lt"/>
                        </a:rPr>
                        <a:t>đọc</a:t>
                      </a:r>
                      <a:r>
                        <a:rPr lang="en-US" sz="1700" dirty="0">
                          <a:effectLst/>
                          <a:latin typeface="+mj-lt"/>
                        </a:rPr>
                        <a:t> </a:t>
                      </a:r>
                      <a:r>
                        <a:rPr lang="en-US" sz="1700" dirty="0" err="1">
                          <a:effectLst/>
                          <a:latin typeface="+mj-lt"/>
                        </a:rPr>
                        <a:t>sách</a:t>
                      </a:r>
                      <a:r>
                        <a:rPr lang="en-US" sz="1700" dirty="0">
                          <a:effectLst/>
                          <a:latin typeface="+mj-lt"/>
                        </a:rPr>
                        <a:t> hay </a:t>
                      </a:r>
                      <a:r>
                        <a:rPr lang="en-US" sz="1700" dirty="0" err="1">
                          <a:effectLst/>
                          <a:latin typeface="+mj-lt"/>
                        </a:rPr>
                        <a:t>làm</a:t>
                      </a:r>
                      <a:r>
                        <a:rPr lang="en-US" sz="1700" dirty="0">
                          <a:effectLst/>
                          <a:latin typeface="+mj-lt"/>
                        </a:rPr>
                        <a:t> </a:t>
                      </a:r>
                      <a:r>
                        <a:rPr lang="en-US" sz="1700" dirty="0" err="1">
                          <a:effectLst/>
                          <a:latin typeface="+mj-lt"/>
                        </a:rPr>
                        <a:t>việc</a:t>
                      </a:r>
                      <a:r>
                        <a:rPr lang="en-US" sz="1700" dirty="0">
                          <a:effectLst/>
                          <a:latin typeface="+mj-lt"/>
                        </a:rPr>
                        <a:t> </a:t>
                      </a:r>
                      <a:r>
                        <a:rPr lang="en-US" sz="1700" dirty="0" err="1">
                          <a:effectLst/>
                          <a:latin typeface="+mj-lt"/>
                        </a:rPr>
                        <a:t>trong</a:t>
                      </a:r>
                      <a:r>
                        <a:rPr lang="en-US" sz="1700" dirty="0">
                          <a:effectLst/>
                          <a:latin typeface="+mj-lt"/>
                        </a:rPr>
                        <a:t> </a:t>
                      </a:r>
                      <a:r>
                        <a:rPr lang="en-US" sz="1700" dirty="0" err="1">
                          <a:effectLst/>
                          <a:latin typeface="+mj-lt"/>
                        </a:rPr>
                        <a:t>ánh</a:t>
                      </a:r>
                      <a:r>
                        <a:rPr lang="en-US" sz="1700" dirty="0">
                          <a:effectLst/>
                          <a:latin typeface="+mj-lt"/>
                        </a:rPr>
                        <a:t> </a:t>
                      </a:r>
                      <a:r>
                        <a:rPr lang="en-US" sz="1700" dirty="0" err="1">
                          <a:effectLst/>
                          <a:latin typeface="+mj-lt"/>
                        </a:rPr>
                        <a:t>sáng</a:t>
                      </a:r>
                      <a:r>
                        <a:rPr lang="en-US" sz="1700" dirty="0">
                          <a:effectLst/>
                          <a:latin typeface="+mj-lt"/>
                        </a:rPr>
                        <a:t> </a:t>
                      </a:r>
                      <a:r>
                        <a:rPr lang="en-US" sz="1700" dirty="0" err="1">
                          <a:effectLst/>
                          <a:latin typeface="+mj-lt"/>
                        </a:rPr>
                        <a:t>yếu</a:t>
                      </a:r>
                      <a:r>
                        <a:rPr lang="en-US" sz="1700" dirty="0">
                          <a:effectLst/>
                          <a:latin typeface="+mj-lt"/>
                        </a:rPr>
                        <a:t>, </a:t>
                      </a:r>
                      <a:r>
                        <a:rPr lang="en-US" sz="1700" dirty="0" err="1">
                          <a:effectLst/>
                          <a:latin typeface="+mj-lt"/>
                        </a:rPr>
                        <a:t>lâu</a:t>
                      </a:r>
                      <a:r>
                        <a:rPr lang="en-US" sz="1700" dirty="0">
                          <a:effectLst/>
                          <a:latin typeface="+mj-lt"/>
                        </a:rPr>
                        <a:t> </a:t>
                      </a:r>
                      <a:r>
                        <a:rPr lang="en-US" sz="1700" dirty="0" err="1">
                          <a:effectLst/>
                          <a:latin typeface="+mj-lt"/>
                        </a:rPr>
                        <a:t>dần</a:t>
                      </a:r>
                      <a:r>
                        <a:rPr lang="en-US" sz="1700" dirty="0">
                          <a:effectLst/>
                          <a:latin typeface="+mj-lt"/>
                        </a:rPr>
                        <a:t> </a:t>
                      </a:r>
                      <a:r>
                        <a:rPr lang="en-US" sz="1700" dirty="0" err="1">
                          <a:effectLst/>
                          <a:latin typeface="+mj-lt"/>
                        </a:rPr>
                        <a:t>làm</a:t>
                      </a:r>
                      <a:r>
                        <a:rPr lang="en-US" sz="1700" dirty="0">
                          <a:effectLst/>
                          <a:latin typeface="+mj-lt"/>
                        </a:rPr>
                        <a:t> </a:t>
                      </a:r>
                      <a:r>
                        <a:rPr lang="en-US" sz="1700" dirty="0" err="1">
                          <a:effectLst/>
                          <a:latin typeface="+mj-lt"/>
                        </a:rPr>
                        <a:t>thể</a:t>
                      </a:r>
                      <a:r>
                        <a:rPr lang="en-US" sz="1700" dirty="0">
                          <a:effectLst/>
                          <a:latin typeface="+mj-lt"/>
                        </a:rPr>
                        <a:t> </a:t>
                      </a:r>
                      <a:r>
                        <a:rPr lang="en-US" sz="1700" dirty="0" err="1">
                          <a:effectLst/>
                          <a:latin typeface="+mj-lt"/>
                        </a:rPr>
                        <a:t>thủy</a:t>
                      </a:r>
                      <a:r>
                        <a:rPr lang="en-US" sz="1700" dirty="0">
                          <a:effectLst/>
                          <a:latin typeface="+mj-lt"/>
                        </a:rPr>
                        <a:t> </a:t>
                      </a:r>
                      <a:r>
                        <a:rPr lang="en-US" sz="1700" dirty="0" err="1">
                          <a:effectLst/>
                          <a:latin typeface="+mj-lt"/>
                        </a:rPr>
                        <a:t>tinh</a:t>
                      </a:r>
                      <a:r>
                        <a:rPr lang="en-US" sz="1700" dirty="0">
                          <a:effectLst/>
                          <a:latin typeface="+mj-lt"/>
                        </a:rPr>
                        <a:t> </a:t>
                      </a:r>
                      <a:r>
                        <a:rPr lang="en-US" sz="1700" dirty="0" err="1">
                          <a:effectLst/>
                          <a:latin typeface="+mj-lt"/>
                        </a:rPr>
                        <a:t>bị</a:t>
                      </a:r>
                      <a:r>
                        <a:rPr lang="en-US" sz="1700" dirty="0">
                          <a:effectLst/>
                          <a:latin typeface="+mj-lt"/>
                        </a:rPr>
                        <a:t> </a:t>
                      </a:r>
                      <a:r>
                        <a:rPr lang="en-US" sz="1700" dirty="0" err="1">
                          <a:effectLst/>
                          <a:latin typeface="+mj-lt"/>
                        </a:rPr>
                        <a:t>phồng</a:t>
                      </a:r>
                      <a:r>
                        <a:rPr lang="en-US" sz="1700" dirty="0">
                          <a:effectLst/>
                          <a:latin typeface="+mj-lt"/>
                        </a:rPr>
                        <a:t> </a:t>
                      </a:r>
                      <a:r>
                        <a:rPr lang="en-US" sz="1700" dirty="0" err="1">
                          <a:effectLst/>
                          <a:latin typeface="+mj-lt"/>
                        </a:rPr>
                        <a:t>lên</a:t>
                      </a:r>
                      <a:r>
                        <a:rPr lang="en-US" sz="1700" dirty="0">
                          <a:effectLst/>
                          <a:latin typeface="+mj-lt"/>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1600" dirty="0">
                          <a:effectLst/>
                          <a:latin typeface="Calibri" panose="020F0502020204030204" pitchFamily="34" charset="0"/>
                          <a:cs typeface="Calibri" panose="020F0502020204030204" pitchFamily="34" charset="0"/>
                        </a:rPr>
                        <a:t>Biện pháp phòng tránh cận thị không do di truyền: Cần học tập và làm việc trong môi trường ánh sáng thích hợp, tránh đọc sách với khoảng cách gần, thiếu ánh sáng. Tránh sử dụng các thiết bị điện tử trong thời gian dài, liên tục. Nếu đã mắc tật cận thị, cần đeo kính đúng độ và khám mắt định kì. Ăn uống hợp lí để cung cấp đầy đủ vitamin và dưỡng chất thiết yếu cho mắt.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39668665"/>
                  </a:ext>
                </a:extLst>
              </a:tr>
              <a:tr h="1634570">
                <a:tc>
                  <a:txBody>
                    <a:bodyPr/>
                    <a:lstStyle/>
                    <a:p>
                      <a:pPr algn="ctr" fontAlgn="t"/>
                      <a:r>
                        <a:rPr lang="en-US" sz="1800" dirty="0" err="1">
                          <a:effectLst/>
                          <a:latin typeface="+mj-lt"/>
                        </a:rPr>
                        <a:t>Tật</a:t>
                      </a:r>
                      <a:r>
                        <a:rPr lang="en-US" sz="1800" dirty="0">
                          <a:effectLst/>
                          <a:latin typeface="+mj-lt"/>
                        </a:rPr>
                        <a:t> </a:t>
                      </a:r>
                      <a:r>
                        <a:rPr lang="en-US" sz="1800" dirty="0" err="1">
                          <a:effectLst/>
                          <a:latin typeface="+mj-lt"/>
                        </a:rPr>
                        <a:t>loạn</a:t>
                      </a:r>
                      <a:r>
                        <a:rPr lang="en-US" sz="1800" dirty="0">
                          <a:effectLst/>
                          <a:latin typeface="+mj-lt"/>
                        </a:rPr>
                        <a:t> </a:t>
                      </a:r>
                      <a:r>
                        <a:rPr lang="en-US" sz="1800" dirty="0" err="1">
                          <a:effectLst/>
                          <a:latin typeface="+mj-lt"/>
                        </a:rPr>
                        <a:t>thị</a:t>
                      </a:r>
                      <a:endParaRPr lang="en-US" sz="1800" dirty="0">
                        <a:effectLst/>
                        <a:latin typeface="+mj-lt"/>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5/100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en-US" sz="1800" dirty="0">
                          <a:effectLst/>
                          <a:latin typeface="+mj-lt"/>
                        </a:rPr>
                        <a:t>Do </a:t>
                      </a:r>
                      <a:r>
                        <a:rPr lang="en-US" sz="1800" dirty="0" err="1">
                          <a:effectLst/>
                          <a:latin typeface="+mj-lt"/>
                        </a:rPr>
                        <a:t>giác</a:t>
                      </a:r>
                      <a:r>
                        <a:rPr lang="en-US" sz="1800" dirty="0">
                          <a:effectLst/>
                          <a:latin typeface="+mj-lt"/>
                        </a:rPr>
                        <a:t> </a:t>
                      </a:r>
                      <a:r>
                        <a:rPr lang="en-US" sz="1800" dirty="0" err="1">
                          <a:effectLst/>
                          <a:latin typeface="+mj-lt"/>
                        </a:rPr>
                        <a:t>mạc</a:t>
                      </a:r>
                      <a:r>
                        <a:rPr lang="en-US" sz="1800" dirty="0">
                          <a:effectLst/>
                          <a:latin typeface="+mj-lt"/>
                        </a:rPr>
                        <a:t> </a:t>
                      </a:r>
                      <a:r>
                        <a:rPr lang="en-US" sz="1800" dirty="0" err="1">
                          <a:effectLst/>
                          <a:latin typeface="+mj-lt"/>
                        </a:rPr>
                        <a:t>bị</a:t>
                      </a:r>
                      <a:r>
                        <a:rPr lang="en-US" sz="1800" dirty="0">
                          <a:effectLst/>
                          <a:latin typeface="+mj-lt"/>
                        </a:rPr>
                        <a:t> </a:t>
                      </a:r>
                      <a:r>
                        <a:rPr lang="en-US" sz="1800" dirty="0" err="1">
                          <a:effectLst/>
                          <a:latin typeface="+mj-lt"/>
                        </a:rPr>
                        <a:t>biến</a:t>
                      </a:r>
                      <a:r>
                        <a:rPr lang="en-US" sz="1800" dirty="0">
                          <a:effectLst/>
                          <a:latin typeface="+mj-lt"/>
                        </a:rPr>
                        <a:t> </a:t>
                      </a:r>
                      <a:r>
                        <a:rPr lang="en-US" sz="1800" dirty="0" err="1">
                          <a:effectLst/>
                          <a:latin typeface="+mj-lt"/>
                        </a:rPr>
                        <a:t>dạng</a:t>
                      </a:r>
                      <a:r>
                        <a:rPr lang="en-US" sz="1800" dirty="0">
                          <a:effectLst/>
                          <a:latin typeface="+mj-lt"/>
                        </a:rPr>
                        <a:t> </a:t>
                      </a:r>
                      <a:r>
                        <a:rPr lang="en-US" sz="1800" dirty="0" err="1">
                          <a:effectLst/>
                          <a:latin typeface="+mj-lt"/>
                        </a:rPr>
                        <a:t>không</a:t>
                      </a:r>
                      <a:r>
                        <a:rPr lang="en-US" sz="1800" dirty="0">
                          <a:effectLst/>
                          <a:latin typeface="+mj-lt"/>
                        </a:rPr>
                        <a:t> </a:t>
                      </a:r>
                      <a:r>
                        <a:rPr lang="en-US" sz="1800" dirty="0" err="1">
                          <a:effectLst/>
                          <a:latin typeface="+mj-lt"/>
                        </a:rPr>
                        <a:t>đều</a:t>
                      </a:r>
                      <a:r>
                        <a:rPr lang="en-US" sz="1800" dirty="0">
                          <a:effectLst/>
                          <a:latin typeface="+mj-lt"/>
                        </a:rPr>
                        <a:t> </a:t>
                      </a:r>
                      <a:r>
                        <a:rPr lang="en-US" sz="1800" dirty="0" err="1">
                          <a:effectLst/>
                          <a:latin typeface="+mj-lt"/>
                        </a:rPr>
                        <a:t>khiến</a:t>
                      </a:r>
                      <a:r>
                        <a:rPr lang="en-US" sz="1800" dirty="0">
                          <a:effectLst/>
                          <a:latin typeface="+mj-lt"/>
                        </a:rPr>
                        <a:t> </a:t>
                      </a:r>
                      <a:r>
                        <a:rPr lang="en-US" sz="1800" dirty="0" err="1">
                          <a:effectLst/>
                          <a:latin typeface="+mj-lt"/>
                        </a:rPr>
                        <a:t>các</a:t>
                      </a:r>
                      <a:r>
                        <a:rPr lang="en-US" sz="1800" dirty="0">
                          <a:effectLst/>
                          <a:latin typeface="+mj-lt"/>
                        </a:rPr>
                        <a:t> </a:t>
                      </a:r>
                      <a:r>
                        <a:rPr lang="en-US" sz="1800" dirty="0" err="1">
                          <a:effectLst/>
                          <a:latin typeface="+mj-lt"/>
                        </a:rPr>
                        <a:t>tia</a:t>
                      </a:r>
                      <a:r>
                        <a:rPr lang="en-US" sz="1800" dirty="0">
                          <a:effectLst/>
                          <a:latin typeface="+mj-lt"/>
                        </a:rPr>
                        <a:t> </a:t>
                      </a:r>
                      <a:r>
                        <a:rPr lang="en-US" sz="1800" dirty="0" err="1">
                          <a:effectLst/>
                          <a:latin typeface="+mj-lt"/>
                        </a:rPr>
                        <a:t>sáng</a:t>
                      </a:r>
                      <a:r>
                        <a:rPr lang="en-US" sz="1800" dirty="0">
                          <a:effectLst/>
                          <a:latin typeface="+mj-lt"/>
                        </a:rPr>
                        <a:t> </a:t>
                      </a:r>
                      <a:r>
                        <a:rPr lang="en-US" sz="1800" dirty="0" err="1">
                          <a:effectLst/>
                          <a:latin typeface="+mj-lt"/>
                        </a:rPr>
                        <a:t>đi</a:t>
                      </a:r>
                      <a:r>
                        <a:rPr lang="en-US" sz="1800" dirty="0">
                          <a:effectLst/>
                          <a:latin typeface="+mj-lt"/>
                        </a:rPr>
                        <a:t> </a:t>
                      </a:r>
                      <a:r>
                        <a:rPr lang="en-US" sz="1800" dirty="0" err="1">
                          <a:effectLst/>
                          <a:latin typeface="+mj-lt"/>
                        </a:rPr>
                        <a:t>vào</a:t>
                      </a:r>
                      <a:r>
                        <a:rPr lang="en-US" sz="1800" dirty="0">
                          <a:effectLst/>
                          <a:latin typeface="+mj-lt"/>
                        </a:rPr>
                        <a:t> </a:t>
                      </a:r>
                      <a:r>
                        <a:rPr lang="en-US" sz="1800" dirty="0" err="1">
                          <a:effectLst/>
                          <a:latin typeface="+mj-lt"/>
                        </a:rPr>
                        <a:t>mắt</a:t>
                      </a:r>
                      <a:r>
                        <a:rPr lang="en-US" sz="1800" dirty="0">
                          <a:effectLst/>
                          <a:latin typeface="+mj-lt"/>
                        </a:rPr>
                        <a:t> </a:t>
                      </a:r>
                      <a:r>
                        <a:rPr lang="en-US" sz="1800" dirty="0" err="1">
                          <a:effectLst/>
                          <a:latin typeface="+mj-lt"/>
                        </a:rPr>
                        <a:t>hội</a:t>
                      </a:r>
                      <a:r>
                        <a:rPr lang="en-US" sz="1800" dirty="0">
                          <a:effectLst/>
                          <a:latin typeface="+mj-lt"/>
                        </a:rPr>
                        <a:t> </a:t>
                      </a:r>
                      <a:r>
                        <a:rPr lang="en-US" sz="1800" dirty="0" err="1">
                          <a:effectLst/>
                          <a:latin typeface="+mj-lt"/>
                        </a:rPr>
                        <a:t>tụ</a:t>
                      </a:r>
                      <a:r>
                        <a:rPr lang="en-US" sz="1800" dirty="0">
                          <a:effectLst/>
                          <a:latin typeface="+mj-lt"/>
                        </a:rPr>
                        <a:t> ở </a:t>
                      </a:r>
                      <a:r>
                        <a:rPr lang="en-US" sz="1800" dirty="0" err="1">
                          <a:effectLst/>
                          <a:latin typeface="+mj-lt"/>
                        </a:rPr>
                        <a:t>nhiều</a:t>
                      </a:r>
                      <a:r>
                        <a:rPr lang="en-US" sz="1800" dirty="0">
                          <a:effectLst/>
                          <a:latin typeface="+mj-lt"/>
                        </a:rPr>
                        <a:t> </a:t>
                      </a:r>
                      <a:r>
                        <a:rPr lang="en-US" sz="1800" dirty="0" err="1">
                          <a:effectLst/>
                          <a:latin typeface="+mj-lt"/>
                        </a:rPr>
                        <a:t>điểm</a:t>
                      </a:r>
                      <a:r>
                        <a:rPr lang="en-US" sz="1800" dirty="0">
                          <a:effectLst/>
                          <a:latin typeface="+mj-lt"/>
                        </a:rPr>
                        <a:t>.</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tc>
                  <a:txBody>
                    <a:bodyPr/>
                    <a:lstStyle/>
                    <a:p>
                      <a:pPr algn="ctr" fontAlgn="t"/>
                      <a:r>
                        <a:rPr lang="vi-VN" sz="1600" dirty="0">
                          <a:effectLst/>
                          <a:latin typeface="Calibri" panose="020F0502020204030204" pitchFamily="34" charset="0"/>
                          <a:cs typeface="Calibri" panose="020F0502020204030204" pitchFamily="34" charset="0"/>
                        </a:rPr>
                        <a:t>Biện pháp phòng tránh loạn thị không do di truyền: Tránh các nguy cơ gây tổn thương mắt có thể xảy ra. Làm việc ở nơi có ánh sáng đầy đủ, tránh nơi quá tối hoặc ánh sáng quá mạnh. Dành thời gian để mắt nghỉ ngơi khi làm việc trước máy tính, đọc sách hay các công việc tỉ mỉ khác. Điều trị sớm các bệnh lí về mắt (nếu có). Ăn uống hợp lí để cung cấp đầy đủ vitamin và dưỡng chất thiết yếu cho mắt. Khi đã bị loạn thị rồi thì phải đi khám và điều trị sớm.</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CFE9"/>
                    </a:solidFill>
                  </a:tcPr>
                </a:tc>
                <a:extLst>
                  <a:ext uri="{0D108BD9-81ED-4DB2-BD59-A6C34878D82A}">
                    <a16:rowId xmlns:a16="http://schemas.microsoft.com/office/drawing/2014/main" xmlns="" val="2604637604"/>
                  </a:ext>
                </a:extLst>
              </a:tr>
            </a:tbl>
          </a:graphicData>
        </a:graphic>
      </p:graphicFrame>
    </p:spTree>
    <p:extLst>
      <p:ext uri="{BB962C8B-B14F-4D97-AF65-F5344CB8AC3E}">
        <p14:creationId xmlns:p14="http://schemas.microsoft.com/office/powerpoint/2010/main" val="2369723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pic>
        <p:nvPicPr>
          <p:cNvPr id="8" name="Picture 8"/>
          <p:cNvPicPr>
            <a:picLocks noChangeAspect="1"/>
          </p:cNvPicPr>
          <p:nvPr/>
        </p:nvPicPr>
        <p:blipFill>
          <a:blip r:embed="rId3"/>
          <a:srcRect/>
          <a:stretch>
            <a:fillRect/>
          </a:stretch>
        </p:blipFill>
        <p:spPr>
          <a:xfrm>
            <a:off x="610304" y="2431053"/>
            <a:ext cx="3206577" cy="4297933"/>
          </a:xfrm>
          <a:prstGeom prst="rect">
            <a:avLst/>
          </a:prstGeom>
        </p:spPr>
      </p:pic>
      <p:pic>
        <p:nvPicPr>
          <p:cNvPr id="9" name="Picture 9"/>
          <p:cNvPicPr>
            <a:picLocks noChangeAspect="1"/>
          </p:cNvPicPr>
          <p:nvPr/>
        </p:nvPicPr>
        <p:blipFill>
          <a:blip r:embed="rId4"/>
          <a:srcRect/>
          <a:stretch>
            <a:fillRect/>
          </a:stretch>
        </p:blipFill>
        <p:spPr>
          <a:xfrm>
            <a:off x="4627202" y="2431052"/>
            <a:ext cx="2783778" cy="4297932"/>
          </a:xfrm>
          <a:prstGeom prst="rect">
            <a:avLst/>
          </a:prstGeom>
        </p:spPr>
      </p:pic>
      <p:pic>
        <p:nvPicPr>
          <p:cNvPr id="10" name="Picture 10"/>
          <p:cNvPicPr>
            <a:picLocks noChangeAspect="1"/>
          </p:cNvPicPr>
          <p:nvPr/>
        </p:nvPicPr>
        <p:blipFill>
          <a:blip r:embed="rId5"/>
          <a:srcRect/>
          <a:stretch>
            <a:fillRect/>
          </a:stretch>
        </p:blipFill>
        <p:spPr>
          <a:xfrm>
            <a:off x="8269836" y="2446563"/>
            <a:ext cx="3311859" cy="4297933"/>
          </a:xfrm>
          <a:prstGeom prst="rect">
            <a:avLst/>
          </a:prstGeom>
        </p:spPr>
      </p:pic>
      <p:sp>
        <p:nvSpPr>
          <p:cNvPr id="12" name="TextBox 12"/>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1. </a:t>
            </a:r>
            <a:r>
              <a:rPr lang="en-US" sz="2300" b="1" dirty="0" err="1">
                <a:solidFill>
                  <a:srgbClr val="FFFFFF"/>
                </a:solidFill>
                <a:latin typeface="Times New Roman" panose="02020603050405020304" pitchFamily="18" charset="0"/>
              </a:rPr>
              <a:t>Thị</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grpSp>
        <p:nvGrpSpPr>
          <p:cNvPr id="13" name="Group 10"/>
          <p:cNvGrpSpPr/>
          <p:nvPr/>
        </p:nvGrpSpPr>
        <p:grpSpPr>
          <a:xfrm>
            <a:off x="610304" y="1319028"/>
            <a:ext cx="10971391" cy="2153840"/>
            <a:chOff x="0" y="-192881"/>
            <a:chExt cx="21948499" cy="4307678"/>
          </a:xfrm>
        </p:grpSpPr>
        <p:grpSp>
          <p:nvGrpSpPr>
            <p:cNvPr id="14" name="Group 11"/>
            <p:cNvGrpSpPr/>
            <p:nvPr/>
          </p:nvGrpSpPr>
          <p:grpSpPr>
            <a:xfrm>
              <a:off x="0" y="-192881"/>
              <a:ext cx="21948499" cy="4307678"/>
              <a:chOff x="0" y="-38100"/>
              <a:chExt cx="4335506" cy="850900"/>
            </a:xfrm>
          </p:grpSpPr>
          <p:sp>
            <p:nvSpPr>
              <p:cNvPr id="16" name="Freeform 12"/>
              <p:cNvSpPr/>
              <p:nvPr/>
            </p:nvSpPr>
            <p:spPr>
              <a:xfrm>
                <a:off x="0" y="0"/>
                <a:ext cx="4335506" cy="356985"/>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7" name="TextBox 13"/>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15" name="TextBox 14"/>
            <p:cNvSpPr txBox="1"/>
            <p:nvPr/>
          </p:nvSpPr>
          <p:spPr>
            <a:xfrm>
              <a:off x="116376" y="480425"/>
              <a:ext cx="21408039" cy="846386"/>
            </a:xfrm>
            <a:prstGeom prst="rect">
              <a:avLst/>
            </a:prstGeom>
          </p:spPr>
          <p:txBody>
            <a:bodyPr wrap="square" lIns="0" tIns="0" rIns="0" bIns="0" rtlCol="0" anchor="t">
              <a:spAutoFit/>
            </a:bodyPr>
            <a:lstStyle/>
            <a:p>
              <a:pPr algn="ctr" defTabSz="609448">
                <a:lnSpc>
                  <a:spcPts val="3266"/>
                </a:lnSpc>
              </a:pPr>
              <a:r>
                <a:rPr lang="vi-VN" sz="2300" b="1" dirty="0">
                  <a:solidFill>
                    <a:srgbClr val="000000"/>
                  </a:solidFill>
                  <a:latin typeface="Times New Roman" panose="02020603050405020304" pitchFamily="18" charset="0"/>
                </a:rPr>
                <a:t>Hoạt động 2: Thiết kế poster tuyên truyền mọi người cách chăm sóc và bảo vệ đôi mắt</a:t>
              </a:r>
              <a:endParaRPr lang="en-US" sz="2300" b="1" dirty="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51808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pinimg.com/564x/8f/41/a1/8f41a174d82714413ebba3f61cb27e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563" y="2385058"/>
            <a:ext cx="5583778" cy="3550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687211" y="1962869"/>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0219" y="3647475"/>
            <a:ext cx="5704407" cy="2196769"/>
          </a:xfrm>
          <a:prstGeom prst="rect">
            <a:avLst/>
          </a:prstGeom>
        </p:spPr>
      </p:pic>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976359" y="2352321"/>
            <a:ext cx="5267846" cy="1274195"/>
          </a:xfrm>
          <a:prstGeom prst="rect">
            <a:avLst/>
          </a:prstGeom>
        </p:spPr>
        <p:txBody>
          <a:bodyPr wrap="square" lIns="0" tIns="0" rIns="0" bIns="0" rtlCol="0" anchor="t">
            <a:spAutoFit/>
          </a:bodyPr>
          <a:lstStyle/>
          <a:p>
            <a:pPr algn="just" defTabSz="609448">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vùng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1030021" y="4051872"/>
            <a:ext cx="5214185" cy="1274195"/>
          </a:xfrm>
          <a:prstGeom prst="rect">
            <a:avLst/>
          </a:prstGeom>
        </p:spPr>
        <p:txBody>
          <a:bodyPr lIns="0" tIns="0" rIns="0" bIns="0" rtlCol="0" anchor="t">
            <a:spAutoFit/>
          </a:bodyPr>
          <a:lstStyle/>
          <a:p>
            <a:pPr algn="just" defTabSz="609448">
              <a:lnSpc>
                <a:spcPct val="120000"/>
              </a:lnSpc>
              <a:spcBef>
                <a:spcPct val="0"/>
              </a:spcBef>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của</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ngoài</a:t>
            </a:r>
            <a:r>
              <a:rPr lang="en-US" sz="2300" b="1" dirty="0">
                <a:solidFill>
                  <a:srgbClr val="C00000"/>
                </a:solidFill>
                <a:latin typeface="Times New Roman" panose="02020603050405020304" pitchFamily="18" charset="0"/>
              </a:rPr>
              <a:t>, tai </a:t>
            </a:r>
            <a:r>
              <a:rPr lang="en-US" sz="2300" b="1" dirty="0" err="1">
                <a:solidFill>
                  <a:srgbClr val="C00000"/>
                </a:solidFill>
                <a:latin typeface="Times New Roman" panose="02020603050405020304" pitchFamily="18" charset="0"/>
              </a:rPr>
              <a:t>giữa</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tai </a:t>
            </a:r>
            <a:r>
              <a:rPr lang="en-US" sz="2300" b="1" dirty="0" err="1">
                <a:solidFill>
                  <a:srgbClr val="C00000"/>
                </a:solidFill>
                <a:latin typeface="Times New Roman" panose="02020603050405020304" pitchFamily="18" charset="0"/>
              </a:rPr>
              <a:t>trong</a:t>
            </a:r>
            <a:endParaRPr lang="en-US" sz="2300" b="1" dirty="0">
              <a:solidFill>
                <a:srgbClr val="C00000"/>
              </a:solidFill>
              <a:latin typeface="Times New Roman" panose="02020603050405020304" pitchFamily="18" charset="0"/>
            </a:endParaRPr>
          </a:p>
          <a:p>
            <a:pPr algn="just" defTabSz="609448">
              <a:lnSpc>
                <a:spcPct val="120000"/>
              </a:lnSpc>
              <a:spcBef>
                <a:spcPct val="0"/>
              </a:spcBef>
            </a:pPr>
            <a:r>
              <a:rPr lang="en-US" sz="2300" b="1" dirty="0">
                <a:solidFill>
                  <a:prstClr val="black"/>
                </a:solidFill>
                <a:latin typeface="Times New Roman" panose="02020603050405020304" pitchFamily="18" charset="0"/>
              </a:rPr>
              <a:t>Tai </a:t>
            </a:r>
            <a:r>
              <a:rPr lang="en-US" sz="2300" b="1" dirty="0" err="1">
                <a:solidFill>
                  <a:prstClr val="black"/>
                </a:solidFill>
                <a:latin typeface="Times New Roman" panose="02020603050405020304" pitchFamily="18" charset="0"/>
              </a:rPr>
              <a:t>có</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chức</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năng</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thu</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nhận</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âm</a:t>
            </a:r>
            <a:r>
              <a:rPr lang="en-US" sz="2300" b="1" dirty="0">
                <a:solidFill>
                  <a:prstClr val="black"/>
                </a:solidFill>
                <a:latin typeface="Times New Roman" panose="02020603050405020304" pitchFamily="18" charset="0"/>
              </a:rPr>
              <a:t> </a:t>
            </a:r>
            <a:r>
              <a:rPr lang="en-US" sz="2300" b="1" dirty="0" err="1">
                <a:solidFill>
                  <a:prstClr val="black"/>
                </a:solidFill>
                <a:latin typeface="Times New Roman" panose="02020603050405020304" pitchFamily="18" charset="0"/>
              </a:rPr>
              <a:t>thanh</a:t>
            </a:r>
            <a:endParaRPr lang="en-US" sz="23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0272328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fade">
                                      <p:cBhvr>
                                        <p:cTn id="4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437086" y="197061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031" y="3396135"/>
            <a:ext cx="5704407" cy="3157066"/>
          </a:xfrm>
          <a:prstGeom prst="rect">
            <a:avLst/>
          </a:prstGeom>
        </p:spPr>
      </p:pic>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8031" y="2159001"/>
            <a:ext cx="5704407" cy="1274195"/>
          </a:xfrm>
          <a:prstGeom prst="rect">
            <a:avLst/>
          </a:prstGeom>
        </p:spPr>
        <p:txBody>
          <a:bodyPr lIns="0" tIns="0" rIns="0" bIns="0" rtlCol="0" anchor="t">
            <a:spAutoFit/>
          </a:bodyPr>
          <a:lstStyle/>
          <a:p>
            <a:pPr algn="just" defTabSz="609448">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819531" y="3709988"/>
            <a:ext cx="5200269" cy="2462213"/>
          </a:xfrm>
          <a:prstGeom prst="rect">
            <a:avLst/>
          </a:prstGeom>
        </p:spPr>
        <p:txBody>
          <a:bodyPr wrap="square" lIns="0" tIns="0" rIns="0" bIns="0" rtlCol="0" anchor="t">
            <a:spAutoFit/>
          </a:bodyPr>
          <a:lstStyle/>
          <a:p>
            <a:pPr defTabSz="609448">
              <a:spcBef>
                <a:spcPct val="0"/>
              </a:spcBef>
            </a:pPr>
            <a:r>
              <a:rPr lang="en-US" sz="2000" b="1" dirty="0">
                <a:solidFill>
                  <a:srgbClr val="000000"/>
                </a:solidFill>
                <a:latin typeface="Times New Roman" panose="02020603050405020304" pitchFamily="18" charset="0"/>
              </a:rPr>
              <a:t>Tai </a:t>
            </a:r>
            <a:r>
              <a:rPr lang="en-US" sz="2000" b="1" dirty="0" err="1">
                <a:solidFill>
                  <a:srgbClr val="000000"/>
                </a:solidFill>
                <a:latin typeface="Times New Roman" panose="02020603050405020304" pitchFamily="18" charset="0"/>
              </a:rPr>
              <a:t>ngoài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gồm</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vành</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và</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ống</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ngoài</a:t>
            </a:r>
            <a:endParaRPr lang="en-US" sz="2000" b="1" dirty="0">
              <a:solidFill>
                <a:srgbClr val="000000"/>
              </a:solidFill>
              <a:latin typeface="Times New Roman" panose="02020603050405020304" pitchFamily="18" charset="0"/>
            </a:endParaRPr>
          </a:p>
          <a:p>
            <a:pPr defTabSz="609448">
              <a:spcBef>
                <a:spcPct val="0"/>
              </a:spcBef>
            </a:pPr>
            <a:r>
              <a:rPr lang="en-US" sz="2000" b="1" dirty="0">
                <a:solidFill>
                  <a:srgbClr val="000000"/>
                </a:solidFill>
                <a:latin typeface="Times New Roman" panose="02020603050405020304" pitchFamily="18" charset="0"/>
              </a:rPr>
              <a:t>C</a:t>
            </a:r>
            <a:r>
              <a:rPr lang="vi-VN" sz="2000" b="1" dirty="0">
                <a:solidFill>
                  <a:srgbClr val="000000"/>
                </a:solidFill>
                <a:latin typeface="Times New Roman" panose="02020603050405020304" pitchFamily="18" charset="0"/>
              </a:rPr>
              <a:t>ó nhiệm vụ thu nhận và dẫn truyền âm thanh. Vành tai (loa tai): bao gồm sụn và có lớp da phủ bên ngoài, có ít mạch máu và lớp mỡ bảo vệ. </a:t>
            </a:r>
            <a:endParaRPr lang="en-US" sz="2000" b="1" dirty="0">
              <a:solidFill>
                <a:srgbClr val="000000"/>
              </a:solidFill>
              <a:latin typeface="Times New Roman" panose="02020603050405020304" pitchFamily="18" charset="0"/>
            </a:endParaRPr>
          </a:p>
          <a:p>
            <a:pPr defTabSz="609448">
              <a:spcBef>
                <a:spcPct val="0"/>
              </a:spcBef>
            </a:pPr>
            <a:r>
              <a:rPr lang="vi-VN" sz="2000" b="1" dirty="0">
                <a:solidFill>
                  <a:srgbClr val="000000"/>
                </a:solidFill>
                <a:latin typeface="Times New Roman" panose="02020603050405020304" pitchFamily="18" charset="0"/>
              </a:rPr>
              <a:t>Các đường cong và xoắn của vành tai giúp nhận và hứng âm thanh (năng lượng âm) từ mọi phía vào ống tai.</a:t>
            </a:r>
            <a:endParaRPr lang="en-US" sz="2000" b="1" dirty="0">
              <a:solidFill>
                <a:srgbClr val="000000"/>
              </a:solidFill>
              <a:latin typeface="Times New Roman" panose="02020603050405020304" pitchFamily="18" charset="0"/>
            </a:endParaRPr>
          </a:p>
        </p:txBody>
      </p:sp>
      <p:pic>
        <p:nvPicPr>
          <p:cNvPr id="14338" name="Picture 2" descr="Sơ Lược Giải Phẫu Tai – PHÒNG KHÁM ĐA KHOA QUỐC TẾ SÀI GÒ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576" r="20362" b="23255"/>
          <a:stretch/>
        </p:blipFill>
        <p:spPr bwMode="auto">
          <a:xfrm>
            <a:off x="6383693" y="2157303"/>
            <a:ext cx="5651885" cy="423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95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437086" y="197061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031" y="3492576"/>
            <a:ext cx="5704407" cy="3048245"/>
          </a:xfrm>
          <a:prstGeom prst="rect">
            <a:avLst/>
          </a:prstGeom>
        </p:spPr>
      </p:pic>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8031" y="2159001"/>
            <a:ext cx="5704407" cy="1274195"/>
          </a:xfrm>
          <a:prstGeom prst="rect">
            <a:avLst/>
          </a:prstGeom>
        </p:spPr>
        <p:txBody>
          <a:bodyPr lIns="0" tIns="0" rIns="0" bIns="0" rtlCol="0" anchor="t">
            <a:spAutoFit/>
          </a:bodyPr>
          <a:lstStyle/>
          <a:p>
            <a:pPr algn="just" defTabSz="609448">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823139" y="3739278"/>
            <a:ext cx="5272861" cy="2462213"/>
          </a:xfrm>
          <a:prstGeom prst="rect">
            <a:avLst/>
          </a:prstGeom>
        </p:spPr>
        <p:txBody>
          <a:bodyPr wrap="square" lIns="0" tIns="0" rIns="0" bIns="0" rtlCol="0" anchor="t">
            <a:spAutoFit/>
          </a:bodyPr>
          <a:lstStyle/>
          <a:p>
            <a:pPr defTabSz="609448">
              <a:spcBef>
                <a:spcPct val="0"/>
              </a:spcBef>
            </a:pPr>
            <a:r>
              <a:rPr lang="en-US" sz="2000" b="1" dirty="0">
                <a:solidFill>
                  <a:srgbClr val="000000"/>
                </a:solidFill>
                <a:latin typeface="Times New Roman" panose="02020603050405020304" pitchFamily="18" charset="0"/>
              </a:rPr>
              <a:t>Tai </a:t>
            </a:r>
            <a:r>
              <a:rPr lang="en-US" sz="2000" b="1" dirty="0" err="1">
                <a:solidFill>
                  <a:srgbClr val="000000"/>
                </a:solidFill>
                <a:latin typeface="Times New Roman" panose="02020603050405020304" pitchFamily="18" charset="0"/>
              </a:rPr>
              <a:t>giữa</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có</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màng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nhĩ</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và</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chuỗi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xương</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từ</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đây</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có</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vòi</a:t>
            </a:r>
            <a:r>
              <a:rPr lang="en-US" sz="2000" b="1" dirty="0">
                <a:solidFill>
                  <a:srgbClr val="000000"/>
                </a:solidFill>
                <a:latin typeface="Times New Roman" panose="02020603050405020304" pitchFamily="18" charset="0"/>
              </a:rPr>
              <a:t> tai </a:t>
            </a:r>
            <a:r>
              <a:rPr lang="en-US" sz="2000" b="1" dirty="0" err="1">
                <a:solidFill>
                  <a:srgbClr val="000000"/>
                </a:solidFill>
                <a:latin typeface="Times New Roman" panose="02020603050405020304" pitchFamily="18" charset="0"/>
              </a:rPr>
              <a:t>thông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với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khoang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miệng</a:t>
            </a:r>
            <a:endParaRPr lang="en-US" sz="2000" b="1" dirty="0">
              <a:solidFill>
                <a:srgbClr val="000000"/>
              </a:solidFill>
              <a:latin typeface="Times New Roman" panose="02020603050405020304" pitchFamily="18" charset="0"/>
            </a:endParaRPr>
          </a:p>
          <a:p>
            <a:pPr defTabSz="609448">
              <a:spcBef>
                <a:spcPct val="0"/>
              </a:spcBef>
            </a:pPr>
            <a:r>
              <a:rPr lang="vi-VN" sz="2000" b="1" dirty="0">
                <a:solidFill>
                  <a:srgbClr val="000000"/>
                </a:solidFill>
                <a:latin typeface="Times New Roman" panose="02020603050405020304" pitchFamily="18" charset="0"/>
              </a:rPr>
              <a:t>Tai giữa gồm ba phần là xương chũm, hòm nhĩ và vòi nhĩ. Ba phần này được thông với nhau. Tai giữa được xem như một khoang chứa khí trong xương thái dương. Tai giữa có nhiệm vụ dẫn truyền âm thanh từ màng nhĩ đến tai trong thông qua các xương con.</a:t>
            </a:r>
            <a:endParaRPr lang="en-US" sz="2000" b="1" dirty="0">
              <a:solidFill>
                <a:srgbClr val="000000"/>
              </a:solidFill>
              <a:latin typeface="Times New Roman" panose="02020603050405020304" pitchFamily="18" charset="0"/>
            </a:endParaRPr>
          </a:p>
        </p:txBody>
      </p:sp>
      <p:pic>
        <p:nvPicPr>
          <p:cNvPr id="15362" name="Picture 2" descr="Giải phẫu, sinh lý tai - Yte123.com"/>
          <p:cNvPicPr>
            <a:picLocks noChangeAspect="1" noChangeArrowheads="1"/>
          </p:cNvPicPr>
          <p:nvPr/>
        </p:nvPicPr>
        <p:blipFill rotWithShape="1">
          <a:blip r:embed="rId5">
            <a:extLst>
              <a:ext uri="{28A0092B-C50C-407E-A947-70E740481C1C}">
                <a14:useLocalDpi xmlns:a14="http://schemas.microsoft.com/office/drawing/2010/main" val="0"/>
              </a:ext>
            </a:extLst>
          </a:blip>
          <a:srcRect l="1521"/>
          <a:stretch/>
        </p:blipFill>
        <p:spPr bwMode="auto">
          <a:xfrm>
            <a:off x="6807904" y="2088278"/>
            <a:ext cx="493395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57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5362"/>
                                        </p:tgtEl>
                                        <p:attrNameLst>
                                          <p:attrName>style.visibility</p:attrName>
                                        </p:attrNameLst>
                                      </p:cBhvr>
                                      <p:to>
                                        <p:strVal val="visible"/>
                                      </p:to>
                                    </p:set>
                                    <p:animEffect transition="in" filter="fade">
                                      <p:cBhvr>
                                        <p:cTn id="2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437086" y="197061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031" y="3396134"/>
            <a:ext cx="5704407" cy="3080866"/>
          </a:xfrm>
          <a:prstGeom prst="rect">
            <a:avLst/>
          </a:prstGeom>
        </p:spPr>
      </p:pic>
      <p:pic>
        <p:nvPicPr>
          <p:cNvPr id="12" name="Picture 12"/>
          <p:cNvPicPr>
            <a:picLocks noChangeAspect="1"/>
          </p:cNvPicPr>
          <p:nvPr/>
        </p:nvPicPr>
        <p:blipFill>
          <a:blip r:embed="rId5"/>
          <a:srcRect/>
          <a:stretch>
            <a:fillRect/>
          </a:stretch>
        </p:blipFill>
        <p:spPr>
          <a:xfrm>
            <a:off x="6477001" y="2133600"/>
            <a:ext cx="5325449" cy="4407220"/>
          </a:xfrm>
          <a:prstGeom prst="rect">
            <a:avLst/>
          </a:prstGeom>
        </p:spPr>
      </p:pic>
      <p:sp>
        <p:nvSpPr>
          <p:cNvPr id="13" name="TextBox 13"/>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4" name="TextBox 14"/>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5" name="TextBox 15"/>
          <p:cNvSpPr txBox="1"/>
          <p:nvPr/>
        </p:nvSpPr>
        <p:spPr>
          <a:xfrm>
            <a:off x="578031" y="2159001"/>
            <a:ext cx="5704407" cy="1274195"/>
          </a:xfrm>
          <a:prstGeom prst="rect">
            <a:avLst/>
          </a:prstGeom>
        </p:spPr>
        <p:txBody>
          <a:bodyPr lIns="0" tIns="0" rIns="0" bIns="0" rtlCol="0" anchor="t">
            <a:spAutoFit/>
          </a:bodyPr>
          <a:lstStyle/>
          <a:p>
            <a:pPr algn="just" defTabSz="609448">
              <a:lnSpc>
                <a:spcPct val="120000"/>
              </a:lnSpc>
            </a:pP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gồm</a:t>
            </a:r>
            <a:r>
              <a:rPr lang="en-US" sz="2300" b="1" dirty="0">
                <a:solidFill>
                  <a:srgbClr val="000000"/>
                </a:solidFill>
                <a:latin typeface="Times New Roman" panose="02020603050405020304" pitchFamily="18" charset="0"/>
              </a:rPr>
              <a:t> </a:t>
            </a:r>
            <a:r>
              <a:rPr lang="en-US" sz="2300" b="1" dirty="0">
                <a:solidFill>
                  <a:srgbClr val="C00000"/>
                </a:solidFill>
                <a:latin typeface="Times New Roman" panose="02020603050405020304" pitchFamily="18" charset="0"/>
              </a:rPr>
              <a:t>tai, </a:t>
            </a:r>
            <a:r>
              <a:rPr lang="en-US" sz="2300" b="1" dirty="0" err="1">
                <a:solidFill>
                  <a:srgbClr val="C00000"/>
                </a:solidFill>
                <a:latin typeface="Times New Roman" panose="02020603050405020304" pitchFamily="18" charset="0"/>
              </a:rPr>
              <a:t>dây</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thần</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kinh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và</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trung</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khu</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thính</a:t>
            </a:r>
            <a:r>
              <a:rPr lang="en-US" sz="2300" b="1" dirty="0">
                <a:solidFill>
                  <a:srgbClr val="C00000"/>
                </a:solidFill>
                <a:latin typeface="Times New Roman" panose="02020603050405020304" pitchFamily="18" charset="0"/>
              </a:rPr>
              <a:t> </a:t>
            </a:r>
            <a:r>
              <a:rPr lang="en-US" sz="2300" b="1" dirty="0" err="1">
                <a:solidFill>
                  <a:srgbClr val="C00000"/>
                </a:solidFill>
                <a:latin typeface="Times New Roman" panose="02020603050405020304" pitchFamily="18" charset="0"/>
              </a:rPr>
              <a:t>giác</a:t>
            </a:r>
            <a:r>
              <a:rPr lang="en-US" sz="2300" b="1" dirty="0">
                <a:solidFill>
                  <a:srgbClr val="C00000"/>
                </a:solidFill>
                <a:latin typeface="Times New Roman" panose="02020603050405020304" pitchFamily="18" charset="0"/>
              </a:rPr>
              <a:t> </a:t>
            </a:r>
            <a:r>
              <a:rPr lang="en-US" sz="2300" b="1" dirty="0">
                <a:solidFill>
                  <a:srgbClr val="000000"/>
                </a:solidFill>
                <a:latin typeface="Times New Roman" panose="02020603050405020304" pitchFamily="18" charset="0"/>
              </a:rPr>
              <a:t>ở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bộ</a:t>
            </a:r>
            <a:endParaRPr lang="en-US" sz="2300" b="1" dirty="0">
              <a:solidFill>
                <a:srgbClr val="000000"/>
              </a:solidFill>
              <a:latin typeface="Times New Roman" panose="02020603050405020304" pitchFamily="18" charset="0"/>
            </a:endParaRPr>
          </a:p>
        </p:txBody>
      </p:sp>
      <p:sp>
        <p:nvSpPr>
          <p:cNvPr id="16" name="TextBox 16"/>
          <p:cNvSpPr txBox="1"/>
          <p:nvPr/>
        </p:nvSpPr>
        <p:spPr>
          <a:xfrm>
            <a:off x="772591" y="3662372"/>
            <a:ext cx="5323408" cy="2548390"/>
          </a:xfrm>
          <a:prstGeom prst="rect">
            <a:avLst/>
          </a:prstGeom>
        </p:spPr>
        <p:txBody>
          <a:bodyPr wrap="square" lIns="0" tIns="0" rIns="0" bIns="0" rtlCol="0" anchor="t">
            <a:spAutoFit/>
          </a:bodyPr>
          <a:lstStyle/>
          <a:p>
            <a:pPr defTabSz="609448">
              <a:lnSpc>
                <a:spcPct val="120000"/>
              </a:lnSpc>
              <a:spcBef>
                <a:spcPct val="0"/>
              </a:spcBef>
            </a:pPr>
            <a:r>
              <a:rPr lang="en-US" sz="2300" b="1" dirty="0">
                <a:solidFill>
                  <a:srgbClr val="000000"/>
                </a:solidFill>
                <a:latin typeface="Times New Roman" panose="02020603050405020304" pitchFamily="18" charset="0"/>
              </a:rPr>
              <a:t>Tai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nằm</a:t>
            </a:r>
            <a:r>
              <a:rPr lang="en-US" sz="2300" b="1" dirty="0">
                <a:solidFill>
                  <a:srgbClr val="000000"/>
                </a:solidFill>
                <a:latin typeface="Times New Roman" panose="02020603050405020304" pitchFamily="18" charset="0"/>
              </a:rPr>
              <a:t> ở </a:t>
            </a:r>
            <a:r>
              <a:rPr lang="en-US" sz="2300" b="1" dirty="0" err="1">
                <a:solidFill>
                  <a:srgbClr val="000000"/>
                </a:solidFill>
                <a:latin typeface="Times New Roman" panose="02020603050405020304" pitchFamily="18" charset="0"/>
              </a:rPr>
              <a:t>ốc</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từ</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ốc</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có</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a:t>
            </a:r>
          </a:p>
          <a:p>
            <a:pPr defTabSz="609448">
              <a:lnSpc>
                <a:spcPct val="120000"/>
              </a:lnSpc>
              <a:spcBef>
                <a:spcPct val="0"/>
              </a:spcBef>
            </a:pPr>
            <a:r>
              <a:rPr lang="vi-VN" sz="2300" b="1" dirty="0">
                <a:solidFill>
                  <a:srgbClr val="000000"/>
                </a:solidFill>
                <a:latin typeface="Times New Roman" panose="02020603050405020304" pitchFamily="18" charset="0"/>
              </a:rPr>
              <a:t>Tai trong có nhiệm vụ điều chỉnh sự cân bằng của cơ thể và chuyển xung động âm thanh thành các xung thần kinh. </a:t>
            </a:r>
            <a:endParaRPr lang="en-US" sz="23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11989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9" name="TextBox 9"/>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0" name="TextBox 10"/>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11" name="TextBox 11"/>
          <p:cNvSpPr txBox="1"/>
          <p:nvPr/>
        </p:nvSpPr>
        <p:spPr>
          <a:xfrm>
            <a:off x="6828254" y="5550376"/>
            <a:ext cx="5191574" cy="941796"/>
          </a:xfrm>
          <a:prstGeom prst="rect">
            <a:avLst/>
          </a:prstGeom>
        </p:spPr>
        <p:txBody>
          <a:bodyPr lIns="0" tIns="0" rIns="0" bIns="0" rtlCol="0" anchor="t">
            <a:spAutoFit/>
          </a:bodyPr>
          <a:lstStyle/>
          <a:p>
            <a:pPr algn="ctr" defTabSz="609448">
              <a:lnSpc>
                <a:spcPct val="120000"/>
              </a:lnSpc>
            </a:pPr>
            <a:r>
              <a:rPr lang="en-US" sz="1700" b="1" i="1" dirty="0" err="1">
                <a:solidFill>
                  <a:srgbClr val="000000"/>
                </a:solidFill>
                <a:latin typeface="Times New Roman" panose="02020603050405020304" pitchFamily="18" charset="0"/>
              </a:rPr>
              <a:t>Nguồn</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âm</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thanh</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Ống</a:t>
            </a:r>
            <a:r>
              <a:rPr lang="en-US" sz="1700" b="1" i="1" dirty="0">
                <a:solidFill>
                  <a:srgbClr val="000000"/>
                </a:solidFill>
                <a:latin typeface="Times New Roman" panose="02020603050405020304" pitchFamily="18" charset="0"/>
              </a:rPr>
              <a:t> tai  </a:t>
            </a:r>
            <a:r>
              <a:rPr lang="en-US" sz="1700" b="1" i="1" dirty="0" err="1">
                <a:solidFill>
                  <a:srgbClr val="000000"/>
                </a:solidFill>
                <a:latin typeface="Times New Roman" panose="02020603050405020304" pitchFamily="18" charset="0"/>
              </a:rPr>
              <a:t>ngoài</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Màng</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nhĩ</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Xương</a:t>
            </a:r>
            <a:r>
              <a:rPr lang="en-US" sz="1700" b="1" i="1" dirty="0">
                <a:solidFill>
                  <a:srgbClr val="000000"/>
                </a:solidFill>
                <a:latin typeface="Times New Roman" panose="02020603050405020304" pitchFamily="18" charset="0"/>
              </a:rPr>
              <a:t> tai </a:t>
            </a:r>
            <a:r>
              <a:rPr lang="en-US" sz="1700" b="1" i="1" dirty="0" err="1">
                <a:solidFill>
                  <a:srgbClr val="000000"/>
                </a:solidFill>
                <a:latin typeface="Times New Roman" panose="02020603050405020304" pitchFamily="18" charset="0"/>
              </a:rPr>
              <a:t>giữa</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Ốc</a:t>
            </a:r>
            <a:r>
              <a:rPr lang="en-US" sz="1700" b="1" i="1" dirty="0">
                <a:solidFill>
                  <a:srgbClr val="000000"/>
                </a:solidFill>
                <a:latin typeface="Times New Roman" panose="02020603050405020304" pitchFamily="18" charset="0"/>
              </a:rPr>
              <a:t> tai =&gt; </a:t>
            </a:r>
            <a:r>
              <a:rPr lang="en-US" sz="1700" b="1" i="1" dirty="0" err="1">
                <a:solidFill>
                  <a:srgbClr val="000000"/>
                </a:solidFill>
                <a:latin typeface="Times New Roman" panose="02020603050405020304" pitchFamily="18" charset="0"/>
              </a:rPr>
              <a:t>Tế</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bào</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thụ</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cảm</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Dây</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thần</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kinh</a:t>
            </a:r>
            <a:r>
              <a:rPr lang="en-US" sz="1700" b="1" i="1" dirty="0">
                <a:solidFill>
                  <a:srgbClr val="000000"/>
                </a:solidFill>
                <a:latin typeface="Times New Roman" panose="02020603050405020304" pitchFamily="18" charset="0"/>
              </a:rPr>
              <a:t> =&gt; </a:t>
            </a:r>
            <a:r>
              <a:rPr lang="en-US" sz="1700" b="1" i="1" dirty="0" err="1">
                <a:solidFill>
                  <a:srgbClr val="000000"/>
                </a:solidFill>
                <a:latin typeface="Times New Roman" panose="02020603050405020304" pitchFamily="18" charset="0"/>
              </a:rPr>
              <a:t>Trung</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khu</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thính</a:t>
            </a:r>
            <a:r>
              <a:rPr lang="en-US" sz="1700" b="1" i="1" dirty="0">
                <a:solidFill>
                  <a:srgbClr val="000000"/>
                </a:solidFill>
                <a:latin typeface="Times New Roman" panose="02020603050405020304" pitchFamily="18" charset="0"/>
              </a:rPr>
              <a:t> </a:t>
            </a:r>
            <a:r>
              <a:rPr lang="en-US" sz="1700" b="1" i="1" dirty="0" err="1">
                <a:solidFill>
                  <a:srgbClr val="000000"/>
                </a:solidFill>
                <a:latin typeface="Times New Roman" panose="02020603050405020304" pitchFamily="18" charset="0"/>
              </a:rPr>
              <a:t>giác</a:t>
            </a:r>
            <a:endParaRPr lang="en-US" sz="1700" b="1" i="1" dirty="0">
              <a:solidFill>
                <a:srgbClr val="000000"/>
              </a:solidFill>
              <a:latin typeface="Times New Roman" panose="02020603050405020304" pitchFamily="18" charset="0"/>
            </a:endParaRPr>
          </a:p>
        </p:txBody>
      </p:sp>
      <p:grpSp>
        <p:nvGrpSpPr>
          <p:cNvPr id="12" name="Group 12"/>
          <p:cNvGrpSpPr/>
          <p:nvPr/>
        </p:nvGrpSpPr>
        <p:grpSpPr>
          <a:xfrm>
            <a:off x="687211" y="1962869"/>
            <a:ext cx="5973595" cy="4827123"/>
            <a:chOff x="0" y="0"/>
            <a:chExt cx="11950302" cy="9654246"/>
          </a:xfrm>
        </p:grpSpPr>
        <p:grpSp>
          <p:nvGrpSpPr>
            <p:cNvPr id="13" name="Group 13"/>
            <p:cNvGrpSpPr/>
            <p:nvPr/>
          </p:nvGrpSpPr>
          <p:grpSpPr>
            <a:xfrm>
              <a:off x="0" y="0"/>
              <a:ext cx="11950302" cy="9000901"/>
              <a:chOff x="0" y="0"/>
              <a:chExt cx="2360554" cy="1777956"/>
            </a:xfrm>
          </p:grpSpPr>
          <p:sp>
            <p:nvSpPr>
              <p:cNvPr id="14" name="Freeform 14"/>
              <p:cNvSpPr/>
              <p:nvPr/>
            </p:nvSpPr>
            <p:spPr>
              <a:xfrm>
                <a:off x="0" y="0"/>
                <a:ext cx="2360554" cy="1777956"/>
              </a:xfrm>
              <a:custGeom>
                <a:avLst/>
                <a:gdLst/>
                <a:ahLst/>
                <a:cxnLst/>
                <a:rect l="l" t="t" r="r" b="b"/>
                <a:pathLst>
                  <a:path w="2360554" h="1777956">
                    <a:moveTo>
                      <a:pt x="44053" y="0"/>
                    </a:moveTo>
                    <a:lnTo>
                      <a:pt x="2316500" y="0"/>
                    </a:lnTo>
                    <a:cubicBezTo>
                      <a:pt x="2340830" y="0"/>
                      <a:pt x="2360554" y="19723"/>
                      <a:pt x="2360554" y="44053"/>
                    </a:cubicBezTo>
                    <a:lnTo>
                      <a:pt x="2360554" y="1733902"/>
                    </a:lnTo>
                    <a:cubicBezTo>
                      <a:pt x="2360554" y="1758232"/>
                      <a:pt x="2340830" y="1777956"/>
                      <a:pt x="2316500" y="1777956"/>
                    </a:cubicBezTo>
                    <a:lnTo>
                      <a:pt x="44053" y="1777956"/>
                    </a:lnTo>
                    <a:cubicBezTo>
                      <a:pt x="19723" y="1777956"/>
                      <a:pt x="0" y="1758232"/>
                      <a:pt x="0" y="1733902"/>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sp>
          <p:nvSpPr>
            <p:cNvPr id="16" name="TextBox 16"/>
            <p:cNvSpPr txBox="1"/>
            <p:nvPr/>
          </p:nvSpPr>
          <p:spPr>
            <a:xfrm>
              <a:off x="305646" y="1102424"/>
              <a:ext cx="11339007" cy="7645170"/>
            </a:xfrm>
            <a:prstGeom prst="rect">
              <a:avLst/>
            </a:prstGeom>
          </p:spPr>
          <p:txBody>
            <a:bodyPr lIns="0" tIns="0" rIns="0" bIns="0" rtlCol="0" anchor="t">
              <a:spAutoFit/>
            </a:bodyPr>
            <a:lstStyle/>
            <a:p>
              <a:pPr algn="just" defTabSz="609448">
                <a:lnSpc>
                  <a:spcPct val="120000"/>
                </a:lnSpc>
              </a:pPr>
              <a:r>
                <a:rPr lang="en-US" sz="2300" b="1" dirty="0">
                  <a:solidFill>
                    <a:srgbClr val="000000"/>
                  </a:solidFill>
                  <a:latin typeface="Times New Roman" panose="02020603050405020304" pitchFamily="18" charset="0"/>
                </a:rPr>
                <a:t>Tai </a:t>
              </a:r>
              <a:r>
                <a:rPr lang="en-US" sz="2300" b="1" dirty="0" err="1">
                  <a:solidFill>
                    <a:srgbClr val="000000"/>
                  </a:solidFill>
                  <a:latin typeface="Times New Roman" panose="02020603050405020304" pitchFamily="18" charset="0"/>
                </a:rPr>
                <a:t>thu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theo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chế</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truyền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sóng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được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loa</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hứng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truyền</a:t>
              </a:r>
              <a:r>
                <a:rPr lang="en-US" sz="2300" b="1" dirty="0">
                  <a:solidFill>
                    <a:srgbClr val="000000"/>
                  </a:solidFill>
                  <a:latin typeface="Times New Roman" panose="02020603050405020304" pitchFamily="18" charset="0"/>
                </a:rPr>
                <a:t> qua </a:t>
              </a:r>
              <a:r>
                <a:rPr lang="en-US" sz="2300" b="1" dirty="0" err="1">
                  <a:solidFill>
                    <a:srgbClr val="000000"/>
                  </a:solidFill>
                  <a:latin typeface="Times New Roman" panose="02020603050405020304" pitchFamily="18" charset="0"/>
                </a:rPr>
                <a:t>ống</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làm</a:t>
              </a:r>
              <a:r>
                <a:rPr lang="en-US" sz="2300" b="1" dirty="0">
                  <a:solidFill>
                    <a:srgbClr val="000000"/>
                  </a:solidFill>
                  <a:latin typeface="Times New Roman" panose="02020603050405020304" pitchFamily="18" charset="0"/>
                </a:rPr>
                <a:t> rung </a:t>
              </a:r>
              <a:r>
                <a:rPr lang="en-US" sz="2300" b="1" dirty="0" err="1">
                  <a:solidFill>
                    <a:srgbClr val="000000"/>
                  </a:solidFill>
                  <a:latin typeface="Times New Roman" panose="02020603050405020304" pitchFamily="18" charset="0"/>
                </a:rPr>
                <a:t>màng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nhĩ</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động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chuỗi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xương</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làm</a:t>
              </a:r>
              <a:r>
                <a:rPr lang="en-US" sz="2300" b="1" dirty="0">
                  <a:solidFill>
                    <a:srgbClr val="000000"/>
                  </a:solidFill>
                  <a:latin typeface="Times New Roman" panose="02020603050405020304" pitchFamily="18" charset="0"/>
                </a:rPr>
                <a:t> rung </a:t>
              </a:r>
              <a:r>
                <a:rPr lang="en-US" sz="2300" b="1" dirty="0" err="1">
                  <a:solidFill>
                    <a:srgbClr val="000000"/>
                  </a:solidFill>
                  <a:latin typeface="Times New Roman" panose="02020603050405020304" pitchFamily="18" charset="0"/>
                </a:rPr>
                <a:t>các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màng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dịch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trong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ốc</a:t>
              </a:r>
              <a:r>
                <a:rPr lang="en-US" sz="2300" b="1" dirty="0">
                  <a:solidFill>
                    <a:srgbClr val="000000"/>
                  </a:solidFill>
                  <a:latin typeface="Times New Roman" panose="02020603050405020304" pitchFamily="18" charset="0"/>
                </a:rPr>
                <a:t> tai. </a:t>
              </a:r>
            </a:p>
            <a:p>
              <a:pPr algn="just" defTabSz="609448">
                <a:lnSpc>
                  <a:spcPct val="120000"/>
                </a:lnSpc>
              </a:pPr>
              <a:r>
                <a:rPr lang="en-US" sz="2300" b="1" dirty="0" err="1">
                  <a:solidFill>
                    <a:srgbClr val="000000"/>
                  </a:solidFill>
                  <a:latin typeface="Times New Roman" panose="02020603050405020304" pitchFamily="18" charset="0"/>
                </a:rPr>
                <a:t>Những</a:t>
              </a:r>
              <a:r>
                <a:rPr lang="en-US" sz="2300" b="1" dirty="0">
                  <a:solidFill>
                    <a:srgbClr val="000000"/>
                  </a:solidFill>
                  <a:latin typeface="Times New Roman" panose="02020603050405020304" pitchFamily="18" charset="0"/>
                </a:rPr>
                <a:t> rung </a:t>
              </a:r>
              <a:r>
                <a:rPr lang="en-US" sz="2300" b="1" dirty="0" err="1">
                  <a:solidFill>
                    <a:srgbClr val="000000"/>
                  </a:solidFill>
                  <a:latin typeface="Times New Roman" panose="02020603050405020304" pitchFamily="18" charset="0"/>
                </a:rPr>
                <a:t>động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này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hứng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phấn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cơ</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quan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thụ</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làm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xuất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xung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đi</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theo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dây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kinh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cho</a:t>
              </a:r>
              <a:r>
                <a:rPr lang="en-US" sz="2300" b="1" dirty="0">
                  <a:solidFill>
                    <a:srgbClr val="000000"/>
                  </a:solidFill>
                  <a:latin typeface="Times New Roman" panose="02020603050405020304" pitchFamily="18" charset="0"/>
                </a:rPr>
                <a:t> ta </a:t>
              </a:r>
              <a:r>
                <a:rPr lang="en-US" sz="2300" b="1" dirty="0" err="1">
                  <a:solidFill>
                    <a:srgbClr val="000000"/>
                  </a:solidFill>
                  <a:latin typeface="Times New Roman" panose="02020603050405020304" pitchFamily="18" charset="0"/>
                </a:rPr>
                <a:t>cảm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nhận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âm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thanh</a:t>
              </a:r>
              <a:r>
                <a:rPr lang="en-US" sz="2300" b="1" dirty="0">
                  <a:solidFill>
                    <a:srgbClr val="000000"/>
                  </a:solidFill>
                  <a:latin typeface="Times New Roman" panose="02020603050405020304" pitchFamily="18" charset="0"/>
                </a:rPr>
                <a:t>.</a:t>
              </a:r>
            </a:p>
          </p:txBody>
        </p:sp>
        <p:sp>
          <p:nvSpPr>
            <p:cNvPr id="17" name="TextBox 17"/>
            <p:cNvSpPr txBox="1"/>
            <p:nvPr/>
          </p:nvSpPr>
          <p:spPr>
            <a:xfrm>
              <a:off x="586599" y="254560"/>
              <a:ext cx="10777106" cy="846386"/>
            </a:xfrm>
            <a:prstGeom prst="rect">
              <a:avLst/>
            </a:prstGeom>
          </p:spPr>
          <p:txBody>
            <a:bodyPr lIns="0" tIns="0" rIns="0" bIns="0" rtlCol="0" anchor="t">
              <a:spAutoFit/>
            </a:bodyPr>
            <a:lstStyle/>
            <a:p>
              <a:pPr algn="ctr" defTabSz="609448">
                <a:lnSpc>
                  <a:spcPts val="3266"/>
                </a:lnSpc>
              </a:pPr>
              <a:r>
                <a:rPr lang="en-US" sz="2300" b="1" dirty="0">
                  <a:solidFill>
                    <a:srgbClr val="DF1E2D"/>
                  </a:solidFill>
                  <a:latin typeface="Times New Roman" panose="02020603050405020304" pitchFamily="18" charset="0"/>
                </a:rPr>
                <a:t>DẪN TRUYỀN ÂM THANH</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446827" y="8315871"/>
              <a:ext cx="1306693" cy="137005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9405824" y="8315871"/>
              <a:ext cx="1306693" cy="137005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375192" y="8315871"/>
              <a:ext cx="1306693" cy="137005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7341139" y="8315871"/>
              <a:ext cx="1306693" cy="1370058"/>
            </a:xfrm>
            <a:prstGeom prst="rect">
              <a:avLst/>
            </a:prstGeom>
          </p:spPr>
        </p:pic>
      </p:grpSp>
      <p:pic>
        <p:nvPicPr>
          <p:cNvPr id="4098" name="Picture 2" descr="Tạo hình tai giữa"/>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672" r="18387"/>
          <a:stretch/>
        </p:blipFill>
        <p:spPr bwMode="auto">
          <a:xfrm>
            <a:off x="6828254" y="2431052"/>
            <a:ext cx="5074380" cy="284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119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hông có mô tả ả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9" t="4267" r="4574" b="3192"/>
          <a:stretch/>
        </p:blipFill>
        <p:spPr bwMode="auto">
          <a:xfrm>
            <a:off x="5842168" y="2895600"/>
            <a:ext cx="5943598"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687210" y="1962860"/>
            <a:ext cx="11098557" cy="607287"/>
            <a:chOff x="815061" y="554958"/>
            <a:chExt cx="11074795" cy="5769166"/>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defTabSz="609448">
                  <a:lnSpc>
                    <a:spcPct val="120000"/>
                  </a:lnSpc>
                  <a:spcBef>
                    <a:spcPct val="0"/>
                  </a:spcBef>
                </a:pPr>
                <a:endParaRPr sz="1200" b="1" dirty="0">
                  <a:solidFill>
                    <a:prstClr val="black"/>
                  </a:solidFill>
                  <a:latin typeface="Times New Roman" panose="02020603050405020304" pitchFamily="18" charset="0"/>
                </a:endParaRPr>
              </a:p>
            </p:txBody>
          </p:sp>
        </p:grpSp>
        <p:sp>
          <p:nvSpPr>
            <p:cNvPr id="13" name="TextBox 13"/>
            <p:cNvSpPr txBox="1"/>
            <p:nvPr/>
          </p:nvSpPr>
          <p:spPr>
            <a:xfrm>
              <a:off x="1044910" y="1469770"/>
              <a:ext cx="10615095" cy="3362423"/>
            </a:xfrm>
            <a:prstGeom prst="rect">
              <a:avLst/>
            </a:prstGeom>
          </p:spPr>
          <p:txBody>
            <a:bodyPr wrap="square" lIns="0" tIns="0" rIns="0" bIns="0" rtlCol="0" anchor="t">
              <a:spAutoFit/>
            </a:bodyPr>
            <a:lstStyle/>
            <a:p>
              <a:pPr defTabSz="609448"/>
              <a:r>
                <a:rPr lang="vi-VN" sz="2300" b="1" dirty="0">
                  <a:solidFill>
                    <a:srgbClr val="000000"/>
                  </a:solidFill>
                  <a:latin typeface="Times New Roman" panose="02020603050405020304" pitchFamily="18" charset="0"/>
                </a:rPr>
                <a:t>Đọc thông tin quan sát </a:t>
              </a:r>
              <a:r>
                <a:rPr lang="en-US" sz="2300" b="1" dirty="0" err="1">
                  <a:solidFill>
                    <a:srgbClr val="000000"/>
                  </a:solidFill>
                  <a:latin typeface="Times New Roman" panose="02020603050405020304" pitchFamily="18" charset="0"/>
                </a:rPr>
                <a:t>hình</a:t>
              </a:r>
              <a:r>
                <a:rPr lang="en-US" sz="2300" b="1" dirty="0">
                  <a:solidFill>
                    <a:srgbClr val="000000"/>
                  </a:solidFill>
                  <a:latin typeface="Times New Roman" panose="02020603050405020304" pitchFamily="18" charset="0"/>
                </a:rPr>
                <a:t> </a:t>
              </a:r>
              <a:r>
                <a:rPr lang="vi-VN" sz="2300" b="1" dirty="0">
                  <a:solidFill>
                    <a:srgbClr val="000000"/>
                  </a:solidFill>
                  <a:latin typeface="Times New Roman" panose="02020603050405020304" pitchFamily="18" charset="0"/>
                </a:rPr>
                <a:t>và </a:t>
              </a:r>
              <a:r>
                <a:rPr lang="en-US" sz="2300" b="1" dirty="0">
                  <a:solidFill>
                    <a:srgbClr val="000000"/>
                  </a:solidFill>
                  <a:latin typeface="Times New Roman" panose="02020603050405020304" pitchFamily="18" charset="0"/>
                </a:rPr>
                <a:t>s</a:t>
              </a:r>
              <a:r>
                <a:rPr lang="vi-VN" sz="2300" b="1" dirty="0">
                  <a:solidFill>
                    <a:srgbClr val="000000"/>
                  </a:solidFill>
                  <a:latin typeface="Times New Roman" panose="02020603050405020304" pitchFamily="18" charset="0"/>
                </a:rPr>
                <a:t>ơ đồ hóa quá trình thu nhận âm thanh của tai</a:t>
              </a:r>
            </a:p>
          </p:txBody>
        </p:sp>
      </p:grpSp>
      <p:sp>
        <p:nvSpPr>
          <p:cNvPr id="14" name="TextBox 14"/>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5" name="TextBox 15"/>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TextBox 34"/>
              <p:cNvSpPr txBox="1"/>
              <p:nvPr/>
            </p:nvSpPr>
            <p:spPr>
              <a:xfrm>
                <a:off x="687206" y="2895600"/>
                <a:ext cx="5408792" cy="3016210"/>
              </a:xfrm>
              <a:prstGeom prst="rect">
                <a:avLst/>
              </a:prstGeom>
              <a:noFill/>
            </p:spPr>
            <p:txBody>
              <a:bodyPr wrap="square" rtlCol="0">
                <a:spAutoFit/>
              </a:bodyPr>
              <a:lstStyle/>
              <a:p>
                <a:pPr defTabSz="609448"/>
                <a:r>
                  <a:rPr lang="vi-VN" sz="2200" b="1" dirty="0">
                    <a:solidFill>
                      <a:prstClr val="black"/>
                    </a:solidFill>
                    <a:latin typeface="Times New Roman" panose="02020603050405020304" pitchFamily="18" charset="0"/>
                  </a:rPr>
                  <a:t>Sơ đồ quá trình thu nhận âm thanh của tai:</a:t>
                </a:r>
              </a:p>
              <a:p>
                <a:pPr defTabSz="609448"/>
                <a:r>
                  <a:rPr lang="vi-VN" sz="2400" i="1" dirty="0">
                    <a:solidFill>
                      <a:prstClr val="black"/>
                    </a:solidFill>
                    <a:latin typeface="Times New Roman" panose="02020603050405020304" pitchFamily="18" charset="0"/>
                  </a:rPr>
                  <a:t>Sóng âm đi từ ngoài theo ống tai vào rung màng nhĩ </a:t>
                </a:r>
                <a14:m>
                  <m:oMath xmlns:m="http://schemas.openxmlformats.org/officeDocument/2006/math">
                    <m:r>
                      <a:rPr lang="vi-VN" sz="2400" i="1" dirty="0">
                        <a:solidFill>
                          <a:prstClr val="black"/>
                        </a:solidFill>
                        <a:latin typeface="Cambria Math" panose="02040503050406030204" pitchFamily="18" charset="0"/>
                        <a:ea typeface="Cambria Math" panose="02040503050406030204" pitchFamily="18" charset="0"/>
                      </a:rPr>
                      <m:t>→</m:t>
                    </m:r>
                  </m:oMath>
                </a14:m>
                <a:r>
                  <a:rPr lang="vi-VN" sz="2400" i="1" dirty="0">
                    <a:solidFill>
                      <a:prstClr val="black"/>
                    </a:solidFill>
                    <a:latin typeface="Times New Roman" panose="02020603050405020304" pitchFamily="18" charset="0"/>
                  </a:rPr>
                  <a:t>tác động vào chuỗi xương tai tác động vào ốc tai làm rung màng và dịch → tạo xung thần kinh theo dây thần kinh thính giác lên não (cho ta cảm giác về âm thanh). </a:t>
                </a:r>
              </a:p>
              <a:p>
                <a:pPr defTabSz="609448"/>
                <a:endParaRPr lang="en-US" sz="2400" i="1" dirty="0">
                  <a:solidFill>
                    <a:prstClr val="black"/>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85618" y="2895600"/>
                <a:ext cx="5408792" cy="3016210"/>
              </a:xfrm>
              <a:prstGeom prst="rect">
                <a:avLst/>
              </a:prstGeom>
              <a:blipFill>
                <a:blip r:embed="rId4"/>
                <a:stretch>
                  <a:fillRect l="-1689" t="-1414" r="-2027"/>
                </a:stretch>
              </a:blipFill>
            </p:spPr>
            <p:txBody>
              <a:bodyPr/>
              <a:lstStyle/>
              <a:p>
                <a:r>
                  <a:rPr lang="en-US">
                    <a:noFill/>
                  </a:rPr>
                  <a:t> </a:t>
                </a:r>
              </a:p>
            </p:txBody>
          </p:sp>
        </mc:Fallback>
      </mc:AlternateContent>
    </p:spTree>
    <p:extLst>
      <p:ext uri="{BB962C8B-B14F-4D97-AF65-F5344CB8AC3E}">
        <p14:creationId xmlns:p14="http://schemas.microsoft.com/office/powerpoint/2010/main" val="4231692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5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C565E9-D88A-55D3-9D42-BD1C24B6DE9F}"/>
              </a:ext>
            </a:extLst>
          </p:cNvPr>
          <p:cNvSpPr>
            <a:spLocks noGrp="1"/>
          </p:cNvSpPr>
          <p:nvPr>
            <p:ph type="ctrTitle"/>
          </p:nvPr>
        </p:nvSpPr>
        <p:spPr>
          <a:xfrm>
            <a:off x="0" y="1371600"/>
            <a:ext cx="12192000" cy="747486"/>
          </a:xfrm>
        </p:spPr>
        <p:txBody>
          <a:bodyPr/>
          <a:lstStyle/>
          <a:p>
            <a:r>
              <a:rPr lang="vi-VN" sz="2800" b="0" dirty="0">
                <a:solidFill>
                  <a:schemeClr val="accent6"/>
                </a:solidFill>
                <a:ea typeface="Arial Regular" pitchFamily="34" charset="-122"/>
              </a:rPr>
              <a:t>Bài 37. HỆ THẦN KINH VÀ CÁC GIÁC QUAN Ở NGƯỜI</a:t>
            </a:r>
            <a:endParaRPr lang="en-US" sz="2800" b="0" dirty="0">
              <a:solidFill>
                <a:schemeClr val="accent6"/>
              </a:solidFill>
            </a:endParaRPr>
          </a:p>
        </p:txBody>
      </p:sp>
      <p:sp>
        <p:nvSpPr>
          <p:cNvPr id="3" name="Content Placeholder 2">
            <a:extLst>
              <a:ext uri="{FF2B5EF4-FFF2-40B4-BE49-F238E27FC236}">
                <a16:creationId xmlns="" xmlns:a16="http://schemas.microsoft.com/office/drawing/2014/main" id="{4D1F66E5-D2D7-172B-46BA-FEBFE092CC7F}"/>
              </a:ext>
            </a:extLst>
          </p:cNvPr>
          <p:cNvSpPr>
            <a:spLocks noGrp="1"/>
          </p:cNvSpPr>
          <p:nvPr>
            <p:ph type="subTitle" idx="1"/>
          </p:nvPr>
        </p:nvSpPr>
        <p:spPr>
          <a:xfrm>
            <a:off x="3468914" y="2050143"/>
            <a:ext cx="5254172" cy="557784"/>
          </a:xfrm>
        </p:spPr>
        <p:txBody>
          <a:bodyPr/>
          <a:lstStyle/>
          <a:p>
            <a:pPr algn="ctr">
              <a:lnSpc>
                <a:spcPct val="115000"/>
              </a:lnSpc>
              <a:spcAft>
                <a:spcPts val="1000"/>
              </a:spcAft>
            </a:pP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03 </a:t>
            </a:r>
            <a:r>
              <a:rPr lang="en-US" sz="2800" dirty="0" err="1">
                <a:solidFill>
                  <a:srgbClr val="000000"/>
                </a:solidFill>
                <a:effectLst/>
                <a:latin typeface="Times New Roman" panose="02020603050405020304" pitchFamily="18" charset="0"/>
                <a:ea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553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grpSp>
        <p:nvGrpSpPr>
          <p:cNvPr id="8" name="Group 8"/>
          <p:cNvGrpSpPr/>
          <p:nvPr/>
        </p:nvGrpSpPr>
        <p:grpSpPr>
          <a:xfrm>
            <a:off x="560043" y="1847523"/>
            <a:ext cx="10743391" cy="1020462"/>
            <a:chOff x="815061" y="554958"/>
            <a:chExt cx="11074795" cy="5769166"/>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defTabSz="609448">
                  <a:lnSpc>
                    <a:spcPct val="120000"/>
                  </a:lnSpc>
                  <a:spcBef>
                    <a:spcPct val="0"/>
                  </a:spcBef>
                </a:pPr>
                <a:endParaRPr sz="1200" b="1" dirty="0">
                  <a:solidFill>
                    <a:prstClr val="black"/>
                  </a:solidFill>
                  <a:latin typeface="Times New Roman" panose="02020603050405020304" pitchFamily="18" charset="0"/>
                </a:endParaRPr>
              </a:p>
            </p:txBody>
          </p:sp>
        </p:grpSp>
        <p:sp>
          <p:nvSpPr>
            <p:cNvPr id="13" name="TextBox 13"/>
            <p:cNvSpPr txBox="1"/>
            <p:nvPr/>
          </p:nvSpPr>
          <p:spPr>
            <a:xfrm>
              <a:off x="1044910" y="1320061"/>
              <a:ext cx="10615095" cy="4002022"/>
            </a:xfrm>
            <a:prstGeom prst="rect">
              <a:avLst/>
            </a:prstGeom>
          </p:spPr>
          <p:txBody>
            <a:bodyPr wrap="square" lIns="0" tIns="0" rIns="0" bIns="0" rtlCol="0" anchor="t">
              <a:spAutoFit/>
            </a:bodyPr>
            <a:lstStyle/>
            <a:p>
              <a:pPr defTabSz="609448"/>
              <a:r>
                <a:rPr lang="vi-VN" sz="2300" b="1" dirty="0">
                  <a:solidFill>
                    <a:srgbClr val="000000"/>
                  </a:solidFill>
                  <a:latin typeface="Times New Roman" panose="02020603050405020304" pitchFamily="18" charset="0"/>
                </a:rPr>
                <a:t>Giải thích vai trò của vòi tai trong cân bằng áp suất không khí giữa ta</a:t>
              </a:r>
              <a:r>
                <a:rPr lang="en-US" sz="2300" b="1" dirty="0" err="1">
                  <a:solidFill>
                    <a:srgbClr val="000000"/>
                  </a:solidFill>
                  <a:latin typeface="Times New Roman" panose="02020603050405020304" pitchFamily="18" charset="0"/>
                </a:rPr>
                <a:t>i</a:t>
              </a:r>
              <a:r>
                <a:rPr lang="vi-VN" sz="2300" b="1" dirty="0">
                  <a:solidFill>
                    <a:srgbClr val="000000"/>
                  </a:solidFill>
                  <a:latin typeface="Times New Roman" panose="02020603050405020304" pitchFamily="18" charset="0"/>
                </a:rPr>
                <a:t> và khoang miệng.</a:t>
              </a:r>
            </a:p>
          </p:txBody>
        </p:sp>
      </p:grpSp>
      <p:sp>
        <p:nvSpPr>
          <p:cNvPr id="14" name="TextBox 14"/>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5" name="TextBox 15"/>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Cấu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tạo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chức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năng</a:t>
            </a:r>
            <a:endParaRPr lang="en-US" sz="2300" b="1" dirty="0">
              <a:solidFill>
                <a:srgbClr val="000000"/>
              </a:solidFill>
              <a:latin typeface="Times New Roman" panose="02020603050405020304" pitchFamily="18" charset="0"/>
            </a:endParaRPr>
          </a:p>
        </p:txBody>
      </p:sp>
      <p:sp>
        <p:nvSpPr>
          <p:cNvPr id="35" name="TextBox 34"/>
          <p:cNvSpPr txBox="1"/>
          <p:nvPr/>
        </p:nvSpPr>
        <p:spPr>
          <a:xfrm>
            <a:off x="560042" y="3100771"/>
            <a:ext cx="6145558" cy="3631763"/>
          </a:xfrm>
          <a:prstGeom prst="rect">
            <a:avLst/>
          </a:prstGeom>
          <a:noFill/>
        </p:spPr>
        <p:txBody>
          <a:bodyPr wrap="square" rtlCol="0">
            <a:spAutoFit/>
          </a:bodyPr>
          <a:lstStyle/>
          <a:p>
            <a:pPr defTabSz="609448"/>
            <a:r>
              <a:rPr lang="vi-VN" sz="2300" i="1" dirty="0">
                <a:solidFill>
                  <a:prstClr val="black"/>
                </a:solidFill>
                <a:latin typeface="Times New Roman" panose="02020603050405020304" pitchFamily="18" charset="0"/>
              </a:rPr>
              <a:t>Vòi tai có vai </a:t>
            </a:r>
            <a:r>
              <a:rPr lang="vi-VN" sz="2300" i="1" dirty="0">
                <a:solidFill>
                  <a:srgbClr val="FF0000"/>
                </a:solidFill>
                <a:latin typeface="Times New Roman" panose="02020603050405020304" pitchFamily="18" charset="0"/>
              </a:rPr>
              <a:t>trò cân bằng áp suất </a:t>
            </a:r>
            <a:r>
              <a:rPr lang="vi-VN" sz="2300" i="1" dirty="0">
                <a:solidFill>
                  <a:prstClr val="black"/>
                </a:solidFill>
                <a:latin typeface="Times New Roman" panose="02020603050405020304" pitchFamily="18" charset="0"/>
              </a:rPr>
              <a:t>không khí giữa tai và khoang miệng: </a:t>
            </a:r>
            <a:endParaRPr lang="en-US" sz="2300" i="1" dirty="0">
              <a:solidFill>
                <a:prstClr val="black"/>
              </a:solidFill>
              <a:latin typeface="Times New Roman" panose="02020603050405020304" pitchFamily="18" charset="0"/>
            </a:endParaRPr>
          </a:p>
          <a:p>
            <a:pPr defTabSz="609448"/>
            <a:r>
              <a:rPr lang="vi-VN" sz="2300" dirty="0">
                <a:solidFill>
                  <a:prstClr val="black"/>
                </a:solidFill>
                <a:latin typeface="Times New Roman" panose="02020603050405020304" pitchFamily="18" charset="0"/>
              </a:rPr>
              <a:t>Khi áp suất không khí từ tai ngoài tác động đến màng nhĩ sẽ làm màng này cong về phía tai giữa, tuy nhiên do áp suất không khí cũng tác động tương tự vào khoang miệng, nhờ vòi tai đã làm cho áp suất không khí tác động lên phía đối diện của màng nhĩ. Nhờ đó áp suất hai bên màng nhĩ được cân bằng.</a:t>
            </a:r>
          </a:p>
          <a:p>
            <a:pPr defTabSz="609448"/>
            <a:endParaRPr lang="en-US" sz="2300" dirty="0">
              <a:solidFill>
                <a:prstClr val="black"/>
              </a:solidFill>
            </a:endParaRPr>
          </a:p>
        </p:txBody>
      </p:sp>
      <p:pic>
        <p:nvPicPr>
          <p:cNvPr id="1028" name="Picture 4" descr="Điếc dẫn truyền và điếc tiếp nh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716" y="3048000"/>
            <a:ext cx="4819826"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8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pic>
        <p:nvPicPr>
          <p:cNvPr id="8" name="Picture 8"/>
          <p:cNvPicPr>
            <a:picLocks noChangeAspect="1"/>
          </p:cNvPicPr>
          <p:nvPr/>
        </p:nvPicPr>
        <p:blipFill>
          <a:blip r:embed="rId3"/>
          <a:srcRect l="19609" r="19609"/>
          <a:stretch>
            <a:fillRect/>
          </a:stretch>
        </p:blipFill>
        <p:spPr>
          <a:xfrm>
            <a:off x="687209" y="1932177"/>
            <a:ext cx="3541856" cy="3885852"/>
          </a:xfrm>
          <a:prstGeom prst="rect">
            <a:avLst/>
          </a:prstGeom>
        </p:spPr>
      </p:pic>
      <p:pic>
        <p:nvPicPr>
          <p:cNvPr id="9" name="Picture 9"/>
          <p:cNvPicPr>
            <a:picLocks noChangeAspect="1"/>
          </p:cNvPicPr>
          <p:nvPr/>
        </p:nvPicPr>
        <p:blipFill>
          <a:blip r:embed="rId4"/>
          <a:srcRect l="17937" r="19254"/>
          <a:stretch>
            <a:fillRect/>
          </a:stretch>
        </p:blipFill>
        <p:spPr>
          <a:xfrm>
            <a:off x="4469342" y="1932177"/>
            <a:ext cx="3253319" cy="3885852"/>
          </a:xfrm>
          <a:prstGeom prst="rect">
            <a:avLst/>
          </a:prstGeom>
        </p:spPr>
      </p:pic>
      <p:pic>
        <p:nvPicPr>
          <p:cNvPr id="10" name="Picture 10"/>
          <p:cNvPicPr>
            <a:picLocks noChangeAspect="1"/>
          </p:cNvPicPr>
          <p:nvPr/>
        </p:nvPicPr>
        <p:blipFill>
          <a:blip r:embed="rId5"/>
          <a:srcRect l="19597" r="19597"/>
          <a:stretch>
            <a:fillRect/>
          </a:stretch>
        </p:blipFill>
        <p:spPr>
          <a:xfrm>
            <a:off x="7963898" y="1932177"/>
            <a:ext cx="3540894" cy="3885852"/>
          </a:xfrm>
          <a:prstGeom prst="rect">
            <a:avLst/>
          </a:prstGeom>
        </p:spPr>
      </p:pic>
      <p:sp>
        <p:nvSpPr>
          <p:cNvPr id="11" name="TextBox 11"/>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12" name="TextBox 12"/>
          <p:cNvSpPr txBox="1"/>
          <p:nvPr/>
        </p:nvSpPr>
        <p:spPr>
          <a:xfrm>
            <a:off x="4164171" y="1384436"/>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sp>
        <p:nvSpPr>
          <p:cNvPr id="13" name="TextBox 13"/>
          <p:cNvSpPr txBox="1"/>
          <p:nvPr/>
        </p:nvSpPr>
        <p:spPr>
          <a:xfrm>
            <a:off x="896373" y="5981701"/>
            <a:ext cx="3123531"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ngoài</a:t>
            </a:r>
            <a:endParaRPr lang="en-US" sz="2000" b="1" i="1" dirty="0">
              <a:solidFill>
                <a:srgbClr val="000000"/>
              </a:solidFill>
              <a:latin typeface="Times New Roman" panose="02020603050405020304" pitchFamily="18" charset="0"/>
            </a:endParaRPr>
          </a:p>
        </p:txBody>
      </p:sp>
      <p:sp>
        <p:nvSpPr>
          <p:cNvPr id="14" name="TextBox 14"/>
          <p:cNvSpPr txBox="1"/>
          <p:nvPr/>
        </p:nvSpPr>
        <p:spPr>
          <a:xfrm>
            <a:off x="4469342" y="5981701"/>
            <a:ext cx="3123531"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Viêm</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giữa</a:t>
            </a:r>
            <a:endParaRPr lang="en-US" sz="2000" b="1" i="1" dirty="0">
              <a:solidFill>
                <a:srgbClr val="000000"/>
              </a:solidFill>
              <a:latin typeface="Times New Roman" panose="02020603050405020304" pitchFamily="18" charset="0"/>
            </a:endParaRPr>
          </a:p>
        </p:txBody>
      </p:sp>
      <p:sp>
        <p:nvSpPr>
          <p:cNvPr id="15" name="TextBox 15"/>
          <p:cNvSpPr txBox="1"/>
          <p:nvPr/>
        </p:nvSpPr>
        <p:spPr>
          <a:xfrm>
            <a:off x="8172580" y="5981701"/>
            <a:ext cx="3123531" cy="359073"/>
          </a:xfrm>
          <a:prstGeom prst="rect">
            <a:avLst/>
          </a:prstGeom>
        </p:spPr>
        <p:txBody>
          <a:bodyPr lIns="0" tIns="0" rIns="0" bIns="0" rtlCol="0" anchor="t">
            <a:spAutoFit/>
          </a:bodyPr>
          <a:lstStyle/>
          <a:p>
            <a:pPr algn="ctr" defTabSz="609448">
              <a:lnSpc>
                <a:spcPts val="2799"/>
              </a:lnSpc>
            </a:pPr>
            <a:r>
              <a:rPr lang="en-US" sz="2000" b="1" i="1" dirty="0" err="1">
                <a:solidFill>
                  <a:srgbClr val="000000"/>
                </a:solidFill>
                <a:latin typeface="Times New Roman" panose="02020603050405020304" pitchFamily="18" charset="0"/>
              </a:rPr>
              <a:t>Tổn</a:t>
            </a:r>
            <a:r>
              <a:rPr lang="en-US" sz="2000" b="1" i="1" dirty="0">
                <a:solidFill>
                  <a:srgbClr val="000000"/>
                </a:solidFill>
                <a:latin typeface="Times New Roman" panose="02020603050405020304" pitchFamily="18" charset="0"/>
              </a:rPr>
              <a:t> </a:t>
            </a:r>
            <a:r>
              <a:rPr lang="en-US" sz="2000" b="1" i="1" dirty="0" err="1">
                <a:solidFill>
                  <a:srgbClr val="000000"/>
                </a:solidFill>
                <a:latin typeface="Times New Roman" panose="02020603050405020304" pitchFamily="18" charset="0"/>
              </a:rPr>
              <a:t>thương</a:t>
            </a:r>
            <a:r>
              <a:rPr lang="en-US" sz="2000" b="1" i="1" dirty="0">
                <a:solidFill>
                  <a:srgbClr val="000000"/>
                </a:solidFill>
                <a:latin typeface="Times New Roman" panose="02020603050405020304" pitchFamily="18" charset="0"/>
              </a:rPr>
              <a:t> tai </a:t>
            </a:r>
            <a:r>
              <a:rPr lang="en-US" sz="2000" b="1" i="1" dirty="0" err="1">
                <a:solidFill>
                  <a:srgbClr val="000000"/>
                </a:solidFill>
                <a:latin typeface="Times New Roman" panose="02020603050405020304" pitchFamily="18" charset="0"/>
              </a:rPr>
              <a:t>trong</a:t>
            </a:r>
            <a:endParaRPr lang="en-US" sz="20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1137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Viêm tai giữ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937" y="1638893"/>
            <a:ext cx="3205718" cy="2762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8" name="TextBox 8"/>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9" name="TextBox 9"/>
          <p:cNvSpPr txBox="1"/>
          <p:nvPr/>
        </p:nvSpPr>
        <p:spPr>
          <a:xfrm>
            <a:off x="4229067" y="1369979"/>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10" name="Group 10"/>
          <p:cNvGrpSpPr/>
          <p:nvPr/>
        </p:nvGrpSpPr>
        <p:grpSpPr>
          <a:xfrm>
            <a:off x="687210" y="1828800"/>
            <a:ext cx="6780390"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14" name="TextBox 14"/>
            <p:cNvSpPr txBox="1"/>
            <p:nvPr/>
          </p:nvSpPr>
          <p:spPr>
            <a:xfrm>
              <a:off x="692897" y="191792"/>
              <a:ext cx="20570347" cy="846385"/>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Nếu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thêm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sp>
        <p:nvSpPr>
          <p:cNvPr id="15" name="TextBox 15"/>
          <p:cNvSpPr txBox="1"/>
          <p:nvPr/>
        </p:nvSpPr>
        <p:spPr>
          <a:xfrm>
            <a:off x="687210" y="2613759"/>
            <a:ext cx="7085190" cy="849463"/>
          </a:xfrm>
          <a:prstGeom prst="rect">
            <a:avLst/>
          </a:prstGeom>
        </p:spPr>
        <p:txBody>
          <a:bodyPr wrap="square" lIns="0" tIns="0" rIns="0" bIns="0" rtlCol="0" anchor="t">
            <a:spAutoFit/>
          </a:bodyPr>
          <a:lstStyle/>
          <a:p>
            <a:pPr defTabSz="609448">
              <a:lnSpc>
                <a:spcPct val="120000"/>
              </a:lnSpc>
            </a:pP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Tên</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một</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số</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bệnh</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khác</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về</a:t>
            </a:r>
            <a:r>
              <a:rPr lang="en-US" sz="2300" dirty="0">
                <a:solidFill>
                  <a:prstClr val="black"/>
                </a:solidFill>
                <a:latin typeface="Times New Roman" panose="02020603050405020304" pitchFamily="18" charset="0"/>
                <a:cs typeface="Times New Roman" panose="02020603050405020304" pitchFamily="18" charset="0"/>
              </a:rPr>
              <a:t> tai: </a:t>
            </a:r>
            <a:r>
              <a:rPr lang="en-US" sz="2300" dirty="0" err="1">
                <a:solidFill>
                  <a:prstClr val="black"/>
                </a:solidFill>
                <a:latin typeface="Times New Roman" panose="02020603050405020304" pitchFamily="18" charset="0"/>
                <a:cs typeface="Times New Roman" panose="02020603050405020304" pitchFamily="18" charset="0"/>
              </a:rPr>
              <a:t>Chàm</a:t>
            </a:r>
            <a:r>
              <a:rPr lang="en-US" sz="2300" dirty="0">
                <a:solidFill>
                  <a:prstClr val="black"/>
                </a:solidFill>
                <a:latin typeface="Times New Roman" panose="02020603050405020304" pitchFamily="18" charset="0"/>
                <a:cs typeface="Times New Roman" panose="02020603050405020304" pitchFamily="18" charset="0"/>
              </a:rPr>
              <a:t> tai, </a:t>
            </a:r>
            <a:r>
              <a:rPr lang="en-US" sz="2300" dirty="0" err="1">
                <a:solidFill>
                  <a:prstClr val="black"/>
                </a:solidFill>
                <a:latin typeface="Times New Roman" panose="02020603050405020304" pitchFamily="18" charset="0"/>
                <a:cs typeface="Times New Roman" panose="02020603050405020304" pitchFamily="18" charset="0"/>
              </a:rPr>
              <a:t>viêm</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sụn</a:t>
            </a:r>
            <a:r>
              <a:rPr lang="en-US" sz="2300" dirty="0">
                <a:solidFill>
                  <a:prstClr val="black"/>
                </a:solidFill>
                <a:latin typeface="Times New Roman" panose="02020603050405020304" pitchFamily="18" charset="0"/>
                <a:cs typeface="Times New Roman" panose="02020603050405020304" pitchFamily="18" charset="0"/>
              </a:rPr>
              <a:t> </a:t>
            </a:r>
            <a:r>
              <a:rPr lang="en-US" sz="2300" dirty="0" err="1">
                <a:solidFill>
                  <a:prstClr val="black"/>
                </a:solidFill>
                <a:latin typeface="Times New Roman" panose="02020603050405020304" pitchFamily="18" charset="0"/>
                <a:cs typeface="Times New Roman" panose="02020603050405020304" pitchFamily="18" charset="0"/>
              </a:rPr>
              <a:t>vành</a:t>
            </a:r>
            <a:r>
              <a:rPr lang="en-US" sz="2300" dirty="0">
                <a:solidFill>
                  <a:prstClr val="black"/>
                </a:solidFill>
                <a:latin typeface="Times New Roman" panose="02020603050405020304" pitchFamily="18" charset="0"/>
                <a:cs typeface="Times New Roman" panose="02020603050405020304" pitchFamily="18" charset="0"/>
              </a:rPr>
              <a:t> tai, ù tai, </a:t>
            </a:r>
            <a:r>
              <a:rPr lang="en-US" sz="2300" dirty="0" err="1">
                <a:solidFill>
                  <a:prstClr val="black"/>
                </a:solidFill>
                <a:latin typeface="Times New Roman" panose="02020603050405020304" pitchFamily="18" charset="0"/>
                <a:cs typeface="Times New Roman" panose="02020603050405020304" pitchFamily="18" charset="0"/>
              </a:rPr>
              <a:t>điếc</a:t>
            </a:r>
            <a:r>
              <a:rPr lang="en-US" sz="2300" dirty="0">
                <a:solidFill>
                  <a:prstClr val="black"/>
                </a:solidFill>
                <a:latin typeface="Times New Roman" panose="02020603050405020304" pitchFamily="18" charset="0"/>
                <a:cs typeface="Times New Roman" panose="02020603050405020304" pitchFamily="18" charset="0"/>
              </a:rPr>
              <a:t>,…</a:t>
            </a:r>
          </a:p>
        </p:txBody>
      </p:sp>
      <p:pic>
        <p:nvPicPr>
          <p:cNvPr id="16" name="Picture 2" descr="Rối loạn chức năng và viêm vòi nhĩ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271" y="4401153"/>
            <a:ext cx="4182765" cy="23401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pinimg.com/564x/50/9c/c1/509cc141344e141dc2432244b50153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50" y="3619929"/>
            <a:ext cx="3120750" cy="31305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ệnh Chàm Tai: Nguyên Nhân Gây Bệnh Và Cách Điều Trị"/>
          <p:cNvPicPr>
            <a:picLocks noChangeAspect="1" noChangeArrowheads="1"/>
          </p:cNvPicPr>
          <p:nvPr/>
        </p:nvPicPr>
        <p:blipFill rotWithShape="1">
          <a:blip r:embed="rId6">
            <a:extLst>
              <a:ext uri="{28A0092B-C50C-407E-A947-70E740481C1C}">
                <a14:useLocalDpi xmlns:a14="http://schemas.microsoft.com/office/drawing/2010/main" val="0"/>
              </a:ext>
            </a:extLst>
          </a:blip>
          <a:srcRect l="20768" r="10482"/>
          <a:stretch/>
        </p:blipFill>
        <p:spPr bwMode="auto">
          <a:xfrm>
            <a:off x="3810000" y="3619929"/>
            <a:ext cx="3522444" cy="3121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439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3084"/>
                                        </p:tgtEl>
                                        <p:attrNameLst>
                                          <p:attrName>style.visibility</p:attrName>
                                        </p:attrNameLst>
                                      </p:cBhvr>
                                      <p:to>
                                        <p:strVal val="visible"/>
                                      </p:to>
                                    </p:set>
                                    <p:animEffect transition="in" filter="fade">
                                      <p:cBhvr>
                                        <p:cTn id="24" dur="500"/>
                                        <p:tgtEl>
                                          <p:spTgt spid="308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3086"/>
                                        </p:tgtEl>
                                        <p:attrNameLst>
                                          <p:attrName>style.visibility</p:attrName>
                                        </p:attrNameLst>
                                      </p:cBhvr>
                                      <p:to>
                                        <p:strVal val="visible"/>
                                      </p:to>
                                    </p:set>
                                    <p:animEffect transition="in" filter="fade">
                                      <p:cBhvr>
                                        <p:cTn id="30"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20" name="TextBox 20"/>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21" name="TextBox 21"/>
          <p:cNvSpPr txBox="1"/>
          <p:nvPr/>
        </p:nvSpPr>
        <p:spPr>
          <a:xfrm>
            <a:off x="4229067" y="1388195"/>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25" name="Group 24"/>
          <p:cNvGrpSpPr/>
          <p:nvPr/>
        </p:nvGrpSpPr>
        <p:grpSpPr>
          <a:xfrm>
            <a:off x="687210" y="1932178"/>
            <a:ext cx="10817582" cy="4605791"/>
            <a:chOff x="685622" y="1932177"/>
            <a:chExt cx="10817582" cy="4605791"/>
          </a:xfrm>
        </p:grpSpPr>
        <p:grpSp>
          <p:nvGrpSpPr>
            <p:cNvPr id="8" name="Group 8"/>
            <p:cNvGrpSpPr/>
            <p:nvPr/>
          </p:nvGrpSpPr>
          <p:grpSpPr>
            <a:xfrm>
              <a:off x="685622" y="1932177"/>
              <a:ext cx="10817582" cy="4605791"/>
              <a:chOff x="0" y="0"/>
              <a:chExt cx="4274726" cy="1819572"/>
            </a:xfrm>
          </p:grpSpPr>
          <p:sp>
            <p:nvSpPr>
              <p:cNvPr id="9" name="Freeform 9"/>
              <p:cNvSpPr/>
              <p:nvPr/>
            </p:nvSpPr>
            <p:spPr>
              <a:xfrm>
                <a:off x="0" y="0"/>
                <a:ext cx="4274726" cy="1819572"/>
              </a:xfrm>
              <a:custGeom>
                <a:avLst/>
                <a:gdLst/>
                <a:ahLst/>
                <a:cxnLst/>
                <a:rect l="l" t="t" r="r" b="b"/>
                <a:pathLst>
                  <a:path w="4274726" h="1819572">
                    <a:moveTo>
                      <a:pt x="24327" y="0"/>
                    </a:moveTo>
                    <a:lnTo>
                      <a:pt x="4250399" y="0"/>
                    </a:lnTo>
                    <a:cubicBezTo>
                      <a:pt x="4263834" y="0"/>
                      <a:pt x="4274726" y="10891"/>
                      <a:pt x="4274726" y="24327"/>
                    </a:cubicBezTo>
                    <a:lnTo>
                      <a:pt x="4274726" y="1795245"/>
                    </a:lnTo>
                    <a:cubicBezTo>
                      <a:pt x="4274726" y="1801697"/>
                      <a:pt x="4272163" y="1807884"/>
                      <a:pt x="4267601" y="1812447"/>
                    </a:cubicBezTo>
                    <a:cubicBezTo>
                      <a:pt x="4263039" y="1817009"/>
                      <a:pt x="4256851" y="1819572"/>
                      <a:pt x="4250399" y="1819572"/>
                    </a:cubicBezTo>
                    <a:lnTo>
                      <a:pt x="24327" y="1819572"/>
                    </a:lnTo>
                    <a:cubicBezTo>
                      <a:pt x="10891" y="1819572"/>
                      <a:pt x="0" y="1808680"/>
                      <a:pt x="0" y="179524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95438" y="2294909"/>
              <a:ext cx="2296296" cy="2268183"/>
            </a:xfrm>
            <a:prstGeom prst="rect">
              <a:avLst/>
            </a:prstGeom>
          </p:spPr>
        </p:pic>
        <p:grpSp>
          <p:nvGrpSpPr>
            <p:cNvPr id="12" name="Group 12"/>
            <p:cNvGrpSpPr/>
            <p:nvPr/>
          </p:nvGrpSpPr>
          <p:grpSpPr>
            <a:xfrm>
              <a:off x="685622" y="1932177"/>
              <a:ext cx="6018225" cy="4605791"/>
              <a:chOff x="0" y="0"/>
              <a:chExt cx="2378190" cy="1819572"/>
            </a:xfrm>
          </p:grpSpPr>
          <p:sp>
            <p:nvSpPr>
              <p:cNvPr id="13" name="Freeform 13"/>
              <p:cNvSpPr/>
              <p:nvPr/>
            </p:nvSpPr>
            <p:spPr>
              <a:xfrm>
                <a:off x="0" y="0"/>
                <a:ext cx="2378190" cy="1819572"/>
              </a:xfrm>
              <a:custGeom>
                <a:avLst/>
                <a:gdLst/>
                <a:ahLst/>
                <a:cxnLst/>
                <a:rect l="l" t="t" r="r" b="b"/>
                <a:pathLst>
                  <a:path w="2378190" h="1819572">
                    <a:moveTo>
                      <a:pt x="43727" y="0"/>
                    </a:moveTo>
                    <a:lnTo>
                      <a:pt x="2334463" y="0"/>
                    </a:lnTo>
                    <a:cubicBezTo>
                      <a:pt x="2358612" y="0"/>
                      <a:pt x="2378190" y="19577"/>
                      <a:pt x="2378190" y="43727"/>
                    </a:cubicBezTo>
                    <a:lnTo>
                      <a:pt x="2378190" y="1775845"/>
                    </a:lnTo>
                    <a:cubicBezTo>
                      <a:pt x="2378190" y="1787442"/>
                      <a:pt x="2373583" y="1798564"/>
                      <a:pt x="2365382" y="1806765"/>
                    </a:cubicBezTo>
                    <a:cubicBezTo>
                      <a:pt x="2357182" y="1814965"/>
                      <a:pt x="2346060" y="1819572"/>
                      <a:pt x="2334463" y="1819572"/>
                    </a:cubicBezTo>
                    <a:lnTo>
                      <a:pt x="43727" y="1819572"/>
                    </a:lnTo>
                    <a:cubicBezTo>
                      <a:pt x="19577" y="1819572"/>
                      <a:pt x="0" y="1799995"/>
                      <a:pt x="0" y="1775845"/>
                    </a:cubicBezTo>
                    <a:lnTo>
                      <a:pt x="0" y="43727"/>
                    </a:lnTo>
                    <a:cubicBezTo>
                      <a:pt x="0" y="32130"/>
                      <a:pt x="4607" y="21008"/>
                      <a:pt x="12807" y="12807"/>
                    </a:cubicBezTo>
                    <a:cubicBezTo>
                      <a:pt x="21008" y="4607"/>
                      <a:pt x="32130" y="0"/>
                      <a:pt x="43727" y="0"/>
                    </a:cubicBez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dirty="0">
                  <a:solidFill>
                    <a:prstClr val="black"/>
                  </a:solidFill>
                  <a:latin typeface="Times New Roman" panose="02020603050405020304" pitchFamily="18" charset="0"/>
                </a:endParaRPr>
              </a:p>
            </p:txBody>
          </p:sp>
        </p:grpSp>
        <p:pic>
          <p:nvPicPr>
            <p:cNvPr id="15" name="Picture 15"/>
            <p:cNvPicPr>
              <a:picLocks noChangeAspect="1"/>
            </p:cNvPicPr>
            <p:nvPr/>
          </p:nvPicPr>
          <p:blipFill>
            <a:blip r:embed="rId5"/>
            <a:srcRect/>
            <a:stretch>
              <a:fillRect/>
            </a:stretch>
          </p:blipFill>
          <p:spPr>
            <a:xfrm>
              <a:off x="6828261" y="3404670"/>
              <a:ext cx="1938044" cy="2909641"/>
            </a:xfrm>
            <a:prstGeom prst="rect">
              <a:avLst/>
            </a:prstGeom>
          </p:spPr>
        </p:pic>
        <p:pic>
          <p:nvPicPr>
            <p:cNvPr id="16" name="Picture 16"/>
            <p:cNvPicPr>
              <a:picLocks noChangeAspect="1"/>
            </p:cNvPicPr>
            <p:nvPr/>
          </p:nvPicPr>
          <p:blipFill>
            <a:blip r:embed="rId6"/>
            <a:srcRect/>
            <a:stretch>
              <a:fillRect/>
            </a:stretch>
          </p:blipFill>
          <p:spPr>
            <a:xfrm>
              <a:off x="8995438" y="4859491"/>
              <a:ext cx="2306408" cy="144764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657074" y="4870181"/>
              <a:ext cx="1383010" cy="132803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815419" y="2204682"/>
              <a:ext cx="2068445" cy="145346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10587" y="2204682"/>
              <a:ext cx="908919" cy="896655"/>
            </a:xfrm>
            <a:prstGeom prst="rect">
              <a:avLst/>
            </a:prstGeom>
          </p:spPr>
        </p:pic>
        <p:sp>
          <p:nvSpPr>
            <p:cNvPr id="22" name="TextBox 22"/>
            <p:cNvSpPr txBox="1"/>
            <p:nvPr/>
          </p:nvSpPr>
          <p:spPr>
            <a:xfrm>
              <a:off x="2062469" y="2225442"/>
              <a:ext cx="4330017" cy="846386"/>
            </a:xfrm>
            <a:prstGeom prst="rect">
              <a:avLst/>
            </a:prstGeom>
          </p:spPr>
          <p:txBody>
            <a:bodyPr lIns="0" tIns="0" rIns="0" bIns="0" rtlCol="0" anchor="t">
              <a:spAutoFit/>
            </a:bodyPr>
            <a:lstStyle/>
            <a:p>
              <a:pPr defTabSz="609448">
                <a:lnSpc>
                  <a:spcPts val="3266"/>
                </a:lnSpc>
                <a:spcBef>
                  <a:spcPct val="0"/>
                </a:spcBef>
              </a:pP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cần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thực</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hiện</a:t>
              </a:r>
              <a:r>
                <a:rPr lang="en-US" sz="2300" b="1" dirty="0">
                  <a:solidFill>
                    <a:srgbClr val="000000"/>
                  </a:solidFill>
                  <a:latin typeface="Times New Roman" panose="02020603050405020304" pitchFamily="18" charset="0"/>
                </a:rPr>
                <a:t>:</a:t>
              </a:r>
            </a:p>
          </p:txBody>
        </p:sp>
        <p:sp>
          <p:nvSpPr>
            <p:cNvPr id="23" name="TextBox 23"/>
            <p:cNvSpPr txBox="1"/>
            <p:nvPr/>
          </p:nvSpPr>
          <p:spPr>
            <a:xfrm>
              <a:off x="1106655" y="3297767"/>
              <a:ext cx="5225583" cy="2962349"/>
            </a:xfrm>
            <a:prstGeom prst="rect">
              <a:avLst/>
            </a:prstGeom>
          </p:spPr>
          <p:txBody>
            <a:bodyPr lIns="0" tIns="0" rIns="0" bIns="0" rtlCol="0" anchor="t">
              <a:spAutoFit/>
            </a:bodyPr>
            <a:lstStyle/>
            <a:p>
              <a:pPr algn="just" defTabSz="609448">
                <a:lnSpc>
                  <a:spcPct val="120000"/>
                </a:lnSpc>
                <a:spcBef>
                  <a:spcPct val="0"/>
                </a:spcBef>
              </a:pPr>
              <a:r>
                <a:rPr lang="en-US" sz="2300" b="1" i="1" dirty="0">
                  <a:solidFill>
                    <a:srgbClr val="000000"/>
                  </a:solidFill>
                  <a:latin typeface="Times New Roman" panose="02020603050405020304" pitchFamily="18" charset="0"/>
                </a:rPr>
                <a:t> .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tại</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đúng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cách</a:t>
              </a:r>
              <a:endParaRPr lang="en-US" sz="2300" b="1" i="1" dirty="0">
                <a:solidFill>
                  <a:srgbClr val="000000"/>
                </a:solidFill>
                <a:latin typeface="Times New Roman" panose="02020603050405020304" pitchFamily="18" charset="0"/>
              </a:endParaRPr>
            </a:p>
            <a:p>
              <a:pPr algn="just"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dùng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các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vật</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nhọn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sắc</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ngoáy</a:t>
              </a:r>
              <a:r>
                <a:rPr lang="en-US" sz="2300" b="1" i="1" dirty="0">
                  <a:solidFill>
                    <a:srgbClr val="000000"/>
                  </a:solidFill>
                  <a:latin typeface="Times New Roman" panose="02020603050405020304" pitchFamily="18" charset="0"/>
                </a:rPr>
                <a:t> tai hay </a:t>
              </a:r>
              <a:r>
                <a:rPr lang="en-US" sz="2300" b="1" i="1" dirty="0" err="1">
                  <a:solidFill>
                    <a:srgbClr val="000000"/>
                  </a:solidFill>
                  <a:latin typeface="Times New Roman" panose="02020603050405020304" pitchFamily="18" charset="0"/>
                </a:rPr>
                <a:t>lấy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ráy</a:t>
              </a:r>
              <a:r>
                <a:rPr lang="en-US" sz="2300" b="1" i="1" dirty="0">
                  <a:solidFill>
                    <a:srgbClr val="000000"/>
                  </a:solidFill>
                  <a:latin typeface="Times New Roman" panose="02020603050405020304" pitchFamily="18" charset="0"/>
                </a:rPr>
                <a:t> tai</a:t>
              </a:r>
            </a:p>
            <a:p>
              <a:pPr algn="just"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Cần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giữ</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vệ</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sinh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để</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tránh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viêm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họng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nhiễm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khuẩn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gây</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viêm</a:t>
              </a:r>
              <a:r>
                <a:rPr lang="en-US" sz="2300" b="1" i="1" dirty="0">
                  <a:solidFill>
                    <a:srgbClr val="000000"/>
                  </a:solidFill>
                  <a:latin typeface="Times New Roman" panose="02020603050405020304" pitchFamily="18" charset="0"/>
                </a:rPr>
                <a:t> tai</a:t>
              </a:r>
            </a:p>
            <a:p>
              <a:pPr algn="just" defTabSz="609448">
                <a:lnSpc>
                  <a:spcPct val="120000"/>
                </a:lnSpc>
                <a:spcBef>
                  <a:spcPct val="0"/>
                </a:spcBef>
              </a:pP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Hạn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chế</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tiếng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ồn</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không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nghe</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âm</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thanh</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có</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cường</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độ</a:t>
              </a:r>
              <a:r>
                <a:rPr lang="en-US" sz="2300" b="1" i="1" dirty="0">
                  <a:solidFill>
                    <a:srgbClr val="000000"/>
                  </a:solidFill>
                  <a:latin typeface="Times New Roman" panose="02020603050405020304" pitchFamily="18" charset="0"/>
                </a:rPr>
                <a:t> </a:t>
              </a:r>
              <a:r>
                <a:rPr lang="en-US" sz="2300" b="1" i="1" dirty="0" err="1">
                  <a:solidFill>
                    <a:srgbClr val="000000"/>
                  </a:solidFill>
                  <a:latin typeface="Times New Roman" panose="02020603050405020304" pitchFamily="18" charset="0"/>
                </a:rPr>
                <a:t>cao</a:t>
              </a:r>
              <a:endParaRPr lang="en-US" sz="2300" b="1" i="1" dirty="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129873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Nhập viện vì lấy ráy tai không đúng cách | VTV.VN"/>
          <p:cNvPicPr>
            <a:picLocks noChangeAspect="1" noChangeArrowheads="1"/>
          </p:cNvPicPr>
          <p:nvPr/>
        </p:nvPicPr>
        <p:blipFill rotWithShape="1">
          <a:blip r:embed="rId2">
            <a:extLst>
              <a:ext uri="{28A0092B-C50C-407E-A947-70E740481C1C}">
                <a14:useLocalDpi xmlns:a14="http://schemas.microsoft.com/office/drawing/2010/main" val="0"/>
              </a:ext>
            </a:extLst>
          </a:blip>
          <a:srcRect l="3321" t="16000" r="6678" b="10000"/>
          <a:stretch/>
        </p:blipFill>
        <p:spPr bwMode="auto">
          <a:xfrm>
            <a:off x="4548654" y="3621147"/>
            <a:ext cx="4224568" cy="21709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1589" y="0"/>
            <a:ext cx="12188825" cy="1287994"/>
            <a:chOff x="0" y="0"/>
            <a:chExt cx="24384000" cy="2575988"/>
          </a:xfrm>
        </p:grpSpPr>
        <p:pic>
          <p:nvPicPr>
            <p:cNvPr id="3" name="Picture 3"/>
            <p:cNvPicPr>
              <a:picLocks noChangeAspect="1"/>
            </p:cNvPicPr>
            <p:nvPr/>
          </p:nvPicPr>
          <p:blipFill>
            <a:blip r:embed="rId3"/>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defTabSz="609448">
                  <a:lnSpc>
                    <a:spcPts val="1772"/>
                  </a:lnSpc>
                </a:pPr>
                <a:endParaRPr sz="1200" b="1" dirty="0">
                  <a:solidFill>
                    <a:prstClr val="black"/>
                  </a:solidFill>
                  <a:latin typeface="Times New Roman" panose="02020603050405020304" pitchFamily="18"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II. CÁC GIÁC QUAN</a:t>
              </a:r>
            </a:p>
          </p:txBody>
        </p:sp>
      </p:grpSp>
      <p:sp>
        <p:nvSpPr>
          <p:cNvPr id="8" name="TextBox 8"/>
          <p:cNvSpPr txBox="1"/>
          <p:nvPr/>
        </p:nvSpPr>
        <p:spPr>
          <a:xfrm>
            <a:off x="6096001" y="422807"/>
            <a:ext cx="5207432" cy="423193"/>
          </a:xfrm>
          <a:prstGeom prst="rect">
            <a:avLst/>
          </a:prstGeom>
        </p:spPr>
        <p:txBody>
          <a:bodyPr lIns="0" tIns="0" rIns="0" bIns="0" rtlCol="0" anchor="t">
            <a:spAutoFit/>
          </a:bodyPr>
          <a:lstStyle/>
          <a:p>
            <a:pPr defTabSz="609448">
              <a:lnSpc>
                <a:spcPts val="3266"/>
              </a:lnSpc>
            </a:pPr>
            <a:r>
              <a:rPr lang="en-US" sz="2300" b="1" dirty="0">
                <a:solidFill>
                  <a:srgbClr val="FFFFFF"/>
                </a:solidFill>
                <a:latin typeface="Times New Roman" panose="02020603050405020304" pitchFamily="18" charset="0"/>
              </a:rPr>
              <a:t>2. </a:t>
            </a:r>
            <a:r>
              <a:rPr lang="en-US" sz="2300" b="1" dirty="0" err="1">
                <a:solidFill>
                  <a:srgbClr val="FFFFFF"/>
                </a:solidFill>
                <a:latin typeface="Times New Roman" panose="02020603050405020304" pitchFamily="18" charset="0"/>
              </a:rPr>
              <a:t>Thính</a:t>
            </a:r>
            <a:r>
              <a:rPr lang="en-US" sz="2300" b="1" dirty="0">
                <a:solidFill>
                  <a:srgbClr val="FFFFFF"/>
                </a:solidFill>
                <a:latin typeface="Times New Roman" panose="02020603050405020304" pitchFamily="18" charset="0"/>
              </a:rPr>
              <a:t> </a:t>
            </a:r>
            <a:r>
              <a:rPr lang="en-US" sz="2300" b="1" dirty="0" err="1">
                <a:solidFill>
                  <a:srgbClr val="FFFFFF"/>
                </a:solidFill>
                <a:latin typeface="Times New Roman" panose="02020603050405020304" pitchFamily="18" charset="0"/>
              </a:rPr>
              <a:t>giác</a:t>
            </a:r>
            <a:endParaRPr lang="en-US" sz="2300" b="1" dirty="0">
              <a:solidFill>
                <a:srgbClr val="FFFFFF"/>
              </a:solidFill>
              <a:latin typeface="Times New Roman" panose="02020603050405020304" pitchFamily="18" charset="0"/>
            </a:endParaRPr>
          </a:p>
        </p:txBody>
      </p:sp>
      <p:sp>
        <p:nvSpPr>
          <p:cNvPr id="9" name="TextBox 9"/>
          <p:cNvSpPr txBox="1"/>
          <p:nvPr/>
        </p:nvSpPr>
        <p:spPr>
          <a:xfrm>
            <a:off x="4229067" y="1371601"/>
            <a:ext cx="3733871" cy="423193"/>
          </a:xfrm>
          <a:prstGeom prst="rect">
            <a:avLst/>
          </a:prstGeom>
        </p:spPr>
        <p:txBody>
          <a:bodyPr lIns="0" tIns="0" rIns="0" bIns="0" rtlCol="0" anchor="t">
            <a:spAutoFit/>
          </a:bodyPr>
          <a:lstStyle/>
          <a:p>
            <a:pPr algn="ctr" defTabSz="609448">
              <a:lnSpc>
                <a:spcPts val="3266"/>
              </a:lnSpc>
            </a:pPr>
            <a:r>
              <a:rPr lang="en-US" sz="2300" b="1" dirty="0" err="1">
                <a:solidFill>
                  <a:srgbClr val="000000"/>
                </a:solidFill>
                <a:latin typeface="Times New Roman" panose="02020603050405020304" pitchFamily="18" charset="0"/>
              </a:rPr>
              <a:t>Một</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số</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về</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thính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giác</a:t>
            </a:r>
            <a:endParaRPr lang="en-US" sz="2300" b="1" dirty="0">
              <a:solidFill>
                <a:srgbClr val="000000"/>
              </a:solidFill>
              <a:latin typeface="Times New Roman" panose="02020603050405020304" pitchFamily="18" charset="0"/>
            </a:endParaRPr>
          </a:p>
        </p:txBody>
      </p:sp>
      <p:grpSp>
        <p:nvGrpSpPr>
          <p:cNvPr id="10" name="Group 10"/>
          <p:cNvGrpSpPr/>
          <p:nvPr/>
        </p:nvGrpSpPr>
        <p:grpSpPr>
          <a:xfrm>
            <a:off x="609600" y="1839947"/>
            <a:ext cx="11201400" cy="901921"/>
            <a:chOff x="815061" y="554958"/>
            <a:chExt cx="20825739" cy="3208240"/>
          </a:xfrm>
        </p:grpSpPr>
        <p:grpSp>
          <p:nvGrpSpPr>
            <p:cNvPr id="11" name="Group 11"/>
            <p:cNvGrpSpPr/>
            <p:nvPr/>
          </p:nvGrpSpPr>
          <p:grpSpPr>
            <a:xfrm>
              <a:off x="815061" y="554958"/>
              <a:ext cx="20825739" cy="3208240"/>
              <a:chOff x="0" y="0"/>
              <a:chExt cx="4113726" cy="633726"/>
            </a:xfrm>
          </p:grpSpPr>
          <p:sp>
            <p:nvSpPr>
              <p:cNvPr id="12" name="Freeform 12"/>
              <p:cNvSpPr/>
              <p:nvPr/>
            </p:nvSpPr>
            <p:spPr>
              <a:xfrm>
                <a:off x="0" y="0"/>
                <a:ext cx="4113726" cy="633726"/>
              </a:xfrm>
              <a:custGeom>
                <a:avLst/>
                <a:gdLst/>
                <a:ahLst/>
                <a:cxnLst/>
                <a:rect l="l" t="t" r="r" b="b"/>
                <a:pathLst>
                  <a:path w="4113726" h="633726">
                    <a:moveTo>
                      <a:pt x="0" y="0"/>
                    </a:moveTo>
                    <a:lnTo>
                      <a:pt x="4113726" y="0"/>
                    </a:lnTo>
                    <a:lnTo>
                      <a:pt x="4113726" y="633726"/>
                    </a:lnTo>
                    <a:lnTo>
                      <a:pt x="0" y="633726"/>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defTabSz="609448">
                  <a:lnSpc>
                    <a:spcPct val="120000"/>
                  </a:lnSpc>
                  <a:spcBef>
                    <a:spcPct val="0"/>
                  </a:spcBef>
                </a:pPr>
                <a:endParaRPr sz="1200" b="1" dirty="0">
                  <a:solidFill>
                    <a:prstClr val="black"/>
                  </a:solidFill>
                  <a:latin typeface="Times New Roman" panose="02020603050405020304" pitchFamily="18" charset="0"/>
                </a:endParaRPr>
              </a:p>
            </p:txBody>
          </p:sp>
        </p:grpSp>
        <p:sp>
          <p:nvSpPr>
            <p:cNvPr id="15" name="TextBox 15"/>
            <p:cNvSpPr txBox="1"/>
            <p:nvPr/>
          </p:nvSpPr>
          <p:spPr>
            <a:xfrm>
              <a:off x="1332144" y="591860"/>
              <a:ext cx="19284769" cy="3021641"/>
            </a:xfrm>
            <a:prstGeom prst="rect">
              <a:avLst/>
            </a:prstGeom>
          </p:spPr>
          <p:txBody>
            <a:bodyPr wrap="square" lIns="0" tIns="0" rIns="0" bIns="0" rtlCol="0" anchor="t">
              <a:spAutoFit/>
            </a:bodyPr>
            <a:lstStyle/>
            <a:p>
              <a:pPr algn="just" defTabSz="609448">
                <a:lnSpc>
                  <a:spcPct val="120000"/>
                </a:lnSpc>
                <a:spcBef>
                  <a:spcPct val="0"/>
                </a:spcBef>
              </a:pPr>
              <a:r>
                <a:rPr lang="en-US" sz="2300" b="1" dirty="0" err="1">
                  <a:solidFill>
                    <a:srgbClr val="000000"/>
                  </a:solidFill>
                  <a:latin typeface="Times New Roman" panose="02020603050405020304" pitchFamily="18" charset="0"/>
                </a:rPr>
                <a:t>Dựa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thông</a:t>
              </a:r>
              <a:r>
                <a:rPr lang="en-US" sz="2300" b="1" dirty="0">
                  <a:solidFill>
                    <a:srgbClr val="000000"/>
                  </a:solidFill>
                  <a:latin typeface="Times New Roman" panose="02020603050405020304" pitchFamily="18" charset="0"/>
                </a:rPr>
                <a:t> tin </a:t>
              </a:r>
              <a:r>
                <a:rPr lang="en-US" sz="2300" b="1" dirty="0" err="1">
                  <a:solidFill>
                    <a:srgbClr val="000000"/>
                  </a:solidFill>
                  <a:latin typeface="Times New Roman" panose="02020603050405020304" pitchFamily="18" charset="0"/>
                </a:rPr>
                <a:t>trên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em</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hãy</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nêu</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cách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phòng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chống</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bệnh</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viêm</a:t>
              </a:r>
              <a:r>
                <a:rPr lang="en-US" sz="2300" b="1" dirty="0">
                  <a:solidFill>
                    <a:srgbClr val="000000"/>
                  </a:solidFill>
                  <a:latin typeface="Times New Roman" panose="02020603050405020304" pitchFamily="18" charset="0"/>
                </a:rPr>
                <a:t> tai </a:t>
              </a:r>
              <a:r>
                <a:rPr lang="en-US" sz="2300" b="1" dirty="0" err="1">
                  <a:solidFill>
                    <a:srgbClr val="000000"/>
                  </a:solidFill>
                  <a:latin typeface="Times New Roman" panose="02020603050405020304" pitchFamily="18" charset="0"/>
                </a:rPr>
                <a:t>giữa</a:t>
              </a:r>
              <a:r>
                <a:rPr lang="en-US" sz="2300" b="1" dirty="0">
                  <a:solidFill>
                    <a:srgbClr val="000000"/>
                  </a:solidFill>
                  <a:latin typeface="Times New Roman" panose="02020603050405020304" pitchFamily="18" charset="0"/>
                </a:rPr>
                <a:t>, ù tai </a:t>
              </a:r>
              <a:r>
                <a:rPr lang="en-US" sz="2300" b="1" dirty="0" err="1">
                  <a:solidFill>
                    <a:srgbClr val="000000"/>
                  </a:solidFill>
                  <a:latin typeface="Times New Roman" panose="02020603050405020304" pitchFamily="18" charset="0"/>
                </a:rPr>
                <a:t>để</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bảo</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vệ</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bản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thân</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và</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gia</a:t>
              </a:r>
              <a:r>
                <a:rPr lang="en-US" sz="2300" b="1" dirty="0">
                  <a:solidFill>
                    <a:srgbClr val="000000"/>
                  </a:solidFill>
                  <a:latin typeface="Times New Roman" panose="02020603050405020304" pitchFamily="18" charset="0"/>
                </a:rPr>
                <a:t> </a:t>
              </a:r>
              <a:r>
                <a:rPr lang="en-US" sz="2300" b="1" dirty="0" err="1">
                  <a:solidFill>
                    <a:srgbClr val="000000"/>
                  </a:solidFill>
                  <a:latin typeface="Times New Roman" panose="02020603050405020304" pitchFamily="18" charset="0"/>
                </a:rPr>
                <a:t>đình</a:t>
              </a:r>
              <a:endParaRPr lang="en-US" sz="2300" b="1" dirty="0">
                <a:solidFill>
                  <a:srgbClr val="000000"/>
                </a:solidFill>
                <a:latin typeface="Times New Roman" panose="02020603050405020304" pitchFamily="18" charset="0"/>
              </a:endParaRPr>
            </a:p>
          </p:txBody>
        </p:sp>
      </p:grpSp>
      <p:sp>
        <p:nvSpPr>
          <p:cNvPr id="16" name="Rectangle 15"/>
          <p:cNvSpPr/>
          <p:nvPr/>
        </p:nvSpPr>
        <p:spPr>
          <a:xfrm>
            <a:off x="609600" y="3016480"/>
            <a:ext cx="4114800" cy="3065455"/>
          </a:xfrm>
          <a:prstGeom prst="rect">
            <a:avLst/>
          </a:prstGeom>
        </p:spPr>
        <p:txBody>
          <a:bodyPr wrap="square">
            <a:spAutoFit/>
          </a:bodyPr>
          <a:lstStyle/>
          <a:p>
            <a:pPr defTabSz="609448">
              <a:lnSpc>
                <a:spcPct val="120000"/>
              </a:lnSpc>
              <a:spcBef>
                <a:spcPct val="0"/>
              </a:spcBef>
            </a:pPr>
            <a:r>
              <a:rPr lang="vi-VN" sz="2300" i="1" dirty="0">
                <a:solidFill>
                  <a:prstClr val="black"/>
                </a:solidFill>
                <a:latin typeface="Times New Roman" panose="02020603050405020304" pitchFamily="18" charset="0"/>
                <a:cs typeface="Times New Roman" panose="02020603050405020304" pitchFamily="18" charset="0"/>
              </a:rPr>
              <a:t>Cách phòng một số bệnh về tai</a:t>
            </a:r>
            <a:br>
              <a:rPr lang="vi-VN" sz="2300" i="1" dirty="0">
                <a:solidFill>
                  <a:prstClr val="black"/>
                </a:solidFill>
                <a:latin typeface="Times New Roman" panose="02020603050405020304" pitchFamily="18" charset="0"/>
                <a:cs typeface="Times New Roman" panose="02020603050405020304" pitchFamily="18" charset="0"/>
              </a:rPr>
            </a:br>
            <a:r>
              <a:rPr lang="vi-VN" sz="2300" dirty="0">
                <a:solidFill>
                  <a:prstClr val="black"/>
                </a:solidFill>
                <a:latin typeface="Times New Roman" panose="02020603050405020304" pitchFamily="18" charset="0"/>
                <a:cs typeface="Times New Roman" panose="02020603050405020304" pitchFamily="18" charset="0"/>
              </a:rPr>
              <a:t>- Bệnh viêm tai giữa: tránh không để nước bẩn lọt vào tai; phòng các bệnh vùng mũi, họng. </a:t>
            </a:r>
            <a:br>
              <a:rPr lang="vi-VN" sz="2300" dirty="0">
                <a:solidFill>
                  <a:prstClr val="black"/>
                </a:solidFill>
                <a:latin typeface="Times New Roman" panose="02020603050405020304" pitchFamily="18" charset="0"/>
                <a:cs typeface="Times New Roman" panose="02020603050405020304" pitchFamily="18" charset="0"/>
              </a:rPr>
            </a:br>
            <a:r>
              <a:rPr lang="vi-VN" sz="2300" dirty="0">
                <a:solidFill>
                  <a:prstClr val="black"/>
                </a:solidFill>
                <a:latin typeface="Times New Roman" panose="02020603050405020304" pitchFamily="18" charset="0"/>
                <a:cs typeface="Times New Roman" panose="02020603050405020304" pitchFamily="18" charset="0"/>
              </a:rPr>
              <a:t>- Bệnh ù tai tránh tiếp xúc với môi trường có tiếng ồn lớn, tránh để lọt dị vật vào tai.</a:t>
            </a:r>
            <a:r>
              <a:rPr lang="vi-VN" sz="2300" i="1" dirty="0">
                <a:solidFill>
                  <a:prstClr val="black"/>
                </a:solidFill>
                <a:latin typeface="Times New Roman" panose="02020603050405020304" pitchFamily="18" charset="0"/>
                <a:cs typeface="Times New Roman" panose="02020603050405020304" pitchFamily="18" charset="0"/>
              </a:rPr>
              <a:t> </a:t>
            </a:r>
            <a:endParaRPr lang="en-US" sz="2300" i="1" dirty="0">
              <a:solidFill>
                <a:prstClr val="black"/>
              </a:solidFill>
              <a:latin typeface="Times New Roman" panose="02020603050405020304" pitchFamily="18" charset="0"/>
              <a:cs typeface="Times New Roman" panose="02020603050405020304" pitchFamily="18" charset="0"/>
            </a:endParaRPr>
          </a:p>
        </p:txBody>
      </p:sp>
      <p:pic>
        <p:nvPicPr>
          <p:cNvPr id="2054" name="Picture 6" descr="Giải Tự nhiên và Xã hội 1 - Bài 4: Bảo vệ mắt và tai - Soạn bài 4 Tự nhiên  và Xã hội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1101" y="2738275"/>
            <a:ext cx="3515764" cy="405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42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61474842-A358-24D7-2424-D8BFC18C8C1A}"/>
              </a:ext>
            </a:extLst>
          </p:cNvPr>
          <p:cNvGraphicFramePr>
            <a:graphicFrameLocks noGrp="1"/>
          </p:cNvGraphicFramePr>
          <p:nvPr>
            <p:extLst>
              <p:ext uri="{D42A27DB-BD31-4B8C-83A1-F6EECF244321}">
                <p14:modId xmlns:p14="http://schemas.microsoft.com/office/powerpoint/2010/main" val="1350726336"/>
              </p:ext>
            </p:extLst>
          </p:nvPr>
        </p:nvGraphicFramePr>
        <p:xfrm>
          <a:off x="634659" y="1686177"/>
          <a:ext cx="11020311" cy="5056888"/>
        </p:xfrm>
        <a:graphic>
          <a:graphicData uri="http://schemas.openxmlformats.org/drawingml/2006/table">
            <a:tbl>
              <a:tblPr firstRow="1" firstCol="1" bandRow="1">
                <a:tableStyleId>{2D5ABB26-0587-4C30-8999-92F81FD0307C}</a:tableStyleId>
              </a:tblPr>
              <a:tblGrid>
                <a:gridCol w="2689112">
                  <a:extLst>
                    <a:ext uri="{9D8B030D-6E8A-4147-A177-3AD203B41FA5}">
                      <a16:colId xmlns="" xmlns:a16="http://schemas.microsoft.com/office/drawing/2014/main" val="29833406"/>
                    </a:ext>
                  </a:extLst>
                </a:gridCol>
                <a:gridCol w="8331199">
                  <a:extLst>
                    <a:ext uri="{9D8B030D-6E8A-4147-A177-3AD203B41FA5}">
                      <a16:colId xmlns="" xmlns:a16="http://schemas.microsoft.com/office/drawing/2014/main" val="4166661809"/>
                    </a:ext>
                  </a:extLst>
                </a:gridCol>
              </a:tblGrid>
              <a:tr h="363226">
                <a:tc>
                  <a:txBody>
                    <a:bodyPr/>
                    <a:lstStyle/>
                    <a:p>
                      <a:pPr algn="ctr">
                        <a:lnSpc>
                          <a:spcPct val="100000"/>
                        </a:lnSpc>
                        <a:spcBef>
                          <a:spcPts val="300"/>
                        </a:spcBef>
                        <a:spcAft>
                          <a:spcPts val="300"/>
                        </a:spcAft>
                      </a:pPr>
                      <a:r>
                        <a:rPr lang="en-US" sz="2800">
                          <a:effectLst/>
                        </a:rPr>
                        <a:t>Câu hỏi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spcAft>
                          <a:spcPts val="300"/>
                        </a:spcAft>
                      </a:pPr>
                      <a:r>
                        <a:rPr lang="en-US" sz="2800">
                          <a:effectLst/>
                        </a:rPr>
                        <a:t>Trả lời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53498524"/>
                  </a:ext>
                </a:extLst>
              </a:tr>
              <a:tr h="1785470">
                <a:tc>
                  <a:txBody>
                    <a:bodyPr/>
                    <a:lstStyle/>
                    <a:p>
                      <a:pPr algn="just">
                        <a:lnSpc>
                          <a:spcPct val="100000"/>
                        </a:lnSpc>
                        <a:spcBef>
                          <a:spcPts val="300"/>
                        </a:spcBef>
                        <a:spcAft>
                          <a:spcPts val="300"/>
                        </a:spcAft>
                      </a:pPr>
                      <a:r>
                        <a:rPr lang="en-US" sz="2800">
                          <a:effectLst/>
                        </a:rPr>
                        <a:t>1. Cấu tạo cơ quan thị giác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300"/>
                        </a:spcBef>
                        <a:spcAft>
                          <a:spcPts val="300"/>
                        </a:spcAft>
                      </a:pPr>
                      <a:r>
                        <a:rPr lang="en-US" sz="2800" dirty="0">
                          <a:effectLst/>
                        </a:rPr>
                        <a:t>- </a:t>
                      </a:r>
                      <a:r>
                        <a:rPr lang="en-US" sz="2800" dirty="0" err="1">
                          <a:effectLst/>
                        </a:rPr>
                        <a:t>Cấu</a:t>
                      </a:r>
                      <a:r>
                        <a:rPr lang="en-US" sz="2800" dirty="0">
                          <a:effectLst/>
                        </a:rPr>
                        <a:t> </a:t>
                      </a:r>
                      <a:r>
                        <a:rPr lang="en-US" sz="2800" dirty="0" err="1">
                          <a:effectLst/>
                        </a:rPr>
                        <a:t>tạo</a:t>
                      </a:r>
                      <a:r>
                        <a:rPr lang="en-US" sz="2800" dirty="0">
                          <a:effectLst/>
                        </a:rPr>
                        <a:t>: </a:t>
                      </a:r>
                      <a:r>
                        <a:rPr lang="en-US" sz="2800" dirty="0" err="1">
                          <a:effectLst/>
                        </a:rPr>
                        <a:t>mắt</a:t>
                      </a:r>
                      <a:r>
                        <a:rPr lang="en-US" sz="2800" dirty="0">
                          <a:effectLst/>
                        </a:rPr>
                        <a:t> (</a:t>
                      </a:r>
                      <a:r>
                        <a:rPr lang="en-US" sz="2800" dirty="0" err="1">
                          <a:effectLst/>
                        </a:rPr>
                        <a:t>cầu</a:t>
                      </a:r>
                      <a:r>
                        <a:rPr lang="en-US" sz="2800" dirty="0">
                          <a:effectLst/>
                        </a:rPr>
                        <a:t> </a:t>
                      </a:r>
                      <a:r>
                        <a:rPr lang="en-US" sz="2800" dirty="0" err="1">
                          <a:effectLst/>
                        </a:rPr>
                        <a:t>mắt</a:t>
                      </a:r>
                      <a:r>
                        <a:rPr lang="en-US" sz="2800" dirty="0">
                          <a:effectLst/>
                        </a:rPr>
                        <a:t> </a:t>
                      </a:r>
                      <a:r>
                        <a:rPr lang="en-US" sz="2800" dirty="0" err="1">
                          <a:effectLst/>
                        </a:rPr>
                        <a:t>nằm</a:t>
                      </a:r>
                      <a:r>
                        <a:rPr lang="en-US" sz="2800" dirty="0">
                          <a:effectLst/>
                        </a:rPr>
                        <a:t> </a:t>
                      </a:r>
                      <a:r>
                        <a:rPr lang="en-US" sz="2800" dirty="0" err="1">
                          <a:effectLst/>
                        </a:rPr>
                        <a:t>trong</a:t>
                      </a:r>
                      <a:r>
                        <a:rPr lang="en-US" sz="2800" dirty="0">
                          <a:effectLst/>
                        </a:rPr>
                        <a:t> </a:t>
                      </a:r>
                      <a:r>
                        <a:rPr lang="en-US" sz="2800" dirty="0" err="1">
                          <a:effectLst/>
                        </a:rPr>
                        <a:t>hốc</a:t>
                      </a:r>
                      <a:r>
                        <a:rPr lang="en-US" sz="2800" dirty="0">
                          <a:effectLst/>
                        </a:rPr>
                        <a:t> </a:t>
                      </a:r>
                      <a:r>
                        <a:rPr lang="en-US" sz="2800" dirty="0" err="1">
                          <a:effectLst/>
                        </a:rPr>
                        <a:t>mắt</a:t>
                      </a:r>
                      <a:r>
                        <a:rPr lang="en-US" sz="2800" dirty="0">
                          <a:effectLst/>
                        </a:rPr>
                        <a:t>) , </a:t>
                      </a:r>
                      <a:r>
                        <a:rPr lang="en-US" sz="2800" dirty="0" err="1">
                          <a:effectLst/>
                        </a:rPr>
                        <a:t>dây</a:t>
                      </a:r>
                      <a:r>
                        <a:rPr lang="en-US" sz="2800" dirty="0">
                          <a:effectLst/>
                        </a:rPr>
                        <a:t> </a:t>
                      </a:r>
                      <a:r>
                        <a:rPr lang="en-US" sz="2800" dirty="0" err="1">
                          <a:effectLst/>
                        </a:rPr>
                        <a:t>thần</a:t>
                      </a:r>
                      <a:r>
                        <a:rPr lang="en-US" sz="2800" dirty="0">
                          <a:effectLst/>
                        </a:rPr>
                        <a:t> </a:t>
                      </a:r>
                      <a:r>
                        <a:rPr lang="en-US" sz="2800" dirty="0" err="1">
                          <a:effectLst/>
                        </a:rPr>
                        <a:t>kinh</a:t>
                      </a:r>
                      <a:r>
                        <a:rPr lang="en-US" sz="2800" dirty="0">
                          <a:effectLst/>
                        </a:rPr>
                        <a:t> </a:t>
                      </a:r>
                      <a:r>
                        <a:rPr lang="en-US" sz="2800" dirty="0" err="1">
                          <a:effectLst/>
                        </a:rPr>
                        <a:t>thị</a:t>
                      </a:r>
                      <a:r>
                        <a:rPr lang="en-US" sz="2800" dirty="0">
                          <a:effectLst/>
                        </a:rPr>
                        <a:t> </a:t>
                      </a:r>
                      <a:r>
                        <a:rPr lang="en-US" sz="2800" dirty="0" err="1">
                          <a:effectLst/>
                        </a:rPr>
                        <a:t>giác</a:t>
                      </a:r>
                      <a:r>
                        <a:rPr lang="en-US" sz="2800" dirty="0">
                          <a:effectLst/>
                        </a:rPr>
                        <a:t>, </a:t>
                      </a:r>
                      <a:r>
                        <a:rPr lang="en-US" sz="2800" dirty="0" err="1">
                          <a:effectLst/>
                        </a:rPr>
                        <a:t>vùng</a:t>
                      </a:r>
                      <a:r>
                        <a:rPr lang="en-US" sz="2800" dirty="0">
                          <a:effectLst/>
                        </a:rPr>
                        <a:t> </a:t>
                      </a:r>
                      <a:r>
                        <a:rPr lang="en-US" sz="2800" dirty="0" err="1">
                          <a:effectLst/>
                        </a:rPr>
                        <a:t>thị</a:t>
                      </a:r>
                      <a:r>
                        <a:rPr lang="en-US" sz="2800" dirty="0">
                          <a:effectLst/>
                        </a:rPr>
                        <a:t> </a:t>
                      </a:r>
                      <a:r>
                        <a:rPr lang="en-US" sz="2800" dirty="0" err="1">
                          <a:effectLst/>
                        </a:rPr>
                        <a:t>giác</a:t>
                      </a:r>
                      <a:r>
                        <a:rPr lang="en-US" sz="2800" dirty="0">
                          <a:effectLst/>
                        </a:rPr>
                        <a:t> ở </a:t>
                      </a:r>
                      <a:r>
                        <a:rPr lang="en-US" sz="2800" dirty="0" err="1">
                          <a:effectLst/>
                        </a:rPr>
                        <a:t>vỏ</a:t>
                      </a:r>
                      <a:r>
                        <a:rPr lang="en-US" sz="2800" dirty="0">
                          <a:effectLst/>
                        </a:rPr>
                        <a:t> </a:t>
                      </a:r>
                      <a:r>
                        <a:rPr lang="en-US" sz="2800" dirty="0" err="1">
                          <a:effectLst/>
                        </a:rPr>
                        <a:t>não</a:t>
                      </a:r>
                      <a:r>
                        <a:rPr lang="en-US" sz="2800" dirty="0">
                          <a:effectLst/>
                        </a:rPr>
                        <a:t>.</a:t>
                      </a:r>
                    </a:p>
                    <a:p>
                      <a:pPr algn="just">
                        <a:lnSpc>
                          <a:spcPct val="100000"/>
                        </a:lnSpc>
                        <a:spcBef>
                          <a:spcPts val="300"/>
                        </a:spcBef>
                        <a:spcAft>
                          <a:spcPts val="300"/>
                        </a:spcAft>
                      </a:pPr>
                      <a:r>
                        <a:rPr lang="en-US" sz="2800" dirty="0">
                          <a:effectLst/>
                        </a:rPr>
                        <a:t>- </a:t>
                      </a:r>
                      <a:r>
                        <a:rPr lang="en-US" sz="2800" dirty="0" err="1">
                          <a:effectLst/>
                        </a:rPr>
                        <a:t>Bên</a:t>
                      </a:r>
                      <a:r>
                        <a:rPr lang="en-US" sz="2800" dirty="0">
                          <a:effectLst/>
                        </a:rPr>
                        <a:t> </a:t>
                      </a:r>
                      <a:r>
                        <a:rPr lang="en-US" sz="2800" dirty="0" err="1">
                          <a:effectLst/>
                        </a:rPr>
                        <a:t>ngoài</a:t>
                      </a:r>
                      <a:r>
                        <a:rPr lang="en-US" sz="2800" dirty="0">
                          <a:effectLst/>
                        </a:rPr>
                        <a:t> </a:t>
                      </a:r>
                      <a:r>
                        <a:rPr lang="en-US" sz="2800" dirty="0" err="1">
                          <a:effectLst/>
                        </a:rPr>
                        <a:t>mắt</a:t>
                      </a:r>
                      <a:r>
                        <a:rPr lang="en-US" sz="2800" dirty="0">
                          <a:effectLst/>
                        </a:rPr>
                        <a:t> </a:t>
                      </a:r>
                      <a:r>
                        <a:rPr lang="en-US" sz="2800" dirty="0" err="1">
                          <a:effectLst/>
                        </a:rPr>
                        <a:t>có</a:t>
                      </a:r>
                      <a:r>
                        <a:rPr lang="en-US" sz="2800" dirty="0">
                          <a:effectLst/>
                        </a:rPr>
                        <a:t> </a:t>
                      </a:r>
                      <a:r>
                        <a:rPr lang="en-US" sz="2800" dirty="0" err="1">
                          <a:effectLst/>
                        </a:rPr>
                        <a:t>lông</a:t>
                      </a:r>
                      <a:r>
                        <a:rPr lang="en-US" sz="2800" dirty="0">
                          <a:effectLst/>
                        </a:rPr>
                        <a:t> mi, </a:t>
                      </a:r>
                      <a:r>
                        <a:rPr lang="en-US" sz="2800" dirty="0" err="1">
                          <a:effectLst/>
                        </a:rPr>
                        <a:t>mí</a:t>
                      </a:r>
                      <a:r>
                        <a:rPr lang="en-US" sz="2800" dirty="0">
                          <a:effectLst/>
                        </a:rPr>
                        <a:t> </a:t>
                      </a:r>
                      <a:r>
                        <a:rPr lang="en-US" sz="2800" dirty="0" err="1">
                          <a:effectLst/>
                        </a:rPr>
                        <a:t>mắt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38413806"/>
                  </a:ext>
                </a:extLst>
              </a:tr>
              <a:tr h="1137818">
                <a:tc>
                  <a:txBody>
                    <a:bodyPr/>
                    <a:lstStyle/>
                    <a:p>
                      <a:pPr algn="just">
                        <a:lnSpc>
                          <a:spcPct val="100000"/>
                        </a:lnSpc>
                        <a:spcBef>
                          <a:spcPts val="300"/>
                        </a:spcBef>
                        <a:spcAft>
                          <a:spcPts val="300"/>
                        </a:spcAft>
                      </a:pPr>
                      <a:r>
                        <a:rPr lang="en-US" sz="2800">
                          <a:effectLst/>
                        </a:rPr>
                        <a:t>2. Chức năng cơ quan thị giác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300"/>
                        </a:spcBef>
                        <a:spcAft>
                          <a:spcPts val="300"/>
                        </a:spcAft>
                      </a:pPr>
                      <a:r>
                        <a:rPr lang="en-US" sz="2800" dirty="0">
                          <a:effectLst/>
                        </a:rPr>
                        <a:t>Quan </a:t>
                      </a:r>
                      <a:r>
                        <a:rPr lang="en-US" sz="2800" dirty="0" err="1">
                          <a:effectLst/>
                        </a:rPr>
                        <a:t>sát</a:t>
                      </a:r>
                      <a:r>
                        <a:rPr lang="en-US" sz="2800" dirty="0">
                          <a:effectLst/>
                        </a:rPr>
                        <a:t>, </a:t>
                      </a:r>
                      <a:r>
                        <a:rPr lang="en-US" sz="2800" dirty="0" err="1">
                          <a:effectLst/>
                        </a:rPr>
                        <a:t>thu</a:t>
                      </a:r>
                      <a:r>
                        <a:rPr lang="en-US" sz="2800" dirty="0">
                          <a:effectLst/>
                        </a:rPr>
                        <a:t> </a:t>
                      </a:r>
                      <a:r>
                        <a:rPr lang="en-US" sz="2800" dirty="0" err="1">
                          <a:effectLst/>
                        </a:rPr>
                        <a:t>nhận</a:t>
                      </a:r>
                      <a:r>
                        <a:rPr lang="en-US" sz="2800" dirty="0">
                          <a:effectLst/>
                        </a:rPr>
                        <a:t> </a:t>
                      </a:r>
                      <a:r>
                        <a:rPr lang="en-US" sz="2800" dirty="0" err="1">
                          <a:effectLst/>
                        </a:rPr>
                        <a:t>hình</a:t>
                      </a:r>
                      <a:r>
                        <a:rPr lang="en-US" sz="2800" dirty="0">
                          <a:effectLst/>
                        </a:rPr>
                        <a:t> </a:t>
                      </a:r>
                      <a:r>
                        <a:rPr lang="en-US" sz="2800" dirty="0" err="1">
                          <a:effectLst/>
                        </a:rPr>
                        <a:t>ảnh</a:t>
                      </a:r>
                      <a:r>
                        <a:rPr lang="en-US" sz="2800" dirty="0">
                          <a:effectLst/>
                        </a:rPr>
                        <a:t>, </a:t>
                      </a:r>
                      <a:r>
                        <a:rPr lang="en-US" sz="2800" dirty="0" err="1">
                          <a:effectLst/>
                        </a:rPr>
                        <a:t>màu</a:t>
                      </a:r>
                      <a:r>
                        <a:rPr lang="en-US" sz="2800" dirty="0">
                          <a:effectLst/>
                        </a:rPr>
                        <a:t> </a:t>
                      </a:r>
                      <a:r>
                        <a:rPr lang="en-US" sz="2800" dirty="0" err="1">
                          <a:effectLst/>
                        </a:rPr>
                        <a:t>sắc</a:t>
                      </a:r>
                      <a:r>
                        <a:rPr lang="en-US" sz="2800" dirty="0">
                          <a:effectLst/>
                        </a:rPr>
                        <a:t> </a:t>
                      </a:r>
                      <a:r>
                        <a:rPr lang="en-US" sz="2800" dirty="0" err="1">
                          <a:effectLst/>
                        </a:rPr>
                        <a:t>của</a:t>
                      </a:r>
                      <a:r>
                        <a:rPr lang="en-US" sz="2800" dirty="0">
                          <a:effectLst/>
                        </a:rPr>
                        <a:t> </a:t>
                      </a:r>
                      <a:r>
                        <a:rPr lang="en-US" sz="2800" dirty="0" err="1">
                          <a:effectLst/>
                        </a:rPr>
                        <a:t>sự</a:t>
                      </a:r>
                      <a:r>
                        <a:rPr lang="en-US" sz="2800" dirty="0">
                          <a:effectLst/>
                        </a:rPr>
                        <a:t> </a:t>
                      </a:r>
                      <a:r>
                        <a:rPr lang="en-US" sz="2800" dirty="0" err="1">
                          <a:effectLst/>
                        </a:rPr>
                        <a:t>vật</a:t>
                      </a:r>
                      <a:r>
                        <a:rPr lang="en-US" sz="2800" dirty="0">
                          <a:effectLst/>
                        </a:rPr>
                        <a:t> </a:t>
                      </a:r>
                      <a:r>
                        <a:rPr lang="en-US" sz="2800" dirty="0" err="1">
                          <a:effectLst/>
                        </a:rPr>
                        <a:t>và</a:t>
                      </a:r>
                      <a:r>
                        <a:rPr lang="en-US" sz="2800" dirty="0">
                          <a:effectLst/>
                        </a:rPr>
                        <a:t> </a:t>
                      </a:r>
                      <a:r>
                        <a:rPr lang="en-US" sz="2800" dirty="0" err="1">
                          <a:effectLst/>
                        </a:rPr>
                        <a:t>hiện</a:t>
                      </a:r>
                      <a:r>
                        <a:rPr lang="en-US" sz="2800" dirty="0">
                          <a:effectLst/>
                        </a:rPr>
                        <a:t> </a:t>
                      </a:r>
                      <a:r>
                        <a:rPr lang="en-US" sz="2800" dirty="0" err="1">
                          <a:effectLst/>
                        </a:rPr>
                        <a:t>tượng</a:t>
                      </a:r>
                      <a:r>
                        <a:rPr lang="en-US" sz="2800" dirty="0">
                          <a:effectLst/>
                        </a:rPr>
                        <a:t>, </a:t>
                      </a:r>
                      <a:r>
                        <a:rPr lang="en-US" sz="2800" dirty="0" err="1">
                          <a:effectLst/>
                        </a:rPr>
                        <a:t>giúp</a:t>
                      </a:r>
                      <a:r>
                        <a:rPr lang="en-US" sz="2800" dirty="0">
                          <a:effectLst/>
                        </a:rPr>
                        <a:t> </a:t>
                      </a:r>
                      <a:r>
                        <a:rPr lang="en-US" sz="2800" dirty="0" err="1">
                          <a:effectLst/>
                        </a:rPr>
                        <a:t>não</a:t>
                      </a:r>
                      <a:r>
                        <a:rPr lang="en-US" sz="2800" dirty="0">
                          <a:effectLst/>
                        </a:rPr>
                        <a:t> </a:t>
                      </a:r>
                      <a:r>
                        <a:rPr lang="en-US" sz="2800" dirty="0" err="1">
                          <a:effectLst/>
                        </a:rPr>
                        <a:t>nhận</a:t>
                      </a:r>
                      <a:r>
                        <a:rPr lang="en-US" sz="2800" dirty="0">
                          <a:effectLst/>
                        </a:rPr>
                        <a:t> </a:t>
                      </a:r>
                      <a:r>
                        <a:rPr lang="en-US" sz="2800" dirty="0" err="1">
                          <a:effectLst/>
                        </a:rPr>
                        <a:t>biết</a:t>
                      </a:r>
                      <a:r>
                        <a:rPr lang="en-US" sz="2800" dirty="0">
                          <a:effectLst/>
                        </a:rPr>
                        <a:t> </a:t>
                      </a:r>
                      <a:r>
                        <a:rPr lang="en-US" sz="2800" dirty="0" err="1">
                          <a:effectLst/>
                        </a:rPr>
                        <a:t>và</a:t>
                      </a:r>
                      <a:r>
                        <a:rPr lang="en-US" sz="2800" dirty="0">
                          <a:effectLst/>
                        </a:rPr>
                        <a:t> </a:t>
                      </a:r>
                      <a:r>
                        <a:rPr lang="en-US" sz="2800" dirty="0" err="1">
                          <a:effectLst/>
                        </a:rPr>
                        <a:t>xử</a:t>
                      </a:r>
                      <a:r>
                        <a:rPr lang="en-US" sz="2800" dirty="0">
                          <a:effectLst/>
                        </a:rPr>
                        <a:t> </a:t>
                      </a:r>
                      <a:r>
                        <a:rPr lang="en-US" sz="2800" dirty="0" err="1">
                          <a:effectLst/>
                        </a:rPr>
                        <a:t>lí</a:t>
                      </a:r>
                      <a:r>
                        <a:rPr lang="en-US" sz="2800" dirty="0">
                          <a:effectLst/>
                        </a:rPr>
                        <a:t> </a:t>
                      </a:r>
                      <a:r>
                        <a:rPr lang="en-US" sz="2800" dirty="0" err="1">
                          <a:effectLst/>
                        </a:rPr>
                        <a:t>thông</a:t>
                      </a:r>
                      <a:r>
                        <a:rPr lang="en-US" sz="2800" dirty="0">
                          <a:effectLst/>
                        </a:rPr>
                        <a:t> tin.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9982748"/>
                  </a:ext>
                </a:extLst>
              </a:tr>
              <a:tr h="1137818">
                <a:tc>
                  <a:txBody>
                    <a:bodyPr/>
                    <a:lstStyle/>
                    <a:p>
                      <a:pPr algn="just">
                        <a:lnSpc>
                          <a:spcPct val="100000"/>
                        </a:lnSpc>
                        <a:spcBef>
                          <a:spcPts val="300"/>
                        </a:spcBef>
                        <a:spcAft>
                          <a:spcPts val="300"/>
                        </a:spcAft>
                      </a:pPr>
                      <a:r>
                        <a:rPr lang="en-US" sz="2800">
                          <a:effectLst/>
                        </a:rPr>
                        <a:t>3. Quá trình thu nhận ánh sáng</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300"/>
                        </a:spcBef>
                        <a:spcAft>
                          <a:spcPts val="300"/>
                        </a:spcAft>
                      </a:pPr>
                      <a:r>
                        <a:rPr lang="en-US" sz="2800" dirty="0" err="1">
                          <a:effectLst/>
                        </a:rPr>
                        <a:t>Ánh</a:t>
                      </a:r>
                      <a:r>
                        <a:rPr lang="en-US" sz="2800" dirty="0">
                          <a:effectLst/>
                        </a:rPr>
                        <a:t> </a:t>
                      </a:r>
                      <a:r>
                        <a:rPr lang="en-US" sz="2800" dirty="0" err="1">
                          <a:effectLst/>
                        </a:rPr>
                        <a:t>sáng</a:t>
                      </a:r>
                      <a:r>
                        <a:rPr lang="en-US" sz="2800" dirty="0">
                          <a:effectLst/>
                        </a:rPr>
                        <a:t> </a:t>
                      </a:r>
                      <a:r>
                        <a:rPr lang="en-US" sz="2800" dirty="0" err="1">
                          <a:effectLst/>
                        </a:rPr>
                        <a:t>phản</a:t>
                      </a:r>
                      <a:r>
                        <a:rPr lang="en-US" sz="2800" dirty="0">
                          <a:effectLst/>
                        </a:rPr>
                        <a:t> </a:t>
                      </a:r>
                      <a:r>
                        <a:rPr lang="en-US" sz="2800" dirty="0" err="1">
                          <a:effectLst/>
                        </a:rPr>
                        <a:t>chiếu</a:t>
                      </a:r>
                      <a:r>
                        <a:rPr lang="en-US" sz="2800" dirty="0">
                          <a:effectLst/>
                        </a:rPr>
                        <a:t> </a:t>
                      </a:r>
                      <a:r>
                        <a:rPr lang="en-US" sz="2800" dirty="0" err="1">
                          <a:effectLst/>
                        </a:rPr>
                        <a:t>từ</a:t>
                      </a:r>
                      <a:r>
                        <a:rPr lang="en-US" sz="2800" dirty="0">
                          <a:effectLst/>
                        </a:rPr>
                        <a:t> </a:t>
                      </a:r>
                      <a:r>
                        <a:rPr lang="en-US" sz="2800" dirty="0" err="1">
                          <a:effectLst/>
                        </a:rPr>
                        <a:t>vật</a:t>
                      </a:r>
                      <a:r>
                        <a:rPr lang="en-US" sz="2800" dirty="0">
                          <a:effectLst/>
                        </a:rPr>
                        <a:t> -&gt; </a:t>
                      </a:r>
                      <a:r>
                        <a:rPr lang="en-US" sz="2800" dirty="0" err="1">
                          <a:effectLst/>
                        </a:rPr>
                        <a:t>khúc</a:t>
                      </a:r>
                      <a:r>
                        <a:rPr lang="en-US" sz="2800" dirty="0">
                          <a:effectLst/>
                        </a:rPr>
                        <a:t> </a:t>
                      </a:r>
                      <a:r>
                        <a:rPr lang="en-US" sz="2800" dirty="0" err="1">
                          <a:effectLst/>
                        </a:rPr>
                        <a:t>xạ</a:t>
                      </a:r>
                      <a:r>
                        <a:rPr lang="en-US" sz="2800" dirty="0">
                          <a:effectLst/>
                        </a:rPr>
                        <a:t> qua </a:t>
                      </a:r>
                      <a:r>
                        <a:rPr lang="en-US" sz="2800" dirty="0" err="1">
                          <a:effectLst/>
                        </a:rPr>
                        <a:t>giác</a:t>
                      </a:r>
                      <a:r>
                        <a:rPr lang="en-US" sz="2800" dirty="0">
                          <a:effectLst/>
                        </a:rPr>
                        <a:t> </a:t>
                      </a:r>
                      <a:r>
                        <a:rPr lang="en-US" sz="2800" dirty="0" err="1">
                          <a:effectLst/>
                        </a:rPr>
                        <a:t>mạc</a:t>
                      </a:r>
                      <a:r>
                        <a:rPr lang="en-US" sz="2800" dirty="0">
                          <a:effectLst/>
                        </a:rPr>
                        <a:t> </a:t>
                      </a:r>
                      <a:r>
                        <a:rPr lang="en-US" sz="2800" dirty="0" err="1">
                          <a:effectLst/>
                        </a:rPr>
                        <a:t>và</a:t>
                      </a:r>
                      <a:r>
                        <a:rPr lang="en-US" sz="2800" dirty="0">
                          <a:effectLst/>
                        </a:rPr>
                        <a:t> </a:t>
                      </a:r>
                      <a:r>
                        <a:rPr lang="en-US" sz="2800" dirty="0" err="1">
                          <a:effectLst/>
                        </a:rPr>
                        <a:t>thể</a:t>
                      </a:r>
                      <a:r>
                        <a:rPr lang="en-US" sz="2800" dirty="0">
                          <a:effectLst/>
                        </a:rPr>
                        <a:t> </a:t>
                      </a:r>
                      <a:r>
                        <a:rPr lang="en-US" sz="2800" dirty="0" err="1">
                          <a:effectLst/>
                        </a:rPr>
                        <a:t>thủy</a:t>
                      </a:r>
                      <a:r>
                        <a:rPr lang="en-US" sz="2800" dirty="0">
                          <a:effectLst/>
                        </a:rPr>
                        <a:t> </a:t>
                      </a:r>
                      <a:r>
                        <a:rPr lang="en-US" sz="2800" dirty="0" err="1">
                          <a:effectLst/>
                        </a:rPr>
                        <a:t>tinh</a:t>
                      </a:r>
                      <a:r>
                        <a:rPr lang="en-US" sz="2800" dirty="0">
                          <a:effectLst/>
                        </a:rPr>
                        <a:t> -&gt; </a:t>
                      </a:r>
                      <a:r>
                        <a:rPr lang="en-US" sz="2800" dirty="0" err="1">
                          <a:effectLst/>
                        </a:rPr>
                        <a:t>màng</a:t>
                      </a:r>
                      <a:r>
                        <a:rPr lang="en-US" sz="2800" dirty="0">
                          <a:effectLst/>
                        </a:rPr>
                        <a:t> </a:t>
                      </a:r>
                      <a:r>
                        <a:rPr lang="en-US" sz="2800" dirty="0" err="1">
                          <a:effectLst/>
                        </a:rPr>
                        <a:t>lưới</a:t>
                      </a:r>
                      <a:r>
                        <a:rPr lang="en-US" sz="2800" dirty="0">
                          <a:effectLst/>
                        </a:rPr>
                        <a:t> -&gt; TB </a:t>
                      </a:r>
                      <a:r>
                        <a:rPr lang="en-US" sz="2800" dirty="0" err="1">
                          <a:effectLst/>
                        </a:rPr>
                        <a:t>thụ</a:t>
                      </a:r>
                      <a:r>
                        <a:rPr lang="en-US" sz="2800" dirty="0">
                          <a:effectLst/>
                        </a:rPr>
                        <a:t> </a:t>
                      </a:r>
                      <a:r>
                        <a:rPr lang="en-US" sz="2800" dirty="0" err="1">
                          <a:effectLst/>
                        </a:rPr>
                        <a:t>cảm</a:t>
                      </a:r>
                      <a:r>
                        <a:rPr lang="en-US" sz="2800" dirty="0">
                          <a:effectLst/>
                        </a:rPr>
                        <a:t> </a:t>
                      </a:r>
                      <a:r>
                        <a:rPr lang="en-US" sz="2800" dirty="0" err="1">
                          <a:effectLst/>
                        </a:rPr>
                        <a:t>thị</a:t>
                      </a:r>
                      <a:r>
                        <a:rPr lang="en-US" sz="2800" dirty="0">
                          <a:effectLst/>
                        </a:rPr>
                        <a:t> </a:t>
                      </a:r>
                      <a:r>
                        <a:rPr lang="en-US" sz="2800" dirty="0" err="1">
                          <a:effectLst/>
                        </a:rPr>
                        <a:t>giác</a:t>
                      </a:r>
                      <a:r>
                        <a:rPr lang="en-US" sz="2800" dirty="0">
                          <a:effectLst/>
                        </a:rPr>
                        <a:t> -&gt; </a:t>
                      </a:r>
                      <a:r>
                        <a:rPr lang="en-US" sz="2800" dirty="0" err="1">
                          <a:effectLst/>
                        </a:rPr>
                        <a:t>dây</a:t>
                      </a:r>
                      <a:r>
                        <a:rPr lang="en-US" sz="2800" dirty="0">
                          <a:effectLst/>
                        </a:rPr>
                        <a:t> </a:t>
                      </a:r>
                      <a:r>
                        <a:rPr lang="en-US" sz="2800" dirty="0" err="1">
                          <a:effectLst/>
                        </a:rPr>
                        <a:t>thần</a:t>
                      </a:r>
                      <a:r>
                        <a:rPr lang="en-US" sz="2800" dirty="0">
                          <a:effectLst/>
                        </a:rPr>
                        <a:t> </a:t>
                      </a:r>
                      <a:r>
                        <a:rPr lang="en-US" sz="2800" dirty="0" err="1">
                          <a:effectLst/>
                        </a:rPr>
                        <a:t>kinh</a:t>
                      </a:r>
                      <a:r>
                        <a:rPr lang="en-US" sz="2800" dirty="0">
                          <a:effectLst/>
                        </a:rPr>
                        <a:t> </a:t>
                      </a:r>
                      <a:r>
                        <a:rPr lang="en-US" sz="2800" dirty="0" err="1">
                          <a:effectLst/>
                        </a:rPr>
                        <a:t>thị</a:t>
                      </a:r>
                      <a:r>
                        <a:rPr lang="en-US" sz="2800" dirty="0">
                          <a:effectLst/>
                        </a:rPr>
                        <a:t> </a:t>
                      </a:r>
                      <a:r>
                        <a:rPr lang="en-US" sz="2800" dirty="0" err="1">
                          <a:effectLst/>
                        </a:rPr>
                        <a:t>giác</a:t>
                      </a:r>
                      <a:r>
                        <a:rPr lang="en-US" sz="2800" dirty="0">
                          <a:effectLst/>
                        </a:rPr>
                        <a:t> -&gt; </a:t>
                      </a:r>
                      <a:r>
                        <a:rPr lang="en-US" sz="2800" dirty="0" err="1">
                          <a:effectLst/>
                        </a:rPr>
                        <a:t>vùng</a:t>
                      </a:r>
                      <a:r>
                        <a:rPr lang="en-US" sz="2800" dirty="0">
                          <a:effectLst/>
                        </a:rPr>
                        <a:t> PT </a:t>
                      </a:r>
                      <a:r>
                        <a:rPr lang="en-US" sz="2800" dirty="0" err="1">
                          <a:effectLst/>
                        </a:rPr>
                        <a:t>thị</a:t>
                      </a:r>
                      <a:r>
                        <a:rPr lang="en-US" sz="2800" dirty="0">
                          <a:effectLst/>
                        </a:rPr>
                        <a:t> </a:t>
                      </a:r>
                      <a:r>
                        <a:rPr lang="en-US" sz="2800" dirty="0" err="1">
                          <a:effectLst/>
                        </a:rPr>
                        <a:t>giác</a:t>
                      </a:r>
                      <a:r>
                        <a:rPr lang="en-US" sz="2800" dirty="0">
                          <a:effectLst/>
                        </a:rPr>
                        <a:t> ở </a:t>
                      </a:r>
                      <a:r>
                        <a:rPr lang="en-US" sz="2800" dirty="0" err="1">
                          <a:effectLst/>
                        </a:rPr>
                        <a:t>vỏ</a:t>
                      </a:r>
                      <a:r>
                        <a:rPr lang="en-US" sz="2800" dirty="0">
                          <a:effectLst/>
                        </a:rPr>
                        <a:t> </a:t>
                      </a:r>
                      <a:r>
                        <a:rPr lang="en-US" sz="2800" dirty="0" err="1">
                          <a:effectLst/>
                        </a:rPr>
                        <a:t>não</a:t>
                      </a:r>
                      <a:r>
                        <a:rPr lang="en-US" sz="2800" dirty="0">
                          <a:effectLst/>
                        </a:rPr>
                        <a:t> =&gt; </a:t>
                      </a:r>
                      <a:r>
                        <a:rPr lang="en-US" sz="2800" dirty="0" err="1">
                          <a:effectLst/>
                        </a:rPr>
                        <a:t>cảm</a:t>
                      </a:r>
                      <a:r>
                        <a:rPr lang="en-US" sz="2800" dirty="0">
                          <a:effectLst/>
                        </a:rPr>
                        <a:t> </a:t>
                      </a:r>
                      <a:r>
                        <a:rPr lang="en-US" sz="2800" dirty="0" err="1">
                          <a:effectLst/>
                        </a:rPr>
                        <a:t>nhận</a:t>
                      </a:r>
                      <a:r>
                        <a:rPr lang="en-US" sz="2800" dirty="0">
                          <a:effectLst/>
                        </a:rPr>
                        <a:t> </a:t>
                      </a:r>
                      <a:r>
                        <a:rPr lang="en-US" sz="2800" dirty="0" err="1">
                          <a:effectLst/>
                        </a:rPr>
                        <a:t>về</a:t>
                      </a:r>
                      <a:r>
                        <a:rPr lang="en-US" sz="2800" dirty="0">
                          <a:effectLst/>
                        </a:rPr>
                        <a:t> </a:t>
                      </a:r>
                      <a:r>
                        <a:rPr lang="en-US" sz="2800" dirty="0" err="1">
                          <a:effectLst/>
                        </a:rPr>
                        <a:t>hình</a:t>
                      </a:r>
                      <a:r>
                        <a:rPr lang="en-US" sz="2800" dirty="0">
                          <a:effectLst/>
                        </a:rPr>
                        <a:t> </a:t>
                      </a:r>
                      <a:r>
                        <a:rPr lang="en-US" sz="2800" dirty="0" err="1">
                          <a:effectLst/>
                        </a:rPr>
                        <a:t>ảnh</a:t>
                      </a:r>
                      <a:r>
                        <a:rPr lang="en-US" sz="2800" dirty="0">
                          <a:effectLst/>
                        </a:rPr>
                        <a:t> </a:t>
                      </a:r>
                      <a:r>
                        <a:rPr lang="en-US" sz="2800" dirty="0" err="1">
                          <a:effectLst/>
                        </a:rPr>
                        <a:t>của</a:t>
                      </a:r>
                      <a:r>
                        <a:rPr lang="en-US" sz="2800" dirty="0">
                          <a:effectLst/>
                        </a:rPr>
                        <a:t> </a:t>
                      </a:r>
                      <a:r>
                        <a:rPr lang="en-US" sz="2800" dirty="0" err="1">
                          <a:effectLst/>
                        </a:rPr>
                        <a:t>vật</a:t>
                      </a:r>
                      <a:r>
                        <a:rPr lang="en-US" sz="2800" dirty="0">
                          <a:effectLst/>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9038113"/>
                  </a:ext>
                </a:extLst>
              </a:tr>
            </a:tbl>
          </a:graphicData>
        </a:graphic>
      </p:graphicFrame>
    </p:spTree>
    <p:extLst>
      <p:ext uri="{BB962C8B-B14F-4D97-AF65-F5344CB8AC3E}">
        <p14:creationId xmlns:p14="http://schemas.microsoft.com/office/powerpoint/2010/main" val="32746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35CFBF78-B8B6-806D-8DFC-DA6801704333}"/>
              </a:ext>
            </a:extLst>
          </p:cNvPr>
          <p:cNvGraphicFramePr>
            <a:graphicFrameLocks noGrp="1"/>
          </p:cNvGraphicFramePr>
          <p:nvPr>
            <p:extLst>
              <p:ext uri="{D42A27DB-BD31-4B8C-83A1-F6EECF244321}">
                <p14:modId xmlns:p14="http://schemas.microsoft.com/office/powerpoint/2010/main" val="1369158989"/>
              </p:ext>
            </p:extLst>
          </p:nvPr>
        </p:nvGraphicFramePr>
        <p:xfrm>
          <a:off x="508000" y="1750156"/>
          <a:ext cx="11074400" cy="5074920"/>
        </p:xfrm>
        <a:graphic>
          <a:graphicData uri="http://schemas.openxmlformats.org/drawingml/2006/table">
            <a:tbl>
              <a:tblPr firstRow="1" firstCol="1" bandRow="1">
                <a:tableStyleId>{5940675A-B579-460E-94D1-54222C63F5DA}</a:tableStyleId>
              </a:tblPr>
              <a:tblGrid>
                <a:gridCol w="2588244">
                  <a:extLst>
                    <a:ext uri="{9D8B030D-6E8A-4147-A177-3AD203B41FA5}">
                      <a16:colId xmlns="" xmlns:a16="http://schemas.microsoft.com/office/drawing/2014/main" val="1827278706"/>
                    </a:ext>
                  </a:extLst>
                </a:gridCol>
                <a:gridCol w="8486156">
                  <a:extLst>
                    <a:ext uri="{9D8B030D-6E8A-4147-A177-3AD203B41FA5}">
                      <a16:colId xmlns="" xmlns:a16="http://schemas.microsoft.com/office/drawing/2014/main" val="3553292245"/>
                    </a:ext>
                  </a:extLst>
                </a:gridCol>
              </a:tblGrid>
              <a:tr h="0">
                <a:tc>
                  <a:txBody>
                    <a:bodyPr/>
                    <a:lstStyle/>
                    <a:p>
                      <a:pPr algn="ctr">
                        <a:lnSpc>
                          <a:spcPct val="100000"/>
                        </a:lnSpc>
                        <a:spcBef>
                          <a:spcPts val="300"/>
                        </a:spcBef>
                        <a:spcAft>
                          <a:spcPts val="300"/>
                        </a:spcAft>
                      </a:pPr>
                      <a:r>
                        <a:rPr lang="en-US" sz="2800" dirty="0" err="1">
                          <a:effectLst/>
                        </a:rPr>
                        <a:t>Câu</a:t>
                      </a:r>
                      <a:r>
                        <a:rPr lang="en-US" sz="2800" dirty="0">
                          <a:effectLst/>
                        </a:rPr>
                        <a:t> </a:t>
                      </a:r>
                      <a:r>
                        <a:rPr lang="en-US" sz="2800" dirty="0" err="1">
                          <a:effectLst/>
                        </a:rPr>
                        <a:t>hỏi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Bef>
                          <a:spcPts val="300"/>
                        </a:spcBef>
                        <a:spcAft>
                          <a:spcPts val="300"/>
                        </a:spcAft>
                      </a:pPr>
                      <a:r>
                        <a:rPr lang="en-US" sz="2800" dirty="0" err="1">
                          <a:effectLst/>
                        </a:rPr>
                        <a:t>Trả</a:t>
                      </a:r>
                      <a:r>
                        <a:rPr lang="en-US" sz="2800" dirty="0">
                          <a:effectLst/>
                        </a:rPr>
                        <a:t> </a:t>
                      </a:r>
                      <a:r>
                        <a:rPr lang="en-US" sz="2800" dirty="0" err="1">
                          <a:effectLst/>
                        </a:rPr>
                        <a:t>lời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74722760"/>
                  </a:ext>
                </a:extLst>
              </a:tr>
              <a:tr h="0">
                <a:tc>
                  <a:txBody>
                    <a:bodyPr/>
                    <a:lstStyle/>
                    <a:p>
                      <a:pPr algn="just">
                        <a:lnSpc>
                          <a:spcPct val="100000"/>
                        </a:lnSpc>
                        <a:spcBef>
                          <a:spcPts val="300"/>
                        </a:spcBef>
                        <a:spcAft>
                          <a:spcPts val="300"/>
                        </a:spcAft>
                      </a:pPr>
                      <a:r>
                        <a:rPr lang="en-US" sz="2800" dirty="0">
                          <a:effectLst/>
                        </a:rPr>
                        <a:t>1. </a:t>
                      </a:r>
                      <a:r>
                        <a:rPr lang="en-US" sz="2800" dirty="0" err="1">
                          <a:effectLst/>
                        </a:rPr>
                        <a:t>Cấu</a:t>
                      </a:r>
                      <a:r>
                        <a:rPr lang="en-US" sz="2800" dirty="0">
                          <a:effectLst/>
                        </a:rPr>
                        <a:t> </a:t>
                      </a:r>
                      <a:r>
                        <a:rPr lang="en-US" sz="2800" dirty="0" err="1">
                          <a:effectLst/>
                        </a:rPr>
                        <a:t>tạo</a:t>
                      </a:r>
                      <a:r>
                        <a:rPr lang="en-US" sz="2800" dirty="0">
                          <a:effectLst/>
                        </a:rPr>
                        <a:t> </a:t>
                      </a:r>
                      <a:r>
                        <a:rPr lang="en-US" sz="2800" dirty="0" err="1">
                          <a:effectLst/>
                        </a:rPr>
                        <a:t>cơ</a:t>
                      </a:r>
                      <a:r>
                        <a:rPr lang="en-US" sz="2800" dirty="0">
                          <a:effectLst/>
                        </a:rPr>
                        <a:t> </a:t>
                      </a:r>
                      <a:r>
                        <a:rPr lang="en-US" sz="2800" dirty="0" err="1">
                          <a:effectLst/>
                        </a:rPr>
                        <a:t>quan</a:t>
                      </a:r>
                      <a:r>
                        <a:rPr lang="en-US" sz="2800" dirty="0">
                          <a:effectLst/>
                        </a:rPr>
                        <a:t> </a:t>
                      </a:r>
                      <a:r>
                        <a:rPr lang="en-US" sz="2800" dirty="0" err="1">
                          <a:effectLst/>
                        </a:rPr>
                        <a:t>thính</a:t>
                      </a:r>
                      <a:r>
                        <a:rPr lang="en-US" sz="2800" dirty="0">
                          <a:effectLst/>
                        </a:rPr>
                        <a:t> </a:t>
                      </a:r>
                      <a:r>
                        <a:rPr lang="en-US" sz="2800" dirty="0" err="1">
                          <a:effectLst/>
                        </a:rPr>
                        <a:t>giác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800" dirty="0">
                          <a:effectLst/>
                        </a:rPr>
                        <a:t>- </a:t>
                      </a:r>
                      <a:r>
                        <a:rPr lang="en-US" sz="2800" dirty="0" err="1">
                          <a:effectLst/>
                        </a:rPr>
                        <a:t>Cấu</a:t>
                      </a:r>
                      <a:r>
                        <a:rPr lang="en-US" sz="2800" dirty="0">
                          <a:effectLst/>
                        </a:rPr>
                        <a:t> </a:t>
                      </a:r>
                      <a:r>
                        <a:rPr lang="en-US" sz="2800" dirty="0" err="1">
                          <a:effectLst/>
                        </a:rPr>
                        <a:t>tạo</a:t>
                      </a:r>
                      <a:r>
                        <a:rPr lang="en-US" sz="2800" dirty="0">
                          <a:effectLst/>
                        </a:rPr>
                        <a:t>: </a:t>
                      </a:r>
                    </a:p>
                    <a:p>
                      <a:pPr algn="just">
                        <a:lnSpc>
                          <a:spcPct val="100000"/>
                        </a:lnSpc>
                        <a:spcBef>
                          <a:spcPts val="300"/>
                        </a:spcBef>
                        <a:spcAft>
                          <a:spcPts val="300"/>
                        </a:spcAft>
                      </a:pPr>
                      <a:r>
                        <a:rPr lang="en-US" sz="2800" dirty="0">
                          <a:effectLst/>
                        </a:rPr>
                        <a:t>+Tai: Tai </a:t>
                      </a:r>
                      <a:r>
                        <a:rPr lang="en-US" sz="2800" dirty="0" err="1">
                          <a:effectLst/>
                        </a:rPr>
                        <a:t>ngoài</a:t>
                      </a:r>
                      <a:r>
                        <a:rPr lang="en-US" sz="2800" dirty="0">
                          <a:effectLst/>
                        </a:rPr>
                        <a:t> (</a:t>
                      </a:r>
                      <a:r>
                        <a:rPr lang="en-US" sz="2800" dirty="0" err="1">
                          <a:effectLst/>
                        </a:rPr>
                        <a:t>vành</a:t>
                      </a:r>
                      <a:r>
                        <a:rPr lang="en-US" sz="2800" dirty="0">
                          <a:effectLst/>
                        </a:rPr>
                        <a:t> tai, </a:t>
                      </a:r>
                      <a:r>
                        <a:rPr lang="en-US" sz="2800" dirty="0" err="1">
                          <a:effectLst/>
                        </a:rPr>
                        <a:t>ống</a:t>
                      </a:r>
                      <a:r>
                        <a:rPr lang="en-US" sz="2800" dirty="0">
                          <a:effectLst/>
                        </a:rPr>
                        <a:t> tai)</a:t>
                      </a:r>
                    </a:p>
                    <a:p>
                      <a:pPr algn="just">
                        <a:lnSpc>
                          <a:spcPct val="100000"/>
                        </a:lnSpc>
                        <a:spcBef>
                          <a:spcPts val="300"/>
                        </a:spcBef>
                        <a:spcAft>
                          <a:spcPts val="300"/>
                        </a:spcAft>
                      </a:pPr>
                      <a:r>
                        <a:rPr lang="en-US" sz="2800" dirty="0">
                          <a:effectLst/>
                        </a:rPr>
                        <a:t>          Tai </a:t>
                      </a:r>
                      <a:r>
                        <a:rPr lang="en-US" sz="2800" dirty="0" err="1">
                          <a:effectLst/>
                        </a:rPr>
                        <a:t>giữa</a:t>
                      </a:r>
                      <a:r>
                        <a:rPr lang="en-US" sz="2800" dirty="0">
                          <a:effectLst/>
                        </a:rPr>
                        <a:t> (</a:t>
                      </a:r>
                      <a:r>
                        <a:rPr lang="en-US" sz="2800" dirty="0" err="1">
                          <a:effectLst/>
                        </a:rPr>
                        <a:t>màng</a:t>
                      </a:r>
                      <a:r>
                        <a:rPr lang="en-US" sz="2800" dirty="0">
                          <a:effectLst/>
                        </a:rPr>
                        <a:t> </a:t>
                      </a:r>
                      <a:r>
                        <a:rPr lang="en-US" sz="2800" dirty="0" err="1">
                          <a:effectLst/>
                        </a:rPr>
                        <a:t>nhĩ</a:t>
                      </a:r>
                      <a:r>
                        <a:rPr lang="en-US" sz="2800" dirty="0">
                          <a:effectLst/>
                        </a:rPr>
                        <a:t>, </a:t>
                      </a:r>
                      <a:r>
                        <a:rPr lang="en-US" sz="2800" dirty="0" err="1">
                          <a:effectLst/>
                        </a:rPr>
                        <a:t>chuỗi</a:t>
                      </a:r>
                      <a:r>
                        <a:rPr lang="en-US" sz="2800" dirty="0">
                          <a:effectLst/>
                        </a:rPr>
                        <a:t> </a:t>
                      </a:r>
                      <a:r>
                        <a:rPr lang="en-US" sz="2800" dirty="0" err="1">
                          <a:effectLst/>
                        </a:rPr>
                        <a:t>xương</a:t>
                      </a:r>
                      <a:r>
                        <a:rPr lang="en-US" sz="2800" dirty="0">
                          <a:effectLst/>
                        </a:rPr>
                        <a:t> tai): </a:t>
                      </a:r>
                      <a:r>
                        <a:rPr lang="en-US" sz="2800" dirty="0" err="1">
                          <a:effectLst/>
                        </a:rPr>
                        <a:t>thông</a:t>
                      </a:r>
                      <a:r>
                        <a:rPr lang="en-US" sz="2800" dirty="0">
                          <a:effectLst/>
                        </a:rPr>
                        <a:t> </a:t>
                      </a:r>
                      <a:r>
                        <a:rPr lang="en-US" sz="2800" dirty="0" err="1">
                          <a:effectLst/>
                        </a:rPr>
                        <a:t>với</a:t>
                      </a:r>
                      <a:r>
                        <a:rPr lang="en-US" sz="2800" dirty="0">
                          <a:effectLst/>
                        </a:rPr>
                        <a:t> </a:t>
                      </a:r>
                      <a:r>
                        <a:rPr lang="en-US" sz="2800" dirty="0" err="1">
                          <a:effectLst/>
                        </a:rPr>
                        <a:t>khoang</a:t>
                      </a:r>
                      <a:r>
                        <a:rPr lang="en-US" sz="2800" dirty="0">
                          <a:effectLst/>
                        </a:rPr>
                        <a:t> </a:t>
                      </a:r>
                      <a:r>
                        <a:rPr lang="en-US" sz="2800" dirty="0" err="1">
                          <a:effectLst/>
                        </a:rPr>
                        <a:t>miệng</a:t>
                      </a:r>
                      <a:endParaRPr lang="en-US" sz="2800" dirty="0">
                        <a:effectLst/>
                      </a:endParaRPr>
                    </a:p>
                    <a:p>
                      <a:pPr algn="just">
                        <a:lnSpc>
                          <a:spcPct val="100000"/>
                        </a:lnSpc>
                        <a:spcBef>
                          <a:spcPts val="300"/>
                        </a:spcBef>
                        <a:spcAft>
                          <a:spcPts val="300"/>
                        </a:spcAft>
                      </a:pPr>
                      <a:r>
                        <a:rPr lang="en-US" sz="2800" dirty="0">
                          <a:effectLst/>
                        </a:rPr>
                        <a:t>          Tai </a:t>
                      </a:r>
                      <a:r>
                        <a:rPr lang="en-US" sz="2800" dirty="0" err="1">
                          <a:effectLst/>
                        </a:rPr>
                        <a:t>trong</a:t>
                      </a:r>
                      <a:r>
                        <a:rPr lang="en-US" sz="2800" dirty="0">
                          <a:effectLst/>
                        </a:rPr>
                        <a:t>: </a:t>
                      </a:r>
                      <a:r>
                        <a:rPr lang="en-US" sz="2800" dirty="0" err="1">
                          <a:effectLst/>
                        </a:rPr>
                        <a:t>ốc</a:t>
                      </a:r>
                      <a:r>
                        <a:rPr lang="en-US" sz="2800" dirty="0">
                          <a:effectLst/>
                        </a:rPr>
                        <a:t> tai (</a:t>
                      </a:r>
                      <a:r>
                        <a:rPr lang="en-US" sz="2800" dirty="0" err="1">
                          <a:effectLst/>
                        </a:rPr>
                        <a:t>cơ</a:t>
                      </a:r>
                      <a:r>
                        <a:rPr lang="en-US" sz="2800" dirty="0">
                          <a:effectLst/>
                        </a:rPr>
                        <a:t> </a:t>
                      </a:r>
                      <a:r>
                        <a:rPr lang="en-US" sz="2800" dirty="0" err="1">
                          <a:effectLst/>
                        </a:rPr>
                        <a:t>quan</a:t>
                      </a:r>
                      <a:r>
                        <a:rPr lang="en-US" sz="2800" dirty="0">
                          <a:effectLst/>
                        </a:rPr>
                        <a:t> </a:t>
                      </a:r>
                      <a:r>
                        <a:rPr lang="en-US" sz="2800" dirty="0" err="1">
                          <a:effectLst/>
                        </a:rPr>
                        <a:t>thụ</a:t>
                      </a:r>
                      <a:r>
                        <a:rPr lang="en-US" sz="2800" dirty="0">
                          <a:effectLst/>
                        </a:rPr>
                        <a:t> </a:t>
                      </a:r>
                      <a:r>
                        <a:rPr lang="en-US" sz="2800" dirty="0" err="1">
                          <a:effectLst/>
                        </a:rPr>
                        <a:t>cảm</a:t>
                      </a:r>
                      <a:r>
                        <a:rPr lang="en-US" sz="2800" dirty="0">
                          <a:effectLst/>
                        </a:rPr>
                        <a:t> </a:t>
                      </a:r>
                      <a:r>
                        <a:rPr lang="en-US" sz="2800" dirty="0" err="1">
                          <a:effectLst/>
                        </a:rPr>
                        <a:t>âm</a:t>
                      </a:r>
                      <a:r>
                        <a:rPr lang="en-US" sz="2800" dirty="0">
                          <a:effectLst/>
                        </a:rPr>
                        <a:t> </a:t>
                      </a:r>
                      <a:r>
                        <a:rPr lang="en-US" sz="2800" dirty="0" err="1">
                          <a:effectLst/>
                        </a:rPr>
                        <a:t>thanh</a:t>
                      </a:r>
                      <a:endParaRPr lang="en-US" sz="2800" dirty="0">
                        <a:effectLst/>
                      </a:endParaRPr>
                    </a:p>
                    <a:p>
                      <a:pPr algn="just">
                        <a:lnSpc>
                          <a:spcPct val="100000"/>
                        </a:lnSpc>
                        <a:spcBef>
                          <a:spcPts val="300"/>
                        </a:spcBef>
                        <a:spcAft>
                          <a:spcPts val="300"/>
                        </a:spcAft>
                      </a:pPr>
                      <a:r>
                        <a:rPr lang="en-US" sz="2800" dirty="0">
                          <a:effectLst/>
                        </a:rPr>
                        <a:t>+</a:t>
                      </a:r>
                      <a:r>
                        <a:rPr lang="en-US" sz="2800" dirty="0" err="1">
                          <a:effectLst/>
                        </a:rPr>
                        <a:t>Dây</a:t>
                      </a:r>
                      <a:r>
                        <a:rPr lang="en-US" sz="2800" dirty="0">
                          <a:effectLst/>
                        </a:rPr>
                        <a:t> </a:t>
                      </a:r>
                      <a:r>
                        <a:rPr lang="en-US" sz="2800" dirty="0" err="1">
                          <a:effectLst/>
                        </a:rPr>
                        <a:t>thần</a:t>
                      </a:r>
                      <a:r>
                        <a:rPr lang="en-US" sz="2800" dirty="0">
                          <a:effectLst/>
                        </a:rPr>
                        <a:t> </a:t>
                      </a:r>
                      <a:r>
                        <a:rPr lang="en-US" sz="2800" dirty="0" err="1">
                          <a:effectLst/>
                        </a:rPr>
                        <a:t>kinh</a:t>
                      </a:r>
                      <a:r>
                        <a:rPr lang="en-US" sz="2800" dirty="0">
                          <a:effectLst/>
                        </a:rPr>
                        <a:t> </a:t>
                      </a:r>
                    </a:p>
                    <a:p>
                      <a:pPr algn="just">
                        <a:lnSpc>
                          <a:spcPct val="100000"/>
                        </a:lnSpc>
                        <a:spcBef>
                          <a:spcPts val="300"/>
                        </a:spcBef>
                        <a:spcAft>
                          <a:spcPts val="300"/>
                        </a:spcAft>
                      </a:pPr>
                      <a:r>
                        <a:rPr lang="en-US" sz="2800" dirty="0">
                          <a:effectLst/>
                        </a:rPr>
                        <a:t>+ </a:t>
                      </a:r>
                      <a:r>
                        <a:rPr lang="en-US" sz="2800" dirty="0" err="1">
                          <a:effectLst/>
                        </a:rPr>
                        <a:t>Vùng</a:t>
                      </a:r>
                      <a:r>
                        <a:rPr lang="en-US" sz="2800" dirty="0">
                          <a:effectLst/>
                        </a:rPr>
                        <a:t> </a:t>
                      </a:r>
                      <a:r>
                        <a:rPr lang="en-US" sz="2800" dirty="0" err="1">
                          <a:effectLst/>
                        </a:rPr>
                        <a:t>thính</a:t>
                      </a:r>
                      <a:r>
                        <a:rPr lang="en-US" sz="2800" dirty="0">
                          <a:effectLst/>
                        </a:rPr>
                        <a:t> </a:t>
                      </a:r>
                      <a:r>
                        <a:rPr lang="en-US" sz="2800" dirty="0" err="1">
                          <a:effectLst/>
                        </a:rPr>
                        <a:t>giác</a:t>
                      </a:r>
                      <a:r>
                        <a:rPr lang="en-US" sz="2800" dirty="0">
                          <a:effectLst/>
                        </a:rPr>
                        <a:t> ở </a:t>
                      </a:r>
                      <a:r>
                        <a:rPr lang="en-US" sz="2800" dirty="0" err="1">
                          <a:effectLst/>
                        </a:rPr>
                        <a:t>vỏ</a:t>
                      </a:r>
                      <a:r>
                        <a:rPr lang="en-US" sz="2800" dirty="0">
                          <a:effectLst/>
                        </a:rPr>
                        <a:t> </a:t>
                      </a:r>
                      <a:r>
                        <a:rPr lang="en-US" sz="2800" dirty="0" err="1">
                          <a:effectLst/>
                        </a:rPr>
                        <a:t>não</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93534390"/>
                  </a:ext>
                </a:extLst>
              </a:tr>
              <a:tr h="0">
                <a:tc>
                  <a:txBody>
                    <a:bodyPr/>
                    <a:lstStyle/>
                    <a:p>
                      <a:pPr algn="just">
                        <a:lnSpc>
                          <a:spcPct val="100000"/>
                        </a:lnSpc>
                        <a:spcBef>
                          <a:spcPts val="300"/>
                        </a:spcBef>
                        <a:spcAft>
                          <a:spcPts val="300"/>
                        </a:spcAft>
                      </a:pPr>
                      <a:r>
                        <a:rPr lang="en-US" sz="2800">
                          <a:effectLst/>
                        </a:rPr>
                        <a:t>2. Chức năng cơ quan thính giác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800" dirty="0">
                          <a:effectLst/>
                        </a:rPr>
                        <a:t>Thu </a:t>
                      </a:r>
                      <a:r>
                        <a:rPr lang="en-US" sz="2800" dirty="0" err="1">
                          <a:effectLst/>
                        </a:rPr>
                        <a:t>nhận</a:t>
                      </a:r>
                      <a:r>
                        <a:rPr lang="en-US" sz="2800" dirty="0">
                          <a:effectLst/>
                        </a:rPr>
                        <a:t> </a:t>
                      </a:r>
                      <a:r>
                        <a:rPr lang="en-US" sz="2800" dirty="0" err="1">
                          <a:effectLst/>
                        </a:rPr>
                        <a:t>âm</a:t>
                      </a:r>
                      <a:r>
                        <a:rPr lang="en-US" sz="2800" dirty="0">
                          <a:effectLst/>
                        </a:rPr>
                        <a:t> </a:t>
                      </a:r>
                      <a:r>
                        <a:rPr lang="en-US" sz="2800" dirty="0" err="1">
                          <a:effectLst/>
                        </a:rPr>
                        <a:t>thanh</a:t>
                      </a:r>
                      <a:r>
                        <a:rPr lang="en-US" sz="2800" dirty="0">
                          <a:effectLst/>
                        </a:rPr>
                        <a:t> </a:t>
                      </a:r>
                      <a:r>
                        <a:rPr lang="en-US" sz="2800" dirty="0" err="1">
                          <a:effectLst/>
                        </a:rPr>
                        <a:t>từ</a:t>
                      </a:r>
                      <a:r>
                        <a:rPr lang="en-US" sz="2800" dirty="0">
                          <a:effectLst/>
                        </a:rPr>
                        <a:t> </a:t>
                      </a:r>
                      <a:r>
                        <a:rPr lang="en-US" sz="2800" dirty="0" err="1">
                          <a:effectLst/>
                        </a:rPr>
                        <a:t>môi</a:t>
                      </a:r>
                      <a:r>
                        <a:rPr lang="en-US" sz="2800" dirty="0">
                          <a:effectLst/>
                        </a:rPr>
                        <a:t> trường, </a:t>
                      </a:r>
                      <a:r>
                        <a:rPr lang="en-US" sz="2800" dirty="0" err="1">
                          <a:effectLst/>
                        </a:rPr>
                        <a:t>giúp</a:t>
                      </a:r>
                      <a:r>
                        <a:rPr lang="en-US" sz="2800" dirty="0">
                          <a:effectLst/>
                        </a:rPr>
                        <a:t> </a:t>
                      </a:r>
                      <a:r>
                        <a:rPr lang="en-US" sz="2800" dirty="0" err="1">
                          <a:effectLst/>
                        </a:rPr>
                        <a:t>não</a:t>
                      </a:r>
                      <a:r>
                        <a:rPr lang="en-US" sz="2800" dirty="0">
                          <a:effectLst/>
                        </a:rPr>
                        <a:t> </a:t>
                      </a:r>
                      <a:r>
                        <a:rPr lang="en-US" sz="2800" dirty="0" err="1">
                          <a:effectLst/>
                        </a:rPr>
                        <a:t>nhận</a:t>
                      </a:r>
                      <a:r>
                        <a:rPr lang="en-US" sz="2800" dirty="0">
                          <a:effectLst/>
                        </a:rPr>
                        <a:t> </a:t>
                      </a:r>
                      <a:r>
                        <a:rPr lang="en-US" sz="2800" dirty="0" err="1">
                          <a:effectLst/>
                        </a:rPr>
                        <a:t>biết</a:t>
                      </a:r>
                      <a:r>
                        <a:rPr lang="en-US" sz="2800" dirty="0">
                          <a:effectLst/>
                        </a:rPr>
                        <a:t> </a:t>
                      </a:r>
                      <a:r>
                        <a:rPr lang="en-US" sz="2800" dirty="0" err="1">
                          <a:effectLst/>
                        </a:rPr>
                        <a:t>và</a:t>
                      </a:r>
                      <a:r>
                        <a:rPr lang="en-US" sz="2800" dirty="0">
                          <a:effectLst/>
                        </a:rPr>
                        <a:t> </a:t>
                      </a:r>
                      <a:r>
                        <a:rPr lang="en-US" sz="2800" dirty="0" err="1">
                          <a:effectLst/>
                        </a:rPr>
                        <a:t>xử</a:t>
                      </a:r>
                      <a:r>
                        <a:rPr lang="en-US" sz="2800" dirty="0">
                          <a:effectLst/>
                        </a:rPr>
                        <a:t> </a:t>
                      </a:r>
                      <a:r>
                        <a:rPr lang="en-US" sz="2800" dirty="0" err="1">
                          <a:effectLst/>
                        </a:rPr>
                        <a:t>lí</a:t>
                      </a:r>
                      <a:r>
                        <a:rPr lang="en-US" sz="2800" dirty="0">
                          <a:effectLst/>
                        </a:rPr>
                        <a:t> </a:t>
                      </a:r>
                      <a:r>
                        <a:rPr lang="en-US" sz="2800" dirty="0" err="1">
                          <a:effectLst/>
                        </a:rPr>
                        <a:t>thông</a:t>
                      </a:r>
                      <a:r>
                        <a:rPr lang="en-US" sz="2800" dirty="0">
                          <a:effectLst/>
                        </a:rPr>
                        <a:t> tin </a:t>
                      </a:r>
                      <a:r>
                        <a:rPr lang="en-US" sz="2800" dirty="0" err="1">
                          <a:effectLst/>
                        </a:rPr>
                        <a:t>để</a:t>
                      </a:r>
                      <a:r>
                        <a:rPr lang="en-US" sz="2800" dirty="0">
                          <a:effectLst/>
                        </a:rPr>
                        <a:t> ta </a:t>
                      </a:r>
                      <a:r>
                        <a:rPr lang="en-US" sz="2800" dirty="0" err="1">
                          <a:effectLst/>
                        </a:rPr>
                        <a:t>biết</a:t>
                      </a:r>
                      <a:r>
                        <a:rPr lang="en-US" sz="2800" dirty="0">
                          <a:effectLst/>
                        </a:rPr>
                        <a:t> </a:t>
                      </a:r>
                      <a:r>
                        <a:rPr lang="en-US" sz="2800" dirty="0" err="1">
                          <a:effectLst/>
                        </a:rPr>
                        <a:t>âm</a:t>
                      </a:r>
                      <a:r>
                        <a:rPr lang="en-US" sz="2800" dirty="0">
                          <a:effectLst/>
                        </a:rPr>
                        <a:t> </a:t>
                      </a:r>
                      <a:r>
                        <a:rPr lang="en-US" sz="2800" dirty="0" err="1">
                          <a:effectLst/>
                        </a:rPr>
                        <a:t>thanh</a:t>
                      </a:r>
                      <a:r>
                        <a:rPr lang="en-US" sz="2800" dirty="0">
                          <a:effectLst/>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478943860"/>
                  </a:ext>
                </a:extLst>
              </a:tr>
            </a:tbl>
          </a:graphicData>
        </a:graphic>
      </p:graphicFrame>
    </p:spTree>
    <p:extLst>
      <p:ext uri="{BB962C8B-B14F-4D97-AF65-F5344CB8AC3E}">
        <p14:creationId xmlns:p14="http://schemas.microsoft.com/office/powerpoint/2010/main" val="297216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DA5A298-E9F5-1F89-8765-E49E797B5FAB}"/>
              </a:ext>
            </a:extLst>
          </p:cNvPr>
          <p:cNvGraphicFramePr>
            <a:graphicFrameLocks noGrp="1"/>
          </p:cNvGraphicFramePr>
          <p:nvPr>
            <p:extLst>
              <p:ext uri="{D42A27DB-BD31-4B8C-83A1-F6EECF244321}">
                <p14:modId xmlns:p14="http://schemas.microsoft.com/office/powerpoint/2010/main" val="3278996235"/>
              </p:ext>
            </p:extLst>
          </p:nvPr>
        </p:nvGraphicFramePr>
        <p:xfrm>
          <a:off x="566738" y="1426714"/>
          <a:ext cx="11175319" cy="2133600"/>
        </p:xfrm>
        <a:graphic>
          <a:graphicData uri="http://schemas.openxmlformats.org/drawingml/2006/table">
            <a:tbl>
              <a:tblPr firstRow="1" firstCol="1" bandRow="1">
                <a:tableStyleId>{5940675A-B579-460E-94D1-54222C63F5DA}</a:tableStyleId>
              </a:tblPr>
              <a:tblGrid>
                <a:gridCol w="2295210">
                  <a:extLst>
                    <a:ext uri="{9D8B030D-6E8A-4147-A177-3AD203B41FA5}">
                      <a16:colId xmlns="" xmlns:a16="http://schemas.microsoft.com/office/drawing/2014/main" val="111913569"/>
                    </a:ext>
                  </a:extLst>
                </a:gridCol>
                <a:gridCol w="8880109">
                  <a:extLst>
                    <a:ext uri="{9D8B030D-6E8A-4147-A177-3AD203B41FA5}">
                      <a16:colId xmlns="" xmlns:a16="http://schemas.microsoft.com/office/drawing/2014/main" val="446002523"/>
                    </a:ext>
                  </a:extLst>
                </a:gridCol>
              </a:tblGrid>
              <a:tr h="0">
                <a:tc>
                  <a:txBody>
                    <a:bodyPr/>
                    <a:lstStyle/>
                    <a:p>
                      <a:pPr algn="ctr">
                        <a:lnSpc>
                          <a:spcPct val="100000"/>
                        </a:lnSpc>
                        <a:spcBef>
                          <a:spcPts val="300"/>
                        </a:spcBef>
                        <a:spcAft>
                          <a:spcPts val="300"/>
                        </a:spcAft>
                      </a:pPr>
                      <a:r>
                        <a:rPr lang="en-US" sz="2800" dirty="0" err="1">
                          <a:effectLst/>
                        </a:rPr>
                        <a:t>Câu</a:t>
                      </a:r>
                      <a:r>
                        <a:rPr lang="en-US" sz="2800" dirty="0">
                          <a:effectLst/>
                        </a:rPr>
                        <a:t> </a:t>
                      </a:r>
                      <a:r>
                        <a:rPr lang="en-US" sz="2800" dirty="0" err="1">
                          <a:effectLst/>
                        </a:rPr>
                        <a:t>hỏi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Bef>
                          <a:spcPts val="300"/>
                        </a:spcBef>
                        <a:spcAft>
                          <a:spcPts val="300"/>
                        </a:spcAft>
                      </a:pPr>
                      <a:r>
                        <a:rPr lang="en-US" sz="2800" dirty="0" err="1">
                          <a:effectLst/>
                        </a:rPr>
                        <a:t>Trả</a:t>
                      </a:r>
                      <a:r>
                        <a:rPr lang="en-US" sz="2800" dirty="0">
                          <a:effectLst/>
                        </a:rPr>
                        <a:t> </a:t>
                      </a:r>
                      <a:r>
                        <a:rPr lang="en-US" sz="2800" dirty="0" err="1">
                          <a:effectLst/>
                        </a:rPr>
                        <a:t>lời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24754562"/>
                  </a:ext>
                </a:extLst>
              </a:tr>
              <a:tr h="0">
                <a:tc>
                  <a:txBody>
                    <a:bodyPr/>
                    <a:lstStyle/>
                    <a:p>
                      <a:pPr algn="just">
                        <a:lnSpc>
                          <a:spcPct val="100000"/>
                        </a:lnSpc>
                        <a:spcBef>
                          <a:spcPts val="300"/>
                        </a:spcBef>
                        <a:spcAft>
                          <a:spcPts val="300"/>
                        </a:spcAft>
                      </a:pPr>
                      <a:r>
                        <a:rPr lang="en-US" sz="2800" dirty="0">
                          <a:effectLst/>
                        </a:rPr>
                        <a:t>3. </a:t>
                      </a:r>
                      <a:r>
                        <a:rPr lang="en-US" sz="2800" dirty="0" err="1">
                          <a:effectLst/>
                        </a:rPr>
                        <a:t>Quá</a:t>
                      </a:r>
                      <a:r>
                        <a:rPr lang="en-US" sz="2800" dirty="0">
                          <a:effectLst/>
                        </a:rPr>
                        <a:t> </a:t>
                      </a:r>
                      <a:r>
                        <a:rPr lang="en-US" sz="2800" dirty="0" err="1">
                          <a:effectLst/>
                        </a:rPr>
                        <a:t>trình</a:t>
                      </a:r>
                      <a:r>
                        <a:rPr lang="en-US" sz="2800" dirty="0">
                          <a:effectLst/>
                        </a:rPr>
                        <a:t> </a:t>
                      </a:r>
                      <a:r>
                        <a:rPr lang="en-US" sz="2800" dirty="0" err="1">
                          <a:effectLst/>
                        </a:rPr>
                        <a:t>thu</a:t>
                      </a:r>
                      <a:r>
                        <a:rPr lang="en-US" sz="2800" dirty="0">
                          <a:effectLst/>
                        </a:rPr>
                        <a:t> </a:t>
                      </a:r>
                      <a:r>
                        <a:rPr lang="en-US" sz="2800" dirty="0" err="1">
                          <a:effectLst/>
                        </a:rPr>
                        <a:t>nhận</a:t>
                      </a:r>
                      <a:r>
                        <a:rPr lang="en-US" sz="2800" dirty="0">
                          <a:effectLst/>
                        </a:rPr>
                        <a:t> </a:t>
                      </a:r>
                      <a:r>
                        <a:rPr lang="en-US" sz="2800" dirty="0" err="1">
                          <a:effectLst/>
                        </a:rPr>
                        <a:t>âm</a:t>
                      </a:r>
                      <a:r>
                        <a:rPr lang="en-US" sz="2800" dirty="0">
                          <a:effectLst/>
                        </a:rPr>
                        <a:t> </a:t>
                      </a:r>
                      <a:r>
                        <a:rPr lang="en-US" sz="2800" dirty="0" err="1">
                          <a:effectLst/>
                        </a:rPr>
                        <a:t>thanh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300"/>
                        </a:spcBef>
                        <a:spcAft>
                          <a:spcPts val="300"/>
                        </a:spcAft>
                      </a:pPr>
                      <a:r>
                        <a:rPr lang="en-US" sz="2800" dirty="0" err="1">
                          <a:effectLst/>
                        </a:rPr>
                        <a:t>Âm</a:t>
                      </a:r>
                      <a:r>
                        <a:rPr lang="en-US" sz="2800" dirty="0">
                          <a:effectLst/>
                        </a:rPr>
                        <a:t> </a:t>
                      </a:r>
                      <a:r>
                        <a:rPr lang="en-US" sz="2800" dirty="0" err="1">
                          <a:effectLst/>
                        </a:rPr>
                        <a:t>thanh</a:t>
                      </a:r>
                      <a:r>
                        <a:rPr lang="en-US" sz="2800" dirty="0">
                          <a:effectLst/>
                        </a:rPr>
                        <a:t> -&gt; </a:t>
                      </a:r>
                      <a:r>
                        <a:rPr lang="en-US" sz="2800" dirty="0" err="1">
                          <a:effectLst/>
                        </a:rPr>
                        <a:t>vành</a:t>
                      </a:r>
                      <a:r>
                        <a:rPr lang="en-US" sz="2800" dirty="0">
                          <a:effectLst/>
                        </a:rPr>
                        <a:t> tai -&gt;</a:t>
                      </a:r>
                      <a:r>
                        <a:rPr lang="en-US" sz="2800" dirty="0" err="1">
                          <a:effectLst/>
                        </a:rPr>
                        <a:t>ống</a:t>
                      </a:r>
                      <a:r>
                        <a:rPr lang="en-US" sz="2800" dirty="0">
                          <a:effectLst/>
                        </a:rPr>
                        <a:t> tai -&gt; rung </a:t>
                      </a:r>
                      <a:r>
                        <a:rPr lang="en-US" sz="2800" dirty="0" err="1">
                          <a:effectLst/>
                        </a:rPr>
                        <a:t>màng</a:t>
                      </a:r>
                      <a:r>
                        <a:rPr lang="en-US" sz="2800" dirty="0">
                          <a:effectLst/>
                        </a:rPr>
                        <a:t> </a:t>
                      </a:r>
                      <a:r>
                        <a:rPr lang="en-US" sz="2800" dirty="0" err="1">
                          <a:effectLst/>
                        </a:rPr>
                        <a:t>nhĩ</a:t>
                      </a:r>
                      <a:r>
                        <a:rPr lang="en-US" sz="2800" dirty="0">
                          <a:effectLst/>
                        </a:rPr>
                        <a:t> -&gt; </a:t>
                      </a:r>
                      <a:r>
                        <a:rPr lang="en-US" sz="2800" dirty="0" err="1">
                          <a:effectLst/>
                        </a:rPr>
                        <a:t>chuỗi</a:t>
                      </a:r>
                      <a:r>
                        <a:rPr lang="en-US" sz="2800" dirty="0">
                          <a:effectLst/>
                        </a:rPr>
                        <a:t> </a:t>
                      </a:r>
                      <a:r>
                        <a:rPr lang="en-US" sz="2800" dirty="0" err="1">
                          <a:effectLst/>
                        </a:rPr>
                        <a:t>xương</a:t>
                      </a:r>
                      <a:r>
                        <a:rPr lang="en-US" sz="2800" dirty="0">
                          <a:effectLst/>
                        </a:rPr>
                        <a:t> tai -&gt; rung </a:t>
                      </a:r>
                      <a:r>
                        <a:rPr lang="en-US" sz="2800" dirty="0" err="1">
                          <a:effectLst/>
                        </a:rPr>
                        <a:t>màng</a:t>
                      </a:r>
                      <a:r>
                        <a:rPr lang="en-US" sz="2800" dirty="0">
                          <a:effectLst/>
                        </a:rPr>
                        <a:t> </a:t>
                      </a:r>
                      <a:r>
                        <a:rPr lang="en-US" sz="2800" dirty="0" err="1">
                          <a:effectLst/>
                        </a:rPr>
                        <a:t>và</a:t>
                      </a:r>
                      <a:r>
                        <a:rPr lang="en-US" sz="2800" dirty="0">
                          <a:effectLst/>
                        </a:rPr>
                        <a:t> </a:t>
                      </a:r>
                      <a:r>
                        <a:rPr lang="en-US" sz="2800" dirty="0" err="1">
                          <a:effectLst/>
                        </a:rPr>
                        <a:t>dịch</a:t>
                      </a:r>
                      <a:r>
                        <a:rPr lang="en-US" sz="2800" dirty="0">
                          <a:effectLst/>
                        </a:rPr>
                        <a:t> </a:t>
                      </a:r>
                      <a:r>
                        <a:rPr lang="en-US" sz="2800" dirty="0" err="1">
                          <a:effectLst/>
                        </a:rPr>
                        <a:t>trong</a:t>
                      </a:r>
                      <a:r>
                        <a:rPr lang="en-US" sz="2800" dirty="0">
                          <a:effectLst/>
                        </a:rPr>
                        <a:t> </a:t>
                      </a:r>
                      <a:r>
                        <a:rPr lang="en-US" sz="2800" dirty="0" err="1">
                          <a:effectLst/>
                        </a:rPr>
                        <a:t>ốc</a:t>
                      </a:r>
                      <a:r>
                        <a:rPr lang="en-US" sz="2800" dirty="0">
                          <a:effectLst/>
                        </a:rPr>
                        <a:t> tai -&gt; </a:t>
                      </a:r>
                      <a:r>
                        <a:rPr lang="en-US" sz="2800" dirty="0" err="1">
                          <a:effectLst/>
                        </a:rPr>
                        <a:t>cơ</a:t>
                      </a:r>
                      <a:r>
                        <a:rPr lang="en-US" sz="2800" dirty="0">
                          <a:effectLst/>
                        </a:rPr>
                        <a:t> </a:t>
                      </a:r>
                      <a:r>
                        <a:rPr lang="en-US" sz="2800" dirty="0" err="1">
                          <a:effectLst/>
                        </a:rPr>
                        <a:t>quan</a:t>
                      </a:r>
                      <a:r>
                        <a:rPr lang="en-US" sz="2800" dirty="0">
                          <a:effectLst/>
                        </a:rPr>
                        <a:t> </a:t>
                      </a:r>
                      <a:r>
                        <a:rPr lang="en-US" sz="2800" dirty="0" err="1">
                          <a:effectLst/>
                        </a:rPr>
                        <a:t>thụ</a:t>
                      </a:r>
                      <a:r>
                        <a:rPr lang="en-US" sz="2800" dirty="0">
                          <a:effectLst/>
                        </a:rPr>
                        <a:t> </a:t>
                      </a:r>
                      <a:r>
                        <a:rPr lang="en-US" sz="2800" dirty="0" err="1">
                          <a:effectLst/>
                        </a:rPr>
                        <a:t>cảm</a:t>
                      </a:r>
                      <a:r>
                        <a:rPr lang="en-US" sz="2800" dirty="0">
                          <a:effectLst/>
                        </a:rPr>
                        <a:t> </a:t>
                      </a:r>
                      <a:r>
                        <a:rPr lang="en-US" sz="2800" dirty="0" err="1">
                          <a:effectLst/>
                        </a:rPr>
                        <a:t>thính</a:t>
                      </a:r>
                      <a:r>
                        <a:rPr lang="en-US" sz="2800" dirty="0">
                          <a:effectLst/>
                        </a:rPr>
                        <a:t> </a:t>
                      </a:r>
                      <a:r>
                        <a:rPr lang="en-US" sz="2800" dirty="0" err="1">
                          <a:effectLst/>
                        </a:rPr>
                        <a:t>giác</a:t>
                      </a:r>
                      <a:r>
                        <a:rPr lang="en-US" sz="2800" dirty="0">
                          <a:effectLst/>
                        </a:rPr>
                        <a:t> -&gt; </a:t>
                      </a:r>
                      <a:r>
                        <a:rPr lang="en-US" sz="2800" dirty="0" err="1">
                          <a:effectLst/>
                        </a:rPr>
                        <a:t>dây</a:t>
                      </a:r>
                      <a:r>
                        <a:rPr lang="en-US" sz="2800" dirty="0">
                          <a:effectLst/>
                        </a:rPr>
                        <a:t> </a:t>
                      </a:r>
                      <a:r>
                        <a:rPr lang="en-US" sz="2800" dirty="0" err="1">
                          <a:effectLst/>
                        </a:rPr>
                        <a:t>thần</a:t>
                      </a:r>
                      <a:r>
                        <a:rPr lang="en-US" sz="2800" dirty="0">
                          <a:effectLst/>
                        </a:rPr>
                        <a:t> </a:t>
                      </a:r>
                      <a:r>
                        <a:rPr lang="en-US" sz="2800" dirty="0" err="1">
                          <a:effectLst/>
                        </a:rPr>
                        <a:t>kinh</a:t>
                      </a:r>
                      <a:r>
                        <a:rPr lang="en-US" sz="2800" dirty="0">
                          <a:effectLst/>
                        </a:rPr>
                        <a:t> </a:t>
                      </a:r>
                      <a:r>
                        <a:rPr lang="en-US" sz="2800" dirty="0" err="1">
                          <a:effectLst/>
                        </a:rPr>
                        <a:t>thính</a:t>
                      </a:r>
                      <a:r>
                        <a:rPr lang="en-US" sz="2800" dirty="0">
                          <a:effectLst/>
                        </a:rPr>
                        <a:t> </a:t>
                      </a:r>
                      <a:r>
                        <a:rPr lang="en-US" sz="2800" dirty="0" err="1">
                          <a:effectLst/>
                        </a:rPr>
                        <a:t>giác</a:t>
                      </a:r>
                      <a:r>
                        <a:rPr lang="en-US" sz="2800" dirty="0">
                          <a:effectLst/>
                        </a:rPr>
                        <a:t> -&gt; </a:t>
                      </a:r>
                      <a:r>
                        <a:rPr lang="en-US" sz="2800" dirty="0" err="1">
                          <a:effectLst/>
                        </a:rPr>
                        <a:t>vùng</a:t>
                      </a:r>
                      <a:r>
                        <a:rPr lang="en-US" sz="2800" dirty="0">
                          <a:effectLst/>
                        </a:rPr>
                        <a:t> </a:t>
                      </a:r>
                      <a:r>
                        <a:rPr lang="en-US" sz="2800" dirty="0" err="1">
                          <a:effectLst/>
                        </a:rPr>
                        <a:t>phân</a:t>
                      </a:r>
                      <a:r>
                        <a:rPr lang="en-US" sz="2800" dirty="0">
                          <a:effectLst/>
                        </a:rPr>
                        <a:t> </a:t>
                      </a:r>
                      <a:r>
                        <a:rPr lang="en-US" sz="2800" dirty="0" err="1">
                          <a:effectLst/>
                        </a:rPr>
                        <a:t>tích</a:t>
                      </a:r>
                      <a:r>
                        <a:rPr lang="en-US" sz="2800" dirty="0">
                          <a:effectLst/>
                        </a:rPr>
                        <a:t> ở </a:t>
                      </a:r>
                      <a:r>
                        <a:rPr lang="en-US" sz="2800" dirty="0" err="1">
                          <a:effectLst/>
                        </a:rPr>
                        <a:t>não</a:t>
                      </a:r>
                      <a:r>
                        <a:rPr lang="en-US" sz="2800" dirty="0">
                          <a:effectLst/>
                        </a:rPr>
                        <a:t> -&gt; </a:t>
                      </a:r>
                      <a:r>
                        <a:rPr lang="en-US" sz="2800" dirty="0" err="1">
                          <a:effectLst/>
                        </a:rPr>
                        <a:t>cảm</a:t>
                      </a:r>
                      <a:r>
                        <a:rPr lang="en-US" sz="2800" dirty="0">
                          <a:effectLst/>
                        </a:rPr>
                        <a:t> </a:t>
                      </a:r>
                      <a:r>
                        <a:rPr lang="en-US" sz="2800" dirty="0" err="1">
                          <a:effectLst/>
                        </a:rPr>
                        <a:t>nhận</a:t>
                      </a:r>
                      <a:r>
                        <a:rPr lang="en-US" sz="2800" dirty="0">
                          <a:effectLst/>
                        </a:rPr>
                        <a:t> </a:t>
                      </a:r>
                      <a:r>
                        <a:rPr lang="en-US" sz="2800" dirty="0" err="1">
                          <a:effectLst/>
                        </a:rPr>
                        <a:t>âm</a:t>
                      </a:r>
                      <a:r>
                        <a:rPr lang="en-US" sz="2800" dirty="0">
                          <a:effectLst/>
                        </a:rPr>
                        <a:t> </a:t>
                      </a:r>
                      <a:r>
                        <a:rPr lang="en-US" sz="2800" dirty="0" err="1">
                          <a:effectLst/>
                        </a:rPr>
                        <a:t>thanh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757292006"/>
                  </a:ext>
                </a:extLst>
              </a:tr>
            </a:tbl>
          </a:graphicData>
        </a:graphic>
      </p:graphicFrame>
    </p:spTree>
    <p:extLst>
      <p:ext uri="{BB962C8B-B14F-4D97-AF65-F5344CB8AC3E}">
        <p14:creationId xmlns:p14="http://schemas.microsoft.com/office/powerpoint/2010/main" val="176587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3894615546"/>
              </p:ext>
            </p:extLst>
          </p:nvPr>
        </p:nvGraphicFramePr>
        <p:xfrm>
          <a:off x="435429" y="1198600"/>
          <a:ext cx="11335657" cy="5577840"/>
        </p:xfrm>
        <a:graphic>
          <a:graphicData uri="http://schemas.openxmlformats.org/drawingml/2006/table">
            <a:tbl>
              <a:tblPr firstRow="1" firstCol="1" bandRow="1">
                <a:tableStyleId>{5940675A-B579-460E-94D1-54222C63F5DA}</a:tableStyleId>
              </a:tblPr>
              <a:tblGrid>
                <a:gridCol w="943428">
                  <a:extLst>
                    <a:ext uri="{9D8B030D-6E8A-4147-A177-3AD203B41FA5}">
                      <a16:colId xmlns="" xmlns:a16="http://schemas.microsoft.com/office/drawing/2014/main" val="3289609909"/>
                    </a:ext>
                  </a:extLst>
                </a:gridCol>
                <a:gridCol w="3048000">
                  <a:extLst>
                    <a:ext uri="{9D8B030D-6E8A-4147-A177-3AD203B41FA5}">
                      <a16:colId xmlns="" xmlns:a16="http://schemas.microsoft.com/office/drawing/2014/main" val="1733827286"/>
                    </a:ext>
                  </a:extLst>
                </a:gridCol>
                <a:gridCol w="7344229">
                  <a:extLst>
                    <a:ext uri="{9D8B030D-6E8A-4147-A177-3AD203B41FA5}">
                      <a16:colId xmlns="" xmlns:a16="http://schemas.microsoft.com/office/drawing/2014/main" val="507054931"/>
                    </a:ext>
                  </a:extLst>
                </a:gridCol>
              </a:tblGrid>
              <a:tr h="130210">
                <a:tc>
                  <a:txBody>
                    <a:bodyPr/>
                    <a:lstStyle/>
                    <a:p>
                      <a:pPr algn="ctr">
                        <a:lnSpc>
                          <a:spcPct val="100000"/>
                        </a:lnSpc>
                        <a:spcBef>
                          <a:spcPts val="300"/>
                        </a:spcBef>
                        <a:spcAft>
                          <a:spcPts val="300"/>
                        </a:spcAft>
                      </a:pPr>
                      <a:r>
                        <a:rPr lang="en-US" sz="2700">
                          <a:effectLst/>
                        </a:rPr>
                        <a:t> </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2700">
                          <a:effectLst/>
                        </a:rPr>
                        <a:t>Bệnh</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2700">
                          <a:effectLst/>
                        </a:rPr>
                        <a:t>Tật</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extLst>
                  <a:ext uri="{0D108BD9-81ED-4DB2-BD59-A6C34878D82A}">
                    <a16:rowId xmlns="" xmlns:a16="http://schemas.microsoft.com/office/drawing/2014/main" val="4232025337"/>
                  </a:ext>
                </a:extLst>
              </a:tr>
              <a:tr h="2870221">
                <a:tc>
                  <a:txBody>
                    <a:bodyPr/>
                    <a:lstStyle/>
                    <a:p>
                      <a:pPr algn="ctr">
                        <a:lnSpc>
                          <a:spcPct val="100000"/>
                        </a:lnSpc>
                        <a:spcBef>
                          <a:spcPts val="300"/>
                        </a:spcBef>
                        <a:spcAft>
                          <a:spcPts val="300"/>
                        </a:spcAft>
                      </a:pPr>
                      <a:r>
                        <a:rPr lang="en-US" sz="2700">
                          <a:effectLst/>
                        </a:rPr>
                        <a:t> </a:t>
                      </a:r>
                    </a:p>
                    <a:p>
                      <a:pPr algn="ctr">
                        <a:lnSpc>
                          <a:spcPct val="100000"/>
                        </a:lnSpc>
                        <a:spcBef>
                          <a:spcPts val="300"/>
                        </a:spcBef>
                        <a:spcAft>
                          <a:spcPts val="300"/>
                        </a:spcAft>
                      </a:pPr>
                      <a:r>
                        <a:rPr lang="en-US" sz="2700">
                          <a:effectLst/>
                        </a:rPr>
                        <a:t> </a:t>
                      </a:r>
                    </a:p>
                    <a:p>
                      <a:pPr algn="ctr">
                        <a:lnSpc>
                          <a:spcPct val="100000"/>
                        </a:lnSpc>
                        <a:spcBef>
                          <a:spcPts val="300"/>
                        </a:spcBef>
                        <a:spcAft>
                          <a:spcPts val="300"/>
                        </a:spcAft>
                      </a:pPr>
                      <a:r>
                        <a:rPr lang="en-US" sz="2700">
                          <a:effectLst/>
                        </a:rPr>
                        <a:t> </a:t>
                      </a:r>
                    </a:p>
                    <a:p>
                      <a:pPr algn="ctr">
                        <a:lnSpc>
                          <a:spcPct val="100000"/>
                        </a:lnSpc>
                        <a:spcBef>
                          <a:spcPts val="300"/>
                        </a:spcBef>
                        <a:spcAft>
                          <a:spcPts val="300"/>
                        </a:spcAft>
                      </a:pPr>
                      <a:r>
                        <a:rPr lang="en-US" sz="2700">
                          <a:effectLst/>
                        </a:rPr>
                        <a:t> </a:t>
                      </a:r>
                    </a:p>
                    <a:p>
                      <a:pPr algn="ctr">
                        <a:lnSpc>
                          <a:spcPct val="100000"/>
                        </a:lnSpc>
                        <a:spcBef>
                          <a:spcPts val="300"/>
                        </a:spcBef>
                        <a:spcAft>
                          <a:spcPts val="300"/>
                        </a:spcAft>
                      </a:pPr>
                      <a:r>
                        <a:rPr lang="en-US" sz="2700">
                          <a:effectLst/>
                        </a:rPr>
                        <a:t>Thị giác</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just">
                        <a:lnSpc>
                          <a:spcPct val="100000"/>
                        </a:lnSpc>
                        <a:spcBef>
                          <a:spcPts val="300"/>
                        </a:spcBef>
                        <a:spcAft>
                          <a:spcPts val="300"/>
                        </a:spcAft>
                      </a:pPr>
                      <a:r>
                        <a:rPr lang="en-US" sz="2700">
                          <a:effectLst/>
                        </a:rPr>
                        <a:t>Bệnh phổ biến: đau mắt hột</a:t>
                      </a:r>
                    </a:p>
                    <a:p>
                      <a:pPr algn="just">
                        <a:lnSpc>
                          <a:spcPct val="100000"/>
                        </a:lnSpc>
                        <a:spcBef>
                          <a:spcPts val="300"/>
                        </a:spcBef>
                        <a:spcAft>
                          <a:spcPts val="300"/>
                        </a:spcAft>
                      </a:pPr>
                      <a:r>
                        <a:rPr lang="en-US" sz="2700">
                          <a:effectLst/>
                        </a:rPr>
                        <a:t>- Nguyên nhân: do virus, vi khuẩn</a:t>
                      </a:r>
                    </a:p>
                    <a:p>
                      <a:pPr algn="just">
                        <a:lnSpc>
                          <a:spcPct val="100000"/>
                        </a:lnSpc>
                        <a:spcBef>
                          <a:spcPts val="300"/>
                        </a:spcBef>
                        <a:spcAft>
                          <a:spcPts val="300"/>
                        </a:spcAft>
                      </a:pPr>
                      <a:r>
                        <a:rPr lang="en-US" sz="2700">
                          <a:effectLst/>
                        </a:rPr>
                        <a:t>- Triệu chứng: đỏ mắt, ngứa, nhiều ghèn</a:t>
                      </a:r>
                    </a:p>
                    <a:p>
                      <a:pPr algn="just">
                        <a:lnSpc>
                          <a:spcPct val="100000"/>
                        </a:lnSpc>
                        <a:spcBef>
                          <a:spcPts val="300"/>
                        </a:spcBef>
                        <a:spcAft>
                          <a:spcPts val="300"/>
                        </a:spcAft>
                      </a:pPr>
                      <a:r>
                        <a:rPr lang="en-US" sz="2700">
                          <a:effectLst/>
                        </a:rPr>
                        <a:t>- Phòng bệnh: vệ sinh mắt sạch sẽ, không dụi mắt, bổ sung vitamin A tốt cho mắt</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just">
                        <a:lnSpc>
                          <a:spcPct val="100000"/>
                        </a:lnSpc>
                        <a:spcBef>
                          <a:spcPts val="300"/>
                        </a:spcBef>
                        <a:spcAft>
                          <a:spcPts val="300"/>
                        </a:spcAft>
                      </a:pPr>
                      <a:r>
                        <a:rPr lang="en-US" sz="2700" dirty="0">
                          <a:effectLst/>
                        </a:rPr>
                        <a:t>- </a:t>
                      </a:r>
                      <a:r>
                        <a:rPr lang="en-US" sz="2700" dirty="0" err="1">
                          <a:effectLst/>
                        </a:rPr>
                        <a:t>Cận</a:t>
                      </a:r>
                      <a:r>
                        <a:rPr lang="en-US" sz="2700" dirty="0">
                          <a:effectLst/>
                        </a:rPr>
                        <a:t> </a:t>
                      </a:r>
                      <a:r>
                        <a:rPr lang="en-US" sz="2700" dirty="0" err="1">
                          <a:effectLst/>
                        </a:rPr>
                        <a:t>thị</a:t>
                      </a:r>
                      <a:r>
                        <a:rPr lang="en-US" sz="2700" dirty="0">
                          <a:effectLst/>
                        </a:rPr>
                        <a:t>:</a:t>
                      </a:r>
                    </a:p>
                    <a:p>
                      <a:pPr algn="just">
                        <a:lnSpc>
                          <a:spcPct val="100000"/>
                        </a:lnSpc>
                        <a:spcBef>
                          <a:spcPts val="300"/>
                        </a:spcBef>
                        <a:spcAft>
                          <a:spcPts val="300"/>
                        </a:spcAft>
                      </a:pPr>
                      <a:r>
                        <a:rPr lang="en-US" sz="2700" dirty="0">
                          <a:effectLst/>
                        </a:rPr>
                        <a:t>+ </a:t>
                      </a:r>
                      <a:r>
                        <a:rPr lang="en-US" sz="2700" dirty="0" err="1">
                          <a:effectLst/>
                        </a:rPr>
                        <a:t>nguyên</a:t>
                      </a:r>
                      <a:r>
                        <a:rPr lang="en-US" sz="2700" dirty="0">
                          <a:effectLst/>
                        </a:rPr>
                        <a:t> </a:t>
                      </a:r>
                      <a:r>
                        <a:rPr lang="en-US" sz="2700" dirty="0" err="1">
                          <a:effectLst/>
                        </a:rPr>
                        <a:t>nhân</a:t>
                      </a:r>
                      <a:r>
                        <a:rPr lang="en-US" sz="2700" dirty="0">
                          <a:effectLst/>
                        </a:rPr>
                        <a:t>: do </a:t>
                      </a:r>
                      <a:r>
                        <a:rPr lang="en-US" sz="2700" dirty="0" err="1">
                          <a:effectLst/>
                        </a:rPr>
                        <a:t>cầu</a:t>
                      </a:r>
                      <a:r>
                        <a:rPr lang="en-US" sz="2700" dirty="0">
                          <a:effectLst/>
                        </a:rPr>
                        <a:t> </a:t>
                      </a:r>
                      <a:r>
                        <a:rPr lang="en-US" sz="2700" dirty="0" err="1">
                          <a:effectLst/>
                        </a:rPr>
                        <a:t>mắt</a:t>
                      </a:r>
                      <a:r>
                        <a:rPr lang="en-US" sz="2700" dirty="0">
                          <a:effectLst/>
                        </a:rPr>
                        <a:t> </a:t>
                      </a:r>
                      <a:r>
                        <a:rPr lang="en-US" sz="2700" dirty="0" err="1">
                          <a:effectLst/>
                        </a:rPr>
                        <a:t>dài</a:t>
                      </a:r>
                      <a:r>
                        <a:rPr lang="en-US" sz="2700" dirty="0">
                          <a:effectLst/>
                        </a:rPr>
                        <a:t> (</a:t>
                      </a:r>
                      <a:r>
                        <a:rPr lang="en-US" sz="2700" dirty="0" err="1">
                          <a:effectLst/>
                        </a:rPr>
                        <a:t>bẩm</a:t>
                      </a:r>
                      <a:r>
                        <a:rPr lang="en-US" sz="2700" dirty="0">
                          <a:effectLst/>
                        </a:rPr>
                        <a:t> </a:t>
                      </a:r>
                      <a:r>
                        <a:rPr lang="en-US" sz="2700" dirty="0" err="1">
                          <a:effectLst/>
                        </a:rPr>
                        <a:t>sinh</a:t>
                      </a:r>
                      <a:r>
                        <a:rPr lang="en-US" sz="2700" dirty="0">
                          <a:effectLst/>
                        </a:rPr>
                        <a:t>) </a:t>
                      </a:r>
                      <a:r>
                        <a:rPr lang="en-US" sz="2700" dirty="0" err="1">
                          <a:effectLst/>
                        </a:rPr>
                        <a:t>hoặc</a:t>
                      </a:r>
                      <a:r>
                        <a:rPr lang="en-US" sz="2700" dirty="0">
                          <a:effectLst/>
                        </a:rPr>
                        <a:t> </a:t>
                      </a:r>
                      <a:r>
                        <a:rPr lang="en-US" sz="2700" dirty="0" err="1">
                          <a:effectLst/>
                        </a:rPr>
                        <a:t>nhìn</a:t>
                      </a:r>
                      <a:r>
                        <a:rPr lang="en-US" sz="2700" dirty="0">
                          <a:effectLst/>
                        </a:rPr>
                        <a:t> </a:t>
                      </a:r>
                      <a:r>
                        <a:rPr lang="en-US" sz="2700" dirty="0" err="1">
                          <a:effectLst/>
                        </a:rPr>
                        <a:t>gần</a:t>
                      </a:r>
                      <a:r>
                        <a:rPr lang="en-US" sz="2700" dirty="0">
                          <a:effectLst/>
                        </a:rPr>
                        <a:t>, </a:t>
                      </a:r>
                      <a:r>
                        <a:rPr lang="en-US" sz="2700" dirty="0" err="1">
                          <a:effectLst/>
                        </a:rPr>
                        <a:t>đọc</a:t>
                      </a:r>
                      <a:r>
                        <a:rPr lang="en-US" sz="2700" dirty="0">
                          <a:effectLst/>
                        </a:rPr>
                        <a:t> </a:t>
                      </a:r>
                      <a:r>
                        <a:rPr lang="en-US" sz="2700" dirty="0" err="1">
                          <a:effectLst/>
                        </a:rPr>
                        <a:t>sách</a:t>
                      </a:r>
                      <a:r>
                        <a:rPr lang="en-US" sz="2700" dirty="0">
                          <a:effectLst/>
                        </a:rPr>
                        <a:t> </a:t>
                      </a:r>
                      <a:r>
                        <a:rPr lang="en-US" sz="2700" dirty="0" err="1">
                          <a:effectLst/>
                        </a:rPr>
                        <a:t>trong</a:t>
                      </a:r>
                      <a:r>
                        <a:rPr lang="en-US" sz="2700" dirty="0">
                          <a:effectLst/>
                        </a:rPr>
                        <a:t> </a:t>
                      </a:r>
                      <a:r>
                        <a:rPr lang="en-US" sz="2700" dirty="0" err="1">
                          <a:effectLst/>
                        </a:rPr>
                        <a:t>ánh</a:t>
                      </a:r>
                      <a:r>
                        <a:rPr lang="en-US" sz="2700" dirty="0">
                          <a:effectLst/>
                        </a:rPr>
                        <a:t> </a:t>
                      </a:r>
                      <a:r>
                        <a:rPr lang="en-US" sz="2700" dirty="0" err="1">
                          <a:effectLst/>
                        </a:rPr>
                        <a:t>sáng</a:t>
                      </a:r>
                      <a:r>
                        <a:rPr lang="en-US" sz="2700" dirty="0">
                          <a:effectLst/>
                        </a:rPr>
                        <a:t> </a:t>
                      </a:r>
                      <a:r>
                        <a:rPr lang="en-US" sz="2700" dirty="0" err="1">
                          <a:effectLst/>
                        </a:rPr>
                        <a:t>yếu</a:t>
                      </a:r>
                      <a:r>
                        <a:rPr lang="en-US" sz="2700" dirty="0">
                          <a:effectLst/>
                        </a:rPr>
                        <a:t> -&gt; </a:t>
                      </a:r>
                      <a:r>
                        <a:rPr lang="en-US" sz="2700" dirty="0" err="1">
                          <a:effectLst/>
                        </a:rPr>
                        <a:t>thể</a:t>
                      </a:r>
                      <a:r>
                        <a:rPr lang="en-US" sz="2700" dirty="0">
                          <a:effectLst/>
                        </a:rPr>
                        <a:t> </a:t>
                      </a:r>
                      <a:r>
                        <a:rPr lang="en-US" sz="2700" dirty="0" err="1">
                          <a:effectLst/>
                        </a:rPr>
                        <a:t>thủy</a:t>
                      </a:r>
                      <a:r>
                        <a:rPr lang="en-US" sz="2700" dirty="0">
                          <a:effectLst/>
                        </a:rPr>
                        <a:t> </a:t>
                      </a:r>
                      <a:r>
                        <a:rPr lang="en-US" sz="2700" dirty="0" err="1">
                          <a:effectLst/>
                        </a:rPr>
                        <a:t>tinh</a:t>
                      </a:r>
                      <a:r>
                        <a:rPr lang="en-US" sz="2700" dirty="0">
                          <a:effectLst/>
                        </a:rPr>
                        <a:t> </a:t>
                      </a:r>
                      <a:r>
                        <a:rPr lang="en-US" sz="2700" dirty="0" err="1">
                          <a:effectLst/>
                        </a:rPr>
                        <a:t>phồng</a:t>
                      </a:r>
                      <a:r>
                        <a:rPr lang="en-US" sz="2700" dirty="0">
                          <a:effectLst/>
                        </a:rPr>
                        <a:t> -&gt; </a:t>
                      </a:r>
                      <a:r>
                        <a:rPr lang="en-US" sz="2700" dirty="0" err="1">
                          <a:effectLst/>
                        </a:rPr>
                        <a:t>mất</a:t>
                      </a:r>
                      <a:r>
                        <a:rPr lang="en-US" sz="2700" dirty="0">
                          <a:effectLst/>
                        </a:rPr>
                        <a:t> </a:t>
                      </a:r>
                      <a:r>
                        <a:rPr lang="en-US" sz="2700" dirty="0" err="1">
                          <a:effectLst/>
                        </a:rPr>
                        <a:t>đàn</a:t>
                      </a:r>
                      <a:r>
                        <a:rPr lang="en-US" sz="2700" dirty="0">
                          <a:effectLst/>
                        </a:rPr>
                        <a:t> </a:t>
                      </a:r>
                      <a:r>
                        <a:rPr lang="en-US" sz="2700" dirty="0" err="1">
                          <a:effectLst/>
                        </a:rPr>
                        <a:t>hồi</a:t>
                      </a:r>
                      <a:r>
                        <a:rPr lang="en-US" sz="2700" dirty="0">
                          <a:effectLst/>
                        </a:rPr>
                        <a:t> -&gt; </a:t>
                      </a:r>
                      <a:r>
                        <a:rPr lang="en-US" sz="2700" dirty="0" err="1">
                          <a:effectLst/>
                        </a:rPr>
                        <a:t>mắt</a:t>
                      </a:r>
                      <a:r>
                        <a:rPr lang="en-US" sz="2700" dirty="0">
                          <a:effectLst/>
                        </a:rPr>
                        <a:t> </a:t>
                      </a:r>
                      <a:r>
                        <a:rPr lang="en-US" sz="2700" dirty="0" err="1">
                          <a:effectLst/>
                        </a:rPr>
                        <a:t>chỉ</a:t>
                      </a:r>
                      <a:r>
                        <a:rPr lang="en-US" sz="2700" dirty="0">
                          <a:effectLst/>
                        </a:rPr>
                        <a:t> </a:t>
                      </a:r>
                      <a:r>
                        <a:rPr lang="en-US" sz="2700" dirty="0" err="1">
                          <a:effectLst/>
                        </a:rPr>
                        <a:t>nhìn</a:t>
                      </a:r>
                      <a:r>
                        <a:rPr lang="en-US" sz="2700" dirty="0">
                          <a:effectLst/>
                        </a:rPr>
                        <a:t> </a:t>
                      </a:r>
                      <a:r>
                        <a:rPr lang="en-US" sz="2700" dirty="0" err="1">
                          <a:effectLst/>
                        </a:rPr>
                        <a:t>được</a:t>
                      </a:r>
                      <a:r>
                        <a:rPr lang="en-US" sz="2700" dirty="0">
                          <a:effectLst/>
                        </a:rPr>
                        <a:t> </a:t>
                      </a:r>
                      <a:r>
                        <a:rPr lang="en-US" sz="2700" dirty="0" err="1">
                          <a:effectLst/>
                        </a:rPr>
                        <a:t>vật</a:t>
                      </a:r>
                      <a:r>
                        <a:rPr lang="en-US" sz="2700" dirty="0">
                          <a:effectLst/>
                        </a:rPr>
                        <a:t> ở </a:t>
                      </a:r>
                      <a:r>
                        <a:rPr lang="en-US" sz="2700" dirty="0" err="1">
                          <a:effectLst/>
                        </a:rPr>
                        <a:t>gần</a:t>
                      </a:r>
                      <a:endParaRPr lang="en-US" sz="2700" dirty="0">
                        <a:effectLst/>
                      </a:endParaRPr>
                    </a:p>
                    <a:p>
                      <a:pPr algn="just">
                        <a:lnSpc>
                          <a:spcPct val="100000"/>
                        </a:lnSpc>
                        <a:spcBef>
                          <a:spcPts val="300"/>
                        </a:spcBef>
                        <a:spcAft>
                          <a:spcPts val="300"/>
                        </a:spcAft>
                      </a:pPr>
                      <a:r>
                        <a:rPr lang="en-US" sz="2700" dirty="0">
                          <a:effectLst/>
                        </a:rPr>
                        <a:t>+ </a:t>
                      </a:r>
                      <a:r>
                        <a:rPr lang="en-US" sz="2700" dirty="0" err="1">
                          <a:effectLst/>
                        </a:rPr>
                        <a:t>khắc</a:t>
                      </a:r>
                      <a:r>
                        <a:rPr lang="en-US" sz="2700" dirty="0">
                          <a:effectLst/>
                        </a:rPr>
                        <a:t> </a:t>
                      </a:r>
                      <a:r>
                        <a:rPr lang="en-US" sz="2700" dirty="0" err="1">
                          <a:effectLst/>
                        </a:rPr>
                        <a:t>phục</a:t>
                      </a:r>
                      <a:r>
                        <a:rPr lang="en-US" sz="2700" dirty="0">
                          <a:effectLst/>
                        </a:rPr>
                        <a:t>: </a:t>
                      </a:r>
                      <a:r>
                        <a:rPr lang="en-US" sz="2700" dirty="0" err="1">
                          <a:effectLst/>
                        </a:rPr>
                        <a:t>đeo</a:t>
                      </a:r>
                      <a:r>
                        <a:rPr lang="en-US" sz="2700" dirty="0">
                          <a:effectLst/>
                        </a:rPr>
                        <a:t> </a:t>
                      </a:r>
                      <a:r>
                        <a:rPr lang="en-US" sz="2700" dirty="0" err="1">
                          <a:effectLst/>
                        </a:rPr>
                        <a:t>kính</a:t>
                      </a:r>
                      <a:r>
                        <a:rPr lang="en-US" sz="2700" dirty="0">
                          <a:effectLst/>
                        </a:rPr>
                        <a:t> </a:t>
                      </a:r>
                      <a:r>
                        <a:rPr lang="en-US" sz="2700" dirty="0" err="1">
                          <a:effectLst/>
                        </a:rPr>
                        <a:t>cận</a:t>
                      </a:r>
                      <a:r>
                        <a:rPr lang="en-US" sz="2700" dirty="0">
                          <a:effectLst/>
                        </a:rPr>
                        <a:t> (</a:t>
                      </a:r>
                      <a:r>
                        <a:rPr lang="en-US" sz="2700" dirty="0" err="1">
                          <a:effectLst/>
                        </a:rPr>
                        <a:t>kính</a:t>
                      </a:r>
                      <a:r>
                        <a:rPr lang="en-US" sz="2700" dirty="0">
                          <a:effectLst/>
                        </a:rPr>
                        <a:t> </a:t>
                      </a:r>
                      <a:r>
                        <a:rPr lang="en-US" sz="2700" dirty="0" err="1">
                          <a:effectLst/>
                        </a:rPr>
                        <a:t>phân</a:t>
                      </a:r>
                      <a:r>
                        <a:rPr lang="en-US" sz="2700" dirty="0">
                          <a:effectLst/>
                        </a:rPr>
                        <a:t> </a:t>
                      </a:r>
                      <a:r>
                        <a:rPr lang="en-US" sz="2700" dirty="0" err="1">
                          <a:effectLst/>
                        </a:rPr>
                        <a:t>kì</a:t>
                      </a:r>
                      <a:r>
                        <a:rPr lang="en-US" sz="2700" dirty="0">
                          <a:effectLst/>
                        </a:rPr>
                        <a:t>)</a:t>
                      </a:r>
                    </a:p>
                    <a:p>
                      <a:pPr algn="just">
                        <a:lnSpc>
                          <a:spcPct val="100000"/>
                        </a:lnSpc>
                        <a:spcBef>
                          <a:spcPts val="300"/>
                        </a:spcBef>
                        <a:spcAft>
                          <a:spcPts val="300"/>
                        </a:spcAft>
                      </a:pPr>
                      <a:r>
                        <a:rPr lang="en-US" sz="2700" dirty="0">
                          <a:effectLst/>
                        </a:rPr>
                        <a:t>- </a:t>
                      </a:r>
                      <a:r>
                        <a:rPr lang="en-US" sz="2700" dirty="0" err="1">
                          <a:effectLst/>
                        </a:rPr>
                        <a:t>Viễn</a:t>
                      </a:r>
                      <a:r>
                        <a:rPr lang="en-US" sz="2700" dirty="0">
                          <a:effectLst/>
                        </a:rPr>
                        <a:t> </a:t>
                      </a:r>
                      <a:r>
                        <a:rPr lang="en-US" sz="2700" dirty="0" err="1">
                          <a:effectLst/>
                        </a:rPr>
                        <a:t>thị</a:t>
                      </a:r>
                      <a:r>
                        <a:rPr lang="en-US" sz="2700" dirty="0">
                          <a:effectLst/>
                        </a:rPr>
                        <a:t>:</a:t>
                      </a:r>
                    </a:p>
                    <a:p>
                      <a:pPr algn="just">
                        <a:lnSpc>
                          <a:spcPct val="100000"/>
                        </a:lnSpc>
                        <a:spcBef>
                          <a:spcPts val="300"/>
                        </a:spcBef>
                        <a:spcAft>
                          <a:spcPts val="300"/>
                        </a:spcAft>
                      </a:pPr>
                      <a:r>
                        <a:rPr lang="en-US" sz="2700" dirty="0">
                          <a:effectLst/>
                        </a:rPr>
                        <a:t>+ </a:t>
                      </a:r>
                      <a:r>
                        <a:rPr lang="en-US" sz="2700" dirty="0" err="1">
                          <a:effectLst/>
                        </a:rPr>
                        <a:t>nguyên</a:t>
                      </a:r>
                      <a:r>
                        <a:rPr lang="en-US" sz="2700" dirty="0">
                          <a:effectLst/>
                        </a:rPr>
                        <a:t> </a:t>
                      </a:r>
                      <a:r>
                        <a:rPr lang="en-US" sz="2700" dirty="0" err="1">
                          <a:effectLst/>
                        </a:rPr>
                        <a:t>nhân</a:t>
                      </a:r>
                      <a:r>
                        <a:rPr lang="en-US" sz="2700" dirty="0">
                          <a:effectLst/>
                        </a:rPr>
                        <a:t>: do </a:t>
                      </a:r>
                      <a:r>
                        <a:rPr lang="en-US" sz="2700" dirty="0" err="1">
                          <a:effectLst/>
                        </a:rPr>
                        <a:t>cầu</a:t>
                      </a:r>
                      <a:r>
                        <a:rPr lang="en-US" sz="2700" dirty="0">
                          <a:effectLst/>
                        </a:rPr>
                        <a:t> </a:t>
                      </a:r>
                      <a:r>
                        <a:rPr lang="en-US" sz="2700" dirty="0" err="1">
                          <a:effectLst/>
                        </a:rPr>
                        <a:t>mắt</a:t>
                      </a:r>
                      <a:r>
                        <a:rPr lang="en-US" sz="2700" dirty="0">
                          <a:effectLst/>
                        </a:rPr>
                        <a:t> </a:t>
                      </a:r>
                      <a:r>
                        <a:rPr lang="en-US" sz="2700" dirty="0" err="1">
                          <a:effectLst/>
                        </a:rPr>
                        <a:t>ngắn</a:t>
                      </a:r>
                      <a:r>
                        <a:rPr lang="en-US" sz="2700" dirty="0">
                          <a:effectLst/>
                        </a:rPr>
                        <a:t> (</a:t>
                      </a:r>
                      <a:r>
                        <a:rPr lang="en-US" sz="2700" dirty="0" err="1">
                          <a:effectLst/>
                        </a:rPr>
                        <a:t>bẩm</a:t>
                      </a:r>
                      <a:r>
                        <a:rPr lang="en-US" sz="2700" dirty="0">
                          <a:effectLst/>
                        </a:rPr>
                        <a:t> </a:t>
                      </a:r>
                      <a:r>
                        <a:rPr lang="en-US" sz="2700" dirty="0" err="1">
                          <a:effectLst/>
                        </a:rPr>
                        <a:t>sinh</a:t>
                      </a:r>
                      <a:r>
                        <a:rPr lang="en-US" sz="2700" dirty="0">
                          <a:effectLst/>
                        </a:rPr>
                        <a:t>), </a:t>
                      </a:r>
                      <a:r>
                        <a:rPr lang="en-US" sz="2700" dirty="0" err="1">
                          <a:effectLst/>
                        </a:rPr>
                        <a:t>thể</a:t>
                      </a:r>
                      <a:r>
                        <a:rPr lang="en-US" sz="2700" dirty="0">
                          <a:effectLst/>
                        </a:rPr>
                        <a:t> </a:t>
                      </a:r>
                      <a:r>
                        <a:rPr lang="en-US" sz="2700" dirty="0" err="1">
                          <a:effectLst/>
                        </a:rPr>
                        <a:t>thủy</a:t>
                      </a:r>
                      <a:r>
                        <a:rPr lang="en-US" sz="2700" dirty="0">
                          <a:effectLst/>
                        </a:rPr>
                        <a:t> </a:t>
                      </a:r>
                      <a:r>
                        <a:rPr lang="en-US" sz="2700" dirty="0" err="1">
                          <a:effectLst/>
                        </a:rPr>
                        <a:t>tinh</a:t>
                      </a:r>
                      <a:r>
                        <a:rPr lang="en-US" sz="2700" dirty="0">
                          <a:effectLst/>
                        </a:rPr>
                        <a:t> </a:t>
                      </a:r>
                      <a:r>
                        <a:rPr lang="en-US" sz="2700" dirty="0" err="1">
                          <a:effectLst/>
                        </a:rPr>
                        <a:t>bị</a:t>
                      </a:r>
                      <a:r>
                        <a:rPr lang="en-US" sz="2700" dirty="0">
                          <a:effectLst/>
                        </a:rPr>
                        <a:t> </a:t>
                      </a:r>
                      <a:r>
                        <a:rPr lang="en-US" sz="2700" dirty="0" err="1">
                          <a:effectLst/>
                        </a:rPr>
                        <a:t>lão</a:t>
                      </a:r>
                      <a:r>
                        <a:rPr lang="en-US" sz="2700" dirty="0">
                          <a:effectLst/>
                        </a:rPr>
                        <a:t> </a:t>
                      </a:r>
                      <a:r>
                        <a:rPr lang="en-US" sz="2700" dirty="0" err="1">
                          <a:effectLst/>
                        </a:rPr>
                        <a:t>hóa</a:t>
                      </a:r>
                      <a:r>
                        <a:rPr lang="en-US" sz="2700" dirty="0">
                          <a:effectLst/>
                        </a:rPr>
                        <a:t> -&gt; </a:t>
                      </a:r>
                      <a:r>
                        <a:rPr lang="en-US" sz="2700" dirty="0" err="1">
                          <a:effectLst/>
                        </a:rPr>
                        <a:t>xẹp</a:t>
                      </a:r>
                      <a:r>
                        <a:rPr lang="en-US" sz="2700" dirty="0">
                          <a:effectLst/>
                        </a:rPr>
                        <a:t> </a:t>
                      </a:r>
                      <a:r>
                        <a:rPr lang="en-US" sz="2700" dirty="0" err="1">
                          <a:effectLst/>
                        </a:rPr>
                        <a:t>xuống</a:t>
                      </a:r>
                      <a:r>
                        <a:rPr lang="en-US" sz="2700" dirty="0">
                          <a:effectLst/>
                        </a:rPr>
                        <a:t> -&gt; </a:t>
                      </a:r>
                      <a:r>
                        <a:rPr lang="en-US" sz="2700" dirty="0" err="1">
                          <a:effectLst/>
                        </a:rPr>
                        <a:t>mắt</a:t>
                      </a:r>
                      <a:r>
                        <a:rPr lang="en-US" sz="2700" dirty="0">
                          <a:effectLst/>
                        </a:rPr>
                        <a:t> </a:t>
                      </a:r>
                      <a:r>
                        <a:rPr lang="en-US" sz="2700" dirty="0" err="1">
                          <a:effectLst/>
                        </a:rPr>
                        <a:t>chỉ</a:t>
                      </a:r>
                      <a:r>
                        <a:rPr lang="en-US" sz="2700" dirty="0">
                          <a:effectLst/>
                        </a:rPr>
                        <a:t> </a:t>
                      </a:r>
                      <a:r>
                        <a:rPr lang="en-US" sz="2700" dirty="0" err="1">
                          <a:effectLst/>
                        </a:rPr>
                        <a:t>nhìn</a:t>
                      </a:r>
                      <a:r>
                        <a:rPr lang="en-US" sz="2700" dirty="0">
                          <a:effectLst/>
                        </a:rPr>
                        <a:t> </a:t>
                      </a:r>
                      <a:r>
                        <a:rPr lang="en-US" sz="2700" dirty="0" err="1">
                          <a:effectLst/>
                        </a:rPr>
                        <a:t>được</a:t>
                      </a:r>
                      <a:r>
                        <a:rPr lang="en-US" sz="2700" dirty="0">
                          <a:effectLst/>
                        </a:rPr>
                        <a:t> </a:t>
                      </a:r>
                      <a:r>
                        <a:rPr lang="en-US" sz="2700" dirty="0" err="1">
                          <a:effectLst/>
                        </a:rPr>
                        <a:t>vật</a:t>
                      </a:r>
                      <a:r>
                        <a:rPr lang="en-US" sz="2700" dirty="0">
                          <a:effectLst/>
                        </a:rPr>
                        <a:t> ở </a:t>
                      </a:r>
                      <a:r>
                        <a:rPr lang="en-US" sz="2700" dirty="0" err="1">
                          <a:effectLst/>
                        </a:rPr>
                        <a:t>xa</a:t>
                      </a:r>
                      <a:r>
                        <a:rPr lang="en-US" sz="2700" dirty="0">
                          <a:effectLst/>
                        </a:rPr>
                        <a:t>.</a:t>
                      </a:r>
                    </a:p>
                    <a:p>
                      <a:pPr algn="just">
                        <a:lnSpc>
                          <a:spcPct val="100000"/>
                        </a:lnSpc>
                        <a:spcBef>
                          <a:spcPts val="300"/>
                        </a:spcBef>
                        <a:spcAft>
                          <a:spcPts val="300"/>
                        </a:spcAft>
                      </a:pPr>
                      <a:r>
                        <a:rPr lang="en-US" sz="2700" dirty="0">
                          <a:effectLst/>
                        </a:rPr>
                        <a:t>+ </a:t>
                      </a:r>
                      <a:r>
                        <a:rPr lang="en-US" sz="2700" dirty="0" err="1">
                          <a:effectLst/>
                        </a:rPr>
                        <a:t>khắc</a:t>
                      </a:r>
                      <a:r>
                        <a:rPr lang="en-US" sz="2700" dirty="0">
                          <a:effectLst/>
                        </a:rPr>
                        <a:t> </a:t>
                      </a:r>
                      <a:r>
                        <a:rPr lang="en-US" sz="2700" dirty="0" err="1">
                          <a:effectLst/>
                        </a:rPr>
                        <a:t>phục</a:t>
                      </a:r>
                      <a:r>
                        <a:rPr lang="en-US" sz="2700" dirty="0">
                          <a:effectLst/>
                        </a:rPr>
                        <a:t>: </a:t>
                      </a:r>
                      <a:r>
                        <a:rPr lang="en-US" sz="2700" dirty="0" err="1">
                          <a:effectLst/>
                        </a:rPr>
                        <a:t>đeo</a:t>
                      </a:r>
                      <a:r>
                        <a:rPr lang="en-US" sz="2700" dirty="0">
                          <a:effectLst/>
                        </a:rPr>
                        <a:t> </a:t>
                      </a:r>
                      <a:r>
                        <a:rPr lang="en-US" sz="2700" dirty="0" err="1">
                          <a:effectLst/>
                        </a:rPr>
                        <a:t>kính</a:t>
                      </a:r>
                      <a:r>
                        <a:rPr lang="en-US" sz="2700" dirty="0">
                          <a:effectLst/>
                        </a:rPr>
                        <a:t> </a:t>
                      </a:r>
                      <a:r>
                        <a:rPr lang="en-US" sz="2700" dirty="0" err="1">
                          <a:effectLst/>
                        </a:rPr>
                        <a:t>lão</a:t>
                      </a:r>
                      <a:r>
                        <a:rPr lang="en-US" sz="2700" dirty="0">
                          <a:effectLst/>
                        </a:rPr>
                        <a:t> (</a:t>
                      </a:r>
                      <a:r>
                        <a:rPr lang="en-US" sz="2700" dirty="0" err="1">
                          <a:effectLst/>
                        </a:rPr>
                        <a:t>kính</a:t>
                      </a:r>
                      <a:r>
                        <a:rPr lang="en-US" sz="2700" dirty="0">
                          <a:effectLst/>
                        </a:rPr>
                        <a:t> </a:t>
                      </a:r>
                      <a:r>
                        <a:rPr lang="en-US" sz="2700" dirty="0" err="1">
                          <a:effectLst/>
                        </a:rPr>
                        <a:t>hội</a:t>
                      </a:r>
                      <a:r>
                        <a:rPr lang="en-US" sz="2700" dirty="0">
                          <a:effectLst/>
                        </a:rPr>
                        <a:t> </a:t>
                      </a:r>
                      <a:r>
                        <a:rPr lang="en-US" sz="2700" dirty="0" err="1">
                          <a:effectLst/>
                        </a:rPr>
                        <a:t>tụ</a:t>
                      </a:r>
                      <a:r>
                        <a:rPr lang="en-US" sz="2700" dirty="0">
                          <a:effectLst/>
                        </a:rPr>
                        <a:t>)</a:t>
                      </a:r>
                    </a:p>
                  </a:txBody>
                  <a:tcPr marL="42666" marR="42666" marT="0" marB="0"/>
                </a:tc>
                <a:extLst>
                  <a:ext uri="{0D108BD9-81ED-4DB2-BD59-A6C34878D82A}">
                    <a16:rowId xmlns="" xmlns:a16="http://schemas.microsoft.com/office/drawing/2014/main" val="4195346527"/>
                  </a:ext>
                </a:extLst>
              </a:tr>
            </a:tbl>
          </a:graphicData>
        </a:graphic>
      </p:graphicFrame>
    </p:spTree>
    <p:extLst>
      <p:ext uri="{BB962C8B-B14F-4D97-AF65-F5344CB8AC3E}">
        <p14:creationId xmlns:p14="http://schemas.microsoft.com/office/powerpoint/2010/main" val="31346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AB5ADD2D-EAA4-AAE9-9131-D34A124C4A41}"/>
              </a:ext>
            </a:extLst>
          </p:cNvPr>
          <p:cNvGraphicFramePr>
            <a:graphicFrameLocks noGrp="1"/>
          </p:cNvGraphicFramePr>
          <p:nvPr>
            <p:extLst>
              <p:ext uri="{D42A27DB-BD31-4B8C-83A1-F6EECF244321}">
                <p14:modId xmlns:p14="http://schemas.microsoft.com/office/powerpoint/2010/main" val="690816253"/>
              </p:ext>
            </p:extLst>
          </p:nvPr>
        </p:nvGraphicFramePr>
        <p:xfrm>
          <a:off x="435429" y="1198600"/>
          <a:ext cx="11234056" cy="4754880"/>
        </p:xfrm>
        <a:graphic>
          <a:graphicData uri="http://schemas.openxmlformats.org/drawingml/2006/table">
            <a:tbl>
              <a:tblPr firstRow="1" firstCol="1" bandRow="1">
                <a:tableStyleId>{5940675A-B579-460E-94D1-54222C63F5DA}</a:tableStyleId>
              </a:tblPr>
              <a:tblGrid>
                <a:gridCol w="1132114">
                  <a:extLst>
                    <a:ext uri="{9D8B030D-6E8A-4147-A177-3AD203B41FA5}">
                      <a16:colId xmlns="" xmlns:a16="http://schemas.microsoft.com/office/drawing/2014/main" val="3289609909"/>
                    </a:ext>
                  </a:extLst>
                </a:gridCol>
                <a:gridCol w="6304514">
                  <a:extLst>
                    <a:ext uri="{9D8B030D-6E8A-4147-A177-3AD203B41FA5}">
                      <a16:colId xmlns="" xmlns:a16="http://schemas.microsoft.com/office/drawing/2014/main" val="1733827286"/>
                    </a:ext>
                  </a:extLst>
                </a:gridCol>
                <a:gridCol w="3797428">
                  <a:extLst>
                    <a:ext uri="{9D8B030D-6E8A-4147-A177-3AD203B41FA5}">
                      <a16:colId xmlns="" xmlns:a16="http://schemas.microsoft.com/office/drawing/2014/main" val="507054931"/>
                    </a:ext>
                  </a:extLst>
                </a:gridCol>
              </a:tblGrid>
              <a:tr h="130210">
                <a:tc>
                  <a:txBody>
                    <a:bodyPr/>
                    <a:lstStyle/>
                    <a:p>
                      <a:pPr algn="ctr">
                        <a:lnSpc>
                          <a:spcPct val="100000"/>
                        </a:lnSpc>
                        <a:spcBef>
                          <a:spcPts val="300"/>
                        </a:spcBef>
                        <a:spcAft>
                          <a:spcPts val="300"/>
                        </a:spcAft>
                      </a:pPr>
                      <a:r>
                        <a:rPr lang="en-US" sz="2700">
                          <a:effectLst/>
                        </a:rPr>
                        <a:t> </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2700">
                          <a:effectLst/>
                        </a:rPr>
                        <a:t>Bệnh</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2700">
                          <a:effectLst/>
                        </a:rPr>
                        <a:t>Tật</a:t>
                      </a:r>
                      <a:endParaRPr lang="en-US" sz="2700">
                        <a:solidFill>
                          <a:srgbClr val="000000"/>
                        </a:solidFill>
                        <a:effectLst/>
                        <a:latin typeface="Segoe UI" panose="020B0502040204020203" pitchFamily="34" charset="0"/>
                        <a:ea typeface="Times New Roman" panose="02020603050405020304" pitchFamily="18" charset="0"/>
                      </a:endParaRPr>
                    </a:p>
                  </a:txBody>
                  <a:tcPr marL="42666" marR="42666" marT="0" marB="0"/>
                </a:tc>
                <a:extLst>
                  <a:ext uri="{0D108BD9-81ED-4DB2-BD59-A6C34878D82A}">
                    <a16:rowId xmlns="" xmlns:a16="http://schemas.microsoft.com/office/drawing/2014/main" val="4232025337"/>
                  </a:ext>
                </a:extLst>
              </a:tr>
              <a:tr h="2544623">
                <a:tc>
                  <a:txBody>
                    <a:bodyPr/>
                    <a:lstStyle/>
                    <a:p>
                      <a:pPr algn="just">
                        <a:lnSpc>
                          <a:spcPct val="100000"/>
                        </a:lnSpc>
                        <a:spcBef>
                          <a:spcPts val="300"/>
                        </a:spcBef>
                        <a:spcAft>
                          <a:spcPts val="300"/>
                        </a:spcAft>
                      </a:pPr>
                      <a:r>
                        <a:rPr lang="en-US" sz="2700" dirty="0">
                          <a:effectLst/>
                        </a:rPr>
                        <a:t> </a:t>
                      </a:r>
                      <a:r>
                        <a:rPr lang="en-US" sz="2700" dirty="0" err="1">
                          <a:effectLst/>
                        </a:rPr>
                        <a:t>Thính</a:t>
                      </a:r>
                      <a:r>
                        <a:rPr lang="en-US" sz="2700" dirty="0">
                          <a:effectLst/>
                        </a:rPr>
                        <a:t> </a:t>
                      </a:r>
                      <a:r>
                        <a:rPr lang="en-US" sz="2700" dirty="0" err="1">
                          <a:effectLst/>
                        </a:rPr>
                        <a:t>giác</a:t>
                      </a:r>
                      <a:endParaRPr lang="en-US" sz="2700" dirty="0">
                        <a:solidFill>
                          <a:srgbClr val="000000"/>
                        </a:solidFill>
                        <a:effectLst/>
                        <a:latin typeface="Segoe UI" panose="020B0502040204020203" pitchFamily="34" charset="0"/>
                        <a:ea typeface="Times New Roman" panose="02020603050405020304" pitchFamily="18" charset="0"/>
                      </a:endParaRPr>
                    </a:p>
                  </a:txBody>
                  <a:tcPr marL="42666" marR="42666" marT="0" marB="0" anchor="ctr"/>
                </a:tc>
                <a:tc>
                  <a:txBody>
                    <a:bodyPr/>
                    <a:lstStyle/>
                    <a:p>
                      <a:pPr algn="just">
                        <a:lnSpc>
                          <a:spcPct val="100000"/>
                        </a:lnSpc>
                        <a:spcBef>
                          <a:spcPts val="300"/>
                        </a:spcBef>
                        <a:spcAft>
                          <a:spcPts val="300"/>
                        </a:spcAft>
                      </a:pPr>
                      <a:r>
                        <a:rPr lang="en-US" sz="2700" dirty="0">
                          <a:effectLst/>
                        </a:rPr>
                        <a:t>- </a:t>
                      </a:r>
                      <a:r>
                        <a:rPr lang="en-US" sz="2700" dirty="0" err="1">
                          <a:effectLst/>
                        </a:rPr>
                        <a:t>Viêm</a:t>
                      </a:r>
                      <a:r>
                        <a:rPr lang="en-US" sz="2700" dirty="0">
                          <a:effectLst/>
                        </a:rPr>
                        <a:t> tai </a:t>
                      </a:r>
                      <a:r>
                        <a:rPr lang="en-US" sz="2700" dirty="0" err="1">
                          <a:effectLst/>
                        </a:rPr>
                        <a:t>giữa</a:t>
                      </a:r>
                      <a:r>
                        <a:rPr lang="en-US" sz="2700" dirty="0">
                          <a:effectLst/>
                        </a:rPr>
                        <a:t>:</a:t>
                      </a:r>
                    </a:p>
                    <a:p>
                      <a:pPr algn="just">
                        <a:lnSpc>
                          <a:spcPct val="100000"/>
                        </a:lnSpc>
                        <a:spcBef>
                          <a:spcPts val="300"/>
                        </a:spcBef>
                        <a:spcAft>
                          <a:spcPts val="300"/>
                        </a:spcAft>
                      </a:pPr>
                      <a:r>
                        <a:rPr lang="en-US" sz="2700" dirty="0">
                          <a:effectLst/>
                        </a:rPr>
                        <a:t>+ </a:t>
                      </a:r>
                      <a:r>
                        <a:rPr lang="en-US" sz="2700" dirty="0" err="1">
                          <a:effectLst/>
                        </a:rPr>
                        <a:t>nguyên</a:t>
                      </a:r>
                      <a:r>
                        <a:rPr lang="en-US" sz="2700" dirty="0">
                          <a:effectLst/>
                        </a:rPr>
                        <a:t> </a:t>
                      </a:r>
                      <a:r>
                        <a:rPr lang="en-US" sz="2700" dirty="0" err="1">
                          <a:effectLst/>
                        </a:rPr>
                        <a:t>nhân</a:t>
                      </a:r>
                      <a:r>
                        <a:rPr lang="en-US" sz="2700" dirty="0">
                          <a:effectLst/>
                        </a:rPr>
                        <a:t>: do vi </a:t>
                      </a:r>
                      <a:r>
                        <a:rPr lang="en-US" sz="2700" dirty="0" err="1">
                          <a:effectLst/>
                        </a:rPr>
                        <a:t>khuẩn</a:t>
                      </a:r>
                      <a:r>
                        <a:rPr lang="en-US" sz="2700" dirty="0">
                          <a:effectLst/>
                        </a:rPr>
                        <a:t> </a:t>
                      </a:r>
                      <a:r>
                        <a:rPr lang="en-US" sz="2700" dirty="0" err="1">
                          <a:effectLst/>
                        </a:rPr>
                        <a:t>gây</a:t>
                      </a:r>
                      <a:r>
                        <a:rPr lang="en-US" sz="2700" dirty="0">
                          <a:effectLst/>
                        </a:rPr>
                        <a:t> </a:t>
                      </a:r>
                      <a:r>
                        <a:rPr lang="en-US" sz="2700" dirty="0" err="1">
                          <a:effectLst/>
                        </a:rPr>
                        <a:t>ra</a:t>
                      </a:r>
                      <a:r>
                        <a:rPr lang="en-US" sz="2700" dirty="0">
                          <a:effectLst/>
                        </a:rPr>
                        <a:t> </a:t>
                      </a:r>
                      <a:r>
                        <a:rPr lang="en-US" sz="2700" dirty="0" err="1">
                          <a:effectLst/>
                        </a:rPr>
                        <a:t>khi</a:t>
                      </a:r>
                      <a:r>
                        <a:rPr lang="en-US" sz="2700" dirty="0">
                          <a:effectLst/>
                        </a:rPr>
                        <a:t> </a:t>
                      </a:r>
                      <a:r>
                        <a:rPr lang="en-US" sz="2700" dirty="0" err="1">
                          <a:effectLst/>
                        </a:rPr>
                        <a:t>nước</a:t>
                      </a:r>
                      <a:r>
                        <a:rPr lang="en-US" sz="2700" dirty="0">
                          <a:effectLst/>
                        </a:rPr>
                        <a:t> </a:t>
                      </a:r>
                      <a:r>
                        <a:rPr lang="en-US" sz="2700" dirty="0" err="1">
                          <a:effectLst/>
                        </a:rPr>
                        <a:t>bẩn</a:t>
                      </a:r>
                      <a:r>
                        <a:rPr lang="en-US" sz="2700" dirty="0">
                          <a:effectLst/>
                        </a:rPr>
                        <a:t> </a:t>
                      </a:r>
                      <a:r>
                        <a:rPr lang="en-US" sz="2700" dirty="0" err="1">
                          <a:effectLst/>
                        </a:rPr>
                        <a:t>lọt</a:t>
                      </a:r>
                      <a:r>
                        <a:rPr lang="en-US" sz="2700" dirty="0">
                          <a:effectLst/>
                        </a:rPr>
                        <a:t> </a:t>
                      </a:r>
                      <a:r>
                        <a:rPr lang="en-US" sz="2700" dirty="0" err="1">
                          <a:effectLst/>
                        </a:rPr>
                        <a:t>vào</a:t>
                      </a:r>
                      <a:r>
                        <a:rPr lang="en-US" sz="2700" dirty="0">
                          <a:effectLst/>
                        </a:rPr>
                        <a:t>, </a:t>
                      </a:r>
                      <a:r>
                        <a:rPr lang="en-US" sz="2700" dirty="0" err="1">
                          <a:effectLst/>
                        </a:rPr>
                        <a:t>ráy</a:t>
                      </a:r>
                      <a:r>
                        <a:rPr lang="en-US" sz="2700" dirty="0">
                          <a:effectLst/>
                        </a:rPr>
                        <a:t> tai, </a:t>
                      </a:r>
                      <a:r>
                        <a:rPr lang="en-US" sz="2700" dirty="0" err="1">
                          <a:effectLst/>
                        </a:rPr>
                        <a:t>thiếu</a:t>
                      </a:r>
                      <a:r>
                        <a:rPr lang="en-US" sz="2700" dirty="0">
                          <a:effectLst/>
                        </a:rPr>
                        <a:t> </a:t>
                      </a:r>
                      <a:r>
                        <a:rPr lang="en-US" sz="2700" dirty="0" err="1">
                          <a:effectLst/>
                        </a:rPr>
                        <a:t>mãu</a:t>
                      </a:r>
                      <a:r>
                        <a:rPr lang="en-US" sz="2700" dirty="0">
                          <a:effectLst/>
                        </a:rPr>
                        <a:t> </a:t>
                      </a:r>
                      <a:r>
                        <a:rPr lang="en-US" sz="2700" dirty="0" err="1">
                          <a:effectLst/>
                        </a:rPr>
                        <a:t>não</a:t>
                      </a:r>
                      <a:r>
                        <a:rPr lang="en-US" sz="2700" dirty="0">
                          <a:effectLst/>
                        </a:rPr>
                        <a:t>, </a:t>
                      </a:r>
                      <a:r>
                        <a:rPr lang="en-US" sz="2700" dirty="0" err="1">
                          <a:effectLst/>
                        </a:rPr>
                        <a:t>các</a:t>
                      </a:r>
                      <a:r>
                        <a:rPr lang="en-US" sz="2700" dirty="0">
                          <a:effectLst/>
                        </a:rPr>
                        <a:t> </a:t>
                      </a:r>
                      <a:r>
                        <a:rPr lang="en-US" sz="2700" dirty="0" err="1">
                          <a:effectLst/>
                        </a:rPr>
                        <a:t>bệnh</a:t>
                      </a:r>
                      <a:r>
                        <a:rPr lang="en-US" sz="2700" dirty="0">
                          <a:effectLst/>
                        </a:rPr>
                        <a:t> </a:t>
                      </a:r>
                      <a:r>
                        <a:rPr lang="en-US" sz="2700" dirty="0" err="1">
                          <a:effectLst/>
                        </a:rPr>
                        <a:t>mũi</a:t>
                      </a:r>
                      <a:r>
                        <a:rPr lang="en-US" sz="2700" dirty="0">
                          <a:effectLst/>
                        </a:rPr>
                        <a:t> </a:t>
                      </a:r>
                      <a:r>
                        <a:rPr lang="en-US" sz="2700" dirty="0" err="1">
                          <a:effectLst/>
                        </a:rPr>
                        <a:t>họng</a:t>
                      </a:r>
                      <a:r>
                        <a:rPr lang="en-US" sz="2700" dirty="0">
                          <a:effectLst/>
                        </a:rPr>
                        <a:t> </a:t>
                      </a:r>
                      <a:r>
                        <a:rPr lang="en-US" sz="2700" dirty="0" err="1">
                          <a:effectLst/>
                        </a:rPr>
                        <a:t>biến</a:t>
                      </a:r>
                      <a:r>
                        <a:rPr lang="en-US" sz="2700" dirty="0">
                          <a:effectLst/>
                        </a:rPr>
                        <a:t> </a:t>
                      </a:r>
                      <a:r>
                        <a:rPr lang="en-US" sz="2700" dirty="0" err="1">
                          <a:effectLst/>
                        </a:rPr>
                        <a:t>chứng</a:t>
                      </a:r>
                      <a:endParaRPr lang="en-US" sz="2700" dirty="0">
                        <a:effectLst/>
                      </a:endParaRPr>
                    </a:p>
                    <a:p>
                      <a:pPr algn="just">
                        <a:lnSpc>
                          <a:spcPct val="100000"/>
                        </a:lnSpc>
                        <a:spcBef>
                          <a:spcPts val="300"/>
                        </a:spcBef>
                        <a:spcAft>
                          <a:spcPts val="300"/>
                        </a:spcAft>
                      </a:pPr>
                      <a:r>
                        <a:rPr lang="en-US" sz="2700" dirty="0">
                          <a:effectLst/>
                        </a:rPr>
                        <a:t>+ </a:t>
                      </a:r>
                      <a:r>
                        <a:rPr lang="en-US" sz="2700" dirty="0" err="1">
                          <a:effectLst/>
                        </a:rPr>
                        <a:t>Triệu</a:t>
                      </a:r>
                      <a:r>
                        <a:rPr lang="en-US" sz="2700" dirty="0">
                          <a:effectLst/>
                        </a:rPr>
                        <a:t> </a:t>
                      </a:r>
                      <a:r>
                        <a:rPr lang="en-US" sz="2700" dirty="0" err="1">
                          <a:effectLst/>
                        </a:rPr>
                        <a:t>chứng</a:t>
                      </a:r>
                      <a:r>
                        <a:rPr lang="en-US" sz="2700" dirty="0">
                          <a:effectLst/>
                        </a:rPr>
                        <a:t>: </a:t>
                      </a:r>
                      <a:r>
                        <a:rPr lang="en-US" sz="2700" dirty="0" err="1">
                          <a:effectLst/>
                        </a:rPr>
                        <a:t>đau</a:t>
                      </a:r>
                      <a:r>
                        <a:rPr lang="en-US" sz="2700" dirty="0">
                          <a:effectLst/>
                        </a:rPr>
                        <a:t> tai, </a:t>
                      </a:r>
                      <a:r>
                        <a:rPr lang="en-US" sz="2700" dirty="0" err="1">
                          <a:effectLst/>
                        </a:rPr>
                        <a:t>nhức</a:t>
                      </a:r>
                      <a:r>
                        <a:rPr lang="en-US" sz="2700" dirty="0">
                          <a:effectLst/>
                        </a:rPr>
                        <a:t> </a:t>
                      </a:r>
                      <a:r>
                        <a:rPr lang="en-US" sz="2700" dirty="0" err="1">
                          <a:effectLst/>
                        </a:rPr>
                        <a:t>đầu</a:t>
                      </a:r>
                      <a:r>
                        <a:rPr lang="en-US" sz="2700" dirty="0">
                          <a:effectLst/>
                        </a:rPr>
                        <a:t>, </a:t>
                      </a:r>
                      <a:r>
                        <a:rPr lang="en-US" sz="2700" dirty="0" err="1">
                          <a:effectLst/>
                        </a:rPr>
                        <a:t>chảy</a:t>
                      </a:r>
                      <a:r>
                        <a:rPr lang="en-US" sz="2700" dirty="0">
                          <a:effectLst/>
                        </a:rPr>
                        <a:t> </a:t>
                      </a:r>
                      <a:r>
                        <a:rPr lang="en-US" sz="2700" dirty="0" err="1">
                          <a:effectLst/>
                        </a:rPr>
                        <a:t>dịch</a:t>
                      </a:r>
                      <a:r>
                        <a:rPr lang="en-US" sz="2700" dirty="0">
                          <a:effectLst/>
                        </a:rPr>
                        <a:t> tai, </a:t>
                      </a:r>
                      <a:r>
                        <a:rPr lang="en-US" sz="2700" dirty="0" err="1">
                          <a:effectLst/>
                        </a:rPr>
                        <a:t>đau</a:t>
                      </a:r>
                      <a:r>
                        <a:rPr lang="en-US" sz="2700" dirty="0">
                          <a:effectLst/>
                        </a:rPr>
                        <a:t> </a:t>
                      </a:r>
                      <a:r>
                        <a:rPr lang="en-US" sz="2700" dirty="0" err="1">
                          <a:effectLst/>
                        </a:rPr>
                        <a:t>họng</a:t>
                      </a:r>
                      <a:r>
                        <a:rPr lang="en-US" sz="2700" dirty="0">
                          <a:effectLst/>
                        </a:rPr>
                        <a:t>, </a:t>
                      </a:r>
                      <a:r>
                        <a:rPr lang="en-US" sz="2700" dirty="0" err="1">
                          <a:effectLst/>
                        </a:rPr>
                        <a:t>sốt</a:t>
                      </a:r>
                      <a:r>
                        <a:rPr lang="en-US" sz="2700" dirty="0">
                          <a:effectLst/>
                        </a:rPr>
                        <a:t> </a:t>
                      </a:r>
                      <a:r>
                        <a:rPr lang="en-US" sz="2700" dirty="0" err="1">
                          <a:effectLst/>
                        </a:rPr>
                        <a:t>nhẹ</a:t>
                      </a:r>
                      <a:endParaRPr lang="en-US" sz="2700" dirty="0">
                        <a:effectLst/>
                      </a:endParaRPr>
                    </a:p>
                    <a:p>
                      <a:pPr algn="just">
                        <a:lnSpc>
                          <a:spcPct val="100000"/>
                        </a:lnSpc>
                        <a:spcBef>
                          <a:spcPts val="300"/>
                        </a:spcBef>
                        <a:spcAft>
                          <a:spcPts val="300"/>
                        </a:spcAft>
                      </a:pPr>
                      <a:r>
                        <a:rPr lang="en-US" sz="2700" dirty="0">
                          <a:effectLst/>
                        </a:rPr>
                        <a:t>- Ù tai: do </a:t>
                      </a:r>
                      <a:r>
                        <a:rPr lang="en-US" sz="2700" dirty="0" err="1">
                          <a:effectLst/>
                        </a:rPr>
                        <a:t>làm</a:t>
                      </a:r>
                      <a:r>
                        <a:rPr lang="en-US" sz="2700" dirty="0">
                          <a:effectLst/>
                        </a:rPr>
                        <a:t> </a:t>
                      </a:r>
                      <a:r>
                        <a:rPr lang="en-US" sz="2700" dirty="0" err="1">
                          <a:effectLst/>
                        </a:rPr>
                        <a:t>việc</a:t>
                      </a:r>
                      <a:r>
                        <a:rPr lang="en-US" sz="2700" dirty="0">
                          <a:effectLst/>
                        </a:rPr>
                        <a:t> </a:t>
                      </a:r>
                      <a:r>
                        <a:rPr lang="en-US" sz="2700" dirty="0" err="1">
                          <a:effectLst/>
                        </a:rPr>
                        <a:t>nhiều</a:t>
                      </a:r>
                      <a:r>
                        <a:rPr lang="en-US" sz="2700" dirty="0">
                          <a:effectLst/>
                        </a:rPr>
                        <a:t> </a:t>
                      </a:r>
                      <a:r>
                        <a:rPr lang="en-US" sz="2700" dirty="0" err="1">
                          <a:effectLst/>
                        </a:rPr>
                        <a:t>trong</a:t>
                      </a:r>
                      <a:r>
                        <a:rPr lang="en-US" sz="2700" dirty="0">
                          <a:effectLst/>
                        </a:rPr>
                        <a:t> </a:t>
                      </a:r>
                      <a:r>
                        <a:rPr lang="en-US" sz="2700" dirty="0" err="1">
                          <a:effectLst/>
                        </a:rPr>
                        <a:t>môi</a:t>
                      </a:r>
                      <a:r>
                        <a:rPr lang="en-US" sz="2700" dirty="0">
                          <a:effectLst/>
                        </a:rPr>
                        <a:t> trường </a:t>
                      </a:r>
                      <a:r>
                        <a:rPr lang="en-US" sz="2700" dirty="0" err="1">
                          <a:effectLst/>
                        </a:rPr>
                        <a:t>có</a:t>
                      </a:r>
                      <a:r>
                        <a:rPr lang="en-US" sz="2700" dirty="0">
                          <a:effectLst/>
                        </a:rPr>
                        <a:t> </a:t>
                      </a:r>
                      <a:r>
                        <a:rPr lang="en-US" sz="2700" dirty="0" err="1">
                          <a:effectLst/>
                        </a:rPr>
                        <a:t>tiếng</a:t>
                      </a:r>
                      <a:r>
                        <a:rPr lang="en-US" sz="2700" dirty="0">
                          <a:effectLst/>
                        </a:rPr>
                        <a:t> </a:t>
                      </a:r>
                      <a:r>
                        <a:rPr lang="en-US" sz="2700" dirty="0" err="1">
                          <a:effectLst/>
                        </a:rPr>
                        <a:t>ồn</a:t>
                      </a:r>
                      <a:r>
                        <a:rPr lang="en-US" sz="2700" dirty="0">
                          <a:effectLst/>
                        </a:rPr>
                        <a:t> </a:t>
                      </a:r>
                      <a:r>
                        <a:rPr lang="en-US" sz="2700" dirty="0" err="1">
                          <a:effectLst/>
                        </a:rPr>
                        <a:t>lớn</a:t>
                      </a:r>
                      <a:r>
                        <a:rPr lang="en-US" sz="2700" dirty="0">
                          <a:effectLst/>
                        </a:rPr>
                        <a:t>, </a:t>
                      </a:r>
                      <a:r>
                        <a:rPr lang="en-US" sz="2700" dirty="0" err="1">
                          <a:effectLst/>
                        </a:rPr>
                        <a:t>dị</a:t>
                      </a:r>
                      <a:r>
                        <a:rPr lang="en-US" sz="2700" dirty="0">
                          <a:effectLst/>
                        </a:rPr>
                        <a:t> </a:t>
                      </a:r>
                      <a:r>
                        <a:rPr lang="en-US" sz="2700" dirty="0" err="1">
                          <a:effectLst/>
                        </a:rPr>
                        <a:t>vật</a:t>
                      </a:r>
                      <a:r>
                        <a:rPr lang="en-US" sz="2700" dirty="0">
                          <a:effectLst/>
                        </a:rPr>
                        <a:t> </a:t>
                      </a:r>
                      <a:r>
                        <a:rPr lang="en-US" sz="2700" dirty="0" err="1">
                          <a:effectLst/>
                        </a:rPr>
                        <a:t>trong</a:t>
                      </a:r>
                      <a:r>
                        <a:rPr lang="en-US" sz="2700" dirty="0">
                          <a:effectLst/>
                        </a:rPr>
                        <a:t> tai </a:t>
                      </a:r>
                      <a:r>
                        <a:rPr lang="en-US" sz="2700" dirty="0" err="1">
                          <a:effectLst/>
                        </a:rPr>
                        <a:t>làm</a:t>
                      </a:r>
                      <a:r>
                        <a:rPr lang="en-US" sz="2700" dirty="0">
                          <a:effectLst/>
                        </a:rPr>
                        <a:t> </a:t>
                      </a:r>
                      <a:r>
                        <a:rPr lang="en-US" sz="2700" dirty="0" err="1">
                          <a:effectLst/>
                        </a:rPr>
                        <a:t>người</a:t>
                      </a:r>
                      <a:r>
                        <a:rPr lang="en-US" sz="2700" dirty="0">
                          <a:effectLst/>
                        </a:rPr>
                        <a:t> </a:t>
                      </a:r>
                      <a:r>
                        <a:rPr lang="en-US" sz="2700" dirty="0" err="1">
                          <a:effectLst/>
                        </a:rPr>
                        <a:t>bệnh</a:t>
                      </a:r>
                      <a:r>
                        <a:rPr lang="en-US" sz="2700" dirty="0">
                          <a:effectLst/>
                        </a:rPr>
                        <a:t> </a:t>
                      </a:r>
                      <a:r>
                        <a:rPr lang="en-US" sz="2700" dirty="0" err="1">
                          <a:effectLst/>
                        </a:rPr>
                        <a:t>không</a:t>
                      </a:r>
                      <a:r>
                        <a:rPr lang="en-US" sz="2700" dirty="0">
                          <a:effectLst/>
                        </a:rPr>
                        <a:t> </a:t>
                      </a:r>
                      <a:r>
                        <a:rPr lang="en-US" sz="2700" dirty="0" err="1">
                          <a:effectLst/>
                        </a:rPr>
                        <a:t>nghe</a:t>
                      </a:r>
                      <a:r>
                        <a:rPr lang="en-US" sz="2700" dirty="0">
                          <a:effectLst/>
                        </a:rPr>
                        <a:t> </a:t>
                      </a:r>
                      <a:r>
                        <a:rPr lang="en-US" sz="2700" dirty="0" err="1">
                          <a:effectLst/>
                        </a:rPr>
                        <a:t>rõ</a:t>
                      </a:r>
                      <a:r>
                        <a:rPr lang="en-US" sz="2700" dirty="0">
                          <a:effectLst/>
                        </a:rPr>
                        <a:t> </a:t>
                      </a:r>
                      <a:r>
                        <a:rPr lang="en-US" sz="2700" dirty="0" err="1">
                          <a:effectLst/>
                        </a:rPr>
                        <a:t>âm</a:t>
                      </a:r>
                      <a:r>
                        <a:rPr lang="en-US" sz="2700" dirty="0">
                          <a:effectLst/>
                        </a:rPr>
                        <a:t> </a:t>
                      </a:r>
                      <a:r>
                        <a:rPr lang="en-US" sz="2700" dirty="0" err="1">
                          <a:effectLst/>
                        </a:rPr>
                        <a:t>thanh</a:t>
                      </a:r>
                      <a:r>
                        <a:rPr lang="en-US" sz="2700" dirty="0">
                          <a:effectLst/>
                        </a:rPr>
                        <a:t>.</a:t>
                      </a:r>
                      <a:endParaRPr lang="en-US" sz="2700" dirty="0">
                        <a:solidFill>
                          <a:srgbClr val="000000"/>
                        </a:solidFill>
                        <a:effectLst/>
                        <a:latin typeface="Segoe UI" panose="020B0502040204020203" pitchFamily="34" charset="0"/>
                        <a:ea typeface="Times New Roman" panose="02020603050405020304" pitchFamily="18" charset="0"/>
                      </a:endParaRPr>
                    </a:p>
                  </a:txBody>
                  <a:tcPr marL="42666" marR="42666" marT="0" marB="0"/>
                </a:tc>
                <a:tc>
                  <a:txBody>
                    <a:bodyPr/>
                    <a:lstStyle/>
                    <a:p>
                      <a:pPr algn="just">
                        <a:lnSpc>
                          <a:spcPct val="100000"/>
                        </a:lnSpc>
                        <a:spcBef>
                          <a:spcPts val="300"/>
                        </a:spcBef>
                        <a:spcAft>
                          <a:spcPts val="300"/>
                        </a:spcAft>
                      </a:pPr>
                      <a:r>
                        <a:rPr lang="en-US" sz="2700" dirty="0">
                          <a:effectLst/>
                        </a:rPr>
                        <a:t> </a:t>
                      </a:r>
                      <a:endParaRPr lang="en-US" sz="2700" dirty="0">
                        <a:solidFill>
                          <a:srgbClr val="000000"/>
                        </a:solidFill>
                        <a:effectLst/>
                        <a:latin typeface="Segoe UI" panose="020B0502040204020203" pitchFamily="34" charset="0"/>
                        <a:ea typeface="Times New Roman" panose="02020603050405020304" pitchFamily="18" charset="0"/>
                      </a:endParaRPr>
                    </a:p>
                  </a:txBody>
                  <a:tcPr marL="42666" marR="42666" marT="0" marB="0"/>
                </a:tc>
                <a:extLst>
                  <a:ext uri="{0D108BD9-81ED-4DB2-BD59-A6C34878D82A}">
                    <a16:rowId xmlns="" xmlns:a16="http://schemas.microsoft.com/office/drawing/2014/main" val="2329150184"/>
                  </a:ext>
                </a:extLst>
              </a:tr>
            </a:tbl>
          </a:graphicData>
        </a:graphic>
      </p:graphicFrame>
    </p:spTree>
    <p:extLst>
      <p:ext uri="{BB962C8B-B14F-4D97-AF65-F5344CB8AC3E}">
        <p14:creationId xmlns:p14="http://schemas.microsoft.com/office/powerpoint/2010/main" val="127679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40BC6-9DA0-FB4D-8879-DC8B3958C07C}"/>
              </a:ext>
            </a:extLst>
          </p:cNvPr>
          <p:cNvSpPr>
            <a:spLocks noGrp="1"/>
          </p:cNvSpPr>
          <p:nvPr>
            <p:ph type="title"/>
          </p:nvPr>
        </p:nvSpPr>
        <p:spPr>
          <a:xfrm>
            <a:off x="2583543" y="1104932"/>
            <a:ext cx="7013448" cy="700918"/>
          </a:xfrm>
          <a:prstGeom prst="rect">
            <a:avLst/>
          </a:prstGeom>
        </p:spPr>
        <p:txBody>
          <a:bodyPr/>
          <a:lstStyle/>
          <a:p>
            <a:r>
              <a:rPr lang="en-US" sz="2800" b="1" dirty="0" err="1">
                <a:solidFill>
                  <a:srgbClr val="202C8F"/>
                </a:solidFill>
                <a:effectLst/>
                <a:latin typeface="Times New Roman" panose="02020603050405020304" pitchFamily="18" charset="0"/>
                <a:ea typeface="Times New Roman" panose="02020603050405020304" pitchFamily="18" charset="0"/>
              </a:rPr>
              <a:t>Nội</a:t>
            </a:r>
            <a:r>
              <a:rPr lang="en-US" sz="2800" b="1" dirty="0">
                <a:solidFill>
                  <a:srgbClr val="202C8F"/>
                </a:solidFill>
                <a:effectLst/>
                <a:latin typeface="Times New Roman" panose="02020603050405020304" pitchFamily="18" charset="0"/>
                <a:ea typeface="Times New Roman" panose="02020603050405020304" pitchFamily="18" charset="0"/>
              </a:rPr>
              <a:t> dung </a:t>
            </a:r>
            <a:r>
              <a:rPr lang="en-US" sz="2800" b="1" dirty="0" err="1">
                <a:solidFill>
                  <a:srgbClr val="202C8F"/>
                </a:solidFill>
                <a:effectLst/>
                <a:latin typeface="Times New Roman" panose="02020603050405020304" pitchFamily="18" charset="0"/>
                <a:ea typeface="Times New Roman" panose="02020603050405020304" pitchFamily="18" charset="0"/>
              </a:rPr>
              <a:t>bài</a:t>
            </a:r>
            <a:r>
              <a:rPr lang="en-US" sz="2800" b="1" dirty="0">
                <a:solidFill>
                  <a:srgbClr val="202C8F"/>
                </a:solidFill>
                <a:effectLst/>
                <a:latin typeface="Times New Roman" panose="02020603050405020304" pitchFamily="18" charset="0"/>
                <a:ea typeface="Times New Roman" panose="02020603050405020304" pitchFamily="18" charset="0"/>
              </a:rPr>
              <a:t> </a:t>
            </a:r>
            <a:r>
              <a:rPr lang="en-US" sz="2800" b="1" dirty="0" err="1">
                <a:solidFill>
                  <a:srgbClr val="202C8F"/>
                </a:solidFill>
                <a:effectLst/>
                <a:latin typeface="Times New Roman" panose="02020603050405020304" pitchFamily="18" charset="0"/>
                <a:ea typeface="Times New Roman" panose="02020603050405020304" pitchFamily="18" charset="0"/>
              </a:rPr>
              <a:t>học</a:t>
            </a:r>
            <a:r>
              <a:rPr lang="en-US" sz="2800" b="1" dirty="0">
                <a:solidFill>
                  <a:srgbClr val="202C8F"/>
                </a:solidFill>
                <a:effectLst/>
                <a:latin typeface="Times New Roman" panose="02020603050405020304" pitchFamily="18" charset="0"/>
                <a:ea typeface="Times New Roman" panose="02020603050405020304" pitchFamily="18" charset="0"/>
              </a:rPr>
              <a:t>:</a:t>
            </a:r>
            <a:endParaRPr lang="en-US" sz="2800" dirty="0">
              <a:solidFill>
                <a:srgbClr val="202C8F"/>
              </a:solidFill>
            </a:endParaRPr>
          </a:p>
        </p:txBody>
      </p:sp>
      <p:sp>
        <p:nvSpPr>
          <p:cNvPr id="8" name="TextBox 7">
            <a:extLst>
              <a:ext uri="{FF2B5EF4-FFF2-40B4-BE49-F238E27FC236}">
                <a16:creationId xmlns="" xmlns:a16="http://schemas.microsoft.com/office/drawing/2014/main" id="{8D15A38D-1FAC-188A-DAA6-C437421F7047}"/>
              </a:ext>
            </a:extLst>
          </p:cNvPr>
          <p:cNvSpPr txBox="1"/>
          <p:nvPr/>
        </p:nvSpPr>
        <p:spPr>
          <a:xfrm>
            <a:off x="2583543" y="2129250"/>
            <a:ext cx="9158514" cy="557589"/>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2800" b="1" i="1" kern="1200" dirty="0">
                <a:solidFill>
                  <a:srgbClr val="FDFBF6"/>
                </a:solidFill>
                <a:effectLst/>
                <a:latin typeface="Times New Roman" panose="02020603050405020304" pitchFamily="18" charset="0"/>
                <a:ea typeface="Times New Roman" panose="02020603050405020304" pitchFamily="18" charset="0"/>
              </a:rPr>
              <a:t>1. </a:t>
            </a:r>
            <a:r>
              <a:rPr lang="en-US" sz="2800" b="1" dirty="0" err="1">
                <a:solidFill>
                  <a:srgbClr val="FDFBF6"/>
                </a:solidFill>
                <a:effectLst/>
                <a:latin typeface="Times New Roman" panose="02020603050405020304" pitchFamily="18" charset="0"/>
                <a:ea typeface="Times New Roman" panose="02020603050405020304" pitchFamily="18" charset="0"/>
              </a:rPr>
              <a:t>Tìm</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hiểu</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cấu</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tạo</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chức</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năng</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của</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hệ</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thần</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kinh</a:t>
            </a:r>
            <a:r>
              <a:rPr lang="en-US" sz="2800" b="1" dirty="0">
                <a:solidFill>
                  <a:srgbClr val="FDFBF6"/>
                </a:solidFill>
                <a:effectLst/>
                <a:latin typeface="Times New Roman" panose="02020603050405020304" pitchFamily="18" charset="0"/>
                <a:ea typeface="Times New Roman" panose="02020603050405020304" pitchFamily="18" charset="0"/>
              </a:rPr>
              <a:t> </a:t>
            </a:r>
            <a:endParaRPr lang="vi-VN" sz="2800" b="0" dirty="0">
              <a:solidFill>
                <a:srgbClr val="FDFBF6"/>
              </a:solidFill>
              <a:effectLst/>
            </a:endParaRPr>
          </a:p>
        </p:txBody>
      </p:sp>
      <p:sp>
        <p:nvSpPr>
          <p:cNvPr id="6" name="TextBox 5">
            <a:extLst>
              <a:ext uri="{FF2B5EF4-FFF2-40B4-BE49-F238E27FC236}">
                <a16:creationId xmlns="" xmlns:a16="http://schemas.microsoft.com/office/drawing/2014/main" id="{4323A71A-2F3E-4027-F421-A1AC1E5C9E5A}"/>
              </a:ext>
            </a:extLst>
          </p:cNvPr>
          <p:cNvSpPr txBox="1"/>
          <p:nvPr/>
        </p:nvSpPr>
        <p:spPr>
          <a:xfrm>
            <a:off x="2583543" y="3010239"/>
            <a:ext cx="9158514" cy="1053109"/>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2800" b="1" i="1" kern="1200" dirty="0">
                <a:solidFill>
                  <a:srgbClr val="FDFBF6"/>
                </a:solidFill>
                <a:effectLst/>
                <a:latin typeface="Times New Roman" panose="02020603050405020304" pitchFamily="18" charset="0"/>
                <a:ea typeface="Times New Roman" panose="02020603050405020304" pitchFamily="18" charset="0"/>
              </a:rPr>
              <a:t>2. </a:t>
            </a:r>
            <a:r>
              <a:rPr lang="en-US" sz="2800" b="1" dirty="0" err="1">
                <a:solidFill>
                  <a:srgbClr val="FDFBF6"/>
                </a:solidFill>
                <a:effectLst/>
                <a:latin typeface="Times New Roman" panose="02020603050405020304" pitchFamily="18" charset="0"/>
                <a:ea typeface="Times New Roman" panose="02020603050405020304" pitchFamily="18" charset="0"/>
              </a:rPr>
              <a:t>Tìm</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hiểu</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một</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số</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bệnh</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về</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hệ</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thần</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kinh</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và</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chất</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gây</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nghiện</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đối</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với</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hệ</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thần</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kinh</a:t>
            </a:r>
            <a:endParaRPr lang="en-US" sz="2800" dirty="0">
              <a:solidFill>
                <a:srgbClr val="FDFBF6"/>
              </a:solidFill>
            </a:endParaRPr>
          </a:p>
        </p:txBody>
      </p:sp>
      <p:sp>
        <p:nvSpPr>
          <p:cNvPr id="10" name="TextBox 9">
            <a:extLst>
              <a:ext uri="{FF2B5EF4-FFF2-40B4-BE49-F238E27FC236}">
                <a16:creationId xmlns="" xmlns:a16="http://schemas.microsoft.com/office/drawing/2014/main" id="{F0999FA1-B0A7-CA86-8469-84F132B23AC3}"/>
              </a:ext>
            </a:extLst>
          </p:cNvPr>
          <p:cNvSpPr txBox="1"/>
          <p:nvPr/>
        </p:nvSpPr>
        <p:spPr>
          <a:xfrm>
            <a:off x="2583542" y="4386747"/>
            <a:ext cx="9158513" cy="548099"/>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2800" b="1" i="1" kern="1200" dirty="0">
                <a:solidFill>
                  <a:srgbClr val="FDFBF6"/>
                </a:solidFill>
                <a:effectLst/>
                <a:latin typeface="Times New Roman" panose="02020603050405020304" pitchFamily="18" charset="0"/>
                <a:ea typeface="Times New Roman" panose="02020603050405020304" pitchFamily="18" charset="0"/>
              </a:rPr>
              <a:t>3. </a:t>
            </a:r>
            <a:r>
              <a:rPr lang="en-US" sz="2800" b="1" dirty="0" err="1">
                <a:solidFill>
                  <a:srgbClr val="FDFBF6"/>
                </a:solidFill>
                <a:effectLst/>
                <a:latin typeface="Times New Roman" panose="02020603050405020304" pitchFamily="18" charset="0"/>
                <a:ea typeface="Times New Roman" panose="02020603050405020304" pitchFamily="18" charset="0"/>
              </a:rPr>
              <a:t>Tìm</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hiểu</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các</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giác</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quan</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trong</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cơ</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thể</a:t>
            </a:r>
            <a:r>
              <a:rPr lang="en-US" sz="2800" b="1" dirty="0">
                <a:solidFill>
                  <a:srgbClr val="FDFBF6"/>
                </a:solidFill>
                <a:effectLst/>
                <a:latin typeface="Times New Roman" panose="02020603050405020304" pitchFamily="18" charset="0"/>
                <a:ea typeface="Times New Roman" panose="02020603050405020304" pitchFamily="18" charset="0"/>
              </a:rPr>
              <a:t> </a:t>
            </a:r>
            <a:r>
              <a:rPr lang="en-US" sz="2800" b="1" dirty="0" err="1">
                <a:solidFill>
                  <a:srgbClr val="FDFBF6"/>
                </a:solidFill>
                <a:effectLst/>
                <a:latin typeface="Times New Roman" panose="02020603050405020304" pitchFamily="18" charset="0"/>
                <a:ea typeface="Times New Roman" panose="02020603050405020304" pitchFamily="18" charset="0"/>
              </a:rPr>
              <a:t>người</a:t>
            </a:r>
            <a:endParaRPr lang="en-US" sz="2800" dirty="0">
              <a:solidFill>
                <a:srgbClr val="FDFBF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278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F50D81D-7AE7-560C-0EF3-93FA7827D0CB}"/>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14" name="TextBox 13">
            <a:extLst>
              <a:ext uri="{FF2B5EF4-FFF2-40B4-BE49-F238E27FC236}">
                <a16:creationId xmlns="" xmlns:a16="http://schemas.microsoft.com/office/drawing/2014/main" id="{CB334657-DB26-2C31-5CD3-122330D4EB5D}"/>
              </a:ext>
            </a:extLst>
          </p:cNvPr>
          <p:cNvSpPr txBox="1"/>
          <p:nvPr/>
        </p:nvSpPr>
        <p:spPr>
          <a:xfrm>
            <a:off x="2888343" y="1390135"/>
            <a:ext cx="6096000" cy="523220"/>
          </a:xfrm>
          <a:prstGeom prst="rect">
            <a:avLst/>
          </a:prstGeom>
          <a:noFill/>
        </p:spPr>
        <p:txBody>
          <a:bodyPr wrap="square">
            <a:spAutoFit/>
          </a:bodyPr>
          <a:lstStyle/>
          <a:p>
            <a:pPr algn="ctr"/>
            <a:r>
              <a:rPr lang="nl-NL" sz="2800" b="1" dirty="0">
                <a:solidFill>
                  <a:srgbClr val="202C8F"/>
                </a:solidFill>
                <a:latin typeface="Times New Roman" panose="02020603050405020304" pitchFamily="18" charset="0"/>
                <a:ea typeface="Times New Roman" panose="02020603050405020304" pitchFamily="18" charset="0"/>
              </a:rPr>
              <a:t>T</a:t>
            </a:r>
            <a:r>
              <a:rPr lang="nl-NL" sz="2800" b="1" dirty="0">
                <a:solidFill>
                  <a:srgbClr val="202C8F"/>
                </a:solidFill>
                <a:effectLst/>
                <a:latin typeface="Times New Roman" panose="02020603050405020304" pitchFamily="18" charset="0"/>
                <a:ea typeface="Times New Roman" panose="02020603050405020304" pitchFamily="18" charset="0"/>
              </a:rPr>
              <a:t>RÒ CHƠI: “AI NHANH HƠN” </a:t>
            </a:r>
            <a:endParaRPr lang="en-US" sz="2800" b="1" dirty="0">
              <a:solidFill>
                <a:srgbClr val="202C8F"/>
              </a:solidFill>
            </a:endParaRPr>
          </a:p>
        </p:txBody>
      </p:sp>
      <p:sp>
        <p:nvSpPr>
          <p:cNvPr id="17" name="TextBox 16">
            <a:extLst>
              <a:ext uri="{FF2B5EF4-FFF2-40B4-BE49-F238E27FC236}">
                <a16:creationId xmlns="" xmlns:a16="http://schemas.microsoft.com/office/drawing/2014/main" id="{FDF9CFAD-F7D5-4AB5-3F72-86C512630364}"/>
              </a:ext>
            </a:extLst>
          </p:cNvPr>
          <p:cNvSpPr txBox="1"/>
          <p:nvPr/>
        </p:nvSpPr>
        <p:spPr>
          <a:xfrm>
            <a:off x="558800" y="2057684"/>
            <a:ext cx="11074400" cy="523220"/>
          </a:xfrm>
          <a:prstGeom prst="rect">
            <a:avLst/>
          </a:prstGeom>
          <a:noFill/>
        </p:spPr>
        <p:txBody>
          <a:bodyPr wrap="square">
            <a:spAutoFit/>
          </a:bodyPr>
          <a:lstStyle/>
          <a:p>
            <a:r>
              <a:rPr lang="nl-NL" sz="2800" dirty="0">
                <a:latin typeface="Times New Roman" panose="02020603050405020304" pitchFamily="18" charset="0"/>
                <a:ea typeface="Times New Roman" panose="02020603050405020304" pitchFamily="18" charset="0"/>
              </a:rPr>
              <a:t>C</a:t>
            </a:r>
            <a:r>
              <a:rPr lang="nl-NL" sz="2800" dirty="0">
                <a:effectLst/>
                <a:latin typeface="Times New Roman" panose="02020603050405020304" pitchFamily="18" charset="0"/>
                <a:ea typeface="Times New Roman" panose="02020603050405020304" pitchFamily="18" charset="0"/>
              </a:rPr>
              <a:t>hia 4 nhóm “xuân, hạ, thu, đông”. </a:t>
            </a:r>
            <a:endParaRPr lang="en-US" sz="2800" dirty="0"/>
          </a:p>
        </p:txBody>
      </p:sp>
      <p:sp>
        <p:nvSpPr>
          <p:cNvPr id="19" name="TextBox 18">
            <a:extLst>
              <a:ext uri="{FF2B5EF4-FFF2-40B4-BE49-F238E27FC236}">
                <a16:creationId xmlns="" xmlns:a16="http://schemas.microsoft.com/office/drawing/2014/main" id="{5057C6CB-DB79-5398-EFB3-DEDF5F7AB2BF}"/>
              </a:ext>
            </a:extLst>
          </p:cNvPr>
          <p:cNvSpPr txBox="1"/>
          <p:nvPr/>
        </p:nvSpPr>
        <p:spPr>
          <a:xfrm>
            <a:off x="558799" y="2580686"/>
            <a:ext cx="11074399" cy="2291140"/>
          </a:xfrm>
          <a:prstGeom prst="rect">
            <a:avLst/>
          </a:prstGeom>
          <a:noFill/>
        </p:spPr>
        <p:txBody>
          <a:bodyPr wrap="square">
            <a:spAutoFit/>
          </a:bodyPr>
          <a:lstStyle/>
          <a:p>
            <a:pPr marL="58738" algn="just">
              <a:lnSpc>
                <a:spcPct val="115000"/>
              </a:lnSpc>
              <a:spcAft>
                <a:spcPts val="1000"/>
              </a:spcAft>
            </a:pPr>
            <a:r>
              <a:rPr lang="nl-NL" sz="2800" dirty="0">
                <a:effectLst/>
                <a:latin typeface="Times New Roman" panose="02020603050405020304" pitchFamily="18" charset="0"/>
                <a:ea typeface="Times New Roman" panose="02020603050405020304" pitchFamily="18" charset="0"/>
              </a:rPr>
              <a:t>Cách chơi:</a:t>
            </a:r>
          </a:p>
          <a:p>
            <a:pPr marL="58738" algn="just">
              <a:lnSpc>
                <a:spcPct val="115000"/>
              </a:lnSpc>
              <a:spcAft>
                <a:spcPts val="1000"/>
              </a:spcAft>
            </a:pPr>
            <a:r>
              <a:rPr lang="nl-NL" sz="2800" dirty="0">
                <a:effectLst/>
                <a:latin typeface="Times New Roman" panose="02020603050405020304" pitchFamily="18" charset="0"/>
                <a:ea typeface="Times New Roman" panose="02020603050405020304" pitchFamily="18" charset="0"/>
              </a:rPr>
              <a:t>GV nêu câu hỏi, 4 đại diện của 4 nhóm viết câu trả lời lên bảng, các nhóm chấm điểm nhau.</a:t>
            </a:r>
          </a:p>
          <a:p>
            <a:pPr marL="58738" algn="just">
              <a:lnSpc>
                <a:spcPct val="115000"/>
              </a:lnSpc>
              <a:spcAft>
                <a:spcPts val="1000"/>
              </a:spcAft>
            </a:pPr>
            <a:r>
              <a:rPr lang="nl-NL" sz="2800" dirty="0">
                <a:effectLst/>
                <a:latin typeface="Times New Roman" panose="02020603050405020304" pitchFamily="18" charset="0"/>
                <a:ea typeface="Times New Roman" panose="02020603050405020304" pitchFamily="18" charset="0"/>
              </a:rPr>
              <a:t>Nhóm nào trả lời được nhiều câu đúng hơn thì nhóm đó giành chiến thắng.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922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25E300C-C216-F1B1-244B-FC3D22730CA8}"/>
              </a:ext>
            </a:extLst>
          </p:cNvPr>
          <p:cNvSpPr>
            <a:spLocks noGrp="1"/>
          </p:cNvSpPr>
          <p:nvPr>
            <p:ph idx="1"/>
          </p:nvPr>
        </p:nvSpPr>
        <p:spPr>
          <a:xfrm>
            <a:off x="558800" y="1292352"/>
            <a:ext cx="11074400" cy="2700528"/>
          </a:xfrm>
        </p:spPr>
        <p:txBody>
          <a:bodyPr/>
          <a:lstStyle/>
          <a:p>
            <a:pPr indent="254000" algn="just">
              <a:lnSpc>
                <a:spcPct val="115000"/>
              </a:lnSpc>
              <a:spcAft>
                <a:spcPts val="600"/>
              </a:spcAft>
            </a:pPr>
            <a:r>
              <a:rPr lang="en-US" sz="2800" dirty="0" err="1">
                <a:effectLst/>
                <a:latin typeface="Times New Roman" panose="02020603050405020304" pitchFamily="18" charset="0"/>
                <a:ea typeface="Segoe UI" panose="020B0502040204020203" pitchFamily="34" charset="0"/>
              </a:rPr>
              <a:t>Câu</a:t>
            </a:r>
            <a:r>
              <a:rPr lang="en-US" sz="2800" dirty="0">
                <a:effectLst/>
                <a:latin typeface="Times New Roman" panose="02020603050405020304" pitchFamily="18" charset="0"/>
                <a:ea typeface="Segoe UI" panose="020B0502040204020203" pitchFamily="34" charset="0"/>
              </a:rPr>
              <a:t> 1: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nào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sau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ở </a:t>
            </a:r>
            <a:r>
              <a:rPr lang="en-US" sz="2800" dirty="0" err="1">
                <a:effectLst/>
                <a:latin typeface="Times New Roman" panose="02020603050405020304" pitchFamily="18" charset="0"/>
                <a:ea typeface="Segoe UI" panose="020B0502040204020203" pitchFamily="34" charset="0"/>
              </a:rPr>
              <a:t>người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cao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tuổi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khả</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ngôn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ngữ</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trí</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nhớ</a:t>
            </a:r>
            <a:r>
              <a:rPr lang="en-US" sz="2800" dirty="0">
                <a:effectLst/>
                <a:latin typeface="Times New Roman" panose="02020603050405020304" pitchFamily="18" charset="0"/>
                <a:ea typeface="Segoe UI" panose="020B0502040204020203" pitchFamily="34" charset="0"/>
              </a:rPr>
              <a:t> ?</a:t>
            </a:r>
            <a:endParaRPr lang="en-US" sz="2800" dirty="0">
              <a:effectLst/>
              <a:latin typeface="Segoe UI" panose="020B0502040204020203" pitchFamily="34" charset="0"/>
              <a:ea typeface="Segoe UI" panose="020B0502040204020203" pitchFamily="34" charset="0"/>
            </a:endParaRPr>
          </a:p>
          <a:p>
            <a:pPr indent="254000" algn="just">
              <a:lnSpc>
                <a:spcPct val="115000"/>
              </a:lnSpc>
              <a:spcAft>
                <a:spcPts val="600"/>
              </a:spcAft>
            </a:pPr>
            <a:r>
              <a:rPr lang="en-US" sz="2800" dirty="0">
                <a:effectLst/>
                <a:latin typeface="Times New Roman" panose="02020603050405020304" pitchFamily="18" charset="0"/>
                <a:ea typeface="Segoe UI" panose="020B0502040204020203" pitchFamily="34" charset="0"/>
              </a:rPr>
              <a:t>A.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Alzheimer.					B.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động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kinh</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lnSpc>
                <a:spcPct val="115000"/>
              </a:lnSpc>
              <a:spcAft>
                <a:spcPts val="600"/>
              </a:spcAft>
            </a:pPr>
            <a:r>
              <a:rPr lang="en-US" sz="2800" dirty="0">
                <a:effectLst/>
                <a:latin typeface="Times New Roman" panose="02020603050405020304" pitchFamily="18" charset="0"/>
                <a:ea typeface="Segoe UI" panose="020B0502040204020203" pitchFamily="34" charset="0"/>
              </a:rPr>
              <a:t>C.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Parkinson.					D.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tâm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thần</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sp>
        <p:nvSpPr>
          <p:cNvPr id="3" name="Oval 2">
            <a:extLst>
              <a:ext uri="{FF2B5EF4-FFF2-40B4-BE49-F238E27FC236}">
                <a16:creationId xmlns="" xmlns:a16="http://schemas.microsoft.com/office/drawing/2014/main" id="{E82203D6-E1EB-1F4A-98A9-D3CC143E69C1}"/>
              </a:ext>
            </a:extLst>
          </p:cNvPr>
          <p:cNvSpPr/>
          <p:nvPr/>
        </p:nvSpPr>
        <p:spPr>
          <a:xfrm>
            <a:off x="722671" y="2389239"/>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68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66057" y="1277837"/>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2: </a:t>
            </a:r>
            <a:r>
              <a:rPr lang="en-US" sz="2800" dirty="0" err="1">
                <a:latin typeface="Times New Roman" panose="02020603050405020304" pitchFamily="18" charset="0"/>
              </a:rPr>
              <a:t>Tại</a:t>
            </a:r>
            <a:r>
              <a:rPr lang="en-US" sz="2800" dirty="0">
                <a:latin typeface="Times New Roman" panose="02020603050405020304" pitchFamily="18" charset="0"/>
              </a:rPr>
              <a:t> </a:t>
            </a:r>
            <a:r>
              <a:rPr lang="en-US" sz="2800" dirty="0" err="1">
                <a:latin typeface="Times New Roman" panose="02020603050405020304" pitchFamily="18" charset="0"/>
              </a:rPr>
              <a:t>sao</a:t>
            </a:r>
            <a:r>
              <a:rPr lang="en-US" sz="2800" dirty="0">
                <a:latin typeface="Times New Roman" panose="02020603050405020304" pitchFamily="18" charset="0"/>
              </a:rPr>
              <a:t> </a:t>
            </a:r>
            <a:r>
              <a:rPr lang="en-US" sz="2800" dirty="0" err="1">
                <a:latin typeface="Times New Roman" panose="02020603050405020304" pitchFamily="18" charset="0"/>
              </a:rPr>
              <a:t>không</a:t>
            </a:r>
            <a:r>
              <a:rPr lang="en-US" sz="2800" dirty="0">
                <a:latin typeface="Times New Roman" panose="02020603050405020304" pitchFamily="18" charset="0"/>
              </a:rPr>
              <a:t> </a:t>
            </a:r>
            <a:r>
              <a:rPr lang="en-US" sz="2800" dirty="0" err="1">
                <a:latin typeface="Times New Roman" panose="02020603050405020304" pitchFamily="18" charset="0"/>
              </a:rPr>
              <a:t>nên</a:t>
            </a:r>
            <a:r>
              <a:rPr lang="en-US" sz="2800" dirty="0">
                <a:latin typeface="Times New Roman" panose="02020603050405020304" pitchFamily="18" charset="0"/>
              </a:rPr>
              <a: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quá</a:t>
            </a:r>
            <a:r>
              <a:rPr lang="en-US" sz="2800" dirty="0">
                <a:latin typeface="Times New Roman" panose="02020603050405020304" pitchFamily="18" charset="0"/>
              </a:rPr>
              <a:t> </a:t>
            </a:r>
            <a:r>
              <a:rPr lang="en-US" sz="2800" dirty="0" err="1">
                <a:latin typeface="Times New Roman" panose="02020603050405020304" pitchFamily="18" charset="0"/>
              </a:rPr>
              <a:t>sức</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thức</a:t>
            </a:r>
            <a:r>
              <a:rPr lang="en-US" sz="2800" dirty="0">
                <a:latin typeface="Times New Roman" panose="02020603050405020304" pitchFamily="18" charset="0"/>
              </a:rPr>
              <a:t> </a:t>
            </a:r>
            <a:r>
              <a:rPr lang="en-US" sz="2800" dirty="0" err="1">
                <a:latin typeface="Times New Roman" panose="02020603050405020304" pitchFamily="18" charset="0"/>
              </a:rPr>
              <a:t>quá</a:t>
            </a:r>
            <a:r>
              <a:rPr lang="en-US" sz="2800" dirty="0">
                <a:latin typeface="Times New Roman" panose="02020603050405020304" pitchFamily="18" charset="0"/>
              </a:rPr>
              <a:t> </a:t>
            </a:r>
            <a:r>
              <a:rPr lang="en-US" sz="2800" dirty="0" err="1">
                <a:latin typeface="Times New Roman" panose="02020603050405020304" pitchFamily="18" charset="0"/>
              </a:rPr>
              <a:t>khuya</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hồi</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thần</a:t>
            </a:r>
            <a:r>
              <a:rPr lang="en-US" sz="2800" dirty="0">
                <a:latin typeface="Times New Roman" panose="02020603050405020304" pitchFamily="18" charset="0"/>
              </a:rPr>
              <a:t> </a:t>
            </a:r>
            <a:r>
              <a:rPr lang="en-US" sz="2800" dirty="0" err="1">
                <a:latin typeface="Times New Roman" panose="02020603050405020304" pitchFamily="18" charset="0"/>
              </a:rPr>
              <a:t>kinh</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cơ</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khác</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B.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khác</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cơ</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D.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thức</a:t>
            </a:r>
            <a:r>
              <a:rPr lang="en-US" sz="2800" dirty="0">
                <a:latin typeface="Times New Roman" panose="02020603050405020304" pitchFamily="18" charset="0"/>
              </a:rPr>
              <a:t> </a:t>
            </a:r>
            <a:r>
              <a:rPr lang="en-US" sz="2800" dirty="0" err="1">
                <a:latin typeface="Times New Roman" panose="02020603050405020304" pitchFamily="18" charset="0"/>
              </a:rPr>
              <a:t>khuya</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dẫn</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béo</a:t>
            </a:r>
            <a:r>
              <a:rPr lang="en-US" sz="2800" dirty="0">
                <a:latin typeface="Times New Roman" panose="02020603050405020304" pitchFamily="18" charset="0"/>
              </a:rPr>
              <a:t> </a:t>
            </a:r>
            <a:r>
              <a:rPr lang="en-US" sz="2800" dirty="0" err="1">
                <a:latin typeface="Times New Roman" panose="02020603050405020304" pitchFamily="18" charset="0"/>
              </a:rPr>
              <a:t>phì</a:t>
            </a:r>
            <a:r>
              <a:rPr lang="en-US" sz="2800" dirty="0">
                <a:latin typeface="Times New Roman" panose="02020603050405020304" pitchFamily="18" charset="0"/>
              </a:rPr>
              <a:t>.</a:t>
            </a:r>
          </a:p>
          <a:p>
            <a:pPr indent="254000" algn="just">
              <a:lnSpc>
                <a:spcPct val="115000"/>
              </a:lnSpc>
              <a:spcAft>
                <a:spcPts val="600"/>
              </a:spcAft>
            </a:pPr>
            <a:endParaRPr lang="en-US" sz="2800" dirty="0">
              <a:latin typeface="Times New Roman" panose="02020603050405020304" pitchFamily="18" charset="0"/>
            </a:endParaRP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5" name="Oval 4">
            <a:extLst>
              <a:ext uri="{FF2B5EF4-FFF2-40B4-BE49-F238E27FC236}">
                <a16:creationId xmlns="" xmlns:a16="http://schemas.microsoft.com/office/drawing/2014/main" id="{B5C2076A-E762-9DDD-0A6E-D032CB02C562}"/>
              </a:ext>
            </a:extLst>
          </p:cNvPr>
          <p:cNvSpPr/>
          <p:nvPr/>
        </p:nvSpPr>
        <p:spPr>
          <a:xfrm>
            <a:off x="722671" y="1932046"/>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29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66057" y="1316309"/>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3: Tai </a:t>
            </a:r>
            <a:r>
              <a:rPr lang="en-US" sz="2800" dirty="0" err="1">
                <a:solidFill>
                  <a:srgbClr val="1F2C8F"/>
                </a:solidFill>
                <a:effectLst/>
                <a:latin typeface="Times New Roman" panose="02020603050405020304" pitchFamily="18" charset="0"/>
                <a:ea typeface="Times New Roman" panose="02020603050405020304" pitchFamily="18" charset="0"/>
              </a:rPr>
              <a:t>được</a:t>
            </a:r>
            <a:r>
              <a:rPr lang="en-US" sz="2800" dirty="0">
                <a:solidFill>
                  <a:srgbClr val="1F2C8F"/>
                </a:solidFill>
                <a:effectLst/>
                <a:latin typeface="Times New Roman" panose="02020603050405020304" pitchFamily="18" charset="0"/>
                <a:ea typeface="Times New Roman" panose="02020603050405020304" pitchFamily="18" charset="0"/>
              </a:rPr>
              <a:t> chia </a:t>
            </a:r>
            <a:r>
              <a:rPr lang="en-US" sz="2800" dirty="0" err="1">
                <a:solidFill>
                  <a:srgbClr val="1F2C8F"/>
                </a:solidFill>
                <a:effectLst/>
                <a:latin typeface="Times New Roman" panose="02020603050405020304" pitchFamily="18" charset="0"/>
                <a:ea typeface="Times New Roman" panose="02020603050405020304" pitchFamily="18" charset="0"/>
              </a:rPr>
              <a:t>ra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3 </a:t>
            </a:r>
            <a:r>
              <a:rPr lang="en-US" sz="2800" dirty="0" err="1">
                <a:solidFill>
                  <a:srgbClr val="1F2C8F"/>
                </a:solidFill>
                <a:effectLst/>
                <a:latin typeface="Times New Roman" panose="02020603050405020304" pitchFamily="18" charset="0"/>
                <a:ea typeface="Times New Roman" panose="02020603050405020304" pitchFamily="18" charset="0"/>
              </a:rPr>
              <a:t>phần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đó</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những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phần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nào</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Vành</a:t>
            </a:r>
            <a:r>
              <a:rPr lang="en-US" sz="2800" dirty="0">
                <a:solidFill>
                  <a:srgbClr val="1F2C8F"/>
                </a:solidFill>
                <a:effectLst/>
                <a:latin typeface="Times New Roman" panose="02020603050405020304" pitchFamily="18" charset="0"/>
                <a:ea typeface="Times New Roman" panose="02020603050405020304" pitchFamily="18" charset="0"/>
              </a:rPr>
              <a:t> tai,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		B.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Vành</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ống</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D.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 xmlns:a16="http://schemas.microsoft.com/office/drawing/2014/main" id="{925AE710-E6A7-045C-E06A-F7E0CC1BFD26}"/>
              </a:ext>
            </a:extLst>
          </p:cNvPr>
          <p:cNvSpPr/>
          <p:nvPr/>
        </p:nvSpPr>
        <p:spPr>
          <a:xfrm>
            <a:off x="5973097" y="1809855"/>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5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66057" y="1234294"/>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4: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được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giới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hạn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với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bởi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bộ</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phận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nào</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Ống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bán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khuyên</a:t>
            </a:r>
            <a:r>
              <a:rPr lang="en-US" sz="2800" dirty="0">
                <a:solidFill>
                  <a:srgbClr val="1F2C8F"/>
                </a:solidFill>
                <a:effectLst/>
                <a:latin typeface="Times New Roman" panose="02020603050405020304" pitchFamily="18" charset="0"/>
                <a:ea typeface="Times New Roman" panose="02020603050405020304" pitchFamily="18" charset="0"/>
              </a:rPr>
              <a:t>.					B.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Chuỗi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xương</a:t>
            </a:r>
            <a:r>
              <a:rPr lang="en-US" sz="2800" dirty="0">
                <a:solidFill>
                  <a:srgbClr val="1F2C8F"/>
                </a:solidFill>
                <a:effectLst/>
                <a:latin typeface="Times New Roman" panose="02020603050405020304" pitchFamily="18" charset="0"/>
                <a:ea typeface="Times New Roman" panose="02020603050405020304" pitchFamily="18" charset="0"/>
              </a:rPr>
              <a:t>.					D. </a:t>
            </a:r>
            <a:r>
              <a:rPr lang="en-US" sz="2800" dirty="0" err="1">
                <a:solidFill>
                  <a:srgbClr val="1F2C8F"/>
                </a:solidFill>
                <a:effectLst/>
                <a:latin typeface="Times New Roman" panose="02020603050405020304" pitchFamily="18" charset="0"/>
                <a:ea typeface="Times New Roman" panose="02020603050405020304" pitchFamily="18" charset="0"/>
              </a:rPr>
              <a:t>Vòi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 xmlns:a16="http://schemas.microsoft.com/office/drawing/2014/main" id="{30BAF788-2CC3-7730-DBEE-58B0CEC9C6E5}"/>
              </a:ext>
            </a:extLst>
          </p:cNvPr>
          <p:cNvSpPr/>
          <p:nvPr/>
        </p:nvSpPr>
        <p:spPr>
          <a:xfrm>
            <a:off x="7742905" y="1755059"/>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1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66057" y="1343888"/>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5: </a:t>
            </a:r>
            <a:r>
              <a:rPr lang="en-US" sz="2800" dirty="0" err="1">
                <a:solidFill>
                  <a:srgbClr val="1F2C8F"/>
                </a:solidFill>
                <a:effectLst/>
                <a:latin typeface="Times New Roman" panose="02020603050405020304" pitchFamily="18" charset="0"/>
                <a:ea typeface="Times New Roman" panose="02020603050405020304" pitchFamily="18" charset="0"/>
              </a:rPr>
              <a:t>Tại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sao</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phải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tránh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tiếp</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xúc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với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nơi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có</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ồn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hoặc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động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thường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xuyên</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thủng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B.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dễ</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viêm</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giảm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tính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đàn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hổi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của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D.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thủng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bị</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điếc</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 xmlns:a16="http://schemas.microsoft.com/office/drawing/2014/main" id="{0D512463-4B33-0524-2D38-8D615F29A371}"/>
              </a:ext>
            </a:extLst>
          </p:cNvPr>
          <p:cNvSpPr/>
          <p:nvPr/>
        </p:nvSpPr>
        <p:spPr>
          <a:xfrm>
            <a:off x="508817" y="2344995"/>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4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66057" y="1133299"/>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6: </a:t>
            </a:r>
            <a:r>
              <a:rPr lang="en-US" sz="2800" dirty="0" err="1">
                <a:latin typeface="Times New Roman" panose="02020603050405020304" pitchFamily="18" charset="0"/>
              </a:rPr>
              <a:t>Tại</a:t>
            </a:r>
            <a:r>
              <a:rPr lang="en-US" sz="2800" dirty="0">
                <a:latin typeface="Times New Roman" panose="02020603050405020304" pitchFamily="18" charset="0"/>
              </a:rPr>
              <a:t> </a:t>
            </a:r>
            <a:r>
              <a:rPr lang="en-US" sz="2800" dirty="0" err="1">
                <a:latin typeface="Times New Roman" panose="02020603050405020304" pitchFamily="18" charset="0"/>
              </a:rPr>
              <a:t>sao</a:t>
            </a:r>
            <a:r>
              <a:rPr lang="en-US" sz="2800" dirty="0">
                <a:latin typeface="Times New Roman" panose="02020603050405020304" pitchFamily="18" charset="0"/>
              </a:rPr>
              <a:t> </a:t>
            </a:r>
            <a:r>
              <a:rPr lang="en-US" sz="2800" dirty="0" err="1">
                <a:latin typeface="Times New Roman" panose="02020603050405020304" pitchFamily="18" charset="0"/>
              </a:rPr>
              <a:t>không</a:t>
            </a:r>
            <a:r>
              <a:rPr lang="en-US" sz="2800" dirty="0">
                <a:latin typeface="Times New Roman" panose="02020603050405020304" pitchFamily="18" charset="0"/>
              </a:rPr>
              <a:t> </a:t>
            </a:r>
            <a:r>
              <a:rPr lang="en-US" sz="2800" dirty="0" err="1">
                <a:latin typeface="Times New Roman" panose="02020603050405020304" pitchFamily="18" charset="0"/>
              </a:rPr>
              <a:t>nên</a:t>
            </a:r>
            <a:r>
              <a:rPr lang="en-US" sz="2800" dirty="0">
                <a:latin typeface="Times New Roman" panose="02020603050405020304" pitchFamily="18" charset="0"/>
              </a:rPr>
              <a:t> </a:t>
            </a:r>
            <a:r>
              <a:rPr lang="en-US" sz="2800" dirty="0" err="1">
                <a:latin typeface="Times New Roman" panose="02020603050405020304" pitchFamily="18" charset="0"/>
              </a:rPr>
              <a:t>đọc</a:t>
            </a:r>
            <a:r>
              <a:rPr lang="en-US" sz="2800" dirty="0">
                <a:latin typeface="Times New Roman" panose="02020603050405020304" pitchFamily="18" charset="0"/>
              </a:rPr>
              <a:t> </a:t>
            </a:r>
            <a:r>
              <a:rPr lang="en-US" sz="2800" dirty="0" err="1">
                <a:latin typeface="Times New Roman" panose="02020603050405020304" pitchFamily="18" charset="0"/>
              </a:rPr>
              <a:t>sách</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đi</a:t>
            </a:r>
            <a:r>
              <a:rPr lang="en-US" sz="2800" dirty="0">
                <a:latin typeface="Times New Roman" panose="02020603050405020304" pitchFamily="18" charset="0"/>
              </a:rPr>
              <a:t> </a:t>
            </a:r>
            <a:r>
              <a:rPr lang="en-US" sz="2800" dirty="0" err="1">
                <a:latin typeface="Times New Roman" panose="02020603050405020304" pitchFamily="18" charset="0"/>
              </a:rPr>
              <a:t>tàu</a:t>
            </a:r>
            <a:r>
              <a:rPr lang="en-US" sz="2800" dirty="0">
                <a:latin typeface="Times New Roman" panose="02020603050405020304" pitchFamily="18" charset="0"/>
              </a:rPr>
              <a:t> </a:t>
            </a:r>
            <a:r>
              <a:rPr lang="en-US" sz="2800" dirty="0" err="1">
                <a:latin typeface="Times New Roman" panose="02020603050405020304" pitchFamily="18" charset="0"/>
              </a:rPr>
              <a:t>xe</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xóc</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hoặc</a:t>
            </a:r>
            <a:r>
              <a:rPr lang="en-US" sz="2800" dirty="0">
                <a:latin typeface="Times New Roman" panose="02020603050405020304" pitchFamily="18" charset="0"/>
              </a:rPr>
              <a:t> </a:t>
            </a:r>
            <a:r>
              <a:rPr lang="en-US" sz="2800" dirty="0" err="1">
                <a:latin typeface="Times New Roman" panose="02020603050405020304" pitchFamily="18" charset="0"/>
              </a:rPr>
              <a:t>nơi</a:t>
            </a:r>
            <a:r>
              <a:rPr lang="en-US" sz="2800" dirty="0">
                <a:latin typeface="Times New Roman" panose="02020603050405020304" pitchFamily="18" charset="0"/>
              </a:rPr>
              <a:t> </a:t>
            </a:r>
            <a:r>
              <a:rPr lang="en-US" sz="2800" dirty="0" err="1">
                <a:latin typeface="Times New Roman" panose="02020603050405020304" pitchFamily="18" charset="0"/>
              </a:rPr>
              <a:t>ánh</a:t>
            </a:r>
            <a:r>
              <a:rPr lang="en-US" sz="2800" dirty="0">
                <a:latin typeface="Times New Roman" panose="02020603050405020304" pitchFamily="18" charset="0"/>
              </a:rPr>
              <a:t> </a:t>
            </a:r>
            <a:r>
              <a:rPr lang="en-US" sz="2800" dirty="0" err="1">
                <a:latin typeface="Times New Roman" panose="02020603050405020304" pitchFamily="18" charset="0"/>
              </a:rPr>
              <a:t>sáng</a:t>
            </a:r>
            <a:r>
              <a:rPr lang="en-US" sz="2800" dirty="0">
                <a:latin typeface="Times New Roman" panose="02020603050405020304" pitchFamily="18" charset="0"/>
              </a:rPr>
              <a:t> </a:t>
            </a:r>
            <a:r>
              <a:rPr lang="en-US" sz="2800" dirty="0" err="1">
                <a:latin typeface="Times New Roman" panose="02020603050405020304" pitchFamily="18" charset="0"/>
              </a:rPr>
              <a:t>yếu</a:t>
            </a:r>
            <a:r>
              <a:rPr lang="en-US" sz="2800" dirty="0">
                <a:latin typeface="Times New Roman" panose="02020603050405020304" pitchFamily="18" charset="0"/>
              </a:rPr>
              <a:t> ?</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luôn</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phồng</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cận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B.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luôn</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phồng</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viễn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xẹp</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cận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D.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xẹp</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viễn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 xmlns:a16="http://schemas.microsoft.com/office/drawing/2014/main" id="{9CB72660-75EF-B245-9525-8BCCF42ADCC2}"/>
              </a:ext>
            </a:extLst>
          </p:cNvPr>
          <p:cNvSpPr/>
          <p:nvPr/>
        </p:nvSpPr>
        <p:spPr>
          <a:xfrm>
            <a:off x="722671" y="2197513"/>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59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51543" y="1364925"/>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7: </a:t>
            </a:r>
            <a:r>
              <a:rPr lang="en-US" sz="2800" dirty="0" err="1">
                <a:latin typeface="Times New Roman" panose="02020603050405020304" pitchFamily="18" charset="0"/>
              </a:rPr>
              <a:t>Nguyên</a:t>
            </a:r>
            <a:r>
              <a:rPr lang="en-US" sz="2800" dirty="0">
                <a:latin typeface="Times New Roman" panose="02020603050405020304" pitchFamily="18" charset="0"/>
              </a:rPr>
              <a:t> </a:t>
            </a:r>
            <a:r>
              <a:rPr lang="en-US" sz="2800" dirty="0" err="1">
                <a:latin typeface="Times New Roman" panose="02020603050405020304" pitchFamily="18" charset="0"/>
              </a:rPr>
              <a:t>nhân</a:t>
            </a:r>
            <a:r>
              <a:rPr lang="en-US" sz="2800" dirty="0">
                <a:latin typeface="Times New Roman" panose="02020603050405020304" pitchFamily="18" charset="0"/>
              </a:rPr>
              <a:t> </a:t>
            </a:r>
            <a:r>
              <a:rPr lang="en-US" sz="2800" dirty="0" err="1">
                <a:latin typeface="Times New Roman" panose="02020603050405020304" pitchFamily="18" charset="0"/>
              </a:rPr>
              <a:t>dẫn</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tật</a:t>
            </a:r>
            <a:r>
              <a:rPr lang="en-US" sz="2800" dirty="0">
                <a:latin typeface="Times New Roman" panose="02020603050405020304" pitchFamily="18" charset="0"/>
              </a:rPr>
              <a:t> </a:t>
            </a:r>
            <a:r>
              <a:rPr lang="en-US" sz="2800" dirty="0" err="1">
                <a:latin typeface="Times New Roman" panose="02020603050405020304" pitchFamily="18" charset="0"/>
              </a:rPr>
              <a:t>loạn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do:</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đục</a:t>
            </a:r>
            <a:r>
              <a:rPr lang="en-US" sz="2800" dirty="0">
                <a:latin typeface="Times New Roman" panose="02020603050405020304" pitchFamily="18" charset="0"/>
              </a:rPr>
              <a:t>.				B. </a:t>
            </a:r>
            <a:r>
              <a:rPr lang="en-US" sz="2800" dirty="0" err="1">
                <a:latin typeface="Times New Roman" panose="02020603050405020304" pitchFamily="18" charset="0"/>
              </a:rPr>
              <a:t>giác</a:t>
            </a:r>
            <a:r>
              <a:rPr lang="en-US" sz="2800" dirty="0">
                <a:latin typeface="Times New Roman" panose="02020603050405020304" pitchFamily="18" charset="0"/>
              </a:rPr>
              <a:t> </a:t>
            </a:r>
            <a:r>
              <a:rPr lang="en-US" sz="2800" dirty="0" err="1">
                <a:latin typeface="Times New Roman" panose="02020603050405020304" pitchFamily="18" charset="0"/>
              </a:rPr>
              <a:t>mạc</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biến</a:t>
            </a:r>
            <a:r>
              <a:rPr lang="en-US" sz="2800" dirty="0">
                <a:latin typeface="Times New Roman" panose="02020603050405020304" pitchFamily="18" charset="0"/>
              </a:rPr>
              <a:t> </a:t>
            </a:r>
            <a:r>
              <a:rPr lang="en-US" sz="2800" dirty="0" err="1">
                <a:latin typeface="Times New Roman" panose="02020603050405020304" pitchFamily="18" charset="0"/>
              </a:rPr>
              <a:t>dạng</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dài</a:t>
            </a:r>
            <a:r>
              <a:rPr lang="en-US" sz="2800" dirty="0">
                <a:latin typeface="Times New Roman" panose="02020603050405020304" pitchFamily="18" charset="0"/>
              </a:rPr>
              <a:t>.					D.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ngắn</a:t>
            </a:r>
            <a:r>
              <a:rPr lang="en-US" sz="2800" dirty="0">
                <a:latin typeface="Times New Roman" panose="02020603050405020304" pitchFamily="18" charset="0"/>
              </a:rPr>
              <a:t>.</a:t>
            </a:r>
          </a:p>
        </p:txBody>
      </p:sp>
      <p:sp>
        <p:nvSpPr>
          <p:cNvPr id="3" name="Title 2">
            <a:extLst>
              <a:ext uri="{FF2B5EF4-FFF2-40B4-BE49-F238E27FC236}">
                <a16:creationId xmlns=""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 xmlns:a16="http://schemas.microsoft.com/office/drawing/2014/main" id="{53EE10EC-2C98-1AD8-22BB-96ECAC011924}"/>
              </a:ext>
            </a:extLst>
          </p:cNvPr>
          <p:cNvSpPr/>
          <p:nvPr/>
        </p:nvSpPr>
        <p:spPr>
          <a:xfrm>
            <a:off x="6843251" y="1961432"/>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51543" y="1248808"/>
            <a:ext cx="11074400" cy="2700528"/>
          </a:xfrm>
        </p:spPr>
        <p:txBody>
          <a:bodyPr vert="horz" lIns="91440" tIns="45720" rIns="91440" bIns="45720" rtlCol="0">
            <a:noAutofit/>
          </a:bodyPr>
          <a:lstStyle/>
          <a:p>
            <a:pPr indent="254000" algn="just">
              <a:lnSpc>
                <a:spcPct val="115000"/>
              </a:lnSpc>
              <a:spcAft>
                <a:spcPts val="600"/>
              </a:spcAft>
            </a:pPr>
            <a:r>
              <a:rPr lang="en-US" sz="2800">
                <a:effectLst/>
                <a:latin typeface="Times New Roman" panose="02020603050405020304" pitchFamily="18" charset="0"/>
                <a:ea typeface="Segoe UI" panose="020B0502040204020203" pitchFamily="34" charset="0"/>
              </a:rPr>
              <a:t>Câu 8: Giải thích vai trò của vòi tai trong cân bằng áp suất không khí giữa tai và khoang miệng.</a:t>
            </a:r>
            <a:endParaRPr lang="en-US" sz="2800" dirty="0">
              <a:effectLst/>
              <a:latin typeface="Segoe UI" panose="020B0502040204020203" pitchFamily="34" charset="0"/>
              <a:ea typeface="Segoe UI" panose="020B0502040204020203" pitchFamily="34" charset="0"/>
            </a:endParaRPr>
          </a:p>
        </p:txBody>
      </p:sp>
      <p:sp>
        <p:nvSpPr>
          <p:cNvPr id="6" name="TextBox 5">
            <a:extLst>
              <a:ext uri="{FF2B5EF4-FFF2-40B4-BE49-F238E27FC236}">
                <a16:creationId xmlns="" xmlns:a16="http://schemas.microsoft.com/office/drawing/2014/main" id="{03EE3E95-E32C-4AA8-2826-7394DBE1AD3C}"/>
              </a:ext>
            </a:extLst>
          </p:cNvPr>
          <p:cNvSpPr txBox="1"/>
          <p:nvPr/>
        </p:nvSpPr>
        <p:spPr>
          <a:xfrm>
            <a:off x="353961" y="2492138"/>
            <a:ext cx="11469564" cy="2529603"/>
          </a:xfrm>
          <a:prstGeom prst="rect">
            <a:avLst/>
          </a:prstGeom>
          <a:solidFill>
            <a:schemeClr val="accent3">
              <a:lumMod val="75000"/>
            </a:schemeClr>
          </a:solidFill>
        </p:spPr>
        <p:txBody>
          <a:bodyPr wrap="square">
            <a:spAutoFit/>
          </a:bodyPr>
          <a:lstStyle/>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rPr>
              <a:t>Khi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từ</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ngoài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đến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sẽ</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làm</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này</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cong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về</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phía</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giữa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tuy</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nhiên</a:t>
            </a:r>
            <a:r>
              <a:rPr lang="en-US" sz="2800" b="1" dirty="0">
                <a:solidFill>
                  <a:srgbClr val="FDFBF6"/>
                </a:solidFill>
                <a:effectLst/>
                <a:latin typeface="Times New Roman" panose="02020603050405020304" pitchFamily="18" charset="0"/>
                <a:ea typeface="Segoe UI" panose="020B0502040204020203" pitchFamily="34" charset="0"/>
              </a:rPr>
              <a:t> do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cũng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tương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tự</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vào</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khoang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miệng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nhờ</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vòi</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đã</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làm</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cho</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lên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phía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đối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diện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của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Nhờ</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đó</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hai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bên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được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cân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bằng</a:t>
            </a:r>
            <a:r>
              <a:rPr lang="en-US" sz="2800" b="1" dirty="0">
                <a:solidFill>
                  <a:srgbClr val="FDFBF6"/>
                </a:solidFill>
                <a:effectLst/>
                <a:latin typeface="Times New Roman" panose="02020603050405020304" pitchFamily="18" charset="0"/>
                <a:ea typeface="Segoe UI" panose="020B0502040204020203" pitchFamily="34" charset="0"/>
              </a:rPr>
              <a:t>.</a:t>
            </a:r>
            <a:endParaRPr lang="en-US" sz="2800" b="1" dirty="0">
              <a:solidFill>
                <a:srgbClr val="FDFBF6"/>
              </a:solidFill>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45498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4AC6A90-1C36-1C35-6E42-4077C39B7DEE}"/>
              </a:ext>
            </a:extLst>
          </p:cNvPr>
          <p:cNvSpPr>
            <a:spLocks noGrp="1"/>
          </p:cNvSpPr>
          <p:nvPr>
            <p:ph idx="1"/>
          </p:nvPr>
        </p:nvSpPr>
        <p:spPr>
          <a:xfrm>
            <a:off x="551543" y="1234294"/>
            <a:ext cx="11074400" cy="2700528"/>
          </a:xfrm>
        </p:spPr>
        <p:txBody>
          <a:bodyPr vert="horz" lIns="91440" tIns="45720" rIns="91440" bIns="45720" rtlCol="0">
            <a:noAutofit/>
          </a:bodyPr>
          <a:lstStyle/>
          <a:p>
            <a:pPr marR="0" algn="just" rtl="0"/>
            <a:r>
              <a:rPr lang="en-US" sz="2800" b="0" i="0" u="none" strike="noStrike" baseline="0" dirty="0" err="1">
                <a:latin typeface="Times New Roman" panose="02020603050405020304" pitchFamily="18" charset="0"/>
              </a:rPr>
              <a:t>Câu</a:t>
            </a:r>
            <a:r>
              <a:rPr lang="en-US" sz="2800" b="0" i="0" u="none" strike="noStrike" baseline="0" dirty="0">
                <a:latin typeface="Times New Roman" panose="02020603050405020304" pitchFamily="18" charset="0"/>
              </a:rPr>
              <a:t> 9: </a:t>
            </a:r>
            <a:r>
              <a:rPr lang="en-US" sz="2800" b="0" i="0" u="none" strike="noStrike" baseline="0" dirty="0" err="1">
                <a:latin typeface="Times New Roman" panose="02020603050405020304" pitchFamily="18" charset="0"/>
              </a:rPr>
              <a:t>Hãy</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kể</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tên</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một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chất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gây</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hại</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cho</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hệ</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thần</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kinh</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mà</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em</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biết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nêu</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tác</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hại</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của</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chúng</a:t>
            </a:r>
            <a:r>
              <a:rPr lang="en-US" sz="2800" b="0" i="0" u="none" strike="noStrike" baseline="0" dirty="0">
                <a:latin typeface="Times New Roman" panose="02020603050405020304" pitchFamily="18" charset="0"/>
              </a:rPr>
              <a:t>.</a:t>
            </a:r>
            <a:endParaRPr lang="en-US" sz="2800" b="0" i="0" u="none" strike="noStrike" baseline="0" dirty="0">
              <a:solidFill>
                <a:srgbClr val="333333"/>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583985EC-172D-02D6-0E05-A8C61D10809B}"/>
              </a:ext>
            </a:extLst>
          </p:cNvPr>
          <p:cNvSpPr/>
          <p:nvPr/>
        </p:nvSpPr>
        <p:spPr>
          <a:xfrm>
            <a:off x="551542" y="2227006"/>
            <a:ext cx="11261915" cy="2403988"/>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Những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gây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nghiện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ma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túy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suy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giảm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năng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hệ</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thần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kinh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a:t>
            </a:r>
          </a:p>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hại</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gây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nghiện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ảo</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với</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hệ</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thần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kinh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giảm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sút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sức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khỏe</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chủ</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vi…</a:t>
            </a:r>
          </a:p>
          <a:p>
            <a:pPr algn="ctr"/>
            <a:endParaRPr lang="en-US" sz="2800" b="1" dirty="0">
              <a:solidFill>
                <a:srgbClr val="FDFBF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1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878806A2-2213-E02B-A057-6E50F60CC619}"/>
              </a:ext>
            </a:extLst>
          </p:cNvPr>
          <p:cNvSpPr>
            <a:spLocks noGrp="1"/>
          </p:cNvSpPr>
          <p:nvPr>
            <p:ph type="body" sz="half" idx="2"/>
          </p:nvPr>
        </p:nvSpPr>
        <p:spPr>
          <a:xfrm>
            <a:off x="566058" y="1409314"/>
            <a:ext cx="7173232" cy="1435486"/>
          </a:xfrm>
        </p:spPr>
        <p:txBody>
          <a:bodyPr>
            <a:normAutofit/>
          </a:bodyPr>
          <a:lstStyle/>
          <a:p>
            <a:pPr algn="just"/>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37.1 ,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endParaRPr lang="en-US"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 xmlns:a16="http://schemas.microsoft.com/office/drawing/2014/main" id="{0AEFF4E7-5670-354F-8041-DE1343600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58" t="60481" r="8483" b="7467"/>
          <a:stretch/>
        </p:blipFill>
        <p:spPr bwMode="auto">
          <a:xfrm>
            <a:off x="7986028" y="1264170"/>
            <a:ext cx="3886652" cy="5364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 xmlns:a16="http://schemas.microsoft.com/office/drawing/2014/main" id="{D5CF0C24-CB25-82D7-45B2-6D1EB0C357B1}"/>
              </a:ext>
            </a:extLst>
          </p:cNvPr>
          <p:cNvGraphicFramePr>
            <a:graphicFrameLocks noGrp="1"/>
          </p:cNvGraphicFramePr>
          <p:nvPr>
            <p:extLst>
              <p:ext uri="{D42A27DB-BD31-4B8C-83A1-F6EECF244321}">
                <p14:modId xmlns:p14="http://schemas.microsoft.com/office/powerpoint/2010/main" val="2938684279"/>
              </p:ext>
            </p:extLst>
          </p:nvPr>
        </p:nvGraphicFramePr>
        <p:xfrm>
          <a:off x="566057" y="2844800"/>
          <a:ext cx="7315199" cy="3511296"/>
        </p:xfrm>
        <a:graphic>
          <a:graphicData uri="http://schemas.openxmlformats.org/drawingml/2006/table">
            <a:tbl>
              <a:tblPr firstRow="1" firstCol="1" bandRow="1">
                <a:tableStyleId>{912C8C85-51F0-491E-9774-3900AFEF0FD7}</a:tableStyleId>
              </a:tblPr>
              <a:tblGrid>
                <a:gridCol w="4949372">
                  <a:extLst>
                    <a:ext uri="{9D8B030D-6E8A-4147-A177-3AD203B41FA5}">
                      <a16:colId xmlns="" xmlns:a16="http://schemas.microsoft.com/office/drawing/2014/main" val="285026708"/>
                    </a:ext>
                  </a:extLst>
                </a:gridCol>
                <a:gridCol w="2365827">
                  <a:extLst>
                    <a:ext uri="{9D8B030D-6E8A-4147-A177-3AD203B41FA5}">
                      <a16:colId xmlns="" xmlns:a16="http://schemas.microsoft.com/office/drawing/2014/main" val="3673354005"/>
                    </a:ext>
                  </a:extLst>
                </a:gridCol>
              </a:tblGrid>
              <a:tr h="0">
                <a:tc>
                  <a:txBody>
                    <a:bodyPr/>
                    <a:lstStyle/>
                    <a:p>
                      <a:pPr indent="254000" algn="ctr">
                        <a:lnSpc>
                          <a:spcPct val="115000"/>
                        </a:lnSpc>
                        <a:spcAft>
                          <a:spcPts val="600"/>
                        </a:spcAft>
                      </a:pPr>
                      <a:r>
                        <a:rPr lang="nl-NL" sz="2800" dirty="0">
                          <a:effectLst/>
                          <a:latin typeface="Times New Roman" panose="02020603050405020304" pitchFamily="18" charset="0"/>
                          <a:cs typeface="Times New Roman" panose="02020603050405020304" pitchFamily="18" charset="0"/>
                        </a:rPr>
                        <a:t>Cấu tạo</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ctr">
                        <a:lnSpc>
                          <a:spcPct val="115000"/>
                        </a:lnSpc>
                        <a:spcAft>
                          <a:spcPts val="600"/>
                        </a:spcAft>
                      </a:pPr>
                      <a:r>
                        <a:rPr lang="nl-NL" sz="2800" dirty="0">
                          <a:effectLst/>
                          <a:latin typeface="Times New Roman" panose="02020603050405020304" pitchFamily="18" charset="0"/>
                          <a:cs typeface="Times New Roman" panose="02020603050405020304" pitchFamily="18" charset="0"/>
                        </a:rPr>
                        <a:t>Chức năng</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84564336"/>
                  </a:ext>
                </a:extLst>
              </a:tr>
              <a:tr h="0">
                <a:tc>
                  <a:txBody>
                    <a:bodyPr/>
                    <a:lstStyle/>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Não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nằm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hộp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sọ</a:t>
                      </a:r>
                      <a:r>
                        <a:rPr lang="en-US" sz="2800" b="0" dirty="0">
                          <a:effectLst/>
                          <a:latin typeface="Times New Roman" panose="02020603050405020304" pitchFamily="18" charset="0"/>
                          <a:cs typeface="Times New Roman" panose="02020603050405020304" pitchFamily="18" charset="0"/>
                        </a:rPr>
                        <a:t> </a:t>
                      </a:r>
                    </a:p>
                    <a:p>
                      <a:pPr algn="just">
                        <a:lnSpc>
                          <a:spcPct val="115000"/>
                        </a:lnSpc>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Tủy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nằm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cột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sống</a:t>
                      </a:r>
                      <a:endParaRPr lang="en-US" sz="2800" b="0" dirty="0">
                        <a:effectLst/>
                        <a:latin typeface="Times New Roman" panose="02020603050405020304" pitchFamily="18" charset="0"/>
                        <a:cs typeface="Times New Roman" panose="02020603050405020304" pitchFamily="18" charset="0"/>
                      </a:endParaRPr>
                    </a:p>
                    <a:p>
                      <a:pPr algn="just">
                        <a:lnSpc>
                          <a:spcPct val="115000"/>
                        </a:lnSpc>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bố</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khắp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cơ</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thể</a:t>
                      </a:r>
                      <a:r>
                        <a:rPr lang="en-US" sz="2800" b="0" dirty="0">
                          <a:effectLst/>
                          <a:latin typeface="Times New Roman" panose="02020603050405020304" pitchFamily="18" charset="0"/>
                          <a:cs typeface="Times New Roman" panose="02020603050405020304" pitchFamily="18" charset="0"/>
                        </a:rPr>
                        <a:t> </a:t>
                      </a:r>
                    </a:p>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Hạch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nằm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với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r>
                        <a:rPr lang="en-US" sz="2800" b="0" dirty="0">
                          <a:effectLst/>
                          <a:latin typeface="Times New Roman" panose="02020603050405020304" pitchFamily="18" charset="0"/>
                          <a:cs typeface="Times New Roman" panose="02020603050405020304" pitchFamily="18" charset="0"/>
                        </a:rPr>
                        <a:t>.</a:t>
                      </a:r>
                      <a:endParaRPr lang="en-US" sz="2800" b="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just">
                        <a:lnSpc>
                          <a:spcPct val="115000"/>
                        </a:lnSpc>
                        <a:spcAft>
                          <a:spcPts val="1000"/>
                        </a:spcAft>
                      </a:pPr>
                      <a:r>
                        <a:rPr lang="nl-NL" sz="2800" dirty="0">
                          <a:effectLst/>
                          <a:latin typeface="Times New Roman" panose="02020603050405020304" pitchFamily="18" charset="0"/>
                          <a:cs typeface="Times New Roman" panose="02020603050405020304" pitchFamily="18" charset="0"/>
                        </a:rPr>
                        <a:t>Điều khiển, điều hòa, phối hợp hoạt động các cơ quan trong cơ thể.                                                                                                             </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3642649143"/>
                  </a:ext>
                </a:extLst>
              </a:tr>
            </a:tbl>
          </a:graphicData>
        </a:graphic>
      </p:graphicFrame>
    </p:spTree>
    <p:extLst>
      <p:ext uri="{BB962C8B-B14F-4D97-AF65-F5344CB8AC3E}">
        <p14:creationId xmlns:p14="http://schemas.microsoft.com/office/powerpoint/2010/main" val="9766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C70EE12-ACA3-E2E3-1AB8-BC4D141D8E54}"/>
              </a:ext>
            </a:extLst>
          </p:cNvPr>
          <p:cNvSpPr>
            <a:spLocks noGrp="1"/>
          </p:cNvSpPr>
          <p:nvPr>
            <p:ph type="title"/>
          </p:nvPr>
        </p:nvSpPr>
        <p:spPr/>
        <p:txBody>
          <a:bodyPr/>
          <a:lstStyle/>
          <a:p>
            <a:endParaRPr lang="en-US"/>
          </a:p>
        </p:txBody>
      </p:sp>
      <p:sp>
        <p:nvSpPr>
          <p:cNvPr id="7" name="TextBox 6">
            <a:extLst>
              <a:ext uri="{FF2B5EF4-FFF2-40B4-BE49-F238E27FC236}">
                <a16:creationId xmlns="" xmlns:a16="http://schemas.microsoft.com/office/drawing/2014/main" id="{7E83CD5E-8187-30EE-2733-5F0406F63CEF}"/>
              </a:ext>
            </a:extLst>
          </p:cNvPr>
          <p:cNvSpPr txBox="1"/>
          <p:nvPr/>
        </p:nvSpPr>
        <p:spPr>
          <a:xfrm>
            <a:off x="566057" y="1316951"/>
            <a:ext cx="11074400" cy="2677656"/>
          </a:xfrm>
          <a:prstGeom prst="rect">
            <a:avLst/>
          </a:prstGeom>
          <a:solidFill>
            <a:srgbClr val="FDFBF6">
              <a:alpha val="50000"/>
            </a:srgbClr>
          </a:solidFill>
        </p:spPr>
        <p:txBody>
          <a:bodyPr wrap="square">
            <a:spAutoFit/>
          </a:bodyPr>
          <a:lstStyle/>
          <a:p>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Chia lớp thành 4 nhóm</a:t>
            </a:r>
          </a:p>
          <a:p>
            <a:r>
              <a:rPr lang="nl-NL" sz="2800" dirty="0">
                <a:latin typeface="Times New Roman" panose="02020603050405020304" pitchFamily="18" charset="0"/>
                <a:cs typeface="Times New Roman" panose="02020603050405020304" pitchFamily="18" charset="0"/>
              </a:rPr>
              <a:t>*Nhiệm vụ: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về nhà thiết kế Poster tuyên truyền cách chăm sóc bảo vệ đôi mắt. </a:t>
            </a:r>
          </a:p>
          <a:p>
            <a:r>
              <a:rPr lang="en-US" sz="2800" dirty="0">
                <a:latin typeface="Times New Roman" panose="02020603050405020304" pitchFamily="18" charset="0"/>
                <a:cs typeface="Times New Roman" panose="02020603050405020304" pitchFamily="18" charset="0"/>
              </a:rPr>
              <a:t>- Hoàn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gửi qua zalo cá nhân của GV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 xmlns:a16="http://schemas.microsoft.com/office/drawing/2014/main" id="{1E88DC90-FDFF-BC7F-7EBB-1BD6FBF4A9F0}"/>
              </a:ext>
            </a:extLst>
          </p:cNvPr>
          <p:cNvPicPr>
            <a:picLocks noChangeAspect="1"/>
          </p:cNvPicPr>
          <p:nvPr/>
        </p:nvPicPr>
        <p:blipFill>
          <a:blip r:embed="rId2"/>
          <a:stretch>
            <a:fillRect/>
          </a:stretch>
        </p:blipFill>
        <p:spPr>
          <a:xfrm>
            <a:off x="6857256" y="4076312"/>
            <a:ext cx="5334744" cy="2781688"/>
          </a:xfrm>
          <a:prstGeom prst="rect">
            <a:avLst/>
          </a:prstGeom>
        </p:spPr>
      </p:pic>
    </p:spTree>
    <p:extLst>
      <p:ext uri="{BB962C8B-B14F-4D97-AF65-F5344CB8AC3E}">
        <p14:creationId xmlns:p14="http://schemas.microsoft.com/office/powerpoint/2010/main" val="126587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43" y="962077"/>
            <a:ext cx="11074400" cy="596507"/>
          </a:xfrm>
          <a:prstGeom prst="rect">
            <a:avLst/>
          </a:prstGeom>
        </p:spPr>
        <p:txBody>
          <a:bodyPr anchor="ctr"/>
          <a:lstStyle/>
          <a:p>
            <a:pPr algn="ctr"/>
            <a:r>
              <a:rPr lang="en-US" sz="2667" dirty="0">
                <a:solidFill>
                  <a:srgbClr val="C00000"/>
                </a:solidFill>
                <a:latin typeface="Times New Roman" panose="02020603050405020304" pitchFamily="18" charset="0"/>
                <a:cs typeface="Times New Roman" panose="02020603050405020304" pitchFamily="18" charset="0"/>
              </a:rPr>
              <a:t>NỘI QUY TRÌNH BÀY POSTER</a:t>
            </a:r>
          </a:p>
        </p:txBody>
      </p:sp>
      <p:sp>
        <p:nvSpPr>
          <p:cNvPr id="3" name="Content Placeholder 2"/>
          <p:cNvSpPr>
            <a:spLocks noGrp="1"/>
          </p:cNvSpPr>
          <p:nvPr>
            <p:ph idx="4294967295"/>
          </p:nvPr>
        </p:nvSpPr>
        <p:spPr>
          <a:xfrm>
            <a:off x="558800" y="1773241"/>
            <a:ext cx="11074400" cy="4351338"/>
          </a:xfrm>
          <a:solidFill>
            <a:schemeClr val="bg1">
              <a:alpha val="78000"/>
            </a:schemeClr>
          </a:solidFill>
        </p:spPr>
        <p:txBody>
          <a:bodyPr>
            <a:normAutofit lnSpcReduction="10000"/>
          </a:bodyPr>
          <a:lstStyle/>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có</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về</a:t>
            </a:r>
            <a:r>
              <a:rPr lang="en-US" sz="2667" dirty="0">
                <a:solidFill>
                  <a:srgbClr val="7030A0"/>
                </a:solidFill>
                <a:latin typeface="Times New Roman" pitchFamily="18" charset="0"/>
                <a:cs typeface="Times New Roman" pitchFamily="18" charset="0"/>
              </a:rPr>
              <a:t> </a:t>
            </a:r>
            <a:r>
              <a:rPr lang="nl-NL" sz="2667" dirty="0">
                <a:solidFill>
                  <a:srgbClr val="7030A0"/>
                </a:solidFill>
                <a:latin typeface="Times New Roman" pitchFamily="18" charset="0"/>
                <a:cs typeface="Times New Roman" pitchFamily="18" charset="0"/>
              </a:rPr>
              <a:t>Poster tuyên truyền của nhóm mình.</a:t>
            </a:r>
            <a:endParaRPr lang="en-US" sz="2667" dirty="0">
              <a:solidFill>
                <a:srgbClr val="7030A0"/>
              </a:solidFill>
              <a:latin typeface="Times New Roman" pitchFamily="18" charset="0"/>
              <a:cs typeface="Times New Roman" pitchFamily="18" charset="0"/>
            </a:endParaRPr>
          </a:p>
          <a:p>
            <a:pPr>
              <a:buFont typeface="Wingdings" pitchFamily="2" charset="2"/>
              <a:buChar char="ü"/>
            </a:pPr>
            <a:r>
              <a:rPr lang="en-US" sz="2667" dirty="0">
                <a:solidFill>
                  <a:srgbClr val="7030A0"/>
                </a:solidFill>
                <a:latin typeface="Times New Roman" pitchFamily="18" charset="0"/>
                <a:cs typeface="Times New Roman" pitchFamily="18" charset="0"/>
              </a:rPr>
              <a:t>(1) Lý do </a:t>
            </a:r>
            <a:r>
              <a:rPr lang="en-US" sz="2667" dirty="0" err="1">
                <a:solidFill>
                  <a:srgbClr val="7030A0"/>
                </a:solidFill>
                <a:latin typeface="Times New Roman" pitchFamily="18" charset="0"/>
                <a:cs typeface="Times New Roman" pitchFamily="18" charset="0"/>
              </a:rPr>
              <a:t>bảo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vệ</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đôi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mắt</a:t>
            </a:r>
            <a:endParaRPr lang="en-US" sz="2667" dirty="0">
              <a:solidFill>
                <a:srgbClr val="7030A0"/>
              </a:solidFill>
              <a:latin typeface="Times New Roman" pitchFamily="18" charset="0"/>
              <a:cs typeface="Times New Roman" pitchFamily="18" charset="0"/>
            </a:endParaRPr>
          </a:p>
          <a:p>
            <a:pPr>
              <a:buFont typeface="Wingdings" pitchFamily="2" charset="2"/>
              <a:buChar char="ü"/>
            </a:pPr>
            <a:r>
              <a:rPr lang="en-US" sz="2667" dirty="0">
                <a:solidFill>
                  <a:srgbClr val="7030A0"/>
                </a:solidFill>
                <a:latin typeface="Times New Roman" pitchFamily="18" charset="0"/>
                <a:cs typeface="Times New Roman" pitchFamily="18" charset="0"/>
              </a:rPr>
              <a:t>(2) </a:t>
            </a:r>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pháp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chăm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sóc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bảo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vệ</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đôi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mắt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đưa</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ra</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hợp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lý</a:t>
            </a:r>
            <a:r>
              <a:rPr lang="en-US" sz="2667" dirty="0">
                <a:solidFill>
                  <a:srgbClr val="7030A0"/>
                </a:solidFill>
                <a:latin typeface="Times New Roman" pitchFamily="18" charset="0"/>
                <a:cs typeface="Times New Roman" pitchFamily="18" charset="0"/>
              </a:rPr>
              <a:t> hay </a:t>
            </a:r>
            <a:r>
              <a:rPr lang="en-US" sz="2667" dirty="0" err="1">
                <a:solidFill>
                  <a:srgbClr val="7030A0"/>
                </a:solidFill>
                <a:latin typeface="Times New Roman" pitchFamily="18" charset="0"/>
                <a:cs typeface="Times New Roman" pitchFamily="18" charset="0"/>
              </a:rPr>
              <a:t>chưa</a:t>
            </a:r>
            <a:r>
              <a:rPr lang="en-US" sz="2667" dirty="0">
                <a:solidFill>
                  <a:srgbClr val="7030A0"/>
                </a:solidFill>
                <a:latin typeface="Times New Roman" pitchFamily="18" charset="0"/>
                <a:cs typeface="Times New Roman" pitchFamily="18" charset="0"/>
              </a:rPr>
              <a:t>; </a:t>
            </a:r>
          </a:p>
          <a:p>
            <a:pPr>
              <a:buFont typeface="Wingdings" pitchFamily="2" charset="2"/>
              <a:buChar char="ü"/>
            </a:pPr>
            <a:r>
              <a:rPr lang="en-US" sz="2667" dirty="0">
                <a:solidFill>
                  <a:srgbClr val="7030A0"/>
                </a:solidFill>
                <a:latin typeface="Times New Roman" pitchFamily="18" charset="0"/>
                <a:cs typeface="Times New Roman" pitchFamily="18" charset="0"/>
              </a:rPr>
              <a:t>(3) poster.</a:t>
            </a:r>
          </a:p>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tranh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luận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được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phép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đặt</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liên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quan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đến</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nội</a:t>
            </a:r>
            <a:r>
              <a:rPr lang="en-US" sz="2667" dirty="0">
                <a:solidFill>
                  <a:srgbClr val="7030A0"/>
                </a:solidFill>
                <a:latin typeface="Times New Roman" pitchFamily="18" charset="0"/>
                <a:cs typeface="Times New Roman" pitchFamily="18" charset="0"/>
              </a:rPr>
              <a:t> dung </a:t>
            </a:r>
            <a:r>
              <a:rPr lang="en-US" sz="2667" dirty="0" err="1">
                <a:solidFill>
                  <a:srgbClr val="7030A0"/>
                </a:solidFill>
                <a:latin typeface="Times New Roman" pitchFamily="18" charset="0"/>
                <a:cs typeface="Times New Roman" pitchFamily="18" charset="0"/>
              </a:rPr>
              <a:t>trên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trong</a:t>
            </a:r>
            <a:r>
              <a:rPr lang="en-US" sz="2667" dirty="0">
                <a:solidFill>
                  <a:srgbClr val="7030A0"/>
                </a:solidFill>
                <a:latin typeface="Times New Roman" pitchFamily="18" charset="0"/>
                <a:cs typeface="Times New Roman" pitchFamily="18" charset="0"/>
              </a:rPr>
              <a:t> 1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phản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lời</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trong</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đại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diện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thuyết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đặt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lời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không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được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trùng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nhau</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quan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sát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sẽ</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chấm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điểm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và</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phản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a:t>
            </a:r>
          </a:p>
          <a:p>
            <a:endParaRPr lang="en-US" sz="2667" dirty="0">
              <a:solidFill>
                <a:srgbClr val="7030A0"/>
              </a:solidFill>
              <a:latin typeface="Times New Roman" pitchFamily="18" charset="0"/>
              <a:cs typeface="Times New Roman" pitchFamily="18" charset="0"/>
            </a:endParaRPr>
          </a:p>
        </p:txBody>
      </p:sp>
      <p:sp>
        <p:nvSpPr>
          <p:cNvPr id="4" name="Title 1">
            <a:extLst>
              <a:ext uri="{FF2B5EF4-FFF2-40B4-BE49-F238E27FC236}">
                <a16:creationId xmlns="" xmlns:a16="http://schemas.microsoft.com/office/drawing/2014/main" id="{FED505A9-E574-9C76-1175-D6B0F3904EEA}"/>
              </a:ext>
            </a:extLst>
          </p:cNvPr>
          <p:cNvSpPr txBox="1">
            <a:spLocks/>
          </p:cNvSpPr>
          <p:nvPr/>
        </p:nvSpPr>
        <p:spPr>
          <a:xfrm>
            <a:off x="566057" y="645783"/>
            <a:ext cx="11074400" cy="596507"/>
          </a:xfrm>
          <a:prstGeom prst="rect">
            <a:avLst/>
          </a:prstGeom>
        </p:spPr>
        <p:txBody>
          <a:bodyPr>
            <a:noAutofit/>
          </a:bodyPr>
          <a:lstStyle>
            <a:lvl1pPr algn="l" defTabSz="914400" rtl="0" eaLnBrk="1" latinLnBrk="0" hangingPunct="1">
              <a:lnSpc>
                <a:spcPct val="100000"/>
              </a:lnSpc>
              <a:spcBef>
                <a:spcPct val="0"/>
              </a:spcBef>
              <a:buNone/>
              <a:defRPr sz="2800" b="1" kern="1200" cap="none" baseline="0">
                <a:solidFill>
                  <a:schemeClr val="accent6"/>
                </a:solidFill>
                <a:latin typeface="Times New Roman" panose="02020603050405020304" pitchFamily="18" charset="0"/>
                <a:ea typeface="+mj-ea"/>
                <a:cs typeface="Times New Roman" panose="02020603050405020304" pitchFamily="18" charset="0"/>
              </a:defRPr>
            </a:lvl1pPr>
          </a:lstStyle>
          <a:p>
            <a:r>
              <a:rPr lang="en-US"/>
              <a:t>Vận dụng</a:t>
            </a:r>
            <a:endParaRPr lang="en-US" dirty="0"/>
          </a:p>
        </p:txBody>
      </p:sp>
    </p:spTree>
    <p:extLst>
      <p:ext uri="{BB962C8B-B14F-4D97-AF65-F5344CB8AC3E}">
        <p14:creationId xmlns:p14="http://schemas.microsoft.com/office/powerpoint/2010/main" val="39329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 xmlns:a16="http://schemas.microsoft.com/office/drawing/2014/main" id="{12334204-BA01-DA6F-74B1-58ACAAB3DF1D}"/>
              </a:ext>
            </a:extLst>
          </p:cNvPr>
          <p:cNvSpPr/>
          <p:nvPr/>
        </p:nvSpPr>
        <p:spPr>
          <a:xfrm>
            <a:off x="1524000" y="857250"/>
            <a:ext cx="9144000" cy="5143500"/>
          </a:xfrm>
          <a:prstGeom prst="rect">
            <a:avLst/>
          </a:prstGeom>
          <a:blipFill rotWithShape="1">
            <a:blip r:embed="rId3" cstate="screen"/>
            <a:stretch>
              <a:fillRect/>
            </a:stretch>
          </a:blip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cs typeface="+mn-ea"/>
              <a:sym typeface="+mn-lt"/>
            </a:endParaRPr>
          </a:p>
        </p:txBody>
      </p:sp>
      <p:sp>
        <p:nvSpPr>
          <p:cNvPr id="32" name="矩形 31">
            <a:extLst>
              <a:ext uri="{FF2B5EF4-FFF2-40B4-BE49-F238E27FC236}">
                <a16:creationId xmlns="" xmlns:a16="http://schemas.microsoft.com/office/drawing/2014/main" id="{8F5840B7-8585-AE71-43C8-22EAEB1D4F3E}"/>
              </a:ext>
            </a:extLst>
          </p:cNvPr>
          <p:cNvSpPr/>
          <p:nvPr/>
        </p:nvSpPr>
        <p:spPr>
          <a:xfrm>
            <a:off x="1524000" y="857250"/>
            <a:ext cx="9144000" cy="5143500"/>
          </a:xfrm>
          <a:prstGeom prst="rect">
            <a:avLst/>
          </a:prstGeom>
          <a:gradFill>
            <a:gsLst>
              <a:gs pos="99000">
                <a:schemeClr val="bg1">
                  <a:alpha val="68000"/>
                </a:schemeClr>
              </a:gs>
              <a:gs pos="0">
                <a:schemeClr val="accent1">
                  <a:lumMod val="5000"/>
                  <a:lumOff val="95000"/>
                </a:schemeClr>
              </a:gs>
            </a:gsLst>
            <a:lin ang="108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cs typeface="+mn-ea"/>
              <a:sym typeface="+mn-lt"/>
            </a:endParaRPr>
          </a:p>
        </p:txBody>
      </p:sp>
      <p:sp>
        <p:nvSpPr>
          <p:cNvPr id="30" name="圆: 空心 29">
            <a:extLst>
              <a:ext uri="{FF2B5EF4-FFF2-40B4-BE49-F238E27FC236}">
                <a16:creationId xmlns="" xmlns:a16="http://schemas.microsoft.com/office/drawing/2014/main" id="{D97A97AF-99C7-CD76-C042-860F7A0C6143}"/>
              </a:ext>
            </a:extLst>
          </p:cNvPr>
          <p:cNvSpPr/>
          <p:nvPr/>
        </p:nvSpPr>
        <p:spPr>
          <a:xfrm>
            <a:off x="-1359095" y="1210855"/>
            <a:ext cx="7316081" cy="7316081"/>
          </a:xfrm>
          <a:prstGeom prst="donut">
            <a:avLst>
              <a:gd name="adj" fmla="val 7183"/>
            </a:avLst>
          </a:prstGeom>
          <a:gradFill>
            <a:gsLst>
              <a:gs pos="53000">
                <a:srgbClr val="FEA361"/>
              </a:gs>
              <a:gs pos="97000">
                <a:srgbClr val="D82761"/>
              </a:gs>
            </a:gsLst>
            <a:path path="circle">
              <a:fillToRect l="50000" t="50000" r="50000" b="50000"/>
            </a:path>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black"/>
              </a:solidFill>
              <a:cs typeface="+mn-ea"/>
              <a:sym typeface="+mn-lt"/>
            </a:endParaRPr>
          </a:p>
        </p:txBody>
      </p:sp>
      <p:sp>
        <p:nvSpPr>
          <p:cNvPr id="4" name="椭圆 3">
            <a:extLst>
              <a:ext uri="{FF2B5EF4-FFF2-40B4-BE49-F238E27FC236}">
                <a16:creationId xmlns="" xmlns:a16="http://schemas.microsoft.com/office/drawing/2014/main" id="{C3427BAB-6233-BA83-8C73-FC5488426E6A}"/>
              </a:ext>
            </a:extLst>
          </p:cNvPr>
          <p:cNvSpPr/>
          <p:nvPr/>
        </p:nvSpPr>
        <p:spPr>
          <a:xfrm>
            <a:off x="161297" y="2868996"/>
            <a:ext cx="4295484" cy="4295484"/>
          </a:xfrm>
          <a:prstGeom prst="ellipse">
            <a:avLst/>
          </a:prstGeom>
          <a:gradFill flip="none" rotWithShape="1">
            <a:gsLst>
              <a:gs pos="0">
                <a:srgbClr val="FEA361"/>
              </a:gs>
              <a:gs pos="97000">
                <a:srgbClr val="D82761"/>
              </a:gs>
            </a:gsLst>
            <a:path path="circle">
              <a:fillToRect l="50000" t="50000" r="50000" b="50000"/>
            </a:path>
            <a:tileRect/>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5" name="椭圆 4">
            <a:extLst>
              <a:ext uri="{FF2B5EF4-FFF2-40B4-BE49-F238E27FC236}">
                <a16:creationId xmlns="" xmlns:a16="http://schemas.microsoft.com/office/drawing/2014/main" id="{66BDBA20-307E-DC63-1D6D-CB2B469E9A95}"/>
              </a:ext>
            </a:extLst>
          </p:cNvPr>
          <p:cNvSpPr/>
          <p:nvPr/>
        </p:nvSpPr>
        <p:spPr>
          <a:xfrm>
            <a:off x="-158453" y="2565206"/>
            <a:ext cx="4946514" cy="4946514"/>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6" name="椭圆 5">
            <a:extLst>
              <a:ext uri="{FF2B5EF4-FFF2-40B4-BE49-F238E27FC236}">
                <a16:creationId xmlns="" xmlns:a16="http://schemas.microsoft.com/office/drawing/2014/main" id="{83A0DCD9-E302-5DD2-5E83-E147BE898E49}"/>
              </a:ext>
            </a:extLst>
          </p:cNvPr>
          <p:cNvSpPr/>
          <p:nvPr/>
        </p:nvSpPr>
        <p:spPr>
          <a:xfrm>
            <a:off x="-545482" y="2156454"/>
            <a:ext cx="5720571" cy="5720571"/>
          </a:xfrm>
          <a:prstGeom prst="ellipse">
            <a:avLst/>
          </a:prstGeom>
          <a:noFill/>
          <a:ln w="0" cap="flat" cmpd="sng" algn="ctr">
            <a:gradFill>
              <a:gsLst>
                <a:gs pos="0">
                  <a:srgbClr val="FC9D61"/>
                </a:gs>
                <a:gs pos="100000">
                  <a:srgbClr val="DB3061"/>
                </a:gs>
              </a:gsLst>
              <a:lin ang="5400000" scaled="1"/>
            </a:grad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8" name="椭圆 7">
            <a:extLst>
              <a:ext uri="{FF2B5EF4-FFF2-40B4-BE49-F238E27FC236}">
                <a16:creationId xmlns="" xmlns:a16="http://schemas.microsoft.com/office/drawing/2014/main" id="{42E3FB06-3B8E-1C42-B8F7-5DBF877514B4}"/>
              </a:ext>
            </a:extLst>
          </p:cNvPr>
          <p:cNvSpPr/>
          <p:nvPr/>
        </p:nvSpPr>
        <p:spPr>
          <a:xfrm>
            <a:off x="2678114" y="1404938"/>
            <a:ext cx="477837" cy="476250"/>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9" name="椭圆 8">
            <a:extLst>
              <a:ext uri="{FF2B5EF4-FFF2-40B4-BE49-F238E27FC236}">
                <a16:creationId xmlns="" xmlns:a16="http://schemas.microsoft.com/office/drawing/2014/main" id="{78AFC591-1FAC-1096-AE78-DE925BF0ACA4}"/>
              </a:ext>
            </a:extLst>
          </p:cNvPr>
          <p:cNvSpPr/>
          <p:nvPr/>
        </p:nvSpPr>
        <p:spPr>
          <a:xfrm rot="16591078">
            <a:off x="3600450" y="2825750"/>
            <a:ext cx="325438" cy="325438"/>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10" name="椭圆 9">
            <a:extLst>
              <a:ext uri="{FF2B5EF4-FFF2-40B4-BE49-F238E27FC236}">
                <a16:creationId xmlns="" xmlns:a16="http://schemas.microsoft.com/office/drawing/2014/main" id="{1DC45799-D4D6-DB6B-B05D-FF3164A316E5}"/>
              </a:ext>
            </a:extLst>
          </p:cNvPr>
          <p:cNvSpPr/>
          <p:nvPr/>
        </p:nvSpPr>
        <p:spPr>
          <a:xfrm rot="16591078">
            <a:off x="5214144" y="3355181"/>
            <a:ext cx="146050" cy="147638"/>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11" name="椭圆 10">
            <a:extLst>
              <a:ext uri="{FF2B5EF4-FFF2-40B4-BE49-F238E27FC236}">
                <a16:creationId xmlns="" xmlns:a16="http://schemas.microsoft.com/office/drawing/2014/main" id="{A12E1B52-F724-C296-22E6-F1D8D2947F1C}"/>
              </a:ext>
            </a:extLst>
          </p:cNvPr>
          <p:cNvSpPr/>
          <p:nvPr/>
        </p:nvSpPr>
        <p:spPr>
          <a:xfrm rot="16591078">
            <a:off x="4641057" y="5349082"/>
            <a:ext cx="195262" cy="193675"/>
          </a:xfrm>
          <a:prstGeom prst="ellipse">
            <a:avLst/>
          </a:prstGeom>
          <a:gradFill>
            <a:gsLst>
              <a:gs pos="0">
                <a:srgbClr val="FC9D61"/>
              </a:gs>
              <a:gs pos="100000">
                <a:srgbClr val="DB3061"/>
              </a:gs>
            </a:gsLst>
            <a:lin ang="5400000" scaled="1"/>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12" name="椭圆 11">
            <a:extLst>
              <a:ext uri="{FF2B5EF4-FFF2-40B4-BE49-F238E27FC236}">
                <a16:creationId xmlns="" xmlns:a16="http://schemas.microsoft.com/office/drawing/2014/main" id="{27383921-EA01-4CA0-87D7-554AC2414158}"/>
              </a:ext>
            </a:extLst>
          </p:cNvPr>
          <p:cNvSpPr/>
          <p:nvPr/>
        </p:nvSpPr>
        <p:spPr>
          <a:xfrm>
            <a:off x="5476876" y="4633914"/>
            <a:ext cx="377825" cy="377825"/>
          </a:xfrm>
          <a:prstGeom prst="ellipse">
            <a:avLst/>
          </a:prstGeom>
          <a:solidFill>
            <a:schemeClr val="bg1"/>
          </a:soli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14" name="椭圆 13">
            <a:extLst>
              <a:ext uri="{FF2B5EF4-FFF2-40B4-BE49-F238E27FC236}">
                <a16:creationId xmlns="" xmlns:a16="http://schemas.microsoft.com/office/drawing/2014/main" id="{C8897BCA-2C3F-9473-4973-51EF31C5837F}"/>
              </a:ext>
            </a:extLst>
          </p:cNvPr>
          <p:cNvSpPr/>
          <p:nvPr/>
        </p:nvSpPr>
        <p:spPr>
          <a:xfrm>
            <a:off x="8937585" y="264805"/>
            <a:ext cx="1482250" cy="1482250"/>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19" name="椭圆 18">
            <a:extLst>
              <a:ext uri="{FF2B5EF4-FFF2-40B4-BE49-F238E27FC236}">
                <a16:creationId xmlns="" xmlns:a16="http://schemas.microsoft.com/office/drawing/2014/main" id="{71ACBEFD-A064-C436-6912-1B047DEB8676}"/>
              </a:ext>
            </a:extLst>
          </p:cNvPr>
          <p:cNvSpPr/>
          <p:nvPr/>
        </p:nvSpPr>
        <p:spPr>
          <a:xfrm rot="9216396">
            <a:off x="4851606" y="1170744"/>
            <a:ext cx="842380" cy="842380"/>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29" name="椭圆 28">
            <a:extLst>
              <a:ext uri="{FF2B5EF4-FFF2-40B4-BE49-F238E27FC236}">
                <a16:creationId xmlns="" xmlns:a16="http://schemas.microsoft.com/office/drawing/2014/main" id="{E2456A7F-6EEA-B57D-F31A-EE434D18B82F}"/>
              </a:ext>
            </a:extLst>
          </p:cNvPr>
          <p:cNvSpPr/>
          <p:nvPr/>
        </p:nvSpPr>
        <p:spPr>
          <a:xfrm rot="16374775">
            <a:off x="10430125" y="5732492"/>
            <a:ext cx="415465" cy="415465"/>
          </a:xfrm>
          <a:prstGeom prst="ellipse">
            <a:avLst/>
          </a:prstGeom>
          <a:gradFill flip="none" rotWithShape="1">
            <a:gsLst>
              <a:gs pos="100000">
                <a:srgbClr val="FC9D61"/>
              </a:gs>
              <a:gs pos="0">
                <a:srgbClr val="DB3061"/>
              </a:gs>
            </a:gsLst>
            <a:path path="circle">
              <a:fillToRect t="100000" r="100000"/>
            </a:path>
            <a:tileRect l="-100000" b="-100000"/>
          </a:gradFill>
          <a:ln w="0" cap="flat" cmpd="sng" algn="ctr">
            <a:noFill/>
            <a:prstDash val="solid"/>
            <a:miter lim="800000"/>
          </a:ln>
          <a:effectLst>
            <a:outerShdw blurRad="241300" dist="1270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sz="1350">
              <a:solidFill>
                <a:prstClr val="white"/>
              </a:solidFill>
              <a:cs typeface="+mn-ea"/>
              <a:sym typeface="+mn-lt"/>
            </a:endParaRPr>
          </a:p>
        </p:txBody>
      </p:sp>
      <p:sp>
        <p:nvSpPr>
          <p:cNvPr id="42" name="标题 1">
            <a:extLst>
              <a:ext uri="{FF2B5EF4-FFF2-40B4-BE49-F238E27FC236}">
                <a16:creationId xmlns="" xmlns:a16="http://schemas.microsoft.com/office/drawing/2014/main" id="{05C2D2BA-B2FC-BE42-6255-C7702D6B549F}"/>
              </a:ext>
            </a:extLst>
          </p:cNvPr>
          <p:cNvSpPr txBox="1">
            <a:spLocks/>
          </p:cNvSpPr>
          <p:nvPr/>
        </p:nvSpPr>
        <p:spPr>
          <a:xfrm>
            <a:off x="6470650" y="4144963"/>
            <a:ext cx="3867150" cy="677862"/>
          </a:xfrm>
          <a:prstGeom prst="rect">
            <a:avLst/>
          </a:prstGeom>
        </p:spPr>
        <p:txBody>
          <a:bodyPr lIns="68580" tIns="34290" rIns="68580" bIns="3429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altLang="zh-CN" sz="7200" b="1" spc="450"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rPr>
              <a:t>THANK YOU !!!</a:t>
            </a:r>
            <a:endParaRPr lang="zh-CN" altLang="en-US" sz="7200" b="1" spc="450" dirty="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mn-lt"/>
            </a:endParaRPr>
          </a:p>
        </p:txBody>
      </p:sp>
      <p:pic>
        <p:nvPicPr>
          <p:cNvPr id="56351" name="Picture 42">
            <a:extLst>
              <a:ext uri="{FF2B5EF4-FFF2-40B4-BE49-F238E27FC236}">
                <a16:creationId xmlns="" xmlns:a16="http://schemas.microsoft.com/office/drawing/2014/main" id="{B7A71CE1-629A-9688-21EA-9D6E79387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689" y="488950"/>
            <a:ext cx="11636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43">
            <a:extLst>
              <a:ext uri="{FF2B5EF4-FFF2-40B4-BE49-F238E27FC236}">
                <a16:creationId xmlns="" xmlns:a16="http://schemas.microsoft.com/office/drawing/2014/main" id="{0249D2E1-584B-33E8-CDF6-C9939A59B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727450"/>
            <a:ext cx="252888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44">
            <a:extLst>
              <a:ext uri="{FF2B5EF4-FFF2-40B4-BE49-F238E27FC236}">
                <a16:creationId xmlns="" xmlns:a16="http://schemas.microsoft.com/office/drawing/2014/main" id="{E51B7077-6D40-811A-F42A-80AD933DA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150" y="4813300"/>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45">
            <a:extLst>
              <a:ext uri="{FF2B5EF4-FFF2-40B4-BE49-F238E27FC236}">
                <a16:creationId xmlns="" xmlns:a16="http://schemas.microsoft.com/office/drawing/2014/main" id="{8E393B68-261E-9B84-F043-2A36D8C9D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776" y="1692276"/>
            <a:ext cx="10255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iterate type="lt">
                                    <p:tmPct val="0"/>
                                  </p:iterate>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75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mph" presetSubtype="0" fill="hold" nodeType="clickEffect">
                                  <p:stCondLst>
                                    <p:cond delay="0"/>
                                  </p:stCondLst>
                                  <p:iterate type="lt">
                                    <p:tmPct val="10000"/>
                                  </p:iterate>
                                  <p:childTnLst>
                                    <p:animMotion origin="layout" path="M 1.66667E-6 4.44444E-6 L 1.66667E-6 -0.07223 " pathEditMode="relative" rAng="0" ptsTypes="AA">
                                      <p:cBhvr>
                                        <p:cTn id="11" dur="250" accel="50000" decel="50000" autoRev="1" fill="hold">
                                          <p:stCondLst>
                                            <p:cond delay="0"/>
                                          </p:stCondLst>
                                        </p:cTn>
                                        <p:tgtEl>
                                          <p:spTgt spid="42"/>
                                        </p:tgtEl>
                                        <p:attrNameLst>
                                          <p:attrName>ppt_x</p:attrName>
                                          <p:attrName>ppt_y</p:attrName>
                                        </p:attrNameLst>
                                      </p:cBhvr>
                                      <p:rCtr x="0" y="-3611"/>
                                    </p:animMotion>
                                    <p:animRot by="1500000">
                                      <p:cBhvr>
                                        <p:cTn id="12" dur="125" fill="hold">
                                          <p:stCondLst>
                                            <p:cond delay="0"/>
                                          </p:stCondLst>
                                        </p:cTn>
                                        <p:tgtEl>
                                          <p:spTgt spid="42"/>
                                        </p:tgtEl>
                                        <p:attrNameLst>
                                          <p:attrName>r</p:attrName>
                                        </p:attrNameLst>
                                      </p:cBhvr>
                                    </p:animRot>
                                    <p:animRot by="-1500000">
                                      <p:cBhvr>
                                        <p:cTn id="13" dur="125" fill="hold">
                                          <p:stCondLst>
                                            <p:cond delay="125"/>
                                          </p:stCondLst>
                                        </p:cTn>
                                        <p:tgtEl>
                                          <p:spTgt spid="42"/>
                                        </p:tgtEl>
                                        <p:attrNameLst>
                                          <p:attrName>r</p:attrName>
                                        </p:attrNameLst>
                                      </p:cBhvr>
                                    </p:animRot>
                                    <p:animRot by="-1500000">
                                      <p:cBhvr>
                                        <p:cTn id="14" dur="125" fill="hold">
                                          <p:stCondLst>
                                            <p:cond delay="250"/>
                                          </p:stCondLst>
                                        </p:cTn>
                                        <p:tgtEl>
                                          <p:spTgt spid="42"/>
                                        </p:tgtEl>
                                        <p:attrNameLst>
                                          <p:attrName>r</p:attrName>
                                        </p:attrNameLst>
                                      </p:cBhvr>
                                    </p:animRot>
                                    <p:animRot by="1500000">
                                      <p:cBhvr>
                                        <p:cTn id="15"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D43D3EC-086E-1D71-A00F-AF46ACF51924}"/>
              </a:ext>
            </a:extLst>
          </p:cNvPr>
          <p:cNvSpPr>
            <a:spLocks noGrp="1"/>
          </p:cNvSpPr>
          <p:nvPr>
            <p:ph type="body" sz="half" idx="2"/>
          </p:nvPr>
        </p:nvSpPr>
        <p:spPr>
          <a:xfrm>
            <a:off x="566058" y="1185057"/>
            <a:ext cx="4271413" cy="513115"/>
          </a:xfrm>
        </p:spPr>
        <p:txBody>
          <a:bodyPr anchor="ctr">
            <a:noAutofit/>
          </a:bodyPr>
          <a:lstStyle/>
          <a:p>
            <a:r>
              <a:rPr lang="en-US" sz="2800" b="1" dirty="0" err="1">
                <a:solidFill>
                  <a:srgbClr val="FF0000"/>
                </a:solidFill>
              </a:rPr>
              <a:t>Kết</a:t>
            </a:r>
            <a:r>
              <a:rPr lang="en-US" sz="2800" b="1" dirty="0">
                <a:solidFill>
                  <a:srgbClr val="FF0000"/>
                </a:solidFill>
              </a:rPr>
              <a:t> </a:t>
            </a:r>
            <a:r>
              <a:rPr lang="en-US" sz="2800" b="1" dirty="0" err="1">
                <a:solidFill>
                  <a:srgbClr val="FF0000"/>
                </a:solidFill>
              </a:rPr>
              <a:t>luận</a:t>
            </a:r>
            <a:r>
              <a:rPr lang="en-US" sz="2800" b="1" dirty="0">
                <a:solidFill>
                  <a:srgbClr val="FF0000"/>
                </a:solidFill>
              </a:rPr>
              <a:t>: </a:t>
            </a:r>
          </a:p>
        </p:txBody>
      </p:sp>
      <p:sp>
        <p:nvSpPr>
          <p:cNvPr id="6" name="TextBox 5">
            <a:extLst>
              <a:ext uri="{FF2B5EF4-FFF2-40B4-BE49-F238E27FC236}">
                <a16:creationId xmlns="" xmlns:a16="http://schemas.microsoft.com/office/drawing/2014/main" id="{ECC6D9F4-E08E-4634-1E65-F65A5E952799}"/>
              </a:ext>
            </a:extLst>
          </p:cNvPr>
          <p:cNvSpPr txBox="1"/>
          <p:nvPr/>
        </p:nvSpPr>
        <p:spPr>
          <a:xfrm>
            <a:off x="566058" y="1732760"/>
            <a:ext cx="7315199" cy="3025700"/>
          </a:xfrm>
          <a:prstGeom prst="rect">
            <a:avLst/>
          </a:prstGeom>
          <a:noFill/>
        </p:spPr>
        <p:txBody>
          <a:bodyPr wrap="square">
            <a:spAutoFit/>
          </a:bodyPr>
          <a:lstStyle/>
          <a:p>
            <a:pPr marL="114300" algn="just">
              <a:lnSpc>
                <a:spcPct val="115000"/>
              </a:lnSpc>
            </a:pPr>
            <a:r>
              <a:rPr lang="nl-NL" sz="2800" i="1" dirty="0">
                <a:solidFill>
                  <a:srgbClr val="FF0000"/>
                </a:solidFill>
                <a:effectLst/>
                <a:latin typeface="Times New Roman" panose="02020603050405020304" pitchFamily="18" charset="0"/>
                <a:ea typeface="Times New Roman" panose="02020603050405020304" pitchFamily="18" charset="0"/>
              </a:rPr>
              <a:t>Hệ thần kinh ở người:</a:t>
            </a:r>
            <a:endParaRPr lang="en-US" sz="2800" dirty="0">
              <a:solidFill>
                <a:srgbClr val="FF0000"/>
              </a:solidFill>
              <a:effectLst/>
              <a:latin typeface="Times New Roman" panose="02020603050405020304" pitchFamily="18" charset="0"/>
              <a:ea typeface="Times New Roman" panose="02020603050405020304" pitchFamily="18" charset="0"/>
            </a:endParaRPr>
          </a:p>
          <a:p>
            <a:pPr marL="114300" algn="just">
              <a:lnSpc>
                <a:spcPct val="115000"/>
              </a:lnSpc>
            </a:pPr>
            <a:r>
              <a:rPr lang="nl-NL" sz="2800" i="1" dirty="0">
                <a:solidFill>
                  <a:srgbClr val="FF0000"/>
                </a:solidFill>
                <a:effectLst/>
                <a:latin typeface="Times New Roman" panose="02020603050405020304" pitchFamily="18" charset="0"/>
                <a:ea typeface="Times New Roman" panose="02020603050405020304" pitchFamily="18" charset="0"/>
              </a:rPr>
              <a:t>* Cấu tạo: hình ống, gồm 2 phần: </a:t>
            </a:r>
          </a:p>
          <a:p>
            <a:pPr marL="114300" indent="800100" algn="just">
              <a:lnSpc>
                <a:spcPct val="115000"/>
              </a:lnSpc>
            </a:pPr>
            <a:r>
              <a:rPr lang="nl-NL" sz="2800" i="1" dirty="0">
                <a:solidFill>
                  <a:srgbClr val="FF0000"/>
                </a:solidFill>
                <a:effectLst/>
                <a:latin typeface="Times New Roman" panose="02020603050405020304" pitchFamily="18" charset="0"/>
                <a:ea typeface="Times New Roman" panose="02020603050405020304" pitchFamily="18" charset="0"/>
              </a:rPr>
              <a:t>-&gt; bộ phận trung ương (não, tủy sống</a:t>
            </a:r>
            <a:r>
              <a:rPr lang="nl-NL" sz="2800" i="1" dirty="0">
                <a:solidFill>
                  <a:srgbClr val="FF0000"/>
                </a:solidFill>
                <a:latin typeface="Times New Roman" panose="02020603050405020304" pitchFamily="18" charset="0"/>
                <a:ea typeface="Times New Roman" panose="02020603050405020304" pitchFamily="18" charset="0"/>
              </a:rPr>
              <a:t>)</a:t>
            </a:r>
            <a:r>
              <a:rPr lang="nl-NL" sz="2800" i="1" dirty="0">
                <a:solidFill>
                  <a:srgbClr val="FF0000"/>
                </a:solidFill>
                <a:effectLst/>
                <a:latin typeface="Times New Roman" panose="02020603050405020304" pitchFamily="18" charset="0"/>
                <a:ea typeface="Times New Roman" panose="02020603050405020304" pitchFamily="18" charset="0"/>
              </a:rPr>
              <a:t>                          </a:t>
            </a:r>
          </a:p>
          <a:p>
            <a:pPr marL="114300" indent="800100" algn="just">
              <a:lnSpc>
                <a:spcPct val="115000"/>
              </a:lnSpc>
            </a:pPr>
            <a:r>
              <a:rPr lang="nl-NL" sz="2800" i="1" dirty="0">
                <a:solidFill>
                  <a:srgbClr val="FF0000"/>
                </a:solidFill>
                <a:effectLst/>
                <a:latin typeface="Times New Roman" panose="02020603050405020304" pitchFamily="18" charset="0"/>
                <a:ea typeface="Times New Roman" panose="02020603050405020304" pitchFamily="18" charset="0"/>
              </a:rPr>
              <a:t>-&gt; bộ phận ngoại biên (dây TK, hạch TK)</a:t>
            </a:r>
            <a:endParaRPr lang="en-US" sz="2800" dirty="0">
              <a:solidFill>
                <a:srgbClr val="FF0000"/>
              </a:solidFill>
              <a:effectLst/>
              <a:latin typeface="Times New Roman" panose="02020603050405020304" pitchFamily="18" charset="0"/>
              <a:ea typeface="Times New Roman" panose="02020603050405020304" pitchFamily="18" charset="0"/>
            </a:endParaRPr>
          </a:p>
          <a:p>
            <a:pPr marL="114300" algn="just">
              <a:lnSpc>
                <a:spcPct val="115000"/>
              </a:lnSpc>
              <a:spcAft>
                <a:spcPts val="1000"/>
              </a:spcAft>
            </a:pPr>
            <a:r>
              <a:rPr lang="nl-NL" sz="2800" i="1" dirty="0">
                <a:solidFill>
                  <a:srgbClr val="FF0000"/>
                </a:solidFill>
                <a:effectLst/>
                <a:latin typeface="Times New Roman" panose="02020603050405020304" pitchFamily="18" charset="0"/>
                <a:ea typeface="Times New Roman" panose="02020603050405020304" pitchFamily="18" charset="0"/>
              </a:rPr>
              <a:t>* Chức năng: điều khiển, điều hòa, phối hợp hoạt động các cơ quan trong cơ thể.</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7" name="Picture 2">
            <a:extLst>
              <a:ext uri="{FF2B5EF4-FFF2-40B4-BE49-F238E27FC236}">
                <a16:creationId xmlns="" xmlns:a16="http://schemas.microsoft.com/office/drawing/2014/main" id="{3A854AE6-F911-EBF9-7A38-1FA3B70D9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58" t="60481" r="8483" b="7467"/>
          <a:stretch/>
        </p:blipFill>
        <p:spPr bwMode="auto">
          <a:xfrm>
            <a:off x="7986028" y="1264170"/>
            <a:ext cx="3886652" cy="536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6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500"/>
                                        <p:tgtEl>
                                          <p:spTgt spid="6">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left)">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wipe(left)">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E77550A0-A3A2-1A76-3786-F0F5D8E20E95}"/>
              </a:ext>
            </a:extLst>
          </p:cNvPr>
          <p:cNvSpPr>
            <a:spLocks noGrp="1"/>
          </p:cNvSpPr>
          <p:nvPr>
            <p:ph type="body" sz="half" idx="2"/>
          </p:nvPr>
        </p:nvSpPr>
        <p:spPr>
          <a:xfrm>
            <a:off x="566058" y="1801200"/>
            <a:ext cx="6937828" cy="1043600"/>
          </a:xfrm>
        </p:spPr>
        <p:txBody>
          <a:bodyPr>
            <a:normAutofit/>
          </a:bodyPr>
          <a:lstStyle/>
          <a:p>
            <a:r>
              <a:rPr lang="en-US" sz="2800" dirty="0">
                <a:solidFill>
                  <a:srgbClr val="000000"/>
                </a:solidFill>
                <a:latin typeface="Times New Roman" panose="02020603050405020304" pitchFamily="18" charset="0"/>
                <a:ea typeface="Times New Roman" panose="02020603050405020304" pitchFamily="18" charset="0"/>
              </a:rPr>
              <a:t>Q</a:t>
            </a:r>
            <a:r>
              <a:rPr lang="en-US" sz="2800" dirty="0">
                <a:solidFill>
                  <a:srgbClr val="000000"/>
                </a:solidFill>
                <a:effectLst/>
                <a:latin typeface="Times New Roman" panose="02020603050405020304" pitchFamily="18" charset="0"/>
                <a:ea typeface="Times New Roman" panose="02020603050405020304" pitchFamily="18" charset="0"/>
              </a:rPr>
              <a:t>uan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37.2,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SGK </a:t>
            </a:r>
            <a:r>
              <a:rPr lang="nl-NL" sz="2800" dirty="0">
                <a:solidFill>
                  <a:srgbClr val="000000"/>
                </a:solidFill>
                <a:effectLst/>
                <a:latin typeface="Times New Roman" panose="02020603050405020304" pitchFamily="18" charset="0"/>
                <a:ea typeface="Times New Roman" panose="02020603050405020304" pitchFamily="18" charset="0"/>
              </a:rPr>
              <a:t>trao đổi cặp đôi hoàn thành phiếu học tập số 1 </a:t>
            </a:r>
            <a:endParaRPr lang="en-US" sz="2800" dirty="0"/>
          </a:p>
        </p:txBody>
      </p:sp>
      <p:pic>
        <p:nvPicPr>
          <p:cNvPr id="7" name="Picture 6">
            <a:extLst>
              <a:ext uri="{FF2B5EF4-FFF2-40B4-BE49-F238E27FC236}">
                <a16:creationId xmlns="" xmlns:a16="http://schemas.microsoft.com/office/drawing/2014/main" id="{338244CA-7E75-308B-596B-F521F01DFF66}"/>
              </a:ext>
            </a:extLst>
          </p:cNvPr>
          <p:cNvPicPr>
            <a:picLocks noChangeAspect="1"/>
          </p:cNvPicPr>
          <p:nvPr/>
        </p:nvPicPr>
        <p:blipFill>
          <a:blip r:embed="rId2"/>
          <a:stretch>
            <a:fillRect/>
          </a:stretch>
        </p:blipFill>
        <p:spPr>
          <a:xfrm>
            <a:off x="7663545" y="1328601"/>
            <a:ext cx="4327769" cy="5285350"/>
          </a:xfrm>
          <a:prstGeom prst="rect">
            <a:avLst/>
          </a:prstGeom>
        </p:spPr>
      </p:pic>
    </p:spTree>
    <p:extLst>
      <p:ext uri="{BB962C8B-B14F-4D97-AF65-F5344CB8AC3E}">
        <p14:creationId xmlns:p14="http://schemas.microsoft.com/office/powerpoint/2010/main" val="18300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38244CA-7E75-308B-596B-F521F01DFF66}"/>
              </a:ext>
            </a:extLst>
          </p:cNvPr>
          <p:cNvPicPr>
            <a:picLocks noChangeAspect="1"/>
          </p:cNvPicPr>
          <p:nvPr/>
        </p:nvPicPr>
        <p:blipFill>
          <a:blip r:embed="rId2"/>
          <a:stretch>
            <a:fillRect/>
          </a:stretch>
        </p:blipFill>
        <p:spPr>
          <a:xfrm>
            <a:off x="236144" y="2827592"/>
            <a:ext cx="3300193" cy="4030408"/>
          </a:xfrm>
          <a:prstGeom prst="rect">
            <a:avLst/>
          </a:prstGeom>
        </p:spPr>
      </p:pic>
      <p:graphicFrame>
        <p:nvGraphicFramePr>
          <p:cNvPr id="6" name="Table 5">
            <a:extLst>
              <a:ext uri="{FF2B5EF4-FFF2-40B4-BE49-F238E27FC236}">
                <a16:creationId xmlns="" xmlns:a16="http://schemas.microsoft.com/office/drawing/2014/main" id="{4BDDF616-E883-FBD8-CF93-2F170E021498}"/>
              </a:ext>
            </a:extLst>
          </p:cNvPr>
          <p:cNvGraphicFramePr>
            <a:graphicFrameLocks noGrp="1"/>
          </p:cNvGraphicFramePr>
          <p:nvPr>
            <p:extLst>
              <p:ext uri="{D42A27DB-BD31-4B8C-83A1-F6EECF244321}">
                <p14:modId xmlns:p14="http://schemas.microsoft.com/office/powerpoint/2010/main" val="3610867658"/>
              </p:ext>
            </p:extLst>
          </p:nvPr>
        </p:nvGraphicFramePr>
        <p:xfrm>
          <a:off x="3821170" y="1413796"/>
          <a:ext cx="7946000" cy="5468112"/>
        </p:xfrm>
        <a:graphic>
          <a:graphicData uri="http://schemas.openxmlformats.org/drawingml/2006/table">
            <a:tbl>
              <a:tblPr firstRow="1" firstCol="1" bandRow="1">
                <a:tableStyleId>{5940675A-B579-460E-94D1-54222C63F5DA}</a:tableStyleId>
              </a:tblPr>
              <a:tblGrid>
                <a:gridCol w="1478007">
                  <a:extLst>
                    <a:ext uri="{9D8B030D-6E8A-4147-A177-3AD203B41FA5}">
                      <a16:colId xmlns="" xmlns:a16="http://schemas.microsoft.com/office/drawing/2014/main" val="3250663584"/>
                    </a:ext>
                  </a:extLst>
                </a:gridCol>
                <a:gridCol w="2001469">
                  <a:extLst>
                    <a:ext uri="{9D8B030D-6E8A-4147-A177-3AD203B41FA5}">
                      <a16:colId xmlns="" xmlns:a16="http://schemas.microsoft.com/office/drawing/2014/main" val="657916321"/>
                    </a:ext>
                  </a:extLst>
                </a:gridCol>
                <a:gridCol w="1857868">
                  <a:extLst>
                    <a:ext uri="{9D8B030D-6E8A-4147-A177-3AD203B41FA5}">
                      <a16:colId xmlns="" xmlns:a16="http://schemas.microsoft.com/office/drawing/2014/main" val="685708548"/>
                    </a:ext>
                  </a:extLst>
                </a:gridCol>
                <a:gridCol w="228315">
                  <a:extLst>
                    <a:ext uri="{9D8B030D-6E8A-4147-A177-3AD203B41FA5}">
                      <a16:colId xmlns="" xmlns:a16="http://schemas.microsoft.com/office/drawing/2014/main" val="3251595111"/>
                    </a:ext>
                  </a:extLst>
                </a:gridCol>
                <a:gridCol w="2380341">
                  <a:extLst>
                    <a:ext uri="{9D8B030D-6E8A-4147-A177-3AD203B41FA5}">
                      <a16:colId xmlns="" xmlns:a16="http://schemas.microsoft.com/office/drawing/2014/main" val="1162626991"/>
                    </a:ext>
                  </a:extLst>
                </a:gridCol>
              </a:tblGrid>
              <a:tr h="290010">
                <a:tc gridSpan="5">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a. </a:t>
                      </a:r>
                      <a:r>
                        <a:rPr lang="en-US" sz="2400" b="1" dirty="0" err="1">
                          <a:solidFill>
                            <a:schemeClr val="tx1"/>
                          </a:solidFill>
                          <a:effectLst/>
                          <a:latin typeface="Times New Roman" panose="02020603050405020304" pitchFamily="18" charset="0"/>
                          <a:cs typeface="Times New Roman" panose="02020603050405020304" pitchFamily="18" charset="0"/>
                        </a:rPr>
                        <a:t>Một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số</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bệnh</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về</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thần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kinh</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807984551"/>
                  </a:ext>
                </a:extLst>
              </a:tr>
              <a:tr h="133079">
                <a:tc>
                  <a:txBody>
                    <a:bodyPr/>
                    <a:lstStyle/>
                    <a:p>
                      <a:pPr algn="ctr">
                        <a:lnSpc>
                          <a:spcPct val="115000"/>
                        </a:lnSpc>
                        <a:spcBef>
                          <a:spcPts val="2700"/>
                        </a:spcBef>
                        <a:spcAft>
                          <a:spcPts val="300"/>
                        </a:spcAft>
                      </a:pPr>
                      <a:r>
                        <a:rPr lang="en-US" sz="2400" b="1">
                          <a:solidFill>
                            <a:schemeClr val="tx1"/>
                          </a:solidFill>
                          <a:effectLst/>
                          <a:latin typeface="Times New Roman" panose="02020603050405020304" pitchFamily="18" charset="0"/>
                          <a:cs typeface="Times New Roman" panose="02020603050405020304" pitchFamily="18" charset="0"/>
                        </a:rPr>
                        <a:t>Tên bệnh</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ctr">
                        <a:lnSpc>
                          <a:spcPct val="115000"/>
                        </a:lnSpc>
                        <a:spcBef>
                          <a:spcPts val="2700"/>
                        </a:spcBef>
                        <a:spcAft>
                          <a:spcPts val="300"/>
                        </a:spcAft>
                      </a:pPr>
                      <a:r>
                        <a:rPr lang="en-US" sz="2400" b="1">
                          <a:solidFill>
                            <a:schemeClr val="tx1"/>
                          </a:solidFill>
                          <a:effectLst/>
                          <a:latin typeface="Times New Roman" panose="02020603050405020304" pitchFamily="18" charset="0"/>
                          <a:cs typeface="Times New Roman" panose="02020603050405020304" pitchFamily="18" charset="0"/>
                        </a:rPr>
                        <a:t>Nguyên nhân</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Triệu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chứng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ctr">
                        <a:lnSpc>
                          <a:spcPct val="115000"/>
                        </a:lnSpc>
                        <a:spcBef>
                          <a:spcPts val="2700"/>
                        </a:spcBef>
                        <a:spcAft>
                          <a:spcPts val="300"/>
                        </a:spcAft>
                      </a:pPr>
                      <a:endParaRPr lang="en-US" sz="2800" dirty="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Biện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pháp</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phòng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chống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 xmlns:a16="http://schemas.microsoft.com/office/drawing/2014/main" val="2755309663"/>
                  </a:ext>
                </a:extLst>
              </a:tr>
              <a:tr h="187562">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 xmlns:a16="http://schemas.microsoft.com/office/drawing/2014/main" val="1967231728"/>
                  </a:ext>
                </a:extLst>
              </a:tr>
              <a:tr h="227395">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 xmlns:a16="http://schemas.microsoft.com/office/drawing/2014/main" val="126473336"/>
                  </a:ext>
                </a:extLst>
              </a:tr>
              <a:tr h="235133">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 xmlns:a16="http://schemas.microsoft.com/office/drawing/2014/main" val="3633018854"/>
                  </a:ext>
                </a:extLst>
              </a:tr>
              <a:tr h="64322">
                <a:tc gridSpan="5">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b.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đối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với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thần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kinh</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048800985"/>
                  </a:ext>
                </a:extLst>
              </a:tr>
              <a:tr h="64322">
                <a:tc gridSpan="3">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hỏi</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gn="ctr">
                        <a:lnSpc>
                          <a:spcPct val="115000"/>
                        </a:lnSpc>
                        <a:spcBef>
                          <a:spcPts val="2700"/>
                        </a:spcBef>
                        <a:spcAft>
                          <a:spcPts val="300"/>
                        </a:spcAft>
                      </a:pPr>
                      <a:r>
                        <a:rPr lang="en-US" sz="2800">
                          <a:effectLst/>
                        </a:rPr>
                        <a:t>Trả lời</a:t>
                      </a: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gridSpan="2">
                  <a:txBody>
                    <a:bodyPr/>
                    <a:lstStyle/>
                    <a:p>
                      <a:pPr algn="ctr"/>
                      <a:r>
                        <a:rPr lang="en-US" sz="2400" b="1" dirty="0" err="1">
                          <a:solidFill>
                            <a:schemeClr val="tx1"/>
                          </a:solidFill>
                          <a:effectLst/>
                          <a:latin typeface="Times New Roman" panose="02020603050405020304" pitchFamily="18" charset="0"/>
                          <a:cs typeface="Times New Roman" panose="02020603050405020304" pitchFamily="18" charset="0"/>
                        </a:rPr>
                        <a:t>Trả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lời</a:t>
                      </a:r>
                      <a:endParaRPr lang="en-US" sz="2400" b="1" dirty="0">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 xmlns:a16="http://schemas.microsoft.com/office/drawing/2014/main" val="2326483306"/>
                  </a:ext>
                </a:extLst>
              </a:tr>
              <a:tr h="508106">
                <a:tc gridSpan="3">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1.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ma </a:t>
                      </a:r>
                      <a:r>
                        <a:rPr lang="en-US" sz="2400" b="1" dirty="0" err="1">
                          <a:solidFill>
                            <a:schemeClr val="tx1"/>
                          </a:solidFill>
                          <a:effectLst/>
                          <a:latin typeface="Times New Roman" panose="02020603050405020304" pitchFamily="18" charset="0"/>
                          <a:cs typeface="Times New Roman" panose="02020603050405020304" pitchFamily="18" charset="0"/>
                        </a:rPr>
                        <a:t>túy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ra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nạn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xã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hội</a:t>
                      </a:r>
                      <a:r>
                        <a:rPr lang="en-US" sz="2400" b="1" dirty="0">
                          <a:solidFill>
                            <a:schemeClr val="tx1"/>
                          </a:solidFill>
                          <a:effectLst/>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gn="just">
                        <a:lnSpc>
                          <a:spcPct val="115000"/>
                        </a:lnSpc>
                        <a:spcBef>
                          <a:spcPts val="2700"/>
                        </a:spcBef>
                        <a:spcAft>
                          <a:spcPts val="300"/>
                        </a:spcAft>
                      </a:pPr>
                      <a:endParaRPr lang="en-US" sz="2800" dirty="0">
                        <a:solidFill>
                          <a:srgbClr val="000000"/>
                        </a:solidFill>
                        <a:effectLst/>
                        <a:latin typeface="Segoe UI" panose="020B0502040204020203" pitchFamily="34" charset="0"/>
                        <a:ea typeface="Times New Roman" panose="02020603050405020304" pitchFamily="18" charset="0"/>
                      </a:endParaRPr>
                    </a:p>
                  </a:txBody>
                  <a:tcPr marL="25360" marR="25360" marT="0" marB="0"/>
                </a:tc>
                <a:tc gridSpan="2">
                  <a:txBody>
                    <a:bodyPr/>
                    <a:lstStyle/>
                    <a:p>
                      <a:endParaRPr lang="en-US" sz="2400" b="1">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 xmlns:a16="http://schemas.microsoft.com/office/drawing/2014/main" val="2126925694"/>
                  </a:ext>
                </a:extLst>
              </a:tr>
              <a:tr h="623325">
                <a:tc gridSpan="3">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2. </a:t>
                      </a:r>
                      <a:r>
                        <a:rPr lang="en-US" sz="2400" b="1" dirty="0" err="1">
                          <a:solidFill>
                            <a:schemeClr val="tx1"/>
                          </a:solidFill>
                          <a:effectLst/>
                          <a:latin typeface="Times New Roman" panose="02020603050405020304" pitchFamily="18" charset="0"/>
                          <a:cs typeface="Times New Roman" panose="02020603050405020304" pitchFamily="18" charset="0"/>
                        </a:rPr>
                        <a:t>Từ</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hiểu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biết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về</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em</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sẽ</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tuyên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truyền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đến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người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thân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và</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mọi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người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xung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quanh</a:t>
                      </a:r>
                      <a:r>
                        <a:rPr lang="en-US" sz="2400" b="1" dirty="0">
                          <a:solidFill>
                            <a:schemeClr val="tx1"/>
                          </a:solidFill>
                          <a:effectLst/>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nSpc>
                          <a:spcPct val="115000"/>
                        </a:lnSpc>
                        <a:spcAft>
                          <a:spcPts val="1000"/>
                        </a:spcAft>
                      </a:pP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25360" marR="25360" marT="0" marB="0"/>
                </a:tc>
                <a:tc gridSpan="2">
                  <a:txBody>
                    <a:bodyPr/>
                    <a:lstStyle/>
                    <a:p>
                      <a:endParaRPr lang="en-US" sz="2400" b="1" dirty="0">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 xmlns:a16="http://schemas.microsoft.com/office/drawing/2014/main" val="2385689017"/>
                  </a:ext>
                </a:extLst>
              </a:tr>
            </a:tbl>
          </a:graphicData>
        </a:graphic>
      </p:graphicFrame>
      <p:sp>
        <p:nvSpPr>
          <p:cNvPr id="9" name="TextBox 8">
            <a:extLst>
              <a:ext uri="{FF2B5EF4-FFF2-40B4-BE49-F238E27FC236}">
                <a16:creationId xmlns="" xmlns:a16="http://schemas.microsoft.com/office/drawing/2014/main" id="{948521A4-4FB7-435F-49F5-F6785DEB1658}"/>
              </a:ext>
            </a:extLst>
          </p:cNvPr>
          <p:cNvSpPr txBox="1"/>
          <p:nvPr/>
        </p:nvSpPr>
        <p:spPr>
          <a:xfrm>
            <a:off x="58056" y="2043277"/>
            <a:ext cx="3643086" cy="523220"/>
          </a:xfrm>
          <a:prstGeom prst="rect">
            <a:avLst/>
          </a:prstGeom>
          <a:noFill/>
        </p:spPr>
        <p:txBody>
          <a:bodyPr wrap="square">
            <a:spAutoFit/>
          </a:bodyPr>
          <a:lstStyle/>
          <a:p>
            <a:r>
              <a:rPr lang="nl-NL" sz="2800" dirty="0">
                <a:solidFill>
                  <a:srgbClr val="000000"/>
                </a:solidFill>
                <a:effectLst/>
                <a:latin typeface="Times New Roman" panose="02020603050405020304" pitchFamily="18" charset="0"/>
                <a:ea typeface="Times New Roman" panose="02020603050405020304" pitchFamily="18" charset="0"/>
              </a:rPr>
              <a:t>PHIẾU HỌC TẬP SỐ 1 </a:t>
            </a:r>
            <a:endParaRPr lang="en-US" sz="2800" dirty="0"/>
          </a:p>
        </p:txBody>
      </p:sp>
    </p:spTree>
    <p:extLst>
      <p:ext uri="{BB962C8B-B14F-4D97-AF65-F5344CB8AC3E}">
        <p14:creationId xmlns:p14="http://schemas.microsoft.com/office/powerpoint/2010/main" val="149110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3369965024"/>
              </p:ext>
            </p:extLst>
          </p:nvPr>
        </p:nvGraphicFramePr>
        <p:xfrm>
          <a:off x="547572" y="2510623"/>
          <a:ext cx="10846141" cy="3968496"/>
        </p:xfrm>
        <a:graphic>
          <a:graphicData uri="http://schemas.openxmlformats.org/drawingml/2006/table">
            <a:tbl>
              <a:tblPr firstRow="1" firstCol="1" bandRow="1">
                <a:tableStyleId>{2D5ABB26-0587-4C30-8999-92F81FD0307C}</a:tableStyleId>
              </a:tblPr>
              <a:tblGrid>
                <a:gridCol w="1841667">
                  <a:extLst>
                    <a:ext uri="{9D8B030D-6E8A-4147-A177-3AD203B41FA5}">
                      <a16:colId xmlns="" xmlns:a16="http://schemas.microsoft.com/office/drawing/2014/main" val="2039738270"/>
                    </a:ext>
                  </a:extLst>
                </a:gridCol>
                <a:gridCol w="2095675">
                  <a:extLst>
                    <a:ext uri="{9D8B030D-6E8A-4147-A177-3AD203B41FA5}">
                      <a16:colId xmlns="" xmlns:a16="http://schemas.microsoft.com/office/drawing/2014/main" val="1329605719"/>
                    </a:ext>
                  </a:extLst>
                </a:gridCol>
                <a:gridCol w="3091543">
                  <a:extLst>
                    <a:ext uri="{9D8B030D-6E8A-4147-A177-3AD203B41FA5}">
                      <a16:colId xmlns="" xmlns:a16="http://schemas.microsoft.com/office/drawing/2014/main" val="1268160225"/>
                    </a:ext>
                  </a:extLst>
                </a:gridCol>
                <a:gridCol w="3817256">
                  <a:extLst>
                    <a:ext uri="{9D8B030D-6E8A-4147-A177-3AD203B41FA5}">
                      <a16:colId xmlns=""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a:effectLst/>
                        </a:rPr>
                        <a:t>Tên bệnh</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a:effectLst/>
                        </a:rPr>
                        <a:t>Nguyên nhân</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Triệu</a:t>
                      </a:r>
                      <a:r>
                        <a:rPr lang="en-US" sz="2800" dirty="0">
                          <a:effectLst/>
                        </a:rPr>
                        <a:t> </a:t>
                      </a:r>
                      <a:r>
                        <a:rPr lang="en-US" sz="2800" dirty="0" err="1">
                          <a:effectLst/>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rPr>
                        <a:t>Biện</a:t>
                      </a:r>
                      <a:r>
                        <a:rPr lang="en-US" sz="2800" dirty="0">
                          <a:effectLst/>
                        </a:rPr>
                        <a:t> </a:t>
                      </a:r>
                      <a:r>
                        <a:rPr lang="en-US" sz="2800" dirty="0" err="1">
                          <a:effectLst/>
                        </a:rPr>
                        <a:t>pháp</a:t>
                      </a:r>
                      <a:r>
                        <a:rPr lang="en-US" sz="2800" dirty="0">
                          <a:effectLst/>
                        </a:rPr>
                        <a:t> </a:t>
                      </a:r>
                      <a:r>
                        <a:rPr lang="en-US" sz="2800" dirty="0" err="1">
                          <a:effectLst/>
                        </a:rPr>
                        <a:t>phòng</a:t>
                      </a:r>
                      <a:r>
                        <a:rPr lang="en-US" sz="2800" dirty="0">
                          <a:effectLst/>
                        </a:rPr>
                        <a:t> </a:t>
                      </a:r>
                      <a:r>
                        <a:rPr lang="en-US" sz="2800" dirty="0" err="1">
                          <a:effectLst/>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52490886"/>
                  </a:ext>
                </a:extLst>
              </a:tr>
              <a:tr h="2744494">
                <a:tc>
                  <a:txBody>
                    <a:bodyPr/>
                    <a:lstStyle/>
                    <a:p>
                      <a:pPr algn="just">
                        <a:lnSpc>
                          <a:spcPct val="100000"/>
                        </a:lnSpc>
                        <a:spcBef>
                          <a:spcPts val="800"/>
                        </a:spcBef>
                        <a:spcAft>
                          <a:spcPts val="300"/>
                        </a:spcAft>
                      </a:pPr>
                      <a:r>
                        <a:rPr lang="en-US" sz="2800" dirty="0">
                          <a:effectLst/>
                        </a:rPr>
                        <a:t>1. </a:t>
                      </a:r>
                      <a:r>
                        <a:rPr lang="en-US" sz="2800" dirty="0" err="1">
                          <a:effectLst/>
                        </a:rPr>
                        <a:t>Bệnh</a:t>
                      </a:r>
                      <a:r>
                        <a:rPr lang="en-US" sz="2800" dirty="0">
                          <a:effectLst/>
                        </a:rPr>
                        <a:t> Parkinson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800"/>
                        </a:spcBef>
                        <a:spcAft>
                          <a:spcPts val="300"/>
                        </a:spcAft>
                      </a:pPr>
                      <a:r>
                        <a:rPr lang="en-US" sz="2800" dirty="0" err="1">
                          <a:effectLst/>
                        </a:rPr>
                        <a:t>Thoái</a:t>
                      </a:r>
                      <a:r>
                        <a:rPr lang="en-US" sz="2800" dirty="0">
                          <a:effectLst/>
                        </a:rPr>
                        <a:t> </a:t>
                      </a:r>
                      <a:r>
                        <a:rPr lang="en-US" sz="2800" dirty="0" err="1">
                          <a:effectLst/>
                        </a:rPr>
                        <a:t>hóa</a:t>
                      </a:r>
                      <a:r>
                        <a:rPr lang="en-US" sz="2800" dirty="0">
                          <a:effectLst/>
                        </a:rPr>
                        <a:t> </a:t>
                      </a:r>
                      <a:r>
                        <a:rPr lang="en-US" sz="2800" dirty="0" err="1">
                          <a:effectLst/>
                        </a:rPr>
                        <a:t>tế</a:t>
                      </a:r>
                      <a:r>
                        <a:rPr lang="en-US" sz="2800" dirty="0">
                          <a:effectLst/>
                        </a:rPr>
                        <a:t> </a:t>
                      </a:r>
                      <a:r>
                        <a:rPr lang="en-US" sz="2800" dirty="0" err="1">
                          <a:effectLst/>
                        </a:rPr>
                        <a:t>bào</a:t>
                      </a:r>
                      <a:r>
                        <a:rPr lang="en-US" sz="2800" dirty="0">
                          <a:effectLst/>
                        </a:rPr>
                        <a:t> </a:t>
                      </a:r>
                      <a:r>
                        <a:rPr lang="en-US" sz="2800" dirty="0" err="1">
                          <a:effectLst/>
                        </a:rPr>
                        <a:t>thần</a:t>
                      </a:r>
                      <a:r>
                        <a:rPr lang="en-US" sz="2800" dirty="0">
                          <a:effectLst/>
                        </a:rPr>
                        <a:t> </a:t>
                      </a:r>
                      <a:r>
                        <a:rPr lang="en-US" sz="2800" dirty="0" err="1">
                          <a:effectLst/>
                        </a:rPr>
                        <a:t>kinh</a:t>
                      </a:r>
                      <a:r>
                        <a:rPr lang="en-US" sz="2800" dirty="0">
                          <a:effectLst/>
                        </a:rPr>
                        <a:t> (do </a:t>
                      </a:r>
                      <a:r>
                        <a:rPr lang="en-US" sz="2800" dirty="0" err="1">
                          <a:effectLst/>
                        </a:rPr>
                        <a:t>cao</a:t>
                      </a:r>
                      <a:r>
                        <a:rPr lang="en-US" sz="2800" dirty="0">
                          <a:effectLst/>
                        </a:rPr>
                        <a:t> </a:t>
                      </a:r>
                      <a:r>
                        <a:rPr lang="en-US" sz="2800" dirty="0" err="1">
                          <a:effectLst/>
                        </a:rPr>
                        <a:t>tuổi</a:t>
                      </a:r>
                      <a:r>
                        <a:rPr lang="en-US" sz="2800" dirty="0">
                          <a:effectLst/>
                        </a:rPr>
                        <a:t>, </a:t>
                      </a:r>
                      <a:r>
                        <a:rPr lang="en-US" sz="2800" dirty="0" err="1">
                          <a:effectLst/>
                        </a:rPr>
                        <a:t>nhiễm</a:t>
                      </a:r>
                      <a:r>
                        <a:rPr lang="en-US" sz="2800" dirty="0">
                          <a:effectLst/>
                        </a:rPr>
                        <a:t> </a:t>
                      </a:r>
                      <a:r>
                        <a:rPr lang="en-US" sz="2800" dirty="0" err="1">
                          <a:effectLst/>
                        </a:rPr>
                        <a:t>khuẩn</a:t>
                      </a:r>
                      <a:r>
                        <a:rPr lang="en-US" sz="2800" dirty="0">
                          <a:effectLst/>
                        </a:rPr>
                        <a:t>, </a:t>
                      </a:r>
                      <a:r>
                        <a:rPr lang="en-US" sz="2800" dirty="0" err="1">
                          <a:effectLst/>
                        </a:rPr>
                        <a:t>nhiễm</a:t>
                      </a:r>
                      <a:r>
                        <a:rPr lang="en-US" sz="2800" dirty="0">
                          <a:effectLst/>
                        </a:rPr>
                        <a:t> </a:t>
                      </a:r>
                      <a:r>
                        <a:rPr lang="en-US" sz="2800" dirty="0" err="1">
                          <a:effectLst/>
                        </a:rPr>
                        <a:t>độc</a:t>
                      </a:r>
                      <a:r>
                        <a:rPr lang="en-US" sz="2800" dirty="0">
                          <a:effectLst/>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800"/>
                        </a:spcBef>
                        <a:spcAft>
                          <a:spcPts val="300"/>
                        </a:spcAft>
                      </a:pPr>
                      <a:r>
                        <a:rPr lang="en-US" sz="2800" dirty="0">
                          <a:effectLst/>
                        </a:rPr>
                        <a:t>- </a:t>
                      </a:r>
                      <a:r>
                        <a:rPr lang="en-US" sz="2800" dirty="0" err="1">
                          <a:effectLst/>
                        </a:rPr>
                        <a:t>Suy</a:t>
                      </a:r>
                      <a:r>
                        <a:rPr lang="en-US" sz="2800" dirty="0">
                          <a:effectLst/>
                        </a:rPr>
                        <a:t> </a:t>
                      </a:r>
                      <a:r>
                        <a:rPr lang="en-US" sz="2800" dirty="0" err="1">
                          <a:effectLst/>
                        </a:rPr>
                        <a:t>giảm</a:t>
                      </a:r>
                      <a:r>
                        <a:rPr lang="en-US" sz="2800" dirty="0">
                          <a:effectLst/>
                        </a:rPr>
                        <a:t> </a:t>
                      </a:r>
                      <a:r>
                        <a:rPr lang="en-US" sz="2800" dirty="0" err="1">
                          <a:effectLst/>
                        </a:rPr>
                        <a:t>chức</a:t>
                      </a:r>
                      <a:r>
                        <a:rPr lang="en-US" sz="2800" dirty="0">
                          <a:effectLst/>
                        </a:rPr>
                        <a:t> </a:t>
                      </a:r>
                      <a:r>
                        <a:rPr lang="en-US" sz="2800" dirty="0" err="1">
                          <a:effectLst/>
                        </a:rPr>
                        <a:t>năng</a:t>
                      </a:r>
                      <a:r>
                        <a:rPr lang="en-US" sz="2800" dirty="0">
                          <a:effectLst/>
                        </a:rPr>
                        <a:t> </a:t>
                      </a:r>
                      <a:r>
                        <a:rPr lang="en-US" sz="2800" dirty="0" err="1">
                          <a:effectLst/>
                        </a:rPr>
                        <a:t>vận</a:t>
                      </a:r>
                      <a:r>
                        <a:rPr lang="en-US" sz="2800" dirty="0">
                          <a:effectLst/>
                        </a:rPr>
                        <a:t> </a:t>
                      </a:r>
                      <a:r>
                        <a:rPr lang="en-US" sz="2800" dirty="0" err="1">
                          <a:effectLst/>
                        </a:rPr>
                        <a:t>đông</a:t>
                      </a:r>
                      <a:r>
                        <a:rPr lang="en-US" sz="2800" dirty="0">
                          <a:effectLst/>
                        </a:rPr>
                        <a:t>, run </a:t>
                      </a:r>
                      <a:r>
                        <a:rPr lang="en-US" sz="2800" dirty="0" err="1">
                          <a:effectLst/>
                        </a:rPr>
                        <a:t>tay</a:t>
                      </a:r>
                      <a:r>
                        <a:rPr lang="en-US" sz="2800" dirty="0">
                          <a:effectLst/>
                        </a:rPr>
                        <a:t>.</a:t>
                      </a:r>
                    </a:p>
                    <a:p>
                      <a:pPr algn="just">
                        <a:lnSpc>
                          <a:spcPct val="100000"/>
                        </a:lnSpc>
                        <a:spcBef>
                          <a:spcPts val="800"/>
                        </a:spcBef>
                        <a:spcAft>
                          <a:spcPts val="300"/>
                        </a:spcAft>
                      </a:pPr>
                      <a:r>
                        <a:rPr lang="en-US" sz="2800" dirty="0">
                          <a:effectLst/>
                        </a:rPr>
                        <a:t>- </a:t>
                      </a:r>
                      <a:r>
                        <a:rPr lang="en-US" sz="2800" dirty="0" err="1">
                          <a:effectLst/>
                        </a:rPr>
                        <a:t>Mất</a:t>
                      </a:r>
                      <a:r>
                        <a:rPr lang="en-US" sz="2800" dirty="0">
                          <a:effectLst/>
                        </a:rPr>
                        <a:t> </a:t>
                      </a:r>
                      <a:r>
                        <a:rPr lang="en-US" sz="2800" dirty="0" err="1">
                          <a:effectLst/>
                        </a:rPr>
                        <a:t>thăng</a:t>
                      </a:r>
                      <a:r>
                        <a:rPr lang="en-US" sz="2800" dirty="0">
                          <a:effectLst/>
                        </a:rPr>
                        <a:t> </a:t>
                      </a:r>
                      <a:r>
                        <a:rPr lang="en-US" sz="2800" dirty="0" err="1">
                          <a:effectLst/>
                        </a:rPr>
                        <a:t>bằng</a:t>
                      </a:r>
                      <a:r>
                        <a:rPr lang="en-US" sz="2800" dirty="0">
                          <a:effectLst/>
                        </a:rPr>
                        <a:t>, di </a:t>
                      </a:r>
                      <a:r>
                        <a:rPr lang="en-US" sz="2800" dirty="0" err="1">
                          <a:effectLst/>
                        </a:rPr>
                        <a:t>chuyển</a:t>
                      </a:r>
                      <a:r>
                        <a:rPr lang="en-US" sz="2800" dirty="0">
                          <a:effectLst/>
                        </a:rPr>
                        <a:t> </a:t>
                      </a:r>
                      <a:r>
                        <a:rPr lang="en-US" sz="2800" dirty="0" err="1">
                          <a:effectLst/>
                        </a:rPr>
                        <a:t>khó</a:t>
                      </a:r>
                      <a:r>
                        <a:rPr lang="en-US" sz="2800" dirty="0">
                          <a:effectLst/>
                        </a:rPr>
                        <a:t> </a:t>
                      </a:r>
                      <a:r>
                        <a:rPr lang="en-US" sz="2800" dirty="0" err="1">
                          <a:effectLst/>
                        </a:rPr>
                        <a:t>khăn</a:t>
                      </a:r>
                      <a:r>
                        <a:rPr lang="en-US" sz="2800" dirty="0">
                          <a:effectLst/>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00000"/>
                        </a:lnSpc>
                        <a:spcBef>
                          <a:spcPts val="800"/>
                        </a:spcBef>
                        <a:spcAft>
                          <a:spcPts val="300"/>
                        </a:spcAft>
                        <a:buFontTx/>
                        <a:buChar char="-"/>
                      </a:pPr>
                      <a:r>
                        <a:rPr lang="en-US" sz="2800" dirty="0">
                          <a:effectLst/>
                        </a:rPr>
                        <a:t> </a:t>
                      </a:r>
                      <a:r>
                        <a:rPr lang="en-US" sz="2800" dirty="0" err="1">
                          <a:effectLst/>
                        </a:rPr>
                        <a:t>Bổ</a:t>
                      </a:r>
                      <a:r>
                        <a:rPr lang="en-US" sz="2800" dirty="0">
                          <a:effectLst/>
                        </a:rPr>
                        <a:t> sung vitamin D, </a:t>
                      </a:r>
                      <a:r>
                        <a:rPr lang="en-US" sz="2800" dirty="0" err="1">
                          <a:effectLst/>
                        </a:rPr>
                        <a:t>tắm</a:t>
                      </a:r>
                      <a:r>
                        <a:rPr lang="en-US" sz="2800" dirty="0">
                          <a:effectLst/>
                        </a:rPr>
                        <a:t> </a:t>
                      </a:r>
                      <a:r>
                        <a:rPr lang="en-US" sz="2800" dirty="0" err="1">
                          <a:effectLst/>
                        </a:rPr>
                        <a:t>nắng</a:t>
                      </a:r>
                      <a:r>
                        <a:rPr lang="en-US" sz="2800" dirty="0">
                          <a:effectLst/>
                        </a:rPr>
                        <a:t>.</a:t>
                      </a:r>
                    </a:p>
                    <a:p>
                      <a:pPr marL="0" indent="0" algn="just">
                        <a:lnSpc>
                          <a:spcPct val="100000"/>
                        </a:lnSpc>
                        <a:spcBef>
                          <a:spcPts val="800"/>
                        </a:spcBef>
                        <a:spcAft>
                          <a:spcPts val="300"/>
                        </a:spcAft>
                        <a:buFontTx/>
                        <a:buNone/>
                      </a:pPr>
                      <a:r>
                        <a:rPr lang="en-US" sz="2800" dirty="0">
                          <a:effectLst/>
                        </a:rPr>
                        <a:t>- </a:t>
                      </a:r>
                      <a:r>
                        <a:rPr lang="en-US" sz="2800" dirty="0" err="1">
                          <a:effectLst/>
                        </a:rPr>
                        <a:t>Luyện</a:t>
                      </a:r>
                      <a:r>
                        <a:rPr lang="en-US" sz="2800" dirty="0">
                          <a:effectLst/>
                        </a:rPr>
                        <a:t> </a:t>
                      </a:r>
                      <a:r>
                        <a:rPr lang="en-US" sz="2800" dirty="0" err="1">
                          <a:effectLst/>
                        </a:rPr>
                        <a:t>tập</a:t>
                      </a:r>
                      <a:r>
                        <a:rPr lang="en-US" sz="2800" dirty="0">
                          <a:effectLst/>
                        </a:rPr>
                        <a:t> </a:t>
                      </a:r>
                      <a:r>
                        <a:rPr lang="en-US" sz="2800" dirty="0" err="1">
                          <a:effectLst/>
                        </a:rPr>
                        <a:t>thể</a:t>
                      </a:r>
                      <a:r>
                        <a:rPr lang="en-US" sz="2800" dirty="0">
                          <a:effectLst/>
                        </a:rPr>
                        <a:t> </a:t>
                      </a:r>
                      <a:r>
                        <a:rPr lang="en-US" sz="2800" dirty="0" err="1">
                          <a:effectLst/>
                        </a:rPr>
                        <a:t>dục</a:t>
                      </a:r>
                      <a:r>
                        <a:rPr lang="en-US" sz="2800" dirty="0">
                          <a:effectLst/>
                        </a:rPr>
                        <a:t> </a:t>
                      </a:r>
                      <a:r>
                        <a:rPr lang="en-US" sz="2800" dirty="0" err="1">
                          <a:effectLst/>
                        </a:rPr>
                        <a:t>thể</a:t>
                      </a:r>
                      <a:r>
                        <a:rPr lang="en-US" sz="2800" dirty="0">
                          <a:effectLst/>
                        </a:rPr>
                        <a:t> </a:t>
                      </a:r>
                      <a:r>
                        <a:rPr lang="en-US" sz="2800" dirty="0" err="1">
                          <a:effectLst/>
                        </a:rPr>
                        <a:t>thao</a:t>
                      </a:r>
                      <a:r>
                        <a:rPr lang="en-US" sz="2800" dirty="0">
                          <a:effectLst/>
                        </a:rPr>
                        <a:t>.</a:t>
                      </a:r>
                    </a:p>
                    <a:p>
                      <a:pPr marL="0" indent="0" algn="just">
                        <a:lnSpc>
                          <a:spcPct val="100000"/>
                        </a:lnSpc>
                        <a:spcBef>
                          <a:spcPts val="800"/>
                        </a:spcBef>
                        <a:spcAft>
                          <a:spcPts val="300"/>
                        </a:spcAft>
                      </a:pPr>
                      <a:r>
                        <a:rPr lang="en-US" sz="2800" dirty="0">
                          <a:effectLst/>
                        </a:rPr>
                        <a:t>- </a:t>
                      </a:r>
                      <a:r>
                        <a:rPr lang="en-US" sz="2800" dirty="0" err="1">
                          <a:effectLst/>
                        </a:rPr>
                        <a:t>Tránh</a:t>
                      </a:r>
                      <a:r>
                        <a:rPr lang="en-US" sz="2800" dirty="0">
                          <a:effectLst/>
                        </a:rPr>
                        <a:t> </a:t>
                      </a:r>
                      <a:r>
                        <a:rPr lang="en-US" sz="2800" dirty="0" err="1">
                          <a:effectLst/>
                        </a:rPr>
                        <a:t>xa</a:t>
                      </a:r>
                      <a:r>
                        <a:rPr lang="en-US" sz="2800" dirty="0">
                          <a:effectLst/>
                        </a:rPr>
                        <a:t> </a:t>
                      </a:r>
                      <a:r>
                        <a:rPr lang="en-US" sz="2800" dirty="0" err="1">
                          <a:effectLst/>
                        </a:rPr>
                        <a:t>môi</a:t>
                      </a:r>
                      <a:r>
                        <a:rPr lang="en-US" sz="2800" dirty="0">
                          <a:effectLst/>
                        </a:rPr>
                        <a:t> trường </a:t>
                      </a:r>
                      <a:r>
                        <a:rPr lang="en-US" sz="2800" dirty="0" err="1">
                          <a:effectLst/>
                        </a:rPr>
                        <a:t>có</a:t>
                      </a:r>
                      <a:r>
                        <a:rPr lang="en-US" sz="2800" dirty="0">
                          <a:effectLst/>
                        </a:rPr>
                        <a:t> </a:t>
                      </a:r>
                      <a:r>
                        <a:rPr lang="en-US" sz="2800" dirty="0" err="1">
                          <a:effectLst/>
                        </a:rPr>
                        <a:t>chất</a:t>
                      </a:r>
                      <a:r>
                        <a:rPr lang="en-US" sz="2800" dirty="0">
                          <a:effectLst/>
                        </a:rPr>
                        <a:t> </a:t>
                      </a:r>
                      <a:r>
                        <a:rPr lang="en-US" sz="2800" dirty="0" err="1">
                          <a:effectLst/>
                        </a:rPr>
                        <a:t>độc</a:t>
                      </a:r>
                      <a:r>
                        <a:rPr lang="en-US" sz="2800" dirty="0">
                          <a:effectLst/>
                        </a:rPr>
                        <a:t> </a:t>
                      </a:r>
                      <a:r>
                        <a:rPr lang="en-US" sz="2800" dirty="0" err="1">
                          <a:effectLst/>
                        </a:rPr>
                        <a:t>hại</a:t>
                      </a:r>
                      <a:r>
                        <a:rPr lang="en-US" sz="2800" dirty="0">
                          <a:effectLst/>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88336347"/>
                  </a:ext>
                </a:extLst>
              </a:tr>
            </a:tbl>
          </a:graphicData>
        </a:graphic>
      </p:graphicFrame>
      <p:sp>
        <p:nvSpPr>
          <p:cNvPr id="9" name="TextBox 8">
            <a:extLst>
              <a:ext uri="{FF2B5EF4-FFF2-40B4-BE49-F238E27FC236}">
                <a16:creationId xmlns="" xmlns:a16="http://schemas.microsoft.com/office/drawing/2014/main" id="{4AEEAF76-B7ED-8ADF-E6AB-3DCD583B523A}"/>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08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{DA22E402-DFEE-497A-8B39-8C9891E5ACB7}tf78438558_win32</Template>
  <TotalTime>1095</TotalTime>
  <Words>3718</Words>
  <Application>Microsoft Office PowerPoint</Application>
  <PresentationFormat>Widescreen</PresentationFormat>
  <Paragraphs>352</Paragraphs>
  <Slides>52</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Arial</vt:lpstr>
      <vt:lpstr>Arial Black</vt:lpstr>
      <vt:lpstr>Arial Regular</vt:lpstr>
      <vt:lpstr>Calibri</vt:lpstr>
      <vt:lpstr>Cambria Math</vt:lpstr>
      <vt:lpstr>等线</vt:lpstr>
      <vt:lpstr>Sabon Next LT</vt:lpstr>
      <vt:lpstr>Segoe UI</vt:lpstr>
      <vt:lpstr>Times New Roman</vt:lpstr>
      <vt:lpstr>Wingdings</vt:lpstr>
      <vt:lpstr>Office Theme</vt:lpstr>
      <vt:lpstr>1_Office Theme</vt:lpstr>
      <vt:lpstr>CHÀO MỪNG CÁC EM  ĐẾN VỚI TIẾT HỌC HÔM NAY</vt:lpstr>
      <vt:lpstr>PowerPoint Presentation</vt:lpstr>
      <vt:lpstr>Bài 37. HỆ THẦN KINH VÀ CÁC GIÁC QUAN Ở NGƯỜI</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 </vt:lpstr>
      <vt:lpstr> </vt:lpstr>
      <vt:lpstr> </vt:lpstr>
      <vt:lpstr> </vt:lpstr>
      <vt:lpstr>PowerPoint Presentation</vt:lpstr>
      <vt:lpstr>PowerPoint Presentation</vt:lpstr>
      <vt:lpstr>PowerPoint Presentation</vt:lpstr>
      <vt:lpstr>NỘI QUY TRÌNH BÀY POSTER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subject/>
  <dc:creator>Thien Thanh Bui</dc:creator>
  <cp:lastModifiedBy>Microsoft account</cp:lastModifiedBy>
  <cp:revision>15</cp:revision>
  <dcterms:created xsi:type="dcterms:W3CDTF">2023-07-20T01:42:56Z</dcterms:created>
  <dcterms:modified xsi:type="dcterms:W3CDTF">2024-12-15T15:52:42Z</dcterms:modified>
</cp:coreProperties>
</file>