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9"/>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36" r:id="rId18"/>
    <p:sldId id="333" r:id="rId19"/>
    <p:sldId id="335" r:id="rId20"/>
    <p:sldId id="334" r:id="rId21"/>
    <p:sldId id="307" r:id="rId22"/>
    <p:sldId id="306" r:id="rId23"/>
    <p:sldId id="308" r:id="rId24"/>
    <p:sldId id="294" r:id="rId25"/>
    <p:sldId id="310" r:id="rId26"/>
    <p:sldId id="311" r:id="rId27"/>
    <p:sldId id="312" r:id="rId28"/>
    <p:sldId id="313" r:id="rId29"/>
    <p:sldId id="317" r:id="rId30"/>
    <p:sldId id="314" r:id="rId31"/>
    <p:sldId id="315" r:id="rId32"/>
    <p:sldId id="318" r:id="rId33"/>
    <p:sldId id="319" r:id="rId34"/>
    <p:sldId id="320" r:id="rId35"/>
    <p:sldId id="323" r:id="rId36"/>
    <p:sldId id="326" r:id="rId37"/>
    <p:sldId id="325" r:id="rId38"/>
    <p:sldId id="327" r:id="rId39"/>
    <p:sldId id="328" r:id="rId40"/>
    <p:sldId id="285" r:id="rId41"/>
    <p:sldId id="321" r:id="rId42"/>
    <p:sldId id="322" r:id="rId43"/>
    <p:sldId id="329" r:id="rId44"/>
    <p:sldId id="330" r:id="rId45"/>
    <p:sldId id="331" r:id="rId46"/>
    <p:sldId id="332" r:id="rId47"/>
    <p:sldId id="293" r:id="rId4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93" d="100"/>
          <a:sy n="93" d="100"/>
        </p:scale>
        <p:origin x="101" y="389"/>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r>
              <a:rPr lang="en-US" dirty="0"/>
              <a:t/>
            </a:r>
            <a:br>
              <a:rPr lang="en-US" dirty="0"/>
            </a:br>
            <a:endParaRPr lang="en-US" dirty="0"/>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xmlns=""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xmlns=""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xmlns=""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xmlns=""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xmlns=""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xmlns=""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xmlns=""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xmlns=""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xmlns=""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xmlns=""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xmlns=""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xmlns=""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xmlns=""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xmlns=""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xmlns=""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30" name="Picture 6" descr="Animation Virtual Classroom Background in Illustrator, SVG, JPG, EPS, PNG -  Download | Template.net">
            <a:extLst>
              <a:ext uri="{FF2B5EF4-FFF2-40B4-BE49-F238E27FC236}">
                <a16:creationId xmlns:a16="http://schemas.microsoft.com/office/drawing/2014/main" xmlns=""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6A6C79AC-5BA7-2B5D-7B2B-F6D61626A738}"/>
              </a:ext>
            </a:extLst>
          </p:cNvPr>
          <p:cNvSpPr txBox="1"/>
          <p:nvPr/>
        </p:nvSpPr>
        <p:spPr>
          <a:xfrm>
            <a:off x="2625394" y="1408063"/>
            <a:ext cx="6557875" cy="2400657"/>
          </a:xfrm>
          <a:prstGeom prst="rect">
            <a:avLst/>
          </a:prstGeom>
          <a:noFill/>
        </p:spPr>
        <p:txBody>
          <a:bodyPr wrap="square" rtlCol="0">
            <a:spAutoFit/>
          </a:bodyPr>
          <a:lstStyle/>
          <a:p>
            <a:pPr algn="ctr">
              <a:lnSpc>
                <a:spcPct val="125000"/>
              </a:lnSpc>
            </a:pPr>
            <a:r>
              <a:rPr lang="en-US" sz="3600" b="1" dirty="0">
                <a:solidFill>
                  <a:srgbClr val="FDFAF6"/>
                </a:solidFill>
              </a:rPr>
              <a:t>CÂU HỎI </a:t>
            </a:r>
            <a:r>
              <a:rPr lang="en-US" sz="3600" b="1" dirty="0" smtClean="0">
                <a:solidFill>
                  <a:srgbClr val="FDFAF6"/>
                </a:solidFill>
              </a:rPr>
              <a:t>LUYỆN TẬP, </a:t>
            </a:r>
          </a:p>
          <a:p>
            <a:pPr algn="ctr">
              <a:lnSpc>
                <a:spcPct val="125000"/>
              </a:lnSpc>
            </a:pPr>
            <a:r>
              <a:rPr lang="en-US" sz="3600" b="1" dirty="0" smtClean="0">
                <a:solidFill>
                  <a:srgbClr val="FDFAF6"/>
                </a:solidFill>
              </a:rPr>
              <a:t>VẬN DỤNG</a:t>
            </a:r>
            <a:endParaRPr lang="en-US" sz="3600" b="1" dirty="0">
              <a:solidFill>
                <a:srgbClr val="FDFAF6"/>
              </a:solidFill>
            </a:endParaRPr>
          </a:p>
          <a:p>
            <a:pPr algn="ctr">
              <a:lnSpc>
                <a:spcPct val="125000"/>
              </a:lnSpc>
            </a:pPr>
            <a:r>
              <a:rPr lang="en-US" sz="2400" b="1" i="1" dirty="0" err="1">
                <a:solidFill>
                  <a:srgbClr val="FFFF00"/>
                </a:solidFill>
              </a:rPr>
              <a:t>Chọn</a:t>
            </a:r>
            <a:r>
              <a:rPr lang="en-US" sz="2400" b="1" i="1" dirty="0">
                <a:solidFill>
                  <a:srgbClr val="FFFF00"/>
                </a:solidFill>
              </a:rPr>
              <a:t> </a:t>
            </a:r>
            <a:r>
              <a:rPr lang="en-US" sz="2400" b="1" i="1" dirty="0" err="1">
                <a:solidFill>
                  <a:srgbClr val="FFFF00"/>
                </a:solidFill>
              </a:rPr>
              <a:t>một</a:t>
            </a:r>
            <a:r>
              <a:rPr lang="en-US" sz="2400" b="1" i="1" dirty="0">
                <a:solidFill>
                  <a:srgbClr val="FFFF00"/>
                </a:solidFill>
              </a:rPr>
              <a:t> </a:t>
            </a:r>
            <a:r>
              <a:rPr lang="en-US" sz="2400" b="1" i="1" dirty="0" err="1">
                <a:solidFill>
                  <a:srgbClr val="FFFF00"/>
                </a:solidFill>
              </a:rPr>
              <a:t>trong</a:t>
            </a:r>
            <a:r>
              <a:rPr lang="en-US" sz="2400" b="1" i="1" dirty="0">
                <a:solidFill>
                  <a:srgbClr val="FFFF00"/>
                </a:solidFill>
              </a:rPr>
              <a:t> </a:t>
            </a:r>
            <a:r>
              <a:rPr lang="en-US" sz="2400" b="1" i="1" dirty="0" err="1">
                <a:solidFill>
                  <a:srgbClr val="FFFF00"/>
                </a:solidFill>
              </a:rPr>
              <a:t>các</a:t>
            </a:r>
            <a:r>
              <a:rPr lang="en-US" sz="2400" b="1" i="1" dirty="0">
                <a:solidFill>
                  <a:srgbClr val="FFFF00"/>
                </a:solidFill>
              </a:rPr>
              <a:t> </a:t>
            </a:r>
            <a:r>
              <a:rPr lang="en-US" sz="2400" b="1" i="1" dirty="0" err="1">
                <a:solidFill>
                  <a:srgbClr val="FFFF00"/>
                </a:solidFill>
              </a:rPr>
              <a:t>phương</a:t>
            </a:r>
            <a:r>
              <a:rPr lang="en-US" sz="2400" b="1" i="1" dirty="0">
                <a:solidFill>
                  <a:srgbClr val="FFFF00"/>
                </a:solidFill>
              </a:rPr>
              <a:t> </a:t>
            </a:r>
            <a:r>
              <a:rPr lang="en-US" sz="2400" b="1" i="1" dirty="0" err="1">
                <a:solidFill>
                  <a:srgbClr val="FFFF00"/>
                </a:solidFill>
              </a:rPr>
              <a:t>án</a:t>
            </a:r>
            <a:r>
              <a:rPr lang="en-US" sz="2400" b="1" i="1" dirty="0">
                <a:solidFill>
                  <a:srgbClr val="FFFF00"/>
                </a:solidFill>
              </a:rPr>
              <a:t> A, B, C </a:t>
            </a:r>
            <a:r>
              <a:rPr lang="en-US" sz="2400" b="1" i="1" dirty="0" err="1">
                <a:solidFill>
                  <a:srgbClr val="FFFF00"/>
                </a:solidFill>
              </a:rPr>
              <a:t>hoặc</a:t>
            </a:r>
            <a:r>
              <a:rPr lang="en-US" sz="2400" b="1" i="1" dirty="0">
                <a:solidFill>
                  <a:srgbClr val="FFFF00"/>
                </a:solidFill>
              </a:rPr>
              <a:t> D </a:t>
            </a:r>
            <a:r>
              <a:rPr lang="en-US" sz="2400" b="1" i="1" dirty="0" err="1">
                <a:solidFill>
                  <a:srgbClr val="FFFF00"/>
                </a:solidFill>
              </a:rPr>
              <a:t>được</a:t>
            </a:r>
            <a:r>
              <a:rPr lang="en-US" sz="2400" b="1" i="1" dirty="0">
                <a:solidFill>
                  <a:srgbClr val="FFFF00"/>
                </a:solidFill>
              </a:rPr>
              <a:t> </a:t>
            </a:r>
            <a:r>
              <a:rPr lang="en-US" sz="2400" b="1" i="1" dirty="0" err="1">
                <a:solidFill>
                  <a:srgbClr val="FFFF00"/>
                </a:solidFill>
              </a:rPr>
              <a:t>cho</a:t>
            </a:r>
            <a:r>
              <a:rPr lang="en-US" sz="2400" b="1" i="1" dirty="0">
                <a:solidFill>
                  <a:srgbClr val="FFFF00"/>
                </a:solidFill>
              </a:rPr>
              <a:t> </a:t>
            </a:r>
            <a:r>
              <a:rPr lang="en-US" sz="2400" b="1" i="1" dirty="0" err="1">
                <a:solidFill>
                  <a:srgbClr val="FFFF00"/>
                </a:solidFill>
              </a:rPr>
              <a:t>là</a:t>
            </a:r>
            <a:r>
              <a:rPr lang="en-US" sz="2400" b="1" i="1" dirty="0">
                <a:solidFill>
                  <a:srgbClr val="FFFF00"/>
                </a:solidFill>
              </a:rPr>
              <a:t> </a:t>
            </a:r>
            <a:r>
              <a:rPr lang="en-US" sz="2400" b="1" i="1" dirty="0" err="1">
                <a:solidFill>
                  <a:srgbClr val="FFFF00"/>
                </a:solidFill>
              </a:rPr>
              <a:t>chính</a:t>
            </a:r>
            <a:r>
              <a:rPr lang="en-US" sz="2400" b="1" i="1" dirty="0">
                <a:solidFill>
                  <a:srgbClr val="FFFF00"/>
                </a:solidFill>
              </a:rPr>
              <a:t> </a:t>
            </a:r>
            <a:r>
              <a:rPr lang="en-US" sz="2400" b="1" i="1" dirty="0" err="1">
                <a:solidFill>
                  <a:srgbClr val="FFFF00"/>
                </a:solidFill>
              </a:rPr>
              <a:t>xác</a:t>
            </a:r>
            <a:r>
              <a:rPr lang="en-US" sz="2400" b="1" i="1" dirty="0">
                <a:solidFill>
                  <a:srgbClr val="FFFF00"/>
                </a:solidFill>
              </a:rPr>
              <a:t> </a:t>
            </a:r>
          </a:p>
        </p:txBody>
      </p:sp>
    </p:spTree>
    <p:extLst>
      <p:ext uri="{BB962C8B-B14F-4D97-AF65-F5344CB8AC3E}">
        <p14:creationId xmlns:p14="http://schemas.microsoft.com/office/powerpoint/2010/main" val="414953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LUYỆN TẬP</a:t>
            </a:r>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052596"/>
          </a:xfrm>
          <a:prstGeom prst="rect">
            <a:avLst/>
          </a:prstGeom>
          <a:noFill/>
        </p:spPr>
        <p:txBody>
          <a:bodyPr wrap="square">
            <a:spAutoFit/>
          </a:bodyPr>
          <a:lstStyle/>
          <a:p>
            <a:pPr algn="just">
              <a:lnSpc>
                <a:spcPct val="130000"/>
              </a:lnSpc>
            </a:pPr>
            <a:r>
              <a:rPr lang="en-US" sz="2400" b="1" dirty="0" err="1">
                <a:solidFill>
                  <a:srgbClr val="000000"/>
                </a:solidFill>
              </a:rPr>
              <a:t>Câu</a:t>
            </a:r>
            <a:r>
              <a:rPr lang="en-US" sz="2400" b="1" dirty="0">
                <a:solidFill>
                  <a:srgbClr val="000000"/>
                </a:solidFill>
              </a:rPr>
              <a:t> 1. </a:t>
            </a:r>
            <a:r>
              <a:rPr lang="vi-VN" sz="2400" dirty="0" smtClean="0">
                <a:solidFill>
                  <a:srgbClr val="000000"/>
                </a:solidFill>
              </a:rPr>
              <a:t>Trong </a:t>
            </a:r>
            <a:r>
              <a:rPr lang="vi-VN" sz="2400" dirty="0">
                <a:solidFill>
                  <a:srgbClr val="000000"/>
                </a:solidFill>
              </a:rPr>
              <a:t>trường hợp trội lặn hoàn toàn thì phép lai nào sau đây cho F1 có 4 kiểu hình phân li 1:1:1:1</a:t>
            </a:r>
            <a:r>
              <a:rPr lang="vi-VN" sz="2400" dirty="0" smtClean="0">
                <a:solidFill>
                  <a:srgbClr val="000000"/>
                </a:solidFill>
              </a:rPr>
              <a:t>?</a:t>
            </a:r>
            <a:endParaRPr lang="vi-VN" sz="2400" dirty="0">
              <a:solidFill>
                <a:srgbClr val="000000"/>
              </a:solidFill>
            </a:endParaRPr>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err="1">
                <a:solidFill>
                  <a:srgbClr val="000000"/>
                </a:solidFill>
              </a:rPr>
              <a:t>Aabb</a:t>
            </a:r>
            <a:r>
              <a:rPr lang="en-US" altLang="en-US" sz="2400" dirty="0">
                <a:solidFill>
                  <a:srgbClr val="000000"/>
                </a:solidFill>
              </a:rPr>
              <a:t> x </a:t>
            </a:r>
            <a:r>
              <a:rPr lang="en-US" altLang="en-US" sz="2400" dirty="0" err="1">
                <a:solidFill>
                  <a:srgbClr val="000000"/>
                </a:solidFill>
              </a:rPr>
              <a:t>aaBb</a:t>
            </a:r>
            <a:r>
              <a:rPr lang="en-US" altLang="en-US" sz="2400" dirty="0">
                <a:solidFill>
                  <a:srgbClr val="000000"/>
                </a:solidFill>
              </a:rPr>
              <a:t>.</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err="1">
                <a:solidFill>
                  <a:srgbClr val="000000"/>
                </a:solidFill>
              </a:rPr>
              <a:t>AaBb</a:t>
            </a:r>
            <a:r>
              <a:rPr lang="en-US" altLang="en-US" sz="2400" dirty="0">
                <a:solidFill>
                  <a:srgbClr val="000000"/>
                </a:solidFill>
              </a:rPr>
              <a:t> x </a:t>
            </a:r>
            <a:r>
              <a:rPr lang="en-US" altLang="en-US" sz="2400" dirty="0" err="1">
                <a:solidFill>
                  <a:srgbClr val="000000"/>
                </a:solidFill>
              </a:rPr>
              <a:t>AaBb</a:t>
            </a:r>
            <a:r>
              <a:rPr lang="en-US" altLang="en-US" sz="2400" dirty="0">
                <a:solidFill>
                  <a:srgbClr val="000000"/>
                </a:solidFill>
              </a:rPr>
              <a:t>.</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err="1">
                <a:solidFill>
                  <a:srgbClr val="000000"/>
                </a:solidFill>
              </a:rPr>
              <a:t>AaBB</a:t>
            </a:r>
            <a:r>
              <a:rPr lang="en-US" altLang="en-US" sz="2400" dirty="0">
                <a:solidFill>
                  <a:srgbClr val="000000"/>
                </a:solidFill>
              </a:rPr>
              <a:t> x </a:t>
            </a:r>
            <a:r>
              <a:rPr lang="en-US" altLang="en-US" sz="2400" dirty="0" err="1">
                <a:solidFill>
                  <a:srgbClr val="000000"/>
                </a:solidFill>
              </a:rPr>
              <a:t>AaBb</a:t>
            </a:r>
            <a:r>
              <a:rPr lang="en-US" altLang="en-US" sz="2400" dirty="0">
                <a:solidFill>
                  <a:srgbClr val="000000"/>
                </a:solidFill>
              </a:rPr>
              <a:t>.</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err="1">
                <a:solidFill>
                  <a:srgbClr val="000000"/>
                </a:solidFill>
              </a:rPr>
              <a:t>AaBB</a:t>
            </a:r>
            <a:r>
              <a:rPr lang="en-US" altLang="en-US" sz="2400" dirty="0">
                <a:solidFill>
                  <a:srgbClr val="000000"/>
                </a:solidFill>
              </a:rPr>
              <a:t> x </a:t>
            </a:r>
            <a:r>
              <a:rPr lang="en-US" altLang="en-US" sz="2400" dirty="0" err="1">
                <a:solidFill>
                  <a:srgbClr val="000000"/>
                </a:solidFill>
              </a:rPr>
              <a:t>AABb</a:t>
            </a:r>
            <a:endParaRPr lang="en-US" altLang="en-US" sz="2400" dirty="0">
              <a:solidFill>
                <a:srgbClr val="000000"/>
              </a:solidFill>
            </a:endParaRP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D</a:t>
            </a:r>
          </a:p>
        </p:txBody>
      </p:sp>
    </p:spTree>
    <p:extLst>
      <p:ext uri="{BB962C8B-B14F-4D97-AF65-F5344CB8AC3E}">
        <p14:creationId xmlns:p14="http://schemas.microsoft.com/office/powerpoint/2010/main" val="18489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25000"/>
                  </a:schemeClr>
                </a:solidFill>
              </a:rPr>
              <a:t>LUYỆN TẬP</a:t>
            </a:r>
            <a:endParaRPr lang="en-US" b="1" dirty="0">
              <a:solidFill>
                <a:schemeClr val="accent1">
                  <a:lumMod val="25000"/>
                </a:schemeClr>
              </a:solidFill>
            </a:endParaRPr>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532727"/>
          </a:xfrm>
          <a:prstGeom prst="rect">
            <a:avLst/>
          </a:prstGeom>
          <a:noFill/>
        </p:spPr>
        <p:txBody>
          <a:bodyPr wrap="square">
            <a:spAutoFit/>
          </a:bodyPr>
          <a:lstStyle/>
          <a:p>
            <a:pPr algn="just">
              <a:lnSpc>
                <a:spcPct val="130000"/>
              </a:lnSpc>
            </a:pPr>
            <a:r>
              <a:rPr lang="en-US" sz="2400" b="1" dirty="0" err="1">
                <a:solidFill>
                  <a:srgbClr val="000000"/>
                </a:solidFill>
              </a:rPr>
              <a:t>Câu</a:t>
            </a:r>
            <a:r>
              <a:rPr lang="en-US" sz="2400" b="1" dirty="0">
                <a:solidFill>
                  <a:srgbClr val="000000"/>
                </a:solidFill>
              </a:rPr>
              <a:t> </a:t>
            </a:r>
            <a:r>
              <a:rPr lang="en-US" sz="2400" b="1" dirty="0" smtClean="0">
                <a:solidFill>
                  <a:srgbClr val="000000"/>
                </a:solidFill>
              </a:rPr>
              <a:t>2. </a:t>
            </a:r>
            <a:r>
              <a:rPr lang="vi-VN" sz="2400" dirty="0">
                <a:solidFill>
                  <a:srgbClr val="000000"/>
                </a:solidFill>
              </a:rPr>
              <a:t>Tại sao đối với các tính trạng trội không hoàn toàn thì không cần dùng lai phân tích để xác định trạng thái đồng hợp trội hay dị hợp?</a:t>
            </a:r>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2784729"/>
            <a:ext cx="6857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sz="2400" dirty="0" err="1"/>
              <a:t>Vì</a:t>
            </a:r>
            <a:r>
              <a:rPr lang="en-US" sz="2400" dirty="0"/>
              <a:t> </a:t>
            </a:r>
            <a:r>
              <a:rPr lang="en-US" sz="2400" dirty="0" err="1"/>
              <a:t>mỗi</a:t>
            </a:r>
            <a:r>
              <a:rPr lang="en-US" sz="2400" dirty="0"/>
              <a:t> </a:t>
            </a:r>
            <a:r>
              <a:rPr lang="en-US" sz="2400" dirty="0" err="1"/>
              <a:t>kiểu</a:t>
            </a:r>
            <a:r>
              <a:rPr lang="en-US" sz="2400" dirty="0"/>
              <a:t> </a:t>
            </a:r>
            <a:r>
              <a:rPr lang="en-US" sz="2400" dirty="0" err="1"/>
              <a:t>hình</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a:t>
            </a:r>
            <a:r>
              <a:rPr lang="en-US" sz="2400" dirty="0" err="1"/>
              <a:t>một</a:t>
            </a:r>
            <a:r>
              <a:rPr lang="en-US" sz="2400" dirty="0"/>
              <a:t> </a:t>
            </a:r>
            <a:r>
              <a:rPr lang="en-US" sz="2400" dirty="0" err="1"/>
              <a:t>kiểu</a:t>
            </a:r>
            <a:r>
              <a:rPr lang="en-US" sz="2400" dirty="0"/>
              <a:t> gene</a:t>
            </a:r>
            <a:endParaRPr lang="en-US" altLang="en-US" sz="2400" dirty="0">
              <a:solidFill>
                <a:srgbClr val="000000"/>
              </a:solidFill>
            </a:endParaRP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3699129"/>
            <a:ext cx="6561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solidFill>
                  <a:srgbClr val="000000"/>
                </a:solidFill>
              </a:rPr>
              <a:t>Vì gene trội lấn át không hoàn toàn gene lặn</a:t>
            </a:r>
            <a:endParaRPr lang="en-US" altLang="en-US" sz="2400" dirty="0">
              <a:solidFill>
                <a:srgbClr val="000000"/>
              </a:solidFill>
            </a:endParaRP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7" y="4591304"/>
            <a:ext cx="78876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sz="2400" dirty="0" err="1"/>
              <a:t>Vì</a:t>
            </a:r>
            <a:r>
              <a:rPr lang="en-US" sz="2400" dirty="0"/>
              <a:t> gene </a:t>
            </a:r>
            <a:r>
              <a:rPr lang="en-US" sz="2400" dirty="0" err="1"/>
              <a:t>trội</a:t>
            </a:r>
            <a:r>
              <a:rPr lang="en-US" sz="2400" dirty="0"/>
              <a:t> </a:t>
            </a:r>
            <a:r>
              <a:rPr lang="en-US" sz="2400" dirty="0" err="1"/>
              <a:t>không</a:t>
            </a:r>
            <a:r>
              <a:rPr lang="en-US" sz="2400" dirty="0"/>
              <a:t> </a:t>
            </a:r>
            <a:r>
              <a:rPr lang="en-US" sz="2400" dirty="0" err="1"/>
              <a:t>hoàn</a:t>
            </a:r>
            <a:r>
              <a:rPr lang="en-US" sz="2400" dirty="0"/>
              <a:t> </a:t>
            </a:r>
            <a:r>
              <a:rPr lang="en-US" sz="2400" dirty="0" err="1"/>
              <a:t>toàn</a:t>
            </a:r>
            <a:r>
              <a:rPr lang="en-US" sz="2400" dirty="0"/>
              <a:t> </a:t>
            </a:r>
            <a:r>
              <a:rPr lang="en-US" sz="2400" dirty="0" err="1"/>
              <a:t>trong</a:t>
            </a:r>
            <a:r>
              <a:rPr lang="en-US" sz="2400" dirty="0"/>
              <a:t> </a:t>
            </a:r>
            <a:r>
              <a:rPr lang="en-US" sz="2400" dirty="0" err="1"/>
              <a:t>thực</a:t>
            </a:r>
            <a:r>
              <a:rPr lang="en-US" sz="2400" dirty="0"/>
              <a:t> </a:t>
            </a:r>
            <a:r>
              <a:rPr lang="en-US" sz="2400" dirty="0" err="1"/>
              <a:t>tế</a:t>
            </a:r>
            <a:r>
              <a:rPr lang="en-US" sz="2400" dirty="0"/>
              <a:t> </a:t>
            </a:r>
            <a:r>
              <a:rPr lang="en-US" sz="2400" dirty="0" err="1"/>
              <a:t>là</a:t>
            </a:r>
            <a:r>
              <a:rPr lang="en-US" sz="2400" dirty="0"/>
              <a:t> </a:t>
            </a:r>
            <a:r>
              <a:rPr lang="en-US" sz="2400" dirty="0" err="1"/>
              <a:t>phổ</a:t>
            </a:r>
            <a:r>
              <a:rPr lang="en-US" sz="2400" dirty="0"/>
              <a:t> </a:t>
            </a:r>
            <a:r>
              <a:rPr lang="en-US" sz="2400" dirty="0" err="1"/>
              <a:t>biến</a:t>
            </a:r>
            <a:endParaRPr lang="en-US" altLang="en-US" sz="2400" dirty="0">
              <a:solidFill>
                <a:srgbClr val="000000"/>
              </a:solidFill>
            </a:endParaRP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5505704"/>
            <a:ext cx="8711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sz="2400" dirty="0" err="1"/>
              <a:t>Vì</a:t>
            </a:r>
            <a:r>
              <a:rPr lang="en-US" sz="2400" dirty="0"/>
              <a:t> </a:t>
            </a:r>
            <a:r>
              <a:rPr lang="en-US" sz="2400" dirty="0" err="1"/>
              <a:t>tính</a:t>
            </a:r>
            <a:r>
              <a:rPr lang="en-US" sz="2400" dirty="0"/>
              <a:t> </a:t>
            </a:r>
            <a:r>
              <a:rPr lang="en-US" sz="2400" dirty="0" err="1"/>
              <a:t>trạng</a:t>
            </a:r>
            <a:r>
              <a:rPr lang="en-US" sz="2400" dirty="0"/>
              <a:t> </a:t>
            </a:r>
            <a:r>
              <a:rPr lang="en-US" sz="2400" dirty="0" err="1"/>
              <a:t>biểu</a:t>
            </a:r>
            <a:r>
              <a:rPr lang="en-US" sz="2400" dirty="0"/>
              <a:t> </a:t>
            </a:r>
            <a:r>
              <a:rPr lang="en-US" sz="2400" dirty="0" err="1"/>
              <a:t>hiện</a:t>
            </a:r>
            <a:r>
              <a:rPr lang="en-US" sz="2400" dirty="0"/>
              <a:t> </a:t>
            </a:r>
            <a:r>
              <a:rPr lang="en-US" sz="2400" dirty="0" err="1"/>
              <a:t>phụ</a:t>
            </a:r>
            <a:r>
              <a:rPr lang="en-US" sz="2400" dirty="0"/>
              <a:t> </a:t>
            </a:r>
            <a:r>
              <a:rPr lang="en-US" sz="2400" dirty="0" err="1"/>
              <a:t>thuộc</a:t>
            </a:r>
            <a:r>
              <a:rPr lang="en-US" sz="2400" dirty="0"/>
              <a:t> </a:t>
            </a:r>
            <a:r>
              <a:rPr lang="en-US" sz="2400" dirty="0" err="1"/>
              <a:t>vào</a:t>
            </a:r>
            <a:r>
              <a:rPr lang="en-US" sz="2400" dirty="0"/>
              <a:t> </a:t>
            </a:r>
            <a:r>
              <a:rPr lang="en-US" sz="2400" dirty="0" err="1"/>
              <a:t>kiểu</a:t>
            </a:r>
            <a:r>
              <a:rPr lang="en-US" sz="2400" dirty="0"/>
              <a:t> gene </a:t>
            </a:r>
            <a:r>
              <a:rPr lang="en-US" sz="2400" dirty="0" err="1"/>
              <a:t>và</a:t>
            </a:r>
            <a:r>
              <a:rPr lang="en-US" sz="2400" dirty="0"/>
              <a:t> </a:t>
            </a:r>
            <a:r>
              <a:rPr lang="en-US" sz="2400" dirty="0" err="1"/>
              <a:t>môi</a:t>
            </a:r>
            <a:r>
              <a:rPr lang="en-US" sz="2400" dirty="0"/>
              <a:t> </a:t>
            </a:r>
            <a:r>
              <a:rPr lang="en-US" sz="2400" dirty="0" err="1"/>
              <a:t>trường</a:t>
            </a:r>
            <a:endParaRPr lang="en-US" altLang="en-US" sz="2400" dirty="0">
              <a:solidFill>
                <a:srgbClr val="000000"/>
              </a:solidFill>
            </a:endParaRP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D</a:t>
            </a:r>
          </a:p>
        </p:txBody>
      </p:sp>
    </p:spTree>
    <p:extLst>
      <p:ext uri="{BB962C8B-B14F-4D97-AF65-F5344CB8AC3E}">
        <p14:creationId xmlns:p14="http://schemas.microsoft.com/office/powerpoint/2010/main" val="27796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25000"/>
                  </a:schemeClr>
                </a:solidFill>
              </a:rPr>
              <a:t>VẬN DỤNG</a:t>
            </a:r>
            <a:endParaRPr lang="en-US" b="1" dirty="0">
              <a:solidFill>
                <a:schemeClr val="accent1">
                  <a:lumMod val="25000"/>
                </a:schemeClr>
              </a:solidFill>
            </a:endParaRPr>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052596"/>
          </a:xfrm>
          <a:prstGeom prst="rect">
            <a:avLst/>
          </a:prstGeom>
          <a:noFill/>
        </p:spPr>
        <p:txBody>
          <a:bodyPr wrap="square">
            <a:spAutoFit/>
          </a:bodyPr>
          <a:lstStyle/>
          <a:p>
            <a:pPr algn="just">
              <a:lnSpc>
                <a:spcPct val="130000"/>
              </a:lnSpc>
            </a:pPr>
            <a:r>
              <a:rPr lang="en-US" sz="2400" b="1" dirty="0" err="1">
                <a:solidFill>
                  <a:srgbClr val="000000"/>
                </a:solidFill>
              </a:rPr>
              <a:t>Câu</a:t>
            </a:r>
            <a:r>
              <a:rPr lang="en-US" sz="2400" b="1" dirty="0">
                <a:solidFill>
                  <a:srgbClr val="000000"/>
                </a:solidFill>
              </a:rPr>
              <a:t> 2. </a:t>
            </a:r>
            <a:r>
              <a:rPr lang="vi-VN" sz="2400" dirty="0">
                <a:solidFill>
                  <a:srgbClr val="000000"/>
                </a:solidFill>
              </a:rPr>
              <a:t>Khi phân li độc lập và trội hoàn toàn thì phép lai: AaBbccEeFf x AabbCcddEeff có thể sinh ra đời con có số kiểu hình là:</a:t>
            </a:r>
            <a:endParaRPr lang="en-US" sz="2400" dirty="0">
              <a:solidFill>
                <a:srgbClr val="000000"/>
              </a:solidFill>
            </a:endParaRPr>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594198" y="2386032"/>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594198" y="3300432"/>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03798" y="299563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32397" y="2462232"/>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smtClean="0">
                <a:solidFill>
                  <a:srgbClr val="000000"/>
                </a:solidFill>
              </a:rPr>
              <a:t>256</a:t>
            </a:r>
            <a:endParaRPr lang="en-US" altLang="en-US" sz="2400" dirty="0">
              <a:solidFill>
                <a:srgbClr val="000000"/>
              </a:solidFill>
            </a:endParaRP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64313" y="248445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03798" y="391003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32397" y="3376632"/>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smtClean="0">
                <a:solidFill>
                  <a:srgbClr val="000000"/>
                </a:solidFill>
              </a:rPr>
              <a:t>144</a:t>
            </a:r>
            <a:endParaRPr lang="en-US" altLang="en-US" sz="2400" dirty="0">
              <a:solidFill>
                <a:srgbClr val="000000"/>
              </a:solidFill>
            </a:endParaRP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64313" y="339885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594198" y="4192607"/>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594198" y="5107007"/>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endParaRPr lang="en-US" altLang="en-US" sz="1800">
                <a:solidFill>
                  <a:srgbClr val="000000"/>
                </a:solidFill>
              </a:endParaRPr>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03798" y="480220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32398" y="4268807"/>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smtClean="0">
                <a:solidFill>
                  <a:srgbClr val="000000"/>
                </a:solidFill>
              </a:rPr>
              <a:t>64</a:t>
            </a:r>
            <a:endParaRPr lang="en-US" altLang="en-US" sz="2400" dirty="0">
              <a:solidFill>
                <a:srgbClr val="000000"/>
              </a:solidFill>
            </a:endParaRP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64313" y="429103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03798" y="571660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32397" y="5183207"/>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dirty="0" smtClean="0">
                <a:solidFill>
                  <a:srgbClr val="000000"/>
                </a:solidFill>
              </a:rPr>
              <a:t>72</a:t>
            </a:r>
            <a:endParaRPr lang="en-US" altLang="en-US" sz="2400" dirty="0">
              <a:solidFill>
                <a:srgbClr val="000000"/>
              </a:solidFill>
            </a:endParaRP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64313" y="520543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rgbClr val="FDFAF6"/>
                </a:solidFill>
              </a:rPr>
              <a:t>D</a:t>
            </a:r>
          </a:p>
        </p:txBody>
      </p:sp>
    </p:spTree>
    <p:extLst>
      <p:ext uri="{BB962C8B-B14F-4D97-AF65-F5344CB8AC3E}">
        <p14:creationId xmlns:p14="http://schemas.microsoft.com/office/powerpoint/2010/main" val="21549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xmlns=""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xmlns=""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xmlns=""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xmlns=""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xmlns=""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xmlns=""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xmlns=""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xmlns=""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xmlns=""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xmlns=""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xmlns=""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xmlns=""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xmlns=""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xmlns=""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xmlns=""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xmlns=""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xmlns=""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xmlns=""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xmlns=""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xmlns=""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xmlns=""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xmlns=""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xmlns=""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xmlns=""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xmlns=""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xmlns=""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xmlns=""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xmlns=""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xmlns=""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xmlns=""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xmlns=""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xmlns=""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42240"/>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xmlns="" val="1178949566"/>
                    </a:ext>
                  </a:extLst>
                </a:gridCol>
                <a:gridCol w="1331878">
                  <a:extLst>
                    <a:ext uri="{9D8B030D-6E8A-4147-A177-3AD203B41FA5}">
                      <a16:colId xmlns:a16="http://schemas.microsoft.com/office/drawing/2014/main" xmlns="" val="51477872"/>
                    </a:ext>
                  </a:extLst>
                </a:gridCol>
                <a:gridCol w="1837669">
                  <a:extLst>
                    <a:ext uri="{9D8B030D-6E8A-4147-A177-3AD203B41FA5}">
                      <a16:colId xmlns:a16="http://schemas.microsoft.com/office/drawing/2014/main" xmlns="" val="1920278537"/>
                    </a:ext>
                  </a:extLst>
                </a:gridCol>
                <a:gridCol w="2036363">
                  <a:extLst>
                    <a:ext uri="{9D8B030D-6E8A-4147-A177-3AD203B41FA5}">
                      <a16:colId xmlns:a16="http://schemas.microsoft.com/office/drawing/2014/main" xmlns="" val="408204353"/>
                    </a:ext>
                  </a:extLst>
                </a:gridCol>
                <a:gridCol w="2053192">
                  <a:extLst>
                    <a:ext uri="{9D8B030D-6E8A-4147-A177-3AD203B41FA5}">
                      <a16:colId xmlns:a16="http://schemas.microsoft.com/office/drawing/2014/main" xmlns="" val="4155699086"/>
                    </a:ext>
                  </a:extLst>
                </a:gridCol>
                <a:gridCol w="2036364">
                  <a:extLst>
                    <a:ext uri="{9D8B030D-6E8A-4147-A177-3AD203B41FA5}">
                      <a16:colId xmlns:a16="http://schemas.microsoft.com/office/drawing/2014/main" xmlns=""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xmlns=""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xmlns=""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xmlns=""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xmlns=""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xmlns=""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xmlns=""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xmlns=""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xmlns=""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xmlns=""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xmlns=""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xmlns=""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xmlns=""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xmlns=""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xmlns=""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xmlns=""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xmlns=""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xmlns=""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xmlns=""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xmlns=""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xmlns=""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xmlns=""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xmlns=""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xmlns=""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xmlns=""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xmlns=""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xmlns=""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xmlns=""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xmlns=""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xmlns=""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xmlns=""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xmlns=""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xmlns=""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xmlns=""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xmlns=""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xmlns=""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xmlns=""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xmlns=""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xmlns=""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xmlns=""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xmlns=""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xmlns=""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xmlns=""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xmlns=""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xmlns=""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xmlns=""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xmlns=""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xmlns=""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xmlns=""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xmlns=""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xmlns=""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xmlns=""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xmlns=""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xmlns=""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xmlns=""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xmlns=""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xmlns=""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xmlns=""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xmlns=""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xmlns=""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xmlns=""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xmlns=""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xmlns=""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xmlns=""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xmlns=""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xmlns=""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xmlns=""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xmlns=""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xmlns=""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xmlns=""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xmlns=""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xmlns=""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xmlns=""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xmlns=""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xmlns="" val="436044462"/>
                    </a:ext>
                  </a:extLst>
                </a:gridCol>
                <a:gridCol w="849887">
                  <a:extLst>
                    <a:ext uri="{9D8B030D-6E8A-4147-A177-3AD203B41FA5}">
                      <a16:colId xmlns:a16="http://schemas.microsoft.com/office/drawing/2014/main" xmlns="" val="122655100"/>
                    </a:ext>
                  </a:extLst>
                </a:gridCol>
                <a:gridCol w="849887">
                  <a:extLst>
                    <a:ext uri="{9D8B030D-6E8A-4147-A177-3AD203B41FA5}">
                      <a16:colId xmlns:a16="http://schemas.microsoft.com/office/drawing/2014/main" xmlns="" val="4009602736"/>
                    </a:ext>
                  </a:extLst>
                </a:gridCol>
                <a:gridCol w="849887">
                  <a:extLst>
                    <a:ext uri="{9D8B030D-6E8A-4147-A177-3AD203B41FA5}">
                      <a16:colId xmlns:a16="http://schemas.microsoft.com/office/drawing/2014/main" xmlns=""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4595950"/>
                  </a:ext>
                </a:extLst>
              </a:tr>
            </a:tbl>
          </a:graphicData>
        </a:graphic>
      </p:graphicFrame>
      <p:grpSp>
        <p:nvGrpSpPr>
          <p:cNvPr id="60" name="Group 59">
            <a:extLst>
              <a:ext uri="{FF2B5EF4-FFF2-40B4-BE49-F238E27FC236}">
                <a16:creationId xmlns:a16="http://schemas.microsoft.com/office/drawing/2014/main" xmlns=""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xmlns=""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xmlns=""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xmlns=""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xmlns=""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xmlns=""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xmlns=""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xmlns=""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xmlns=""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xmlns=""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xmlns=""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xmlns=""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xmlns=""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xmlns=""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xmlns=""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xmlns=""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xmlns=""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xmlns=""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xmlns=""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xmlns=""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xmlns=""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xmlns=""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xmlns=""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xmlns=""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xmlns=""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xmlns=""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xmlns=""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xmlns=""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xmlns=""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xmlns=""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xmlns=""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xmlns=""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xmlns=""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xmlns=""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xmlns=""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xmlns=""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xmlns=""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xmlns=""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xmlns=""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xmlns=""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xmlns=""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xmlns=""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xmlns=""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xmlns=""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xmlns=""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xmlns=""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xmlns=""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xmlns=""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xmlns=""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xmlns=""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xmlns=""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xmlns=""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xmlns=""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xmlns=""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xmlns=""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xmlns=""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xmlns=""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xmlns=""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xmlns=""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xmlns=""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xmlns=""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xmlns=""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xmlns=""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xmlns=""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xmlns=""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xmlns=""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xmlns=""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xmlns=""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xmlns=""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xmlns=""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xmlns=""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xmlns=""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xmlns=""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xmlns=""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xmlns=""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xmlns=""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xmlns=""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xmlns=""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xmlns=""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xmlns=""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xmlns=""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xmlns=""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xmlns=""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xmlns=""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xmlns=""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xmlns=""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xmlns=""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xmlns=""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xmlns=""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xmlns=""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xmlns=""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xmlns=""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xmlns=""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xmlns=""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xmlns=""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xmlns=""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xmlns=""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xmlns=""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xmlns=""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xmlns=""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xmlns=""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xmlns=""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xmlns=""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xmlns=""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xmlns=""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xmlns=""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xmlns=""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xmlns=""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xmlns=""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xmlns=""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xmlns=""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xmlns=""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xmlns=""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xmlns=""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xmlns=""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xmlns=""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xmlns=""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xmlns=""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xmlns=""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xmlns=""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xmlns=""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xmlns=""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xmlns=""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xmlns=""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xmlns=""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xmlns=""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xmlns=""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xmlns=""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xmlns=""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xmlns=""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xmlns=""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xmlns=""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xmlns=""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xmlns=""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xmlns=""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xmlns=""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xmlns=""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xmlns=""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xmlns=""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xmlns=""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xmlns=""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xmlns=""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xmlns=""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xmlns=""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xmlns=""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xmlns=""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xmlns=""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xmlns=""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xmlns=""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xmlns=""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xmlns=""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xmlns=""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xmlns=""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xmlns=""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xmlns=""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xmlns=""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xmlns=""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xmlns=""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xmlns=""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xmlns=""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xmlns=""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xmlns=""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xmlns=""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xmlns=""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xmlns=""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xmlns="" val="2513358870"/>
                    </a:ext>
                  </a:extLst>
                </a:gridCol>
                <a:gridCol w="1277535">
                  <a:extLst>
                    <a:ext uri="{9D8B030D-6E8A-4147-A177-3AD203B41FA5}">
                      <a16:colId xmlns:a16="http://schemas.microsoft.com/office/drawing/2014/main" xmlns=""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xmlns=""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xmlns=""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xmlns=""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xmlns=""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xmlns=""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xmlns=""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xmlns=""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xmlns=""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xmlns=""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xmlns=""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xmlns=""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xmlns=""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xmlns=""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xmlns=""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xmlns=""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xmlns=""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xmlns=""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xmlns=""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xmlns=""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xmlns=""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xmlns=""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xmlns=""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xmlns=""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xmlns=""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xmlns=""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xmlns=""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xmlns=""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xmlns=""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xmlns=""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xmlns=""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xmlns=""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xmlns=""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xmlns=""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xmlns="" val="2513358870"/>
                    </a:ext>
                  </a:extLst>
                </a:gridCol>
                <a:gridCol w="984523">
                  <a:extLst>
                    <a:ext uri="{9D8B030D-6E8A-4147-A177-3AD203B41FA5}">
                      <a16:colId xmlns:a16="http://schemas.microsoft.com/office/drawing/2014/main" xmlns=""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sp>
        <p:nvSpPr>
          <p:cNvPr id="23" name="Flowchart: Connector 22">
            <a:extLst>
              <a:ext uri="{FF2B5EF4-FFF2-40B4-BE49-F238E27FC236}">
                <a16:creationId xmlns:a16="http://schemas.microsoft.com/office/drawing/2014/main" xmlns=""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xmlns=""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xmlns=""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xmlns=""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xmlns=""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xmlns=""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xmlns=""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xmlns=""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xmlns=""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xmlns=""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xmlns=""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xmlns=""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xmlns=""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xmlns=""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xmlns=""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xmlns=""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xmlns=""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xmlns=""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xmlns=""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xmlns=""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xmlns=""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xmlns=""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xmlns=""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xmlns=""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xmlns=""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xmlns=""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xmlns=""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xmlns=""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xmlns=""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xmlns=""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xmlns=""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xmlns=""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xmlns=""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xmlns=""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xmlns=""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xmlns="" val="2513358870"/>
                    </a:ext>
                  </a:extLst>
                </a:gridCol>
                <a:gridCol w="984523">
                  <a:extLst>
                    <a:ext uri="{9D8B030D-6E8A-4147-A177-3AD203B41FA5}">
                      <a16:colId xmlns:a16="http://schemas.microsoft.com/office/drawing/2014/main" xmlns=""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xmlns=""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xmlns=""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xmlns=""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xmlns=""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xmlns=""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xmlns=""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xmlns=""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xmlns=""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xmlns=""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xmlns=""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xmlns=""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xmlns=""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722</TotalTime>
  <Words>4249</Words>
  <Application>Microsoft Office PowerPoint</Application>
  <PresentationFormat>Widescreen</PresentationFormat>
  <Paragraphs>618</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Arial Regular</vt:lpstr>
      <vt:lpstr>Calibri</vt:lpstr>
      <vt:lpstr>黑体</vt:lpstr>
      <vt:lpstr>Tahoma</vt:lpstr>
      <vt:lpstr>Times</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PowerPoint Presentation</vt:lpstr>
      <vt:lpstr>PowerPoint Presentation</vt:lpstr>
      <vt:lpstr>PowerPoint Presentation</vt:lpstr>
      <vt:lpstr>PowerPoint Presentation</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HIEU PHAM HUU</dc:creator>
  <cp:lastModifiedBy>Microsoft account</cp:lastModifiedBy>
  <cp:revision>73</cp:revision>
  <dcterms:created xsi:type="dcterms:W3CDTF">2024-01-11T14:09:56Z</dcterms:created>
  <dcterms:modified xsi:type="dcterms:W3CDTF">2024-09-24T17:48:05Z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