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3" r:id="rId2"/>
    <p:sldId id="256" r:id="rId3"/>
    <p:sldId id="257" r:id="rId4"/>
    <p:sldId id="258" r:id="rId5"/>
    <p:sldId id="266" r:id="rId6"/>
    <p:sldId id="271" r:id="rId7"/>
    <p:sldId id="267" r:id="rId8"/>
    <p:sldId id="272" r:id="rId9"/>
    <p:sldId id="268" r:id="rId10"/>
    <p:sldId id="273" r:id="rId11"/>
    <p:sldId id="269" r:id="rId12"/>
    <p:sldId id="274" r:id="rId13"/>
    <p:sldId id="270" r:id="rId14"/>
    <p:sldId id="260" r:id="rId15"/>
    <p:sldId id="280" r:id="rId16"/>
    <p:sldId id="261" r:id="rId17"/>
    <p:sldId id="262" r:id="rId18"/>
    <p:sldId id="263" r:id="rId19"/>
    <p:sldId id="264" r:id="rId20"/>
    <p:sldId id="265" r:id="rId21"/>
    <p:sldId id="277" r:id="rId22"/>
    <p:sldId id="275" r:id="rId23"/>
    <p:sldId id="281" r:id="rId24"/>
    <p:sldId id="279" r:id="rId25"/>
    <p:sldId id="278" r:id="rId26"/>
    <p:sldId id="282" r:id="rId27"/>
    <p:sldId id="276" r:id="rId28"/>
    <p:sldId id="283" r:id="rId29"/>
    <p:sldId id="284" r:id="rId30"/>
    <p:sldId id="285" r:id="rId31"/>
    <p:sldId id="291" r:id="rId32"/>
    <p:sldId id="286" r:id="rId33"/>
    <p:sldId id="293" r:id="rId34"/>
    <p:sldId id="287" r:id="rId35"/>
    <p:sldId id="288" r:id="rId36"/>
    <p:sldId id="294" r:id="rId37"/>
    <p:sldId id="289" r:id="rId38"/>
    <p:sldId id="290" r:id="rId39"/>
    <p:sldId id="295" r:id="rId40"/>
    <p:sldId id="296" r:id="rId41"/>
    <p:sldId id="297" r:id="rId42"/>
    <p:sldId id="298" r:id="rId43"/>
    <p:sldId id="299" r:id="rId44"/>
    <p:sldId id="301" r:id="rId45"/>
    <p:sldId id="302" r:id="rId46"/>
  </p:sldIdLst>
  <p:sldSz cx="9144000" cy="6858000" type="screen4x3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1" d="100"/>
          <a:sy n="101" d="100"/>
        </p:scale>
        <p:origin x="763" y="8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9EF86-F4F9-4A95-BC58-178C3F28712E}" type="datetimeFigureOut">
              <a:rPr lang="vi-VN" smtClean="0"/>
              <a:t>07/10/2024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B39B9-309D-4B4B-BA1D-6A263FF1387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608206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9EF86-F4F9-4A95-BC58-178C3F28712E}" type="datetimeFigureOut">
              <a:rPr lang="vi-VN" smtClean="0"/>
              <a:t>07/10/2024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B39B9-309D-4B4B-BA1D-6A263FF1387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153837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9EF86-F4F9-4A95-BC58-178C3F28712E}" type="datetimeFigureOut">
              <a:rPr lang="vi-VN" smtClean="0"/>
              <a:t>07/10/2024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B39B9-309D-4B4B-BA1D-6A263FF1387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885215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9EF86-F4F9-4A95-BC58-178C3F28712E}" type="datetimeFigureOut">
              <a:rPr lang="vi-VN" smtClean="0"/>
              <a:t>07/10/2024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B39B9-309D-4B4B-BA1D-6A263FF1387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099075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9EF86-F4F9-4A95-BC58-178C3F28712E}" type="datetimeFigureOut">
              <a:rPr lang="vi-VN" smtClean="0"/>
              <a:t>07/10/2024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B39B9-309D-4B4B-BA1D-6A263FF1387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030140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9EF86-F4F9-4A95-BC58-178C3F28712E}" type="datetimeFigureOut">
              <a:rPr lang="vi-VN" smtClean="0"/>
              <a:t>07/10/2024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B39B9-309D-4B4B-BA1D-6A263FF1387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598814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9EF86-F4F9-4A95-BC58-178C3F28712E}" type="datetimeFigureOut">
              <a:rPr lang="vi-VN" smtClean="0"/>
              <a:t>07/10/2024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B39B9-309D-4B4B-BA1D-6A263FF1387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730500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9EF86-F4F9-4A95-BC58-178C3F28712E}" type="datetimeFigureOut">
              <a:rPr lang="vi-VN" smtClean="0"/>
              <a:t>07/10/2024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B39B9-309D-4B4B-BA1D-6A263FF1387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862271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9EF86-F4F9-4A95-BC58-178C3F28712E}" type="datetimeFigureOut">
              <a:rPr lang="vi-VN" smtClean="0"/>
              <a:t>07/10/2024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B39B9-309D-4B4B-BA1D-6A263FF1387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736273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9EF86-F4F9-4A95-BC58-178C3F28712E}" type="datetimeFigureOut">
              <a:rPr lang="vi-VN" smtClean="0"/>
              <a:t>07/10/2024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B39B9-309D-4B4B-BA1D-6A263FF1387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696349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9EF86-F4F9-4A95-BC58-178C3F28712E}" type="datetimeFigureOut">
              <a:rPr lang="vi-VN" smtClean="0"/>
              <a:t>07/10/2024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B39B9-309D-4B4B-BA1D-6A263FF1387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527350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B9EF86-F4F9-4A95-BC58-178C3F28712E}" type="datetimeFigureOut">
              <a:rPr lang="vi-VN" smtClean="0"/>
              <a:t>07/10/2024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0B39B9-309D-4B4B-BA1D-6A263FF1387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9726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gif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gif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HongNhung\Desktop\HOA 9\HÌNH\anh-nen-powerpoint-dang-yeu_105154367-min-600x44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6436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9750"/>
            <a:ext cx="9160589" cy="1552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09" y="1522881"/>
            <a:ext cx="1476375" cy="143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524000"/>
            <a:ext cx="6795364" cy="1090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0811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6926" y="-20782"/>
            <a:ext cx="9289474" cy="6878782"/>
            <a:chOff x="6926" y="-20782"/>
            <a:chExt cx="9289474" cy="6878782"/>
          </a:xfrm>
        </p:grpSpPr>
        <p:pic>
          <p:nvPicPr>
            <p:cNvPr id="4098" name="Picture 2" descr="C:\Users\HongNhung\Desktop\HOA 9\HÌNH\40b7841742922b78bdc6c5ef4154bcf6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26" y="13855"/>
              <a:ext cx="4717473" cy="24626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0" name="Picture 4" descr="C:\Users\HongNhung\Desktop\HOA 9\HÌNH\tu-vung-ve-cac-con-vat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24400" y="-20782"/>
              <a:ext cx="4572000" cy="3429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2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39327" y="3442854"/>
              <a:ext cx="3904673" cy="34151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103" name="Picture 7" descr="C:\Users\HongNhung\Desktop\HOA 9\HÌNH\moi-truong-song-cua-sinh-vat-1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27" y="2476500"/>
              <a:ext cx="5232400" cy="4381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1868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8B1E0D74-088C-4199-9C86-6CC9673B96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E9562CF-028C-47C6-995D-0E23BDC7F01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35998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HongNhung\Desktop\HOA 9\HÌNH\binh-hoa-minh-long-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0200"/>
            <a:ext cx="5463396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HongNhung\Desktop\HOA 9\HÌNH\ban-ui-hoi-nuo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0"/>
            <a:ext cx="4633327" cy="2462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HongNhung\Desktop\HOA 9\HÌNH\tu-vung-tiengnha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6691" y="2483427"/>
            <a:ext cx="4419600" cy="4395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3122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776C90C5-DEE0-497A-A48A-2A12FE0B3C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C3E0F81-1C34-4297-ABD3-ECE7CCABDAC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775" y="277091"/>
            <a:ext cx="638175" cy="600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80701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2" descr="C:\Users\HongNhung\Desktop\HOA 9\HÌNH\Minimalist-PP-Backgroun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0" y="-29750"/>
            <a:ext cx="9132881" cy="6878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HongNhung\Desktop\HOA 9\HÌNH\Minimalist-PP-Backgroun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1" y="-29750"/>
            <a:ext cx="9209080" cy="6878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le 6"/>
          <p:cNvSpPr/>
          <p:nvPr/>
        </p:nvSpPr>
        <p:spPr>
          <a:xfrm>
            <a:off x="87318" y="4886"/>
            <a:ext cx="9132881" cy="838200"/>
          </a:xfrm>
          <a:prstGeom prst="round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tx2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tx2">
                  <a:lumMod val="40000"/>
                  <a:lumOff val="60000"/>
                  <a:shade val="100000"/>
                  <a:satMod val="115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0" y="-29750"/>
            <a:ext cx="1476375" cy="143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494" y="4886"/>
            <a:ext cx="7732705" cy="1090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-152400" y="1245467"/>
            <a:ext cx="495300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1</a:t>
            </a:r>
            <a:r>
              <a:rPr lang="en-US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. </a:t>
            </a:r>
            <a:r>
              <a:rPr lang="en-US" sz="32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sự</a:t>
            </a:r>
            <a:r>
              <a:rPr lang="en-US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32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đa</a:t>
            </a:r>
            <a:r>
              <a:rPr lang="en-US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32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dạng</a:t>
            </a:r>
            <a:r>
              <a:rPr lang="en-US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32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của</a:t>
            </a:r>
            <a:r>
              <a:rPr lang="en-US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32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chất</a:t>
            </a:r>
            <a:endParaRPr lang="en-US" sz="3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3" name="Picture 7" descr="AG00218_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788267"/>
            <a:ext cx="11430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86558" y="2133600"/>
            <a:ext cx="8534400" cy="22398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-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Những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gì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tồn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tại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xung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quanh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chúng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ta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gọi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là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vật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thể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Các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vật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thể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điều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do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một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hoặc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nhiều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chất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tạo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nên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. </a:t>
            </a:r>
            <a:endParaRPr lang="en-US" sz="2400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-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Mỗi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chất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có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thể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tạo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nên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nhiều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vật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thể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và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mỗi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vật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thể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có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thể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tạo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nên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từ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nhiều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chất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khác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nhau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18" name="Picture 2" descr="C:\Users\HongNhung\Desktop\HOA 9\HÌNH\tai-sao-kim-cuong-lai-cung-nhat-h7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3274" y="4100718"/>
            <a:ext cx="3336927" cy="2748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17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2" descr="C:\Users\HongNhung\Desktop\HOA 9\HÌNH\Minimalist-PP-Backgroun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199" y="-29750"/>
            <a:ext cx="9296400" cy="6878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0" y="-29750"/>
            <a:ext cx="1476375" cy="143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494" y="4886"/>
            <a:ext cx="7732705" cy="1090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-152400" y="1245467"/>
            <a:ext cx="495300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1</a:t>
            </a:r>
            <a:r>
              <a:rPr lang="en-US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. </a:t>
            </a:r>
            <a:r>
              <a:rPr lang="en-US" sz="32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sự</a:t>
            </a:r>
            <a:r>
              <a:rPr lang="en-US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32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đa</a:t>
            </a:r>
            <a:r>
              <a:rPr lang="en-US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32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dạng</a:t>
            </a:r>
            <a:r>
              <a:rPr lang="en-US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32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của</a:t>
            </a:r>
            <a:r>
              <a:rPr lang="en-US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32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chất</a:t>
            </a:r>
            <a:endParaRPr lang="en-US" sz="3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1001" y="2722199"/>
            <a:ext cx="88392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-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Vật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thể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được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chia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thành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4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loại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: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200" dirty="0" err="1">
                <a:latin typeface="Arial" pitchFamily="34" charset="0"/>
                <a:cs typeface="Arial" pitchFamily="34" charset="0"/>
              </a:rPr>
              <a:t>Vật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thể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tự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nhiên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là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những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vật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thể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có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sẵn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trong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tự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nhiên</a:t>
            </a:r>
            <a:endParaRPr lang="en-US" sz="2200" dirty="0" smtClean="0">
              <a:latin typeface="Arial" pitchFamily="34" charset="0"/>
              <a:cs typeface="Arial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200" dirty="0" err="1">
                <a:latin typeface="Arial" pitchFamily="34" charset="0"/>
                <a:cs typeface="Arial" pitchFamily="34" charset="0"/>
              </a:rPr>
              <a:t>Vật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thể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nhân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tạo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là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những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vật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thể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do con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người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tạo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ra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để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phục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vụ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đời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sống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200" dirty="0" err="1">
                <a:latin typeface="Arial" pitchFamily="34" charset="0"/>
                <a:cs typeface="Arial" pitchFamily="34" charset="0"/>
              </a:rPr>
              <a:t>Vật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thể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hữu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sinh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(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vật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sống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)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là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vật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thể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có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các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đặc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trưng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sống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.</a:t>
            </a:r>
            <a:endParaRPr lang="vi-VN" sz="2200" dirty="0">
              <a:latin typeface="Arial" pitchFamily="34" charset="0"/>
              <a:cs typeface="Arial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200" dirty="0" err="1">
                <a:latin typeface="Arial" pitchFamily="34" charset="0"/>
                <a:cs typeface="Arial" pitchFamily="34" charset="0"/>
              </a:rPr>
              <a:t>Vật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thể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vô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sinh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(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vật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không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sống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)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là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vật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thể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không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có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các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đặc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trưng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sống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.</a:t>
            </a:r>
            <a:endParaRPr lang="en-US" sz="2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7200" y="1891202"/>
            <a:ext cx="3581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- </a:t>
            </a:r>
          </a:p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- </a:t>
            </a:r>
            <a:endParaRPr lang="vi-VN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7" descr="AG00218_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788267"/>
            <a:ext cx="11430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8712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2" descr="C:\Users\HongNhung\Desktop\HOA 9\HÌNH\Minimalist-PP-Backgroun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0" y="-29750"/>
            <a:ext cx="9132881" cy="6878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0" y="-29750"/>
            <a:ext cx="1476375" cy="143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494" y="4886"/>
            <a:ext cx="7732705" cy="1090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284954" y="2057400"/>
            <a:ext cx="550624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2</a:t>
            </a:r>
            <a:r>
              <a:rPr lang="en-US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. </a:t>
            </a:r>
            <a:r>
              <a:rPr lang="en-US" sz="32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Các</a:t>
            </a:r>
            <a:r>
              <a:rPr lang="en-US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32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thể</a:t>
            </a:r>
            <a:r>
              <a:rPr lang="en-US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32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cơ</a:t>
            </a:r>
            <a:r>
              <a:rPr lang="en-US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32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bản</a:t>
            </a:r>
            <a:r>
              <a:rPr lang="en-US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32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của</a:t>
            </a:r>
            <a:r>
              <a:rPr lang="en-US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32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chất</a:t>
            </a:r>
            <a:endParaRPr lang="en-US" sz="3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28600" y="1396425"/>
            <a:ext cx="495300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1</a:t>
            </a:r>
            <a:r>
              <a:rPr lang="en-US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. </a:t>
            </a:r>
            <a:r>
              <a:rPr lang="en-US" sz="32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sự</a:t>
            </a:r>
            <a:r>
              <a:rPr lang="en-US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32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đa</a:t>
            </a:r>
            <a:r>
              <a:rPr lang="en-US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32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dạng</a:t>
            </a:r>
            <a:r>
              <a:rPr lang="en-US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32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của</a:t>
            </a:r>
            <a:r>
              <a:rPr lang="en-US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32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chất</a:t>
            </a:r>
            <a:endParaRPr lang="en-US" sz="3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63173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2" descr="C:\Users\HongNhung\Desktop\HOA 9\HÌNH\Minimalist-PP-Backgroun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0" y="-29750"/>
            <a:ext cx="9132881" cy="6878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893" y="0"/>
            <a:ext cx="9281093" cy="5237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2865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2" descr="C:\Users\HongNhung\Desktop\HOA 9\HÌNH\Minimalist-PP-Backgroun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0" y="0"/>
            <a:ext cx="9132881" cy="6878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C:\Users\HongNhung\Desktop\HOA 9\HÌNH\unname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530927"/>
            <a:ext cx="48768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855" y="3464"/>
            <a:ext cx="1255236" cy="1548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9099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2" descr="C:\Users\HongNhung\Desktop\HOA 9\HÌNH\Minimalist-PP-Backgroun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0" y="-29750"/>
            <a:ext cx="9132881" cy="6878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HongNhung\Desktop\HOA 9\HÌNH\5abd054e657fae25008b4ae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428441"/>
            <a:ext cx="6585707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855" y="3464"/>
            <a:ext cx="1255236" cy="1548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43953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2" descr="C:\Users\HongNhung\Desktop\HOA 9\HÌNH\Minimalist-PP-Backgroun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0" y="-29750"/>
            <a:ext cx="9132881" cy="6878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9750"/>
            <a:ext cx="9160589" cy="1552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09" y="1522881"/>
            <a:ext cx="1476375" cy="143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524000"/>
            <a:ext cx="6795364" cy="1090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743201"/>
            <a:ext cx="6289098" cy="4085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1040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2" descr="C:\Users\HongNhung\Desktop\HOA 9\HÌNH\Minimalist-PP-Backgroun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0" y="-29750"/>
            <a:ext cx="9132881" cy="6878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C:\Users\HongNhung\Desktop\HOA 9\HÌNH\khong-khi-la-gi-khong-khi-sach-ban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55" y="-29750"/>
            <a:ext cx="6991117" cy="393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HongNhung\Desktop\HOA 9\HÌNH\5477da1913194-medium20141128093807.316147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3905250"/>
            <a:ext cx="5181600" cy="2943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95"/>
            <a:ext cx="1255236" cy="1548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683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2" descr="C:\Users\HongNhung\Desktop\HOA 9\HÌNH\Minimalist-PP-Backgroun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0" y="-29750"/>
            <a:ext cx="9132881" cy="6878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854"/>
            <a:ext cx="9144001" cy="4481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3337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2" descr="C:\Users\HongNhung\Desktop\HOA 9\HÌNH\Minimalist-PP-Backgroun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0" y="-29750"/>
            <a:ext cx="9132881" cy="6878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58" y="213360"/>
            <a:ext cx="9132880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" y="2048195"/>
            <a:ext cx="9144001" cy="2571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56" y="4495800"/>
            <a:ext cx="9027604" cy="22231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080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2" descr="C:\Users\HongNhung\Desktop\HOA 9\HÌNH\Minimalist-PP-Backgroun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0" y="-29750"/>
            <a:ext cx="9132881" cy="6878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791200" y="4267200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dirty="0"/>
          </a:p>
        </p:txBody>
      </p:sp>
      <p:grpSp>
        <p:nvGrpSpPr>
          <p:cNvPr id="11" name="Group 10"/>
          <p:cNvGrpSpPr/>
          <p:nvPr/>
        </p:nvGrpSpPr>
        <p:grpSpPr>
          <a:xfrm>
            <a:off x="223040" y="457200"/>
            <a:ext cx="4196560" cy="2622233"/>
            <a:chOff x="4419600" y="457200"/>
            <a:chExt cx="4196560" cy="2622233"/>
          </a:xfrm>
        </p:grpSpPr>
        <p:sp>
          <p:nvSpPr>
            <p:cNvPr id="7" name="Flowchart: Document 6"/>
            <p:cNvSpPr/>
            <p:nvPr/>
          </p:nvSpPr>
          <p:spPr>
            <a:xfrm rot="10800000">
              <a:off x="4577560" y="488633"/>
              <a:ext cx="4038600" cy="2590800"/>
            </a:xfrm>
            <a:prstGeom prst="flowChartDocument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770120" y="1265426"/>
              <a:ext cx="381556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 smtClean="0">
                  <a:latin typeface="Arial" pitchFamily="34" charset="0"/>
                  <a:cs typeface="Arial" pitchFamily="34" charset="0"/>
                </a:rPr>
                <a:t>Các</a:t>
              </a:r>
              <a:r>
                <a:rPr lang="en-US" sz="24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400" dirty="0" err="1" smtClean="0">
                  <a:latin typeface="Arial" pitchFamily="34" charset="0"/>
                  <a:cs typeface="Arial" pitchFamily="34" charset="0"/>
                </a:rPr>
                <a:t>chất</a:t>
              </a:r>
              <a:r>
                <a:rPr lang="en-US" sz="24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400" dirty="0" err="1" smtClean="0">
                  <a:latin typeface="Arial" pitchFamily="34" charset="0"/>
                  <a:cs typeface="Arial" pitchFamily="34" charset="0"/>
                </a:rPr>
                <a:t>đều</a:t>
              </a:r>
              <a:r>
                <a:rPr lang="en-US" sz="24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400" dirty="0" err="1" smtClean="0">
                  <a:latin typeface="Arial" pitchFamily="34" charset="0"/>
                  <a:cs typeface="Arial" pitchFamily="34" charset="0"/>
                </a:rPr>
                <a:t>được</a:t>
              </a:r>
              <a:r>
                <a:rPr lang="en-US" sz="24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400" dirty="0" err="1" smtClean="0">
                  <a:latin typeface="Arial" pitchFamily="34" charset="0"/>
                  <a:cs typeface="Arial" pitchFamily="34" charset="0"/>
                </a:rPr>
                <a:t>cấu</a:t>
              </a:r>
              <a:r>
                <a:rPr lang="en-US" sz="24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400" dirty="0" err="1" smtClean="0">
                  <a:latin typeface="Arial" pitchFamily="34" charset="0"/>
                  <a:cs typeface="Arial" pitchFamily="34" charset="0"/>
                </a:rPr>
                <a:t>tạo</a:t>
              </a:r>
              <a:r>
                <a:rPr lang="en-US" sz="24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400" dirty="0" err="1" smtClean="0">
                  <a:latin typeface="Arial" pitchFamily="34" charset="0"/>
                  <a:cs typeface="Arial" pitchFamily="34" charset="0"/>
                </a:rPr>
                <a:t>bởi</a:t>
              </a:r>
              <a:r>
                <a:rPr lang="en-US" sz="24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400" dirty="0" err="1" smtClean="0">
                  <a:latin typeface="Arial" pitchFamily="34" charset="0"/>
                  <a:cs typeface="Arial" pitchFamily="34" charset="0"/>
                </a:rPr>
                <a:t>những</a:t>
              </a:r>
              <a:r>
                <a:rPr lang="en-US" sz="24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400" dirty="0" err="1" smtClean="0">
                  <a:latin typeface="Arial" pitchFamily="34" charset="0"/>
                  <a:cs typeface="Arial" pitchFamily="34" charset="0"/>
                </a:rPr>
                <a:t>hạt</a:t>
              </a:r>
              <a:r>
                <a:rPr lang="en-US" sz="24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400" dirty="0" err="1" smtClean="0">
                  <a:latin typeface="Arial" pitchFamily="34" charset="0"/>
                  <a:cs typeface="Arial" pitchFamily="34" charset="0"/>
                </a:rPr>
                <a:t>vô</a:t>
              </a:r>
              <a:r>
                <a:rPr lang="en-US" sz="24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400" dirty="0" err="1" smtClean="0">
                  <a:latin typeface="Arial" pitchFamily="34" charset="0"/>
                  <a:cs typeface="Arial" pitchFamily="34" charset="0"/>
                </a:rPr>
                <a:t>cùng</a:t>
              </a:r>
              <a:r>
                <a:rPr lang="en-US" sz="24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400" dirty="0" err="1" smtClean="0">
                  <a:latin typeface="Arial" pitchFamily="34" charset="0"/>
                  <a:cs typeface="Arial" pitchFamily="34" charset="0"/>
                </a:rPr>
                <a:t>nhỏ</a:t>
              </a:r>
              <a:r>
                <a:rPr lang="en-US" sz="24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400" dirty="0" err="1" smtClean="0">
                  <a:latin typeface="Arial" pitchFamily="34" charset="0"/>
                  <a:cs typeface="Arial" pitchFamily="34" charset="0"/>
                </a:rPr>
                <a:t>bé</a:t>
              </a:r>
              <a:r>
                <a:rPr lang="en-US" sz="24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400" dirty="0" err="1" smtClean="0">
                  <a:latin typeface="Arial" pitchFamily="34" charset="0"/>
                  <a:cs typeface="Arial" pitchFamily="34" charset="0"/>
                </a:rPr>
                <a:t>mà</a:t>
              </a:r>
              <a:r>
                <a:rPr lang="en-US" sz="24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400" dirty="0" err="1" smtClean="0">
                  <a:latin typeface="Arial" pitchFamily="34" charset="0"/>
                  <a:cs typeface="Arial" pitchFamily="34" charset="0"/>
                </a:rPr>
                <a:t>mắt</a:t>
              </a:r>
              <a:r>
                <a:rPr lang="en-US" sz="24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400" dirty="0" err="1" smtClean="0">
                  <a:latin typeface="Arial" pitchFamily="34" charset="0"/>
                  <a:cs typeface="Arial" pitchFamily="34" charset="0"/>
                </a:rPr>
                <a:t>thường</a:t>
              </a:r>
              <a:r>
                <a:rPr lang="en-US" sz="24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400" dirty="0" err="1" smtClean="0">
                  <a:latin typeface="Arial" pitchFamily="34" charset="0"/>
                  <a:cs typeface="Arial" pitchFamily="34" charset="0"/>
                </a:rPr>
                <a:t>không</a:t>
              </a:r>
              <a:r>
                <a:rPr lang="en-US" sz="24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400" dirty="0" err="1" smtClean="0">
                  <a:latin typeface="Arial" pitchFamily="34" charset="0"/>
                  <a:cs typeface="Arial" pitchFamily="34" charset="0"/>
                </a:rPr>
                <a:t>nhìn</a:t>
              </a:r>
              <a:r>
                <a:rPr lang="en-US" sz="24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400" dirty="0" err="1" smtClean="0">
                  <a:latin typeface="Arial" pitchFamily="34" charset="0"/>
                  <a:cs typeface="Arial" pitchFamily="34" charset="0"/>
                </a:rPr>
                <a:t>thấy</a:t>
              </a:r>
              <a:r>
                <a:rPr lang="en-US" sz="24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400" dirty="0" err="1" smtClean="0">
                  <a:latin typeface="Arial" pitchFamily="34" charset="0"/>
                  <a:cs typeface="Arial" pitchFamily="34" charset="0"/>
                </a:rPr>
                <a:t>được</a:t>
              </a:r>
              <a:endParaRPr lang="vi-VN" sz="2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419600" y="457200"/>
              <a:ext cx="14478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>
                  <a:solidFill>
                    <a:srgbClr val="00B050"/>
                  </a:solidFill>
                  <a:latin typeface="Arial" pitchFamily="34" charset="0"/>
                  <a:cs typeface="Arial" pitchFamily="34" charset="0"/>
                </a:rPr>
                <a:t>CHÚ Ý</a:t>
              </a:r>
              <a:endParaRPr lang="vi-VN" sz="28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1340" y="3272472"/>
            <a:ext cx="4508828" cy="3324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6248400" y="457200"/>
            <a:ext cx="2438400" cy="2571441"/>
            <a:chOff x="6248400" y="457200"/>
            <a:chExt cx="2438400" cy="2571441"/>
          </a:xfrm>
        </p:grpSpPr>
        <p:sp>
          <p:nvSpPr>
            <p:cNvPr id="12" name="Oval Callout 11"/>
            <p:cNvSpPr/>
            <p:nvPr/>
          </p:nvSpPr>
          <p:spPr>
            <a:xfrm>
              <a:off x="6248400" y="457200"/>
              <a:ext cx="2438400" cy="2571441"/>
            </a:xfrm>
            <a:prstGeom prst="wedgeEllipseCallout">
              <a:avLst/>
            </a:prstGeom>
            <a:no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629400" y="819507"/>
              <a:ext cx="2057400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err="1" smtClean="0">
                  <a:latin typeface="Arial" pitchFamily="34" charset="0"/>
                  <a:cs typeface="Arial" pitchFamily="34" charset="0"/>
                </a:rPr>
                <a:t>Quan</a:t>
              </a:r>
              <a:r>
                <a:rPr lang="en-US" sz="20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000" dirty="0" err="1" smtClean="0">
                  <a:latin typeface="Arial" pitchFamily="34" charset="0"/>
                  <a:cs typeface="Arial" pitchFamily="34" charset="0"/>
                </a:rPr>
                <a:t>sát</a:t>
              </a:r>
              <a:r>
                <a:rPr lang="en-US" sz="20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000" dirty="0" err="1" smtClean="0">
                  <a:latin typeface="Arial" pitchFamily="34" charset="0"/>
                  <a:cs typeface="Arial" pitchFamily="34" charset="0"/>
                </a:rPr>
                <a:t>hình</a:t>
              </a:r>
              <a:r>
                <a:rPr lang="en-US" sz="2000" dirty="0" smtClean="0">
                  <a:latin typeface="Arial" pitchFamily="34" charset="0"/>
                  <a:cs typeface="Arial" pitchFamily="34" charset="0"/>
                </a:rPr>
                <a:t> 8.3 </a:t>
              </a:r>
              <a:r>
                <a:rPr lang="en-US" sz="2000" dirty="0" err="1" smtClean="0">
                  <a:latin typeface="Arial" pitchFamily="34" charset="0"/>
                  <a:cs typeface="Arial" pitchFamily="34" charset="0"/>
                </a:rPr>
                <a:t>hãy</a:t>
              </a:r>
              <a:r>
                <a:rPr lang="en-US" sz="20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000" dirty="0" err="1" smtClean="0">
                  <a:latin typeface="Arial" pitchFamily="34" charset="0"/>
                  <a:cs typeface="Arial" pitchFamily="34" charset="0"/>
                </a:rPr>
                <a:t>nhận</a:t>
              </a:r>
              <a:r>
                <a:rPr lang="en-US" sz="20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000" dirty="0" err="1" smtClean="0">
                  <a:latin typeface="Arial" pitchFamily="34" charset="0"/>
                  <a:cs typeface="Arial" pitchFamily="34" charset="0"/>
                </a:rPr>
                <a:t>xét</a:t>
              </a:r>
              <a:r>
                <a:rPr lang="en-US" sz="20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000" dirty="0" err="1" smtClean="0">
                  <a:latin typeface="Arial" pitchFamily="34" charset="0"/>
                  <a:cs typeface="Arial" pitchFamily="34" charset="0"/>
                </a:rPr>
                <a:t>đặc</a:t>
              </a:r>
              <a:r>
                <a:rPr lang="en-US" sz="20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000" dirty="0" err="1" smtClean="0">
                  <a:latin typeface="Arial" pitchFamily="34" charset="0"/>
                  <a:cs typeface="Arial" pitchFamily="34" charset="0"/>
                </a:rPr>
                <a:t>điểm</a:t>
              </a:r>
              <a:r>
                <a:rPr lang="en-US" sz="20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000" dirty="0" err="1" smtClean="0">
                  <a:latin typeface="Arial" pitchFamily="34" charset="0"/>
                  <a:cs typeface="Arial" pitchFamily="34" charset="0"/>
                </a:rPr>
                <a:t>về</a:t>
              </a:r>
              <a:r>
                <a:rPr lang="en-US" sz="20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000" dirty="0" err="1" smtClean="0">
                  <a:latin typeface="Arial" pitchFamily="34" charset="0"/>
                  <a:cs typeface="Arial" pitchFamily="34" charset="0"/>
                </a:rPr>
                <a:t>thể</a:t>
              </a:r>
              <a:r>
                <a:rPr lang="en-US" sz="20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000" dirty="0" err="1" smtClean="0">
                  <a:latin typeface="Arial" pitchFamily="34" charset="0"/>
                  <a:cs typeface="Arial" pitchFamily="34" charset="0"/>
                </a:rPr>
                <a:t>rắn</a:t>
              </a:r>
              <a:r>
                <a:rPr lang="en-US" sz="2000" dirty="0" smtClean="0">
                  <a:latin typeface="Arial" pitchFamily="34" charset="0"/>
                  <a:cs typeface="Arial" pitchFamily="34" charset="0"/>
                </a:rPr>
                <a:t>, </a:t>
              </a:r>
              <a:r>
                <a:rPr lang="en-US" sz="2000" dirty="0" err="1" smtClean="0">
                  <a:latin typeface="Arial" pitchFamily="34" charset="0"/>
                  <a:cs typeface="Arial" pitchFamily="34" charset="0"/>
                </a:rPr>
                <a:t>thể</a:t>
              </a:r>
              <a:r>
                <a:rPr lang="en-US" sz="20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000" dirty="0" err="1" smtClean="0">
                  <a:latin typeface="Arial" pitchFamily="34" charset="0"/>
                  <a:cs typeface="Arial" pitchFamily="34" charset="0"/>
                </a:rPr>
                <a:t>lỏng</a:t>
              </a:r>
              <a:r>
                <a:rPr lang="en-US" sz="20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000" dirty="0" err="1" smtClean="0">
                  <a:latin typeface="Arial" pitchFamily="34" charset="0"/>
                  <a:cs typeface="Arial" pitchFamily="34" charset="0"/>
                </a:rPr>
                <a:t>và</a:t>
              </a:r>
              <a:r>
                <a:rPr lang="en-US" sz="20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000" dirty="0" err="1" smtClean="0">
                  <a:latin typeface="Arial" pitchFamily="34" charset="0"/>
                  <a:cs typeface="Arial" pitchFamily="34" charset="0"/>
                </a:rPr>
                <a:t>thể</a:t>
              </a:r>
              <a:r>
                <a:rPr lang="en-US" sz="20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000" dirty="0" err="1" smtClean="0">
                  <a:latin typeface="Arial" pitchFamily="34" charset="0"/>
                  <a:cs typeface="Arial" pitchFamily="34" charset="0"/>
                </a:rPr>
                <a:t>khí</a:t>
              </a:r>
              <a:r>
                <a:rPr lang="en-US" sz="20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000" dirty="0" err="1" smtClean="0">
                  <a:latin typeface="Arial" pitchFamily="34" charset="0"/>
                  <a:cs typeface="Arial" pitchFamily="34" charset="0"/>
                </a:rPr>
                <a:t>của</a:t>
              </a:r>
              <a:r>
                <a:rPr lang="en-US" sz="20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000" dirty="0" err="1" smtClean="0">
                  <a:latin typeface="Arial" pitchFamily="34" charset="0"/>
                  <a:cs typeface="Arial" pitchFamily="34" charset="0"/>
                </a:rPr>
                <a:t>chất</a:t>
              </a:r>
              <a:endParaRPr lang="vi-VN" sz="2000" dirty="0"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01920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2" descr="C:\Users\HongNhung\Desktop\HOA 9\HÌNH\Minimalist-PP-Backgroun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0" y="-29750"/>
            <a:ext cx="9132881" cy="6878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318" y="2642175"/>
            <a:ext cx="8610600" cy="421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0" y="-29750"/>
            <a:ext cx="1476375" cy="143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494" y="4886"/>
            <a:ext cx="7732705" cy="1090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284954" y="2057400"/>
            <a:ext cx="550624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2</a:t>
            </a:r>
            <a:r>
              <a:rPr lang="en-US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. </a:t>
            </a:r>
            <a:r>
              <a:rPr lang="en-US" sz="32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Các</a:t>
            </a:r>
            <a:r>
              <a:rPr lang="en-US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32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thể</a:t>
            </a:r>
            <a:r>
              <a:rPr lang="en-US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32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cơ</a:t>
            </a:r>
            <a:r>
              <a:rPr lang="en-US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32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bản</a:t>
            </a:r>
            <a:r>
              <a:rPr lang="en-US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32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của</a:t>
            </a:r>
            <a:r>
              <a:rPr lang="en-US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32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chất</a:t>
            </a:r>
            <a:endParaRPr lang="en-US" sz="3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28600" y="1396425"/>
            <a:ext cx="495300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1</a:t>
            </a:r>
            <a:r>
              <a:rPr lang="en-US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. </a:t>
            </a:r>
            <a:r>
              <a:rPr lang="en-US" sz="32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sự</a:t>
            </a:r>
            <a:r>
              <a:rPr lang="en-US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32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đa</a:t>
            </a:r>
            <a:r>
              <a:rPr lang="en-US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32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dạng</a:t>
            </a:r>
            <a:r>
              <a:rPr lang="en-US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32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của</a:t>
            </a:r>
            <a:r>
              <a:rPr lang="en-US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32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chất</a:t>
            </a:r>
            <a:endParaRPr lang="en-US" sz="3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51079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2" descr="C:\Users\HongNhung\Desktop\HOA 9\HÌNH\Minimalist-PP-Backgroun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0" y="-29750"/>
            <a:ext cx="9132881" cy="6878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0" y="-29750"/>
            <a:ext cx="1476375" cy="143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494" y="4886"/>
            <a:ext cx="7732705" cy="1090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284954" y="2057400"/>
            <a:ext cx="550624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2</a:t>
            </a:r>
            <a:r>
              <a:rPr lang="en-US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. </a:t>
            </a:r>
            <a:r>
              <a:rPr lang="en-US" sz="32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Các</a:t>
            </a:r>
            <a:r>
              <a:rPr lang="en-US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32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thể</a:t>
            </a:r>
            <a:r>
              <a:rPr lang="en-US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32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cơ</a:t>
            </a:r>
            <a:r>
              <a:rPr lang="en-US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32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bản</a:t>
            </a:r>
            <a:r>
              <a:rPr lang="en-US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32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của</a:t>
            </a:r>
            <a:r>
              <a:rPr lang="en-US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32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chất</a:t>
            </a:r>
            <a:endParaRPr lang="en-US" sz="3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28600" y="1396425"/>
            <a:ext cx="495300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1</a:t>
            </a:r>
            <a:r>
              <a:rPr lang="en-US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. </a:t>
            </a:r>
            <a:r>
              <a:rPr lang="en-US" sz="32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sự</a:t>
            </a:r>
            <a:r>
              <a:rPr lang="en-US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32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đa</a:t>
            </a:r>
            <a:r>
              <a:rPr lang="en-US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32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dạng</a:t>
            </a:r>
            <a:r>
              <a:rPr lang="en-US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32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của</a:t>
            </a:r>
            <a:r>
              <a:rPr lang="en-US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32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chất</a:t>
            </a:r>
            <a:endParaRPr lang="en-US" sz="3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30966" y="2743200"/>
            <a:ext cx="506016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3</a:t>
            </a:r>
            <a:r>
              <a:rPr lang="en-US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. </a:t>
            </a:r>
            <a:r>
              <a:rPr lang="en-US" sz="32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Tính</a:t>
            </a:r>
            <a:r>
              <a:rPr lang="en-US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32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chất</a:t>
            </a:r>
            <a:r>
              <a:rPr lang="en-US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32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của</a:t>
            </a:r>
            <a:r>
              <a:rPr lang="en-US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32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chất</a:t>
            </a:r>
            <a:endParaRPr lang="en-US" sz="3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61438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2" descr="C:\Users\HongNhung\Desktop\HOA 9\HÌNH\Minimalist-PP-Backgroun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08" y="0"/>
            <a:ext cx="9132881" cy="6878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HongNhung\Desktop\HOA 9\HÌNH\muoi-an_fsnx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08" y="65143"/>
            <a:ext cx="2760601" cy="2073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HongNhung\Desktop\HOA 9\HÌNH\images (1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7940" y="81455"/>
            <a:ext cx="3491767" cy="2323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HongNhung\Desktop\HOA 9\HÌNH\mat-ong-6220-145379367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42447"/>
            <a:ext cx="2564292" cy="2396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/>
          <p:cNvGrpSpPr/>
          <p:nvPr/>
        </p:nvGrpSpPr>
        <p:grpSpPr>
          <a:xfrm rot="1502881">
            <a:off x="2709402" y="2274924"/>
            <a:ext cx="2757729" cy="2503419"/>
            <a:chOff x="214071" y="3087943"/>
            <a:chExt cx="2757729" cy="2503419"/>
          </a:xfrm>
        </p:grpSpPr>
        <p:sp>
          <p:nvSpPr>
            <p:cNvPr id="8" name="TextBox 7"/>
            <p:cNvSpPr txBox="1"/>
            <p:nvPr/>
          </p:nvSpPr>
          <p:spPr>
            <a:xfrm rot="19805747">
              <a:off x="522380" y="3629561"/>
              <a:ext cx="244942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err="1">
                  <a:latin typeface="Arial" pitchFamily="34" charset="0"/>
                  <a:cs typeface="Arial" pitchFamily="34" charset="0"/>
                </a:rPr>
                <a:t>Để</a:t>
              </a:r>
              <a:r>
                <a:rPr lang="en-US" sz="20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000" dirty="0" err="1">
                  <a:latin typeface="Arial" pitchFamily="34" charset="0"/>
                  <a:cs typeface="Arial" pitchFamily="34" charset="0"/>
                </a:rPr>
                <a:t>nhận</a:t>
              </a:r>
              <a:r>
                <a:rPr lang="en-US" sz="20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000" dirty="0" err="1">
                  <a:latin typeface="Arial" pitchFamily="34" charset="0"/>
                  <a:cs typeface="Arial" pitchFamily="34" charset="0"/>
                </a:rPr>
                <a:t>biết</a:t>
              </a:r>
              <a:r>
                <a:rPr lang="en-US" sz="20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000" dirty="0" err="1">
                  <a:latin typeface="Arial" pitchFamily="34" charset="0"/>
                  <a:cs typeface="Arial" pitchFamily="34" charset="0"/>
                </a:rPr>
                <a:t>được</a:t>
              </a:r>
              <a:r>
                <a:rPr lang="en-US" sz="20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000" dirty="0" err="1">
                  <a:latin typeface="Arial" pitchFamily="34" charset="0"/>
                  <a:cs typeface="Arial" pitchFamily="34" charset="0"/>
                </a:rPr>
                <a:t>tính</a:t>
              </a:r>
              <a:r>
                <a:rPr lang="en-US" sz="20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000" dirty="0" err="1">
                  <a:latin typeface="Arial" pitchFamily="34" charset="0"/>
                  <a:cs typeface="Arial" pitchFamily="34" charset="0"/>
                </a:rPr>
                <a:t>chất</a:t>
              </a:r>
              <a:r>
                <a:rPr lang="en-US" sz="20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000" dirty="0" err="1">
                  <a:latin typeface="Arial" pitchFamily="34" charset="0"/>
                  <a:cs typeface="Arial" pitchFamily="34" charset="0"/>
                </a:rPr>
                <a:t>của</a:t>
              </a:r>
              <a:r>
                <a:rPr lang="en-US" sz="20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000" dirty="0" err="1">
                  <a:latin typeface="Arial" pitchFamily="34" charset="0"/>
                  <a:cs typeface="Arial" pitchFamily="34" charset="0"/>
                </a:rPr>
                <a:t>chất</a:t>
              </a:r>
              <a:r>
                <a:rPr lang="en-US" sz="20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000" dirty="0" err="1">
                  <a:latin typeface="Arial" pitchFamily="34" charset="0"/>
                  <a:cs typeface="Arial" pitchFamily="34" charset="0"/>
                </a:rPr>
                <a:t>hoặc</a:t>
              </a:r>
              <a:r>
                <a:rPr lang="en-US" sz="20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000" dirty="0" err="1">
                  <a:latin typeface="Arial" pitchFamily="34" charset="0"/>
                  <a:cs typeface="Arial" pitchFamily="34" charset="0"/>
                </a:rPr>
                <a:t>của</a:t>
              </a:r>
              <a:r>
                <a:rPr lang="en-US" sz="20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000" dirty="0" err="1">
                  <a:latin typeface="Arial" pitchFamily="34" charset="0"/>
                  <a:cs typeface="Arial" pitchFamily="34" charset="0"/>
                </a:rPr>
                <a:t>vật</a:t>
              </a:r>
              <a:r>
                <a:rPr lang="en-US" sz="20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000" dirty="0" err="1">
                  <a:latin typeface="Arial" pitchFamily="34" charset="0"/>
                  <a:cs typeface="Arial" pitchFamily="34" charset="0"/>
                </a:rPr>
                <a:t>thể</a:t>
              </a:r>
              <a:r>
                <a:rPr lang="en-US" sz="20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000" dirty="0" err="1">
                  <a:latin typeface="Arial" pitchFamily="34" charset="0"/>
                  <a:cs typeface="Arial" pitchFamily="34" charset="0"/>
                </a:rPr>
                <a:t>cần</a:t>
              </a:r>
              <a:r>
                <a:rPr lang="en-US" sz="20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000" dirty="0" err="1">
                  <a:latin typeface="Arial" pitchFamily="34" charset="0"/>
                  <a:cs typeface="Arial" pitchFamily="34" charset="0"/>
                </a:rPr>
                <a:t>phải</a:t>
              </a:r>
              <a:r>
                <a:rPr lang="en-US" sz="20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000" dirty="0" err="1" smtClean="0">
                  <a:latin typeface="Arial" pitchFamily="34" charset="0"/>
                  <a:cs typeface="Arial" pitchFamily="34" charset="0"/>
                </a:rPr>
                <a:t>làm</a:t>
              </a:r>
              <a:r>
                <a:rPr lang="en-US" sz="20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000" dirty="0" err="1" smtClean="0">
                  <a:latin typeface="Arial" pitchFamily="34" charset="0"/>
                  <a:cs typeface="Arial" pitchFamily="34" charset="0"/>
                </a:rPr>
                <a:t>gì</a:t>
              </a:r>
              <a:r>
                <a:rPr lang="en-US" sz="2000" dirty="0" smtClean="0">
                  <a:latin typeface="Arial" pitchFamily="34" charset="0"/>
                  <a:cs typeface="Arial" pitchFamily="34" charset="0"/>
                </a:rPr>
                <a:t>?</a:t>
              </a:r>
              <a:endParaRPr lang="vi-VN" sz="20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" name="Oval Callout 4"/>
            <p:cNvSpPr/>
            <p:nvPr/>
          </p:nvSpPr>
          <p:spPr>
            <a:xfrm rot="20132342">
              <a:off x="214071" y="3087943"/>
              <a:ext cx="2722400" cy="2503419"/>
            </a:xfrm>
            <a:prstGeom prst="wedgeEllipseCallout">
              <a:avLst>
                <a:gd name="adj1" fmla="val 30119"/>
                <a:gd name="adj2" fmla="val 57944"/>
              </a:avLst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4383819" y="5542121"/>
            <a:ext cx="19661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rial" pitchFamily="34" charset="0"/>
                <a:cs typeface="Arial" pitchFamily="34" charset="0"/>
              </a:rPr>
              <a:t>đo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lường</a:t>
            </a:r>
            <a:endParaRPr lang="vi-VN" sz="2400" dirty="0"/>
          </a:p>
        </p:txBody>
      </p:sp>
      <p:sp>
        <p:nvSpPr>
          <p:cNvPr id="16" name="TextBox 15"/>
          <p:cNvSpPr txBox="1"/>
          <p:nvPr/>
        </p:nvSpPr>
        <p:spPr>
          <a:xfrm>
            <a:off x="3748774" y="4953000"/>
            <a:ext cx="2159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rial" pitchFamily="34" charset="0"/>
                <a:cs typeface="Arial" pitchFamily="34" charset="0"/>
              </a:rPr>
              <a:t>quan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sát</a:t>
            </a:r>
            <a:endParaRPr lang="vi-VN" sz="2400" dirty="0"/>
          </a:p>
        </p:txBody>
      </p:sp>
      <p:sp>
        <p:nvSpPr>
          <p:cNvPr id="17" name="TextBox 16"/>
          <p:cNvSpPr txBox="1"/>
          <p:nvPr/>
        </p:nvSpPr>
        <p:spPr>
          <a:xfrm>
            <a:off x="5259483" y="6107948"/>
            <a:ext cx="36587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rial" pitchFamily="34" charset="0"/>
                <a:cs typeface="Arial" pitchFamily="34" charset="0"/>
              </a:rPr>
              <a:t>làm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các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thí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nghiệm</a:t>
            </a:r>
            <a:endParaRPr lang="vi-VN" sz="2400" dirty="0"/>
          </a:p>
        </p:txBody>
      </p:sp>
      <p:pic>
        <p:nvPicPr>
          <p:cNvPr id="3078" name="Picture 6" descr="C:\Users\HongNhung\Desktop\HOA 9\HÌNH\images (3)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7939" y="2405068"/>
            <a:ext cx="3487649" cy="2243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Users\HongNhung\Desktop\HOA 9\HÌNH\tải xuống (1)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3309" y="76200"/>
            <a:ext cx="2880513" cy="1984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9663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6" grpId="0"/>
      <p:bldP spid="1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2" descr="C:\Users\HongNhung\Desktop\HOA 9\HÌNH\Minimalist-PP-Backgroun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0" y="-29750"/>
            <a:ext cx="9132881" cy="6878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13" y="228600"/>
            <a:ext cx="5893633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6934200" y="168249"/>
            <a:ext cx="1981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dirty="0"/>
              <a:t>https://www.youtube.com/watch?v=7TLqnMgmO1s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9216" y="3446427"/>
            <a:ext cx="4724400" cy="2090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52400" y="1524000"/>
            <a:ext cx="7391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vi-VN" sz="2000" dirty="0" smtClean="0"/>
              <a:t>Quan sát clip thí nghiệm đun 150 ml nước trong cốc thủy tinh sôi từ từ bằng đèn cồn và ghi lại trạng thái chuyển thể của nước ở các thời điểm?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vi-VN" sz="2000" dirty="0" smtClean="0"/>
              <a:t>Làm lạnh hơi nước thu được thấy có hiện tượng gì?</a:t>
            </a:r>
            <a:endParaRPr lang="vi-VN" sz="2000" dirty="0"/>
          </a:p>
        </p:txBody>
      </p:sp>
    </p:spTree>
    <p:extLst>
      <p:ext uri="{BB962C8B-B14F-4D97-AF65-F5344CB8AC3E}">
        <p14:creationId xmlns:p14="http://schemas.microsoft.com/office/powerpoint/2010/main" val="1654783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2" descr="C:\Users\HongNhung\Desktop\HOA 9\HÌNH\Minimalist-PP-Backgroun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0" y="-29750"/>
            <a:ext cx="9132881" cy="6878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13" y="228600"/>
            <a:ext cx="5893633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52400" y="1524000"/>
            <a:ext cx="7391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vi-VN" sz="2000" dirty="0" smtClean="0"/>
              <a:t>Quan sát clip thí nghiệm đun 150 ml nước trong cốc thủy tinh sôi từ từ bằng đèn cồn và ghi lại trạng thái chuyển thể của nước ở các thời điểm?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vi-VN" sz="2000" dirty="0" smtClean="0"/>
              <a:t>Làm lạnh hơi nước thu được thấy có hiện tượng gì?</a:t>
            </a:r>
            <a:endParaRPr lang="vi-VN" sz="2000" dirty="0"/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968" y="3200400"/>
            <a:ext cx="8021183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15408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2" descr="C:\Users\HongNhung\Desktop\HOA 9\HÌNH\Minimalist-PP-Backgroun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0" y="-29750"/>
            <a:ext cx="9132881" cy="6878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30" y="406103"/>
            <a:ext cx="6374170" cy="3589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6096000" y="762001"/>
            <a:ext cx="3024352" cy="2819399"/>
            <a:chOff x="6096000" y="762001"/>
            <a:chExt cx="3024352" cy="2819399"/>
          </a:xfrm>
        </p:grpSpPr>
        <p:sp>
          <p:nvSpPr>
            <p:cNvPr id="7" name="TextBox 6"/>
            <p:cNvSpPr txBox="1"/>
            <p:nvPr/>
          </p:nvSpPr>
          <p:spPr>
            <a:xfrm>
              <a:off x="6400800" y="1231149"/>
              <a:ext cx="2719552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err="1" smtClean="0">
                  <a:latin typeface="Arial" pitchFamily="34" charset="0"/>
                  <a:cs typeface="Arial" pitchFamily="34" charset="0"/>
                </a:rPr>
                <a:t>Từ</a:t>
              </a:r>
              <a:r>
                <a:rPr lang="en-US" sz="20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000" dirty="0" err="1" smtClean="0">
                  <a:latin typeface="Arial" pitchFamily="34" charset="0"/>
                  <a:cs typeface="Arial" pitchFamily="34" charset="0"/>
                </a:rPr>
                <a:t>thí</a:t>
              </a:r>
              <a:r>
                <a:rPr lang="en-US" sz="20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000" dirty="0" err="1" smtClean="0">
                  <a:latin typeface="Arial" pitchFamily="34" charset="0"/>
                  <a:cs typeface="Arial" pitchFamily="34" charset="0"/>
                </a:rPr>
                <a:t>nghiệm</a:t>
              </a:r>
              <a:r>
                <a:rPr lang="en-US" sz="2000" dirty="0" smtClean="0">
                  <a:latin typeface="Arial" pitchFamily="34" charset="0"/>
                  <a:cs typeface="Arial" pitchFamily="34" charset="0"/>
                </a:rPr>
                <a:t> 2 (</a:t>
              </a:r>
              <a:r>
                <a:rPr lang="en-US" sz="2000" dirty="0" err="1" smtClean="0">
                  <a:latin typeface="Arial" pitchFamily="34" charset="0"/>
                  <a:cs typeface="Arial" pitchFamily="34" charset="0"/>
                </a:rPr>
                <a:t>hình</a:t>
              </a:r>
              <a:r>
                <a:rPr lang="en-US" sz="2000" dirty="0" smtClean="0">
                  <a:latin typeface="Arial" pitchFamily="34" charset="0"/>
                  <a:cs typeface="Arial" pitchFamily="34" charset="0"/>
                </a:rPr>
                <a:t> 8.8 </a:t>
              </a:r>
              <a:r>
                <a:rPr lang="en-US" sz="2000" dirty="0" err="1" smtClean="0">
                  <a:latin typeface="Arial" pitchFamily="34" charset="0"/>
                  <a:cs typeface="Arial" pitchFamily="34" charset="0"/>
                </a:rPr>
                <a:t>và</a:t>
              </a:r>
              <a:r>
                <a:rPr lang="en-US" sz="2000" dirty="0" smtClean="0">
                  <a:latin typeface="Arial" pitchFamily="34" charset="0"/>
                  <a:cs typeface="Arial" pitchFamily="34" charset="0"/>
                </a:rPr>
                <a:t> 8.9), </a:t>
              </a:r>
              <a:r>
                <a:rPr lang="en-US" sz="2000" dirty="0" err="1" smtClean="0">
                  <a:latin typeface="Arial" pitchFamily="34" charset="0"/>
                  <a:cs typeface="Arial" pitchFamily="34" charset="0"/>
                </a:rPr>
                <a:t>em</a:t>
              </a:r>
              <a:r>
                <a:rPr lang="en-US" sz="20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000" dirty="0" err="1" smtClean="0">
                  <a:latin typeface="Arial" pitchFamily="34" charset="0"/>
                  <a:cs typeface="Arial" pitchFamily="34" charset="0"/>
                </a:rPr>
                <a:t>có</a:t>
              </a:r>
              <a:r>
                <a:rPr lang="en-US" sz="20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000" dirty="0" err="1" smtClean="0">
                  <a:latin typeface="Arial" pitchFamily="34" charset="0"/>
                  <a:cs typeface="Arial" pitchFamily="34" charset="0"/>
                </a:rPr>
                <a:t>nhận</a:t>
              </a:r>
              <a:r>
                <a:rPr lang="en-US" sz="20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000" dirty="0" err="1" smtClean="0">
                  <a:latin typeface="Arial" pitchFamily="34" charset="0"/>
                  <a:cs typeface="Arial" pitchFamily="34" charset="0"/>
                </a:rPr>
                <a:t>xét</a:t>
              </a:r>
              <a:r>
                <a:rPr lang="en-US" sz="20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000" dirty="0" err="1" smtClean="0">
                  <a:latin typeface="Arial" pitchFamily="34" charset="0"/>
                  <a:cs typeface="Arial" pitchFamily="34" charset="0"/>
                </a:rPr>
                <a:t>gì</a:t>
              </a:r>
              <a:r>
                <a:rPr lang="en-US" sz="20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000" dirty="0" err="1" smtClean="0">
                  <a:latin typeface="Arial" pitchFamily="34" charset="0"/>
                  <a:cs typeface="Arial" pitchFamily="34" charset="0"/>
                </a:rPr>
                <a:t>về</a:t>
              </a:r>
              <a:r>
                <a:rPr lang="en-US" sz="20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000" dirty="0" err="1" smtClean="0">
                  <a:latin typeface="Arial" pitchFamily="34" charset="0"/>
                  <a:cs typeface="Arial" pitchFamily="34" charset="0"/>
                </a:rPr>
                <a:t>khả</a:t>
              </a:r>
              <a:r>
                <a:rPr lang="en-US" sz="20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000" dirty="0" err="1" smtClean="0">
                  <a:latin typeface="Arial" pitchFamily="34" charset="0"/>
                  <a:cs typeface="Arial" pitchFamily="34" charset="0"/>
                </a:rPr>
                <a:t>năng</a:t>
              </a:r>
              <a:r>
                <a:rPr lang="en-US" sz="2000" dirty="0" smtClean="0">
                  <a:latin typeface="Arial" pitchFamily="34" charset="0"/>
                  <a:cs typeface="Arial" pitchFamily="34" charset="0"/>
                </a:rPr>
                <a:t> tan </a:t>
              </a:r>
              <a:r>
                <a:rPr lang="en-US" sz="2000" dirty="0" err="1" smtClean="0">
                  <a:latin typeface="Arial" pitchFamily="34" charset="0"/>
                  <a:cs typeface="Arial" pitchFamily="34" charset="0"/>
                </a:rPr>
                <a:t>của</a:t>
              </a:r>
              <a:r>
                <a:rPr lang="en-US" sz="20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000" dirty="0" err="1" smtClean="0">
                  <a:latin typeface="Arial" pitchFamily="34" charset="0"/>
                  <a:cs typeface="Arial" pitchFamily="34" charset="0"/>
                </a:rPr>
                <a:t>muối</a:t>
              </a:r>
              <a:r>
                <a:rPr lang="en-US" sz="20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000" dirty="0" err="1" smtClean="0">
                  <a:latin typeface="Arial" pitchFamily="34" charset="0"/>
                  <a:cs typeface="Arial" pitchFamily="34" charset="0"/>
                </a:rPr>
                <a:t>ăn</a:t>
              </a:r>
              <a:r>
                <a:rPr lang="en-US" sz="20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000" dirty="0" err="1" smtClean="0">
                  <a:latin typeface="Arial" pitchFamily="34" charset="0"/>
                  <a:cs typeface="Arial" pitchFamily="34" charset="0"/>
                </a:rPr>
                <a:t>và</a:t>
              </a:r>
              <a:r>
                <a:rPr lang="en-US" sz="20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000" dirty="0" err="1" smtClean="0">
                  <a:latin typeface="Arial" pitchFamily="34" charset="0"/>
                  <a:cs typeface="Arial" pitchFamily="34" charset="0"/>
                </a:rPr>
                <a:t>dầu</a:t>
              </a:r>
              <a:r>
                <a:rPr lang="en-US" sz="20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000" dirty="0" err="1" smtClean="0">
                  <a:latin typeface="Arial" pitchFamily="34" charset="0"/>
                  <a:cs typeface="Arial" pitchFamily="34" charset="0"/>
                </a:rPr>
                <a:t>ăn</a:t>
              </a:r>
              <a:r>
                <a:rPr lang="en-US" sz="20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000" dirty="0" err="1" smtClean="0">
                  <a:latin typeface="Arial" pitchFamily="34" charset="0"/>
                  <a:cs typeface="Arial" pitchFamily="34" charset="0"/>
                </a:rPr>
                <a:t>trong</a:t>
              </a:r>
              <a:r>
                <a:rPr lang="en-US" sz="20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000" dirty="0" err="1" smtClean="0">
                  <a:latin typeface="Arial" pitchFamily="34" charset="0"/>
                  <a:cs typeface="Arial" pitchFamily="34" charset="0"/>
                </a:rPr>
                <a:t>nước</a:t>
              </a:r>
              <a:endParaRPr lang="vi-VN" sz="20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" name="Cloud Callout 7"/>
            <p:cNvSpPr/>
            <p:nvPr/>
          </p:nvSpPr>
          <p:spPr>
            <a:xfrm>
              <a:off x="6096000" y="762001"/>
              <a:ext cx="3024352" cy="2819399"/>
            </a:xfrm>
            <a:prstGeom prst="cloudCallout">
              <a:avLst>
                <a:gd name="adj1" fmla="val -33074"/>
                <a:gd name="adj2" fmla="val 76819"/>
              </a:avLst>
            </a:prstGeom>
            <a:noFill/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-76200" y="4495800"/>
            <a:ext cx="944879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Nhận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xét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: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0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en-US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uối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hòa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tan </a:t>
            </a:r>
            <a:r>
              <a:rPr lang="en-US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vào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nhau</a:t>
            </a:r>
            <a:r>
              <a:rPr lang="en-US" sz="2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 </a:t>
            </a:r>
            <a:r>
              <a:rPr lang="en-US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tạo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thành</a:t>
            </a:r>
            <a:r>
              <a:rPr lang="en-US" sz="20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dung </a:t>
            </a:r>
            <a:r>
              <a:rPr lang="en-US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dịch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đồng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nhất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nước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muối</a:t>
            </a:r>
            <a:endParaRPr lang="en-US" sz="2000" dirty="0" smtClean="0">
              <a:solidFill>
                <a:srgbClr val="FF0000"/>
              </a:solidFill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Dầu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ăn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và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nước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: </a:t>
            </a:r>
            <a:r>
              <a:rPr lang="en-US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không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hòa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trộn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vào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nhau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 </a:t>
            </a:r>
            <a:r>
              <a:rPr lang="en-US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phân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thành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2 </a:t>
            </a:r>
            <a:r>
              <a:rPr lang="en-US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lớp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chất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lỏng</a:t>
            </a:r>
            <a:endParaRPr lang="vi-VN" sz="2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9473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2" descr="C:\Users\HongNhung\Desktop\HOA 9\HÌNH\Minimalist-PP-Backgroun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0" y="-29750"/>
            <a:ext cx="9132881" cy="6878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75" y="-76200"/>
            <a:ext cx="9139599" cy="579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3283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2" descr="C:\Users\HongNhung\Desktop\HOA 9\HÌNH\Minimalist-PP-Backgroun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0" y="-29750"/>
            <a:ext cx="9132881" cy="6878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0" y="26276"/>
            <a:ext cx="6324600" cy="5547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5720" y="136634"/>
            <a:ext cx="2640724" cy="5013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-58511" y="5624658"/>
            <a:ext cx="94487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Nhận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xét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 </a:t>
            </a:r>
            <a:r>
              <a:rPr lang="en-US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Đường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bị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nóng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chảy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chuyển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từ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màu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trắng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(C</a:t>
            </a:r>
            <a:r>
              <a:rPr lang="en-US" sz="2000" baseline="-25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12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H</a:t>
            </a:r>
            <a:r>
              <a:rPr lang="en-US" sz="2000" baseline="-25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22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O</a:t>
            </a:r>
            <a:r>
              <a:rPr lang="en-US" sz="2000" baseline="-25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11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)  </a:t>
            </a:r>
            <a:r>
              <a:rPr lang="en-US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màu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đen</a:t>
            </a:r>
            <a:r>
              <a:rPr lang="en-US" sz="20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(</a:t>
            </a:r>
            <a:r>
              <a:rPr lang="en-US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Carbon,C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93746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2" descr="C:\Users\HongNhung\Desktop\HOA 9\HÌNH\Minimalist-PP-Backgroun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0" y="-29750"/>
            <a:ext cx="9132881" cy="6878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0" y="-29750"/>
            <a:ext cx="1476375" cy="143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494" y="4886"/>
            <a:ext cx="7732705" cy="1090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284954" y="2057400"/>
            <a:ext cx="550624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2</a:t>
            </a:r>
            <a:r>
              <a:rPr lang="en-US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. </a:t>
            </a:r>
            <a:r>
              <a:rPr lang="en-US" sz="32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Các</a:t>
            </a:r>
            <a:r>
              <a:rPr lang="en-US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32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thể</a:t>
            </a:r>
            <a:r>
              <a:rPr lang="en-US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32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cơ</a:t>
            </a:r>
            <a:r>
              <a:rPr lang="en-US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32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bản</a:t>
            </a:r>
            <a:r>
              <a:rPr lang="en-US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32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của</a:t>
            </a:r>
            <a:r>
              <a:rPr lang="en-US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32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chất</a:t>
            </a:r>
            <a:endParaRPr lang="en-US" sz="3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28600" y="1396425"/>
            <a:ext cx="495300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1</a:t>
            </a:r>
            <a:r>
              <a:rPr lang="en-US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. </a:t>
            </a:r>
            <a:r>
              <a:rPr lang="en-US" sz="32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sự</a:t>
            </a:r>
            <a:r>
              <a:rPr lang="en-US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32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đa</a:t>
            </a:r>
            <a:r>
              <a:rPr lang="en-US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32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dạng</a:t>
            </a:r>
            <a:r>
              <a:rPr lang="en-US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32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của</a:t>
            </a:r>
            <a:r>
              <a:rPr lang="en-US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32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chất</a:t>
            </a:r>
            <a:endParaRPr lang="en-US" sz="3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30966" y="2743200"/>
            <a:ext cx="506016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3</a:t>
            </a:r>
            <a:r>
              <a:rPr lang="en-US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. </a:t>
            </a:r>
            <a:r>
              <a:rPr lang="en-US" sz="32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Tính</a:t>
            </a:r>
            <a:r>
              <a:rPr lang="en-US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32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chất</a:t>
            </a:r>
            <a:r>
              <a:rPr lang="en-US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32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của</a:t>
            </a:r>
            <a:r>
              <a:rPr lang="en-US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32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chất</a:t>
            </a:r>
            <a:endParaRPr lang="en-US" sz="3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49307" y="3426767"/>
            <a:ext cx="71754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Tính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chất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của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chất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được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chia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thành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2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loại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247617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2" descr="C:\Users\HongNhung\Desktop\HOA 9\HÌNH\Minimalist-PP-Backgroun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0" y="-29750"/>
            <a:ext cx="9132881" cy="6878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799" y="1528464"/>
            <a:ext cx="7516847" cy="5320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152400" y="304800"/>
            <a:ext cx="467916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3</a:t>
            </a:r>
            <a:r>
              <a:rPr lang="en-US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. </a:t>
            </a:r>
            <a:r>
              <a:rPr lang="en-US" sz="32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Tính</a:t>
            </a:r>
            <a:r>
              <a:rPr lang="en-US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32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chất</a:t>
            </a:r>
            <a:r>
              <a:rPr lang="en-US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32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của</a:t>
            </a:r>
            <a:r>
              <a:rPr lang="en-US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32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chất</a:t>
            </a:r>
            <a:endParaRPr lang="en-US" sz="3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38200" y="1066800"/>
            <a:ext cx="71754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Tính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chất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của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chất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được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chia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thành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2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loại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468793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2" descr="C:\Users\HongNhung\Desktop\HOA 9\HÌNH\Minimalist-PP-Backgroun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0" y="-29750"/>
            <a:ext cx="9132881" cy="6878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0" y="-29750"/>
            <a:ext cx="1476375" cy="143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494" y="4886"/>
            <a:ext cx="7732705" cy="1090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284954" y="2057400"/>
            <a:ext cx="550624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2</a:t>
            </a:r>
            <a:r>
              <a:rPr lang="en-US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. </a:t>
            </a:r>
            <a:r>
              <a:rPr lang="en-US" sz="32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Các</a:t>
            </a:r>
            <a:r>
              <a:rPr lang="en-US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32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thể</a:t>
            </a:r>
            <a:r>
              <a:rPr lang="en-US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32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cơ</a:t>
            </a:r>
            <a:r>
              <a:rPr lang="en-US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32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bản</a:t>
            </a:r>
            <a:r>
              <a:rPr lang="en-US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32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của</a:t>
            </a:r>
            <a:r>
              <a:rPr lang="en-US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32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chất</a:t>
            </a:r>
            <a:endParaRPr lang="en-US" sz="3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28600" y="1396425"/>
            <a:ext cx="495300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1</a:t>
            </a:r>
            <a:r>
              <a:rPr lang="en-US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. </a:t>
            </a:r>
            <a:r>
              <a:rPr lang="en-US" sz="32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sự</a:t>
            </a:r>
            <a:r>
              <a:rPr lang="en-US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32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đa</a:t>
            </a:r>
            <a:r>
              <a:rPr lang="en-US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32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dạng</a:t>
            </a:r>
            <a:r>
              <a:rPr lang="en-US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32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của</a:t>
            </a:r>
            <a:r>
              <a:rPr lang="en-US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32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chất</a:t>
            </a:r>
            <a:endParaRPr lang="en-US" sz="3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30966" y="2743200"/>
            <a:ext cx="506016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3</a:t>
            </a:r>
            <a:r>
              <a:rPr lang="en-US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. </a:t>
            </a:r>
            <a:r>
              <a:rPr lang="en-US" sz="32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Tính</a:t>
            </a:r>
            <a:r>
              <a:rPr lang="en-US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32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chất</a:t>
            </a:r>
            <a:r>
              <a:rPr lang="en-US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32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của</a:t>
            </a:r>
            <a:r>
              <a:rPr lang="en-US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32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chất</a:t>
            </a:r>
            <a:endParaRPr lang="en-US" sz="3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6200" y="3453825"/>
            <a:ext cx="579120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4</a:t>
            </a:r>
            <a:r>
              <a:rPr lang="en-US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. </a:t>
            </a:r>
            <a:r>
              <a:rPr lang="en-US" sz="32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sự</a:t>
            </a:r>
            <a:r>
              <a:rPr lang="en-US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32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chuyển</a:t>
            </a:r>
            <a:r>
              <a:rPr lang="en-US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32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thể</a:t>
            </a:r>
            <a:r>
              <a:rPr lang="en-US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32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của</a:t>
            </a:r>
            <a:r>
              <a:rPr lang="en-US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32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chất</a:t>
            </a:r>
            <a:endParaRPr lang="en-US" sz="3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7523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2" descr="C:\Users\HongNhung\Desktop\HOA 9\HÌNH\Minimalist-PP-Backgroun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0" y="-29750"/>
            <a:ext cx="9132881" cy="6878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-29750"/>
            <a:ext cx="7967134" cy="5717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32722" y="5681029"/>
            <a:ext cx="84828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Nhận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xét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: </a:t>
            </a:r>
            <a:r>
              <a:rPr lang="en-US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Trong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tự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nhiên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và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trong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các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hoạt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động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của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con </a:t>
            </a:r>
            <a:r>
              <a:rPr lang="en-US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người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, </a:t>
            </a:r>
            <a:r>
              <a:rPr lang="en-US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các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chất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sẽ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có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sự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chuyển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hóa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từ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thể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này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sang </a:t>
            </a:r>
            <a:r>
              <a:rPr lang="en-US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thể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khác</a:t>
            </a:r>
            <a:endParaRPr lang="en-US" sz="2000" dirty="0" smtClean="0">
              <a:solidFill>
                <a:srgbClr val="FF0000"/>
              </a:solidFill>
              <a:latin typeface="Arial" pitchFamily="34" charset="0"/>
              <a:cs typeface="Arial" pitchFamily="34" charset="0"/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038009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2" descr="C:\Users\HongNhung\Desktop\HOA 9\HÌNH\Minimalist-PP-Backgroun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0" y="-29750"/>
            <a:ext cx="9132881" cy="6878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90" y="261582"/>
            <a:ext cx="9122645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1065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2" descr="C:\Users\HongNhung\Desktop\HOA 9\HÌNH\Minimalist-PP-Backgroun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0" y="-29750"/>
            <a:ext cx="9132881" cy="6878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0" y="-29750"/>
            <a:ext cx="1476375" cy="143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494" y="4886"/>
            <a:ext cx="7732705" cy="1090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284954" y="2057400"/>
            <a:ext cx="550624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2</a:t>
            </a:r>
            <a:r>
              <a:rPr lang="en-US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. </a:t>
            </a:r>
            <a:r>
              <a:rPr lang="en-US" sz="32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Các</a:t>
            </a:r>
            <a:r>
              <a:rPr lang="en-US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32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thể</a:t>
            </a:r>
            <a:r>
              <a:rPr lang="en-US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32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cơ</a:t>
            </a:r>
            <a:r>
              <a:rPr lang="en-US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32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bản</a:t>
            </a:r>
            <a:r>
              <a:rPr lang="en-US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32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của</a:t>
            </a:r>
            <a:r>
              <a:rPr lang="en-US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32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chất</a:t>
            </a:r>
            <a:endParaRPr lang="en-US" sz="3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28600" y="1396425"/>
            <a:ext cx="495300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1</a:t>
            </a:r>
            <a:r>
              <a:rPr lang="en-US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. </a:t>
            </a:r>
            <a:r>
              <a:rPr lang="en-US" sz="32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sự</a:t>
            </a:r>
            <a:r>
              <a:rPr lang="en-US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32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đa</a:t>
            </a:r>
            <a:r>
              <a:rPr lang="en-US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32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dạng</a:t>
            </a:r>
            <a:r>
              <a:rPr lang="en-US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32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của</a:t>
            </a:r>
            <a:r>
              <a:rPr lang="en-US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32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chất</a:t>
            </a:r>
            <a:endParaRPr lang="en-US" sz="3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30966" y="2743200"/>
            <a:ext cx="506016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3</a:t>
            </a:r>
            <a:r>
              <a:rPr lang="en-US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. </a:t>
            </a:r>
            <a:r>
              <a:rPr lang="en-US" sz="32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Tính</a:t>
            </a:r>
            <a:r>
              <a:rPr lang="en-US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32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chất</a:t>
            </a:r>
            <a:r>
              <a:rPr lang="en-US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32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của</a:t>
            </a:r>
            <a:r>
              <a:rPr lang="en-US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32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chất</a:t>
            </a:r>
            <a:endParaRPr lang="en-US" sz="3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6200" y="3453825"/>
            <a:ext cx="579120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4</a:t>
            </a:r>
            <a:r>
              <a:rPr lang="en-US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. </a:t>
            </a:r>
            <a:r>
              <a:rPr lang="en-US" sz="32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sự</a:t>
            </a:r>
            <a:r>
              <a:rPr lang="en-US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32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chuyển</a:t>
            </a:r>
            <a:r>
              <a:rPr lang="en-US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32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thể</a:t>
            </a:r>
            <a:r>
              <a:rPr lang="en-US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32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của</a:t>
            </a:r>
            <a:r>
              <a:rPr lang="en-US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32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chất</a:t>
            </a:r>
            <a:endParaRPr lang="en-US" sz="3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0" y="4114800"/>
            <a:ext cx="8308622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64906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1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2" descr="C:\Users\HongNhung\Desktop\HOA 9\HÌNH\Minimalist-PP-Backgroun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0" y="37589"/>
            <a:ext cx="9132881" cy="6878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48018"/>
            <a:ext cx="6526542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33400" y="5562600"/>
            <a:ext cx="8482845" cy="95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Nhận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xét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: </a:t>
            </a:r>
            <a:r>
              <a:rPr lang="en-US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Nến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từ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thể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rắn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 </a:t>
            </a:r>
            <a:r>
              <a:rPr lang="en-US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bị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đun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nóng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 </a:t>
            </a:r>
            <a:r>
              <a:rPr lang="en-US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thể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lỏng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                </a:t>
            </a:r>
            <a:r>
              <a:rPr lang="en-US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khi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để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nguội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một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thời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gian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, </a:t>
            </a:r>
            <a:r>
              <a:rPr lang="en-US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nến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lỏng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 </a:t>
            </a:r>
            <a:r>
              <a:rPr lang="en-US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nến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rắn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.</a:t>
            </a:r>
          </a:p>
        </p:txBody>
      </p:sp>
      <p:sp>
        <p:nvSpPr>
          <p:cNvPr id="5" name="Rounded Rectangular Callout 4"/>
          <p:cNvSpPr/>
          <p:nvPr/>
        </p:nvSpPr>
        <p:spPr>
          <a:xfrm>
            <a:off x="7086600" y="833082"/>
            <a:ext cx="1929645" cy="2057400"/>
          </a:xfrm>
          <a:prstGeom prst="wedgeRoundRect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E</a:t>
            </a:r>
            <a:r>
              <a:rPr lang="en-US" dirty="0" err="1">
                <a:solidFill>
                  <a:schemeClr val="tx1"/>
                </a:solidFill>
              </a:rPr>
              <a:t>E</a:t>
            </a:r>
            <a:r>
              <a:rPr lang="en-US" dirty="0" err="1" smtClean="0">
                <a:solidFill>
                  <a:schemeClr val="tx1"/>
                </a:solidFill>
              </a:rPr>
              <a:t>m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hãy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quan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sát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thí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nghiệm</a:t>
            </a:r>
            <a:r>
              <a:rPr lang="en-US" dirty="0" smtClean="0">
                <a:solidFill>
                  <a:schemeClr val="tx1"/>
                </a:solidFill>
              </a:rPr>
              <a:t> 4 </a:t>
            </a:r>
            <a:r>
              <a:rPr lang="en-US" dirty="0" err="1" smtClean="0">
                <a:solidFill>
                  <a:schemeClr val="tx1"/>
                </a:solidFill>
              </a:rPr>
              <a:t>và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cho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biết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có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những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quá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trình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chuyển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thể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nào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đã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xảy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ra</a:t>
            </a:r>
            <a:r>
              <a:rPr lang="en-US" dirty="0" smtClean="0">
                <a:solidFill>
                  <a:schemeClr val="tx1"/>
                </a:solidFill>
              </a:rPr>
              <a:t>?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3717182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2" descr="C:\Users\HongNhung\Desktop\HOA 9\HÌNH\Minimalist-PP-Backgroun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0" y="-29750"/>
            <a:ext cx="9132881" cy="6878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04800"/>
            <a:ext cx="6248400" cy="48250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ounded Rectangular Callout 5"/>
          <p:cNvSpPr/>
          <p:nvPr/>
        </p:nvSpPr>
        <p:spPr>
          <a:xfrm>
            <a:off x="7086600" y="833082"/>
            <a:ext cx="1929645" cy="2057400"/>
          </a:xfrm>
          <a:prstGeom prst="wedgeRoundRect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E</a:t>
            </a:r>
            <a:r>
              <a:rPr lang="en-US" dirty="0" err="1">
                <a:solidFill>
                  <a:schemeClr val="tx1"/>
                </a:solidFill>
              </a:rPr>
              <a:t>E</a:t>
            </a:r>
            <a:r>
              <a:rPr lang="en-US" dirty="0" err="1" smtClean="0">
                <a:solidFill>
                  <a:schemeClr val="tx1"/>
                </a:solidFill>
              </a:rPr>
              <a:t>m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hãy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quan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sát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thí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nghiệm</a:t>
            </a:r>
            <a:r>
              <a:rPr lang="en-US" dirty="0" smtClean="0">
                <a:solidFill>
                  <a:schemeClr val="tx1"/>
                </a:solidFill>
              </a:rPr>
              <a:t> 5 </a:t>
            </a:r>
            <a:r>
              <a:rPr lang="en-US" dirty="0" err="1" smtClean="0">
                <a:solidFill>
                  <a:schemeClr val="tx1"/>
                </a:solidFill>
              </a:rPr>
              <a:t>và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cho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biết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có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những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quá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trình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chuyển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thể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nào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đã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xảy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ra</a:t>
            </a:r>
            <a:r>
              <a:rPr lang="en-US" dirty="0" smtClean="0">
                <a:solidFill>
                  <a:schemeClr val="tx1"/>
                </a:solidFill>
              </a:rPr>
              <a:t>?</a:t>
            </a:r>
            <a:endParaRPr lang="vi-VN" dirty="0"/>
          </a:p>
        </p:txBody>
      </p:sp>
      <p:sp>
        <p:nvSpPr>
          <p:cNvPr id="7" name="TextBox 6"/>
          <p:cNvSpPr txBox="1"/>
          <p:nvPr/>
        </p:nvSpPr>
        <p:spPr>
          <a:xfrm>
            <a:off x="504967" y="5486400"/>
            <a:ext cx="84828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Nhận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xét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: </a:t>
            </a:r>
            <a:r>
              <a:rPr lang="en-US" sz="20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N</a:t>
            </a:r>
            <a:r>
              <a:rPr lang="en-US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ước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từ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thể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lỏng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 </a:t>
            </a:r>
            <a:r>
              <a:rPr lang="en-US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bị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đun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nóng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 </a:t>
            </a:r>
            <a:r>
              <a:rPr lang="en-US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thể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hơi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(</a:t>
            </a:r>
            <a:r>
              <a:rPr lang="en-US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khí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).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                </a:t>
            </a:r>
            <a:r>
              <a:rPr lang="en-US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khi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làm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lạnh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hơi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nước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, </a:t>
            </a:r>
            <a:r>
              <a:rPr lang="en-US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thì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hơi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nước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 </a:t>
            </a:r>
            <a:r>
              <a:rPr lang="en-US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nước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lỏng</a:t>
            </a:r>
            <a:endParaRPr lang="en-US" sz="2000" dirty="0" smtClean="0">
              <a:solidFill>
                <a:srgbClr val="FF0000"/>
              </a:solidFill>
              <a:latin typeface="Arial" pitchFamily="34" charset="0"/>
              <a:cs typeface="Arial" pitchFamily="34" charset="0"/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857675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2" descr="C:\Users\HongNhung\Desktop\HOA 9\HÌNH\Minimalist-PP-Backgroun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0" y="-29750"/>
            <a:ext cx="9132881" cy="6878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61" y="2588721"/>
            <a:ext cx="8570976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381000" y="228600"/>
            <a:ext cx="579120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4</a:t>
            </a:r>
            <a:r>
              <a:rPr lang="en-US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. </a:t>
            </a:r>
            <a:r>
              <a:rPr lang="en-US" sz="32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sự</a:t>
            </a:r>
            <a:r>
              <a:rPr lang="en-US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32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chuyển</a:t>
            </a:r>
            <a:r>
              <a:rPr lang="en-US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32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thể</a:t>
            </a:r>
            <a:r>
              <a:rPr lang="en-US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32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của</a:t>
            </a:r>
            <a:r>
              <a:rPr lang="en-US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32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chất</a:t>
            </a:r>
            <a:endParaRPr lang="en-US" sz="3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773" y="1016758"/>
            <a:ext cx="8308622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3488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2" descr="C:\Users\HongNhung\Desktop\HOA 9\HÌNH\Minimalist-PP-Backgroun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0" y="-29750"/>
            <a:ext cx="9132881" cy="6878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0DDB704-F86B-4CB3-B3FF-7B26366AAB19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-13855" y="6926"/>
            <a:ext cx="9157856" cy="6842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525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2" descr="C:\Users\HongNhung\Desktop\HOA 9\HÌNH\Minimalist-PP-Backgroun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0" y="-29750"/>
            <a:ext cx="9132881" cy="6878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0" y="1594512"/>
            <a:ext cx="9372952" cy="2825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16323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2" descr="C:\Users\HongNhung\Desktop\HOA 9\HÌNH\Minimalist-PP-Backgroun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0" y="-29750"/>
            <a:ext cx="9132881" cy="6878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205" y="304800"/>
            <a:ext cx="9297529" cy="541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5969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2" descr="C:\Users\HongNhung\Desktop\HOA 9\HÌNH\Minimalist-PP-Backgroun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0" y="-29750"/>
            <a:ext cx="9132881" cy="6878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90" y="1828800"/>
            <a:ext cx="8983339" cy="2265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1681960" y="206823"/>
            <a:ext cx="57912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Thảo</a:t>
            </a:r>
            <a:r>
              <a:rPr 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5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luận</a:t>
            </a:r>
            <a:endParaRPr lang="en-U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72580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2" descr="C:\Users\HongNhung\Desktop\HOA 9\HÌNH\Minimalist-PP-Backgroun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0" y="-29750"/>
            <a:ext cx="9132881" cy="6878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681960" y="206823"/>
            <a:ext cx="57912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Củng</a:t>
            </a:r>
            <a:r>
              <a:rPr lang="en-US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5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cố</a:t>
            </a:r>
            <a:endParaRPr lang="en-U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55" y="1524000"/>
            <a:ext cx="9015896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93" y="3810000"/>
            <a:ext cx="9128144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5575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2" descr="C:\Users\HongNhung\Desktop\HOA 9\HÌNH\Minimalist-PP-Backgroun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0" y="-29750"/>
            <a:ext cx="9132881" cy="6878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0" y="1524000"/>
            <a:ext cx="9296400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1681960" y="206823"/>
            <a:ext cx="57912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Củng</a:t>
            </a:r>
            <a:r>
              <a:rPr lang="en-US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5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cố</a:t>
            </a:r>
            <a:endParaRPr lang="en-U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01572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2" descr="C:\Users\HongNhung\Desktop\HOA 9\HÌNH\Minimalist-PP-Backgroun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0" y="-29750"/>
            <a:ext cx="9132881" cy="6878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681960" y="206823"/>
            <a:ext cx="57912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Dặn</a:t>
            </a:r>
            <a:r>
              <a:rPr 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5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dò</a:t>
            </a:r>
            <a:endParaRPr lang="en-U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24000" y="2209800"/>
            <a:ext cx="67818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Về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nhà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các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em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xem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lại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nội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dung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bài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học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endParaRPr lang="en-US" sz="2800" dirty="0">
              <a:latin typeface="Arial" pitchFamily="34" charset="0"/>
              <a:cs typeface="Arial" pitchFamily="34" charset="0"/>
            </a:endParaRPr>
          </a:p>
          <a:p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Làm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tiếp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bài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tập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4, 5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trong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sgk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trang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45.</a:t>
            </a:r>
          </a:p>
          <a:p>
            <a:endParaRPr lang="vi-VN" sz="28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9882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5AF9E66A-CC13-4E30-BB37-A8DF4D5DFE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A72F093-EA9E-4C61-93EF-745A15C2DB2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6324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8000"/>
            <a:ext cx="4619625" cy="3495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048000"/>
            <a:ext cx="4136448" cy="3386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6723" y="186094"/>
            <a:ext cx="4509655" cy="2647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29"/>
            <a:ext cx="4462462" cy="2919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7896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ECDA4BD5-F0E5-4B80-996F-BF79F67974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B6D16E5-9C87-439C-B056-2EDF74E41B6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15475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7"/>
            <a:ext cx="4267200" cy="2850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4909" y="6927"/>
            <a:ext cx="4941078" cy="2771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5882" y="3352800"/>
            <a:ext cx="3856074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093" y="3081564"/>
            <a:ext cx="4139587" cy="3543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2587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BC166119-021C-44E4-9DB6-A056EB8499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6C923CB-1F64-433A-826D-3F8746F24D3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31501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299</TotalTime>
  <Words>709</Words>
  <Application>Microsoft Office PowerPoint</Application>
  <PresentationFormat>On-screen Show (4:3)</PresentationFormat>
  <Paragraphs>65</Paragraphs>
  <Slides>45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0" baseType="lpstr">
      <vt:lpstr>Arial</vt:lpstr>
      <vt:lpstr>Calibri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Ngo Hong Nhung</dc:creator>
  <cp:lastModifiedBy>Microsoft account</cp:lastModifiedBy>
  <cp:revision>32</cp:revision>
  <dcterms:created xsi:type="dcterms:W3CDTF">2021-09-28T05:30:55Z</dcterms:created>
  <dcterms:modified xsi:type="dcterms:W3CDTF">2024-10-07T15:11:13Z</dcterms:modified>
</cp:coreProperties>
</file>