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8" r:id="rId2"/>
    <p:sldId id="263" r:id="rId3"/>
    <p:sldId id="259" r:id="rId4"/>
    <p:sldId id="264" r:id="rId5"/>
    <p:sldId id="262" r:id="rId6"/>
    <p:sldId id="265" r:id="rId7"/>
    <p:sldId id="266" r:id="rId8"/>
    <p:sldId id="267" r:id="rId9"/>
    <p:sldId id="268" r:id="rId10"/>
    <p:sldId id="269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21466"/>
    <a:srgbClr val="9933FF"/>
    <a:srgbClr val="8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46F890A9-2807-4EBB-B81D-B2AA78EC7F39}" styleName="Dark Style 2 - Accent 5/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91EBBBCC-DAD2-459C-BE2E-F6DE35CF9A28}" styleName="Dark Style 2 - Accent 3/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5202B0CA-FC54-4496-8BCA-5EF66A818D29}" styleName="Dark Style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0" d="100"/>
          <a:sy n="70" d="100"/>
        </p:scale>
        <p:origin x="738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B56D9-F95A-4D25-8D69-F6A189C9BB81}" type="datetimeFigureOut">
              <a:rPr lang="en-US" smtClean="0"/>
              <a:t>5/13/2024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A51166-9652-4A1F-B1CF-9B5ABAF900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66218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B56D9-F95A-4D25-8D69-F6A189C9BB81}" type="datetimeFigureOut">
              <a:rPr lang="en-US" smtClean="0"/>
              <a:t>5/13/2024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A51166-9652-4A1F-B1CF-9B5ABAF900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10719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B56D9-F95A-4D25-8D69-F6A189C9BB81}" type="datetimeFigureOut">
              <a:rPr lang="en-US" smtClean="0"/>
              <a:t>5/13/2024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A51166-9652-4A1F-B1CF-9B5ABAF900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65697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B56D9-F95A-4D25-8D69-F6A189C9BB81}" type="datetimeFigureOut">
              <a:rPr lang="en-US" smtClean="0"/>
              <a:t>5/13/2024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A51166-9652-4A1F-B1CF-9B5ABAF900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83544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B56D9-F95A-4D25-8D69-F6A189C9BB81}" type="datetimeFigureOut">
              <a:rPr lang="en-US" smtClean="0"/>
              <a:t>5/13/2024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A51166-9652-4A1F-B1CF-9B5ABAF900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59810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B56D9-F95A-4D25-8D69-F6A189C9BB81}" type="datetimeFigureOut">
              <a:rPr lang="en-US" smtClean="0"/>
              <a:t>5/13/2024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A51166-9652-4A1F-B1CF-9B5ABAF900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97825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B56D9-F95A-4D25-8D69-F6A189C9BB81}" type="datetimeFigureOut">
              <a:rPr lang="en-US" smtClean="0"/>
              <a:t>5/13/2024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A51166-9652-4A1F-B1CF-9B5ABAF900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61588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B56D9-F95A-4D25-8D69-F6A189C9BB81}" type="datetimeFigureOut">
              <a:rPr lang="en-US" smtClean="0"/>
              <a:t>5/13/2024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A51166-9652-4A1F-B1CF-9B5ABAF900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56676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B56D9-F95A-4D25-8D69-F6A189C9BB81}" type="datetimeFigureOut">
              <a:rPr lang="en-US" smtClean="0"/>
              <a:t>5/13/2024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A51166-9652-4A1F-B1CF-9B5ABAF900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40449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B56D9-F95A-4D25-8D69-F6A189C9BB81}" type="datetimeFigureOut">
              <a:rPr lang="en-US" smtClean="0"/>
              <a:t>5/13/2024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A51166-9652-4A1F-B1CF-9B5ABAF900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51011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B56D9-F95A-4D25-8D69-F6A189C9BB81}" type="datetimeFigureOut">
              <a:rPr lang="en-US" smtClean="0"/>
              <a:t>5/13/2024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A51166-9652-4A1F-B1CF-9B5ABAF900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58583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2B56D9-F95A-4D25-8D69-F6A189C9BB81}" type="datetimeFigureOut">
              <a:rPr lang="en-US" smtClean="0"/>
              <a:t>5/13/2024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A51166-9652-4A1F-B1CF-9B5ABAF900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85498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Relationship Id="rId5" Type="http://schemas.microsoft.com/office/2007/relationships/hdphoto" Target="../media/hdphoto3.wdp"/><Relationship Id="rId4" Type="http://schemas.openxmlformats.org/officeDocument/2006/relationships/image" Target="../media/image2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Relationship Id="rId9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jp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3305" y="1015664"/>
            <a:ext cx="10569914" cy="595283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663305" y="1"/>
            <a:ext cx="10569914" cy="1015663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BÀI 53: MẶT TRĂNG</a:t>
            </a:r>
          </a:p>
        </p:txBody>
      </p:sp>
    </p:spTree>
    <p:extLst>
      <p:ext uri="{BB962C8B-B14F-4D97-AF65-F5344CB8AC3E}">
        <p14:creationId xmlns:p14="http://schemas.microsoft.com/office/powerpoint/2010/main" val="33337998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5134" b="84152" l="4082" r="99629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63976"/>
            <a:ext cx="5995749" cy="498348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9983" b="97074" l="9896" r="8424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2549" y="1311952"/>
            <a:ext cx="6196251" cy="46875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59597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9642"/>
          <a:stretch/>
        </p:blipFill>
        <p:spPr>
          <a:xfrm rot="16200000">
            <a:off x="5470104" y="2885263"/>
            <a:ext cx="1514003" cy="2943223"/>
          </a:xfrm>
          <a:prstGeom prst="rect">
            <a:avLst/>
          </a:prstGeom>
        </p:spPr>
      </p:pic>
      <p:sp>
        <p:nvSpPr>
          <p:cNvPr id="5" name="Oval 4"/>
          <p:cNvSpPr/>
          <p:nvPr/>
        </p:nvSpPr>
        <p:spPr>
          <a:xfrm>
            <a:off x="3047999" y="2774021"/>
            <a:ext cx="5994400" cy="1787237"/>
          </a:xfrm>
          <a:prstGeom prst="ellipse">
            <a:avLst/>
          </a:prstGeom>
          <a:noFill/>
          <a:ln w="3175">
            <a:solidFill>
              <a:schemeClr val="bg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9975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8213" y="3328475"/>
            <a:ext cx="1060587" cy="66286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204" r="1892"/>
          <a:stretch/>
        </p:blipFill>
        <p:spPr>
          <a:xfrm rot="16200000">
            <a:off x="5522020" y="1423174"/>
            <a:ext cx="1410172" cy="2943223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7698717" y="886690"/>
            <a:ext cx="3842326" cy="523220"/>
          </a:xfrm>
          <a:prstGeom prst="rect">
            <a:avLst/>
          </a:prstGeom>
          <a:solidFill>
            <a:srgbClr val="0070C0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</a:rPr>
              <a:t>THỜI GIAN: 27,32 NGÀY 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964465" y="886690"/>
            <a:ext cx="3791029" cy="523220"/>
          </a:xfrm>
          <a:prstGeom prst="rect">
            <a:avLst/>
          </a:prstGeom>
          <a:solidFill>
            <a:srgbClr val="0070C0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chemeClr val="bg1"/>
                </a:solidFill>
              </a:rPr>
              <a:t>QUỸ ĐẠO: ELIP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964464" y="5707248"/>
            <a:ext cx="3791029" cy="523220"/>
          </a:xfrm>
          <a:prstGeom prst="rect">
            <a:avLst/>
          </a:prstGeom>
          <a:solidFill>
            <a:srgbClr val="0070C0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chemeClr val="bg1"/>
                </a:solidFill>
              </a:rPr>
              <a:t>KHÔNG TỰ PHÁT SÁNG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854792" y="5663759"/>
            <a:ext cx="3791029" cy="523220"/>
          </a:xfrm>
          <a:prstGeom prst="rect">
            <a:avLst/>
          </a:prstGeom>
          <a:solidFill>
            <a:srgbClr val="0070C0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chemeClr val="bg1"/>
                </a:solidFill>
              </a:rPr>
              <a:t>VỆ TINH</a:t>
            </a:r>
          </a:p>
        </p:txBody>
      </p:sp>
    </p:spTree>
    <p:extLst>
      <p:ext uri="{BB962C8B-B14F-4D97-AF65-F5344CB8AC3E}">
        <p14:creationId xmlns:p14="http://schemas.microsoft.com/office/powerpoint/2010/main" val="34543109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path" presetSubtype="0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3581 -0.12916 C -0.10026 -0.12916 0.01016 -0.07129 0.01016 0.00093 C 0.01016 0.07223 -0.10026 0.13149 -0.23581 0.13149 C -0.37161 0.13149 -0.48151 0.07223 -0.48151 0.00093 C -0.48151 -0.07129 -0.37161 -0.12916 -0.23581 -0.12916 Z " pathEditMode="relative" rAng="0" ptsTypes="AAAAA">
                                      <p:cBhvr>
                                        <p:cTn id="6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" y="1303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3" grpId="0" animBg="1"/>
      <p:bldP spid="14" grpId="0" animBg="1"/>
      <p:bldP spid="1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71407" y="925234"/>
            <a:ext cx="8529785" cy="45063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92137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08160" y="2422906"/>
            <a:ext cx="2783840" cy="173990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0" y="0"/>
            <a:ext cx="7447279" cy="670255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140" y="-35975"/>
            <a:ext cx="12204140" cy="6893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86419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79805980"/>
              </p:ext>
            </p:extLst>
          </p:nvPr>
        </p:nvGraphicFramePr>
        <p:xfrm>
          <a:off x="1798320" y="2"/>
          <a:ext cx="9072880" cy="6857997"/>
        </p:xfrm>
        <a:graphic>
          <a:graphicData uri="http://schemas.openxmlformats.org/drawingml/2006/table">
            <a:tbl>
              <a:tblPr firstRow="1" firstCol="1" bandRow="1">
                <a:tableStyleId>{5202B0CA-FC54-4496-8BCA-5EF66A818D29}</a:tableStyleId>
              </a:tblPr>
              <a:tblGrid>
                <a:gridCol w="4747308">
                  <a:extLst>
                    <a:ext uri="{9D8B030D-6E8A-4147-A177-3AD203B41FA5}">
                      <a16:colId xmlns:a16="http://schemas.microsoft.com/office/drawing/2014/main" val="486513680"/>
                    </a:ext>
                  </a:extLst>
                </a:gridCol>
                <a:gridCol w="4325572">
                  <a:extLst>
                    <a:ext uri="{9D8B030D-6E8A-4147-A177-3AD203B41FA5}">
                      <a16:colId xmlns:a16="http://schemas.microsoft.com/office/drawing/2014/main" val="3184006587"/>
                    </a:ext>
                  </a:extLst>
                </a:gridCol>
              </a:tblGrid>
              <a:tr h="503943"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3200400" algn="l"/>
                          <a:tab pos="4343400" algn="l"/>
                        </a:tabLst>
                      </a:pPr>
                      <a:r>
                        <a:rPr lang="en-US" sz="1800" dirty="0">
                          <a:effectLst/>
                        </a:rPr>
                        <a:t>CÁC</a:t>
                      </a:r>
                      <a:r>
                        <a:rPr lang="en-US" sz="1800" baseline="0" dirty="0">
                          <a:effectLst/>
                        </a:rPr>
                        <a:t> HÌNH DẠNG NHÌN THẤY CỦA MẶT TRĂNG (PHA CỦA MẶT TRĂNG)</a:t>
                      </a:r>
                      <a:endParaRPr lang="en-US" sz="18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MS Mincho" panose="02020609040205080304" pitchFamily="49" charset="-128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3200400" algn="l"/>
                          <a:tab pos="4343400" algn="l"/>
                        </a:tabLst>
                      </a:pPr>
                      <a:endParaRPr lang="en-US" sz="200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653272544"/>
                  </a:ext>
                </a:extLst>
              </a:tr>
              <a:tr h="466534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3200400" algn="l"/>
                          <a:tab pos="4343400" algn="l"/>
                        </a:tabLst>
                      </a:pPr>
                      <a:r>
                        <a:rPr lang="en-US" sz="2400" dirty="0">
                          <a:effectLst/>
                        </a:rPr>
                        <a:t>CỘT</a:t>
                      </a:r>
                      <a:r>
                        <a:rPr lang="en-US" sz="2400" baseline="0" dirty="0">
                          <a:effectLst/>
                        </a:rPr>
                        <a:t> A</a:t>
                      </a:r>
                      <a:endParaRPr lang="en-US" sz="2400" b="1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MS Mincho" panose="02020609040205080304" pitchFamily="49" charset="-128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3200400" algn="l"/>
                          <a:tab pos="4343400" algn="l"/>
                        </a:tabLst>
                      </a:pPr>
                      <a:r>
                        <a:rPr lang="en-US" sz="2400" dirty="0">
                          <a:effectLst/>
                        </a:rPr>
                        <a:t>CỘT</a:t>
                      </a:r>
                      <a:r>
                        <a:rPr lang="en-US" sz="2400" baseline="0" dirty="0">
                          <a:effectLst/>
                        </a:rPr>
                        <a:t> B</a:t>
                      </a:r>
                      <a:endParaRPr lang="en-US" sz="2400" b="1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MS Mincho" panose="02020609040205080304" pitchFamily="49" charset="-128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67855387"/>
                  </a:ext>
                </a:extLst>
              </a:tr>
              <a:tr h="76021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3200400" algn="l"/>
                          <a:tab pos="4343400" algn="l"/>
                        </a:tabLst>
                        <a:defRPr/>
                      </a:pPr>
                      <a:r>
                        <a:rPr lang="en-US" sz="1800" dirty="0" err="1">
                          <a:effectLst/>
                        </a:rPr>
                        <a:t>Không</a:t>
                      </a:r>
                      <a:r>
                        <a:rPr lang="en-US" sz="1800" dirty="0">
                          <a:effectLst/>
                        </a:rPr>
                        <a:t> </a:t>
                      </a:r>
                      <a:r>
                        <a:rPr lang="en-US" sz="1800" dirty="0" err="1">
                          <a:effectLst/>
                        </a:rPr>
                        <a:t>Trăng</a:t>
                      </a:r>
                      <a:r>
                        <a:rPr lang="en-US" sz="1800" dirty="0">
                          <a:effectLst/>
                        </a:rPr>
                        <a:t> (</a:t>
                      </a:r>
                      <a:r>
                        <a:rPr lang="en-US" sz="1800" dirty="0" err="1">
                          <a:effectLst/>
                        </a:rPr>
                        <a:t>ứng</a:t>
                      </a:r>
                      <a:r>
                        <a:rPr lang="en-US" sz="1800" dirty="0">
                          <a:effectLst/>
                        </a:rPr>
                        <a:t> </a:t>
                      </a:r>
                      <a:r>
                        <a:rPr lang="en-US" sz="1800" dirty="0" err="1">
                          <a:effectLst/>
                        </a:rPr>
                        <a:t>với</a:t>
                      </a:r>
                      <a:r>
                        <a:rPr lang="en-US" sz="1800" dirty="0">
                          <a:effectLst/>
                        </a:rPr>
                        <a:t> </a:t>
                      </a:r>
                      <a:r>
                        <a:rPr lang="en-US" sz="1800" dirty="0" err="1">
                          <a:effectLst/>
                        </a:rPr>
                        <a:t>ngày</a:t>
                      </a:r>
                      <a:r>
                        <a:rPr lang="en-US" sz="1800" dirty="0">
                          <a:effectLst/>
                        </a:rPr>
                        <a:t> </a:t>
                      </a:r>
                      <a:r>
                        <a:rPr lang="en-US" sz="1800" dirty="0" err="1">
                          <a:effectLst/>
                        </a:rPr>
                        <a:t>không</a:t>
                      </a:r>
                      <a:r>
                        <a:rPr lang="en-US" sz="1800" dirty="0">
                          <a:effectLst/>
                        </a:rPr>
                        <a:t> </a:t>
                      </a:r>
                      <a:r>
                        <a:rPr lang="en-US" sz="1800" dirty="0" err="1">
                          <a:effectLst/>
                        </a:rPr>
                        <a:t>có</a:t>
                      </a:r>
                      <a:r>
                        <a:rPr lang="en-US" sz="1800" dirty="0">
                          <a:effectLst/>
                        </a:rPr>
                        <a:t> </a:t>
                      </a:r>
                      <a:r>
                        <a:rPr lang="en-US" sz="1800" dirty="0" err="1">
                          <a:effectLst/>
                        </a:rPr>
                        <a:t>Trăng</a:t>
                      </a:r>
                      <a:r>
                        <a:rPr lang="en-US" sz="1800" dirty="0">
                          <a:effectLst/>
                        </a:rPr>
                        <a:t>)</a:t>
                      </a:r>
                    </a:p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3200400" algn="l"/>
                          <a:tab pos="4343400" algn="l"/>
                        </a:tabLst>
                      </a:pPr>
                      <a:endParaRPr lang="en-US" sz="1800" b="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MS Mincho" panose="02020609040205080304" pitchFamily="49" charset="-128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3200400" algn="l"/>
                          <a:tab pos="4343400" algn="l"/>
                        </a:tabLst>
                      </a:pPr>
                      <a:endParaRPr lang="en-US" sz="20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MS Mincho" panose="02020609040205080304" pitchFamily="49" charset="-128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694455774"/>
                  </a:ext>
                </a:extLst>
              </a:tr>
              <a:tr h="711669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3200400" algn="l"/>
                          <a:tab pos="4343400" algn="l"/>
                        </a:tabLst>
                      </a:pPr>
                      <a:r>
                        <a:rPr lang="en-US" sz="1800" dirty="0" err="1">
                          <a:effectLst/>
                        </a:rPr>
                        <a:t>Trăng</a:t>
                      </a:r>
                      <a:r>
                        <a:rPr lang="en-US" sz="1800" dirty="0">
                          <a:effectLst/>
                        </a:rPr>
                        <a:t> </a:t>
                      </a:r>
                      <a:r>
                        <a:rPr lang="en-US" sz="1800" dirty="0" err="1">
                          <a:effectLst/>
                        </a:rPr>
                        <a:t>khuyết</a:t>
                      </a:r>
                      <a:r>
                        <a:rPr lang="en-US" sz="1800" dirty="0">
                          <a:effectLst/>
                        </a:rPr>
                        <a:t> (</a:t>
                      </a:r>
                      <a:r>
                        <a:rPr lang="en-US" sz="1800" dirty="0" err="1">
                          <a:effectLst/>
                        </a:rPr>
                        <a:t>ứng</a:t>
                      </a:r>
                      <a:r>
                        <a:rPr lang="en-US" sz="1800" dirty="0">
                          <a:effectLst/>
                        </a:rPr>
                        <a:t> </a:t>
                      </a:r>
                      <a:r>
                        <a:rPr lang="en-US" sz="1800" dirty="0" err="1">
                          <a:effectLst/>
                        </a:rPr>
                        <a:t>với</a:t>
                      </a:r>
                      <a:r>
                        <a:rPr lang="en-US" sz="1800" dirty="0">
                          <a:effectLst/>
                        </a:rPr>
                        <a:t> 4 </a:t>
                      </a:r>
                      <a:r>
                        <a:rPr lang="en-US" sz="1800" dirty="0" err="1">
                          <a:effectLst/>
                        </a:rPr>
                        <a:t>ngày</a:t>
                      </a:r>
                      <a:r>
                        <a:rPr lang="en-US" sz="1800" dirty="0">
                          <a:effectLst/>
                        </a:rPr>
                        <a:t> </a:t>
                      </a:r>
                      <a:r>
                        <a:rPr lang="en-US" sz="1800" dirty="0" err="1">
                          <a:effectLst/>
                        </a:rPr>
                        <a:t>sau</a:t>
                      </a:r>
                      <a:r>
                        <a:rPr lang="en-US" sz="1800" dirty="0">
                          <a:effectLst/>
                        </a:rPr>
                        <a:t>)</a:t>
                      </a:r>
                      <a:endParaRPr lang="en-US" sz="1800" b="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MS Mincho" panose="02020609040205080304" pitchFamily="49" charset="-128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3200400" algn="l"/>
                          <a:tab pos="4343400" algn="l"/>
                        </a:tabLst>
                      </a:pPr>
                      <a:r>
                        <a:rPr lang="en-US" sz="2000" dirty="0">
                          <a:effectLst/>
                        </a:rPr>
                        <a:t> </a:t>
                      </a:r>
                      <a:r>
                        <a:rPr lang="en-US" sz="1800" dirty="0">
                          <a:effectLst/>
                        </a:rPr>
                        <a:t> </a:t>
                      </a:r>
                      <a:r>
                        <a:rPr lang="en-US" sz="2000" dirty="0">
                          <a:effectLst/>
                        </a:rPr>
                        <a:t>                     </a:t>
                      </a:r>
                      <a:endParaRPr lang="en-US" sz="18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MS Mincho" panose="02020609040205080304" pitchFamily="49" charset="-128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995547567"/>
                  </a:ext>
                </a:extLst>
              </a:tr>
              <a:tr h="760211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3200400" algn="l"/>
                          <a:tab pos="4343400" algn="l"/>
                        </a:tabLst>
                      </a:pPr>
                      <a:r>
                        <a:rPr lang="en-US" sz="1800" dirty="0" err="1">
                          <a:effectLst/>
                        </a:rPr>
                        <a:t>Bán</a:t>
                      </a:r>
                      <a:r>
                        <a:rPr lang="en-US" sz="1800" dirty="0">
                          <a:effectLst/>
                        </a:rPr>
                        <a:t> </a:t>
                      </a:r>
                      <a:r>
                        <a:rPr lang="en-US" sz="1800" dirty="0" err="1">
                          <a:effectLst/>
                        </a:rPr>
                        <a:t>nguyệt</a:t>
                      </a:r>
                      <a:r>
                        <a:rPr lang="en-US" sz="1800" dirty="0">
                          <a:effectLst/>
                        </a:rPr>
                        <a:t> (</a:t>
                      </a:r>
                      <a:r>
                        <a:rPr lang="en-US" sz="1800" dirty="0" err="1">
                          <a:effectLst/>
                        </a:rPr>
                        <a:t>ứng</a:t>
                      </a:r>
                      <a:r>
                        <a:rPr lang="en-US" sz="1800" dirty="0">
                          <a:effectLst/>
                        </a:rPr>
                        <a:t> </a:t>
                      </a:r>
                      <a:r>
                        <a:rPr lang="en-US" sz="1800" dirty="0" err="1">
                          <a:effectLst/>
                        </a:rPr>
                        <a:t>với</a:t>
                      </a:r>
                      <a:r>
                        <a:rPr lang="en-US" sz="1800" dirty="0">
                          <a:effectLst/>
                        </a:rPr>
                        <a:t> 8 </a:t>
                      </a:r>
                      <a:r>
                        <a:rPr lang="en-US" sz="1800" dirty="0" err="1">
                          <a:effectLst/>
                        </a:rPr>
                        <a:t>ngày</a:t>
                      </a:r>
                      <a:r>
                        <a:rPr lang="en-US" sz="1800" dirty="0">
                          <a:effectLst/>
                        </a:rPr>
                        <a:t> </a:t>
                      </a:r>
                      <a:r>
                        <a:rPr lang="en-US" sz="1800" dirty="0" err="1">
                          <a:effectLst/>
                        </a:rPr>
                        <a:t>sau</a:t>
                      </a:r>
                      <a:r>
                        <a:rPr lang="en-US" sz="1800" dirty="0">
                          <a:effectLst/>
                        </a:rPr>
                        <a:t>)</a:t>
                      </a:r>
                      <a:endParaRPr lang="en-US" sz="1800" b="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MS Mincho" panose="02020609040205080304" pitchFamily="49" charset="-128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3200400" algn="l"/>
                          <a:tab pos="4343400" algn="l"/>
                        </a:tabLst>
                      </a:pPr>
                      <a:r>
                        <a:rPr lang="en-US" sz="2000" dirty="0">
                          <a:effectLst/>
                        </a:rPr>
                        <a:t>                  </a:t>
                      </a:r>
                      <a:endParaRPr lang="en-US" sz="18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MS Mincho" panose="02020609040205080304" pitchFamily="49" charset="-128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213731382"/>
                  </a:ext>
                </a:extLst>
              </a:tr>
              <a:tr h="711669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3200400" algn="l"/>
                          <a:tab pos="4343400" algn="l"/>
                        </a:tabLst>
                      </a:pPr>
                      <a:r>
                        <a:rPr lang="en-US" sz="1800" dirty="0" err="1">
                          <a:effectLst/>
                        </a:rPr>
                        <a:t>Trăng</a:t>
                      </a:r>
                      <a:r>
                        <a:rPr lang="en-US" sz="1800" dirty="0">
                          <a:effectLst/>
                        </a:rPr>
                        <a:t> </a:t>
                      </a:r>
                      <a:r>
                        <a:rPr lang="en-US" sz="1800" dirty="0" err="1">
                          <a:effectLst/>
                        </a:rPr>
                        <a:t>khuyết</a:t>
                      </a:r>
                      <a:r>
                        <a:rPr lang="en-US" sz="1800" dirty="0">
                          <a:effectLst/>
                        </a:rPr>
                        <a:t> (</a:t>
                      </a:r>
                      <a:r>
                        <a:rPr lang="en-US" sz="1800" dirty="0" err="1">
                          <a:effectLst/>
                        </a:rPr>
                        <a:t>ứng</a:t>
                      </a:r>
                      <a:r>
                        <a:rPr lang="en-US" sz="1800" dirty="0">
                          <a:effectLst/>
                        </a:rPr>
                        <a:t> </a:t>
                      </a:r>
                      <a:r>
                        <a:rPr lang="en-US" sz="1800" dirty="0" err="1">
                          <a:effectLst/>
                        </a:rPr>
                        <a:t>với</a:t>
                      </a:r>
                      <a:r>
                        <a:rPr lang="en-US" sz="1800" dirty="0">
                          <a:effectLst/>
                        </a:rPr>
                        <a:t> 12 </a:t>
                      </a:r>
                      <a:r>
                        <a:rPr lang="en-US" sz="1800" dirty="0" err="1">
                          <a:effectLst/>
                        </a:rPr>
                        <a:t>ngày</a:t>
                      </a:r>
                      <a:r>
                        <a:rPr lang="en-US" sz="1800" dirty="0">
                          <a:effectLst/>
                        </a:rPr>
                        <a:t> </a:t>
                      </a:r>
                      <a:r>
                        <a:rPr lang="en-US" sz="1800" dirty="0" err="1">
                          <a:effectLst/>
                        </a:rPr>
                        <a:t>sau</a:t>
                      </a:r>
                      <a:r>
                        <a:rPr lang="en-US" sz="1800" dirty="0">
                          <a:effectLst/>
                        </a:rPr>
                        <a:t>)</a:t>
                      </a:r>
                      <a:endParaRPr lang="en-US" sz="1800" b="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MS Mincho" panose="02020609040205080304" pitchFamily="49" charset="-128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3200400" algn="l"/>
                          <a:tab pos="4343400" algn="l"/>
                        </a:tabLst>
                      </a:pPr>
                      <a:endParaRPr lang="en-US" sz="20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MS Mincho" panose="02020609040205080304" pitchFamily="49" charset="-128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552668636"/>
                  </a:ext>
                </a:extLst>
              </a:tr>
              <a:tr h="760211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3200400" algn="l"/>
                          <a:tab pos="4343400" algn="l"/>
                        </a:tabLst>
                      </a:pPr>
                      <a:r>
                        <a:rPr lang="en-US" sz="1800" dirty="0" err="1">
                          <a:effectLst/>
                        </a:rPr>
                        <a:t>Trăng</a:t>
                      </a:r>
                      <a:r>
                        <a:rPr lang="en-US" sz="1800" dirty="0">
                          <a:effectLst/>
                        </a:rPr>
                        <a:t> </a:t>
                      </a:r>
                      <a:r>
                        <a:rPr lang="en-US" sz="1800" dirty="0" err="1">
                          <a:effectLst/>
                        </a:rPr>
                        <a:t>tròn</a:t>
                      </a:r>
                      <a:r>
                        <a:rPr lang="en-US" sz="1800" dirty="0">
                          <a:effectLst/>
                        </a:rPr>
                        <a:t> (</a:t>
                      </a:r>
                      <a:r>
                        <a:rPr lang="en-US" sz="1800" dirty="0" err="1">
                          <a:effectLst/>
                        </a:rPr>
                        <a:t>ứng</a:t>
                      </a:r>
                      <a:r>
                        <a:rPr lang="en-US" sz="1800" dirty="0">
                          <a:effectLst/>
                        </a:rPr>
                        <a:t> </a:t>
                      </a:r>
                      <a:r>
                        <a:rPr lang="en-US" sz="1800" dirty="0" err="1">
                          <a:effectLst/>
                        </a:rPr>
                        <a:t>với</a:t>
                      </a:r>
                      <a:r>
                        <a:rPr lang="en-US" sz="1800" dirty="0">
                          <a:effectLst/>
                        </a:rPr>
                        <a:t> 16 </a:t>
                      </a:r>
                      <a:r>
                        <a:rPr lang="en-US" sz="1800" dirty="0" err="1">
                          <a:effectLst/>
                        </a:rPr>
                        <a:t>ngày</a:t>
                      </a:r>
                      <a:r>
                        <a:rPr lang="en-US" sz="1800" dirty="0">
                          <a:effectLst/>
                        </a:rPr>
                        <a:t> </a:t>
                      </a:r>
                      <a:r>
                        <a:rPr lang="en-US" sz="1800" dirty="0" err="1">
                          <a:effectLst/>
                        </a:rPr>
                        <a:t>sau</a:t>
                      </a:r>
                      <a:r>
                        <a:rPr lang="en-US" sz="1800" dirty="0">
                          <a:effectLst/>
                        </a:rPr>
                        <a:t>)</a:t>
                      </a:r>
                      <a:endParaRPr lang="en-US" sz="1800" b="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MS Mincho" panose="02020609040205080304" pitchFamily="49" charset="-128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3200400" algn="l"/>
                          <a:tab pos="4343400" algn="l"/>
                        </a:tabLst>
                      </a:pPr>
                      <a:r>
                        <a:rPr lang="en-US" sz="2000" dirty="0">
                          <a:effectLst/>
                        </a:rPr>
                        <a:t>                   </a:t>
                      </a:r>
                      <a:endParaRPr lang="en-US" sz="18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MS Mincho" panose="02020609040205080304" pitchFamily="49" charset="-128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90755048"/>
                  </a:ext>
                </a:extLst>
              </a:tr>
              <a:tr h="711669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3200400" algn="l"/>
                          <a:tab pos="4343400" algn="l"/>
                        </a:tabLst>
                      </a:pPr>
                      <a:r>
                        <a:rPr lang="en-US" sz="1800" dirty="0" err="1">
                          <a:effectLst/>
                        </a:rPr>
                        <a:t>Trăng</a:t>
                      </a:r>
                      <a:r>
                        <a:rPr lang="en-US" sz="1800" dirty="0">
                          <a:effectLst/>
                        </a:rPr>
                        <a:t> </a:t>
                      </a:r>
                      <a:r>
                        <a:rPr lang="en-US" sz="1800" dirty="0" err="1">
                          <a:effectLst/>
                        </a:rPr>
                        <a:t>khuyết</a:t>
                      </a:r>
                      <a:r>
                        <a:rPr lang="en-US" sz="1800" dirty="0">
                          <a:effectLst/>
                        </a:rPr>
                        <a:t> (</a:t>
                      </a:r>
                      <a:r>
                        <a:rPr lang="en-US" sz="1800" dirty="0" err="1">
                          <a:effectLst/>
                        </a:rPr>
                        <a:t>ứng</a:t>
                      </a:r>
                      <a:r>
                        <a:rPr lang="en-US" sz="1800" dirty="0">
                          <a:effectLst/>
                        </a:rPr>
                        <a:t> </a:t>
                      </a:r>
                      <a:r>
                        <a:rPr lang="en-US" sz="1800" dirty="0" err="1">
                          <a:effectLst/>
                        </a:rPr>
                        <a:t>với</a:t>
                      </a:r>
                      <a:r>
                        <a:rPr lang="en-US" sz="1800" dirty="0">
                          <a:effectLst/>
                        </a:rPr>
                        <a:t> 19 </a:t>
                      </a:r>
                      <a:r>
                        <a:rPr lang="en-US" sz="1800" dirty="0" err="1">
                          <a:effectLst/>
                        </a:rPr>
                        <a:t>ngày</a:t>
                      </a:r>
                      <a:r>
                        <a:rPr lang="en-US" sz="1800" dirty="0">
                          <a:effectLst/>
                        </a:rPr>
                        <a:t> </a:t>
                      </a:r>
                      <a:r>
                        <a:rPr lang="en-US" sz="1800" dirty="0" err="1">
                          <a:effectLst/>
                        </a:rPr>
                        <a:t>sau</a:t>
                      </a:r>
                      <a:r>
                        <a:rPr lang="en-US" sz="1800" dirty="0">
                          <a:effectLst/>
                        </a:rPr>
                        <a:t>)</a:t>
                      </a:r>
                      <a:endParaRPr lang="en-US" sz="1800" b="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MS Mincho" panose="02020609040205080304" pitchFamily="49" charset="-128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3200400" algn="l"/>
                          <a:tab pos="4343400" algn="l"/>
                        </a:tabLst>
                      </a:pPr>
                      <a:endParaRPr lang="en-US" sz="20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MS Mincho" panose="02020609040205080304" pitchFamily="49" charset="-128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918888725"/>
                  </a:ext>
                </a:extLst>
              </a:tr>
              <a:tr h="760211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3200400" algn="l"/>
                          <a:tab pos="4343400" algn="l"/>
                        </a:tabLst>
                      </a:pPr>
                      <a:r>
                        <a:rPr lang="en-US" sz="1800" dirty="0" err="1">
                          <a:effectLst/>
                        </a:rPr>
                        <a:t>Bán</a:t>
                      </a:r>
                      <a:r>
                        <a:rPr lang="en-US" sz="1800" dirty="0">
                          <a:effectLst/>
                        </a:rPr>
                        <a:t> </a:t>
                      </a:r>
                      <a:r>
                        <a:rPr lang="en-US" sz="1800" dirty="0" err="1">
                          <a:effectLst/>
                        </a:rPr>
                        <a:t>nguyệt</a:t>
                      </a:r>
                      <a:r>
                        <a:rPr lang="en-US" sz="1800" dirty="0">
                          <a:effectLst/>
                        </a:rPr>
                        <a:t> (</a:t>
                      </a:r>
                      <a:r>
                        <a:rPr lang="en-US" sz="1800" dirty="0" err="1">
                          <a:effectLst/>
                        </a:rPr>
                        <a:t>ứng</a:t>
                      </a:r>
                      <a:r>
                        <a:rPr lang="en-US" sz="1800" dirty="0">
                          <a:effectLst/>
                        </a:rPr>
                        <a:t> </a:t>
                      </a:r>
                      <a:r>
                        <a:rPr lang="en-US" sz="1800" dirty="0" err="1">
                          <a:effectLst/>
                        </a:rPr>
                        <a:t>với</a:t>
                      </a:r>
                      <a:r>
                        <a:rPr lang="en-US" sz="1800" dirty="0">
                          <a:effectLst/>
                        </a:rPr>
                        <a:t> 23 </a:t>
                      </a:r>
                      <a:r>
                        <a:rPr lang="en-US" sz="1800" dirty="0" err="1">
                          <a:effectLst/>
                        </a:rPr>
                        <a:t>ngày</a:t>
                      </a:r>
                      <a:r>
                        <a:rPr lang="en-US" sz="1800" dirty="0">
                          <a:effectLst/>
                        </a:rPr>
                        <a:t> </a:t>
                      </a:r>
                      <a:r>
                        <a:rPr lang="en-US" sz="1800" dirty="0" err="1">
                          <a:effectLst/>
                        </a:rPr>
                        <a:t>sau</a:t>
                      </a:r>
                      <a:r>
                        <a:rPr lang="en-US" sz="1800" dirty="0">
                          <a:effectLst/>
                        </a:rPr>
                        <a:t>)</a:t>
                      </a:r>
                      <a:endParaRPr lang="en-US" sz="1800" b="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MS Mincho" panose="02020609040205080304" pitchFamily="49" charset="-128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3200400" algn="l"/>
                          <a:tab pos="4343400" algn="l"/>
                        </a:tabLst>
                      </a:pPr>
                      <a:endParaRPr lang="en-US" sz="20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MS Mincho" panose="02020609040205080304" pitchFamily="49" charset="-128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188020503"/>
                  </a:ext>
                </a:extLst>
              </a:tr>
              <a:tr h="711669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3200400" algn="l"/>
                          <a:tab pos="4343400" algn="l"/>
                        </a:tabLst>
                      </a:pPr>
                      <a:r>
                        <a:rPr lang="en-US" sz="1800" dirty="0" err="1">
                          <a:effectLst/>
                        </a:rPr>
                        <a:t>Trăng</a:t>
                      </a:r>
                      <a:r>
                        <a:rPr lang="en-US" sz="1800" dirty="0">
                          <a:effectLst/>
                        </a:rPr>
                        <a:t> </a:t>
                      </a:r>
                      <a:r>
                        <a:rPr lang="en-US" sz="1800" dirty="0" err="1">
                          <a:effectLst/>
                        </a:rPr>
                        <a:t>khuyết</a:t>
                      </a:r>
                      <a:r>
                        <a:rPr lang="en-US" sz="1800" dirty="0">
                          <a:effectLst/>
                        </a:rPr>
                        <a:t> (</a:t>
                      </a:r>
                      <a:r>
                        <a:rPr lang="en-US" sz="1800" dirty="0" err="1">
                          <a:effectLst/>
                        </a:rPr>
                        <a:t>ứng</a:t>
                      </a:r>
                      <a:r>
                        <a:rPr lang="en-US" sz="1800" dirty="0">
                          <a:effectLst/>
                        </a:rPr>
                        <a:t> </a:t>
                      </a:r>
                      <a:r>
                        <a:rPr lang="en-US" sz="1800" dirty="0" err="1">
                          <a:effectLst/>
                        </a:rPr>
                        <a:t>với</a:t>
                      </a:r>
                      <a:r>
                        <a:rPr lang="en-US" sz="1800" dirty="0">
                          <a:effectLst/>
                        </a:rPr>
                        <a:t> 27 </a:t>
                      </a:r>
                      <a:r>
                        <a:rPr lang="en-US" sz="1800" dirty="0" err="1">
                          <a:effectLst/>
                        </a:rPr>
                        <a:t>ngày</a:t>
                      </a:r>
                      <a:r>
                        <a:rPr lang="en-US" sz="1800" dirty="0">
                          <a:effectLst/>
                        </a:rPr>
                        <a:t> </a:t>
                      </a:r>
                      <a:r>
                        <a:rPr lang="en-US" sz="1800" dirty="0" err="1">
                          <a:effectLst/>
                        </a:rPr>
                        <a:t>sau</a:t>
                      </a:r>
                      <a:r>
                        <a:rPr lang="en-US" sz="1800" dirty="0">
                          <a:effectLst/>
                        </a:rPr>
                        <a:t>)</a:t>
                      </a:r>
                      <a:endParaRPr lang="en-US" sz="1800" b="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MS Mincho" panose="02020609040205080304" pitchFamily="49" charset="-128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3200400" algn="l"/>
                          <a:tab pos="4343400" algn="l"/>
                        </a:tabLst>
                      </a:pPr>
                      <a:endParaRPr lang="en-US" sz="20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MS Mincho" panose="02020609040205080304" pitchFamily="49" charset="-128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5024630"/>
                  </a:ext>
                </a:extLst>
              </a:tr>
            </a:tbl>
          </a:graphicData>
        </a:graphic>
      </p:graphicFrame>
      <p:pic>
        <p:nvPicPr>
          <p:cNvPr id="13" name="Picture 12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25262" y="1713449"/>
            <a:ext cx="732768" cy="745487"/>
          </a:xfrm>
          <a:prstGeom prst="rect">
            <a:avLst/>
          </a:prstGeom>
        </p:spPr>
      </p:pic>
      <p:pic>
        <p:nvPicPr>
          <p:cNvPr id="14" name="Picture 13"/>
          <p:cNvPicPr/>
          <p:nvPr/>
        </p:nvPicPr>
        <p:blipFill>
          <a:blip r:embed="rId3"/>
          <a:stretch>
            <a:fillRect/>
          </a:stretch>
        </p:blipFill>
        <p:spPr>
          <a:xfrm>
            <a:off x="9555568" y="6166354"/>
            <a:ext cx="811741" cy="682020"/>
          </a:xfrm>
          <a:prstGeom prst="rect">
            <a:avLst/>
          </a:prstGeom>
        </p:spPr>
      </p:pic>
      <p:pic>
        <p:nvPicPr>
          <p:cNvPr id="15" name="Picture 14"/>
          <p:cNvPicPr/>
          <p:nvPr/>
        </p:nvPicPr>
        <p:blipFill>
          <a:blip r:embed="rId4"/>
          <a:stretch>
            <a:fillRect/>
          </a:stretch>
        </p:blipFill>
        <p:spPr>
          <a:xfrm>
            <a:off x="7308035" y="5386387"/>
            <a:ext cx="819172" cy="767343"/>
          </a:xfrm>
          <a:prstGeom prst="rect">
            <a:avLst/>
          </a:prstGeom>
        </p:spPr>
      </p:pic>
      <p:pic>
        <p:nvPicPr>
          <p:cNvPr id="16" name="Picture 15"/>
          <p:cNvPicPr/>
          <p:nvPr/>
        </p:nvPicPr>
        <p:blipFill>
          <a:blip r:embed="rId5"/>
          <a:stretch>
            <a:fillRect/>
          </a:stretch>
        </p:blipFill>
        <p:spPr>
          <a:xfrm>
            <a:off x="9625263" y="4694438"/>
            <a:ext cx="727775" cy="720825"/>
          </a:xfrm>
          <a:prstGeom prst="rect">
            <a:avLst/>
          </a:prstGeom>
        </p:spPr>
      </p:pic>
      <p:pic>
        <p:nvPicPr>
          <p:cNvPr id="17" name="Picture 16"/>
          <p:cNvPicPr/>
          <p:nvPr/>
        </p:nvPicPr>
        <p:blipFill>
          <a:blip r:embed="rId6"/>
          <a:stretch>
            <a:fillRect/>
          </a:stretch>
        </p:blipFill>
        <p:spPr>
          <a:xfrm>
            <a:off x="7334452" y="3911601"/>
            <a:ext cx="761311" cy="765905"/>
          </a:xfrm>
          <a:prstGeom prst="rect">
            <a:avLst/>
          </a:prstGeom>
        </p:spPr>
      </p:pic>
      <p:pic>
        <p:nvPicPr>
          <p:cNvPr id="18" name="Picture 17"/>
          <p:cNvPicPr/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27285" y="985520"/>
            <a:ext cx="802493" cy="727929"/>
          </a:xfrm>
          <a:prstGeom prst="rect">
            <a:avLst/>
          </a:prstGeom>
        </p:spPr>
      </p:pic>
      <p:pic>
        <p:nvPicPr>
          <p:cNvPr id="19" name="Picture 18"/>
          <p:cNvPicPr/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25262" y="3200401"/>
            <a:ext cx="727775" cy="711200"/>
          </a:xfrm>
          <a:prstGeom prst="rect">
            <a:avLst/>
          </a:prstGeom>
        </p:spPr>
      </p:pic>
      <p:pic>
        <p:nvPicPr>
          <p:cNvPr id="20" name="Picture 19"/>
          <p:cNvPicPr/>
          <p:nvPr/>
        </p:nvPicPr>
        <p:blipFill>
          <a:blip r:embed="rId9"/>
          <a:stretch>
            <a:fillRect/>
          </a:stretch>
        </p:blipFill>
        <p:spPr>
          <a:xfrm>
            <a:off x="7334452" y="2458936"/>
            <a:ext cx="795326" cy="7414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55112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68120"/>
            <a:ext cx="3791477" cy="376936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10917" y="1790298"/>
            <a:ext cx="3610085" cy="361008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91477" y="1468120"/>
            <a:ext cx="4328159" cy="417438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8410917" y="5841431"/>
            <a:ext cx="3499748" cy="523220"/>
          </a:xfrm>
          <a:prstGeom prst="rect">
            <a:avLst/>
          </a:prstGeom>
          <a:solidFill>
            <a:srgbClr val="0070C0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chemeClr val="bg1"/>
                </a:solidFill>
              </a:rPr>
              <a:t>KHÔNG NHÌN THẤY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283856" y="5809924"/>
            <a:ext cx="2962977" cy="523220"/>
          </a:xfrm>
          <a:prstGeom prst="rect">
            <a:avLst/>
          </a:prstGeom>
          <a:solidFill>
            <a:srgbClr val="0070C0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chemeClr val="bg1"/>
                </a:solidFill>
              </a:rPr>
              <a:t>NHÌN THẤY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816878" y="5809924"/>
            <a:ext cx="2311333" cy="523220"/>
          </a:xfrm>
          <a:prstGeom prst="rect">
            <a:avLst/>
          </a:prstGeom>
          <a:solidFill>
            <a:srgbClr val="0070C0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chemeClr val="bg1"/>
                </a:solidFill>
              </a:rPr>
              <a:t>BỀ MẶT</a:t>
            </a:r>
          </a:p>
        </p:txBody>
      </p:sp>
    </p:spTree>
    <p:extLst>
      <p:ext uri="{BB962C8B-B14F-4D97-AF65-F5344CB8AC3E}">
        <p14:creationId xmlns:p14="http://schemas.microsoft.com/office/powerpoint/2010/main" val="16577329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71360" y="105054"/>
            <a:ext cx="4619135" cy="563534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600" y="1245940"/>
            <a:ext cx="6292704" cy="457574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485412" y="6109305"/>
            <a:ext cx="3791029" cy="523220"/>
          </a:xfrm>
          <a:prstGeom prst="rect">
            <a:avLst/>
          </a:prstGeom>
          <a:solidFill>
            <a:srgbClr val="0070C0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chemeClr val="bg1"/>
                </a:solidFill>
              </a:rPr>
              <a:t>NEIL AMSTRONG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352437" y="6109305"/>
            <a:ext cx="3791029" cy="523220"/>
          </a:xfrm>
          <a:prstGeom prst="rect">
            <a:avLst/>
          </a:prstGeom>
          <a:solidFill>
            <a:srgbClr val="0070C0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chemeClr val="bg1"/>
                </a:solidFill>
              </a:rPr>
              <a:t>SPUTNIK 1</a:t>
            </a:r>
          </a:p>
        </p:txBody>
      </p:sp>
    </p:spTree>
    <p:extLst>
      <p:ext uri="{BB962C8B-B14F-4D97-AF65-F5344CB8AC3E}">
        <p14:creationId xmlns:p14="http://schemas.microsoft.com/office/powerpoint/2010/main" val="12732148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6651" y="1442720"/>
            <a:ext cx="4384306" cy="37592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372" y="1442720"/>
            <a:ext cx="4026068" cy="3965677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88262" y="1889760"/>
            <a:ext cx="4603738" cy="325139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8727440" y="5721310"/>
            <a:ext cx="2826986" cy="523220"/>
          </a:xfrm>
          <a:prstGeom prst="rect">
            <a:avLst/>
          </a:prstGeom>
          <a:solidFill>
            <a:srgbClr val="0070C0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chemeClr val="bg1"/>
                </a:solidFill>
              </a:rPr>
              <a:t>THỦY TRIỀU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378960" y="5721310"/>
            <a:ext cx="2908266" cy="523220"/>
          </a:xfrm>
          <a:prstGeom prst="rect">
            <a:avLst/>
          </a:prstGeom>
          <a:solidFill>
            <a:srgbClr val="0070C0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chemeClr val="bg1"/>
                </a:solidFill>
              </a:rPr>
              <a:t>NGUYỆT THỰC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40080" y="5721310"/>
            <a:ext cx="2767920" cy="523220"/>
          </a:xfrm>
          <a:prstGeom prst="rect">
            <a:avLst/>
          </a:prstGeom>
          <a:solidFill>
            <a:srgbClr val="0070C0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chemeClr val="bg1"/>
                </a:solidFill>
              </a:rPr>
              <a:t>NHẬT THỰC</a:t>
            </a:r>
          </a:p>
        </p:txBody>
      </p:sp>
    </p:spTree>
    <p:extLst>
      <p:ext uri="{BB962C8B-B14F-4D97-AF65-F5344CB8AC3E}">
        <p14:creationId xmlns:p14="http://schemas.microsoft.com/office/powerpoint/2010/main" val="498326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8547" y="325121"/>
            <a:ext cx="9895099" cy="64318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70250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305</TotalTime>
  <Words>131</Words>
  <Application>Microsoft Office PowerPoint</Application>
  <PresentationFormat>Widescreen</PresentationFormat>
  <Paragraphs>27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Admin</cp:lastModifiedBy>
  <cp:revision>34</cp:revision>
  <dcterms:created xsi:type="dcterms:W3CDTF">2021-04-26T18:03:09Z</dcterms:created>
  <dcterms:modified xsi:type="dcterms:W3CDTF">2024-05-13T02:47:33Z</dcterms:modified>
</cp:coreProperties>
</file>