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7" r:id="rId12"/>
    <p:sldId id="270" r:id="rId13"/>
    <p:sldId id="271" r:id="rId14"/>
    <p:sldId id="272" r:id="rId15"/>
    <p:sldId id="273" r:id="rId16"/>
    <p:sldId id="275" r:id="rId17"/>
    <p:sldId id="27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74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E5EB9-D19C-E9EB-4DAD-68E0B1A735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8A7C871-E7D2-76A2-D250-DDE733C181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83C9748-7CC8-B18E-BA6A-E3EB7A45D03F}"/>
              </a:ext>
            </a:extLst>
          </p:cNvPr>
          <p:cNvSpPr>
            <a:spLocks noGrp="1"/>
          </p:cNvSpPr>
          <p:nvPr>
            <p:ph type="dt" sz="half" idx="10"/>
          </p:nvPr>
        </p:nvSpPr>
        <p:spPr/>
        <p:txBody>
          <a:bodyPr/>
          <a:lstStyle/>
          <a:p>
            <a:fld id="{C411E2B9-F6B6-4DA1-850E-64B61084805C}" type="datetimeFigureOut">
              <a:rPr lang="en-US" smtClean="0"/>
              <a:t>12/9/2024</a:t>
            </a:fld>
            <a:endParaRPr lang="en-US"/>
          </a:p>
        </p:txBody>
      </p:sp>
      <p:sp>
        <p:nvSpPr>
          <p:cNvPr id="5" name="Footer Placeholder 4">
            <a:extLst>
              <a:ext uri="{FF2B5EF4-FFF2-40B4-BE49-F238E27FC236}">
                <a16:creationId xmlns:a16="http://schemas.microsoft.com/office/drawing/2014/main" id="{95CA62A5-93E8-AD8A-F10D-10B8CB708C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83A0C2-CAF8-B9DA-8A89-4CCD4FAA92B1}"/>
              </a:ext>
            </a:extLst>
          </p:cNvPr>
          <p:cNvSpPr>
            <a:spLocks noGrp="1"/>
          </p:cNvSpPr>
          <p:nvPr>
            <p:ph type="sldNum" sz="quarter" idx="12"/>
          </p:nvPr>
        </p:nvSpPr>
        <p:spPr/>
        <p:txBody>
          <a:bodyPr/>
          <a:lstStyle/>
          <a:p>
            <a:fld id="{9770844F-EC66-4C73-9697-83ED6E0464BA}" type="slidenum">
              <a:rPr lang="en-US" smtClean="0"/>
              <a:t>‹#›</a:t>
            </a:fld>
            <a:endParaRPr lang="en-US"/>
          </a:p>
        </p:txBody>
      </p:sp>
    </p:spTree>
    <p:extLst>
      <p:ext uri="{BB962C8B-B14F-4D97-AF65-F5344CB8AC3E}">
        <p14:creationId xmlns:p14="http://schemas.microsoft.com/office/powerpoint/2010/main" val="3026065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C7561-8ECC-33AD-4A35-CA5CE3FB17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0B05150-1ADC-28CC-D677-C7D60AC0280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441E95-5AD8-0F7D-BD2F-6E9FB120B4DF}"/>
              </a:ext>
            </a:extLst>
          </p:cNvPr>
          <p:cNvSpPr>
            <a:spLocks noGrp="1"/>
          </p:cNvSpPr>
          <p:nvPr>
            <p:ph type="dt" sz="half" idx="10"/>
          </p:nvPr>
        </p:nvSpPr>
        <p:spPr/>
        <p:txBody>
          <a:bodyPr/>
          <a:lstStyle/>
          <a:p>
            <a:fld id="{C411E2B9-F6B6-4DA1-850E-64B61084805C}" type="datetimeFigureOut">
              <a:rPr lang="en-US" smtClean="0"/>
              <a:t>12/9/2024</a:t>
            </a:fld>
            <a:endParaRPr lang="en-US"/>
          </a:p>
        </p:txBody>
      </p:sp>
      <p:sp>
        <p:nvSpPr>
          <p:cNvPr id="5" name="Footer Placeholder 4">
            <a:extLst>
              <a:ext uri="{FF2B5EF4-FFF2-40B4-BE49-F238E27FC236}">
                <a16:creationId xmlns:a16="http://schemas.microsoft.com/office/drawing/2014/main" id="{BD63BD09-2C02-9EFF-DD31-A0C1C94381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EDEAA1-A1CC-7543-F39F-9237880B3B48}"/>
              </a:ext>
            </a:extLst>
          </p:cNvPr>
          <p:cNvSpPr>
            <a:spLocks noGrp="1"/>
          </p:cNvSpPr>
          <p:nvPr>
            <p:ph type="sldNum" sz="quarter" idx="12"/>
          </p:nvPr>
        </p:nvSpPr>
        <p:spPr/>
        <p:txBody>
          <a:bodyPr/>
          <a:lstStyle/>
          <a:p>
            <a:fld id="{9770844F-EC66-4C73-9697-83ED6E0464BA}" type="slidenum">
              <a:rPr lang="en-US" smtClean="0"/>
              <a:t>‹#›</a:t>
            </a:fld>
            <a:endParaRPr lang="en-US"/>
          </a:p>
        </p:txBody>
      </p:sp>
    </p:spTree>
    <p:extLst>
      <p:ext uri="{BB962C8B-B14F-4D97-AF65-F5344CB8AC3E}">
        <p14:creationId xmlns:p14="http://schemas.microsoft.com/office/powerpoint/2010/main" val="10274915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3D8C15-DFD9-9C6E-D949-497C65F836D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02B34B-A282-36C7-6480-A7248A91B62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15D01F-8EA1-E31E-07B4-BD560A476887}"/>
              </a:ext>
            </a:extLst>
          </p:cNvPr>
          <p:cNvSpPr>
            <a:spLocks noGrp="1"/>
          </p:cNvSpPr>
          <p:nvPr>
            <p:ph type="dt" sz="half" idx="10"/>
          </p:nvPr>
        </p:nvSpPr>
        <p:spPr/>
        <p:txBody>
          <a:bodyPr/>
          <a:lstStyle/>
          <a:p>
            <a:fld id="{C411E2B9-F6B6-4DA1-850E-64B61084805C}" type="datetimeFigureOut">
              <a:rPr lang="en-US" smtClean="0"/>
              <a:t>12/9/2024</a:t>
            </a:fld>
            <a:endParaRPr lang="en-US"/>
          </a:p>
        </p:txBody>
      </p:sp>
      <p:sp>
        <p:nvSpPr>
          <p:cNvPr id="5" name="Footer Placeholder 4">
            <a:extLst>
              <a:ext uri="{FF2B5EF4-FFF2-40B4-BE49-F238E27FC236}">
                <a16:creationId xmlns:a16="http://schemas.microsoft.com/office/drawing/2014/main" id="{B40913F8-53B2-B983-DE78-54B46652D1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9E4973-3677-A9A5-4F06-39C12D27BC60}"/>
              </a:ext>
            </a:extLst>
          </p:cNvPr>
          <p:cNvSpPr>
            <a:spLocks noGrp="1"/>
          </p:cNvSpPr>
          <p:nvPr>
            <p:ph type="sldNum" sz="quarter" idx="12"/>
          </p:nvPr>
        </p:nvSpPr>
        <p:spPr/>
        <p:txBody>
          <a:bodyPr/>
          <a:lstStyle/>
          <a:p>
            <a:fld id="{9770844F-EC66-4C73-9697-83ED6E0464BA}" type="slidenum">
              <a:rPr lang="en-US" smtClean="0"/>
              <a:t>‹#›</a:t>
            </a:fld>
            <a:endParaRPr lang="en-US"/>
          </a:p>
        </p:txBody>
      </p:sp>
    </p:spTree>
    <p:extLst>
      <p:ext uri="{BB962C8B-B14F-4D97-AF65-F5344CB8AC3E}">
        <p14:creationId xmlns:p14="http://schemas.microsoft.com/office/powerpoint/2010/main" val="28890634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960EA-E05B-4C07-1CB0-A3A3243AFA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8F0539-0466-9B32-E02C-B9D0CC804E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ABB858-E2BF-6A2C-CF18-56DFC6157167}"/>
              </a:ext>
            </a:extLst>
          </p:cNvPr>
          <p:cNvSpPr>
            <a:spLocks noGrp="1"/>
          </p:cNvSpPr>
          <p:nvPr>
            <p:ph type="dt" sz="half" idx="10"/>
          </p:nvPr>
        </p:nvSpPr>
        <p:spPr/>
        <p:txBody>
          <a:bodyPr/>
          <a:lstStyle/>
          <a:p>
            <a:fld id="{C411E2B9-F6B6-4DA1-850E-64B61084805C}" type="datetimeFigureOut">
              <a:rPr lang="en-US" smtClean="0"/>
              <a:t>12/9/2024</a:t>
            </a:fld>
            <a:endParaRPr lang="en-US"/>
          </a:p>
        </p:txBody>
      </p:sp>
      <p:sp>
        <p:nvSpPr>
          <p:cNvPr id="5" name="Footer Placeholder 4">
            <a:extLst>
              <a:ext uri="{FF2B5EF4-FFF2-40B4-BE49-F238E27FC236}">
                <a16:creationId xmlns:a16="http://schemas.microsoft.com/office/drawing/2014/main" id="{AB466C08-A9E3-4DCE-5109-779EC5DF3E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C5DE4C-7CE7-B2D5-C6F3-DA17A2667ABF}"/>
              </a:ext>
            </a:extLst>
          </p:cNvPr>
          <p:cNvSpPr>
            <a:spLocks noGrp="1"/>
          </p:cNvSpPr>
          <p:nvPr>
            <p:ph type="sldNum" sz="quarter" idx="12"/>
          </p:nvPr>
        </p:nvSpPr>
        <p:spPr/>
        <p:txBody>
          <a:bodyPr/>
          <a:lstStyle/>
          <a:p>
            <a:fld id="{9770844F-EC66-4C73-9697-83ED6E0464BA}" type="slidenum">
              <a:rPr lang="en-US" smtClean="0"/>
              <a:t>‹#›</a:t>
            </a:fld>
            <a:endParaRPr lang="en-US"/>
          </a:p>
        </p:txBody>
      </p:sp>
    </p:spTree>
    <p:extLst>
      <p:ext uri="{BB962C8B-B14F-4D97-AF65-F5344CB8AC3E}">
        <p14:creationId xmlns:p14="http://schemas.microsoft.com/office/powerpoint/2010/main" val="1861033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2652F-2E7E-07B6-55A7-0A5A48063D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44464E9-3EA9-DBEA-C1CF-28FB536265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3D4A5D-6A84-793F-989E-F774F91A8E99}"/>
              </a:ext>
            </a:extLst>
          </p:cNvPr>
          <p:cNvSpPr>
            <a:spLocks noGrp="1"/>
          </p:cNvSpPr>
          <p:nvPr>
            <p:ph type="dt" sz="half" idx="10"/>
          </p:nvPr>
        </p:nvSpPr>
        <p:spPr/>
        <p:txBody>
          <a:bodyPr/>
          <a:lstStyle/>
          <a:p>
            <a:fld id="{C411E2B9-F6B6-4DA1-850E-64B61084805C}" type="datetimeFigureOut">
              <a:rPr lang="en-US" smtClean="0"/>
              <a:t>12/9/2024</a:t>
            </a:fld>
            <a:endParaRPr lang="en-US"/>
          </a:p>
        </p:txBody>
      </p:sp>
      <p:sp>
        <p:nvSpPr>
          <p:cNvPr id="5" name="Footer Placeholder 4">
            <a:extLst>
              <a:ext uri="{FF2B5EF4-FFF2-40B4-BE49-F238E27FC236}">
                <a16:creationId xmlns:a16="http://schemas.microsoft.com/office/drawing/2014/main" id="{A80801C7-CA6A-76F6-C746-37037C20CD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15ABE2-7542-E55B-D598-B79D648DE1EE}"/>
              </a:ext>
            </a:extLst>
          </p:cNvPr>
          <p:cNvSpPr>
            <a:spLocks noGrp="1"/>
          </p:cNvSpPr>
          <p:nvPr>
            <p:ph type="sldNum" sz="quarter" idx="12"/>
          </p:nvPr>
        </p:nvSpPr>
        <p:spPr/>
        <p:txBody>
          <a:bodyPr/>
          <a:lstStyle/>
          <a:p>
            <a:fld id="{9770844F-EC66-4C73-9697-83ED6E0464BA}" type="slidenum">
              <a:rPr lang="en-US" smtClean="0"/>
              <a:t>‹#›</a:t>
            </a:fld>
            <a:endParaRPr lang="en-US"/>
          </a:p>
        </p:txBody>
      </p:sp>
    </p:spTree>
    <p:extLst>
      <p:ext uri="{BB962C8B-B14F-4D97-AF65-F5344CB8AC3E}">
        <p14:creationId xmlns:p14="http://schemas.microsoft.com/office/powerpoint/2010/main" val="298289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1A264-74C9-DA1E-853B-887866BDE2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77C67F-47E2-1179-2D62-CC914930AD0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657078A-030B-9C94-0C91-E3A8A5B9E6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A6885B-99B4-4896-099C-4BAC89B4D6C7}"/>
              </a:ext>
            </a:extLst>
          </p:cNvPr>
          <p:cNvSpPr>
            <a:spLocks noGrp="1"/>
          </p:cNvSpPr>
          <p:nvPr>
            <p:ph type="dt" sz="half" idx="10"/>
          </p:nvPr>
        </p:nvSpPr>
        <p:spPr/>
        <p:txBody>
          <a:bodyPr/>
          <a:lstStyle/>
          <a:p>
            <a:fld id="{C411E2B9-F6B6-4DA1-850E-64B61084805C}" type="datetimeFigureOut">
              <a:rPr lang="en-US" smtClean="0"/>
              <a:t>12/9/2024</a:t>
            </a:fld>
            <a:endParaRPr lang="en-US"/>
          </a:p>
        </p:txBody>
      </p:sp>
      <p:sp>
        <p:nvSpPr>
          <p:cNvPr id="6" name="Footer Placeholder 5">
            <a:extLst>
              <a:ext uri="{FF2B5EF4-FFF2-40B4-BE49-F238E27FC236}">
                <a16:creationId xmlns:a16="http://schemas.microsoft.com/office/drawing/2014/main" id="{F89FD4DD-2CBF-ADCF-0964-FDB5772515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640957-FE6A-15F3-A93C-6C4E6A52DE03}"/>
              </a:ext>
            </a:extLst>
          </p:cNvPr>
          <p:cNvSpPr>
            <a:spLocks noGrp="1"/>
          </p:cNvSpPr>
          <p:nvPr>
            <p:ph type="sldNum" sz="quarter" idx="12"/>
          </p:nvPr>
        </p:nvSpPr>
        <p:spPr/>
        <p:txBody>
          <a:bodyPr/>
          <a:lstStyle/>
          <a:p>
            <a:fld id="{9770844F-EC66-4C73-9697-83ED6E0464BA}" type="slidenum">
              <a:rPr lang="en-US" smtClean="0"/>
              <a:t>‹#›</a:t>
            </a:fld>
            <a:endParaRPr lang="en-US"/>
          </a:p>
        </p:txBody>
      </p:sp>
    </p:spTree>
    <p:extLst>
      <p:ext uri="{BB962C8B-B14F-4D97-AF65-F5344CB8AC3E}">
        <p14:creationId xmlns:p14="http://schemas.microsoft.com/office/powerpoint/2010/main" val="728904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C4202-2C30-7F57-4CB1-E10541560FE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66CD87-3332-0A68-A43D-01A0634B42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41EAE4-CA7A-BF21-0E90-0C786CE302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C67365-5FCB-AA9E-47CA-6B3DBD95B0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C1A7612-6A05-59EE-715A-43EA6CD6AC9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768053-AC41-AFEB-151F-69049C54EAD7}"/>
              </a:ext>
            </a:extLst>
          </p:cNvPr>
          <p:cNvSpPr>
            <a:spLocks noGrp="1"/>
          </p:cNvSpPr>
          <p:nvPr>
            <p:ph type="dt" sz="half" idx="10"/>
          </p:nvPr>
        </p:nvSpPr>
        <p:spPr/>
        <p:txBody>
          <a:bodyPr/>
          <a:lstStyle/>
          <a:p>
            <a:fld id="{C411E2B9-F6B6-4DA1-850E-64B61084805C}" type="datetimeFigureOut">
              <a:rPr lang="en-US" smtClean="0"/>
              <a:t>12/9/2024</a:t>
            </a:fld>
            <a:endParaRPr lang="en-US"/>
          </a:p>
        </p:txBody>
      </p:sp>
      <p:sp>
        <p:nvSpPr>
          <p:cNvPr id="8" name="Footer Placeholder 7">
            <a:extLst>
              <a:ext uri="{FF2B5EF4-FFF2-40B4-BE49-F238E27FC236}">
                <a16:creationId xmlns:a16="http://schemas.microsoft.com/office/drawing/2014/main" id="{B2D2F8F7-CA43-8596-5EBE-2159EEAFF7B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8C46C48-AB16-8844-28B6-98FA1B65DD10}"/>
              </a:ext>
            </a:extLst>
          </p:cNvPr>
          <p:cNvSpPr>
            <a:spLocks noGrp="1"/>
          </p:cNvSpPr>
          <p:nvPr>
            <p:ph type="sldNum" sz="quarter" idx="12"/>
          </p:nvPr>
        </p:nvSpPr>
        <p:spPr/>
        <p:txBody>
          <a:bodyPr/>
          <a:lstStyle/>
          <a:p>
            <a:fld id="{9770844F-EC66-4C73-9697-83ED6E0464BA}" type="slidenum">
              <a:rPr lang="en-US" smtClean="0"/>
              <a:t>‹#›</a:t>
            </a:fld>
            <a:endParaRPr lang="en-US"/>
          </a:p>
        </p:txBody>
      </p:sp>
    </p:spTree>
    <p:extLst>
      <p:ext uri="{BB962C8B-B14F-4D97-AF65-F5344CB8AC3E}">
        <p14:creationId xmlns:p14="http://schemas.microsoft.com/office/powerpoint/2010/main" val="4130528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46A58-0203-3C43-DC8B-213F4EADC31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075F3C9-F293-1A12-AD55-21E46D0C2DAD}"/>
              </a:ext>
            </a:extLst>
          </p:cNvPr>
          <p:cNvSpPr>
            <a:spLocks noGrp="1"/>
          </p:cNvSpPr>
          <p:nvPr>
            <p:ph type="dt" sz="half" idx="10"/>
          </p:nvPr>
        </p:nvSpPr>
        <p:spPr/>
        <p:txBody>
          <a:bodyPr/>
          <a:lstStyle/>
          <a:p>
            <a:fld id="{C411E2B9-F6B6-4DA1-850E-64B61084805C}" type="datetimeFigureOut">
              <a:rPr lang="en-US" smtClean="0"/>
              <a:t>12/9/2024</a:t>
            </a:fld>
            <a:endParaRPr lang="en-US"/>
          </a:p>
        </p:txBody>
      </p:sp>
      <p:sp>
        <p:nvSpPr>
          <p:cNvPr id="4" name="Footer Placeholder 3">
            <a:extLst>
              <a:ext uri="{FF2B5EF4-FFF2-40B4-BE49-F238E27FC236}">
                <a16:creationId xmlns:a16="http://schemas.microsoft.com/office/drawing/2014/main" id="{6E8E3BB5-404A-DB57-3701-29CF99ABFB7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A313CFE-585B-4D8B-9190-335A1887B28A}"/>
              </a:ext>
            </a:extLst>
          </p:cNvPr>
          <p:cNvSpPr>
            <a:spLocks noGrp="1"/>
          </p:cNvSpPr>
          <p:nvPr>
            <p:ph type="sldNum" sz="quarter" idx="12"/>
          </p:nvPr>
        </p:nvSpPr>
        <p:spPr/>
        <p:txBody>
          <a:bodyPr/>
          <a:lstStyle/>
          <a:p>
            <a:fld id="{9770844F-EC66-4C73-9697-83ED6E0464BA}" type="slidenum">
              <a:rPr lang="en-US" smtClean="0"/>
              <a:t>‹#›</a:t>
            </a:fld>
            <a:endParaRPr lang="en-US"/>
          </a:p>
        </p:txBody>
      </p:sp>
    </p:spTree>
    <p:extLst>
      <p:ext uri="{BB962C8B-B14F-4D97-AF65-F5344CB8AC3E}">
        <p14:creationId xmlns:p14="http://schemas.microsoft.com/office/powerpoint/2010/main" val="2491480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C2609E-24B5-AB4B-ED79-B20169BE77A7}"/>
              </a:ext>
            </a:extLst>
          </p:cNvPr>
          <p:cNvSpPr>
            <a:spLocks noGrp="1"/>
          </p:cNvSpPr>
          <p:nvPr>
            <p:ph type="dt" sz="half" idx="10"/>
          </p:nvPr>
        </p:nvSpPr>
        <p:spPr/>
        <p:txBody>
          <a:bodyPr/>
          <a:lstStyle/>
          <a:p>
            <a:fld id="{C411E2B9-F6B6-4DA1-850E-64B61084805C}" type="datetimeFigureOut">
              <a:rPr lang="en-US" smtClean="0"/>
              <a:t>12/9/2024</a:t>
            </a:fld>
            <a:endParaRPr lang="en-US"/>
          </a:p>
        </p:txBody>
      </p:sp>
      <p:sp>
        <p:nvSpPr>
          <p:cNvPr id="3" name="Footer Placeholder 2">
            <a:extLst>
              <a:ext uri="{FF2B5EF4-FFF2-40B4-BE49-F238E27FC236}">
                <a16:creationId xmlns:a16="http://schemas.microsoft.com/office/drawing/2014/main" id="{6DD9B46A-E941-4F6B-3E76-ECEB1B39836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FD51E15-A51F-6EE3-E771-3E13F64EC56A}"/>
              </a:ext>
            </a:extLst>
          </p:cNvPr>
          <p:cNvSpPr>
            <a:spLocks noGrp="1"/>
          </p:cNvSpPr>
          <p:nvPr>
            <p:ph type="sldNum" sz="quarter" idx="12"/>
          </p:nvPr>
        </p:nvSpPr>
        <p:spPr/>
        <p:txBody>
          <a:bodyPr/>
          <a:lstStyle/>
          <a:p>
            <a:fld id="{9770844F-EC66-4C73-9697-83ED6E0464BA}" type="slidenum">
              <a:rPr lang="en-US" smtClean="0"/>
              <a:t>‹#›</a:t>
            </a:fld>
            <a:endParaRPr lang="en-US"/>
          </a:p>
        </p:txBody>
      </p:sp>
    </p:spTree>
    <p:extLst>
      <p:ext uri="{BB962C8B-B14F-4D97-AF65-F5344CB8AC3E}">
        <p14:creationId xmlns:p14="http://schemas.microsoft.com/office/powerpoint/2010/main" val="7443078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55B1A-9B27-BE58-030E-A0F56C4312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7DE33C-916B-835F-9AC3-A315E0B9FEF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97A376-DAAB-55C0-67B9-C0C19E8893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2EA2DF-E1BA-17DB-BAA1-C7D8F7AB97E1}"/>
              </a:ext>
            </a:extLst>
          </p:cNvPr>
          <p:cNvSpPr>
            <a:spLocks noGrp="1"/>
          </p:cNvSpPr>
          <p:nvPr>
            <p:ph type="dt" sz="half" idx="10"/>
          </p:nvPr>
        </p:nvSpPr>
        <p:spPr/>
        <p:txBody>
          <a:bodyPr/>
          <a:lstStyle/>
          <a:p>
            <a:fld id="{C411E2B9-F6B6-4DA1-850E-64B61084805C}" type="datetimeFigureOut">
              <a:rPr lang="en-US" smtClean="0"/>
              <a:t>12/9/2024</a:t>
            </a:fld>
            <a:endParaRPr lang="en-US"/>
          </a:p>
        </p:txBody>
      </p:sp>
      <p:sp>
        <p:nvSpPr>
          <p:cNvPr id="6" name="Footer Placeholder 5">
            <a:extLst>
              <a:ext uri="{FF2B5EF4-FFF2-40B4-BE49-F238E27FC236}">
                <a16:creationId xmlns:a16="http://schemas.microsoft.com/office/drawing/2014/main" id="{0F7DC376-57C9-C362-9B1A-C9D105B740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E19C0E-45D1-B2E9-13B2-5A22B06A1176}"/>
              </a:ext>
            </a:extLst>
          </p:cNvPr>
          <p:cNvSpPr>
            <a:spLocks noGrp="1"/>
          </p:cNvSpPr>
          <p:nvPr>
            <p:ph type="sldNum" sz="quarter" idx="12"/>
          </p:nvPr>
        </p:nvSpPr>
        <p:spPr/>
        <p:txBody>
          <a:bodyPr/>
          <a:lstStyle/>
          <a:p>
            <a:fld id="{9770844F-EC66-4C73-9697-83ED6E0464BA}" type="slidenum">
              <a:rPr lang="en-US" smtClean="0"/>
              <a:t>‹#›</a:t>
            </a:fld>
            <a:endParaRPr lang="en-US"/>
          </a:p>
        </p:txBody>
      </p:sp>
    </p:spTree>
    <p:extLst>
      <p:ext uri="{BB962C8B-B14F-4D97-AF65-F5344CB8AC3E}">
        <p14:creationId xmlns:p14="http://schemas.microsoft.com/office/powerpoint/2010/main" val="15062478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12015-551E-B918-1ECE-E9ABC398B3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BD26BF8-ADC7-E502-F5CE-719659251F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854A6F-ADEA-823A-E812-4520163830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1D9D48-6CE9-AA2F-8F93-07DCB883A635}"/>
              </a:ext>
            </a:extLst>
          </p:cNvPr>
          <p:cNvSpPr>
            <a:spLocks noGrp="1"/>
          </p:cNvSpPr>
          <p:nvPr>
            <p:ph type="dt" sz="half" idx="10"/>
          </p:nvPr>
        </p:nvSpPr>
        <p:spPr/>
        <p:txBody>
          <a:bodyPr/>
          <a:lstStyle/>
          <a:p>
            <a:fld id="{C411E2B9-F6B6-4DA1-850E-64B61084805C}" type="datetimeFigureOut">
              <a:rPr lang="en-US" smtClean="0"/>
              <a:t>12/9/2024</a:t>
            </a:fld>
            <a:endParaRPr lang="en-US"/>
          </a:p>
        </p:txBody>
      </p:sp>
      <p:sp>
        <p:nvSpPr>
          <p:cNvPr id="6" name="Footer Placeholder 5">
            <a:extLst>
              <a:ext uri="{FF2B5EF4-FFF2-40B4-BE49-F238E27FC236}">
                <a16:creationId xmlns:a16="http://schemas.microsoft.com/office/drawing/2014/main" id="{D9A86F86-C40D-32F5-219B-E8D419F200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A2A51E-F5C9-64C4-D59D-2D0E4BED6908}"/>
              </a:ext>
            </a:extLst>
          </p:cNvPr>
          <p:cNvSpPr>
            <a:spLocks noGrp="1"/>
          </p:cNvSpPr>
          <p:nvPr>
            <p:ph type="sldNum" sz="quarter" idx="12"/>
          </p:nvPr>
        </p:nvSpPr>
        <p:spPr/>
        <p:txBody>
          <a:bodyPr/>
          <a:lstStyle/>
          <a:p>
            <a:fld id="{9770844F-EC66-4C73-9697-83ED6E0464BA}" type="slidenum">
              <a:rPr lang="en-US" smtClean="0"/>
              <a:t>‹#›</a:t>
            </a:fld>
            <a:endParaRPr lang="en-US"/>
          </a:p>
        </p:txBody>
      </p:sp>
    </p:spTree>
    <p:extLst>
      <p:ext uri="{BB962C8B-B14F-4D97-AF65-F5344CB8AC3E}">
        <p14:creationId xmlns:p14="http://schemas.microsoft.com/office/powerpoint/2010/main" val="1033987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97CD1C-BDBF-DFE1-5F1E-13799F632F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94DE858-73BB-BC26-45F7-6E981E8821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B6E142-7AF6-23D1-5074-FC3591A3D9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11E2B9-F6B6-4DA1-850E-64B61084805C}" type="datetimeFigureOut">
              <a:rPr lang="en-US" smtClean="0"/>
              <a:t>12/9/2024</a:t>
            </a:fld>
            <a:endParaRPr lang="en-US"/>
          </a:p>
        </p:txBody>
      </p:sp>
      <p:sp>
        <p:nvSpPr>
          <p:cNvPr id="5" name="Footer Placeholder 4">
            <a:extLst>
              <a:ext uri="{FF2B5EF4-FFF2-40B4-BE49-F238E27FC236}">
                <a16:creationId xmlns:a16="http://schemas.microsoft.com/office/drawing/2014/main" id="{671EFF9C-9B87-96D2-6C75-8B67BB53F1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F63C13C-52F6-08BD-BB1B-C35B976365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70844F-EC66-4C73-9697-83ED6E0464BA}" type="slidenum">
              <a:rPr lang="en-US" smtClean="0"/>
              <a:t>‹#›</a:t>
            </a:fld>
            <a:endParaRPr lang="en-US"/>
          </a:p>
        </p:txBody>
      </p:sp>
    </p:spTree>
    <p:extLst>
      <p:ext uri="{BB962C8B-B14F-4D97-AF65-F5344CB8AC3E}">
        <p14:creationId xmlns:p14="http://schemas.microsoft.com/office/powerpoint/2010/main" val="12316561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e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2.png"/><Relationship Id="rId9" Type="http://schemas.openxmlformats.org/officeDocument/2006/relationships/image" Target="../media/image5.jpeg"/></Relationships>
</file>

<file path=ppt/slides/_rels/slide10.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30.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9.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svg"/><Relationship Id="rId11" Type="http://schemas.openxmlformats.org/officeDocument/2006/relationships/image" Target="../media/image28.jpe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svg"/><Relationship Id="rId11" Type="http://schemas.openxmlformats.org/officeDocument/2006/relationships/image" Target="../media/image21.jpe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 Id="rId14" Type="http://schemas.openxmlformats.org/officeDocument/2006/relationships/image" Target="../media/image24.sv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7">
            <a:extLst>
              <a:ext uri="{FF2B5EF4-FFF2-40B4-BE49-F238E27FC236}">
                <a16:creationId xmlns:a16="http://schemas.microsoft.com/office/drawing/2014/main" id="{E29A08FF-6180-884D-D7EE-A0AF90C616B4}"/>
              </a:ext>
            </a:extLst>
          </p:cNvPr>
          <p:cNvSpPr/>
          <p:nvPr/>
        </p:nvSpPr>
        <p:spPr>
          <a:xfrm>
            <a:off x="7922275" y="2146970"/>
            <a:ext cx="2101534" cy="1251489"/>
          </a:xfrm>
          <a:prstGeom prst="roundRect">
            <a:avLst/>
          </a:prstGeom>
          <a:solidFill>
            <a:srgbClr val="C6E06C"/>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9Slide03 SFU Futura_12" panose="00000400000000000000" pitchFamily="2" charset="0"/>
                <a:cs typeface="Arial" panose="020B0604020202020204" pitchFamily="34" charset="0"/>
              </a:rPr>
              <a:t>Đặt</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tên</a:t>
            </a:r>
            <a:r>
              <a:rPr lang="en-US" sz="2800" b="1" dirty="0">
                <a:solidFill>
                  <a:schemeClr val="tx1"/>
                </a:solidFill>
                <a:latin typeface="#9Slide03 SFU Futura_12" panose="00000400000000000000" pitchFamily="2" charset="0"/>
                <a:cs typeface="Arial" panose="020B0604020202020204" pitchFamily="34" charset="0"/>
              </a:rPr>
              <a:t> </a:t>
            </a:r>
          </a:p>
          <a:p>
            <a:pPr algn="ctr"/>
            <a:r>
              <a:rPr lang="en-US" sz="2800" b="1" dirty="0">
                <a:solidFill>
                  <a:schemeClr val="tx1"/>
                </a:solidFill>
                <a:latin typeface="#9Slide03 SFU Futura_12" panose="00000400000000000000" pitchFamily="2" charset="0"/>
                <a:cs typeface="Arial" panose="020B0604020202020204" pitchFamily="34" charset="0"/>
              </a:rPr>
              <a:t>HÌNH ẢNH</a:t>
            </a:r>
          </a:p>
        </p:txBody>
      </p:sp>
      <p:sp>
        <p:nvSpPr>
          <p:cNvPr id="5" name="Rectangle: Rounded Corners 7">
            <a:extLst>
              <a:ext uri="{FF2B5EF4-FFF2-40B4-BE49-F238E27FC236}">
                <a16:creationId xmlns:a16="http://schemas.microsoft.com/office/drawing/2014/main" id="{C9F1D20A-8C85-0DCE-E04A-3D7E6FBA10BF}"/>
              </a:ext>
            </a:extLst>
          </p:cNvPr>
          <p:cNvSpPr/>
          <p:nvPr/>
        </p:nvSpPr>
        <p:spPr>
          <a:xfrm>
            <a:off x="511092" y="2146971"/>
            <a:ext cx="2424396" cy="1282029"/>
          </a:xfrm>
          <a:prstGeom prst="roundRect">
            <a:avLst/>
          </a:prstGeom>
          <a:solidFill>
            <a:srgbClr val="C6E06C"/>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9Slide03 SFU Futura_12" panose="00000400000000000000" pitchFamily="2" charset="0"/>
                <a:cs typeface="Arial" panose="020B0604020202020204" pitchFamily="34" charset="0"/>
              </a:rPr>
              <a:t>Hoạt</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động</a:t>
            </a:r>
            <a:r>
              <a:rPr lang="en-US" sz="2800" b="1" dirty="0">
                <a:solidFill>
                  <a:schemeClr val="tx1"/>
                </a:solidFill>
                <a:latin typeface="#9Slide03 SFU Futura_12" panose="00000400000000000000" pitchFamily="2" charset="0"/>
                <a:cs typeface="Arial" panose="020B0604020202020204" pitchFamily="34" charset="0"/>
              </a:rPr>
              <a:t>: CÁ NHÂN</a:t>
            </a:r>
          </a:p>
        </p:txBody>
      </p:sp>
      <p:sp>
        <p:nvSpPr>
          <p:cNvPr id="6" name="Rectangle: Rounded Corners 7">
            <a:extLst>
              <a:ext uri="{FF2B5EF4-FFF2-40B4-BE49-F238E27FC236}">
                <a16:creationId xmlns:a16="http://schemas.microsoft.com/office/drawing/2014/main" id="{B1336534-E8F1-71CA-7C82-54C702DBB7CA}"/>
              </a:ext>
            </a:extLst>
          </p:cNvPr>
          <p:cNvSpPr/>
          <p:nvPr/>
        </p:nvSpPr>
        <p:spPr>
          <a:xfrm>
            <a:off x="3026042" y="2146970"/>
            <a:ext cx="2260005" cy="1282030"/>
          </a:xfrm>
          <a:prstGeom prst="roundRect">
            <a:avLst/>
          </a:prstGeom>
          <a:solidFill>
            <a:srgbClr val="C6E06C"/>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9Slide03 SFU Futura_12" panose="00000400000000000000" pitchFamily="2" charset="0"/>
                <a:cs typeface="Arial" panose="020B0604020202020204" pitchFamily="34" charset="0"/>
              </a:rPr>
              <a:t>Thời</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gian</a:t>
            </a:r>
            <a:r>
              <a:rPr lang="en-US" sz="2800" b="1" dirty="0">
                <a:solidFill>
                  <a:schemeClr val="tx1"/>
                </a:solidFill>
                <a:latin typeface="#9Slide03 SFU Futura_12" panose="00000400000000000000" pitchFamily="2" charset="0"/>
                <a:cs typeface="Arial" panose="020B0604020202020204" pitchFamily="34" charset="0"/>
              </a:rPr>
              <a:t>: </a:t>
            </a:r>
          </a:p>
          <a:p>
            <a:pPr algn="ctr"/>
            <a:r>
              <a:rPr lang="en-US" sz="2800" b="1" dirty="0">
                <a:solidFill>
                  <a:schemeClr val="tx1"/>
                </a:solidFill>
                <a:latin typeface="#9Slide03 SFU Futura_12" panose="00000400000000000000" pitchFamily="2" charset="0"/>
                <a:cs typeface="Arial" panose="020B0604020202020204" pitchFamily="34" charset="0"/>
              </a:rPr>
              <a:t>1 </a:t>
            </a:r>
            <a:r>
              <a:rPr lang="en-US" sz="2800" b="1" dirty="0" err="1">
                <a:solidFill>
                  <a:schemeClr val="tx1"/>
                </a:solidFill>
                <a:latin typeface="#9Slide03 SFU Futura_12" panose="00000400000000000000" pitchFamily="2" charset="0"/>
                <a:cs typeface="Arial" panose="020B0604020202020204" pitchFamily="34" charset="0"/>
              </a:rPr>
              <a:t>phút</a:t>
            </a:r>
            <a:endParaRPr lang="en-US" sz="2800" b="1" dirty="0">
              <a:solidFill>
                <a:schemeClr val="tx1"/>
              </a:solidFill>
              <a:latin typeface="#9Slide03 SFU Futura_12" panose="00000400000000000000" pitchFamily="2" charset="0"/>
              <a:cs typeface="Arial" panose="020B0604020202020204" pitchFamily="34" charset="0"/>
            </a:endParaRPr>
          </a:p>
        </p:txBody>
      </p:sp>
      <p:pic>
        <p:nvPicPr>
          <p:cNvPr id="7" name="Picture 8" descr="Hình ảnh Đồng Hồ Báo Thức Biểu Tượng, đồng Hồ Clipart, Đồng Hồ Biểu Tượng,  Biểu Tượng Báo động Vector và PNG với nền trong suốt để tải xuống miễn phí">
            <a:extLst>
              <a:ext uri="{FF2B5EF4-FFF2-40B4-BE49-F238E27FC236}">
                <a16:creationId xmlns:a16="http://schemas.microsoft.com/office/drawing/2014/main" id="{2FE0D023-8F93-3856-0E1A-A06678F6DD7C}"/>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6198" t="8932" r="15052" b="9818"/>
          <a:stretch/>
        </p:blipFill>
        <p:spPr bwMode="auto">
          <a:xfrm>
            <a:off x="511092" y="538378"/>
            <a:ext cx="1116193" cy="131913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Máy Tính Biểu Tượng Trình Bày Biểu Tượng Tải - trình bày biểu tượng png tải  về - Miễn phí trong suốt Văn Bản png Tải về.">
            <a:extLst>
              <a:ext uri="{FF2B5EF4-FFF2-40B4-BE49-F238E27FC236}">
                <a16:creationId xmlns:a16="http://schemas.microsoft.com/office/drawing/2014/main" id="{AEB917C0-D703-1241-3150-624A3FE907C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4792" l="10000" r="90000">
                        <a14:foregroundMark x1="34222" y1="18750" x2="34222" y2="18750"/>
                        <a14:foregroundMark x1="30889" y1="92292" x2="31444" y2="91250"/>
                        <a14:foregroundMark x1="39889" y1="94792" x2="39889" y2="94792"/>
                      </a14:backgroundRemoval>
                    </a14:imgEffect>
                  </a14:imgLayer>
                </a14:imgProps>
              </a:ext>
              <a:ext uri="{28A0092B-C50C-407E-A947-70E740481C1C}">
                <a14:useLocalDpi xmlns:a14="http://schemas.microsoft.com/office/drawing/2010/main" val="0"/>
              </a:ext>
            </a:extLst>
          </a:blip>
          <a:srcRect l="23197" r="22650"/>
          <a:stretch/>
        </p:blipFill>
        <p:spPr bwMode="auto">
          <a:xfrm>
            <a:off x="10607104" y="2038077"/>
            <a:ext cx="1381311" cy="136038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7">
            <a:extLst>
              <a:ext uri="{FF2B5EF4-FFF2-40B4-BE49-F238E27FC236}">
                <a16:creationId xmlns:a16="http://schemas.microsoft.com/office/drawing/2014/main" id="{DBF72E95-88C0-8261-0CA0-22DD24AD4E75}"/>
              </a:ext>
            </a:extLst>
          </p:cNvPr>
          <p:cNvSpPr/>
          <p:nvPr/>
        </p:nvSpPr>
        <p:spPr>
          <a:xfrm>
            <a:off x="5474602" y="2146970"/>
            <a:ext cx="2260005" cy="1282029"/>
          </a:xfrm>
          <a:prstGeom prst="roundRect">
            <a:avLst/>
          </a:prstGeom>
          <a:solidFill>
            <a:srgbClr val="C6E06C"/>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9Slide03 SFU Futura_12" panose="00000400000000000000" pitchFamily="2" charset="0"/>
                <a:cs typeface="Arial" panose="020B0604020202020204" pitchFamily="34" charset="0"/>
              </a:rPr>
              <a:t>CHIA SẺ </a:t>
            </a:r>
            <a:r>
              <a:rPr lang="en-US" sz="2800" b="1" dirty="0" err="1">
                <a:solidFill>
                  <a:schemeClr val="tx1"/>
                </a:solidFill>
                <a:latin typeface="#9Slide03 SFU Futura_12" panose="00000400000000000000" pitchFamily="2" charset="0"/>
                <a:cs typeface="Arial" panose="020B0604020202020204" pitchFamily="34" charset="0"/>
              </a:rPr>
              <a:t>đáp</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án</a:t>
            </a:r>
            <a:endParaRPr lang="en-US" sz="2800" b="1" dirty="0">
              <a:solidFill>
                <a:schemeClr val="tx1"/>
              </a:solidFill>
              <a:latin typeface="#9Slide03 SFU Futura_12" panose="00000400000000000000" pitchFamily="2" charset="0"/>
              <a:cs typeface="Arial" panose="020B0604020202020204" pitchFamily="34" charset="0"/>
            </a:endParaRPr>
          </a:p>
        </p:txBody>
      </p:sp>
      <p:grpSp>
        <p:nvGrpSpPr>
          <p:cNvPr id="12" name="Group 11">
            <a:extLst>
              <a:ext uri="{FF2B5EF4-FFF2-40B4-BE49-F238E27FC236}">
                <a16:creationId xmlns:a16="http://schemas.microsoft.com/office/drawing/2014/main" id="{019F0C79-AC49-4D5D-AFCC-8C364234FBEB}"/>
              </a:ext>
            </a:extLst>
          </p:cNvPr>
          <p:cNvGrpSpPr/>
          <p:nvPr/>
        </p:nvGrpSpPr>
        <p:grpSpPr>
          <a:xfrm>
            <a:off x="2531962" y="443345"/>
            <a:ext cx="7008398" cy="1509204"/>
            <a:chOff x="3182943" y="131370"/>
            <a:chExt cx="7026862" cy="1509204"/>
          </a:xfrm>
        </p:grpSpPr>
        <p:sp>
          <p:nvSpPr>
            <p:cNvPr id="13" name="Rectangle: Rounded Corners 4">
              <a:extLst>
                <a:ext uri="{FF2B5EF4-FFF2-40B4-BE49-F238E27FC236}">
                  <a16:creationId xmlns:a16="http://schemas.microsoft.com/office/drawing/2014/main" id="{545B19EA-E3B4-1254-D5F6-4705FDE2F90D}"/>
                </a:ext>
              </a:extLst>
            </p:cNvPr>
            <p:cNvSpPr/>
            <p:nvPr/>
          </p:nvSpPr>
          <p:spPr>
            <a:xfrm>
              <a:off x="3182943" y="131370"/>
              <a:ext cx="6751246" cy="1509204"/>
            </a:xfrm>
            <a:prstGeom prst="roundRect">
              <a:avLst/>
            </a:prstGeom>
            <a:solidFill>
              <a:srgbClr val="63BE2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F506544C-E3FD-2D28-06DA-BC0F146767FF}"/>
                </a:ext>
              </a:extLst>
            </p:cNvPr>
            <p:cNvSpPr/>
            <p:nvPr/>
          </p:nvSpPr>
          <p:spPr>
            <a:xfrm>
              <a:off x="3416658" y="194024"/>
              <a:ext cx="6793147" cy="1446550"/>
            </a:xfrm>
            <a:prstGeom prst="rect">
              <a:avLst/>
            </a:prstGeom>
            <a:noFill/>
          </p:spPr>
          <p:txBody>
            <a:bodyPr wrap="square" lIns="91440" tIns="45720" rIns="91440" bIns="45720">
              <a:spAutoFit/>
            </a:bodyPr>
            <a:lstStyle/>
            <a:p>
              <a:pPr algn="ctr"/>
              <a:r>
                <a:rPr lang="en-US" sz="8800" b="1" cap="none" spc="0" dirty="0">
                  <a:ln w="13462">
                    <a:solidFill>
                      <a:schemeClr val="bg1"/>
                    </a:solidFill>
                    <a:prstDash val="solid"/>
                  </a:ln>
                  <a:solidFill>
                    <a:schemeClr val="bg1"/>
                  </a:solidFill>
                  <a:effectLst>
                    <a:outerShdw dist="38100" dir="2700000" algn="bl" rotWithShape="0">
                      <a:schemeClr val="accent5"/>
                    </a:outerShdw>
                  </a:effectLst>
                  <a:latin typeface="#9Slide03 BoosterNextFYBlack" panose="02000A03000000020004" pitchFamily="2" charset="0"/>
                </a:rPr>
                <a:t>KHỞI ĐỘNG</a:t>
              </a:r>
            </a:p>
          </p:txBody>
        </p:sp>
      </p:grpSp>
      <p:pic>
        <p:nvPicPr>
          <p:cNvPr id="15" name="Picture 2" descr="Space rocket icon Royalty Free Vector Image - VectorStock">
            <a:extLst>
              <a:ext uri="{FF2B5EF4-FFF2-40B4-BE49-F238E27FC236}">
                <a16:creationId xmlns:a16="http://schemas.microsoft.com/office/drawing/2014/main" id="{400C1725-A0FA-F18B-BA1C-8F9621562E87}"/>
              </a:ext>
            </a:extLst>
          </p:cNvPr>
          <p:cNvPicPr>
            <a:picLocks noChangeAspect="1" noChangeArrowheads="1"/>
          </p:cNvPicPr>
          <p:nvPr/>
        </p:nvPicPr>
        <p:blipFill rotWithShape="1">
          <a:blip r:embed="rId6" cstate="hqprint">
            <a:extLst>
              <a:ext uri="{BEBA8EAE-BF5A-486C-A8C5-ECC9F3942E4B}">
                <a14:imgProps xmlns:a14="http://schemas.microsoft.com/office/drawing/2010/main">
                  <a14:imgLayer r:embed="rId7">
                    <a14:imgEffect>
                      <a14:backgroundRemoval t="10000" b="90000" l="10000" r="90000">
                        <a14:foregroundMark x1="54571" y1="39444" x2="54571" y2="39444"/>
                        <a14:foregroundMark x1="48286" y1="17222" x2="48286" y2="17222"/>
                        <a14:foregroundMark x1="69714" y1="62130" x2="69714" y2="62130"/>
                        <a14:foregroundMark x1="36286" y1="62500" x2="36286" y2="62500"/>
                        <a14:foregroundMark x1="53714" y1="72963" x2="53714" y2="72963"/>
                        <a14:foregroundMark x1="56714" y1="85926" x2="56714" y2="85926"/>
                        <a14:foregroundMark x1="50000" y1="87963" x2="50000" y2="87963"/>
                        <a14:foregroundMark x1="46429" y1="86574" x2="46429" y2="86574"/>
                        <a14:foregroundMark x1="43286" y1="85648" x2="43286" y2="85648"/>
                        <a14:foregroundMark x1="53857" y1="86111" x2="53857" y2="86111"/>
                      </a14:backgroundRemoval>
                    </a14:imgEffect>
                  </a14:imgLayer>
                </a14:imgProps>
              </a:ext>
              <a:ext uri="{28A0092B-C50C-407E-A947-70E740481C1C}">
                <a14:useLocalDpi xmlns:a14="http://schemas.microsoft.com/office/drawing/2010/main" val="0"/>
              </a:ext>
            </a:extLst>
          </a:blip>
          <a:srcRect l="27569" r="27328" b="8219"/>
          <a:stretch/>
        </p:blipFill>
        <p:spPr bwMode="auto">
          <a:xfrm>
            <a:off x="10067246" y="190887"/>
            <a:ext cx="661488" cy="2076773"/>
          </a:xfrm>
          <a:prstGeom prst="rect">
            <a:avLst/>
          </a:prstGeom>
          <a:noFill/>
          <a:extLst>
            <a:ext uri="{909E8E84-426E-40DD-AFC4-6F175D3DCCD1}">
              <a14:hiddenFill xmlns:a14="http://schemas.microsoft.com/office/drawing/2010/main">
                <a:solidFill>
                  <a:srgbClr val="FFFFFF"/>
                </a:solidFill>
              </a14:hiddenFill>
            </a:ext>
          </a:extLst>
        </p:spPr>
      </p:pic>
      <p:sp>
        <p:nvSpPr>
          <p:cNvPr id="16" name="Frame 15">
            <a:extLst>
              <a:ext uri="{FF2B5EF4-FFF2-40B4-BE49-F238E27FC236}">
                <a16:creationId xmlns:a16="http://schemas.microsoft.com/office/drawing/2014/main" id="{27C200B5-69A5-BA75-9C0B-B9CFA3C81B9B}"/>
              </a:ext>
            </a:extLst>
          </p:cNvPr>
          <p:cNvSpPr/>
          <p:nvPr/>
        </p:nvSpPr>
        <p:spPr>
          <a:xfrm>
            <a:off x="0" y="0"/>
            <a:ext cx="12192000" cy="6813426"/>
          </a:xfrm>
          <a:prstGeom prst="frame">
            <a:avLst>
              <a:gd name="adj1" fmla="val 1913"/>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7" name="Picture 16" descr="Bi kịch đời phu vàng - Báo Người lao động">
            <a:extLst>
              <a:ext uri="{FF2B5EF4-FFF2-40B4-BE49-F238E27FC236}">
                <a16:creationId xmlns:a16="http://schemas.microsoft.com/office/drawing/2014/main" id="{164C110C-7B7A-4018-208F-5EC3AEC271E7}"/>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7836" y="3623421"/>
            <a:ext cx="4421364" cy="2872232"/>
          </a:xfrm>
          <a:prstGeom prst="rect">
            <a:avLst/>
          </a:prstGeom>
          <a:ln>
            <a:noFill/>
          </a:ln>
          <a:effectLst>
            <a:outerShdw blurRad="292100" dist="139700" dir="2700000" algn="tl" rotWithShape="0">
              <a:srgbClr val="333333">
                <a:alpha val="65000"/>
              </a:srgbClr>
            </a:outerShdw>
          </a:effectLst>
        </p:spPr>
      </p:pic>
      <p:pic>
        <p:nvPicPr>
          <p:cNvPr id="18" name="Picture 17" descr="Dzanga-Ndoki National Park, Deforestation, Central African Republic |  GRID-Arendal">
            <a:extLst>
              <a:ext uri="{FF2B5EF4-FFF2-40B4-BE49-F238E27FC236}">
                <a16:creationId xmlns:a16="http://schemas.microsoft.com/office/drawing/2014/main" id="{6C81E559-D491-7643-E472-2EFB6F56858A}"/>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21916" y="3618257"/>
            <a:ext cx="4290726" cy="2852296"/>
          </a:xfrm>
          <a:prstGeom prst="rect">
            <a:avLst/>
          </a:prstGeom>
          <a:ln>
            <a:noFill/>
          </a:ln>
          <a:effectLst>
            <a:outerShdw blurRad="292100" dist="139700" dir="2700000" algn="tl" rotWithShape="0">
              <a:srgbClr val="333333">
                <a:alpha val="65000"/>
              </a:srgbClr>
            </a:outerShdw>
          </a:effectLst>
        </p:spPr>
      </p:pic>
      <p:sp>
        <p:nvSpPr>
          <p:cNvPr id="20" name="TextBox 19">
            <a:extLst>
              <a:ext uri="{FF2B5EF4-FFF2-40B4-BE49-F238E27FC236}">
                <a16:creationId xmlns:a16="http://schemas.microsoft.com/office/drawing/2014/main" id="{E3027509-BC83-CD69-55DE-3BC2A6ABD350}"/>
              </a:ext>
            </a:extLst>
          </p:cNvPr>
          <p:cNvSpPr txBox="1"/>
          <p:nvPr/>
        </p:nvSpPr>
        <p:spPr>
          <a:xfrm>
            <a:off x="9743457" y="3705572"/>
            <a:ext cx="2101534" cy="2677656"/>
          </a:xfrm>
          <a:prstGeom prst="rect">
            <a:avLst/>
          </a:prstGeom>
          <a:noFill/>
        </p:spPr>
        <p:txBody>
          <a:bodyPr wrap="square">
            <a:spAutoFit/>
          </a:bodyPr>
          <a:lstStyle/>
          <a:p>
            <a:pPr algn="just"/>
            <a:r>
              <a:rPr lang="it-IT" sz="2400" dirty="0">
                <a:solidFill>
                  <a:srgbClr val="0070C0"/>
                </a:solidFill>
                <a:effectLst/>
                <a:latin typeface="#9Slide03 SFU Futura_07" panose="00000900000000000000" pitchFamily="2" charset="0"/>
                <a:ea typeface="Arial" panose="020B0604020202020204" pitchFamily="34" charset="0"/>
              </a:rPr>
              <a:t>Cho biết vấn đề nào được đề cập đến trong bức ảnh? Chia sẻ cảm xúc/suy nghĩ của em.</a:t>
            </a:r>
            <a:endParaRPr lang="en-US" sz="2400" dirty="0">
              <a:solidFill>
                <a:srgbClr val="0070C0"/>
              </a:solidFill>
              <a:latin typeface="#9Slide03 SFU Futura_07" panose="00000900000000000000" pitchFamily="2" charset="0"/>
            </a:endParaRPr>
          </a:p>
        </p:txBody>
      </p:sp>
    </p:spTree>
    <p:extLst>
      <p:ext uri="{BB962C8B-B14F-4D97-AF65-F5344CB8AC3E}">
        <p14:creationId xmlns:p14="http://schemas.microsoft.com/office/powerpoint/2010/main" val="3742877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par>
                                <p:cTn id="20" presetID="22" presetClass="entr" presetSubtype="4"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par>
                                <p:cTn id="28" presetID="16" presetClass="entr" presetSubtype="21"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arn(inVertical)">
                                      <p:cBhvr>
                                        <p:cTn id="30" dur="500"/>
                                        <p:tgtEl>
                                          <p:spTgt spid="18"/>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arn(inVertical)">
                                      <p:cBhvr>
                                        <p:cTn id="3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1" grpId="0" animBg="1"/>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026A45-350B-BCDD-A0A5-846BCBF41889}"/>
              </a:ext>
            </a:extLst>
          </p:cNvPr>
          <p:cNvSpPr txBox="1">
            <a:spLocks/>
          </p:cNvSpPr>
          <p:nvPr/>
        </p:nvSpPr>
        <p:spPr>
          <a:xfrm>
            <a:off x="187960" y="170801"/>
            <a:ext cx="11841480" cy="7713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rgbClr val="FF0000"/>
                </a:solidFill>
                <a:latin typeface="#9Slide07 IcielBC Cubano Normal" panose="00000500000000000000" pitchFamily="2" charset="0"/>
              </a:rPr>
              <a:t>CHUYÊN GIA MÔI TRƯỜNG</a:t>
            </a:r>
          </a:p>
        </p:txBody>
      </p:sp>
      <p:sp>
        <p:nvSpPr>
          <p:cNvPr id="5" name="Frame 4">
            <a:extLst>
              <a:ext uri="{FF2B5EF4-FFF2-40B4-BE49-F238E27FC236}">
                <a16:creationId xmlns:a16="http://schemas.microsoft.com/office/drawing/2014/main" id="{D875EF50-23F7-1E48-8672-7534D58B1856}"/>
              </a:ext>
            </a:extLst>
          </p:cNvPr>
          <p:cNvSpPr/>
          <p:nvPr/>
        </p:nvSpPr>
        <p:spPr>
          <a:xfrm>
            <a:off x="0" y="0"/>
            <a:ext cx="12192000" cy="6813426"/>
          </a:xfrm>
          <a:prstGeom prst="frame">
            <a:avLst>
              <a:gd name="adj1" fmla="val 1913"/>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9" name="Picture 8" descr="Map&#10;&#10;Description automatically generated">
            <a:extLst>
              <a:ext uri="{FF2B5EF4-FFF2-40B4-BE49-F238E27FC236}">
                <a16:creationId xmlns:a16="http://schemas.microsoft.com/office/drawing/2014/main" id="{4B93B1D1-3F9A-E4CD-D4A8-B6F91436D1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1522" y="942134"/>
            <a:ext cx="4727612" cy="5590745"/>
          </a:xfrm>
          <a:prstGeom prst="rect">
            <a:avLst/>
          </a:prstGeom>
        </p:spPr>
      </p:pic>
      <p:sp>
        <p:nvSpPr>
          <p:cNvPr id="11" name="TextBox 10">
            <a:extLst>
              <a:ext uri="{FF2B5EF4-FFF2-40B4-BE49-F238E27FC236}">
                <a16:creationId xmlns:a16="http://schemas.microsoft.com/office/drawing/2014/main" id="{9E4EF409-6CD4-3CD4-9DE8-9AE7A8DF8B9F}"/>
              </a:ext>
            </a:extLst>
          </p:cNvPr>
          <p:cNvSpPr txBox="1"/>
          <p:nvPr/>
        </p:nvSpPr>
        <p:spPr>
          <a:xfrm>
            <a:off x="187960" y="942133"/>
            <a:ext cx="3630383" cy="830997"/>
          </a:xfrm>
          <a:prstGeom prst="rect">
            <a:avLst/>
          </a:prstGeom>
          <a:noFill/>
        </p:spPr>
        <p:txBody>
          <a:bodyPr wrap="square">
            <a:spAutoFit/>
          </a:bodyPr>
          <a:lstStyle/>
          <a:p>
            <a:r>
              <a:rPr lang="it-IT" sz="2400" dirty="0">
                <a:effectLst/>
                <a:latin typeface="#9Slide03 SFU Futura_07" panose="00000900000000000000" pitchFamily="2" charset="0"/>
                <a:ea typeface="Arial" panose="020B0604020202020204" pitchFamily="34" charset="0"/>
                <a:cs typeface="Times New Roman" panose="02020603050405020304" pitchFamily="18" charset="0"/>
              </a:rPr>
              <a:t>1. Khai thác thiên nhiên ở </a:t>
            </a:r>
            <a:r>
              <a:rPr lang="it-IT" sz="2400" dirty="0">
                <a:solidFill>
                  <a:srgbClr val="FF0000"/>
                </a:solidFill>
                <a:effectLst/>
                <a:latin typeface="#9Slide03 SFU Futura_07" panose="00000900000000000000" pitchFamily="2" charset="0"/>
                <a:ea typeface="Arial" panose="020B0604020202020204" pitchFamily="34" charset="0"/>
                <a:cs typeface="Times New Roman" panose="02020603050405020304" pitchFamily="18" charset="0"/>
              </a:rPr>
              <a:t>Môi trường nhiệt đới</a:t>
            </a:r>
            <a:endParaRPr lang="en-US" sz="2400" dirty="0">
              <a:solidFill>
                <a:srgbClr val="FF0000"/>
              </a:solidFill>
            </a:endParaRPr>
          </a:p>
        </p:txBody>
      </p:sp>
      <p:sp>
        <p:nvSpPr>
          <p:cNvPr id="14" name="TextBox 13">
            <a:extLst>
              <a:ext uri="{FF2B5EF4-FFF2-40B4-BE49-F238E27FC236}">
                <a16:creationId xmlns:a16="http://schemas.microsoft.com/office/drawing/2014/main" id="{B2095969-450F-2320-92D3-5EA35373481A}"/>
              </a:ext>
            </a:extLst>
          </p:cNvPr>
          <p:cNvSpPr txBox="1"/>
          <p:nvPr/>
        </p:nvSpPr>
        <p:spPr>
          <a:xfrm>
            <a:off x="415138" y="2040282"/>
            <a:ext cx="2502624" cy="1200329"/>
          </a:xfrm>
          <a:prstGeom prst="rect">
            <a:avLst/>
          </a:prstGeom>
          <a:solidFill>
            <a:schemeClr val="accent6">
              <a:lumMod val="40000"/>
              <a:lumOff val="60000"/>
            </a:schemeClr>
          </a:solidFill>
        </p:spPr>
        <p:txBody>
          <a:bodyPr wrap="square">
            <a:spAutoFit/>
          </a:bodyPr>
          <a:lstStyle/>
          <a:p>
            <a:pPr algn="ctr"/>
            <a:r>
              <a:rPr lang="it-IT" sz="2400" dirty="0">
                <a:effectLst/>
                <a:latin typeface="#9Slide03 SFU Futura_07" panose="00000900000000000000" pitchFamily="2" charset="0"/>
                <a:ea typeface="Arial" panose="020B0604020202020204" pitchFamily="34" charset="0"/>
                <a:cs typeface="Times New Roman" panose="02020603050405020304" pitchFamily="18" charset="0"/>
              </a:rPr>
              <a:t>Trong khoảng 5 đến 20 độ ở 2 bán cầu</a:t>
            </a:r>
            <a:endParaRPr lang="en-US" sz="2400" dirty="0"/>
          </a:p>
        </p:txBody>
      </p:sp>
      <p:sp>
        <p:nvSpPr>
          <p:cNvPr id="18" name="TextBox 17">
            <a:extLst>
              <a:ext uri="{FF2B5EF4-FFF2-40B4-BE49-F238E27FC236}">
                <a16:creationId xmlns:a16="http://schemas.microsoft.com/office/drawing/2014/main" id="{DCEAE1C0-638F-BEFE-9E9D-31F3A4395E2D}"/>
              </a:ext>
            </a:extLst>
          </p:cNvPr>
          <p:cNvSpPr txBox="1"/>
          <p:nvPr/>
        </p:nvSpPr>
        <p:spPr>
          <a:xfrm>
            <a:off x="408229" y="3369685"/>
            <a:ext cx="2502624" cy="1938992"/>
          </a:xfrm>
          <a:prstGeom prst="rect">
            <a:avLst/>
          </a:prstGeom>
          <a:solidFill>
            <a:schemeClr val="accent4">
              <a:lumMod val="20000"/>
              <a:lumOff val="80000"/>
            </a:schemeClr>
          </a:solidFill>
        </p:spPr>
        <p:txBody>
          <a:bodyPr wrap="square">
            <a:spAutoFit/>
          </a:bodyPr>
          <a:lstStyle/>
          <a:p>
            <a:pPr algn="ctr"/>
            <a:r>
              <a:rPr lang="it-IT" sz="2400" dirty="0">
                <a:effectLst/>
                <a:latin typeface="#9Slide03 SFU Futura_07" panose="00000900000000000000" pitchFamily="2" charset="0"/>
                <a:ea typeface="Arial" panose="020B0604020202020204" pitchFamily="34" charset="0"/>
              </a:rPr>
              <a:t>Phía bắc khô, phía nam ẩm hơn, phia đông nóng và mưa nhiều</a:t>
            </a:r>
            <a:endParaRPr lang="en-US" sz="2400" dirty="0">
              <a:latin typeface="#9Slide03 SFU Futura_07" panose="00000900000000000000" pitchFamily="2" charset="0"/>
            </a:endParaRPr>
          </a:p>
        </p:txBody>
      </p:sp>
      <p:pic>
        <p:nvPicPr>
          <p:cNvPr id="20" name="Graphic 19" descr="Dim (Medium Sun) outline">
            <a:extLst>
              <a:ext uri="{FF2B5EF4-FFF2-40B4-BE49-F238E27FC236}">
                <a16:creationId xmlns:a16="http://schemas.microsoft.com/office/drawing/2014/main" id="{62773B93-EDF4-E6C3-8FD4-196961A0C580}"/>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0544" y="5403719"/>
            <a:ext cx="914400" cy="914400"/>
          </a:xfrm>
          <a:prstGeom prst="rect">
            <a:avLst/>
          </a:prstGeom>
        </p:spPr>
      </p:pic>
      <p:pic>
        <p:nvPicPr>
          <p:cNvPr id="22" name="Graphic 21" descr="Rain outline">
            <a:extLst>
              <a:ext uri="{FF2B5EF4-FFF2-40B4-BE49-F238E27FC236}">
                <a16:creationId xmlns:a16="http://schemas.microsoft.com/office/drawing/2014/main" id="{B7E8EA4C-211A-25F7-D283-AB1A9440F961}"/>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07376" y="5458667"/>
            <a:ext cx="914400" cy="914400"/>
          </a:xfrm>
          <a:prstGeom prst="rect">
            <a:avLst/>
          </a:prstGeom>
        </p:spPr>
      </p:pic>
      <p:pic>
        <p:nvPicPr>
          <p:cNvPr id="24" name="Graphic 23" descr="Crystals outline">
            <a:extLst>
              <a:ext uri="{FF2B5EF4-FFF2-40B4-BE49-F238E27FC236}">
                <a16:creationId xmlns:a16="http://schemas.microsoft.com/office/drawing/2014/main" id="{091D30FE-21AA-9DA6-2BA1-9C4DBEAEC0F3}"/>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343906" y="5354614"/>
            <a:ext cx="914400" cy="914400"/>
          </a:xfrm>
          <a:prstGeom prst="rect">
            <a:avLst/>
          </a:prstGeom>
        </p:spPr>
      </p:pic>
      <p:pic>
        <p:nvPicPr>
          <p:cNvPr id="26" name="Graphic 25" descr="Deciduous tree outline">
            <a:extLst>
              <a:ext uri="{FF2B5EF4-FFF2-40B4-BE49-F238E27FC236}">
                <a16:creationId xmlns:a16="http://schemas.microsoft.com/office/drawing/2014/main" id="{574F45C3-193F-BD42-E2EE-541D9E1769B2}"/>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917762" y="4251603"/>
            <a:ext cx="914400" cy="914400"/>
          </a:xfrm>
          <a:prstGeom prst="rect">
            <a:avLst/>
          </a:prstGeom>
        </p:spPr>
      </p:pic>
      <p:sp>
        <p:nvSpPr>
          <p:cNvPr id="2" name="TextBox 1">
            <a:extLst>
              <a:ext uri="{FF2B5EF4-FFF2-40B4-BE49-F238E27FC236}">
                <a16:creationId xmlns:a16="http://schemas.microsoft.com/office/drawing/2014/main" id="{D1F25FB2-1BEF-E12E-2180-1BA1EBDFC18A}"/>
              </a:ext>
            </a:extLst>
          </p:cNvPr>
          <p:cNvSpPr txBox="1"/>
          <p:nvPr/>
        </p:nvSpPr>
        <p:spPr>
          <a:xfrm>
            <a:off x="8493734" y="889416"/>
            <a:ext cx="3510306" cy="1200329"/>
          </a:xfrm>
          <a:prstGeom prst="rect">
            <a:avLst/>
          </a:prstGeom>
          <a:solidFill>
            <a:schemeClr val="accent4">
              <a:lumMod val="20000"/>
              <a:lumOff val="80000"/>
            </a:schemeClr>
          </a:solidFill>
        </p:spPr>
        <p:txBody>
          <a:bodyPr wrap="square">
            <a:spAutoFit/>
          </a:bodyPr>
          <a:lstStyle/>
          <a:p>
            <a:pPr algn="ctr"/>
            <a:r>
              <a:rPr lang="it-IT" sz="2400" dirty="0">
                <a:effectLst/>
                <a:latin typeface="#9Slide03 SFU Futura_07" panose="00000900000000000000" pitchFamily="2" charset="0"/>
                <a:ea typeface="Arial" panose="020B0604020202020204" pitchFamily="34" charset="0"/>
              </a:rPr>
              <a:t>Nông nghiệp: chăn nuôi cừu, dê. Trồng kê, cây công nghiệp, cây ăn quả</a:t>
            </a:r>
            <a:endParaRPr lang="en-US" sz="2400" dirty="0">
              <a:latin typeface="#9Slide03 SFU Futura_07" panose="00000900000000000000" pitchFamily="2" charset="0"/>
            </a:endParaRPr>
          </a:p>
        </p:txBody>
      </p:sp>
      <p:pic>
        <p:nvPicPr>
          <p:cNvPr id="1028" name="Picture 4" descr="Free Coffee Tree icon | Coffee Tree icons PNG, ICO or ICNS">
            <a:extLst>
              <a:ext uri="{FF2B5EF4-FFF2-40B4-BE49-F238E27FC236}">
                <a16:creationId xmlns:a16="http://schemas.microsoft.com/office/drawing/2014/main" id="{B066F3A6-BCFC-8D2A-4BCD-82B90CA6C671}"/>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9408" t="15954" r="10310" b="17214"/>
          <a:stretch/>
        </p:blipFill>
        <p:spPr bwMode="auto">
          <a:xfrm>
            <a:off x="8528623" y="2189426"/>
            <a:ext cx="1161874" cy="74841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2433AE6-BD19-14CA-6BBF-17CDC67566DF}"/>
              </a:ext>
            </a:extLst>
          </p:cNvPr>
          <p:cNvSpPr txBox="1"/>
          <p:nvPr/>
        </p:nvSpPr>
        <p:spPr>
          <a:xfrm>
            <a:off x="8471598" y="3130566"/>
            <a:ext cx="3510306" cy="1200329"/>
          </a:xfrm>
          <a:prstGeom prst="rect">
            <a:avLst/>
          </a:prstGeom>
          <a:solidFill>
            <a:schemeClr val="accent5">
              <a:lumMod val="20000"/>
              <a:lumOff val="80000"/>
            </a:schemeClr>
          </a:solidFill>
        </p:spPr>
        <p:txBody>
          <a:bodyPr wrap="square">
            <a:spAutoFit/>
          </a:bodyPr>
          <a:lstStyle/>
          <a:p>
            <a:pPr algn="ctr"/>
            <a:r>
              <a:rPr lang="it-IT" sz="2400" dirty="0">
                <a:latin typeface="#9Slide03 SFU Futura_07" panose="00000900000000000000" pitchFamily="2" charset="0"/>
                <a:ea typeface="Arial" panose="020B0604020202020204" pitchFamily="34" charset="0"/>
              </a:rPr>
              <a:t>C</a:t>
            </a:r>
            <a:r>
              <a:rPr lang="it-IT" sz="2400" dirty="0">
                <a:effectLst/>
                <a:latin typeface="#9Slide03 SFU Futura_07" panose="00000900000000000000" pitchFamily="2" charset="0"/>
                <a:ea typeface="Arial" panose="020B0604020202020204" pitchFamily="34" charset="0"/>
              </a:rPr>
              <a:t>ông nghiệp: Khai thác khoáng sản. Chế biến nông sản</a:t>
            </a:r>
            <a:endParaRPr lang="en-US" sz="2400" dirty="0">
              <a:latin typeface="#9Slide03 SFU Futura_07" panose="00000900000000000000" pitchFamily="2" charset="0"/>
            </a:endParaRPr>
          </a:p>
        </p:txBody>
      </p:sp>
      <p:sp>
        <p:nvSpPr>
          <p:cNvPr id="8" name="TextBox 7">
            <a:extLst>
              <a:ext uri="{FF2B5EF4-FFF2-40B4-BE49-F238E27FC236}">
                <a16:creationId xmlns:a16="http://schemas.microsoft.com/office/drawing/2014/main" id="{E063F15E-CD8D-7991-8369-48A7231FFCDE}"/>
              </a:ext>
            </a:extLst>
          </p:cNvPr>
          <p:cNvSpPr txBox="1"/>
          <p:nvPr/>
        </p:nvSpPr>
        <p:spPr>
          <a:xfrm>
            <a:off x="8493734" y="5744749"/>
            <a:ext cx="3628962" cy="1200329"/>
          </a:xfrm>
          <a:prstGeom prst="rect">
            <a:avLst/>
          </a:prstGeom>
          <a:solidFill>
            <a:srgbClr val="C00000"/>
          </a:solidFill>
        </p:spPr>
        <p:txBody>
          <a:bodyPr wrap="square">
            <a:spAutoFit/>
          </a:bodyPr>
          <a:lstStyle/>
          <a:p>
            <a:pPr algn="ctr"/>
            <a:r>
              <a:rPr lang="it-IT" sz="2400" dirty="0">
                <a:solidFill>
                  <a:schemeClr val="bg1"/>
                </a:solidFill>
                <a:latin typeface="#9Slide03 SFU Futura_07" panose="00000900000000000000" pitchFamily="2" charset="0"/>
                <a:ea typeface="Arial" panose="020B0604020202020204" pitchFamily="34" charset="0"/>
              </a:rPr>
              <a:t>Đất thoái hóa, thiếu nước, suy giảm sinh vật</a:t>
            </a:r>
            <a:endParaRPr lang="en-US" sz="2400" dirty="0">
              <a:solidFill>
                <a:schemeClr val="bg1"/>
              </a:solidFill>
              <a:latin typeface="#9Slide03 SFU Futura_07" panose="00000900000000000000" pitchFamily="2" charset="0"/>
            </a:endParaRPr>
          </a:p>
        </p:txBody>
      </p:sp>
      <p:cxnSp>
        <p:nvCxnSpPr>
          <p:cNvPr id="15" name="Straight Connector 14">
            <a:extLst>
              <a:ext uri="{FF2B5EF4-FFF2-40B4-BE49-F238E27FC236}">
                <a16:creationId xmlns:a16="http://schemas.microsoft.com/office/drawing/2014/main" id="{683230B6-86F3-C0DA-35F8-57E891372DCC}"/>
              </a:ext>
            </a:extLst>
          </p:cNvPr>
          <p:cNvCxnSpPr/>
          <p:nvPr/>
        </p:nvCxnSpPr>
        <p:spPr>
          <a:xfrm>
            <a:off x="3921760" y="3666386"/>
            <a:ext cx="4419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4016E75F-77F0-7D55-F415-D0C0968B93A0}"/>
              </a:ext>
            </a:extLst>
          </p:cNvPr>
          <p:cNvCxnSpPr>
            <a:cxnSpLocks/>
            <a:stCxn id="14" idx="3"/>
          </p:cNvCxnSpPr>
          <p:nvPr/>
        </p:nvCxnSpPr>
        <p:spPr>
          <a:xfrm>
            <a:off x="2917762" y="2640447"/>
            <a:ext cx="2832798" cy="34465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4FE33FA2-064A-88D6-274B-DAB1750FE8BB}"/>
              </a:ext>
            </a:extLst>
          </p:cNvPr>
          <p:cNvCxnSpPr>
            <a:cxnSpLocks/>
            <a:stCxn id="14" idx="3"/>
          </p:cNvCxnSpPr>
          <p:nvPr/>
        </p:nvCxnSpPr>
        <p:spPr>
          <a:xfrm>
            <a:off x="2917762" y="2640447"/>
            <a:ext cx="3178238" cy="163691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098" name="Picture 2" descr="Goat Icon - Free PNG &amp; SVG 18892 - Noun Project">
            <a:extLst>
              <a:ext uri="{FF2B5EF4-FFF2-40B4-BE49-F238E27FC236}">
                <a16:creationId xmlns:a16="http://schemas.microsoft.com/office/drawing/2014/main" id="{A52D2927-B6DB-9D25-4FDE-D3F8150E154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887522" y="2144173"/>
            <a:ext cx="838924" cy="83892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con Banana PNG | Picpng">
            <a:extLst>
              <a:ext uri="{FF2B5EF4-FFF2-40B4-BE49-F238E27FC236}">
                <a16:creationId xmlns:a16="http://schemas.microsoft.com/office/drawing/2014/main" id="{BB45FF8E-ED73-B290-A988-5556B30F2B36}"/>
              </a:ext>
            </a:extLst>
          </p:cNvPr>
          <p:cNvPicPr>
            <a:picLocks noChangeAspect="1" noChangeArrowheads="1"/>
          </p:cNvPicPr>
          <p:nvPr/>
        </p:nvPicPr>
        <p:blipFill>
          <a:blip r:embed="rId13" cstate="hqprint">
            <a:extLst>
              <a:ext uri="{28A0092B-C50C-407E-A947-70E740481C1C}">
                <a14:useLocalDpi xmlns:a14="http://schemas.microsoft.com/office/drawing/2010/main" val="0"/>
              </a:ext>
            </a:extLst>
          </a:blip>
          <a:srcRect/>
          <a:stretch>
            <a:fillRect/>
          </a:stretch>
        </p:blipFill>
        <p:spPr bwMode="auto">
          <a:xfrm>
            <a:off x="10893438" y="2254425"/>
            <a:ext cx="1131570" cy="75718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1A9526C6-0687-626A-F622-4F850F8D9A34}"/>
              </a:ext>
            </a:extLst>
          </p:cNvPr>
          <p:cNvSpPr txBox="1"/>
          <p:nvPr/>
        </p:nvSpPr>
        <p:spPr>
          <a:xfrm>
            <a:off x="8341360" y="4449852"/>
            <a:ext cx="3662680" cy="1200329"/>
          </a:xfrm>
          <a:prstGeom prst="rect">
            <a:avLst/>
          </a:prstGeom>
          <a:solidFill>
            <a:schemeClr val="accent6">
              <a:lumMod val="20000"/>
              <a:lumOff val="80000"/>
            </a:schemeClr>
          </a:solidFill>
        </p:spPr>
        <p:txBody>
          <a:bodyPr wrap="square">
            <a:spAutoFit/>
          </a:bodyPr>
          <a:lstStyle/>
          <a:p>
            <a:pPr algn="ctr"/>
            <a:r>
              <a:rPr lang="it-IT" sz="2400" dirty="0">
                <a:latin typeface="#9Slide03 SFU Futura_07" panose="00000900000000000000" pitchFamily="2" charset="0"/>
                <a:ea typeface="Arial" panose="020B0604020202020204" pitchFamily="34" charset="0"/>
              </a:rPr>
              <a:t>Hình thành các VQG, khu bảo tồn. Phát triển thủy lợi</a:t>
            </a:r>
            <a:endParaRPr lang="en-US" sz="2400" dirty="0">
              <a:latin typeface="#9Slide03 SFU Futura_07" panose="00000900000000000000" pitchFamily="2" charset="0"/>
            </a:endParaRPr>
          </a:p>
        </p:txBody>
      </p:sp>
    </p:spTree>
    <p:extLst>
      <p:ext uri="{BB962C8B-B14F-4D97-AF65-F5344CB8AC3E}">
        <p14:creationId xmlns:p14="http://schemas.microsoft.com/office/powerpoint/2010/main" val="331129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par>
                                <p:cTn id="21" presetID="16" presetClass="entr" presetSubtype="21"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par>
                                <p:cTn id="24" presetID="16" presetClass="entr" presetSubtype="21"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par>
                                <p:cTn id="27" presetID="16" presetClass="entr" presetSubtype="21"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par>
                                <p:cTn id="35" presetID="16" presetClass="entr" presetSubtype="21"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par>
                                <p:cTn id="38" presetID="16" presetClass="entr" presetSubtype="21" fill="hold"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barn(inVertical)">
                                      <p:cBhvr>
                                        <p:cTn id="40" dur="500"/>
                                        <p:tgtEl>
                                          <p:spTgt spid="22"/>
                                        </p:tgtEl>
                                      </p:cBhvr>
                                    </p:animEffect>
                                  </p:childTnLst>
                                </p:cTn>
                              </p:par>
                              <p:par>
                                <p:cTn id="41" presetID="16" presetClass="entr" presetSubtype="21"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barn(inVertical)">
                                      <p:cBhvr>
                                        <p:cTn id="43" dur="500"/>
                                        <p:tgtEl>
                                          <p:spTgt spid="24"/>
                                        </p:tgtEl>
                                      </p:cBhvr>
                                    </p:animEffect>
                                  </p:childTnLst>
                                </p:cTn>
                              </p:par>
                              <p:par>
                                <p:cTn id="44" presetID="16" presetClass="entr" presetSubtype="21" fill="hold"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barn(inVertical)">
                                      <p:cBhvr>
                                        <p:cTn id="46" dur="500"/>
                                        <p:tgtEl>
                                          <p:spTgt spid="26"/>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barn(inVertical)">
                                      <p:cBhvr>
                                        <p:cTn id="51" dur="500"/>
                                        <p:tgtEl>
                                          <p:spTgt spid="2"/>
                                        </p:tgtEl>
                                      </p:cBhvr>
                                    </p:animEffect>
                                  </p:childTnLst>
                                </p:cTn>
                              </p:par>
                              <p:par>
                                <p:cTn id="52" presetID="16" presetClass="entr" presetSubtype="21" fill="hold" nodeType="withEffect">
                                  <p:stCondLst>
                                    <p:cond delay="0"/>
                                  </p:stCondLst>
                                  <p:childTnLst>
                                    <p:set>
                                      <p:cBhvr>
                                        <p:cTn id="53" dur="1" fill="hold">
                                          <p:stCondLst>
                                            <p:cond delay="0"/>
                                          </p:stCondLst>
                                        </p:cTn>
                                        <p:tgtEl>
                                          <p:spTgt spid="1028"/>
                                        </p:tgtEl>
                                        <p:attrNameLst>
                                          <p:attrName>style.visibility</p:attrName>
                                        </p:attrNameLst>
                                      </p:cBhvr>
                                      <p:to>
                                        <p:strVal val="visible"/>
                                      </p:to>
                                    </p:set>
                                    <p:animEffect transition="in" filter="barn(inVertical)">
                                      <p:cBhvr>
                                        <p:cTn id="54" dur="500"/>
                                        <p:tgtEl>
                                          <p:spTgt spid="1028"/>
                                        </p:tgtEl>
                                      </p:cBhvr>
                                    </p:animEffect>
                                  </p:childTnLst>
                                </p:cTn>
                              </p:par>
                              <p:par>
                                <p:cTn id="55" presetID="16" presetClass="entr" presetSubtype="21" fill="hold" nodeType="withEffect">
                                  <p:stCondLst>
                                    <p:cond delay="0"/>
                                  </p:stCondLst>
                                  <p:childTnLst>
                                    <p:set>
                                      <p:cBhvr>
                                        <p:cTn id="56" dur="1" fill="hold">
                                          <p:stCondLst>
                                            <p:cond delay="0"/>
                                          </p:stCondLst>
                                        </p:cTn>
                                        <p:tgtEl>
                                          <p:spTgt spid="4098"/>
                                        </p:tgtEl>
                                        <p:attrNameLst>
                                          <p:attrName>style.visibility</p:attrName>
                                        </p:attrNameLst>
                                      </p:cBhvr>
                                      <p:to>
                                        <p:strVal val="visible"/>
                                      </p:to>
                                    </p:set>
                                    <p:animEffect transition="in" filter="barn(inVertical)">
                                      <p:cBhvr>
                                        <p:cTn id="57" dur="500"/>
                                        <p:tgtEl>
                                          <p:spTgt spid="4098"/>
                                        </p:tgtEl>
                                      </p:cBhvr>
                                    </p:animEffect>
                                  </p:childTnLst>
                                </p:cTn>
                              </p:par>
                              <p:par>
                                <p:cTn id="58" presetID="16" presetClass="entr" presetSubtype="21" fill="hold" nodeType="withEffect">
                                  <p:stCondLst>
                                    <p:cond delay="0"/>
                                  </p:stCondLst>
                                  <p:childTnLst>
                                    <p:set>
                                      <p:cBhvr>
                                        <p:cTn id="59" dur="1" fill="hold">
                                          <p:stCondLst>
                                            <p:cond delay="0"/>
                                          </p:stCondLst>
                                        </p:cTn>
                                        <p:tgtEl>
                                          <p:spTgt spid="4100"/>
                                        </p:tgtEl>
                                        <p:attrNameLst>
                                          <p:attrName>style.visibility</p:attrName>
                                        </p:attrNameLst>
                                      </p:cBhvr>
                                      <p:to>
                                        <p:strVal val="visible"/>
                                      </p:to>
                                    </p:set>
                                    <p:animEffect transition="in" filter="barn(inVertical)">
                                      <p:cBhvr>
                                        <p:cTn id="60" dur="500"/>
                                        <p:tgtEl>
                                          <p:spTgt spid="4100"/>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barn(inVertical)">
                                      <p:cBhvr>
                                        <p:cTn id="65" dur="500"/>
                                        <p:tgtEl>
                                          <p:spTgt spid="7"/>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barn(inVertical)">
                                      <p:cBhvr>
                                        <p:cTn id="68" dur="500"/>
                                        <p:tgtEl>
                                          <p:spTgt spid="16"/>
                                        </p:tgtEl>
                                      </p:cBhvr>
                                    </p:animEffect>
                                  </p:childTnLst>
                                </p:cTn>
                              </p:par>
                            </p:childTnLst>
                          </p:cTn>
                        </p:par>
                      </p:childTnLst>
                    </p:cTn>
                  </p:par>
                  <p:par>
                    <p:cTn id="69" fill="hold">
                      <p:stCondLst>
                        <p:cond delay="indefinite"/>
                      </p:stCondLst>
                      <p:childTnLst>
                        <p:par>
                          <p:cTn id="70" fill="hold">
                            <p:stCondLst>
                              <p:cond delay="0"/>
                            </p:stCondLst>
                            <p:childTnLst>
                              <p:par>
                                <p:cTn id="71" presetID="26" presetClass="entr" presetSubtype="0" fill="hold" grpId="0" nodeType="clickEffect">
                                  <p:stCondLst>
                                    <p:cond delay="0"/>
                                  </p:stCondLst>
                                  <p:childTnLst>
                                    <p:set>
                                      <p:cBhvr>
                                        <p:cTn id="72" dur="1" fill="hold">
                                          <p:stCondLst>
                                            <p:cond delay="0"/>
                                          </p:stCondLst>
                                        </p:cTn>
                                        <p:tgtEl>
                                          <p:spTgt spid="8"/>
                                        </p:tgtEl>
                                        <p:attrNameLst>
                                          <p:attrName>style.visibility</p:attrName>
                                        </p:attrNameLst>
                                      </p:cBhvr>
                                      <p:to>
                                        <p:strVal val="visible"/>
                                      </p:to>
                                    </p:set>
                                    <p:animEffect transition="in" filter="wipe(down)">
                                      <p:cBhvr>
                                        <p:cTn id="73" dur="580">
                                          <p:stCondLst>
                                            <p:cond delay="0"/>
                                          </p:stCondLst>
                                        </p:cTn>
                                        <p:tgtEl>
                                          <p:spTgt spid="8"/>
                                        </p:tgtEl>
                                      </p:cBhvr>
                                    </p:animEffect>
                                    <p:anim calcmode="lin" valueType="num">
                                      <p:cBhvr>
                                        <p:cTn id="7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79" dur="26">
                                          <p:stCondLst>
                                            <p:cond delay="650"/>
                                          </p:stCondLst>
                                        </p:cTn>
                                        <p:tgtEl>
                                          <p:spTgt spid="8"/>
                                        </p:tgtEl>
                                      </p:cBhvr>
                                      <p:to x="100000" y="60000"/>
                                    </p:animScale>
                                    <p:animScale>
                                      <p:cBhvr>
                                        <p:cTn id="80" dur="166" decel="50000">
                                          <p:stCondLst>
                                            <p:cond delay="676"/>
                                          </p:stCondLst>
                                        </p:cTn>
                                        <p:tgtEl>
                                          <p:spTgt spid="8"/>
                                        </p:tgtEl>
                                      </p:cBhvr>
                                      <p:to x="100000" y="100000"/>
                                    </p:animScale>
                                    <p:animScale>
                                      <p:cBhvr>
                                        <p:cTn id="81" dur="26">
                                          <p:stCondLst>
                                            <p:cond delay="1312"/>
                                          </p:stCondLst>
                                        </p:cTn>
                                        <p:tgtEl>
                                          <p:spTgt spid="8"/>
                                        </p:tgtEl>
                                      </p:cBhvr>
                                      <p:to x="100000" y="80000"/>
                                    </p:animScale>
                                    <p:animScale>
                                      <p:cBhvr>
                                        <p:cTn id="82" dur="166" decel="50000">
                                          <p:stCondLst>
                                            <p:cond delay="1338"/>
                                          </p:stCondLst>
                                        </p:cTn>
                                        <p:tgtEl>
                                          <p:spTgt spid="8"/>
                                        </p:tgtEl>
                                      </p:cBhvr>
                                      <p:to x="100000" y="100000"/>
                                    </p:animScale>
                                    <p:animScale>
                                      <p:cBhvr>
                                        <p:cTn id="83" dur="26">
                                          <p:stCondLst>
                                            <p:cond delay="1642"/>
                                          </p:stCondLst>
                                        </p:cTn>
                                        <p:tgtEl>
                                          <p:spTgt spid="8"/>
                                        </p:tgtEl>
                                      </p:cBhvr>
                                      <p:to x="100000" y="90000"/>
                                    </p:animScale>
                                    <p:animScale>
                                      <p:cBhvr>
                                        <p:cTn id="84" dur="166" decel="50000">
                                          <p:stCondLst>
                                            <p:cond delay="1668"/>
                                          </p:stCondLst>
                                        </p:cTn>
                                        <p:tgtEl>
                                          <p:spTgt spid="8"/>
                                        </p:tgtEl>
                                      </p:cBhvr>
                                      <p:to x="100000" y="100000"/>
                                    </p:animScale>
                                    <p:animScale>
                                      <p:cBhvr>
                                        <p:cTn id="85" dur="26">
                                          <p:stCondLst>
                                            <p:cond delay="1808"/>
                                          </p:stCondLst>
                                        </p:cTn>
                                        <p:tgtEl>
                                          <p:spTgt spid="8"/>
                                        </p:tgtEl>
                                      </p:cBhvr>
                                      <p:to x="100000" y="95000"/>
                                    </p:animScale>
                                    <p:animScale>
                                      <p:cBhvr>
                                        <p:cTn id="86"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4" grpId="0" animBg="1"/>
      <p:bldP spid="18" grpId="0" animBg="1"/>
      <p:bldP spid="2" grpId="0" animBg="1"/>
      <p:bldP spid="7" grpId="0" animBg="1"/>
      <p:bldP spid="8"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4D48E-EABF-FE49-692C-85E6E61C7127}"/>
              </a:ext>
            </a:extLst>
          </p:cNvPr>
          <p:cNvSpPr>
            <a:spLocks noGrp="1"/>
          </p:cNvSpPr>
          <p:nvPr>
            <p:ph type="title"/>
          </p:nvPr>
        </p:nvSpPr>
        <p:spPr>
          <a:xfrm>
            <a:off x="822394" y="-618"/>
            <a:ext cx="5877560" cy="1325563"/>
          </a:xfrm>
        </p:spPr>
        <p:txBody>
          <a:bodyPr>
            <a:normAutofit/>
          </a:bodyPr>
          <a:lstStyle/>
          <a:p>
            <a:pPr algn="ctr"/>
            <a:r>
              <a:rPr lang="en-US" sz="6600" b="1" dirty="0" err="1">
                <a:solidFill>
                  <a:srgbClr val="0070C0"/>
                </a:solidFill>
                <a:latin typeface="#9Slide05 Braxton Regular" panose="03060000000000000000" pitchFamily="66" charset="0"/>
              </a:rPr>
              <a:t>Em</a:t>
            </a:r>
            <a:r>
              <a:rPr lang="en-US" sz="6600" b="1" dirty="0">
                <a:solidFill>
                  <a:srgbClr val="0070C0"/>
                </a:solidFill>
                <a:latin typeface="#9Slide05 Braxton Regular" panose="03060000000000000000" pitchFamily="66" charset="0"/>
              </a:rPr>
              <a:t> </a:t>
            </a:r>
            <a:r>
              <a:rPr lang="en-US" sz="6600" b="1" dirty="0" err="1">
                <a:solidFill>
                  <a:srgbClr val="0070C0"/>
                </a:solidFill>
                <a:latin typeface="#9Slide05 Braxton Regular" panose="03060000000000000000" pitchFamily="66" charset="0"/>
              </a:rPr>
              <a:t>có</a:t>
            </a:r>
            <a:r>
              <a:rPr lang="en-US" sz="6600" b="1" dirty="0">
                <a:solidFill>
                  <a:srgbClr val="0070C0"/>
                </a:solidFill>
                <a:latin typeface="#9Slide05 Braxton Regular" panose="03060000000000000000" pitchFamily="66" charset="0"/>
              </a:rPr>
              <a:t> </a:t>
            </a:r>
            <a:r>
              <a:rPr lang="en-US" sz="6600" b="1" dirty="0" err="1">
                <a:solidFill>
                  <a:srgbClr val="0070C0"/>
                </a:solidFill>
                <a:latin typeface="#9Slide05 Braxton Regular" panose="03060000000000000000" pitchFamily="66" charset="0"/>
              </a:rPr>
              <a:t>biết</a:t>
            </a:r>
            <a:r>
              <a:rPr lang="en-US" sz="6600" b="1" dirty="0">
                <a:solidFill>
                  <a:srgbClr val="0070C0"/>
                </a:solidFill>
                <a:latin typeface="#9Slide05 Braxton Regular" panose="03060000000000000000" pitchFamily="66" charset="0"/>
              </a:rPr>
              <a:t>?</a:t>
            </a:r>
          </a:p>
        </p:txBody>
      </p:sp>
      <p:sp>
        <p:nvSpPr>
          <p:cNvPr id="4" name="Frame 3">
            <a:extLst>
              <a:ext uri="{FF2B5EF4-FFF2-40B4-BE49-F238E27FC236}">
                <a16:creationId xmlns:a16="http://schemas.microsoft.com/office/drawing/2014/main" id="{94093F00-28C8-9D00-AD08-3A6CF74C8E00}"/>
              </a:ext>
            </a:extLst>
          </p:cNvPr>
          <p:cNvSpPr/>
          <p:nvPr/>
        </p:nvSpPr>
        <p:spPr>
          <a:xfrm>
            <a:off x="0" y="0"/>
            <a:ext cx="12192000" cy="6813426"/>
          </a:xfrm>
          <a:prstGeom prst="frame">
            <a:avLst>
              <a:gd name="adj1" fmla="val 1913"/>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146" name="Picture 2" descr="Coffee plant original 1922 botanical print - Food, natural history, wall  decor - 93 years old German chromolithograph illustration (A687)">
            <a:extLst>
              <a:ext uri="{FF2B5EF4-FFF2-40B4-BE49-F238E27FC236}">
                <a16:creationId xmlns:a16="http://schemas.microsoft.com/office/drawing/2014/main" id="{01B7D292-C836-C623-F001-9DD1E0C6D7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0528" y="203158"/>
            <a:ext cx="4207632" cy="640711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B339399-6CED-72D9-598C-EE1B80CBC397}"/>
              </a:ext>
            </a:extLst>
          </p:cNvPr>
          <p:cNvSpPr txBox="1"/>
          <p:nvPr/>
        </p:nvSpPr>
        <p:spPr>
          <a:xfrm>
            <a:off x="243840" y="1187440"/>
            <a:ext cx="7335803" cy="4927824"/>
          </a:xfrm>
          <a:prstGeom prst="rect">
            <a:avLst/>
          </a:prstGeom>
          <a:noFill/>
        </p:spPr>
        <p:txBody>
          <a:bodyPr wrap="square">
            <a:spAutoFit/>
          </a:bodyPr>
          <a:lstStyle/>
          <a:p>
            <a:pPr algn="just">
              <a:lnSpc>
                <a:spcPct val="120000"/>
              </a:lnSpc>
            </a:pPr>
            <a:r>
              <a:rPr lang="vi-VN" sz="2000" b="0" i="0" dirty="0">
                <a:solidFill>
                  <a:srgbClr val="2C2F34"/>
                </a:solidFill>
                <a:effectLst/>
                <a:latin typeface="Tahoma" panose="020B0604030504040204" pitchFamily="34" charset="0"/>
                <a:ea typeface="Tahoma" panose="020B0604030504040204" pitchFamily="34" charset="0"/>
                <a:cs typeface="Tahoma" panose="020B0604030504040204" pitchFamily="34" charset="0"/>
              </a:rPr>
              <a:t>Theo một truyền thuyết đã được ghi lại trên giấy vào năm 1671, những người chăn dê ở Kaffa (thuộc </a:t>
            </a:r>
            <a:r>
              <a:rPr lang="vi-VN" sz="24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Ethiopia</a:t>
            </a:r>
            <a:r>
              <a:rPr lang="vi-VN" sz="2000" b="0" i="0" dirty="0">
                <a:solidFill>
                  <a:srgbClr val="2C2F34"/>
                </a:solidFill>
                <a:effectLst/>
                <a:latin typeface="Tahoma" panose="020B0604030504040204" pitchFamily="34" charset="0"/>
                <a:ea typeface="Tahoma" panose="020B0604030504040204" pitchFamily="34" charset="0"/>
                <a:cs typeface="Tahoma" panose="020B0604030504040204" pitchFamily="34" charset="0"/>
              </a:rPr>
              <a:t> ngày nay) phát hiện ra một số </a:t>
            </a:r>
            <a:r>
              <a:rPr lang="vi-VN"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con dê </a:t>
            </a:r>
            <a:r>
              <a:rPr lang="vi-VN" sz="2000" b="0" i="0" dirty="0">
                <a:solidFill>
                  <a:srgbClr val="2C2F34"/>
                </a:solidFill>
                <a:effectLst/>
                <a:latin typeface="Tahoma" panose="020B0604030504040204" pitchFamily="34" charset="0"/>
                <a:ea typeface="Tahoma" panose="020B0604030504040204" pitchFamily="34" charset="0"/>
                <a:cs typeface="Tahoma" panose="020B0604030504040204" pitchFamily="34" charset="0"/>
              </a:rPr>
              <a:t>trong đàn sau khi ăn một cành cây có hoa trắng và quả màu đỏ đã chạy nhảy không mệt mỏi cho đến tận đêm khuya. </a:t>
            </a:r>
            <a:endParaRPr lang="en-US" sz="2000" b="0" i="0" dirty="0">
              <a:solidFill>
                <a:srgbClr val="2C2F34"/>
              </a:solidFill>
              <a:effectLst/>
              <a:latin typeface="Tahoma" panose="020B0604030504040204" pitchFamily="34" charset="0"/>
              <a:ea typeface="Tahoma" panose="020B0604030504040204" pitchFamily="34" charset="0"/>
              <a:cs typeface="Tahoma" panose="020B0604030504040204" pitchFamily="34" charset="0"/>
            </a:endParaRPr>
          </a:p>
          <a:p>
            <a:pPr algn="just">
              <a:lnSpc>
                <a:spcPct val="120000"/>
              </a:lnSpc>
            </a:pPr>
            <a:r>
              <a:rPr lang="vi-VN" sz="2000" b="0" i="0" dirty="0">
                <a:solidFill>
                  <a:srgbClr val="2C2F34"/>
                </a:solidFill>
                <a:effectLst/>
                <a:latin typeface="Tahoma" panose="020B0604030504040204" pitchFamily="34" charset="0"/>
                <a:ea typeface="Tahoma" panose="020B0604030504040204" pitchFamily="34" charset="0"/>
                <a:cs typeface="Tahoma" panose="020B0604030504040204" pitchFamily="34" charset="0"/>
              </a:rPr>
              <a:t>Họ bèn đem chuyện này kể với các thầy tu tại một tu viện gần đó. Khi một người chăn dê trong số đó ăn thử loại </a:t>
            </a:r>
            <a:r>
              <a:rPr lang="vi-VN"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quả màu đỏ </a:t>
            </a:r>
            <a:r>
              <a:rPr lang="vi-VN" sz="2000" b="0" i="0" dirty="0">
                <a:solidFill>
                  <a:srgbClr val="2C2F34"/>
                </a:solidFill>
                <a:effectLst/>
                <a:latin typeface="Tahoma" panose="020B0604030504040204" pitchFamily="34" charset="0"/>
                <a:ea typeface="Tahoma" panose="020B0604030504040204" pitchFamily="34" charset="0"/>
                <a:cs typeface="Tahoma" panose="020B0604030504040204" pitchFamily="34" charset="0"/>
              </a:rPr>
              <a:t>đó anh ta đã xác nhận công hiệu của nó. </a:t>
            </a:r>
            <a:endParaRPr lang="en-US" sz="2000" b="0" i="0" dirty="0">
              <a:solidFill>
                <a:srgbClr val="2C2F34"/>
              </a:solidFill>
              <a:effectLst/>
              <a:latin typeface="Tahoma" panose="020B0604030504040204" pitchFamily="34" charset="0"/>
              <a:ea typeface="Tahoma" panose="020B0604030504040204" pitchFamily="34" charset="0"/>
              <a:cs typeface="Tahoma" panose="020B0604030504040204" pitchFamily="34" charset="0"/>
            </a:endParaRPr>
          </a:p>
          <a:p>
            <a:pPr algn="just">
              <a:lnSpc>
                <a:spcPct val="120000"/>
              </a:lnSpc>
            </a:pPr>
            <a:r>
              <a:rPr lang="vi-VN" sz="2000" b="0" i="0" dirty="0">
                <a:solidFill>
                  <a:srgbClr val="2C2F34"/>
                </a:solidFill>
                <a:effectLst/>
                <a:latin typeface="Tahoma" panose="020B0604030504040204" pitchFamily="34" charset="0"/>
                <a:ea typeface="Tahoma" panose="020B0604030504040204" pitchFamily="34" charset="0"/>
                <a:cs typeface="Tahoma" panose="020B0604030504040204" pitchFamily="34" charset="0"/>
              </a:rPr>
              <a:t>Sau đó các thầy tu đã đi xem xét lại khu vực ăn cỏ của bầy dê và phát hiện ra một loại cây có lá xanh thẫm và quả giống như quả anh đào. </a:t>
            </a:r>
            <a:endParaRPr lang="en-US" sz="2000" b="0" i="0" dirty="0">
              <a:solidFill>
                <a:srgbClr val="2C2F34"/>
              </a:solidFill>
              <a:effectLst/>
              <a:latin typeface="Tahoma" panose="020B0604030504040204" pitchFamily="34" charset="0"/>
              <a:ea typeface="Tahoma" panose="020B0604030504040204" pitchFamily="34" charset="0"/>
              <a:cs typeface="Tahoma" panose="020B0604030504040204" pitchFamily="34" charset="0"/>
            </a:endParaRPr>
          </a:p>
          <a:p>
            <a:pPr algn="just">
              <a:lnSpc>
                <a:spcPct val="120000"/>
              </a:lnSpc>
            </a:pPr>
            <a:r>
              <a:rPr lang="vi-VN" sz="2000" b="0" i="0" dirty="0">
                <a:solidFill>
                  <a:srgbClr val="2C2F34"/>
                </a:solidFill>
                <a:effectLst/>
                <a:latin typeface="Tahoma" panose="020B0604030504040204" pitchFamily="34" charset="0"/>
                <a:ea typeface="Tahoma" panose="020B0604030504040204" pitchFamily="34" charset="0"/>
                <a:cs typeface="Tahoma" panose="020B0604030504040204" pitchFamily="34" charset="0"/>
              </a:rPr>
              <a:t>Họ uống nước ép ra từ loại quả đó và tỉnh táo cầu nguyện chuyện trò cho đến tận đêm khuya.</a:t>
            </a: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89185642"/>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026A45-350B-BCDD-A0A5-846BCBF41889}"/>
              </a:ext>
            </a:extLst>
          </p:cNvPr>
          <p:cNvSpPr txBox="1">
            <a:spLocks/>
          </p:cNvSpPr>
          <p:nvPr/>
        </p:nvSpPr>
        <p:spPr>
          <a:xfrm>
            <a:off x="187960" y="170801"/>
            <a:ext cx="11841480" cy="7713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rgbClr val="FF0000"/>
                </a:solidFill>
                <a:latin typeface="#9Slide07 IcielBC Cubano Normal" panose="00000500000000000000" pitchFamily="2" charset="0"/>
              </a:rPr>
              <a:t>CHUYÊN GIA MÔI TRƯỜNG</a:t>
            </a:r>
          </a:p>
        </p:txBody>
      </p:sp>
      <p:sp>
        <p:nvSpPr>
          <p:cNvPr id="5" name="Frame 4">
            <a:extLst>
              <a:ext uri="{FF2B5EF4-FFF2-40B4-BE49-F238E27FC236}">
                <a16:creationId xmlns:a16="http://schemas.microsoft.com/office/drawing/2014/main" id="{D875EF50-23F7-1E48-8672-7534D58B1856}"/>
              </a:ext>
            </a:extLst>
          </p:cNvPr>
          <p:cNvSpPr/>
          <p:nvPr/>
        </p:nvSpPr>
        <p:spPr>
          <a:xfrm>
            <a:off x="0" y="0"/>
            <a:ext cx="12192000" cy="6813426"/>
          </a:xfrm>
          <a:prstGeom prst="frame">
            <a:avLst>
              <a:gd name="adj1" fmla="val 1913"/>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9" name="Picture 8" descr="Map&#10;&#10;Description automatically generated">
            <a:extLst>
              <a:ext uri="{FF2B5EF4-FFF2-40B4-BE49-F238E27FC236}">
                <a16:creationId xmlns:a16="http://schemas.microsoft.com/office/drawing/2014/main" id="{4B93B1D1-3F9A-E4CD-D4A8-B6F91436D1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1522" y="942134"/>
            <a:ext cx="4727612" cy="5590745"/>
          </a:xfrm>
          <a:prstGeom prst="rect">
            <a:avLst/>
          </a:prstGeom>
        </p:spPr>
      </p:pic>
      <p:sp>
        <p:nvSpPr>
          <p:cNvPr id="11" name="TextBox 10">
            <a:extLst>
              <a:ext uri="{FF2B5EF4-FFF2-40B4-BE49-F238E27FC236}">
                <a16:creationId xmlns:a16="http://schemas.microsoft.com/office/drawing/2014/main" id="{9E4EF409-6CD4-3CD4-9DE8-9AE7A8DF8B9F}"/>
              </a:ext>
            </a:extLst>
          </p:cNvPr>
          <p:cNvSpPr txBox="1"/>
          <p:nvPr/>
        </p:nvSpPr>
        <p:spPr>
          <a:xfrm>
            <a:off x="187960" y="942133"/>
            <a:ext cx="3630383" cy="830997"/>
          </a:xfrm>
          <a:prstGeom prst="rect">
            <a:avLst/>
          </a:prstGeom>
          <a:noFill/>
        </p:spPr>
        <p:txBody>
          <a:bodyPr wrap="square">
            <a:spAutoFit/>
          </a:bodyPr>
          <a:lstStyle/>
          <a:p>
            <a:r>
              <a:rPr lang="it-IT" sz="2400" dirty="0">
                <a:effectLst/>
                <a:latin typeface="#9Slide03 SFU Futura_07" panose="00000900000000000000" pitchFamily="2" charset="0"/>
                <a:ea typeface="Arial" panose="020B0604020202020204" pitchFamily="34" charset="0"/>
                <a:cs typeface="Times New Roman" panose="02020603050405020304" pitchFamily="18" charset="0"/>
              </a:rPr>
              <a:t>1. Khai thác thiên nhiên ở </a:t>
            </a:r>
            <a:r>
              <a:rPr lang="it-IT" sz="2400" dirty="0">
                <a:solidFill>
                  <a:srgbClr val="FF0000"/>
                </a:solidFill>
                <a:effectLst/>
                <a:latin typeface="#9Slide03 SFU Futura_07" panose="00000900000000000000" pitchFamily="2" charset="0"/>
                <a:ea typeface="Arial" panose="020B0604020202020204" pitchFamily="34" charset="0"/>
                <a:cs typeface="Times New Roman" panose="02020603050405020304" pitchFamily="18" charset="0"/>
              </a:rPr>
              <a:t>Môi trường hoang mạc</a:t>
            </a:r>
            <a:endParaRPr lang="en-US" sz="2400" dirty="0">
              <a:solidFill>
                <a:srgbClr val="FF0000"/>
              </a:solidFill>
            </a:endParaRPr>
          </a:p>
        </p:txBody>
      </p:sp>
      <p:sp>
        <p:nvSpPr>
          <p:cNvPr id="14" name="TextBox 13">
            <a:extLst>
              <a:ext uri="{FF2B5EF4-FFF2-40B4-BE49-F238E27FC236}">
                <a16:creationId xmlns:a16="http://schemas.microsoft.com/office/drawing/2014/main" id="{B2095969-450F-2320-92D3-5EA35373481A}"/>
              </a:ext>
            </a:extLst>
          </p:cNvPr>
          <p:cNvSpPr txBox="1"/>
          <p:nvPr/>
        </p:nvSpPr>
        <p:spPr>
          <a:xfrm>
            <a:off x="415138" y="2040282"/>
            <a:ext cx="2502624" cy="830997"/>
          </a:xfrm>
          <a:prstGeom prst="rect">
            <a:avLst/>
          </a:prstGeom>
          <a:solidFill>
            <a:schemeClr val="accent6">
              <a:lumMod val="40000"/>
              <a:lumOff val="60000"/>
            </a:schemeClr>
          </a:solidFill>
        </p:spPr>
        <p:txBody>
          <a:bodyPr wrap="square">
            <a:spAutoFit/>
          </a:bodyPr>
          <a:lstStyle/>
          <a:p>
            <a:pPr algn="ctr"/>
            <a:r>
              <a:rPr lang="it-IT" sz="2400" dirty="0">
                <a:effectLst/>
                <a:latin typeface="#9Slide03 SFU Futura_07" panose="00000900000000000000" pitchFamily="2" charset="0"/>
                <a:ea typeface="Arial" panose="020B0604020202020204" pitchFamily="34" charset="0"/>
                <a:cs typeface="Times New Roman" panose="02020603050405020304" pitchFamily="18" charset="0"/>
              </a:rPr>
              <a:t>Xahara, Kalahari, Namib</a:t>
            </a:r>
            <a:endParaRPr lang="en-US" sz="2400" dirty="0"/>
          </a:p>
        </p:txBody>
      </p:sp>
      <p:sp>
        <p:nvSpPr>
          <p:cNvPr id="18" name="TextBox 17">
            <a:extLst>
              <a:ext uri="{FF2B5EF4-FFF2-40B4-BE49-F238E27FC236}">
                <a16:creationId xmlns:a16="http://schemas.microsoft.com/office/drawing/2014/main" id="{DCEAE1C0-638F-BEFE-9E9D-31F3A4395E2D}"/>
              </a:ext>
            </a:extLst>
          </p:cNvPr>
          <p:cNvSpPr txBox="1"/>
          <p:nvPr/>
        </p:nvSpPr>
        <p:spPr>
          <a:xfrm>
            <a:off x="408229" y="3369685"/>
            <a:ext cx="2502624" cy="1569660"/>
          </a:xfrm>
          <a:prstGeom prst="rect">
            <a:avLst/>
          </a:prstGeom>
          <a:solidFill>
            <a:schemeClr val="accent4">
              <a:lumMod val="20000"/>
              <a:lumOff val="80000"/>
            </a:schemeClr>
          </a:solidFill>
        </p:spPr>
        <p:txBody>
          <a:bodyPr wrap="square">
            <a:spAutoFit/>
          </a:bodyPr>
          <a:lstStyle/>
          <a:p>
            <a:pPr algn="ctr"/>
            <a:r>
              <a:rPr lang="it-IT" sz="2400" dirty="0">
                <a:effectLst/>
                <a:latin typeface="#9Slide03 SFU Futura_07" panose="00000900000000000000" pitchFamily="2" charset="0"/>
                <a:ea typeface="Arial" panose="020B0604020202020204" pitchFamily="34" charset="0"/>
              </a:rPr>
              <a:t>Khô hạn, chủ yếu cát đá sỏi, ít động vật. Có ốc đảo, nước ngầm</a:t>
            </a:r>
            <a:endParaRPr lang="en-US" sz="2400" dirty="0">
              <a:latin typeface="#9Slide03 SFU Futura_07" panose="00000900000000000000" pitchFamily="2" charset="0"/>
            </a:endParaRPr>
          </a:p>
        </p:txBody>
      </p:sp>
      <p:sp>
        <p:nvSpPr>
          <p:cNvPr id="2" name="TextBox 1">
            <a:extLst>
              <a:ext uri="{FF2B5EF4-FFF2-40B4-BE49-F238E27FC236}">
                <a16:creationId xmlns:a16="http://schemas.microsoft.com/office/drawing/2014/main" id="{D1F25FB2-1BEF-E12E-2180-1BA1EBDFC18A}"/>
              </a:ext>
            </a:extLst>
          </p:cNvPr>
          <p:cNvSpPr txBox="1"/>
          <p:nvPr/>
        </p:nvSpPr>
        <p:spPr>
          <a:xfrm>
            <a:off x="8473414" y="827444"/>
            <a:ext cx="3510306" cy="2308324"/>
          </a:xfrm>
          <a:prstGeom prst="rect">
            <a:avLst/>
          </a:prstGeom>
          <a:solidFill>
            <a:schemeClr val="accent4">
              <a:lumMod val="20000"/>
              <a:lumOff val="80000"/>
            </a:schemeClr>
          </a:solidFill>
        </p:spPr>
        <p:txBody>
          <a:bodyPr wrap="square">
            <a:spAutoFit/>
          </a:bodyPr>
          <a:lstStyle/>
          <a:p>
            <a:pPr algn="just"/>
            <a:r>
              <a:rPr lang="it-IT" sz="2400" dirty="0">
                <a:effectLst/>
                <a:latin typeface="#9Slide03 SFU Futura_07" panose="00000900000000000000" pitchFamily="2" charset="0"/>
                <a:ea typeface="Arial" panose="020B0604020202020204" pitchFamily="34" charset="0"/>
              </a:rPr>
              <a:t>Nông nghiệp chăn nuôi du mục; trồng trọt ở ốc đảo</a:t>
            </a:r>
            <a:r>
              <a:rPr lang="it-IT" sz="2400" dirty="0">
                <a:latin typeface="#9Slide03 SFU Futura_07" panose="00000900000000000000" pitchFamily="2" charset="0"/>
                <a:ea typeface="Arial" panose="020B0604020202020204" pitchFamily="34" charset="0"/>
              </a:rPr>
              <a:t>, vận chuyển bằng lạc đà</a:t>
            </a:r>
            <a:endParaRPr lang="it-IT" sz="2400" dirty="0">
              <a:effectLst/>
              <a:latin typeface="#9Slide03 SFU Futura_07" panose="00000900000000000000" pitchFamily="2" charset="0"/>
              <a:ea typeface="Arial" panose="020B0604020202020204" pitchFamily="34" charset="0"/>
            </a:endParaRPr>
          </a:p>
          <a:p>
            <a:pPr algn="just"/>
            <a:r>
              <a:rPr lang="it-IT" sz="2400" dirty="0">
                <a:effectLst/>
                <a:latin typeface="#9Slide03 SFU Futura_07" panose="00000900000000000000" pitchFamily="2" charset="0"/>
                <a:ea typeface="Arial" panose="020B0604020202020204" pitchFamily="34" charset="0"/>
              </a:rPr>
              <a:t>Nay khai thác dầu khí, phát triển du lịch</a:t>
            </a:r>
            <a:endParaRPr lang="en-US" sz="2400" dirty="0">
              <a:latin typeface="#9Slide03 SFU Futura_07" panose="00000900000000000000" pitchFamily="2" charset="0"/>
            </a:endParaRPr>
          </a:p>
        </p:txBody>
      </p:sp>
      <p:sp>
        <p:nvSpPr>
          <p:cNvPr id="8" name="TextBox 7">
            <a:extLst>
              <a:ext uri="{FF2B5EF4-FFF2-40B4-BE49-F238E27FC236}">
                <a16:creationId xmlns:a16="http://schemas.microsoft.com/office/drawing/2014/main" id="{E063F15E-CD8D-7991-8369-48A7231FFCDE}"/>
              </a:ext>
            </a:extLst>
          </p:cNvPr>
          <p:cNvSpPr txBox="1"/>
          <p:nvPr/>
        </p:nvSpPr>
        <p:spPr>
          <a:xfrm>
            <a:off x="8473414" y="5553085"/>
            <a:ext cx="3510306" cy="461665"/>
          </a:xfrm>
          <a:prstGeom prst="rect">
            <a:avLst/>
          </a:prstGeom>
          <a:solidFill>
            <a:srgbClr val="C00000"/>
          </a:solidFill>
        </p:spPr>
        <p:txBody>
          <a:bodyPr wrap="square">
            <a:spAutoFit/>
          </a:bodyPr>
          <a:lstStyle/>
          <a:p>
            <a:pPr algn="ctr"/>
            <a:r>
              <a:rPr lang="it-IT" sz="2400" dirty="0">
                <a:solidFill>
                  <a:schemeClr val="bg1"/>
                </a:solidFill>
                <a:latin typeface="#9Slide03 SFU Futura_07" panose="00000900000000000000" pitchFamily="2" charset="0"/>
                <a:ea typeface="Arial" panose="020B0604020202020204" pitchFamily="34" charset="0"/>
              </a:rPr>
              <a:t>VÀNH ĐAI XANH</a:t>
            </a:r>
            <a:endParaRPr lang="en-US" sz="2400" dirty="0">
              <a:solidFill>
                <a:schemeClr val="bg1"/>
              </a:solidFill>
              <a:latin typeface="#9Slide03 SFU Futura_07" panose="00000900000000000000" pitchFamily="2" charset="0"/>
            </a:endParaRPr>
          </a:p>
        </p:txBody>
      </p:sp>
      <p:cxnSp>
        <p:nvCxnSpPr>
          <p:cNvPr id="15" name="Straight Connector 14">
            <a:extLst>
              <a:ext uri="{FF2B5EF4-FFF2-40B4-BE49-F238E27FC236}">
                <a16:creationId xmlns:a16="http://schemas.microsoft.com/office/drawing/2014/main" id="{683230B6-86F3-C0DA-35F8-57E891372DCC}"/>
              </a:ext>
            </a:extLst>
          </p:cNvPr>
          <p:cNvCxnSpPr/>
          <p:nvPr/>
        </p:nvCxnSpPr>
        <p:spPr>
          <a:xfrm>
            <a:off x="3921760" y="3666386"/>
            <a:ext cx="4419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4016E75F-77F0-7D55-F415-D0C0968B93A0}"/>
              </a:ext>
            </a:extLst>
          </p:cNvPr>
          <p:cNvCxnSpPr>
            <a:cxnSpLocks/>
            <a:stCxn id="14" idx="3"/>
          </p:cNvCxnSpPr>
          <p:nvPr/>
        </p:nvCxnSpPr>
        <p:spPr>
          <a:xfrm flipV="1">
            <a:off x="2917762" y="2189426"/>
            <a:ext cx="2629598" cy="26635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4FE33FA2-064A-88D6-274B-DAB1750FE8BB}"/>
              </a:ext>
            </a:extLst>
          </p:cNvPr>
          <p:cNvCxnSpPr>
            <a:cxnSpLocks/>
            <a:stCxn id="14" idx="3"/>
          </p:cNvCxnSpPr>
          <p:nvPr/>
        </p:nvCxnSpPr>
        <p:spPr>
          <a:xfrm>
            <a:off x="2917762" y="2455781"/>
            <a:ext cx="3279838" cy="271022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A9526C6-0687-626A-F622-4F850F8D9A34}"/>
              </a:ext>
            </a:extLst>
          </p:cNvPr>
          <p:cNvSpPr txBox="1"/>
          <p:nvPr/>
        </p:nvSpPr>
        <p:spPr>
          <a:xfrm>
            <a:off x="8493734" y="4523617"/>
            <a:ext cx="3510306" cy="830997"/>
          </a:xfrm>
          <a:prstGeom prst="rect">
            <a:avLst/>
          </a:prstGeom>
          <a:solidFill>
            <a:schemeClr val="accent6">
              <a:lumMod val="20000"/>
              <a:lumOff val="80000"/>
            </a:schemeClr>
          </a:solidFill>
        </p:spPr>
        <p:txBody>
          <a:bodyPr wrap="square">
            <a:spAutoFit/>
          </a:bodyPr>
          <a:lstStyle/>
          <a:p>
            <a:pPr algn="ctr"/>
            <a:r>
              <a:rPr lang="it-IT" sz="2400" dirty="0">
                <a:latin typeface="#9Slide03 SFU Futura_07" panose="00000900000000000000" pitchFamily="2" charset="0"/>
                <a:ea typeface="Arial" panose="020B0604020202020204" pitchFamily="34" charset="0"/>
              </a:rPr>
              <a:t>HOANG MẠC MỞ RỘNG</a:t>
            </a:r>
            <a:endParaRPr lang="en-US" sz="2400" dirty="0">
              <a:latin typeface="#9Slide03 SFU Futura_07" panose="00000900000000000000" pitchFamily="2" charset="0"/>
            </a:endParaRPr>
          </a:p>
        </p:txBody>
      </p:sp>
      <p:pic>
        <p:nvPicPr>
          <p:cNvPr id="2050" name="Picture 2" descr="Free Icon | Desert">
            <a:extLst>
              <a:ext uri="{FF2B5EF4-FFF2-40B4-BE49-F238E27FC236}">
                <a16:creationId xmlns:a16="http://schemas.microsoft.com/office/drawing/2014/main" id="{9FE943CE-5ACE-E999-8682-16A33CBDBA4F}"/>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577977" y="5153241"/>
            <a:ext cx="1343783" cy="134378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amel Icon Images | Free Vectors, Stock Photos &amp; PSD">
            <a:extLst>
              <a:ext uri="{FF2B5EF4-FFF2-40B4-BE49-F238E27FC236}">
                <a16:creationId xmlns:a16="http://schemas.microsoft.com/office/drawing/2014/main" id="{62A29908-90CD-8C56-905E-4ECFACE81464}"/>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0" y="5572935"/>
            <a:ext cx="1653988" cy="124049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Oasis with palms and lake scenery cartoon Vector Image">
            <a:extLst>
              <a:ext uri="{FF2B5EF4-FFF2-40B4-BE49-F238E27FC236}">
                <a16:creationId xmlns:a16="http://schemas.microsoft.com/office/drawing/2014/main" id="{34029FDE-F3E7-530F-0E62-D8215166114D}"/>
              </a:ext>
            </a:extLst>
          </p:cNvPr>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l="-415" t="-6654" r="415" b="17172"/>
          <a:stretch/>
        </p:blipFill>
        <p:spPr bwMode="auto">
          <a:xfrm>
            <a:off x="8649372" y="3296807"/>
            <a:ext cx="1719042" cy="119991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Desert, Oil Derrick Icon. Simple Color with Outline Vector Elements of  Wilderness Icons for Ui and Ux, Website or Mobile Stock Illustration -  Illustration of outdoor, desert: 186085959">
            <a:extLst>
              <a:ext uri="{FF2B5EF4-FFF2-40B4-BE49-F238E27FC236}">
                <a16:creationId xmlns:a16="http://schemas.microsoft.com/office/drawing/2014/main" id="{74813ADE-5A69-68D3-9F63-B52AFB618CB5}"/>
              </a:ext>
            </a:extLst>
          </p:cNvPr>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l="11009" t="19111" r="11009" b="21198"/>
          <a:stretch/>
        </p:blipFill>
        <p:spPr bwMode="auto">
          <a:xfrm>
            <a:off x="10393940" y="3296807"/>
            <a:ext cx="1455409" cy="1114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56987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par>
                                <p:cTn id="19" presetID="16" presetClass="entr" presetSubtype="21"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arn(inVertical)">
                                      <p:cBhvr>
                                        <p:cTn id="24" dur="500"/>
                                        <p:tgtEl>
                                          <p:spTgt spid="27"/>
                                        </p:tgtEl>
                                      </p:cBhvr>
                                    </p:animEffect>
                                  </p:childTnLst>
                                </p:cTn>
                              </p:par>
                              <p:par>
                                <p:cTn id="25" presetID="16" presetClass="entr" presetSubtype="21"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par>
                                <p:cTn id="33" presetID="16" presetClass="entr" presetSubtype="21" fill="hold" nodeType="withEffect">
                                  <p:stCondLst>
                                    <p:cond delay="0"/>
                                  </p:stCondLst>
                                  <p:childTnLst>
                                    <p:set>
                                      <p:cBhvr>
                                        <p:cTn id="34" dur="1" fill="hold">
                                          <p:stCondLst>
                                            <p:cond delay="0"/>
                                          </p:stCondLst>
                                        </p:cTn>
                                        <p:tgtEl>
                                          <p:spTgt spid="2052"/>
                                        </p:tgtEl>
                                        <p:attrNameLst>
                                          <p:attrName>style.visibility</p:attrName>
                                        </p:attrNameLst>
                                      </p:cBhvr>
                                      <p:to>
                                        <p:strVal val="visible"/>
                                      </p:to>
                                    </p:set>
                                    <p:animEffect transition="in" filter="barn(inVertical)">
                                      <p:cBhvr>
                                        <p:cTn id="35" dur="500"/>
                                        <p:tgtEl>
                                          <p:spTgt spid="2052"/>
                                        </p:tgtEl>
                                      </p:cBhvr>
                                    </p:animEffect>
                                  </p:childTnLst>
                                </p:cTn>
                              </p:par>
                              <p:par>
                                <p:cTn id="36" presetID="16" presetClass="entr" presetSubtype="21" fill="hold" nodeType="withEffect">
                                  <p:stCondLst>
                                    <p:cond delay="0"/>
                                  </p:stCondLst>
                                  <p:childTnLst>
                                    <p:set>
                                      <p:cBhvr>
                                        <p:cTn id="37" dur="1" fill="hold">
                                          <p:stCondLst>
                                            <p:cond delay="0"/>
                                          </p:stCondLst>
                                        </p:cTn>
                                        <p:tgtEl>
                                          <p:spTgt spid="2050"/>
                                        </p:tgtEl>
                                        <p:attrNameLst>
                                          <p:attrName>style.visibility</p:attrName>
                                        </p:attrNameLst>
                                      </p:cBhvr>
                                      <p:to>
                                        <p:strVal val="visible"/>
                                      </p:to>
                                    </p:set>
                                    <p:animEffect transition="in" filter="barn(inVertical)">
                                      <p:cBhvr>
                                        <p:cTn id="38" dur="500"/>
                                        <p:tgtEl>
                                          <p:spTgt spid="2050"/>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barn(inVertical)">
                                      <p:cBhvr>
                                        <p:cTn id="43" dur="500"/>
                                        <p:tgtEl>
                                          <p:spTgt spid="2"/>
                                        </p:tgtEl>
                                      </p:cBhvr>
                                    </p:animEffect>
                                  </p:childTnLst>
                                </p:cTn>
                              </p:par>
                              <p:par>
                                <p:cTn id="44" presetID="16" presetClass="entr" presetSubtype="21" fill="hold" nodeType="withEffect">
                                  <p:stCondLst>
                                    <p:cond delay="0"/>
                                  </p:stCondLst>
                                  <p:childTnLst>
                                    <p:set>
                                      <p:cBhvr>
                                        <p:cTn id="45" dur="1" fill="hold">
                                          <p:stCondLst>
                                            <p:cond delay="0"/>
                                          </p:stCondLst>
                                        </p:cTn>
                                        <p:tgtEl>
                                          <p:spTgt spid="2054"/>
                                        </p:tgtEl>
                                        <p:attrNameLst>
                                          <p:attrName>style.visibility</p:attrName>
                                        </p:attrNameLst>
                                      </p:cBhvr>
                                      <p:to>
                                        <p:strVal val="visible"/>
                                      </p:to>
                                    </p:set>
                                    <p:animEffect transition="in" filter="barn(inVertical)">
                                      <p:cBhvr>
                                        <p:cTn id="46" dur="500"/>
                                        <p:tgtEl>
                                          <p:spTgt spid="2054"/>
                                        </p:tgtEl>
                                      </p:cBhvr>
                                    </p:animEffect>
                                  </p:childTnLst>
                                </p:cTn>
                              </p:par>
                              <p:par>
                                <p:cTn id="47" presetID="16" presetClass="entr" presetSubtype="21" fill="hold" nodeType="withEffect">
                                  <p:stCondLst>
                                    <p:cond delay="0"/>
                                  </p:stCondLst>
                                  <p:childTnLst>
                                    <p:set>
                                      <p:cBhvr>
                                        <p:cTn id="48" dur="1" fill="hold">
                                          <p:stCondLst>
                                            <p:cond delay="0"/>
                                          </p:stCondLst>
                                        </p:cTn>
                                        <p:tgtEl>
                                          <p:spTgt spid="2056"/>
                                        </p:tgtEl>
                                        <p:attrNameLst>
                                          <p:attrName>style.visibility</p:attrName>
                                        </p:attrNameLst>
                                      </p:cBhvr>
                                      <p:to>
                                        <p:strVal val="visible"/>
                                      </p:to>
                                    </p:set>
                                    <p:animEffect transition="in" filter="barn(inVertical)">
                                      <p:cBhvr>
                                        <p:cTn id="49" dur="500"/>
                                        <p:tgtEl>
                                          <p:spTgt spid="2056"/>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barn(inVertical)">
                                      <p:cBhvr>
                                        <p:cTn id="54" dur="5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barn(inVertical)">
                                      <p:cBhvr>
                                        <p:cTn id="5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4" grpId="0" animBg="1"/>
      <p:bldP spid="18" grpId="0" animBg="1"/>
      <p:bldP spid="2" grpId="0" animBg="1"/>
      <p:bldP spid="8"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Sahara | Location, History, Map, Countries, Animals, &amp; Facts | Britannica">
            <a:extLst>
              <a:ext uri="{FF2B5EF4-FFF2-40B4-BE49-F238E27FC236}">
                <a16:creationId xmlns:a16="http://schemas.microsoft.com/office/drawing/2014/main" id="{48695FB2-A918-BF15-B966-9A214D4FEF2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785" b="-2"/>
          <a:stretch/>
        </p:blipFill>
        <p:spPr bwMode="auto">
          <a:xfrm>
            <a:off x="20" y="431"/>
            <a:ext cx="8115280" cy="6408311"/>
          </a:xfrm>
          <a:prstGeom prst="rect">
            <a:avLst/>
          </a:prstGeom>
          <a:noFill/>
        </p:spPr>
      </p:pic>
      <p:sp>
        <p:nvSpPr>
          <p:cNvPr id="11" name="Rectangle 10">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9009D6F8-9028-4DE7-AC48-A195D38B0EA4}"/>
              </a:ext>
            </a:extLst>
          </p:cNvPr>
          <p:cNvSpPr>
            <a:spLocks noGrp="1"/>
          </p:cNvSpPr>
          <p:nvPr>
            <p:ph type="title"/>
          </p:nvPr>
        </p:nvSpPr>
        <p:spPr>
          <a:xfrm>
            <a:off x="8203310" y="-7942"/>
            <a:ext cx="3822189" cy="1899912"/>
          </a:xfrm>
        </p:spPr>
        <p:txBody>
          <a:bodyPr>
            <a:normAutofit fontScale="90000"/>
          </a:bodyPr>
          <a:lstStyle/>
          <a:p>
            <a:pPr algn="ctr"/>
            <a:r>
              <a:rPr lang="en-US" sz="5400" dirty="0">
                <a:solidFill>
                  <a:srgbClr val="0070C0"/>
                </a:solidFill>
                <a:latin typeface="#9Slide07 SFU Machine" panose="00000400000000000000" pitchFamily="2" charset="0"/>
              </a:rPr>
              <a:t>Hoang </a:t>
            </a:r>
            <a:r>
              <a:rPr lang="en-US" sz="5400" dirty="0" err="1">
                <a:solidFill>
                  <a:srgbClr val="0070C0"/>
                </a:solidFill>
                <a:latin typeface="#9Slide07 SFU Machine" panose="00000400000000000000" pitchFamily="2" charset="0"/>
              </a:rPr>
              <a:t>mạc</a:t>
            </a:r>
            <a:r>
              <a:rPr lang="en-US" sz="5400" dirty="0">
                <a:solidFill>
                  <a:srgbClr val="0070C0"/>
                </a:solidFill>
                <a:latin typeface="#9Slide07 SFU Machine" panose="00000400000000000000" pitchFamily="2" charset="0"/>
              </a:rPr>
              <a:t> </a:t>
            </a:r>
            <a:r>
              <a:rPr lang="en-US" sz="5400" dirty="0" err="1">
                <a:solidFill>
                  <a:srgbClr val="0070C0"/>
                </a:solidFill>
                <a:latin typeface="#9Slide07 SFU Machine" panose="00000400000000000000" pitchFamily="2" charset="0"/>
              </a:rPr>
              <a:t>xahara</a:t>
            </a:r>
            <a:endParaRPr lang="en-US" sz="5400" dirty="0">
              <a:solidFill>
                <a:srgbClr val="0070C0"/>
              </a:solidFill>
              <a:latin typeface="#9Slide07 SFU Machine" panose="00000400000000000000" pitchFamily="2" charset="0"/>
            </a:endParaRPr>
          </a:p>
        </p:txBody>
      </p:sp>
      <p:sp>
        <p:nvSpPr>
          <p:cNvPr id="7" name="TextBox 6">
            <a:extLst>
              <a:ext uri="{FF2B5EF4-FFF2-40B4-BE49-F238E27FC236}">
                <a16:creationId xmlns:a16="http://schemas.microsoft.com/office/drawing/2014/main" id="{47FCDE59-7B8C-3F6D-814D-42BB28977915}"/>
              </a:ext>
            </a:extLst>
          </p:cNvPr>
          <p:cNvSpPr txBox="1"/>
          <p:nvPr/>
        </p:nvSpPr>
        <p:spPr>
          <a:xfrm>
            <a:off x="8281796" y="1699760"/>
            <a:ext cx="3743703" cy="4401205"/>
          </a:xfrm>
          <a:prstGeom prst="rect">
            <a:avLst/>
          </a:prstGeom>
          <a:noFill/>
        </p:spPr>
        <p:txBody>
          <a:bodyPr wrap="square">
            <a:spAutoFit/>
          </a:bodyPr>
          <a:lstStyle/>
          <a:p>
            <a:r>
              <a:rPr lang="vi-VN" sz="2000" b="0" i="0" dirty="0">
                <a:solidFill>
                  <a:srgbClr val="333333"/>
                </a:solidFill>
                <a:effectLst/>
              </a:rPr>
              <a:t>Từ Sahara trong ngôn ngữ Ả Rập có nghĩa là Đại sa mạc, có rất nhiều đặc điểm nổi bật đem lại cái tên đặc biệt này. </a:t>
            </a:r>
            <a:br>
              <a:rPr lang="vi-VN" sz="2000" dirty="0"/>
            </a:br>
            <a:br>
              <a:rPr lang="vi-VN" sz="2000" dirty="0"/>
            </a:br>
            <a:r>
              <a:rPr lang="vi-VN" sz="2000" b="0" i="0" dirty="0">
                <a:solidFill>
                  <a:srgbClr val="333333"/>
                </a:solidFill>
                <a:effectLst/>
              </a:rPr>
              <a:t>Sa mạc Sahara có diện tích hơn 9 triệu km2 , xấp xỉ diện tích của Hoa Kỳ và</a:t>
            </a:r>
            <a:r>
              <a:rPr lang="en-US" sz="2000" b="0" i="0" dirty="0">
                <a:solidFill>
                  <a:srgbClr val="333333"/>
                </a:solidFill>
                <a:effectLst/>
              </a:rPr>
              <a:t> </a:t>
            </a:r>
            <a:r>
              <a:rPr lang="en-US" sz="2000" b="0" i="0" dirty="0" err="1">
                <a:solidFill>
                  <a:srgbClr val="333333"/>
                </a:solidFill>
                <a:effectLst/>
              </a:rPr>
              <a:t>Trung</a:t>
            </a:r>
            <a:r>
              <a:rPr lang="en-US" sz="2000" b="0" i="0" dirty="0">
                <a:solidFill>
                  <a:srgbClr val="333333"/>
                </a:solidFill>
                <a:effectLst/>
              </a:rPr>
              <a:t> </a:t>
            </a:r>
            <a:r>
              <a:rPr lang="en-US" sz="2000" b="0" i="0" dirty="0" err="1">
                <a:solidFill>
                  <a:srgbClr val="333333"/>
                </a:solidFill>
                <a:effectLst/>
              </a:rPr>
              <a:t>Quốc</a:t>
            </a:r>
            <a:br>
              <a:rPr lang="vi-VN" sz="2000" dirty="0"/>
            </a:br>
            <a:br>
              <a:rPr lang="vi-VN" sz="2000" dirty="0"/>
            </a:br>
            <a:r>
              <a:rPr lang="vi-VN" sz="2000" b="0" i="0" dirty="0">
                <a:solidFill>
                  <a:srgbClr val="333333"/>
                </a:solidFill>
                <a:effectLst/>
              </a:rPr>
              <a:t>Các nhà khoa học phát hiện sa mạc Sahara ngày càng mở rộng. Từ năm 1962 tới nay, sa mạc này đã mở rộng thêm gần 650.000 km2. </a:t>
            </a:r>
            <a:endParaRPr lang="en-US" sz="2000" dirty="0"/>
          </a:p>
        </p:txBody>
      </p:sp>
      <p:sp>
        <p:nvSpPr>
          <p:cNvPr id="8" name="Frame 7">
            <a:extLst>
              <a:ext uri="{FF2B5EF4-FFF2-40B4-BE49-F238E27FC236}">
                <a16:creationId xmlns:a16="http://schemas.microsoft.com/office/drawing/2014/main" id="{C009B53B-CC8D-3938-3191-DDCD7E4410EF}"/>
              </a:ext>
            </a:extLst>
          </p:cNvPr>
          <p:cNvSpPr/>
          <p:nvPr/>
        </p:nvSpPr>
        <p:spPr>
          <a:xfrm>
            <a:off x="-10160" y="0"/>
            <a:ext cx="12192000" cy="6854066"/>
          </a:xfrm>
          <a:prstGeom prst="frame">
            <a:avLst>
              <a:gd name="adj1" fmla="val 1913"/>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628505538"/>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Activities in Central Kalahari Botswana » Africa Travel Forum">
            <a:extLst>
              <a:ext uri="{FF2B5EF4-FFF2-40B4-BE49-F238E27FC236}">
                <a16:creationId xmlns:a16="http://schemas.microsoft.com/office/drawing/2014/main" id="{F957CA08-D9A1-B786-2A7B-2D70947681F7}"/>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3112"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079" name="Rectangle 307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420AD3-6380-A500-60F1-60A3CF490F1F}"/>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rgbClr val="0070C0"/>
                </a:solidFill>
                <a:latin typeface="#9Slide03 FS Neusa Bold" panose="00000800000000000000" pitchFamily="2" charset="0"/>
              </a:rPr>
              <a:t>Hoang </a:t>
            </a:r>
            <a:r>
              <a:rPr lang="en-US" sz="3600" dirty="0" err="1">
                <a:solidFill>
                  <a:srgbClr val="0070C0"/>
                </a:solidFill>
                <a:latin typeface="#9Slide03 FS Neusa Bold" panose="00000800000000000000" pitchFamily="2" charset="0"/>
              </a:rPr>
              <a:t>mạc</a:t>
            </a:r>
            <a:r>
              <a:rPr lang="en-US" sz="3600" dirty="0">
                <a:solidFill>
                  <a:srgbClr val="0070C0"/>
                </a:solidFill>
                <a:latin typeface="#9Slide03 FS Neusa Bold" panose="00000800000000000000" pitchFamily="2" charset="0"/>
              </a:rPr>
              <a:t> Kalahari ở </a:t>
            </a:r>
            <a:r>
              <a:rPr lang="en-US" sz="3600" dirty="0" err="1">
                <a:solidFill>
                  <a:srgbClr val="0070C0"/>
                </a:solidFill>
                <a:latin typeface="#9Slide03 FS Neusa Bold" panose="00000800000000000000" pitchFamily="2" charset="0"/>
              </a:rPr>
              <a:t>khu</a:t>
            </a:r>
            <a:r>
              <a:rPr lang="en-US" sz="3600" dirty="0">
                <a:solidFill>
                  <a:srgbClr val="0070C0"/>
                </a:solidFill>
                <a:latin typeface="#9Slide03 FS Neusa Bold" panose="00000800000000000000" pitchFamily="2" charset="0"/>
              </a:rPr>
              <a:t> </a:t>
            </a:r>
            <a:r>
              <a:rPr lang="en-US" sz="3600" dirty="0" err="1">
                <a:solidFill>
                  <a:srgbClr val="0070C0"/>
                </a:solidFill>
                <a:latin typeface="#9Slide03 FS Neusa Bold" panose="00000800000000000000" pitchFamily="2" charset="0"/>
              </a:rPr>
              <a:t>vực</a:t>
            </a:r>
            <a:r>
              <a:rPr lang="en-US" sz="3600" dirty="0">
                <a:solidFill>
                  <a:srgbClr val="0070C0"/>
                </a:solidFill>
                <a:latin typeface="#9Slide03 FS Neusa Bold" panose="00000800000000000000" pitchFamily="2" charset="0"/>
              </a:rPr>
              <a:t> Nam Phi</a:t>
            </a:r>
          </a:p>
        </p:txBody>
      </p:sp>
      <p:cxnSp>
        <p:nvCxnSpPr>
          <p:cNvPr id="3081" name="Straight Connector 308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3083" name="Straight Connector 308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764690"/>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026A45-350B-BCDD-A0A5-846BCBF41889}"/>
              </a:ext>
            </a:extLst>
          </p:cNvPr>
          <p:cNvSpPr txBox="1">
            <a:spLocks/>
          </p:cNvSpPr>
          <p:nvPr/>
        </p:nvSpPr>
        <p:spPr>
          <a:xfrm>
            <a:off x="187960" y="170801"/>
            <a:ext cx="11841480" cy="7713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rgbClr val="FF0000"/>
                </a:solidFill>
                <a:latin typeface="#9Slide07 IcielBC Cubano Normal" panose="00000500000000000000" pitchFamily="2" charset="0"/>
              </a:rPr>
              <a:t>CHUYÊN GIA MÔI TRƯỜNG</a:t>
            </a:r>
          </a:p>
        </p:txBody>
      </p:sp>
      <p:sp>
        <p:nvSpPr>
          <p:cNvPr id="5" name="Frame 4">
            <a:extLst>
              <a:ext uri="{FF2B5EF4-FFF2-40B4-BE49-F238E27FC236}">
                <a16:creationId xmlns:a16="http://schemas.microsoft.com/office/drawing/2014/main" id="{D875EF50-23F7-1E48-8672-7534D58B1856}"/>
              </a:ext>
            </a:extLst>
          </p:cNvPr>
          <p:cNvSpPr/>
          <p:nvPr/>
        </p:nvSpPr>
        <p:spPr>
          <a:xfrm>
            <a:off x="0" y="0"/>
            <a:ext cx="12192000" cy="6813426"/>
          </a:xfrm>
          <a:prstGeom prst="frame">
            <a:avLst>
              <a:gd name="adj1" fmla="val 1913"/>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9" name="Picture 8" descr="Map&#10;&#10;Description automatically generated">
            <a:extLst>
              <a:ext uri="{FF2B5EF4-FFF2-40B4-BE49-F238E27FC236}">
                <a16:creationId xmlns:a16="http://schemas.microsoft.com/office/drawing/2014/main" id="{4B93B1D1-3F9A-E4CD-D4A8-B6F91436D1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1522" y="942134"/>
            <a:ext cx="4727612" cy="5590745"/>
          </a:xfrm>
          <a:prstGeom prst="rect">
            <a:avLst/>
          </a:prstGeom>
        </p:spPr>
      </p:pic>
      <p:sp>
        <p:nvSpPr>
          <p:cNvPr id="11" name="TextBox 10">
            <a:extLst>
              <a:ext uri="{FF2B5EF4-FFF2-40B4-BE49-F238E27FC236}">
                <a16:creationId xmlns:a16="http://schemas.microsoft.com/office/drawing/2014/main" id="{9E4EF409-6CD4-3CD4-9DE8-9AE7A8DF8B9F}"/>
              </a:ext>
            </a:extLst>
          </p:cNvPr>
          <p:cNvSpPr txBox="1"/>
          <p:nvPr/>
        </p:nvSpPr>
        <p:spPr>
          <a:xfrm>
            <a:off x="187960" y="942133"/>
            <a:ext cx="3630383" cy="830997"/>
          </a:xfrm>
          <a:prstGeom prst="rect">
            <a:avLst/>
          </a:prstGeom>
          <a:noFill/>
        </p:spPr>
        <p:txBody>
          <a:bodyPr wrap="square">
            <a:spAutoFit/>
          </a:bodyPr>
          <a:lstStyle/>
          <a:p>
            <a:r>
              <a:rPr lang="it-IT" sz="2400" dirty="0">
                <a:latin typeface="#9Slide03 SFU Futura_07" panose="00000900000000000000" pitchFamily="2" charset="0"/>
                <a:ea typeface="Arial" panose="020B0604020202020204" pitchFamily="34" charset="0"/>
                <a:cs typeface="Times New Roman" panose="02020603050405020304" pitchFamily="18" charset="0"/>
              </a:rPr>
              <a:t>4</a:t>
            </a:r>
            <a:r>
              <a:rPr lang="it-IT" sz="2400" dirty="0">
                <a:effectLst/>
                <a:latin typeface="#9Slide03 SFU Futura_07" panose="00000900000000000000" pitchFamily="2" charset="0"/>
                <a:ea typeface="Arial" panose="020B0604020202020204" pitchFamily="34" charset="0"/>
                <a:cs typeface="Times New Roman" panose="02020603050405020304" pitchFamily="18" charset="0"/>
              </a:rPr>
              <a:t>. Khai thác thiên nhiên ở </a:t>
            </a:r>
            <a:r>
              <a:rPr lang="it-IT" sz="2400" dirty="0">
                <a:solidFill>
                  <a:srgbClr val="FF0000"/>
                </a:solidFill>
                <a:effectLst/>
                <a:latin typeface="#9Slide03 SFU Futura_07" panose="00000900000000000000" pitchFamily="2" charset="0"/>
                <a:ea typeface="Arial" panose="020B0604020202020204" pitchFamily="34" charset="0"/>
                <a:cs typeface="Times New Roman" panose="02020603050405020304" pitchFamily="18" charset="0"/>
              </a:rPr>
              <a:t>Môi trường </a:t>
            </a:r>
            <a:r>
              <a:rPr lang="it-IT" sz="2400" dirty="0">
                <a:solidFill>
                  <a:srgbClr val="FF0000"/>
                </a:solidFill>
                <a:latin typeface="#9Slide03 SFU Futura_07" panose="00000900000000000000" pitchFamily="2" charset="0"/>
                <a:ea typeface="Arial" panose="020B0604020202020204" pitchFamily="34" charset="0"/>
                <a:cs typeface="Times New Roman" panose="02020603050405020304" pitchFamily="18" charset="0"/>
              </a:rPr>
              <a:t>cận nhiệt</a:t>
            </a:r>
            <a:endParaRPr lang="en-US" sz="2400" dirty="0">
              <a:solidFill>
                <a:srgbClr val="FF0000"/>
              </a:solidFill>
            </a:endParaRPr>
          </a:p>
        </p:txBody>
      </p:sp>
      <p:sp>
        <p:nvSpPr>
          <p:cNvPr id="14" name="TextBox 13">
            <a:extLst>
              <a:ext uri="{FF2B5EF4-FFF2-40B4-BE49-F238E27FC236}">
                <a16:creationId xmlns:a16="http://schemas.microsoft.com/office/drawing/2014/main" id="{B2095969-450F-2320-92D3-5EA35373481A}"/>
              </a:ext>
            </a:extLst>
          </p:cNvPr>
          <p:cNvSpPr txBox="1"/>
          <p:nvPr/>
        </p:nvSpPr>
        <p:spPr>
          <a:xfrm>
            <a:off x="408229" y="2040282"/>
            <a:ext cx="2509533" cy="1200329"/>
          </a:xfrm>
          <a:prstGeom prst="rect">
            <a:avLst/>
          </a:prstGeom>
          <a:solidFill>
            <a:schemeClr val="accent6">
              <a:lumMod val="40000"/>
              <a:lumOff val="60000"/>
            </a:schemeClr>
          </a:solidFill>
        </p:spPr>
        <p:txBody>
          <a:bodyPr wrap="square">
            <a:spAutoFit/>
          </a:bodyPr>
          <a:lstStyle/>
          <a:p>
            <a:pPr algn="ctr"/>
            <a:r>
              <a:rPr lang="it-IT" sz="2400" dirty="0">
                <a:effectLst/>
                <a:latin typeface="#9Slide03 SFU Futura_07" panose="00000900000000000000" pitchFamily="2" charset="0"/>
                <a:ea typeface="Arial" panose="020B0604020202020204" pitchFamily="34" charset="0"/>
                <a:cs typeface="Times New Roman" panose="02020603050405020304" pitchFamily="18" charset="0"/>
              </a:rPr>
              <a:t>Rìa phía bắc và nam châu Phi</a:t>
            </a:r>
            <a:endParaRPr lang="en-US" sz="2400" dirty="0"/>
          </a:p>
        </p:txBody>
      </p:sp>
      <p:sp>
        <p:nvSpPr>
          <p:cNvPr id="18" name="TextBox 17">
            <a:extLst>
              <a:ext uri="{FF2B5EF4-FFF2-40B4-BE49-F238E27FC236}">
                <a16:creationId xmlns:a16="http://schemas.microsoft.com/office/drawing/2014/main" id="{DCEAE1C0-638F-BEFE-9E9D-31F3A4395E2D}"/>
              </a:ext>
            </a:extLst>
          </p:cNvPr>
          <p:cNvSpPr txBox="1"/>
          <p:nvPr/>
        </p:nvSpPr>
        <p:spPr>
          <a:xfrm>
            <a:off x="408229" y="3369685"/>
            <a:ext cx="2502624" cy="1569660"/>
          </a:xfrm>
          <a:prstGeom prst="rect">
            <a:avLst/>
          </a:prstGeom>
          <a:solidFill>
            <a:schemeClr val="accent4">
              <a:lumMod val="20000"/>
              <a:lumOff val="80000"/>
            </a:schemeClr>
          </a:solidFill>
        </p:spPr>
        <p:txBody>
          <a:bodyPr wrap="square">
            <a:spAutoFit/>
          </a:bodyPr>
          <a:lstStyle/>
          <a:p>
            <a:pPr algn="ctr"/>
            <a:r>
              <a:rPr lang="it-IT" sz="2400" dirty="0">
                <a:effectLst/>
                <a:latin typeface="#9Slide03 SFU Futura_07" panose="00000900000000000000" pitchFamily="2" charset="0"/>
                <a:ea typeface="Arial" panose="020B0604020202020204" pitchFamily="34" charset="0"/>
              </a:rPr>
              <a:t>Hè nóng, đông không lạnh. Mưa khá ít, vào mùa thu đông</a:t>
            </a:r>
            <a:endParaRPr lang="en-US" sz="2400" dirty="0">
              <a:latin typeface="#9Slide03 SFU Futura_07" panose="00000900000000000000" pitchFamily="2" charset="0"/>
            </a:endParaRPr>
          </a:p>
        </p:txBody>
      </p:sp>
      <p:sp>
        <p:nvSpPr>
          <p:cNvPr id="2" name="TextBox 1">
            <a:extLst>
              <a:ext uri="{FF2B5EF4-FFF2-40B4-BE49-F238E27FC236}">
                <a16:creationId xmlns:a16="http://schemas.microsoft.com/office/drawing/2014/main" id="{D1F25FB2-1BEF-E12E-2180-1BA1EBDFC18A}"/>
              </a:ext>
            </a:extLst>
          </p:cNvPr>
          <p:cNvSpPr txBox="1"/>
          <p:nvPr/>
        </p:nvSpPr>
        <p:spPr>
          <a:xfrm>
            <a:off x="8473414" y="827444"/>
            <a:ext cx="3510306" cy="1938992"/>
          </a:xfrm>
          <a:prstGeom prst="rect">
            <a:avLst/>
          </a:prstGeom>
          <a:solidFill>
            <a:schemeClr val="accent4">
              <a:lumMod val="20000"/>
              <a:lumOff val="80000"/>
            </a:schemeClr>
          </a:solidFill>
        </p:spPr>
        <p:txBody>
          <a:bodyPr wrap="square">
            <a:spAutoFit/>
          </a:bodyPr>
          <a:lstStyle/>
          <a:p>
            <a:pPr algn="just"/>
            <a:r>
              <a:rPr lang="it-IT" sz="2400" dirty="0">
                <a:effectLst/>
                <a:latin typeface="#9Slide03 SFU Futura_07" panose="00000900000000000000" pitchFamily="2" charset="0"/>
                <a:ea typeface="Arial" panose="020B0604020202020204" pitchFamily="34" charset="0"/>
              </a:rPr>
              <a:t>Nông nghiệp chăn nuôi cừu; trồng cam chanh, ô-liu, nho, chăn nuôi cừu</a:t>
            </a:r>
          </a:p>
          <a:p>
            <a:pPr algn="just"/>
            <a:r>
              <a:rPr lang="it-IT" sz="2400" dirty="0">
                <a:latin typeface="#9Slide03 SFU Futura_07" panose="00000900000000000000" pitchFamily="2" charset="0"/>
                <a:ea typeface="Arial" panose="020B0604020202020204" pitchFamily="34" charset="0"/>
              </a:rPr>
              <a:t>K</a:t>
            </a:r>
            <a:r>
              <a:rPr lang="it-IT" sz="2400" dirty="0">
                <a:effectLst/>
                <a:latin typeface="#9Slide03 SFU Futura_07" panose="00000900000000000000" pitchFamily="2" charset="0"/>
                <a:ea typeface="Arial" panose="020B0604020202020204" pitchFamily="34" charset="0"/>
              </a:rPr>
              <a:t>hai thác khoáng sản: dầu khí, kim loại quý...</a:t>
            </a:r>
            <a:endParaRPr lang="en-US" sz="2400" dirty="0">
              <a:latin typeface="#9Slide03 SFU Futura_07" panose="00000900000000000000" pitchFamily="2" charset="0"/>
            </a:endParaRPr>
          </a:p>
        </p:txBody>
      </p:sp>
      <p:cxnSp>
        <p:nvCxnSpPr>
          <p:cNvPr id="15" name="Straight Connector 14">
            <a:extLst>
              <a:ext uri="{FF2B5EF4-FFF2-40B4-BE49-F238E27FC236}">
                <a16:creationId xmlns:a16="http://schemas.microsoft.com/office/drawing/2014/main" id="{683230B6-86F3-C0DA-35F8-57E891372DCC}"/>
              </a:ext>
            </a:extLst>
          </p:cNvPr>
          <p:cNvCxnSpPr/>
          <p:nvPr/>
        </p:nvCxnSpPr>
        <p:spPr>
          <a:xfrm>
            <a:off x="3921760" y="3666386"/>
            <a:ext cx="4419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4016E75F-77F0-7D55-F415-D0C0968B93A0}"/>
              </a:ext>
            </a:extLst>
          </p:cNvPr>
          <p:cNvCxnSpPr>
            <a:cxnSpLocks/>
            <a:stCxn id="14" idx="3"/>
          </p:cNvCxnSpPr>
          <p:nvPr/>
        </p:nvCxnSpPr>
        <p:spPr>
          <a:xfrm flipV="1">
            <a:off x="2917762" y="1615442"/>
            <a:ext cx="2182558" cy="102500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4FE33FA2-064A-88D6-274B-DAB1750FE8BB}"/>
              </a:ext>
            </a:extLst>
          </p:cNvPr>
          <p:cNvCxnSpPr>
            <a:cxnSpLocks/>
            <a:stCxn id="14" idx="3"/>
          </p:cNvCxnSpPr>
          <p:nvPr/>
        </p:nvCxnSpPr>
        <p:spPr>
          <a:xfrm>
            <a:off x="2917762" y="2640447"/>
            <a:ext cx="3401758" cy="301867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A9526C6-0687-626A-F622-4F850F8D9A34}"/>
              </a:ext>
            </a:extLst>
          </p:cNvPr>
          <p:cNvSpPr txBox="1"/>
          <p:nvPr/>
        </p:nvSpPr>
        <p:spPr>
          <a:xfrm>
            <a:off x="8500656" y="4584112"/>
            <a:ext cx="3510306" cy="461665"/>
          </a:xfrm>
          <a:prstGeom prst="rect">
            <a:avLst/>
          </a:prstGeom>
          <a:solidFill>
            <a:schemeClr val="accent6">
              <a:lumMod val="20000"/>
              <a:lumOff val="80000"/>
            </a:schemeClr>
          </a:solidFill>
        </p:spPr>
        <p:txBody>
          <a:bodyPr wrap="square">
            <a:spAutoFit/>
          </a:bodyPr>
          <a:lstStyle/>
          <a:p>
            <a:pPr algn="ctr"/>
            <a:r>
              <a:rPr lang="it-IT" sz="2400" dirty="0">
                <a:latin typeface="#9Slide03 SFU Futura_07" panose="00000900000000000000" pitchFamily="2" charset="0"/>
                <a:ea typeface="Arial" panose="020B0604020202020204" pitchFamily="34" charset="0"/>
              </a:rPr>
              <a:t>HOANG MẠC HÓA</a:t>
            </a:r>
            <a:endParaRPr lang="en-US" sz="2400" dirty="0">
              <a:latin typeface="#9Slide03 SFU Futura_07" panose="00000900000000000000" pitchFamily="2" charset="0"/>
            </a:endParaRPr>
          </a:p>
        </p:txBody>
      </p:sp>
      <p:pic>
        <p:nvPicPr>
          <p:cNvPr id="2056" name="Picture 8" descr="Desert, Oil Derrick Icon. Simple Color with Outline Vector Elements of  Wilderness Icons for Ui and Ux, Website or Mobile Stock Illustration -  Illustration of outdoor, desert: 186085959">
            <a:extLst>
              <a:ext uri="{FF2B5EF4-FFF2-40B4-BE49-F238E27FC236}">
                <a16:creationId xmlns:a16="http://schemas.microsoft.com/office/drawing/2014/main" id="{74813ADE-5A69-68D3-9F63-B52AFB618CB5}"/>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11009" t="19111" r="11009" b="21198"/>
          <a:stretch/>
        </p:blipFill>
        <p:spPr bwMode="auto">
          <a:xfrm>
            <a:off x="8471598" y="2977522"/>
            <a:ext cx="1639444" cy="1254911"/>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Olive tree - Free nature icons">
            <a:extLst>
              <a:ext uri="{FF2B5EF4-FFF2-40B4-BE49-F238E27FC236}">
                <a16:creationId xmlns:a16="http://schemas.microsoft.com/office/drawing/2014/main" id="{7E7BFD4F-9B4F-EFCD-307F-C893498A3A6E}"/>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70759" y="5176100"/>
            <a:ext cx="1209040" cy="120904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Grapes Icon, Grape Logo, 6 Colors Included Stock Vector - Illustration of  isolated, decoration: 111040723">
            <a:extLst>
              <a:ext uri="{FF2B5EF4-FFF2-40B4-BE49-F238E27FC236}">
                <a16:creationId xmlns:a16="http://schemas.microsoft.com/office/drawing/2014/main" id="{591A7A1D-D778-634C-E48C-F2570E7EB9BD}"/>
              </a:ext>
            </a:extLst>
          </p:cNvPr>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l="16889" t="13738" r="16788" b="13738"/>
          <a:stretch/>
        </p:blipFill>
        <p:spPr bwMode="auto">
          <a:xfrm>
            <a:off x="10228567" y="2915342"/>
            <a:ext cx="1273191" cy="1392249"/>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a:extLst>
              <a:ext uri="{FF2B5EF4-FFF2-40B4-BE49-F238E27FC236}">
                <a16:creationId xmlns:a16="http://schemas.microsoft.com/office/drawing/2014/main" id="{1775E110-D017-7F49-217C-A3B8C14E782B}"/>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7092628" y="5488922"/>
            <a:ext cx="1182692" cy="7096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C321824-8856-AA74-85B0-DB333411BD27}"/>
              </a:ext>
            </a:extLst>
          </p:cNvPr>
          <p:cNvSpPr txBox="1"/>
          <p:nvPr/>
        </p:nvSpPr>
        <p:spPr>
          <a:xfrm>
            <a:off x="8493036" y="5258089"/>
            <a:ext cx="3510306" cy="830997"/>
          </a:xfrm>
          <a:prstGeom prst="rect">
            <a:avLst/>
          </a:prstGeom>
          <a:solidFill>
            <a:srgbClr val="FF0000"/>
          </a:solidFill>
        </p:spPr>
        <p:txBody>
          <a:bodyPr wrap="square">
            <a:spAutoFit/>
          </a:bodyPr>
          <a:lstStyle/>
          <a:p>
            <a:pPr algn="ctr"/>
            <a:r>
              <a:rPr lang="it-IT" sz="2400" dirty="0">
                <a:solidFill>
                  <a:schemeClr val="bg1"/>
                </a:solidFill>
                <a:latin typeface="#9Slide03 SFU Futura_07" panose="00000900000000000000" pitchFamily="2" charset="0"/>
              </a:rPr>
              <a:t>ĐẢM BẢO NƯỚC, CHỐNG KHÔ HẠN</a:t>
            </a:r>
            <a:endParaRPr lang="en-US" sz="2400" dirty="0">
              <a:solidFill>
                <a:schemeClr val="bg1"/>
              </a:solidFill>
              <a:latin typeface="#9Slide03 SFU Futura_07" panose="00000900000000000000" pitchFamily="2" charset="0"/>
            </a:endParaRPr>
          </a:p>
        </p:txBody>
      </p:sp>
    </p:spTree>
    <p:extLst>
      <p:ext uri="{BB962C8B-B14F-4D97-AF65-F5344CB8AC3E}">
        <p14:creationId xmlns:p14="http://schemas.microsoft.com/office/powerpoint/2010/main" val="1779783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arn(inVertical)">
                                      <p:cBhvr>
                                        <p:cTn id="26" dur="500"/>
                                        <p:tgtEl>
                                          <p:spTgt spid="27"/>
                                        </p:tgtEl>
                                      </p:cBhvr>
                                    </p:animEffect>
                                  </p:childTnLst>
                                </p:cTn>
                              </p:par>
                              <p:par>
                                <p:cTn id="27" presetID="16" presetClass="entr" presetSubtype="21"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par>
                                <p:cTn id="35" presetID="16" presetClass="entr" presetSubtype="21" fill="hold" nodeType="withEffect">
                                  <p:stCondLst>
                                    <p:cond delay="0"/>
                                  </p:stCondLst>
                                  <p:childTnLst>
                                    <p:set>
                                      <p:cBhvr>
                                        <p:cTn id="36" dur="1" fill="hold">
                                          <p:stCondLst>
                                            <p:cond delay="0"/>
                                          </p:stCondLst>
                                        </p:cTn>
                                        <p:tgtEl>
                                          <p:spTgt spid="6146"/>
                                        </p:tgtEl>
                                        <p:attrNameLst>
                                          <p:attrName>style.visibility</p:attrName>
                                        </p:attrNameLst>
                                      </p:cBhvr>
                                      <p:to>
                                        <p:strVal val="visible"/>
                                      </p:to>
                                    </p:set>
                                    <p:animEffect transition="in" filter="barn(inVertical)">
                                      <p:cBhvr>
                                        <p:cTn id="37" dur="500"/>
                                        <p:tgtEl>
                                          <p:spTgt spid="614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barn(inVertical)">
                                      <p:cBhvr>
                                        <p:cTn id="42" dur="500"/>
                                        <p:tgtEl>
                                          <p:spTgt spid="2"/>
                                        </p:tgtEl>
                                      </p:cBhvr>
                                    </p:animEffect>
                                  </p:childTnLst>
                                </p:cTn>
                              </p:par>
                              <p:par>
                                <p:cTn id="43" presetID="16" presetClass="entr" presetSubtype="21" fill="hold" nodeType="withEffect">
                                  <p:stCondLst>
                                    <p:cond delay="0"/>
                                  </p:stCondLst>
                                  <p:childTnLst>
                                    <p:set>
                                      <p:cBhvr>
                                        <p:cTn id="44" dur="1" fill="hold">
                                          <p:stCondLst>
                                            <p:cond delay="0"/>
                                          </p:stCondLst>
                                        </p:cTn>
                                        <p:tgtEl>
                                          <p:spTgt spid="2056"/>
                                        </p:tgtEl>
                                        <p:attrNameLst>
                                          <p:attrName>style.visibility</p:attrName>
                                        </p:attrNameLst>
                                      </p:cBhvr>
                                      <p:to>
                                        <p:strVal val="visible"/>
                                      </p:to>
                                    </p:set>
                                    <p:animEffect transition="in" filter="barn(inVertical)">
                                      <p:cBhvr>
                                        <p:cTn id="45" dur="500"/>
                                        <p:tgtEl>
                                          <p:spTgt spid="2056"/>
                                        </p:tgtEl>
                                      </p:cBhvr>
                                    </p:animEffect>
                                  </p:childTnLst>
                                </p:cTn>
                              </p:par>
                              <p:par>
                                <p:cTn id="46" presetID="16" presetClass="entr" presetSubtype="21" fill="hold" nodeType="withEffect">
                                  <p:stCondLst>
                                    <p:cond delay="0"/>
                                  </p:stCondLst>
                                  <p:childTnLst>
                                    <p:set>
                                      <p:cBhvr>
                                        <p:cTn id="47" dur="1" fill="hold">
                                          <p:stCondLst>
                                            <p:cond delay="0"/>
                                          </p:stCondLst>
                                        </p:cTn>
                                        <p:tgtEl>
                                          <p:spTgt spid="6150"/>
                                        </p:tgtEl>
                                        <p:attrNameLst>
                                          <p:attrName>style.visibility</p:attrName>
                                        </p:attrNameLst>
                                      </p:cBhvr>
                                      <p:to>
                                        <p:strVal val="visible"/>
                                      </p:to>
                                    </p:set>
                                    <p:animEffect transition="in" filter="barn(inVertical)">
                                      <p:cBhvr>
                                        <p:cTn id="48" dur="500"/>
                                        <p:tgtEl>
                                          <p:spTgt spid="6150"/>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6152"/>
                                        </p:tgtEl>
                                        <p:attrNameLst>
                                          <p:attrName>style.visibility</p:attrName>
                                        </p:attrNameLst>
                                      </p:cBhvr>
                                      <p:to>
                                        <p:strVal val="visible"/>
                                      </p:to>
                                    </p:set>
                                    <p:animEffect transition="in" filter="barn(inVertical)">
                                      <p:cBhvr>
                                        <p:cTn id="53" dur="500"/>
                                        <p:tgtEl>
                                          <p:spTgt spid="6152"/>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barn(inVertical)">
                                      <p:cBhvr>
                                        <p:cTn id="58" dur="500"/>
                                        <p:tgtEl>
                                          <p:spTgt spid="16"/>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barn(inVertical)">
                                      <p:cBhvr>
                                        <p:cTn id="6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4" grpId="0" animBg="1"/>
      <p:bldP spid="18" grpId="0" animBg="1"/>
      <p:bldP spid="2" grpId="0" animBg="1"/>
      <p:bldP spid="16"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80" name="Rectangle 717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4" name="Picture 6" descr="A bottle of wine and a glass of wine on a table&#10;&#10;Description automatically generated with medium confidence">
            <a:extLst>
              <a:ext uri="{FF2B5EF4-FFF2-40B4-BE49-F238E27FC236}">
                <a16:creationId xmlns:a16="http://schemas.microsoft.com/office/drawing/2014/main" id="{42B3C387-E017-B7CA-C985-86918B42F4C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5401"/>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7182" name="Rectangle 718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8547C833-A8DF-95A7-6BA2-AE2C0A962436}"/>
              </a:ext>
            </a:extLst>
          </p:cNvPr>
          <p:cNvSpPr>
            <a:spLocks noGrp="1"/>
          </p:cNvSpPr>
          <p:nvPr>
            <p:ph type="title"/>
          </p:nvPr>
        </p:nvSpPr>
        <p:spPr>
          <a:xfrm>
            <a:off x="8514080" y="35805"/>
            <a:ext cx="3525520" cy="955675"/>
          </a:xfrm>
        </p:spPr>
        <p:txBody>
          <a:bodyPr vert="horz" lIns="91440" tIns="45720" rIns="91440" bIns="45720" rtlCol="0" anchor="ctr">
            <a:normAutofit/>
          </a:bodyPr>
          <a:lstStyle/>
          <a:p>
            <a:pPr algn="ctr"/>
            <a:r>
              <a:rPr lang="en-US" sz="4800" b="1" dirty="0" err="1">
                <a:solidFill>
                  <a:srgbClr val="0070C0"/>
                </a:solidFill>
                <a:latin typeface="#9Slide05 SVNClementine" panose="020F0502020204030203" pitchFamily="34" charset="0"/>
              </a:rPr>
              <a:t>Em</a:t>
            </a:r>
            <a:r>
              <a:rPr lang="en-US" sz="4800" b="1" dirty="0">
                <a:solidFill>
                  <a:srgbClr val="0070C0"/>
                </a:solidFill>
                <a:latin typeface="#9Slide05 SVNClementine" panose="020F0502020204030203" pitchFamily="34" charset="0"/>
              </a:rPr>
              <a:t> </a:t>
            </a:r>
            <a:r>
              <a:rPr lang="en-US" sz="4800" b="1" dirty="0" err="1">
                <a:solidFill>
                  <a:srgbClr val="0070C0"/>
                </a:solidFill>
                <a:latin typeface="#9Slide05 SVNClementine" panose="020F0502020204030203" pitchFamily="34" charset="0"/>
              </a:rPr>
              <a:t>có</a:t>
            </a:r>
            <a:r>
              <a:rPr lang="en-US" sz="4800" b="1" dirty="0">
                <a:solidFill>
                  <a:srgbClr val="0070C0"/>
                </a:solidFill>
                <a:latin typeface="#9Slide05 SVNClementine" panose="020F0502020204030203" pitchFamily="34" charset="0"/>
              </a:rPr>
              <a:t> </a:t>
            </a:r>
            <a:r>
              <a:rPr lang="en-US" sz="4800" b="1" dirty="0" err="1">
                <a:solidFill>
                  <a:srgbClr val="0070C0"/>
                </a:solidFill>
                <a:latin typeface="#9Slide05 SVNClementine" panose="020F0502020204030203" pitchFamily="34" charset="0"/>
              </a:rPr>
              <a:t>biết</a:t>
            </a:r>
            <a:r>
              <a:rPr lang="en-US" sz="4800" b="1" dirty="0">
                <a:solidFill>
                  <a:srgbClr val="0070C0"/>
                </a:solidFill>
                <a:latin typeface="#9Slide05 SVNClementine" panose="020F0502020204030203" pitchFamily="34" charset="0"/>
              </a:rPr>
              <a:t>?</a:t>
            </a:r>
          </a:p>
        </p:txBody>
      </p:sp>
      <p:sp>
        <p:nvSpPr>
          <p:cNvPr id="6" name="TextBox 5">
            <a:extLst>
              <a:ext uri="{FF2B5EF4-FFF2-40B4-BE49-F238E27FC236}">
                <a16:creationId xmlns:a16="http://schemas.microsoft.com/office/drawing/2014/main" id="{63CF7DA0-2D24-A698-6489-CAECF9D7B4BB}"/>
              </a:ext>
            </a:extLst>
          </p:cNvPr>
          <p:cNvSpPr txBox="1"/>
          <p:nvPr/>
        </p:nvSpPr>
        <p:spPr>
          <a:xfrm>
            <a:off x="8036560" y="869560"/>
            <a:ext cx="4003040" cy="5480440"/>
          </a:xfrm>
          <a:prstGeom prst="rect">
            <a:avLst/>
          </a:prstGeom>
        </p:spPr>
        <p:txBody>
          <a:bodyPr vert="horz" lIns="91440" tIns="45720" rIns="91440" bIns="45720" rtlCol="0">
            <a:normAutofit fontScale="92500" lnSpcReduction="20000"/>
          </a:bodyPr>
          <a:lstStyle/>
          <a:p>
            <a:pPr marL="285750" indent="-228600" algn="just">
              <a:lnSpc>
                <a:spcPct val="130000"/>
              </a:lnSpc>
              <a:spcAft>
                <a:spcPts val="600"/>
              </a:spcAft>
              <a:buFont typeface="Arial" panose="020B0604020202020204" pitchFamily="34" charset="0"/>
              <a:buChar char="•"/>
            </a:pPr>
            <a:r>
              <a:rPr lang="en-US" sz="2400" dirty="0">
                <a:effectLst/>
                <a:latin typeface="#9Slide03 SVNKelson Sans Light" panose="02000500000000000000" pitchFamily="2" charset="0"/>
              </a:rPr>
              <a:t>Ý </a:t>
            </a:r>
            <a:r>
              <a:rPr lang="en-US" sz="2400" dirty="0" err="1">
                <a:effectLst/>
                <a:latin typeface="#9Slide03 SVNKelson Sans Light" panose="02000500000000000000" pitchFamily="2" charset="0"/>
              </a:rPr>
              <a:t>vốn</a:t>
            </a:r>
            <a:r>
              <a:rPr lang="en-US" sz="2400" dirty="0">
                <a:effectLst/>
                <a:latin typeface="#9Slide03 SVNKelson Sans Light" panose="02000500000000000000" pitchFamily="2" charset="0"/>
              </a:rPr>
              <a:t> </a:t>
            </a:r>
            <a:r>
              <a:rPr lang="en-US" sz="2400" dirty="0" err="1">
                <a:effectLst/>
                <a:latin typeface="#9Slide03 SVNKelson Sans Light" panose="02000500000000000000" pitchFamily="2" charset="0"/>
              </a:rPr>
              <a:t>là</a:t>
            </a:r>
            <a:r>
              <a:rPr lang="en-US" sz="2400" dirty="0">
                <a:effectLst/>
                <a:latin typeface="#9Slide03 SVNKelson Sans Light" panose="02000500000000000000" pitchFamily="2" charset="0"/>
              </a:rPr>
              <a:t> </a:t>
            </a:r>
            <a:r>
              <a:rPr lang="en-US" sz="2400" dirty="0" err="1">
                <a:effectLst/>
                <a:latin typeface="#9Slide03 SVNKelson Sans Light" panose="02000500000000000000" pitchFamily="2" charset="0"/>
              </a:rPr>
              <a:t>đất</a:t>
            </a:r>
            <a:r>
              <a:rPr lang="en-US" sz="2400" dirty="0">
                <a:effectLst/>
                <a:latin typeface="#9Slide03 SVNKelson Sans Light" panose="02000500000000000000" pitchFamily="2" charset="0"/>
              </a:rPr>
              <a:t> </a:t>
            </a:r>
            <a:r>
              <a:rPr lang="en-US" sz="2400" dirty="0" err="1">
                <a:effectLst/>
                <a:latin typeface="#9Slide03 SVNKelson Sans Light" panose="02000500000000000000" pitchFamily="2" charset="0"/>
              </a:rPr>
              <a:t>nước</a:t>
            </a:r>
            <a:r>
              <a:rPr lang="en-US" sz="2400" dirty="0">
                <a:effectLst/>
                <a:latin typeface="#9Slide03 SVNKelson Sans Light" panose="02000500000000000000" pitchFamily="2" charset="0"/>
              </a:rPr>
              <a:t> </a:t>
            </a:r>
            <a:r>
              <a:rPr lang="en-US" sz="2400" dirty="0" err="1">
                <a:effectLst/>
                <a:latin typeface="#9Slide03 SVNKelson Sans Light" panose="02000500000000000000" pitchFamily="2" charset="0"/>
              </a:rPr>
              <a:t>khá</a:t>
            </a:r>
            <a:r>
              <a:rPr lang="en-US" sz="2400" dirty="0">
                <a:effectLst/>
                <a:latin typeface="#9Slide03 SVNKelson Sans Light" panose="02000500000000000000" pitchFamily="2" charset="0"/>
              </a:rPr>
              <a:t> </a:t>
            </a:r>
            <a:r>
              <a:rPr lang="en-US" sz="2400" dirty="0" err="1">
                <a:effectLst/>
                <a:latin typeface="#9Slide03 SVNKelson Sans Light" panose="02000500000000000000" pitchFamily="2" charset="0"/>
              </a:rPr>
              <a:t>nổi</a:t>
            </a:r>
            <a:r>
              <a:rPr lang="en-US" sz="2400" dirty="0">
                <a:effectLst/>
                <a:latin typeface="#9Slide03 SVNKelson Sans Light" panose="02000500000000000000" pitchFamily="2" charset="0"/>
              </a:rPr>
              <a:t> </a:t>
            </a:r>
            <a:r>
              <a:rPr lang="en-US" sz="2400" dirty="0" err="1">
                <a:effectLst/>
                <a:latin typeface="#9Slide03 SVNKelson Sans Light" panose="02000500000000000000" pitchFamily="2" charset="0"/>
              </a:rPr>
              <a:t>tiếng</a:t>
            </a:r>
            <a:r>
              <a:rPr lang="en-US" sz="2400" dirty="0">
                <a:effectLst/>
                <a:latin typeface="#9Slide03 SVNKelson Sans Light" panose="02000500000000000000" pitchFamily="2" charset="0"/>
              </a:rPr>
              <a:t> </a:t>
            </a:r>
            <a:r>
              <a:rPr lang="en-US" sz="2400" dirty="0" err="1">
                <a:effectLst/>
                <a:latin typeface="#9Slide03 SVNKelson Sans Light" panose="02000500000000000000" pitchFamily="2" charset="0"/>
              </a:rPr>
              <a:t>với</a:t>
            </a:r>
            <a:r>
              <a:rPr lang="en-US" sz="2400" dirty="0">
                <a:effectLst/>
                <a:latin typeface="#9Slide03 SVNKelson Sans Light" panose="02000500000000000000" pitchFamily="2" charset="0"/>
              </a:rPr>
              <a:t> </a:t>
            </a:r>
            <a:r>
              <a:rPr lang="en-US" sz="2400" dirty="0" err="1">
                <a:effectLst/>
                <a:latin typeface="#9Slide03 SVNKelson Sans Light" panose="02000500000000000000" pitchFamily="2" charset="0"/>
              </a:rPr>
              <a:t>hơn</a:t>
            </a:r>
            <a:r>
              <a:rPr lang="en-US" sz="2400" dirty="0">
                <a:effectLst/>
                <a:latin typeface="#9Slide03 SVNKelson Sans Light" panose="02000500000000000000" pitchFamily="2" charset="0"/>
              </a:rPr>
              <a:t> </a:t>
            </a:r>
            <a:r>
              <a:rPr lang="en-US" sz="2400" b="1" dirty="0">
                <a:solidFill>
                  <a:srgbClr val="FF0000"/>
                </a:solidFill>
                <a:effectLst/>
                <a:latin typeface="#9Slide03 SVNKelson Sans Light" panose="02000500000000000000" pitchFamily="2" charset="0"/>
              </a:rPr>
              <a:t>500</a:t>
            </a:r>
            <a:r>
              <a:rPr lang="en-US" sz="2400" dirty="0">
                <a:effectLst/>
                <a:latin typeface="#9Slide03 SVNKelson Sans Light" panose="02000500000000000000" pitchFamily="2" charset="0"/>
              </a:rPr>
              <a:t> </a:t>
            </a:r>
            <a:r>
              <a:rPr lang="en-US" sz="2400" dirty="0" err="1">
                <a:effectLst/>
                <a:latin typeface="#9Slide03 SVNKelson Sans Light" panose="02000500000000000000" pitchFamily="2" charset="0"/>
              </a:rPr>
              <a:t>loại</a:t>
            </a:r>
            <a:r>
              <a:rPr lang="en-US" sz="2400" dirty="0">
                <a:effectLst/>
                <a:latin typeface="#9Slide03 SVNKelson Sans Light" panose="02000500000000000000" pitchFamily="2" charset="0"/>
              </a:rPr>
              <a:t> </a:t>
            </a:r>
            <a:r>
              <a:rPr lang="en-US" sz="2400" dirty="0" err="1">
                <a:effectLst/>
                <a:latin typeface="#9Slide03 SVNKelson Sans Light" panose="02000500000000000000" pitchFamily="2" charset="0"/>
              </a:rPr>
              <a:t>rượu</a:t>
            </a:r>
            <a:r>
              <a:rPr lang="en-US" sz="2400" dirty="0">
                <a:effectLst/>
                <a:latin typeface="#9Slide03 SVNKelson Sans Light" panose="02000500000000000000" pitchFamily="2" charset="0"/>
              </a:rPr>
              <a:t> vang </a:t>
            </a:r>
            <a:r>
              <a:rPr lang="en-US" sz="2400" dirty="0" err="1">
                <a:effectLst/>
                <a:latin typeface="#9Slide03 SVNKelson Sans Light" panose="02000500000000000000" pitchFamily="2" charset="0"/>
              </a:rPr>
              <a:t>khác</a:t>
            </a:r>
            <a:r>
              <a:rPr lang="en-US" sz="2400" dirty="0">
                <a:effectLst/>
                <a:latin typeface="#9Slide03 SVNKelson Sans Light" panose="02000500000000000000" pitchFamily="2" charset="0"/>
              </a:rPr>
              <a:t> </a:t>
            </a:r>
            <a:r>
              <a:rPr lang="en-US" sz="2400" dirty="0" err="1">
                <a:effectLst/>
                <a:latin typeface="#9Slide03 SVNKelson Sans Light" panose="02000500000000000000" pitchFamily="2" charset="0"/>
              </a:rPr>
              <a:t>nhau</a:t>
            </a:r>
            <a:r>
              <a:rPr lang="en-US" sz="2400" dirty="0">
                <a:effectLst/>
                <a:latin typeface="#9Slide03 SVNKelson Sans Light" panose="02000500000000000000" pitchFamily="2" charset="0"/>
              </a:rPr>
              <a:t>, </a:t>
            </a:r>
            <a:r>
              <a:rPr lang="en-US" sz="2400" dirty="0" err="1">
                <a:effectLst/>
                <a:latin typeface="#9Slide03 SVNKelson Sans Light" panose="02000500000000000000" pitchFamily="2" charset="0"/>
              </a:rPr>
              <a:t>được</a:t>
            </a:r>
            <a:r>
              <a:rPr lang="en-US" sz="2400" dirty="0">
                <a:effectLst/>
                <a:latin typeface="#9Slide03 SVNKelson Sans Light" panose="02000500000000000000" pitchFamily="2" charset="0"/>
              </a:rPr>
              <a:t> </a:t>
            </a:r>
            <a:r>
              <a:rPr lang="en-US" sz="2400" dirty="0" err="1">
                <a:effectLst/>
                <a:latin typeface="#9Slide03 SVNKelson Sans Light" panose="02000500000000000000" pitchFamily="2" charset="0"/>
              </a:rPr>
              <a:t>phân</a:t>
            </a:r>
            <a:r>
              <a:rPr lang="en-US" sz="2400" dirty="0">
                <a:effectLst/>
                <a:latin typeface="#9Slide03 SVNKelson Sans Light" panose="02000500000000000000" pitchFamily="2" charset="0"/>
              </a:rPr>
              <a:t> </a:t>
            </a:r>
            <a:r>
              <a:rPr lang="en-US" sz="2400" dirty="0" err="1">
                <a:effectLst/>
                <a:latin typeface="#9Slide03 SVNKelson Sans Light" panose="02000500000000000000" pitchFamily="2" charset="0"/>
              </a:rPr>
              <a:t>phối</a:t>
            </a:r>
            <a:r>
              <a:rPr lang="en-US" sz="2400" dirty="0">
                <a:effectLst/>
                <a:latin typeface="#9Slide03 SVNKelson Sans Light" panose="02000500000000000000" pitchFamily="2" charset="0"/>
              </a:rPr>
              <a:t> </a:t>
            </a:r>
            <a:r>
              <a:rPr lang="en-US" sz="2400" dirty="0" err="1">
                <a:effectLst/>
                <a:latin typeface="#9Slide03 SVNKelson Sans Light" panose="02000500000000000000" pitchFamily="2" charset="0"/>
              </a:rPr>
              <a:t>khá</a:t>
            </a:r>
            <a:r>
              <a:rPr lang="en-US" sz="2400" dirty="0">
                <a:effectLst/>
                <a:latin typeface="#9Slide03 SVNKelson Sans Light" panose="02000500000000000000" pitchFamily="2" charset="0"/>
              </a:rPr>
              <a:t> </a:t>
            </a:r>
            <a:r>
              <a:rPr lang="en-US" sz="2400" dirty="0" err="1">
                <a:effectLst/>
                <a:latin typeface="#9Slide03 SVNKelson Sans Light" panose="02000500000000000000" pitchFamily="2" charset="0"/>
              </a:rPr>
              <a:t>rộng</a:t>
            </a:r>
            <a:r>
              <a:rPr lang="en-US" sz="2400" dirty="0">
                <a:effectLst/>
                <a:latin typeface="#9Slide03 SVNKelson Sans Light" panose="02000500000000000000" pitchFamily="2" charset="0"/>
              </a:rPr>
              <a:t> </a:t>
            </a:r>
            <a:r>
              <a:rPr lang="en-US" sz="2400" dirty="0" err="1">
                <a:effectLst/>
                <a:latin typeface="#9Slide03 SVNKelson Sans Light" panose="02000500000000000000" pitchFamily="2" charset="0"/>
              </a:rPr>
              <a:t>rãi</a:t>
            </a:r>
            <a:r>
              <a:rPr lang="en-US" sz="2400" dirty="0">
                <a:effectLst/>
                <a:latin typeface="#9Slide03 SVNKelson Sans Light" panose="02000500000000000000" pitchFamily="2" charset="0"/>
              </a:rPr>
              <a:t> ở </a:t>
            </a:r>
            <a:r>
              <a:rPr lang="en-US" sz="2400" dirty="0" err="1">
                <a:effectLst/>
                <a:latin typeface="#9Slide03 SVNKelson Sans Light" panose="02000500000000000000" pitchFamily="2" charset="0"/>
              </a:rPr>
              <a:t>hầu</a:t>
            </a:r>
            <a:r>
              <a:rPr lang="en-US" sz="2400" dirty="0">
                <a:effectLst/>
                <a:latin typeface="#9Slide03 SVNKelson Sans Light" panose="02000500000000000000" pitchFamily="2" charset="0"/>
              </a:rPr>
              <a:t> </a:t>
            </a:r>
            <a:r>
              <a:rPr lang="en-US" sz="2400" dirty="0" err="1">
                <a:effectLst/>
                <a:latin typeface="#9Slide03 SVNKelson Sans Light" panose="02000500000000000000" pitchFamily="2" charset="0"/>
              </a:rPr>
              <a:t>hết</a:t>
            </a:r>
            <a:r>
              <a:rPr lang="en-US" sz="2400" dirty="0">
                <a:effectLst/>
                <a:latin typeface="#9Slide03 SVNKelson Sans Light" panose="02000500000000000000" pitchFamily="2" charset="0"/>
              </a:rPr>
              <a:t> </a:t>
            </a:r>
            <a:r>
              <a:rPr lang="en-US" sz="2400" dirty="0" err="1">
                <a:effectLst/>
                <a:latin typeface="#9Slide03 SVNKelson Sans Light" panose="02000500000000000000" pitchFamily="2" charset="0"/>
              </a:rPr>
              <a:t>khắp</a:t>
            </a:r>
            <a:r>
              <a:rPr lang="en-US" sz="2400" dirty="0">
                <a:effectLst/>
                <a:latin typeface="#9Slide03 SVNKelson Sans Light" panose="02000500000000000000" pitchFamily="2" charset="0"/>
              </a:rPr>
              <a:t> </a:t>
            </a:r>
            <a:r>
              <a:rPr lang="en-US" sz="2400" dirty="0" err="1">
                <a:effectLst/>
                <a:latin typeface="#9Slide03 SVNKelson Sans Light" panose="02000500000000000000" pitchFamily="2" charset="0"/>
              </a:rPr>
              <a:t>nơi</a:t>
            </a:r>
            <a:r>
              <a:rPr lang="en-US" sz="2400" dirty="0">
                <a:effectLst/>
                <a:latin typeface="#9Slide03 SVNKelson Sans Light" panose="02000500000000000000" pitchFamily="2" charset="0"/>
              </a:rPr>
              <a:t> </a:t>
            </a:r>
            <a:r>
              <a:rPr lang="en-US" sz="2400" dirty="0" err="1">
                <a:effectLst/>
                <a:latin typeface="#9Slide03 SVNKelson Sans Light" panose="02000500000000000000" pitchFamily="2" charset="0"/>
              </a:rPr>
              <a:t>trên</a:t>
            </a:r>
            <a:r>
              <a:rPr lang="en-US" sz="2400" dirty="0">
                <a:effectLst/>
                <a:latin typeface="#9Slide03 SVNKelson Sans Light" panose="02000500000000000000" pitchFamily="2" charset="0"/>
              </a:rPr>
              <a:t> </a:t>
            </a:r>
            <a:r>
              <a:rPr lang="en-US" sz="2400" dirty="0" err="1">
                <a:effectLst/>
                <a:latin typeface="#9Slide03 SVNKelson Sans Light" panose="02000500000000000000" pitchFamily="2" charset="0"/>
              </a:rPr>
              <a:t>thế</a:t>
            </a:r>
            <a:r>
              <a:rPr lang="en-US" sz="2400" dirty="0">
                <a:effectLst/>
                <a:latin typeface="#9Slide03 SVNKelson Sans Light" panose="02000500000000000000" pitchFamily="2" charset="0"/>
              </a:rPr>
              <a:t> </a:t>
            </a:r>
            <a:r>
              <a:rPr lang="en-US" sz="2400" dirty="0" err="1">
                <a:effectLst/>
                <a:latin typeface="#9Slide03 SVNKelson Sans Light" panose="02000500000000000000" pitchFamily="2" charset="0"/>
              </a:rPr>
              <a:t>giới</a:t>
            </a:r>
            <a:r>
              <a:rPr lang="en-US" sz="2400" dirty="0">
                <a:effectLst/>
                <a:latin typeface="#9Slide03 SVNKelson Sans Light" panose="02000500000000000000" pitchFamily="2" charset="0"/>
              </a:rPr>
              <a:t>.</a:t>
            </a:r>
          </a:p>
          <a:p>
            <a:pPr marL="285750" indent="-228600" algn="just">
              <a:lnSpc>
                <a:spcPct val="130000"/>
              </a:lnSpc>
              <a:spcAft>
                <a:spcPts val="600"/>
              </a:spcAft>
              <a:buFont typeface="Arial" panose="020B0604020202020204" pitchFamily="34" charset="0"/>
              <a:buChar char="•"/>
            </a:pPr>
            <a:r>
              <a:rPr lang="en-US" sz="2400" dirty="0">
                <a:effectLst/>
                <a:latin typeface="#9Slide03 SVNKelson Sans Light" panose="02000500000000000000" pitchFamily="2" charset="0"/>
              </a:rPr>
              <a:t>Theo </a:t>
            </a:r>
            <a:r>
              <a:rPr lang="en-US" sz="2400" dirty="0" err="1">
                <a:effectLst/>
                <a:latin typeface="#9Slide03 SVNKelson Sans Light" panose="02000500000000000000" pitchFamily="2" charset="0"/>
              </a:rPr>
              <a:t>thống</a:t>
            </a:r>
            <a:r>
              <a:rPr lang="en-US" sz="2400" dirty="0">
                <a:effectLst/>
                <a:latin typeface="#9Slide03 SVNKelson Sans Light" panose="02000500000000000000" pitchFamily="2" charset="0"/>
              </a:rPr>
              <a:t> </a:t>
            </a:r>
            <a:r>
              <a:rPr lang="en-US" sz="2400" dirty="0" err="1">
                <a:effectLst/>
                <a:latin typeface="#9Slide03 SVNKelson Sans Light" panose="02000500000000000000" pitchFamily="2" charset="0"/>
              </a:rPr>
              <a:t>kê</a:t>
            </a:r>
            <a:r>
              <a:rPr lang="en-US" sz="2400" dirty="0">
                <a:effectLst/>
                <a:latin typeface="#9Slide03 SVNKelson Sans Light" panose="02000500000000000000" pitchFamily="2" charset="0"/>
              </a:rPr>
              <a:t>, Italia </a:t>
            </a:r>
            <a:r>
              <a:rPr lang="en-US" sz="2400" dirty="0" err="1">
                <a:effectLst/>
                <a:latin typeface="#9Slide03 SVNKelson Sans Light" panose="02000500000000000000" pitchFamily="2" charset="0"/>
              </a:rPr>
              <a:t>đã</a:t>
            </a:r>
            <a:r>
              <a:rPr lang="en-US" sz="2400" dirty="0">
                <a:effectLst/>
                <a:latin typeface="#9Slide03 SVNKelson Sans Light" panose="02000500000000000000" pitchFamily="2" charset="0"/>
              </a:rPr>
              <a:t> </a:t>
            </a:r>
            <a:r>
              <a:rPr lang="en-US" sz="2400" dirty="0" err="1">
                <a:effectLst/>
                <a:latin typeface="#9Slide03 SVNKelson Sans Light" panose="02000500000000000000" pitchFamily="2" charset="0"/>
              </a:rPr>
              <a:t>sản</a:t>
            </a:r>
            <a:r>
              <a:rPr lang="en-US" sz="2400" dirty="0">
                <a:effectLst/>
                <a:latin typeface="#9Slide03 SVNKelson Sans Light" panose="02000500000000000000" pitchFamily="2" charset="0"/>
              </a:rPr>
              <a:t> </a:t>
            </a:r>
            <a:r>
              <a:rPr lang="en-US" sz="2400" dirty="0" err="1">
                <a:effectLst/>
                <a:latin typeface="#9Slide03 SVNKelson Sans Light" panose="02000500000000000000" pitchFamily="2" charset="0"/>
              </a:rPr>
              <a:t>xuất</a:t>
            </a:r>
            <a:r>
              <a:rPr lang="en-US" sz="2400" dirty="0">
                <a:effectLst/>
                <a:latin typeface="#9Slide03 SVNKelson Sans Light" panose="02000500000000000000" pitchFamily="2" charset="0"/>
              </a:rPr>
              <a:t> </a:t>
            </a:r>
            <a:r>
              <a:rPr lang="en-US" sz="2400" b="1" dirty="0" err="1">
                <a:solidFill>
                  <a:srgbClr val="FF0000"/>
                </a:solidFill>
                <a:effectLst/>
                <a:latin typeface="#9Slide03 SVNKelson Sans Light" panose="02000500000000000000" pitchFamily="2" charset="0"/>
              </a:rPr>
              <a:t>khoảng</a:t>
            </a:r>
            <a:r>
              <a:rPr lang="en-US" sz="2400" b="1" dirty="0">
                <a:solidFill>
                  <a:srgbClr val="FF0000"/>
                </a:solidFill>
                <a:effectLst/>
                <a:latin typeface="#9Slide03 SVNKelson Sans Light" panose="02000500000000000000" pitchFamily="2" charset="0"/>
              </a:rPr>
              <a:t> 4 </a:t>
            </a:r>
            <a:r>
              <a:rPr lang="en-US" sz="2400" b="1" dirty="0" err="1">
                <a:solidFill>
                  <a:srgbClr val="FF0000"/>
                </a:solidFill>
                <a:effectLst/>
                <a:latin typeface="#9Slide03 SVNKelson Sans Light" panose="02000500000000000000" pitchFamily="2" charset="0"/>
              </a:rPr>
              <a:t>tỉ</a:t>
            </a:r>
            <a:r>
              <a:rPr lang="en-US" sz="2400" b="1" dirty="0">
                <a:solidFill>
                  <a:srgbClr val="FF0000"/>
                </a:solidFill>
                <a:effectLst/>
                <a:latin typeface="#9Slide03 SVNKelson Sans Light" panose="02000500000000000000" pitchFamily="2" charset="0"/>
              </a:rPr>
              <a:t> - 5 </a:t>
            </a:r>
            <a:r>
              <a:rPr lang="en-US" sz="2400" b="1" dirty="0" err="1">
                <a:solidFill>
                  <a:srgbClr val="FF0000"/>
                </a:solidFill>
                <a:effectLst/>
                <a:latin typeface="#9Slide03 SVNKelson Sans Light" panose="02000500000000000000" pitchFamily="2" charset="0"/>
              </a:rPr>
              <a:t>tỉ</a:t>
            </a:r>
            <a:r>
              <a:rPr lang="en-US" sz="2400" b="1" dirty="0">
                <a:solidFill>
                  <a:srgbClr val="FF0000"/>
                </a:solidFill>
                <a:effectLst/>
                <a:latin typeface="#9Slide03 SVNKelson Sans Light" panose="02000500000000000000" pitchFamily="2" charset="0"/>
              </a:rPr>
              <a:t> </a:t>
            </a:r>
            <a:r>
              <a:rPr lang="en-US" sz="2400" b="1" dirty="0" err="1">
                <a:solidFill>
                  <a:srgbClr val="FF0000"/>
                </a:solidFill>
                <a:effectLst/>
                <a:latin typeface="#9Slide03 SVNKelson Sans Light" panose="02000500000000000000" pitchFamily="2" charset="0"/>
              </a:rPr>
              <a:t>lít</a:t>
            </a:r>
            <a:r>
              <a:rPr lang="en-US" sz="2400" b="1" dirty="0">
                <a:solidFill>
                  <a:srgbClr val="FF0000"/>
                </a:solidFill>
                <a:effectLst/>
                <a:latin typeface="#9Slide03 SVNKelson Sans Light" panose="02000500000000000000" pitchFamily="2" charset="0"/>
              </a:rPr>
              <a:t> </a:t>
            </a:r>
            <a:r>
              <a:rPr lang="en-US" sz="2400" dirty="0" err="1">
                <a:effectLst/>
                <a:latin typeface="#9Slide03 SVNKelson Sans Light" panose="02000500000000000000" pitchFamily="2" charset="0"/>
              </a:rPr>
              <a:t>mỗi</a:t>
            </a:r>
            <a:r>
              <a:rPr lang="en-US" sz="2400" dirty="0">
                <a:effectLst/>
                <a:latin typeface="#9Slide03 SVNKelson Sans Light" panose="02000500000000000000" pitchFamily="2" charset="0"/>
              </a:rPr>
              <a:t> </a:t>
            </a:r>
            <a:r>
              <a:rPr lang="en-US" sz="2400" dirty="0" err="1">
                <a:effectLst/>
                <a:latin typeface="#9Slide03 SVNKelson Sans Light" panose="02000500000000000000" pitchFamily="2" charset="0"/>
              </a:rPr>
              <a:t>năm</a:t>
            </a:r>
            <a:r>
              <a:rPr lang="en-US" sz="2400" dirty="0">
                <a:effectLst/>
                <a:latin typeface="#9Slide03 SVNKelson Sans Light" panose="02000500000000000000" pitchFamily="2" charset="0"/>
              </a:rPr>
              <a:t> </a:t>
            </a:r>
            <a:r>
              <a:rPr lang="en-US" sz="2400" dirty="0" err="1">
                <a:effectLst/>
                <a:latin typeface="#9Slide03 SVNKelson Sans Light" panose="02000500000000000000" pitchFamily="2" charset="0"/>
              </a:rPr>
              <a:t>và</a:t>
            </a:r>
            <a:r>
              <a:rPr lang="en-US" sz="2400" dirty="0">
                <a:effectLst/>
                <a:latin typeface="#9Slide03 SVNKelson Sans Light" panose="02000500000000000000" pitchFamily="2" charset="0"/>
              </a:rPr>
              <a:t> </a:t>
            </a:r>
            <a:r>
              <a:rPr lang="en-US" sz="2400" dirty="0" err="1">
                <a:effectLst/>
                <a:latin typeface="#9Slide03 SVNKelson Sans Light" panose="02000500000000000000" pitchFamily="2" charset="0"/>
              </a:rPr>
              <a:t>chiếm</a:t>
            </a:r>
            <a:r>
              <a:rPr lang="en-US" sz="2400" dirty="0">
                <a:effectLst/>
                <a:latin typeface="#9Slide03 SVNKelson Sans Light" panose="02000500000000000000" pitchFamily="2" charset="0"/>
              </a:rPr>
              <a:t> </a:t>
            </a:r>
            <a:r>
              <a:rPr lang="en-US" sz="2400" dirty="0" err="1">
                <a:effectLst/>
                <a:latin typeface="#9Slide03 SVNKelson Sans Light" panose="02000500000000000000" pitchFamily="2" charset="0"/>
              </a:rPr>
              <a:t>khoảng</a:t>
            </a:r>
            <a:r>
              <a:rPr lang="en-US" sz="2400" dirty="0">
                <a:effectLst/>
                <a:latin typeface="#9Slide03 SVNKelson Sans Light" panose="02000500000000000000" pitchFamily="2" charset="0"/>
              </a:rPr>
              <a:t> </a:t>
            </a:r>
            <a:r>
              <a:rPr lang="en-US" sz="2400" b="1" dirty="0">
                <a:solidFill>
                  <a:srgbClr val="FF0000"/>
                </a:solidFill>
                <a:effectLst/>
                <a:latin typeface="#9Slide03 SVNKelson Sans Light" panose="02000500000000000000" pitchFamily="2" charset="0"/>
              </a:rPr>
              <a:t>1/3 </a:t>
            </a:r>
            <a:r>
              <a:rPr lang="en-US" sz="2400" b="1" dirty="0" err="1">
                <a:solidFill>
                  <a:srgbClr val="FF0000"/>
                </a:solidFill>
                <a:effectLst/>
                <a:latin typeface="#9Slide03 SVNKelson Sans Light" panose="02000500000000000000" pitchFamily="2" charset="0"/>
              </a:rPr>
              <a:t>sản</a:t>
            </a:r>
            <a:r>
              <a:rPr lang="en-US" sz="2400" b="1" dirty="0">
                <a:solidFill>
                  <a:srgbClr val="FF0000"/>
                </a:solidFill>
                <a:effectLst/>
                <a:latin typeface="#9Slide03 SVNKelson Sans Light" panose="02000500000000000000" pitchFamily="2" charset="0"/>
              </a:rPr>
              <a:t> </a:t>
            </a:r>
            <a:r>
              <a:rPr lang="en-US" sz="2400" b="1" dirty="0" err="1">
                <a:solidFill>
                  <a:srgbClr val="FF0000"/>
                </a:solidFill>
                <a:effectLst/>
                <a:latin typeface="#9Slide03 SVNKelson Sans Light" panose="02000500000000000000" pitchFamily="2" charset="0"/>
              </a:rPr>
              <a:t>lượng</a:t>
            </a:r>
            <a:r>
              <a:rPr lang="en-US" sz="2400" b="1" dirty="0">
                <a:solidFill>
                  <a:srgbClr val="FF0000"/>
                </a:solidFill>
                <a:effectLst/>
                <a:latin typeface="#9Slide03 SVNKelson Sans Light" panose="02000500000000000000" pitchFamily="2" charset="0"/>
              </a:rPr>
              <a:t> </a:t>
            </a:r>
            <a:r>
              <a:rPr lang="en-US" sz="2400" b="1" dirty="0" err="1">
                <a:solidFill>
                  <a:srgbClr val="FF0000"/>
                </a:solidFill>
                <a:effectLst/>
                <a:latin typeface="#9Slide03 SVNKelson Sans Light" panose="02000500000000000000" pitchFamily="2" charset="0"/>
              </a:rPr>
              <a:t>rượu</a:t>
            </a:r>
            <a:r>
              <a:rPr lang="en-US" sz="2400" b="1" dirty="0">
                <a:solidFill>
                  <a:srgbClr val="FF0000"/>
                </a:solidFill>
                <a:effectLst/>
                <a:latin typeface="#9Slide03 SVNKelson Sans Light" panose="02000500000000000000" pitchFamily="2" charset="0"/>
              </a:rPr>
              <a:t> vang </a:t>
            </a:r>
            <a:r>
              <a:rPr lang="en-US" sz="2400" b="1" dirty="0" err="1">
                <a:solidFill>
                  <a:srgbClr val="FF0000"/>
                </a:solidFill>
                <a:effectLst/>
                <a:latin typeface="#9Slide03 SVNKelson Sans Light" panose="02000500000000000000" pitchFamily="2" charset="0"/>
              </a:rPr>
              <a:t>trên</a:t>
            </a:r>
            <a:r>
              <a:rPr lang="en-US" sz="2400" b="1" dirty="0">
                <a:solidFill>
                  <a:srgbClr val="FF0000"/>
                </a:solidFill>
                <a:effectLst/>
                <a:latin typeface="#9Slide03 SVNKelson Sans Light" panose="02000500000000000000" pitchFamily="2" charset="0"/>
              </a:rPr>
              <a:t> </a:t>
            </a:r>
            <a:r>
              <a:rPr lang="en-US" sz="2400" b="1" dirty="0" err="1">
                <a:solidFill>
                  <a:srgbClr val="FF0000"/>
                </a:solidFill>
                <a:effectLst/>
                <a:latin typeface="#9Slide03 SVNKelson Sans Light" panose="02000500000000000000" pitchFamily="2" charset="0"/>
              </a:rPr>
              <a:t>toàn</a:t>
            </a:r>
            <a:r>
              <a:rPr lang="en-US" sz="2400" b="1" dirty="0">
                <a:solidFill>
                  <a:srgbClr val="FF0000"/>
                </a:solidFill>
                <a:effectLst/>
                <a:latin typeface="#9Slide03 SVNKelson Sans Light" panose="02000500000000000000" pitchFamily="2" charset="0"/>
              </a:rPr>
              <a:t> </a:t>
            </a:r>
            <a:r>
              <a:rPr lang="en-US" sz="2400" b="1" dirty="0" err="1">
                <a:solidFill>
                  <a:srgbClr val="FF0000"/>
                </a:solidFill>
                <a:effectLst/>
                <a:latin typeface="#9Slide03 SVNKelson Sans Light" panose="02000500000000000000" pitchFamily="2" charset="0"/>
              </a:rPr>
              <a:t>cầu</a:t>
            </a:r>
            <a:r>
              <a:rPr lang="en-US" sz="2400" dirty="0">
                <a:effectLst/>
                <a:latin typeface="#9Slide03 SVNKelson Sans Light" panose="02000500000000000000" pitchFamily="2" charset="0"/>
              </a:rPr>
              <a:t>, </a:t>
            </a:r>
            <a:r>
              <a:rPr lang="en-US" sz="2400" dirty="0" err="1">
                <a:effectLst/>
                <a:latin typeface="#9Slide03 SVNKelson Sans Light" panose="02000500000000000000" pitchFamily="2" charset="0"/>
              </a:rPr>
              <a:t>tiếp</a:t>
            </a:r>
            <a:r>
              <a:rPr lang="en-US" sz="2400" dirty="0">
                <a:effectLst/>
                <a:latin typeface="#9Slide03 SVNKelson Sans Light" panose="02000500000000000000" pitchFamily="2" charset="0"/>
              </a:rPr>
              <a:t> </a:t>
            </a:r>
            <a:r>
              <a:rPr lang="en-US" sz="2400" dirty="0" err="1">
                <a:effectLst/>
                <a:latin typeface="#9Slide03 SVNKelson Sans Light" panose="02000500000000000000" pitchFamily="2" charset="0"/>
              </a:rPr>
              <a:t>sau</a:t>
            </a:r>
            <a:r>
              <a:rPr lang="en-US" sz="2400" dirty="0">
                <a:effectLst/>
                <a:latin typeface="#9Slide03 SVNKelson Sans Light" panose="02000500000000000000" pitchFamily="2" charset="0"/>
              </a:rPr>
              <a:t> </a:t>
            </a:r>
            <a:r>
              <a:rPr lang="en-US" sz="2400" dirty="0" err="1">
                <a:effectLst/>
                <a:latin typeface="#9Slide03 SVNKelson Sans Light" panose="02000500000000000000" pitchFamily="2" charset="0"/>
              </a:rPr>
              <a:t>là</a:t>
            </a:r>
            <a:r>
              <a:rPr lang="en-US" sz="2400" dirty="0">
                <a:effectLst/>
                <a:latin typeface="#9Slide03 SVNKelson Sans Light" panose="02000500000000000000" pitchFamily="2" charset="0"/>
              </a:rPr>
              <a:t> </a:t>
            </a:r>
            <a:r>
              <a:rPr lang="en-US" sz="2400" dirty="0" err="1">
                <a:effectLst/>
                <a:latin typeface="#9Slide03 SVNKelson Sans Light" panose="02000500000000000000" pitchFamily="2" charset="0"/>
              </a:rPr>
              <a:t>Pháp</a:t>
            </a:r>
            <a:r>
              <a:rPr lang="en-US" sz="2400" dirty="0">
                <a:effectLst/>
                <a:latin typeface="#9Slide03 SVNKelson Sans Light" panose="02000500000000000000" pitchFamily="2" charset="0"/>
              </a:rPr>
              <a:t> </a:t>
            </a:r>
            <a:r>
              <a:rPr lang="en-US" sz="2400" dirty="0" err="1">
                <a:effectLst/>
                <a:latin typeface="#9Slide03 SVNKelson Sans Light" panose="02000500000000000000" pitchFamily="2" charset="0"/>
              </a:rPr>
              <a:t>và</a:t>
            </a:r>
            <a:r>
              <a:rPr lang="en-US" sz="2400" dirty="0">
                <a:effectLst/>
                <a:latin typeface="#9Slide03 SVNKelson Sans Light" panose="02000500000000000000" pitchFamily="2" charset="0"/>
              </a:rPr>
              <a:t> </a:t>
            </a:r>
            <a:r>
              <a:rPr lang="en-US" sz="2400" dirty="0" err="1">
                <a:effectLst/>
                <a:latin typeface="#9Slide03 SVNKelson Sans Light" panose="02000500000000000000" pitchFamily="2" charset="0"/>
              </a:rPr>
              <a:t>Tây</a:t>
            </a:r>
            <a:r>
              <a:rPr lang="en-US" sz="2400" dirty="0">
                <a:effectLst/>
                <a:latin typeface="#9Slide03 SVNKelson Sans Light" panose="02000500000000000000" pitchFamily="2" charset="0"/>
              </a:rPr>
              <a:t> Ban </a:t>
            </a:r>
            <a:r>
              <a:rPr lang="en-US" sz="2400" dirty="0" err="1">
                <a:effectLst/>
                <a:latin typeface="#9Slide03 SVNKelson Sans Light" panose="02000500000000000000" pitchFamily="2" charset="0"/>
              </a:rPr>
              <a:t>Nha</a:t>
            </a:r>
            <a:r>
              <a:rPr lang="en-US" sz="2400" dirty="0">
                <a:effectLst/>
                <a:latin typeface="#9Slide03 SVNKelson Sans Light" panose="02000500000000000000" pitchFamily="2" charset="0"/>
              </a:rPr>
              <a:t>. </a:t>
            </a:r>
            <a:r>
              <a:rPr lang="en-US" sz="2400" dirty="0" err="1">
                <a:effectLst/>
                <a:latin typeface="#9Slide03 SVNKelson Sans Light" panose="02000500000000000000" pitchFamily="2" charset="0"/>
              </a:rPr>
              <a:t>Người</a:t>
            </a:r>
            <a:r>
              <a:rPr lang="en-US" sz="2400" dirty="0">
                <a:effectLst/>
                <a:latin typeface="#9Slide03 SVNKelson Sans Light" panose="02000500000000000000" pitchFamily="2" charset="0"/>
              </a:rPr>
              <a:t> Italia </a:t>
            </a:r>
            <a:r>
              <a:rPr lang="en-US" sz="2400" dirty="0" err="1">
                <a:effectLst/>
                <a:latin typeface="#9Slide03 SVNKelson Sans Light" panose="02000500000000000000" pitchFamily="2" charset="0"/>
              </a:rPr>
              <a:t>được</a:t>
            </a:r>
            <a:r>
              <a:rPr lang="en-US" sz="2400" dirty="0">
                <a:effectLst/>
                <a:latin typeface="#9Slide03 SVNKelson Sans Light" panose="02000500000000000000" pitchFamily="2" charset="0"/>
              </a:rPr>
              <a:t> </a:t>
            </a:r>
            <a:r>
              <a:rPr lang="en-US" sz="2400" dirty="0" err="1">
                <a:effectLst/>
                <a:latin typeface="#9Slide03 SVNKelson Sans Light" panose="02000500000000000000" pitchFamily="2" charset="0"/>
              </a:rPr>
              <a:t>xếp</a:t>
            </a:r>
            <a:r>
              <a:rPr lang="en-US" sz="2400" dirty="0">
                <a:effectLst/>
                <a:latin typeface="#9Slide03 SVNKelson Sans Light" panose="02000500000000000000" pitchFamily="2" charset="0"/>
              </a:rPr>
              <a:t> </a:t>
            </a:r>
            <a:r>
              <a:rPr lang="en-US" sz="2400" dirty="0" err="1">
                <a:effectLst/>
                <a:latin typeface="#9Slide03 SVNKelson Sans Light" panose="02000500000000000000" pitchFamily="2" charset="0"/>
              </a:rPr>
              <a:t>hạng</a:t>
            </a:r>
            <a:r>
              <a:rPr lang="en-US" sz="2400" dirty="0">
                <a:effectLst/>
                <a:latin typeface="#9Slide03 SVNKelson Sans Light" panose="02000500000000000000" pitchFamily="2" charset="0"/>
              </a:rPr>
              <a:t> </a:t>
            </a:r>
            <a:r>
              <a:rPr lang="en-US" sz="2400" dirty="0" err="1">
                <a:effectLst/>
                <a:latin typeface="#9Slide03 SVNKelson Sans Light" panose="02000500000000000000" pitchFamily="2" charset="0"/>
              </a:rPr>
              <a:t>thứ</a:t>
            </a:r>
            <a:r>
              <a:rPr lang="en-US" sz="2400" dirty="0">
                <a:effectLst/>
                <a:latin typeface="#9Slide03 SVNKelson Sans Light" panose="02000500000000000000" pitchFamily="2" charset="0"/>
              </a:rPr>
              <a:t> 5 </a:t>
            </a:r>
            <a:r>
              <a:rPr lang="en-US" sz="2400" dirty="0" err="1">
                <a:effectLst/>
                <a:latin typeface="#9Slide03 SVNKelson Sans Light" panose="02000500000000000000" pitchFamily="2" charset="0"/>
              </a:rPr>
              <a:t>về</a:t>
            </a:r>
            <a:r>
              <a:rPr lang="en-US" sz="2400" dirty="0">
                <a:effectLst/>
                <a:latin typeface="#9Slide03 SVNKelson Sans Light" panose="02000500000000000000" pitchFamily="2" charset="0"/>
              </a:rPr>
              <a:t> </a:t>
            </a:r>
            <a:r>
              <a:rPr lang="en-US" sz="2400" dirty="0" err="1">
                <a:effectLst/>
                <a:latin typeface="#9Slide03 SVNKelson Sans Light" panose="02000500000000000000" pitchFamily="2" charset="0"/>
              </a:rPr>
              <a:t>tiêu</a:t>
            </a:r>
            <a:r>
              <a:rPr lang="en-US" sz="2400" dirty="0">
                <a:effectLst/>
                <a:latin typeface="#9Slide03 SVNKelson Sans Light" panose="02000500000000000000" pitchFamily="2" charset="0"/>
              </a:rPr>
              <a:t> </a:t>
            </a:r>
            <a:r>
              <a:rPr lang="en-US" sz="2400" dirty="0" err="1">
                <a:effectLst/>
                <a:latin typeface="#9Slide03 SVNKelson Sans Light" panose="02000500000000000000" pitchFamily="2" charset="0"/>
              </a:rPr>
              <a:t>thụ</a:t>
            </a:r>
            <a:r>
              <a:rPr lang="en-US" sz="2400" dirty="0">
                <a:effectLst/>
                <a:latin typeface="#9Slide03 SVNKelson Sans Light" panose="02000500000000000000" pitchFamily="2" charset="0"/>
              </a:rPr>
              <a:t> </a:t>
            </a:r>
            <a:r>
              <a:rPr lang="en-US" sz="2400" dirty="0" err="1">
                <a:effectLst/>
                <a:latin typeface="#9Slide03 SVNKelson Sans Light" panose="02000500000000000000" pitchFamily="2" charset="0"/>
              </a:rPr>
              <a:t>rượu</a:t>
            </a:r>
            <a:r>
              <a:rPr lang="en-US" sz="2400" dirty="0">
                <a:effectLst/>
                <a:latin typeface="#9Slide03 SVNKelson Sans Light" panose="02000500000000000000" pitchFamily="2" charset="0"/>
              </a:rPr>
              <a:t> vang </a:t>
            </a:r>
            <a:r>
              <a:rPr lang="en-US" sz="2400" dirty="0" err="1">
                <a:effectLst/>
                <a:latin typeface="#9Slide03 SVNKelson Sans Light" panose="02000500000000000000" pitchFamily="2" charset="0"/>
              </a:rPr>
              <a:t>với</a:t>
            </a:r>
            <a:r>
              <a:rPr lang="en-US" sz="2400" dirty="0">
                <a:effectLst/>
                <a:latin typeface="#9Slide03 SVNKelson Sans Light" panose="02000500000000000000" pitchFamily="2" charset="0"/>
              </a:rPr>
              <a:t> 42 </a:t>
            </a:r>
            <a:r>
              <a:rPr lang="en-US" sz="2400" dirty="0" err="1">
                <a:effectLst/>
                <a:latin typeface="#9Slide03 SVNKelson Sans Light" panose="02000500000000000000" pitchFamily="2" charset="0"/>
              </a:rPr>
              <a:t>lít</a:t>
            </a:r>
            <a:r>
              <a:rPr lang="en-US" sz="2400" dirty="0">
                <a:effectLst/>
                <a:latin typeface="#9Slide03 SVNKelson Sans Light" panose="02000500000000000000" pitchFamily="2" charset="0"/>
              </a:rPr>
              <a:t>/</a:t>
            </a:r>
            <a:r>
              <a:rPr lang="en-US" sz="2400" dirty="0" err="1">
                <a:effectLst/>
                <a:latin typeface="#9Slide03 SVNKelson Sans Light" panose="02000500000000000000" pitchFamily="2" charset="0"/>
              </a:rPr>
              <a:t>người</a:t>
            </a:r>
            <a:r>
              <a:rPr lang="en-US" sz="2400" dirty="0">
                <a:effectLst/>
                <a:latin typeface="#9Slide03 SVNKelson Sans Light" panose="02000500000000000000" pitchFamily="2" charset="0"/>
              </a:rPr>
              <a:t>.</a:t>
            </a:r>
            <a:endParaRPr lang="en-US" sz="2400" dirty="0">
              <a:latin typeface="#9Slide03 SVNKelson Sans Light" panose="02000500000000000000" pitchFamily="2" charset="0"/>
            </a:endParaRPr>
          </a:p>
        </p:txBody>
      </p:sp>
    </p:spTree>
    <p:extLst>
      <p:ext uri="{BB962C8B-B14F-4D97-AF65-F5344CB8AC3E}">
        <p14:creationId xmlns:p14="http://schemas.microsoft.com/office/powerpoint/2010/main" val="3016667218"/>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8203" name="Rectangle 8202">
            <a:extLst>
              <a:ext uri="{FF2B5EF4-FFF2-40B4-BE49-F238E27FC236}">
                <a16:creationId xmlns:a16="http://schemas.microsoft.com/office/drawing/2014/main" id="{19E301E5-1206-47D0-9CDF-72583D739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5" name="Rectangle 8204">
            <a:extLst>
              <a:ext uri="{FF2B5EF4-FFF2-40B4-BE49-F238E27FC236}">
                <a16:creationId xmlns:a16="http://schemas.microsoft.com/office/drawing/2014/main" id="{AFA31FBE-7948-4384-B68A-75DEFDC49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8" name="Picture 6" descr="Italy, Tuscany, near Asciano, sheep in meadow stock photo">
            <a:extLst>
              <a:ext uri="{FF2B5EF4-FFF2-40B4-BE49-F238E27FC236}">
                <a16:creationId xmlns:a16="http://schemas.microsoft.com/office/drawing/2014/main" id="{0E5B25F5-97B8-5272-59FD-72F67F408CF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39" r="-1" b="-1"/>
          <a:stretch/>
        </p:blipFill>
        <p:spPr bwMode="auto">
          <a:xfrm>
            <a:off x="641276" y="643467"/>
            <a:ext cx="4013020" cy="2702558"/>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Newcomers to Italy make olive oil | Morning Ag Clips">
            <a:extLst>
              <a:ext uri="{FF2B5EF4-FFF2-40B4-BE49-F238E27FC236}">
                <a16:creationId xmlns:a16="http://schemas.microsoft.com/office/drawing/2014/main" id="{970B8213-3A42-5817-2B3C-4F3C0671115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471" r="8351"/>
          <a:stretch/>
        </p:blipFill>
        <p:spPr bwMode="auto">
          <a:xfrm>
            <a:off x="643467" y="3509433"/>
            <a:ext cx="4010830" cy="2705099"/>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Five Italian Wine Grapes You May Not Know - Girl's Gotta Drink">
            <a:extLst>
              <a:ext uri="{FF2B5EF4-FFF2-40B4-BE49-F238E27FC236}">
                <a16:creationId xmlns:a16="http://schemas.microsoft.com/office/drawing/2014/main" id="{EB69D075-6DA9-F711-230B-AD6BA9F681F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818" r="1" b="22017"/>
          <a:stretch/>
        </p:blipFill>
        <p:spPr bwMode="auto">
          <a:xfrm>
            <a:off x="4812633" y="643467"/>
            <a:ext cx="6735900" cy="557106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5B5BE9BE-6B89-6513-23DB-2B8D6A711755}"/>
              </a:ext>
            </a:extLst>
          </p:cNvPr>
          <p:cNvSpPr>
            <a:spLocks noGrp="1"/>
          </p:cNvSpPr>
          <p:nvPr>
            <p:ph type="title"/>
          </p:nvPr>
        </p:nvSpPr>
        <p:spPr>
          <a:xfrm>
            <a:off x="1290320" y="5325"/>
            <a:ext cx="9316720" cy="522995"/>
          </a:xfrm>
        </p:spPr>
        <p:txBody>
          <a:bodyPr vert="horz" lIns="91440" tIns="45720" rIns="91440" bIns="45720" rtlCol="0" anchor="ctr">
            <a:normAutofit fontScale="90000"/>
          </a:bodyPr>
          <a:lstStyle/>
          <a:p>
            <a:pPr algn="ctr"/>
            <a:r>
              <a:rPr lang="en-US" sz="4000" b="1" dirty="0" err="1">
                <a:solidFill>
                  <a:srgbClr val="FFFF00"/>
                </a:solidFill>
                <a:latin typeface="#9Slide05 SVNClementine" panose="020F0502020204030203" pitchFamily="34" charset="0"/>
              </a:rPr>
              <a:t>Sắc</a:t>
            </a:r>
            <a:r>
              <a:rPr lang="en-US" sz="4000" b="1" dirty="0">
                <a:solidFill>
                  <a:srgbClr val="FFFF00"/>
                </a:solidFill>
                <a:latin typeface="#9Slide05 SVNClementine" panose="020F0502020204030203" pitchFamily="34" charset="0"/>
              </a:rPr>
              <a:t> </a:t>
            </a:r>
            <a:r>
              <a:rPr lang="en-US" sz="4000" b="1" dirty="0" err="1">
                <a:solidFill>
                  <a:srgbClr val="FFFF00"/>
                </a:solidFill>
                <a:latin typeface="#9Slide05 SVNClementine" panose="020F0502020204030203" pitchFamily="34" charset="0"/>
              </a:rPr>
              <a:t>màu</a:t>
            </a:r>
            <a:r>
              <a:rPr lang="en-US" sz="4000" b="1" dirty="0">
                <a:solidFill>
                  <a:srgbClr val="FFFF00"/>
                </a:solidFill>
                <a:latin typeface="#9Slide05 SVNClementine" panose="020F0502020204030203" pitchFamily="34" charset="0"/>
              </a:rPr>
              <a:t> </a:t>
            </a:r>
            <a:r>
              <a:rPr lang="en-US" sz="4000" b="1" dirty="0" err="1">
                <a:solidFill>
                  <a:srgbClr val="FFFF00"/>
                </a:solidFill>
                <a:latin typeface="#9Slide05 SVNClementine" panose="020F0502020204030203" pitchFamily="34" charset="0"/>
              </a:rPr>
              <a:t>Địa</a:t>
            </a:r>
            <a:r>
              <a:rPr lang="en-US" sz="4000" b="1" dirty="0">
                <a:solidFill>
                  <a:srgbClr val="FFFF00"/>
                </a:solidFill>
                <a:latin typeface="#9Slide05 SVNClementine" panose="020F0502020204030203" pitchFamily="34" charset="0"/>
              </a:rPr>
              <a:t> </a:t>
            </a:r>
            <a:r>
              <a:rPr lang="en-US" sz="4000" b="1" dirty="0" err="1">
                <a:solidFill>
                  <a:srgbClr val="FFFF00"/>
                </a:solidFill>
                <a:latin typeface="#9Slide05 SVNClementine" panose="020F0502020204030203" pitchFamily="34" charset="0"/>
              </a:rPr>
              <a:t>Trung</a:t>
            </a:r>
            <a:r>
              <a:rPr lang="en-US" sz="4000" b="1" dirty="0">
                <a:solidFill>
                  <a:srgbClr val="FFFF00"/>
                </a:solidFill>
                <a:latin typeface="#9Slide05 SVNClementine" panose="020F0502020204030203" pitchFamily="34" charset="0"/>
              </a:rPr>
              <a:t> </a:t>
            </a:r>
            <a:r>
              <a:rPr lang="en-US" sz="4000" b="1" dirty="0" err="1">
                <a:solidFill>
                  <a:srgbClr val="FFFF00"/>
                </a:solidFill>
                <a:latin typeface="#9Slide05 SVNClementine" panose="020F0502020204030203" pitchFamily="34" charset="0"/>
              </a:rPr>
              <a:t>Hải</a:t>
            </a:r>
            <a:endParaRPr lang="en-US" sz="4000" b="1" dirty="0">
              <a:solidFill>
                <a:srgbClr val="FFFF00"/>
              </a:solidFill>
              <a:latin typeface="#9Slide05 SVNClementine" panose="020F0502020204030203" pitchFamily="34" charset="0"/>
            </a:endParaRPr>
          </a:p>
        </p:txBody>
      </p:sp>
    </p:spTree>
    <p:extLst>
      <p:ext uri="{BB962C8B-B14F-4D97-AF65-F5344CB8AC3E}">
        <p14:creationId xmlns:p14="http://schemas.microsoft.com/office/powerpoint/2010/main" val="1623368010"/>
      </p:ext>
    </p:extLst>
  </p:cSld>
  <p:clrMapOvr>
    <a:overrideClrMapping bg1="dk1" tx1="lt1" bg2="dk2" tx2="lt2" accent1="accent1" accent2="accent2" accent3="accent3" accent4="accent4" accent5="accent5" accent6="accent6" hlink="hlink" folHlink="folHlink"/>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FF2B5EF4-FFF2-40B4-BE49-F238E27FC236}">
                <a16:creationId xmlns:a16="http://schemas.microsoft.com/office/drawing/2014/main" id="{EEDE8B2F-1978-5E1A-BC3D-1EB46278D894}"/>
              </a:ext>
            </a:extLst>
          </p:cNvPr>
          <p:cNvSpPr/>
          <p:nvPr/>
        </p:nvSpPr>
        <p:spPr>
          <a:xfrm>
            <a:off x="0" y="0"/>
            <a:ext cx="12192000" cy="6813426"/>
          </a:xfrm>
          <a:prstGeom prst="frame">
            <a:avLst>
              <a:gd name="adj1" fmla="val 1913"/>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 name="Picture 4" descr="Bi kịch đời phu vàng - Báo Người lao động">
            <a:extLst>
              <a:ext uri="{FF2B5EF4-FFF2-40B4-BE49-F238E27FC236}">
                <a16:creationId xmlns:a16="http://schemas.microsoft.com/office/drawing/2014/main" id="{F9FE115B-C558-EB54-217D-E5C774EBFB1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5755" y="311261"/>
            <a:ext cx="5522435" cy="3587516"/>
          </a:xfrm>
          <a:prstGeom prst="rect">
            <a:avLst/>
          </a:prstGeom>
          <a:ln>
            <a:noFill/>
          </a:ln>
          <a:effectLst>
            <a:outerShdw blurRad="292100" dist="139700" dir="2700000" algn="tl" rotWithShape="0">
              <a:srgbClr val="333333">
                <a:alpha val="65000"/>
              </a:srgbClr>
            </a:outerShdw>
          </a:effectLst>
        </p:spPr>
      </p:pic>
      <p:pic>
        <p:nvPicPr>
          <p:cNvPr id="6" name="Picture 5" descr="Dzanga-Ndoki National Park, Deforestation, Central African Republic |  GRID-Arendal">
            <a:extLst>
              <a:ext uri="{FF2B5EF4-FFF2-40B4-BE49-F238E27FC236}">
                <a16:creationId xmlns:a16="http://schemas.microsoft.com/office/drawing/2014/main" id="{9B42835E-0FDE-8B67-F152-189078BE253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0156" y="311260"/>
            <a:ext cx="5396724" cy="3587517"/>
          </a:xfrm>
          <a:prstGeom prst="rect">
            <a:avLst/>
          </a:prstGeom>
          <a:ln>
            <a:noFill/>
          </a:ln>
          <a:effectLst>
            <a:outerShdw blurRad="292100" dist="139700" dir="2700000" algn="tl" rotWithShape="0">
              <a:srgbClr val="333333">
                <a:alpha val="65000"/>
              </a:srgbClr>
            </a:outerShdw>
          </a:effectLst>
        </p:spPr>
      </p:pic>
      <p:sp>
        <p:nvSpPr>
          <p:cNvPr id="7" name="Rectangle: Rounded Corners 7">
            <a:extLst>
              <a:ext uri="{FF2B5EF4-FFF2-40B4-BE49-F238E27FC236}">
                <a16:creationId xmlns:a16="http://schemas.microsoft.com/office/drawing/2014/main" id="{E7212E58-30E1-0405-0001-730E42DF8A5B}"/>
              </a:ext>
            </a:extLst>
          </p:cNvPr>
          <p:cNvSpPr/>
          <p:nvPr/>
        </p:nvSpPr>
        <p:spPr>
          <a:xfrm>
            <a:off x="475755" y="4210039"/>
            <a:ext cx="5522434" cy="636282"/>
          </a:xfrm>
          <a:prstGeom prst="roundRect">
            <a:avLst/>
          </a:prstGeom>
          <a:solidFill>
            <a:srgbClr val="C6E06C"/>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9Slide03 SFU Futura_12" panose="00000400000000000000" pitchFamily="2" charset="0"/>
                <a:cs typeface="Arial" panose="020B0604020202020204" pitchFamily="34" charset="0"/>
              </a:rPr>
              <a:t>KHAI THÁC VÀNG Ở GA-NA</a:t>
            </a:r>
          </a:p>
        </p:txBody>
      </p:sp>
      <p:sp>
        <p:nvSpPr>
          <p:cNvPr id="8" name="Rectangle: Rounded Corners 7">
            <a:extLst>
              <a:ext uri="{FF2B5EF4-FFF2-40B4-BE49-F238E27FC236}">
                <a16:creationId xmlns:a16="http://schemas.microsoft.com/office/drawing/2014/main" id="{1A45FAAC-F72A-EFE0-2127-C3659A856052}"/>
              </a:ext>
            </a:extLst>
          </p:cNvPr>
          <p:cNvSpPr/>
          <p:nvPr/>
        </p:nvSpPr>
        <p:spPr>
          <a:xfrm>
            <a:off x="6407301" y="4210037"/>
            <a:ext cx="5522434" cy="636282"/>
          </a:xfrm>
          <a:prstGeom prst="roundRect">
            <a:avLst/>
          </a:prstGeom>
          <a:solidFill>
            <a:srgbClr val="C6E06C"/>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9Slide03 SFU Futura_12" panose="00000400000000000000" pitchFamily="2" charset="0"/>
                <a:cs typeface="Arial" panose="020B0604020202020204" pitchFamily="34" charset="0"/>
              </a:rPr>
              <a:t>KHAI THÁC RỪNG TRUNG PHI</a:t>
            </a:r>
          </a:p>
        </p:txBody>
      </p:sp>
      <p:grpSp>
        <p:nvGrpSpPr>
          <p:cNvPr id="9" name="Group 8">
            <a:extLst>
              <a:ext uri="{FF2B5EF4-FFF2-40B4-BE49-F238E27FC236}">
                <a16:creationId xmlns:a16="http://schemas.microsoft.com/office/drawing/2014/main" id="{3EFC689B-28F3-146D-8FB7-CDCF42D25388}"/>
              </a:ext>
            </a:extLst>
          </p:cNvPr>
          <p:cNvGrpSpPr/>
          <p:nvPr/>
        </p:nvGrpSpPr>
        <p:grpSpPr>
          <a:xfrm>
            <a:off x="1599736" y="5192028"/>
            <a:ext cx="9615130" cy="1259565"/>
            <a:chOff x="2175271" y="4593476"/>
            <a:chExt cx="7821193" cy="1509205"/>
          </a:xfrm>
        </p:grpSpPr>
        <p:sp>
          <p:nvSpPr>
            <p:cNvPr id="10" name="Rectangle: Rounded Corners 4">
              <a:extLst>
                <a:ext uri="{FF2B5EF4-FFF2-40B4-BE49-F238E27FC236}">
                  <a16:creationId xmlns:a16="http://schemas.microsoft.com/office/drawing/2014/main" id="{210C55EF-A6DE-78C3-BED0-0C7D56B3C08D}"/>
                </a:ext>
              </a:extLst>
            </p:cNvPr>
            <p:cNvSpPr/>
            <p:nvPr/>
          </p:nvSpPr>
          <p:spPr>
            <a:xfrm>
              <a:off x="2175271" y="4593476"/>
              <a:ext cx="7779293" cy="1509205"/>
            </a:xfrm>
            <a:prstGeom prst="roundRect">
              <a:avLst/>
            </a:prstGeom>
            <a:solidFill>
              <a:schemeClr val="accent5">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0F47F982-F868-3046-7F43-4E06B406D3FF}"/>
                </a:ext>
              </a:extLst>
            </p:cNvPr>
            <p:cNvSpPr/>
            <p:nvPr/>
          </p:nvSpPr>
          <p:spPr>
            <a:xfrm>
              <a:off x="2217173" y="4756558"/>
              <a:ext cx="7779291" cy="1216962"/>
            </a:xfrm>
            <a:prstGeom prst="rect">
              <a:avLst/>
            </a:prstGeom>
            <a:noFill/>
          </p:spPr>
          <p:txBody>
            <a:bodyPr wrap="square" lIns="91440" tIns="45720" rIns="91440" bIns="45720">
              <a:spAutoFit/>
            </a:bodyPr>
            <a:lstStyle/>
            <a:p>
              <a:pPr algn="ctr"/>
              <a:r>
                <a:rPr lang="en-US" sz="6000" b="1" cap="none" spc="0" dirty="0">
                  <a:ln w="13462">
                    <a:solidFill>
                      <a:schemeClr val="bg1"/>
                    </a:solidFill>
                    <a:prstDash val="solid"/>
                  </a:ln>
                  <a:solidFill>
                    <a:schemeClr val="bg1"/>
                  </a:solidFill>
                  <a:effectLst>
                    <a:outerShdw dist="38100" dir="2700000" algn="bl" rotWithShape="0">
                      <a:schemeClr val="accent5"/>
                    </a:outerShdw>
                  </a:effectLst>
                  <a:latin typeface="#9Slide03 BoosterNextFYBlack" panose="02000A03000000020004" pitchFamily="2" charset="0"/>
                </a:rPr>
                <a:t>KHAI THÁC TÀI NGUYÊN</a:t>
              </a:r>
            </a:p>
          </p:txBody>
        </p:sp>
      </p:grpSp>
    </p:spTree>
    <p:extLst>
      <p:ext uri="{BB962C8B-B14F-4D97-AF65-F5344CB8AC3E}">
        <p14:creationId xmlns:p14="http://schemas.microsoft.com/office/powerpoint/2010/main" val="1829769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frica's Deserts are filled with Billions of Trees: New Satellite Study  Reveals - Space in Africa">
            <a:extLst>
              <a:ext uri="{FF2B5EF4-FFF2-40B4-BE49-F238E27FC236}">
                <a16:creationId xmlns:a16="http://schemas.microsoft.com/office/drawing/2014/main" id="{0CB5C084-43CF-495B-C7CC-CA62223296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3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8014AB2-BCA3-03D1-6593-6EF8E3FB48BB}"/>
              </a:ext>
            </a:extLst>
          </p:cNvPr>
          <p:cNvSpPr txBox="1"/>
          <p:nvPr/>
        </p:nvSpPr>
        <p:spPr>
          <a:xfrm>
            <a:off x="0" y="1784926"/>
            <a:ext cx="12192000" cy="3294363"/>
          </a:xfrm>
          <a:prstGeom prst="rect">
            <a:avLst/>
          </a:prstGeom>
          <a:noFill/>
        </p:spPr>
        <p:txBody>
          <a:bodyPr wrap="square">
            <a:spAutoFit/>
          </a:bodyPr>
          <a:lstStyle/>
          <a:p>
            <a:pPr marL="0" marR="0" indent="0" algn="ctr">
              <a:lnSpc>
                <a:spcPct val="120000"/>
              </a:lnSpc>
              <a:spcBef>
                <a:spcPts val="0"/>
              </a:spcBef>
              <a:spcAft>
                <a:spcPts val="0"/>
              </a:spcAft>
            </a:pPr>
            <a:r>
              <a:rPr lang="en-US" sz="6000" kern="1400" spc="-50" dirty="0">
                <a:solidFill>
                  <a:schemeClr val="bg1"/>
                </a:solidFill>
                <a:effectLst/>
                <a:latin typeface="#9Slide07 IcielBC Cubano Normal" panose="00000500000000000000" pitchFamily="2" charset="0"/>
                <a:ea typeface="Times New Roman" panose="02020603050405020304" pitchFamily="18" charset="0"/>
                <a:cs typeface="Times New Roman" panose="02020603050405020304" pitchFamily="18" charset="0"/>
              </a:rPr>
              <a:t>PHƯƠNG THỨC CON NGƯỜI </a:t>
            </a:r>
          </a:p>
          <a:p>
            <a:pPr marL="0" marR="0" indent="0" algn="ctr">
              <a:lnSpc>
                <a:spcPct val="120000"/>
              </a:lnSpc>
              <a:spcBef>
                <a:spcPts val="0"/>
              </a:spcBef>
              <a:spcAft>
                <a:spcPts val="0"/>
              </a:spcAft>
            </a:pPr>
            <a:r>
              <a:rPr lang="en-US" sz="6000" kern="1400" spc="-50" dirty="0">
                <a:solidFill>
                  <a:schemeClr val="bg1"/>
                </a:solidFill>
                <a:effectLst/>
                <a:latin typeface="#9Slide07 IcielBC Cubano Normal" panose="00000500000000000000" pitchFamily="2" charset="0"/>
                <a:ea typeface="Times New Roman" panose="02020603050405020304" pitchFamily="18" charset="0"/>
                <a:cs typeface="Times New Roman" panose="02020603050405020304" pitchFamily="18" charset="0"/>
              </a:rPr>
              <a:t>KHAI THÁC, SỬ DỤNG </a:t>
            </a:r>
            <a:endParaRPr lang="en-US" sz="7200" kern="1400" spc="-50" dirty="0">
              <a:solidFill>
                <a:schemeClr val="bg1"/>
              </a:solidFill>
              <a:effectLst/>
              <a:latin typeface="#9Slide07 IcielBC Cubano Normal" panose="00000500000000000000" pitchFamily="2" charset="0"/>
              <a:ea typeface="Times New Roman" panose="02020603050405020304" pitchFamily="18" charset="0"/>
              <a:cs typeface="Times New Roman" panose="02020603050405020304" pitchFamily="18" charset="0"/>
            </a:endParaRPr>
          </a:p>
          <a:p>
            <a:pPr marL="0" marR="0" indent="0" algn="ctr">
              <a:lnSpc>
                <a:spcPct val="120000"/>
              </a:lnSpc>
              <a:spcBef>
                <a:spcPts val="0"/>
              </a:spcBef>
              <a:spcAft>
                <a:spcPts val="0"/>
              </a:spcAft>
            </a:pPr>
            <a:r>
              <a:rPr lang="en-US" sz="6000" kern="1400" spc="-50" dirty="0">
                <a:solidFill>
                  <a:schemeClr val="bg1"/>
                </a:solidFill>
                <a:effectLst/>
                <a:latin typeface="#9Slide07 IcielBC Cubano Normal" panose="00000500000000000000" pitchFamily="2" charset="0"/>
                <a:ea typeface="Times New Roman" panose="02020603050405020304" pitchFamily="18" charset="0"/>
                <a:cs typeface="Times New Roman" panose="02020603050405020304" pitchFamily="18" charset="0"/>
              </a:rPr>
              <a:t>VÀ BẢO VỆ THIÊN NHIÊN Ở CHÂU PHI</a:t>
            </a:r>
            <a:endParaRPr lang="en-US" sz="7200" kern="1400" spc="-50" dirty="0">
              <a:solidFill>
                <a:schemeClr val="bg1"/>
              </a:solidFill>
              <a:effectLst/>
              <a:latin typeface="#9Slide07 IcielBC Cubano Normal" panose="00000500000000000000" pitchFamily="2"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13B29F3C-C53C-B0A2-8F80-2A60E582C854}"/>
              </a:ext>
            </a:extLst>
          </p:cNvPr>
          <p:cNvSpPr txBox="1"/>
          <p:nvPr/>
        </p:nvSpPr>
        <p:spPr>
          <a:xfrm>
            <a:off x="2946400" y="757069"/>
            <a:ext cx="6096000" cy="830484"/>
          </a:xfrm>
          <a:prstGeom prst="rect">
            <a:avLst/>
          </a:prstGeom>
          <a:noFill/>
        </p:spPr>
        <p:txBody>
          <a:bodyPr wrap="square">
            <a:spAutoFit/>
          </a:bodyPr>
          <a:lstStyle/>
          <a:p>
            <a:pPr marL="0" marR="0" indent="0" algn="ctr">
              <a:lnSpc>
                <a:spcPct val="120000"/>
              </a:lnSpc>
              <a:spcBef>
                <a:spcPts val="0"/>
              </a:spcBef>
              <a:spcAft>
                <a:spcPts val="0"/>
              </a:spcAft>
            </a:pPr>
            <a:r>
              <a:rPr lang="en-US" sz="4400" kern="1400" spc="-50" dirty="0">
                <a:solidFill>
                  <a:srgbClr val="FFFF00"/>
                </a:solidFill>
                <a:latin typeface="#9Slide07 IcielBC Cubano Normal" panose="00000500000000000000" pitchFamily="2" charset="0"/>
                <a:ea typeface="Times New Roman" panose="02020603050405020304" pitchFamily="18" charset="0"/>
                <a:cs typeface="Times New Roman" panose="02020603050405020304" pitchFamily="18" charset="0"/>
              </a:rPr>
              <a:t>BÀI 1</a:t>
            </a:r>
            <a:r>
              <a:rPr lang="en-US" sz="4400" kern="1400" spc="-50" dirty="0">
                <a:solidFill>
                  <a:srgbClr val="FFFF00"/>
                </a:solidFill>
                <a:effectLst/>
                <a:latin typeface="#9Slide07 IcielBC Cubano Normal" panose="00000500000000000000" pitchFamily="2" charset="0"/>
                <a:ea typeface="Times New Roman" panose="02020603050405020304" pitchFamily="18" charset="0"/>
                <a:cs typeface="Times New Roman" panose="02020603050405020304" pitchFamily="18" charset="0"/>
              </a:rPr>
              <a:t>1</a:t>
            </a:r>
            <a:endParaRPr lang="en-US" sz="5400" kern="1400" spc="-50" dirty="0">
              <a:solidFill>
                <a:srgbClr val="FFFF00"/>
              </a:solidFill>
              <a:effectLst/>
              <a:latin typeface="#9Slide07 IcielBC Cubano Normal" panose="00000500000000000000" pitchFamily="2"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4276187"/>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D0378-223F-1359-B611-85A5B99D66A8}"/>
              </a:ext>
            </a:extLst>
          </p:cNvPr>
          <p:cNvSpPr>
            <a:spLocks noGrp="1"/>
          </p:cNvSpPr>
          <p:nvPr>
            <p:ph type="title"/>
          </p:nvPr>
        </p:nvSpPr>
        <p:spPr>
          <a:xfrm>
            <a:off x="838200" y="202478"/>
            <a:ext cx="10515600" cy="771334"/>
          </a:xfrm>
        </p:spPr>
        <p:txBody>
          <a:bodyPr/>
          <a:lstStyle/>
          <a:p>
            <a:pPr algn="ctr"/>
            <a:r>
              <a:rPr lang="en-US" dirty="0">
                <a:solidFill>
                  <a:srgbClr val="FF0000"/>
                </a:solidFill>
                <a:latin typeface="#9Slide07 IcielBC Cubano Normal" panose="00000500000000000000" pitchFamily="2" charset="0"/>
              </a:rPr>
              <a:t>2 VẤN ĐỀ CHÍNH CẦN TÌM HIỂU</a:t>
            </a:r>
          </a:p>
        </p:txBody>
      </p:sp>
      <p:sp>
        <p:nvSpPr>
          <p:cNvPr id="4" name="Frame 3">
            <a:extLst>
              <a:ext uri="{FF2B5EF4-FFF2-40B4-BE49-F238E27FC236}">
                <a16:creationId xmlns:a16="http://schemas.microsoft.com/office/drawing/2014/main" id="{D05C92ED-B592-C63B-9490-64E818346280}"/>
              </a:ext>
            </a:extLst>
          </p:cNvPr>
          <p:cNvSpPr/>
          <p:nvPr/>
        </p:nvSpPr>
        <p:spPr>
          <a:xfrm>
            <a:off x="0" y="0"/>
            <a:ext cx="12192000" cy="6813426"/>
          </a:xfrm>
          <a:prstGeom prst="frame">
            <a:avLst>
              <a:gd name="adj1" fmla="val 1913"/>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2023952E-14C5-F06E-3C4F-E1329D4BC1E6}"/>
              </a:ext>
            </a:extLst>
          </p:cNvPr>
          <p:cNvSpPr txBox="1"/>
          <p:nvPr/>
        </p:nvSpPr>
        <p:spPr>
          <a:xfrm>
            <a:off x="273604" y="973812"/>
            <a:ext cx="11519615" cy="954107"/>
          </a:xfrm>
          <a:prstGeom prst="rect">
            <a:avLst/>
          </a:prstGeom>
          <a:noFill/>
        </p:spPr>
        <p:txBody>
          <a:bodyPr wrap="square">
            <a:spAutoFit/>
          </a:bodyPr>
          <a:lstStyle/>
          <a:p>
            <a:pPr algn="just"/>
            <a:r>
              <a:rPr lang="fr-FR" sz="2800" dirty="0" err="1">
                <a:solidFill>
                  <a:srgbClr val="0070C0"/>
                </a:solidFill>
                <a:effectLst/>
                <a:latin typeface="#9Slide03 SFU Futura_07" panose="00000900000000000000" pitchFamily="2" charset="0"/>
                <a:ea typeface="Arial" panose="020B0604020202020204" pitchFamily="34" charset="0"/>
              </a:rPr>
              <a:t>Cách</a:t>
            </a:r>
            <a:r>
              <a:rPr lang="fr-FR" sz="2800" dirty="0">
                <a:solidFill>
                  <a:srgbClr val="0070C0"/>
                </a:solidFill>
                <a:effectLst/>
                <a:latin typeface="#9Slide03 SFU Futura_07" panose="00000900000000000000" pitchFamily="2" charset="0"/>
                <a:ea typeface="Arial" panose="020B0604020202020204" pitchFamily="34" charset="0"/>
              </a:rPr>
              <a:t> </a:t>
            </a:r>
            <a:r>
              <a:rPr lang="fr-FR" sz="2800" dirty="0" err="1">
                <a:solidFill>
                  <a:srgbClr val="0070C0"/>
                </a:solidFill>
                <a:effectLst/>
                <a:latin typeface="#9Slide03 SFU Futura_07" panose="00000900000000000000" pitchFamily="2" charset="0"/>
                <a:ea typeface="Arial" panose="020B0604020202020204" pitchFamily="34" charset="0"/>
              </a:rPr>
              <a:t>thức</a:t>
            </a:r>
            <a:r>
              <a:rPr lang="fr-FR" sz="2800" dirty="0">
                <a:solidFill>
                  <a:srgbClr val="0070C0"/>
                </a:solidFill>
                <a:effectLst/>
                <a:latin typeface="#9Slide03 SFU Futura_07" panose="00000900000000000000" pitchFamily="2" charset="0"/>
                <a:ea typeface="Arial" panose="020B0604020202020204" pitchFamily="34" charset="0"/>
              </a:rPr>
              <a:t> </a:t>
            </a:r>
            <a:r>
              <a:rPr lang="fr-FR" sz="2800" dirty="0" err="1">
                <a:solidFill>
                  <a:srgbClr val="0070C0"/>
                </a:solidFill>
                <a:effectLst/>
                <a:latin typeface="#9Slide03 SFU Futura_07" panose="00000900000000000000" pitchFamily="2" charset="0"/>
                <a:ea typeface="Arial" panose="020B0604020202020204" pitchFamily="34" charset="0"/>
              </a:rPr>
              <a:t>người</a:t>
            </a:r>
            <a:r>
              <a:rPr lang="fr-FR" sz="2800" dirty="0">
                <a:solidFill>
                  <a:srgbClr val="0070C0"/>
                </a:solidFill>
                <a:effectLst/>
                <a:latin typeface="#9Slide03 SFU Futura_07" panose="00000900000000000000" pitchFamily="2" charset="0"/>
                <a:ea typeface="Arial" panose="020B0604020202020204" pitchFamily="34" charset="0"/>
              </a:rPr>
              <a:t> </a:t>
            </a:r>
            <a:r>
              <a:rPr lang="fr-FR" sz="2800" dirty="0" err="1">
                <a:solidFill>
                  <a:srgbClr val="0070C0"/>
                </a:solidFill>
                <a:effectLst/>
                <a:latin typeface="#9Slide03 SFU Futura_07" panose="00000900000000000000" pitchFamily="2" charset="0"/>
                <a:ea typeface="Arial" panose="020B0604020202020204" pitchFamily="34" charset="0"/>
              </a:rPr>
              <a:t>dân</a:t>
            </a:r>
            <a:r>
              <a:rPr lang="fr-FR" sz="2800" dirty="0">
                <a:solidFill>
                  <a:srgbClr val="0070C0"/>
                </a:solidFill>
                <a:effectLst/>
                <a:latin typeface="#9Slide03 SFU Futura_07" panose="00000900000000000000" pitchFamily="2" charset="0"/>
                <a:ea typeface="Arial" panose="020B0604020202020204" pitchFamily="34" charset="0"/>
              </a:rPr>
              <a:t> </a:t>
            </a:r>
            <a:r>
              <a:rPr lang="fr-FR" sz="2800" dirty="0" err="1">
                <a:solidFill>
                  <a:srgbClr val="0070C0"/>
                </a:solidFill>
                <a:effectLst/>
                <a:latin typeface="#9Slide03 SFU Futura_07" panose="00000900000000000000" pitchFamily="2" charset="0"/>
                <a:ea typeface="Arial" panose="020B0604020202020204" pitchFamily="34" charset="0"/>
              </a:rPr>
              <a:t>châu</a:t>
            </a:r>
            <a:r>
              <a:rPr lang="fr-FR" sz="2800" dirty="0">
                <a:solidFill>
                  <a:srgbClr val="0070C0"/>
                </a:solidFill>
                <a:effectLst/>
                <a:latin typeface="#9Slide03 SFU Futura_07" panose="00000900000000000000" pitchFamily="2" charset="0"/>
                <a:ea typeface="Arial" panose="020B0604020202020204" pitchFamily="34" charset="0"/>
              </a:rPr>
              <a:t> Phi </a:t>
            </a:r>
            <a:r>
              <a:rPr lang="fr-FR" sz="2800" dirty="0" err="1">
                <a:solidFill>
                  <a:srgbClr val="0070C0"/>
                </a:solidFill>
                <a:effectLst/>
                <a:latin typeface="#9Slide03 SFU Futura_07" panose="00000900000000000000" pitchFamily="2" charset="0"/>
                <a:ea typeface="Arial" panose="020B0604020202020204" pitchFamily="34" charset="0"/>
              </a:rPr>
              <a:t>khai</a:t>
            </a:r>
            <a:r>
              <a:rPr lang="fr-FR" sz="2800" dirty="0">
                <a:solidFill>
                  <a:srgbClr val="0070C0"/>
                </a:solidFill>
                <a:effectLst/>
                <a:latin typeface="#9Slide03 SFU Futura_07" panose="00000900000000000000" pitchFamily="2" charset="0"/>
                <a:ea typeface="Arial" panose="020B0604020202020204" pitchFamily="34" charset="0"/>
              </a:rPr>
              <a:t> </a:t>
            </a:r>
            <a:r>
              <a:rPr lang="fr-FR" sz="2800" dirty="0" err="1">
                <a:solidFill>
                  <a:srgbClr val="0070C0"/>
                </a:solidFill>
                <a:effectLst/>
                <a:latin typeface="#9Slide03 SFU Futura_07" panose="00000900000000000000" pitchFamily="2" charset="0"/>
                <a:ea typeface="Arial" panose="020B0604020202020204" pitchFamily="34" charset="0"/>
              </a:rPr>
              <a:t>thác</a:t>
            </a:r>
            <a:r>
              <a:rPr lang="fr-FR" sz="2800" dirty="0">
                <a:solidFill>
                  <a:srgbClr val="0070C0"/>
                </a:solidFill>
                <a:effectLst/>
                <a:latin typeface="#9Slide03 SFU Futura_07" panose="00000900000000000000" pitchFamily="2" charset="0"/>
                <a:ea typeface="Arial" panose="020B0604020202020204" pitchFamily="34" charset="0"/>
              </a:rPr>
              <a:t> </a:t>
            </a:r>
            <a:r>
              <a:rPr lang="fr-FR" sz="2800" dirty="0" err="1">
                <a:solidFill>
                  <a:srgbClr val="0070C0"/>
                </a:solidFill>
                <a:effectLst/>
                <a:latin typeface="#9Slide03 SFU Futura_07" panose="00000900000000000000" pitchFamily="2" charset="0"/>
                <a:ea typeface="Arial" panose="020B0604020202020204" pitchFamily="34" charset="0"/>
              </a:rPr>
              <a:t>thiên</a:t>
            </a:r>
            <a:r>
              <a:rPr lang="fr-FR" sz="2800" dirty="0">
                <a:solidFill>
                  <a:srgbClr val="0070C0"/>
                </a:solidFill>
                <a:effectLst/>
                <a:latin typeface="#9Slide03 SFU Futura_07" panose="00000900000000000000" pitchFamily="2" charset="0"/>
                <a:ea typeface="Arial" panose="020B0604020202020204" pitchFamily="34" charset="0"/>
              </a:rPr>
              <a:t> </a:t>
            </a:r>
            <a:r>
              <a:rPr lang="fr-FR" sz="2800" dirty="0" err="1">
                <a:solidFill>
                  <a:srgbClr val="0070C0"/>
                </a:solidFill>
                <a:effectLst/>
                <a:latin typeface="#9Slide03 SFU Futura_07" panose="00000900000000000000" pitchFamily="2" charset="0"/>
                <a:ea typeface="Arial" panose="020B0604020202020204" pitchFamily="34" charset="0"/>
              </a:rPr>
              <a:t>nhiên</a:t>
            </a:r>
            <a:r>
              <a:rPr lang="fr-FR" sz="2800" dirty="0">
                <a:solidFill>
                  <a:srgbClr val="0070C0"/>
                </a:solidFill>
                <a:effectLst/>
                <a:latin typeface="#9Slide03 SFU Futura_07" panose="00000900000000000000" pitchFamily="2" charset="0"/>
                <a:ea typeface="Arial" panose="020B0604020202020204" pitchFamily="34" charset="0"/>
              </a:rPr>
              <a:t> ở </a:t>
            </a:r>
            <a:r>
              <a:rPr lang="fr-FR" sz="2800" dirty="0" err="1">
                <a:solidFill>
                  <a:srgbClr val="0070C0"/>
                </a:solidFill>
                <a:effectLst/>
                <a:latin typeface="#9Slide03 SFU Futura_07" panose="00000900000000000000" pitchFamily="2" charset="0"/>
                <a:ea typeface="Arial" panose="020B0604020202020204" pitchFamily="34" charset="0"/>
              </a:rPr>
              <a:t>các</a:t>
            </a:r>
            <a:r>
              <a:rPr lang="fr-FR" sz="2800" dirty="0">
                <a:solidFill>
                  <a:srgbClr val="0070C0"/>
                </a:solidFill>
                <a:effectLst/>
                <a:latin typeface="#9Slide03 SFU Futura_07" panose="00000900000000000000" pitchFamily="2" charset="0"/>
                <a:ea typeface="Arial" panose="020B0604020202020204" pitchFamily="34" charset="0"/>
              </a:rPr>
              <a:t> </a:t>
            </a:r>
            <a:r>
              <a:rPr lang="fr-FR" sz="2800" dirty="0" err="1">
                <a:solidFill>
                  <a:srgbClr val="0070C0"/>
                </a:solidFill>
                <a:effectLst/>
                <a:latin typeface="#9Slide03 SFU Futura_07" panose="00000900000000000000" pitchFamily="2" charset="0"/>
                <a:ea typeface="Arial" panose="020B0604020202020204" pitchFamily="34" charset="0"/>
              </a:rPr>
              <a:t>môi</a:t>
            </a:r>
            <a:r>
              <a:rPr lang="fr-FR" sz="2800" dirty="0">
                <a:solidFill>
                  <a:srgbClr val="0070C0"/>
                </a:solidFill>
                <a:effectLst/>
                <a:latin typeface="#9Slide03 SFU Futura_07" panose="00000900000000000000" pitchFamily="2" charset="0"/>
                <a:ea typeface="Arial" panose="020B0604020202020204" pitchFamily="34" charset="0"/>
              </a:rPr>
              <a:t> </a:t>
            </a:r>
            <a:r>
              <a:rPr lang="fr-FR" sz="2800" dirty="0" err="1">
                <a:solidFill>
                  <a:srgbClr val="0070C0"/>
                </a:solidFill>
                <a:effectLst/>
                <a:latin typeface="#9Slide03 SFU Futura_07" panose="00000900000000000000" pitchFamily="2" charset="0"/>
                <a:ea typeface="Arial" panose="020B0604020202020204" pitchFamily="34" charset="0"/>
              </a:rPr>
              <a:t>trường</a:t>
            </a:r>
            <a:r>
              <a:rPr lang="fr-FR" sz="2800" dirty="0">
                <a:solidFill>
                  <a:srgbClr val="0070C0"/>
                </a:solidFill>
                <a:effectLst/>
                <a:latin typeface="#9Slide03 SFU Futura_07" panose="00000900000000000000" pitchFamily="2" charset="0"/>
                <a:ea typeface="Arial" panose="020B0604020202020204" pitchFamily="34" charset="0"/>
              </a:rPr>
              <a:t> </a:t>
            </a:r>
            <a:r>
              <a:rPr lang="fr-FR" sz="2800" dirty="0" err="1">
                <a:solidFill>
                  <a:srgbClr val="0070C0"/>
                </a:solidFill>
                <a:effectLst/>
                <a:latin typeface="#9Slide03 SFU Futura_07" panose="00000900000000000000" pitchFamily="2" charset="0"/>
                <a:ea typeface="Arial" panose="020B0604020202020204" pitchFamily="34" charset="0"/>
              </a:rPr>
              <a:t>khác</a:t>
            </a:r>
            <a:r>
              <a:rPr lang="fr-FR" sz="2800" dirty="0">
                <a:solidFill>
                  <a:srgbClr val="0070C0"/>
                </a:solidFill>
                <a:effectLst/>
                <a:latin typeface="#9Slide03 SFU Futura_07" panose="00000900000000000000" pitchFamily="2" charset="0"/>
                <a:ea typeface="Arial" panose="020B0604020202020204" pitchFamily="34" charset="0"/>
              </a:rPr>
              <a:t> </a:t>
            </a:r>
            <a:r>
              <a:rPr lang="fr-FR" sz="2800" dirty="0" err="1">
                <a:solidFill>
                  <a:srgbClr val="0070C0"/>
                </a:solidFill>
                <a:effectLst/>
                <a:latin typeface="#9Slide03 SFU Futura_07" panose="00000900000000000000" pitchFamily="2" charset="0"/>
                <a:ea typeface="Arial" panose="020B0604020202020204" pitchFamily="34" charset="0"/>
              </a:rPr>
              <a:t>nhau</a:t>
            </a:r>
            <a:r>
              <a:rPr lang="fr-FR" sz="2800" dirty="0">
                <a:solidFill>
                  <a:srgbClr val="0070C0"/>
                </a:solidFill>
                <a:effectLst/>
                <a:latin typeface="#9Slide03 SFU Futura_07" panose="00000900000000000000" pitchFamily="2" charset="0"/>
                <a:ea typeface="Arial" panose="020B0604020202020204" pitchFamily="34" charset="0"/>
              </a:rPr>
              <a:t>.</a:t>
            </a:r>
            <a:endParaRPr lang="en-US" sz="2800" dirty="0">
              <a:solidFill>
                <a:srgbClr val="0070C0"/>
              </a:solidFill>
              <a:latin typeface="#9Slide03 SFU Futura_07" panose="00000900000000000000" pitchFamily="2" charset="0"/>
            </a:endParaRPr>
          </a:p>
        </p:txBody>
      </p:sp>
      <p:pic>
        <p:nvPicPr>
          <p:cNvPr id="9" name="Picture 8" descr="110 Coffee Plantation Kenya Stock Photos, Pictures &amp; Royalty-Free Images -  iStock">
            <a:extLst>
              <a:ext uri="{FF2B5EF4-FFF2-40B4-BE49-F238E27FC236}">
                <a16:creationId xmlns:a16="http://schemas.microsoft.com/office/drawing/2014/main" id="{0276E70E-E02F-0564-CC2A-EE38B6A3CA0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8780" y="2224721"/>
            <a:ext cx="5697220" cy="3797741"/>
          </a:xfrm>
          <a:prstGeom prst="rect">
            <a:avLst/>
          </a:prstGeom>
          <a:ln>
            <a:noFill/>
          </a:ln>
          <a:effectLst>
            <a:outerShdw blurRad="292100" dist="139700" dir="2700000" algn="tl" rotWithShape="0">
              <a:srgbClr val="333333">
                <a:alpha val="65000"/>
              </a:srgbClr>
            </a:outerShdw>
          </a:effectLst>
        </p:spPr>
      </p:pic>
      <p:pic>
        <p:nvPicPr>
          <p:cNvPr id="5" name="Picture 4" descr="229 Citrus Tree Africa Photos - Free &amp; Royalty-Free Stock Photos from  Dreamstime">
            <a:extLst>
              <a:ext uri="{FF2B5EF4-FFF2-40B4-BE49-F238E27FC236}">
                <a16:creationId xmlns:a16="http://schemas.microsoft.com/office/drawing/2014/main" id="{8BDE6326-DC8D-2617-F188-0D56F948AA9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07125" y="2224721"/>
            <a:ext cx="5696610" cy="37977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088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ECB2464-FC21-500A-F2E8-E7A3A2393A4D}"/>
              </a:ext>
            </a:extLst>
          </p:cNvPr>
          <p:cNvSpPr txBox="1">
            <a:spLocks/>
          </p:cNvSpPr>
          <p:nvPr/>
        </p:nvSpPr>
        <p:spPr>
          <a:xfrm>
            <a:off x="187960" y="170801"/>
            <a:ext cx="6680200" cy="771334"/>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rgbClr val="FF0000"/>
                </a:solidFill>
                <a:latin typeface="#9Slide07 IcielBC Cubano Normal" panose="00000500000000000000" pitchFamily="2" charset="0"/>
              </a:rPr>
              <a:t>CHUYÊN GIA MÔI TRƯỜNG</a:t>
            </a:r>
          </a:p>
        </p:txBody>
      </p:sp>
      <p:sp>
        <p:nvSpPr>
          <p:cNvPr id="5" name="Frame 4">
            <a:extLst>
              <a:ext uri="{FF2B5EF4-FFF2-40B4-BE49-F238E27FC236}">
                <a16:creationId xmlns:a16="http://schemas.microsoft.com/office/drawing/2014/main" id="{6263065A-45D1-AE91-F0B7-F6E287EBF65A}"/>
              </a:ext>
            </a:extLst>
          </p:cNvPr>
          <p:cNvSpPr/>
          <p:nvPr/>
        </p:nvSpPr>
        <p:spPr>
          <a:xfrm>
            <a:off x="0" y="0"/>
            <a:ext cx="12192000" cy="6813426"/>
          </a:xfrm>
          <a:prstGeom prst="frame">
            <a:avLst>
              <a:gd name="adj1" fmla="val 1913"/>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FAC6BF7A-63AB-D23E-80C0-33D677A5ADD4}"/>
              </a:ext>
            </a:extLst>
          </p:cNvPr>
          <p:cNvSpPr txBox="1"/>
          <p:nvPr/>
        </p:nvSpPr>
        <p:spPr>
          <a:xfrm>
            <a:off x="381000" y="1578292"/>
            <a:ext cx="6111874" cy="2109295"/>
          </a:xfrm>
          <a:prstGeom prst="rect">
            <a:avLst/>
          </a:prstGeom>
          <a:noFill/>
        </p:spPr>
        <p:txBody>
          <a:bodyPr wrap="square">
            <a:spAutoFit/>
          </a:bodyPr>
          <a:lstStyle/>
          <a:p>
            <a:pPr marL="0" marR="0">
              <a:lnSpc>
                <a:spcPct val="120000"/>
              </a:lnSpc>
              <a:spcBef>
                <a:spcPts val="0"/>
              </a:spcBef>
              <a:spcAft>
                <a:spcPts val="0"/>
              </a:spcAft>
            </a:pPr>
            <a:r>
              <a:rPr lang="it-IT" sz="2800" dirty="0">
                <a:effectLst/>
                <a:latin typeface="#9Slide03 SFU Futura_07" panose="00000900000000000000" pitchFamily="2" charset="0"/>
                <a:ea typeface="Arial" panose="020B0604020202020204" pitchFamily="34" charset="0"/>
                <a:cs typeface="Times New Roman" panose="02020603050405020304" pitchFamily="18" charset="0"/>
              </a:rPr>
              <a:t>Nhóm 1,5: Môi trường xích đạo; </a:t>
            </a:r>
          </a:p>
          <a:p>
            <a:pPr marL="0" marR="0">
              <a:lnSpc>
                <a:spcPct val="120000"/>
              </a:lnSpc>
              <a:spcBef>
                <a:spcPts val="0"/>
              </a:spcBef>
              <a:spcAft>
                <a:spcPts val="0"/>
              </a:spcAft>
            </a:pPr>
            <a:r>
              <a:rPr lang="it-IT" sz="2800" dirty="0">
                <a:effectLst/>
                <a:latin typeface="#9Slide03 SFU Futura_07" panose="00000900000000000000" pitchFamily="2" charset="0"/>
                <a:ea typeface="Arial" panose="020B0604020202020204" pitchFamily="34" charset="0"/>
                <a:cs typeface="Times New Roman" panose="02020603050405020304" pitchFamily="18" charset="0"/>
              </a:rPr>
              <a:t>Nhóm 2,6: Môi trường nhiệt đới; </a:t>
            </a:r>
          </a:p>
          <a:p>
            <a:pPr marL="0" marR="0">
              <a:lnSpc>
                <a:spcPct val="120000"/>
              </a:lnSpc>
              <a:spcBef>
                <a:spcPts val="0"/>
              </a:spcBef>
              <a:spcAft>
                <a:spcPts val="0"/>
              </a:spcAft>
            </a:pPr>
            <a:r>
              <a:rPr lang="it-IT" sz="2800" dirty="0">
                <a:effectLst/>
                <a:latin typeface="#9Slide03 SFU Futura_07" panose="00000900000000000000" pitchFamily="2" charset="0"/>
                <a:ea typeface="Arial" panose="020B0604020202020204" pitchFamily="34" charset="0"/>
                <a:cs typeface="Times New Roman" panose="02020603050405020304" pitchFamily="18" charset="0"/>
              </a:rPr>
              <a:t>Nhóm 3,7: Môi trường hoang mạc; </a:t>
            </a:r>
          </a:p>
          <a:p>
            <a:pPr marL="0" marR="0">
              <a:lnSpc>
                <a:spcPct val="120000"/>
              </a:lnSpc>
              <a:spcBef>
                <a:spcPts val="0"/>
              </a:spcBef>
              <a:spcAft>
                <a:spcPts val="0"/>
              </a:spcAft>
            </a:pPr>
            <a:r>
              <a:rPr lang="it-IT" sz="2800" dirty="0">
                <a:effectLst/>
                <a:latin typeface="#9Slide03 SFU Futura_07" panose="00000900000000000000" pitchFamily="2" charset="0"/>
                <a:ea typeface="Arial" panose="020B0604020202020204" pitchFamily="34" charset="0"/>
                <a:cs typeface="Times New Roman" panose="02020603050405020304" pitchFamily="18" charset="0"/>
              </a:rPr>
              <a:t>Nhóm 4,8: Môi trường cận nhiệt.</a:t>
            </a:r>
            <a:endParaRPr lang="en-US" sz="2800" dirty="0">
              <a:effectLst/>
              <a:latin typeface="#9Slide03 SFU Futura_07" panose="00000900000000000000" pitchFamily="2" charset="0"/>
              <a:ea typeface="Arial" panose="020B0604020202020204" pitchFamily="34" charset="0"/>
              <a:cs typeface="Times New Roman" panose="02020603050405020304" pitchFamily="18" charset="0"/>
            </a:endParaRPr>
          </a:p>
        </p:txBody>
      </p:sp>
      <p:graphicFrame>
        <p:nvGraphicFramePr>
          <p:cNvPr id="7" name="Table 6">
            <a:extLst>
              <a:ext uri="{FF2B5EF4-FFF2-40B4-BE49-F238E27FC236}">
                <a16:creationId xmlns:a16="http://schemas.microsoft.com/office/drawing/2014/main" id="{D2F7B2C5-5E98-AC51-016E-B4877FD50DA8}"/>
              </a:ext>
            </a:extLst>
          </p:cNvPr>
          <p:cNvGraphicFramePr>
            <a:graphicFrameLocks noGrp="1"/>
          </p:cNvGraphicFramePr>
          <p:nvPr>
            <p:extLst>
              <p:ext uri="{D42A27DB-BD31-4B8C-83A1-F6EECF244321}">
                <p14:modId xmlns:p14="http://schemas.microsoft.com/office/powerpoint/2010/main" val="403120103"/>
              </p:ext>
            </p:extLst>
          </p:nvPr>
        </p:nvGraphicFramePr>
        <p:xfrm>
          <a:off x="469582" y="3681603"/>
          <a:ext cx="11448098" cy="3459989"/>
        </p:xfrm>
        <a:graphic>
          <a:graphicData uri="http://schemas.openxmlformats.org/drawingml/2006/table">
            <a:tbl>
              <a:tblPr firstRow="1" firstCol="1" bandRow="1">
                <a:tableStyleId>{5C22544A-7EE6-4342-B048-85BDC9FD1C3A}</a:tableStyleId>
              </a:tblPr>
              <a:tblGrid>
                <a:gridCol w="8557824">
                  <a:extLst>
                    <a:ext uri="{9D8B030D-6E8A-4147-A177-3AD203B41FA5}">
                      <a16:colId xmlns:a16="http://schemas.microsoft.com/office/drawing/2014/main" val="1876614514"/>
                    </a:ext>
                  </a:extLst>
                </a:gridCol>
                <a:gridCol w="749329">
                  <a:extLst>
                    <a:ext uri="{9D8B030D-6E8A-4147-A177-3AD203B41FA5}">
                      <a16:colId xmlns:a16="http://schemas.microsoft.com/office/drawing/2014/main" val="2806609621"/>
                    </a:ext>
                  </a:extLst>
                </a:gridCol>
                <a:gridCol w="725543">
                  <a:extLst>
                    <a:ext uri="{9D8B030D-6E8A-4147-A177-3AD203B41FA5}">
                      <a16:colId xmlns:a16="http://schemas.microsoft.com/office/drawing/2014/main" val="561853378"/>
                    </a:ext>
                  </a:extLst>
                </a:gridCol>
                <a:gridCol w="725543">
                  <a:extLst>
                    <a:ext uri="{9D8B030D-6E8A-4147-A177-3AD203B41FA5}">
                      <a16:colId xmlns:a16="http://schemas.microsoft.com/office/drawing/2014/main" val="1063009636"/>
                    </a:ext>
                  </a:extLst>
                </a:gridCol>
                <a:gridCol w="689859">
                  <a:extLst>
                    <a:ext uri="{9D8B030D-6E8A-4147-A177-3AD203B41FA5}">
                      <a16:colId xmlns:a16="http://schemas.microsoft.com/office/drawing/2014/main" val="3020664174"/>
                    </a:ext>
                  </a:extLst>
                </a:gridCol>
              </a:tblGrid>
              <a:tr h="338764">
                <a:tc>
                  <a:txBody>
                    <a:bodyPr/>
                    <a:lstStyle/>
                    <a:p>
                      <a:pPr marL="0" marR="0" algn="ctr">
                        <a:lnSpc>
                          <a:spcPct val="120000"/>
                        </a:lnSpc>
                        <a:spcBef>
                          <a:spcPts val="0"/>
                        </a:spcBef>
                        <a:spcAft>
                          <a:spcPts val="0"/>
                        </a:spcAft>
                      </a:pPr>
                      <a:r>
                        <a:rPr lang="en-US" sz="2800" dirty="0" err="1">
                          <a:solidFill>
                            <a:srgbClr val="002060"/>
                          </a:solidFill>
                          <a:effectLst/>
                          <a:latin typeface="#9Slide03 SFU Futura_07" panose="00000900000000000000" pitchFamily="2" charset="0"/>
                        </a:rPr>
                        <a:t>Tiêu</a:t>
                      </a:r>
                      <a:r>
                        <a:rPr lang="en-US" sz="2800" dirty="0">
                          <a:solidFill>
                            <a:srgbClr val="002060"/>
                          </a:solidFill>
                          <a:effectLst/>
                          <a:latin typeface="#9Slide03 SFU Futura_07" panose="00000900000000000000" pitchFamily="2" charset="0"/>
                        </a:rPr>
                        <a:t> </a:t>
                      </a:r>
                      <a:r>
                        <a:rPr lang="en-US" sz="2800" dirty="0" err="1">
                          <a:solidFill>
                            <a:srgbClr val="002060"/>
                          </a:solidFill>
                          <a:effectLst/>
                          <a:latin typeface="#9Slide03 SFU Futura_07" panose="00000900000000000000" pitchFamily="2" charset="0"/>
                        </a:rPr>
                        <a:t>chí</a:t>
                      </a:r>
                      <a:endParaRPr lang="en-US" sz="1800" dirty="0">
                        <a:solidFill>
                          <a:srgbClr val="002060"/>
                        </a:solidFill>
                        <a:effectLst/>
                        <a:latin typeface="#9Slide03 SFU Futura_07" panose="00000900000000000000" pitchFamily="2"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algn="ctr">
                        <a:lnSpc>
                          <a:spcPct val="120000"/>
                        </a:lnSpc>
                        <a:spcBef>
                          <a:spcPts val="0"/>
                        </a:spcBef>
                        <a:spcAft>
                          <a:spcPts val="0"/>
                        </a:spcAft>
                      </a:pPr>
                      <a:r>
                        <a:rPr lang="en-US" sz="2400" dirty="0">
                          <a:solidFill>
                            <a:srgbClr val="002060"/>
                          </a:solidFill>
                          <a:effectLst/>
                          <a:latin typeface="#9Slide03 SFU Futura_07" panose="00000900000000000000" pitchFamily="2" charset="0"/>
                        </a:rPr>
                        <a:t>1</a:t>
                      </a:r>
                      <a:endParaRPr lang="en-US" sz="1600" dirty="0">
                        <a:solidFill>
                          <a:srgbClr val="002060"/>
                        </a:solidFill>
                        <a:effectLst/>
                        <a:latin typeface="#9Slide03 SFU Futura_07" panose="00000900000000000000" pitchFamily="2"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algn="ctr">
                        <a:lnSpc>
                          <a:spcPct val="120000"/>
                        </a:lnSpc>
                        <a:spcBef>
                          <a:spcPts val="0"/>
                        </a:spcBef>
                        <a:spcAft>
                          <a:spcPts val="0"/>
                        </a:spcAft>
                      </a:pPr>
                      <a:r>
                        <a:rPr lang="en-US" sz="2400" dirty="0">
                          <a:solidFill>
                            <a:srgbClr val="002060"/>
                          </a:solidFill>
                          <a:effectLst/>
                          <a:latin typeface="#9Slide03 SFU Futura_07" panose="00000900000000000000" pitchFamily="2" charset="0"/>
                        </a:rPr>
                        <a:t>2</a:t>
                      </a:r>
                      <a:endParaRPr lang="en-US" sz="1600" dirty="0">
                        <a:solidFill>
                          <a:srgbClr val="002060"/>
                        </a:solidFill>
                        <a:effectLst/>
                        <a:latin typeface="#9Slide03 SFU Futura_07" panose="00000900000000000000" pitchFamily="2"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algn="ctr">
                        <a:lnSpc>
                          <a:spcPct val="120000"/>
                        </a:lnSpc>
                        <a:spcBef>
                          <a:spcPts val="0"/>
                        </a:spcBef>
                        <a:spcAft>
                          <a:spcPts val="0"/>
                        </a:spcAft>
                      </a:pPr>
                      <a:r>
                        <a:rPr lang="en-US" sz="2400" dirty="0">
                          <a:solidFill>
                            <a:srgbClr val="002060"/>
                          </a:solidFill>
                          <a:effectLst/>
                          <a:latin typeface="#9Slide03 SFU Futura_07" panose="00000900000000000000" pitchFamily="2" charset="0"/>
                        </a:rPr>
                        <a:t>3</a:t>
                      </a:r>
                      <a:endParaRPr lang="en-US" sz="1600" dirty="0">
                        <a:solidFill>
                          <a:srgbClr val="002060"/>
                        </a:solidFill>
                        <a:effectLst/>
                        <a:latin typeface="#9Slide03 SFU Futura_07" panose="00000900000000000000" pitchFamily="2"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algn="ctr">
                        <a:lnSpc>
                          <a:spcPct val="120000"/>
                        </a:lnSpc>
                        <a:spcBef>
                          <a:spcPts val="0"/>
                        </a:spcBef>
                        <a:spcAft>
                          <a:spcPts val="0"/>
                        </a:spcAft>
                      </a:pPr>
                      <a:r>
                        <a:rPr lang="en-US" sz="2400" dirty="0">
                          <a:solidFill>
                            <a:srgbClr val="002060"/>
                          </a:solidFill>
                          <a:effectLst/>
                          <a:latin typeface="#9Slide03 SFU Futura_07" panose="00000900000000000000" pitchFamily="2" charset="0"/>
                        </a:rPr>
                        <a:t>4</a:t>
                      </a:r>
                      <a:endParaRPr lang="en-US" sz="1600" dirty="0">
                        <a:solidFill>
                          <a:srgbClr val="002060"/>
                        </a:solidFill>
                        <a:effectLst/>
                        <a:latin typeface="#9Slide03 SFU Futura_07" panose="00000900000000000000" pitchFamily="2"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12225376"/>
                  </a:ext>
                </a:extLst>
              </a:tr>
              <a:tr h="343824">
                <a:tc>
                  <a:txBody>
                    <a:bodyPr/>
                    <a:lstStyle/>
                    <a:p>
                      <a:pPr marL="0" marR="0" algn="just">
                        <a:lnSpc>
                          <a:spcPct val="120000"/>
                        </a:lnSpc>
                        <a:spcBef>
                          <a:spcPts val="0"/>
                        </a:spcBef>
                        <a:spcAft>
                          <a:spcPts val="0"/>
                        </a:spcAft>
                      </a:pPr>
                      <a:r>
                        <a:rPr lang="en-US" sz="2000">
                          <a:solidFill>
                            <a:srgbClr val="002060"/>
                          </a:solidFill>
                          <a:effectLst/>
                          <a:latin typeface="#9Slide03 SFU Futura_07" panose="00000900000000000000" pitchFamily="2" charset="0"/>
                        </a:rPr>
                        <a:t>Thông tin nhóm đầy đủ, phân phối hợp lí giữa các thành viên</a:t>
                      </a:r>
                      <a:endParaRPr lang="en-US" sz="1400">
                        <a:solidFill>
                          <a:srgbClr val="002060"/>
                        </a:solidFill>
                        <a:effectLst/>
                        <a:latin typeface="#9Slide03 SFU Futura_07" panose="00000900000000000000"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400">
                          <a:solidFill>
                            <a:srgbClr val="002060"/>
                          </a:solidFill>
                          <a:effectLst/>
                          <a:latin typeface="#9Slide03 SFU Futura_07" panose="00000900000000000000" pitchFamily="2" charset="0"/>
                        </a:rPr>
                        <a:t> </a:t>
                      </a:r>
                      <a:endParaRPr lang="en-US" sz="1050">
                        <a:solidFill>
                          <a:srgbClr val="002060"/>
                        </a:solidFill>
                        <a:effectLst/>
                        <a:latin typeface="#9Slide03 SFU Futura_07" panose="00000900000000000000"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400">
                          <a:solidFill>
                            <a:srgbClr val="002060"/>
                          </a:solidFill>
                          <a:effectLst/>
                          <a:latin typeface="#9Slide03 SFU Futura_07" panose="00000900000000000000" pitchFamily="2" charset="0"/>
                        </a:rPr>
                        <a:t> </a:t>
                      </a:r>
                      <a:endParaRPr lang="en-US" sz="1050">
                        <a:solidFill>
                          <a:srgbClr val="002060"/>
                        </a:solidFill>
                        <a:effectLst/>
                        <a:latin typeface="#9Slide03 SFU Futura_07" panose="00000900000000000000"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400">
                          <a:solidFill>
                            <a:srgbClr val="002060"/>
                          </a:solidFill>
                          <a:effectLst/>
                          <a:latin typeface="#9Slide03 SFU Futura_07" panose="00000900000000000000" pitchFamily="2" charset="0"/>
                        </a:rPr>
                        <a:t> </a:t>
                      </a:r>
                      <a:endParaRPr lang="en-US" sz="1050">
                        <a:solidFill>
                          <a:srgbClr val="002060"/>
                        </a:solidFill>
                        <a:effectLst/>
                        <a:latin typeface="#9Slide03 SFU Futura_07" panose="00000900000000000000"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400">
                          <a:solidFill>
                            <a:srgbClr val="002060"/>
                          </a:solidFill>
                          <a:effectLst/>
                          <a:latin typeface="#9Slide03 SFU Futura_07" panose="00000900000000000000" pitchFamily="2" charset="0"/>
                        </a:rPr>
                        <a:t> </a:t>
                      </a:r>
                      <a:endParaRPr lang="en-US" sz="1050">
                        <a:solidFill>
                          <a:srgbClr val="002060"/>
                        </a:solidFill>
                        <a:effectLst/>
                        <a:latin typeface="#9Slide03 SFU Futura_07" panose="00000900000000000000"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670546"/>
                  </a:ext>
                </a:extLst>
              </a:tr>
              <a:tr h="703831">
                <a:tc>
                  <a:txBody>
                    <a:bodyPr/>
                    <a:lstStyle/>
                    <a:p>
                      <a:pPr marL="0" marR="0" algn="just">
                        <a:lnSpc>
                          <a:spcPct val="120000"/>
                        </a:lnSpc>
                        <a:spcBef>
                          <a:spcPts val="0"/>
                        </a:spcBef>
                        <a:spcAft>
                          <a:spcPts val="0"/>
                        </a:spcAft>
                      </a:pPr>
                      <a:r>
                        <a:rPr lang="en-US" sz="2000" dirty="0" err="1">
                          <a:solidFill>
                            <a:srgbClr val="002060"/>
                          </a:solidFill>
                          <a:effectLst/>
                          <a:latin typeface="#9Slide03 SFU Futura_07" panose="00000900000000000000" pitchFamily="2" charset="0"/>
                        </a:rPr>
                        <a:t>Chỉ</a:t>
                      </a:r>
                      <a:r>
                        <a:rPr lang="en-US" sz="2000" dirty="0">
                          <a:solidFill>
                            <a:srgbClr val="002060"/>
                          </a:solidFill>
                          <a:effectLst/>
                          <a:latin typeface="#9Slide03 SFU Futura_07" panose="00000900000000000000" pitchFamily="2" charset="0"/>
                        </a:rPr>
                        <a:t> </a:t>
                      </a:r>
                      <a:r>
                        <a:rPr lang="en-US" sz="2000" dirty="0" err="1">
                          <a:solidFill>
                            <a:srgbClr val="002060"/>
                          </a:solidFill>
                          <a:effectLst/>
                          <a:latin typeface="#9Slide03 SFU Futura_07" panose="00000900000000000000" pitchFamily="2" charset="0"/>
                        </a:rPr>
                        <a:t>rõ</a:t>
                      </a:r>
                      <a:r>
                        <a:rPr lang="en-US" sz="2000" dirty="0">
                          <a:solidFill>
                            <a:srgbClr val="002060"/>
                          </a:solidFill>
                          <a:effectLst/>
                          <a:latin typeface="#9Slide03 SFU Futura_07" panose="00000900000000000000" pitchFamily="2" charset="0"/>
                        </a:rPr>
                        <a:t> </a:t>
                      </a:r>
                      <a:r>
                        <a:rPr lang="en-US" sz="2000" dirty="0" err="1">
                          <a:solidFill>
                            <a:srgbClr val="002060"/>
                          </a:solidFill>
                          <a:effectLst/>
                          <a:latin typeface="#9Slide03 SFU Futura_07" panose="00000900000000000000" pitchFamily="2" charset="0"/>
                        </a:rPr>
                        <a:t>phạm</a:t>
                      </a:r>
                      <a:r>
                        <a:rPr lang="en-US" sz="2000" dirty="0">
                          <a:solidFill>
                            <a:srgbClr val="002060"/>
                          </a:solidFill>
                          <a:effectLst/>
                          <a:latin typeface="#9Slide03 SFU Futura_07" panose="00000900000000000000" pitchFamily="2" charset="0"/>
                        </a:rPr>
                        <a:t> vi </a:t>
                      </a:r>
                      <a:r>
                        <a:rPr lang="en-US" sz="2000" dirty="0" err="1">
                          <a:solidFill>
                            <a:srgbClr val="002060"/>
                          </a:solidFill>
                          <a:effectLst/>
                          <a:latin typeface="#9Slide03 SFU Futura_07" panose="00000900000000000000" pitchFamily="2" charset="0"/>
                        </a:rPr>
                        <a:t>của</a:t>
                      </a:r>
                      <a:r>
                        <a:rPr lang="en-US" sz="2000" dirty="0">
                          <a:solidFill>
                            <a:srgbClr val="002060"/>
                          </a:solidFill>
                          <a:effectLst/>
                          <a:latin typeface="#9Slide03 SFU Futura_07" panose="00000900000000000000" pitchFamily="2" charset="0"/>
                        </a:rPr>
                        <a:t> </a:t>
                      </a:r>
                      <a:r>
                        <a:rPr lang="en-US" sz="2000" dirty="0" err="1">
                          <a:solidFill>
                            <a:srgbClr val="002060"/>
                          </a:solidFill>
                          <a:effectLst/>
                          <a:latin typeface="#9Slide03 SFU Futura_07" panose="00000900000000000000" pitchFamily="2" charset="0"/>
                        </a:rPr>
                        <a:t>môi</a:t>
                      </a:r>
                      <a:r>
                        <a:rPr lang="en-US" sz="2000" dirty="0">
                          <a:solidFill>
                            <a:srgbClr val="002060"/>
                          </a:solidFill>
                          <a:effectLst/>
                          <a:latin typeface="#9Slide03 SFU Futura_07" panose="00000900000000000000" pitchFamily="2" charset="0"/>
                        </a:rPr>
                        <a:t> </a:t>
                      </a:r>
                      <a:r>
                        <a:rPr lang="en-US" sz="2000" dirty="0" err="1">
                          <a:solidFill>
                            <a:srgbClr val="002060"/>
                          </a:solidFill>
                          <a:effectLst/>
                          <a:latin typeface="#9Slide03 SFU Futura_07" panose="00000900000000000000" pitchFamily="2" charset="0"/>
                        </a:rPr>
                        <a:t>trường</a:t>
                      </a:r>
                      <a:r>
                        <a:rPr lang="en-US" sz="2000" dirty="0">
                          <a:solidFill>
                            <a:srgbClr val="002060"/>
                          </a:solidFill>
                          <a:effectLst/>
                          <a:latin typeface="#9Slide03 SFU Futura_07" panose="00000900000000000000" pitchFamily="2" charset="0"/>
                        </a:rPr>
                        <a:t>, </a:t>
                      </a:r>
                      <a:r>
                        <a:rPr lang="en-US" sz="2000" dirty="0" err="1">
                          <a:solidFill>
                            <a:srgbClr val="002060"/>
                          </a:solidFill>
                          <a:effectLst/>
                          <a:latin typeface="#9Slide03 SFU Futura_07" panose="00000900000000000000" pitchFamily="2" charset="0"/>
                        </a:rPr>
                        <a:t>có</a:t>
                      </a:r>
                      <a:r>
                        <a:rPr lang="en-US" sz="2000" dirty="0">
                          <a:solidFill>
                            <a:srgbClr val="002060"/>
                          </a:solidFill>
                          <a:effectLst/>
                          <a:latin typeface="#9Slide03 SFU Futura_07" panose="00000900000000000000" pitchFamily="2" charset="0"/>
                        </a:rPr>
                        <a:t> </a:t>
                      </a:r>
                      <a:r>
                        <a:rPr lang="en-US" sz="2000" dirty="0" err="1">
                          <a:solidFill>
                            <a:srgbClr val="002060"/>
                          </a:solidFill>
                          <a:effectLst/>
                          <a:latin typeface="#9Slide03 SFU Futura_07" panose="00000900000000000000" pitchFamily="2" charset="0"/>
                        </a:rPr>
                        <a:t>hình</a:t>
                      </a:r>
                      <a:r>
                        <a:rPr lang="en-US" sz="2000" dirty="0">
                          <a:solidFill>
                            <a:srgbClr val="002060"/>
                          </a:solidFill>
                          <a:effectLst/>
                          <a:latin typeface="#9Slide03 SFU Futura_07" panose="00000900000000000000" pitchFamily="2" charset="0"/>
                        </a:rPr>
                        <a:t> </a:t>
                      </a:r>
                      <a:r>
                        <a:rPr lang="en-US" sz="2000" dirty="0" err="1">
                          <a:solidFill>
                            <a:srgbClr val="002060"/>
                          </a:solidFill>
                          <a:effectLst/>
                          <a:latin typeface="#9Slide03 SFU Futura_07" panose="00000900000000000000" pitchFamily="2" charset="0"/>
                        </a:rPr>
                        <a:t>vẽ</a:t>
                      </a:r>
                      <a:r>
                        <a:rPr lang="en-US" sz="2000" dirty="0">
                          <a:solidFill>
                            <a:srgbClr val="002060"/>
                          </a:solidFill>
                          <a:effectLst/>
                          <a:latin typeface="#9Slide03 SFU Futura_07" panose="00000900000000000000" pitchFamily="2" charset="0"/>
                        </a:rPr>
                        <a:t> </a:t>
                      </a:r>
                      <a:r>
                        <a:rPr lang="en-US" sz="2000" dirty="0" err="1">
                          <a:solidFill>
                            <a:srgbClr val="002060"/>
                          </a:solidFill>
                          <a:effectLst/>
                          <a:latin typeface="#9Slide03 SFU Futura_07" panose="00000900000000000000" pitchFamily="2" charset="0"/>
                        </a:rPr>
                        <a:t>châu</a:t>
                      </a:r>
                      <a:r>
                        <a:rPr lang="en-US" sz="2000" dirty="0">
                          <a:solidFill>
                            <a:srgbClr val="002060"/>
                          </a:solidFill>
                          <a:effectLst/>
                          <a:latin typeface="#9Slide03 SFU Futura_07" panose="00000900000000000000" pitchFamily="2" charset="0"/>
                        </a:rPr>
                        <a:t> </a:t>
                      </a:r>
                      <a:r>
                        <a:rPr lang="en-US" sz="2000" dirty="0" err="1">
                          <a:solidFill>
                            <a:srgbClr val="002060"/>
                          </a:solidFill>
                          <a:effectLst/>
                          <a:latin typeface="#9Slide03 SFU Futura_07" panose="00000900000000000000" pitchFamily="2" charset="0"/>
                        </a:rPr>
                        <a:t>lục</a:t>
                      </a:r>
                      <a:r>
                        <a:rPr lang="en-US" sz="2000" dirty="0">
                          <a:solidFill>
                            <a:srgbClr val="002060"/>
                          </a:solidFill>
                          <a:effectLst/>
                          <a:latin typeface="#9Slide03 SFU Futura_07" panose="00000900000000000000" pitchFamily="2" charset="0"/>
                        </a:rPr>
                        <a:t> </a:t>
                      </a:r>
                      <a:r>
                        <a:rPr lang="en-US" sz="2000" dirty="0" err="1">
                          <a:solidFill>
                            <a:srgbClr val="002060"/>
                          </a:solidFill>
                          <a:effectLst/>
                          <a:latin typeface="#9Slide03 SFU Futura_07" panose="00000900000000000000" pitchFamily="2" charset="0"/>
                        </a:rPr>
                        <a:t>và</a:t>
                      </a:r>
                      <a:r>
                        <a:rPr lang="en-US" sz="2000" dirty="0">
                          <a:solidFill>
                            <a:srgbClr val="002060"/>
                          </a:solidFill>
                          <a:effectLst/>
                          <a:latin typeface="#9Slide03 SFU Futura_07" panose="00000900000000000000" pitchFamily="2" charset="0"/>
                        </a:rPr>
                        <a:t> </a:t>
                      </a:r>
                      <a:r>
                        <a:rPr lang="en-US" sz="2000" dirty="0" err="1">
                          <a:solidFill>
                            <a:srgbClr val="002060"/>
                          </a:solidFill>
                          <a:effectLst/>
                          <a:latin typeface="#9Slide03 SFU Futura_07" panose="00000900000000000000" pitchFamily="2" charset="0"/>
                        </a:rPr>
                        <a:t>tô</a:t>
                      </a:r>
                      <a:r>
                        <a:rPr lang="en-US" sz="2000" dirty="0">
                          <a:solidFill>
                            <a:srgbClr val="002060"/>
                          </a:solidFill>
                          <a:effectLst/>
                          <a:latin typeface="#9Slide03 SFU Futura_07" panose="00000900000000000000" pitchFamily="2" charset="0"/>
                        </a:rPr>
                        <a:t> </a:t>
                      </a:r>
                      <a:r>
                        <a:rPr lang="en-US" sz="2000" dirty="0" err="1">
                          <a:solidFill>
                            <a:srgbClr val="002060"/>
                          </a:solidFill>
                          <a:effectLst/>
                          <a:latin typeface="#9Slide03 SFU Futura_07" panose="00000900000000000000" pitchFamily="2" charset="0"/>
                        </a:rPr>
                        <a:t>màu</a:t>
                      </a:r>
                      <a:r>
                        <a:rPr lang="en-US" sz="2000" dirty="0">
                          <a:solidFill>
                            <a:srgbClr val="002060"/>
                          </a:solidFill>
                          <a:effectLst/>
                          <a:latin typeface="#9Slide03 SFU Futura_07" panose="00000900000000000000" pitchFamily="2" charset="0"/>
                        </a:rPr>
                        <a:t> </a:t>
                      </a:r>
                      <a:r>
                        <a:rPr lang="en-US" sz="2000" dirty="0" err="1">
                          <a:solidFill>
                            <a:srgbClr val="002060"/>
                          </a:solidFill>
                          <a:effectLst/>
                          <a:latin typeface="#9Slide03 SFU Futura_07" panose="00000900000000000000" pitchFamily="2" charset="0"/>
                        </a:rPr>
                        <a:t>cho</a:t>
                      </a:r>
                      <a:r>
                        <a:rPr lang="en-US" sz="2000" dirty="0">
                          <a:solidFill>
                            <a:srgbClr val="002060"/>
                          </a:solidFill>
                          <a:effectLst/>
                          <a:latin typeface="#9Slide03 SFU Futura_07" panose="00000900000000000000" pitchFamily="2" charset="0"/>
                        </a:rPr>
                        <a:t> </a:t>
                      </a:r>
                      <a:r>
                        <a:rPr lang="en-US" sz="2000" dirty="0" err="1">
                          <a:solidFill>
                            <a:srgbClr val="002060"/>
                          </a:solidFill>
                          <a:effectLst/>
                          <a:latin typeface="#9Slide03 SFU Futura_07" panose="00000900000000000000" pitchFamily="2" charset="0"/>
                        </a:rPr>
                        <a:t>môi</a:t>
                      </a:r>
                      <a:r>
                        <a:rPr lang="en-US" sz="2000" dirty="0">
                          <a:solidFill>
                            <a:srgbClr val="002060"/>
                          </a:solidFill>
                          <a:effectLst/>
                          <a:latin typeface="#9Slide03 SFU Futura_07" panose="00000900000000000000" pitchFamily="2" charset="0"/>
                        </a:rPr>
                        <a:t> </a:t>
                      </a:r>
                      <a:r>
                        <a:rPr lang="en-US" sz="2000" dirty="0" err="1">
                          <a:solidFill>
                            <a:srgbClr val="002060"/>
                          </a:solidFill>
                          <a:effectLst/>
                          <a:latin typeface="#9Slide03 SFU Futura_07" panose="00000900000000000000" pitchFamily="2" charset="0"/>
                        </a:rPr>
                        <a:t>trường</a:t>
                      </a:r>
                      <a:r>
                        <a:rPr lang="en-US" sz="2000" dirty="0">
                          <a:solidFill>
                            <a:srgbClr val="002060"/>
                          </a:solidFill>
                          <a:effectLst/>
                          <a:latin typeface="#9Slide03 SFU Futura_07" panose="00000900000000000000" pitchFamily="2" charset="0"/>
                        </a:rPr>
                        <a:t> </a:t>
                      </a:r>
                      <a:r>
                        <a:rPr lang="en-US" sz="2000" dirty="0" err="1">
                          <a:solidFill>
                            <a:srgbClr val="002060"/>
                          </a:solidFill>
                          <a:effectLst/>
                          <a:latin typeface="#9Slide03 SFU Futura_07" panose="00000900000000000000" pitchFamily="2" charset="0"/>
                        </a:rPr>
                        <a:t>nghiên</a:t>
                      </a:r>
                      <a:r>
                        <a:rPr lang="en-US" sz="2000" dirty="0">
                          <a:solidFill>
                            <a:srgbClr val="002060"/>
                          </a:solidFill>
                          <a:effectLst/>
                          <a:latin typeface="#9Slide03 SFU Futura_07" panose="00000900000000000000" pitchFamily="2" charset="0"/>
                        </a:rPr>
                        <a:t> </a:t>
                      </a:r>
                      <a:r>
                        <a:rPr lang="en-US" sz="2000" dirty="0" err="1">
                          <a:solidFill>
                            <a:srgbClr val="002060"/>
                          </a:solidFill>
                          <a:effectLst/>
                          <a:latin typeface="#9Slide03 SFU Futura_07" panose="00000900000000000000" pitchFamily="2" charset="0"/>
                        </a:rPr>
                        <a:t>cứu</a:t>
                      </a:r>
                      <a:endParaRPr lang="en-US" sz="1400" dirty="0">
                        <a:solidFill>
                          <a:srgbClr val="002060"/>
                        </a:solidFill>
                        <a:effectLst/>
                        <a:latin typeface="#9Slide03 SFU Futura_07" panose="00000900000000000000"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400">
                          <a:solidFill>
                            <a:srgbClr val="002060"/>
                          </a:solidFill>
                          <a:effectLst/>
                          <a:latin typeface="#9Slide03 SFU Futura_07" panose="00000900000000000000" pitchFamily="2" charset="0"/>
                        </a:rPr>
                        <a:t> </a:t>
                      </a:r>
                      <a:endParaRPr lang="en-US" sz="1050">
                        <a:solidFill>
                          <a:srgbClr val="002060"/>
                        </a:solidFill>
                        <a:effectLst/>
                        <a:latin typeface="#9Slide03 SFU Futura_07" panose="00000900000000000000"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400">
                          <a:solidFill>
                            <a:srgbClr val="002060"/>
                          </a:solidFill>
                          <a:effectLst/>
                          <a:latin typeface="#9Slide03 SFU Futura_07" panose="00000900000000000000" pitchFamily="2" charset="0"/>
                        </a:rPr>
                        <a:t> </a:t>
                      </a:r>
                      <a:endParaRPr lang="en-US" sz="1050">
                        <a:solidFill>
                          <a:srgbClr val="002060"/>
                        </a:solidFill>
                        <a:effectLst/>
                        <a:latin typeface="#9Slide03 SFU Futura_07" panose="00000900000000000000"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400">
                          <a:solidFill>
                            <a:srgbClr val="002060"/>
                          </a:solidFill>
                          <a:effectLst/>
                          <a:latin typeface="#9Slide03 SFU Futura_07" panose="00000900000000000000" pitchFamily="2" charset="0"/>
                        </a:rPr>
                        <a:t> </a:t>
                      </a:r>
                      <a:endParaRPr lang="en-US" sz="1050">
                        <a:solidFill>
                          <a:srgbClr val="002060"/>
                        </a:solidFill>
                        <a:effectLst/>
                        <a:latin typeface="#9Slide03 SFU Futura_07" panose="00000900000000000000"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400">
                          <a:solidFill>
                            <a:srgbClr val="002060"/>
                          </a:solidFill>
                          <a:effectLst/>
                          <a:latin typeface="#9Slide03 SFU Futura_07" panose="00000900000000000000" pitchFamily="2" charset="0"/>
                        </a:rPr>
                        <a:t> </a:t>
                      </a:r>
                      <a:endParaRPr lang="en-US" sz="1050">
                        <a:solidFill>
                          <a:srgbClr val="002060"/>
                        </a:solidFill>
                        <a:effectLst/>
                        <a:latin typeface="#9Slide03 SFU Futura_07" panose="00000900000000000000"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02660237"/>
                  </a:ext>
                </a:extLst>
              </a:tr>
              <a:tr h="338764">
                <a:tc>
                  <a:txBody>
                    <a:bodyPr/>
                    <a:lstStyle/>
                    <a:p>
                      <a:pPr marL="0" marR="0" algn="just">
                        <a:lnSpc>
                          <a:spcPct val="120000"/>
                        </a:lnSpc>
                        <a:spcBef>
                          <a:spcPts val="0"/>
                        </a:spcBef>
                        <a:spcAft>
                          <a:spcPts val="0"/>
                        </a:spcAft>
                      </a:pPr>
                      <a:r>
                        <a:rPr lang="en-US" sz="2000">
                          <a:solidFill>
                            <a:srgbClr val="002060"/>
                          </a:solidFill>
                          <a:effectLst/>
                          <a:latin typeface="#9Slide03 SFU Futura_07" panose="00000900000000000000" pitchFamily="2" charset="0"/>
                        </a:rPr>
                        <a:t>Thông tin về môi trường cụ thể, chi tiết</a:t>
                      </a:r>
                      <a:endParaRPr lang="en-US" sz="1400">
                        <a:solidFill>
                          <a:srgbClr val="002060"/>
                        </a:solidFill>
                        <a:effectLst/>
                        <a:latin typeface="#9Slide03 SFU Futura_07" panose="00000900000000000000"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400">
                          <a:solidFill>
                            <a:srgbClr val="002060"/>
                          </a:solidFill>
                          <a:effectLst/>
                          <a:latin typeface="#9Slide03 SFU Futura_07" panose="00000900000000000000" pitchFamily="2" charset="0"/>
                        </a:rPr>
                        <a:t> </a:t>
                      </a:r>
                      <a:endParaRPr lang="en-US" sz="1050">
                        <a:solidFill>
                          <a:srgbClr val="002060"/>
                        </a:solidFill>
                        <a:effectLst/>
                        <a:latin typeface="#9Slide03 SFU Futura_07" panose="00000900000000000000"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400">
                          <a:solidFill>
                            <a:srgbClr val="002060"/>
                          </a:solidFill>
                          <a:effectLst/>
                          <a:latin typeface="#9Slide03 SFU Futura_07" panose="00000900000000000000" pitchFamily="2" charset="0"/>
                        </a:rPr>
                        <a:t> </a:t>
                      </a:r>
                      <a:endParaRPr lang="en-US" sz="1050">
                        <a:solidFill>
                          <a:srgbClr val="002060"/>
                        </a:solidFill>
                        <a:effectLst/>
                        <a:latin typeface="#9Slide03 SFU Futura_07" panose="00000900000000000000"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400">
                          <a:solidFill>
                            <a:srgbClr val="002060"/>
                          </a:solidFill>
                          <a:effectLst/>
                          <a:latin typeface="#9Slide03 SFU Futura_07" panose="00000900000000000000" pitchFamily="2" charset="0"/>
                        </a:rPr>
                        <a:t> </a:t>
                      </a:r>
                      <a:endParaRPr lang="en-US" sz="1050">
                        <a:solidFill>
                          <a:srgbClr val="002060"/>
                        </a:solidFill>
                        <a:effectLst/>
                        <a:latin typeface="#9Slide03 SFU Futura_07" panose="00000900000000000000"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400">
                          <a:solidFill>
                            <a:srgbClr val="002060"/>
                          </a:solidFill>
                          <a:effectLst/>
                          <a:latin typeface="#9Slide03 SFU Futura_07" panose="00000900000000000000" pitchFamily="2" charset="0"/>
                        </a:rPr>
                        <a:t> </a:t>
                      </a:r>
                      <a:endParaRPr lang="en-US" sz="1050">
                        <a:solidFill>
                          <a:srgbClr val="002060"/>
                        </a:solidFill>
                        <a:effectLst/>
                        <a:latin typeface="#9Slide03 SFU Futura_07" panose="00000900000000000000"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64253608"/>
                  </a:ext>
                </a:extLst>
              </a:tr>
              <a:tr h="338764">
                <a:tc>
                  <a:txBody>
                    <a:bodyPr/>
                    <a:lstStyle/>
                    <a:p>
                      <a:pPr marL="0" marR="0" algn="just">
                        <a:lnSpc>
                          <a:spcPct val="120000"/>
                        </a:lnSpc>
                        <a:spcBef>
                          <a:spcPts val="0"/>
                        </a:spcBef>
                        <a:spcAft>
                          <a:spcPts val="0"/>
                        </a:spcAft>
                      </a:pPr>
                      <a:r>
                        <a:rPr lang="en-US" sz="2000">
                          <a:solidFill>
                            <a:srgbClr val="002060"/>
                          </a:solidFill>
                          <a:effectLst/>
                          <a:latin typeface="#9Slide03 SFU Futura_07" panose="00000900000000000000" pitchFamily="2" charset="0"/>
                        </a:rPr>
                        <a:t>Có hình vẽ/icon minh họa sinh động, ấn tượng</a:t>
                      </a:r>
                      <a:endParaRPr lang="en-US" sz="1400">
                        <a:solidFill>
                          <a:srgbClr val="002060"/>
                        </a:solidFill>
                        <a:effectLst/>
                        <a:latin typeface="#9Slide03 SFU Futura_07" panose="00000900000000000000"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400">
                          <a:solidFill>
                            <a:srgbClr val="002060"/>
                          </a:solidFill>
                          <a:effectLst/>
                          <a:latin typeface="#9Slide03 SFU Futura_07" panose="00000900000000000000" pitchFamily="2" charset="0"/>
                        </a:rPr>
                        <a:t> </a:t>
                      </a:r>
                      <a:endParaRPr lang="en-US" sz="1050">
                        <a:solidFill>
                          <a:srgbClr val="002060"/>
                        </a:solidFill>
                        <a:effectLst/>
                        <a:latin typeface="#9Slide03 SFU Futura_07" panose="00000900000000000000"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400">
                          <a:solidFill>
                            <a:srgbClr val="002060"/>
                          </a:solidFill>
                          <a:effectLst/>
                          <a:latin typeface="#9Slide03 SFU Futura_07" panose="00000900000000000000" pitchFamily="2" charset="0"/>
                        </a:rPr>
                        <a:t> </a:t>
                      </a:r>
                      <a:endParaRPr lang="en-US" sz="1050">
                        <a:solidFill>
                          <a:srgbClr val="002060"/>
                        </a:solidFill>
                        <a:effectLst/>
                        <a:latin typeface="#9Slide03 SFU Futura_07" panose="00000900000000000000"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400">
                          <a:solidFill>
                            <a:srgbClr val="002060"/>
                          </a:solidFill>
                          <a:effectLst/>
                          <a:latin typeface="#9Slide03 SFU Futura_07" panose="00000900000000000000" pitchFamily="2" charset="0"/>
                        </a:rPr>
                        <a:t> </a:t>
                      </a:r>
                      <a:endParaRPr lang="en-US" sz="1050">
                        <a:solidFill>
                          <a:srgbClr val="002060"/>
                        </a:solidFill>
                        <a:effectLst/>
                        <a:latin typeface="#9Slide03 SFU Futura_07" panose="00000900000000000000"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400">
                          <a:solidFill>
                            <a:srgbClr val="002060"/>
                          </a:solidFill>
                          <a:effectLst/>
                          <a:latin typeface="#9Slide03 SFU Futura_07" panose="00000900000000000000" pitchFamily="2" charset="0"/>
                        </a:rPr>
                        <a:t> </a:t>
                      </a:r>
                      <a:endParaRPr lang="en-US" sz="1050">
                        <a:solidFill>
                          <a:srgbClr val="002060"/>
                        </a:solidFill>
                        <a:effectLst/>
                        <a:latin typeface="#9Slide03 SFU Futura_07" panose="00000900000000000000"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14328357"/>
                  </a:ext>
                </a:extLst>
              </a:tr>
              <a:tr h="387605">
                <a:tc>
                  <a:txBody>
                    <a:bodyPr/>
                    <a:lstStyle/>
                    <a:p>
                      <a:pPr marL="0" marR="0" algn="just">
                        <a:lnSpc>
                          <a:spcPct val="120000"/>
                        </a:lnSpc>
                        <a:spcBef>
                          <a:spcPts val="0"/>
                        </a:spcBef>
                        <a:spcAft>
                          <a:spcPts val="0"/>
                        </a:spcAft>
                      </a:pPr>
                      <a:r>
                        <a:rPr lang="en-US" sz="2000">
                          <a:solidFill>
                            <a:srgbClr val="002060"/>
                          </a:solidFill>
                          <a:effectLst/>
                          <a:latin typeface="#9Slide03 SFU Futura_07" panose="00000900000000000000" pitchFamily="2" charset="0"/>
                        </a:rPr>
                        <a:t>Bố cục cân đối, hài hòa, màu sắc thu hút, chữ đẹp</a:t>
                      </a:r>
                      <a:endParaRPr lang="en-US" sz="1400">
                        <a:solidFill>
                          <a:srgbClr val="002060"/>
                        </a:solidFill>
                        <a:effectLst/>
                        <a:latin typeface="#9Slide03 SFU Futura_07" panose="00000900000000000000"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400">
                          <a:solidFill>
                            <a:srgbClr val="002060"/>
                          </a:solidFill>
                          <a:effectLst/>
                          <a:latin typeface="#9Slide03 SFU Futura_07" panose="00000900000000000000" pitchFamily="2" charset="0"/>
                        </a:rPr>
                        <a:t> </a:t>
                      </a:r>
                      <a:endParaRPr lang="en-US" sz="1050">
                        <a:solidFill>
                          <a:srgbClr val="002060"/>
                        </a:solidFill>
                        <a:effectLst/>
                        <a:latin typeface="#9Slide03 SFU Futura_07" panose="00000900000000000000"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400">
                          <a:solidFill>
                            <a:srgbClr val="002060"/>
                          </a:solidFill>
                          <a:effectLst/>
                          <a:latin typeface="#9Slide03 SFU Futura_07" panose="00000900000000000000" pitchFamily="2" charset="0"/>
                        </a:rPr>
                        <a:t> </a:t>
                      </a:r>
                      <a:endParaRPr lang="en-US" sz="1050">
                        <a:solidFill>
                          <a:srgbClr val="002060"/>
                        </a:solidFill>
                        <a:effectLst/>
                        <a:latin typeface="#9Slide03 SFU Futura_07" panose="00000900000000000000"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400">
                          <a:solidFill>
                            <a:srgbClr val="002060"/>
                          </a:solidFill>
                          <a:effectLst/>
                          <a:latin typeface="#9Slide03 SFU Futura_07" panose="00000900000000000000" pitchFamily="2" charset="0"/>
                        </a:rPr>
                        <a:t> </a:t>
                      </a:r>
                      <a:endParaRPr lang="en-US" sz="1050">
                        <a:solidFill>
                          <a:srgbClr val="002060"/>
                        </a:solidFill>
                        <a:effectLst/>
                        <a:latin typeface="#9Slide03 SFU Futura_07" panose="00000900000000000000"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400">
                          <a:solidFill>
                            <a:srgbClr val="002060"/>
                          </a:solidFill>
                          <a:effectLst/>
                          <a:latin typeface="#9Slide03 SFU Futura_07" panose="00000900000000000000" pitchFamily="2" charset="0"/>
                        </a:rPr>
                        <a:t> </a:t>
                      </a:r>
                      <a:endParaRPr lang="en-US" sz="1050">
                        <a:solidFill>
                          <a:srgbClr val="002060"/>
                        </a:solidFill>
                        <a:effectLst/>
                        <a:latin typeface="#9Slide03 SFU Futura_07" panose="00000900000000000000"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4874036"/>
                  </a:ext>
                </a:extLst>
              </a:tr>
              <a:tr h="338764">
                <a:tc>
                  <a:txBody>
                    <a:bodyPr/>
                    <a:lstStyle/>
                    <a:p>
                      <a:pPr marL="0" marR="0" algn="just">
                        <a:lnSpc>
                          <a:spcPct val="120000"/>
                        </a:lnSpc>
                        <a:spcBef>
                          <a:spcPts val="0"/>
                        </a:spcBef>
                        <a:spcAft>
                          <a:spcPts val="0"/>
                        </a:spcAft>
                      </a:pPr>
                      <a:r>
                        <a:rPr lang="en-US" sz="2000" dirty="0" err="1">
                          <a:solidFill>
                            <a:srgbClr val="002060"/>
                          </a:solidFill>
                          <a:effectLst/>
                          <a:latin typeface="#9Slide03 SFU Futura_07" panose="00000900000000000000" pitchFamily="2" charset="0"/>
                        </a:rPr>
                        <a:t>Đúng</a:t>
                      </a:r>
                      <a:r>
                        <a:rPr lang="en-US" sz="2000" dirty="0">
                          <a:solidFill>
                            <a:srgbClr val="002060"/>
                          </a:solidFill>
                          <a:effectLst/>
                          <a:latin typeface="#9Slide03 SFU Futura_07" panose="00000900000000000000" pitchFamily="2" charset="0"/>
                        </a:rPr>
                        <a:t> </a:t>
                      </a:r>
                      <a:r>
                        <a:rPr lang="en-US" sz="2000" dirty="0" err="1">
                          <a:solidFill>
                            <a:srgbClr val="002060"/>
                          </a:solidFill>
                          <a:effectLst/>
                          <a:latin typeface="#9Slide03 SFU Futura_07" panose="00000900000000000000" pitchFamily="2" charset="0"/>
                        </a:rPr>
                        <a:t>giờ</a:t>
                      </a:r>
                      <a:r>
                        <a:rPr lang="en-US" sz="2000" dirty="0">
                          <a:solidFill>
                            <a:srgbClr val="002060"/>
                          </a:solidFill>
                          <a:effectLst/>
                          <a:latin typeface="#9Slide03 SFU Futura_07" panose="00000900000000000000" pitchFamily="2" charset="0"/>
                        </a:rPr>
                        <a:t>, </a:t>
                      </a:r>
                      <a:r>
                        <a:rPr lang="en-US" sz="2000" dirty="0" err="1">
                          <a:solidFill>
                            <a:srgbClr val="002060"/>
                          </a:solidFill>
                          <a:effectLst/>
                          <a:latin typeface="#9Slide03 SFU Futura_07" panose="00000900000000000000" pitchFamily="2" charset="0"/>
                        </a:rPr>
                        <a:t>thuyết</a:t>
                      </a:r>
                      <a:r>
                        <a:rPr lang="en-US" sz="2000" dirty="0">
                          <a:solidFill>
                            <a:srgbClr val="002060"/>
                          </a:solidFill>
                          <a:effectLst/>
                          <a:latin typeface="#9Slide03 SFU Futura_07" panose="00000900000000000000" pitchFamily="2" charset="0"/>
                        </a:rPr>
                        <a:t> </a:t>
                      </a:r>
                      <a:r>
                        <a:rPr lang="en-US" sz="2000" dirty="0" err="1">
                          <a:solidFill>
                            <a:srgbClr val="002060"/>
                          </a:solidFill>
                          <a:effectLst/>
                          <a:latin typeface="#9Slide03 SFU Futura_07" panose="00000900000000000000" pitchFamily="2" charset="0"/>
                        </a:rPr>
                        <a:t>trình</a:t>
                      </a:r>
                      <a:r>
                        <a:rPr lang="en-US" sz="2000" dirty="0">
                          <a:solidFill>
                            <a:srgbClr val="002060"/>
                          </a:solidFill>
                          <a:effectLst/>
                          <a:latin typeface="#9Slide03 SFU Futura_07" panose="00000900000000000000" pitchFamily="2" charset="0"/>
                        </a:rPr>
                        <a:t> </a:t>
                      </a:r>
                      <a:r>
                        <a:rPr lang="en-US" sz="2000" dirty="0" err="1">
                          <a:solidFill>
                            <a:srgbClr val="002060"/>
                          </a:solidFill>
                          <a:effectLst/>
                          <a:latin typeface="#9Slide03 SFU Futura_07" panose="00000900000000000000" pitchFamily="2" charset="0"/>
                        </a:rPr>
                        <a:t>lưu</a:t>
                      </a:r>
                      <a:r>
                        <a:rPr lang="en-US" sz="2000" dirty="0">
                          <a:solidFill>
                            <a:srgbClr val="002060"/>
                          </a:solidFill>
                          <a:effectLst/>
                          <a:latin typeface="#9Slide03 SFU Futura_07" panose="00000900000000000000" pitchFamily="2" charset="0"/>
                        </a:rPr>
                        <a:t> </a:t>
                      </a:r>
                      <a:r>
                        <a:rPr lang="en-US" sz="2000" dirty="0" err="1">
                          <a:solidFill>
                            <a:srgbClr val="002060"/>
                          </a:solidFill>
                          <a:effectLst/>
                          <a:latin typeface="#9Slide03 SFU Futura_07" panose="00000900000000000000" pitchFamily="2" charset="0"/>
                        </a:rPr>
                        <a:t>loát</a:t>
                      </a:r>
                      <a:endParaRPr lang="en-US" sz="1400" dirty="0">
                        <a:solidFill>
                          <a:srgbClr val="002060"/>
                        </a:solidFill>
                        <a:effectLst/>
                        <a:latin typeface="#9Slide03 SFU Futura_07" panose="00000900000000000000"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400">
                          <a:solidFill>
                            <a:srgbClr val="002060"/>
                          </a:solidFill>
                          <a:effectLst/>
                          <a:latin typeface="#9Slide03 SFU Futura_07" panose="00000900000000000000" pitchFamily="2" charset="0"/>
                        </a:rPr>
                        <a:t> </a:t>
                      </a:r>
                      <a:endParaRPr lang="en-US" sz="1050">
                        <a:solidFill>
                          <a:srgbClr val="002060"/>
                        </a:solidFill>
                        <a:effectLst/>
                        <a:latin typeface="#9Slide03 SFU Futura_07" panose="00000900000000000000"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400">
                          <a:solidFill>
                            <a:srgbClr val="002060"/>
                          </a:solidFill>
                          <a:effectLst/>
                          <a:latin typeface="#9Slide03 SFU Futura_07" panose="00000900000000000000" pitchFamily="2" charset="0"/>
                        </a:rPr>
                        <a:t> </a:t>
                      </a:r>
                      <a:endParaRPr lang="en-US" sz="1050">
                        <a:solidFill>
                          <a:srgbClr val="002060"/>
                        </a:solidFill>
                        <a:effectLst/>
                        <a:latin typeface="#9Slide03 SFU Futura_07" panose="00000900000000000000"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400">
                          <a:solidFill>
                            <a:srgbClr val="002060"/>
                          </a:solidFill>
                          <a:effectLst/>
                          <a:latin typeface="#9Slide03 SFU Futura_07" panose="00000900000000000000" pitchFamily="2" charset="0"/>
                        </a:rPr>
                        <a:t> </a:t>
                      </a:r>
                      <a:endParaRPr lang="en-US" sz="1050">
                        <a:solidFill>
                          <a:srgbClr val="002060"/>
                        </a:solidFill>
                        <a:effectLst/>
                        <a:latin typeface="#9Slide03 SFU Futura_07" panose="00000900000000000000"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400" dirty="0">
                          <a:solidFill>
                            <a:srgbClr val="002060"/>
                          </a:solidFill>
                          <a:effectLst/>
                          <a:latin typeface="#9Slide03 SFU Futura_07" panose="00000900000000000000" pitchFamily="2" charset="0"/>
                        </a:rPr>
                        <a:t> </a:t>
                      </a:r>
                      <a:endParaRPr lang="en-US" sz="1050" dirty="0">
                        <a:solidFill>
                          <a:srgbClr val="002060"/>
                        </a:solidFill>
                        <a:effectLst/>
                        <a:latin typeface="#9Slide03 SFU Futura_07" panose="00000900000000000000"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01274515"/>
                  </a:ext>
                </a:extLst>
              </a:tr>
            </a:tbl>
          </a:graphicData>
        </a:graphic>
      </p:graphicFrame>
      <p:sp>
        <p:nvSpPr>
          <p:cNvPr id="9" name="TextBox 8">
            <a:extLst>
              <a:ext uri="{FF2B5EF4-FFF2-40B4-BE49-F238E27FC236}">
                <a16:creationId xmlns:a16="http://schemas.microsoft.com/office/drawing/2014/main" id="{0A50741D-E2A6-65BA-3206-62304B3D5210}"/>
              </a:ext>
            </a:extLst>
          </p:cNvPr>
          <p:cNvSpPr txBox="1"/>
          <p:nvPr/>
        </p:nvSpPr>
        <p:spPr>
          <a:xfrm>
            <a:off x="381000" y="806958"/>
            <a:ext cx="6934200" cy="830997"/>
          </a:xfrm>
          <a:prstGeom prst="rect">
            <a:avLst/>
          </a:prstGeom>
          <a:noFill/>
        </p:spPr>
        <p:txBody>
          <a:bodyPr wrap="square">
            <a:spAutoFit/>
          </a:bodyPr>
          <a:lstStyle/>
          <a:p>
            <a:r>
              <a:rPr lang="it-IT" sz="2400" dirty="0">
                <a:solidFill>
                  <a:srgbClr val="0070C0"/>
                </a:solidFill>
                <a:effectLst/>
                <a:latin typeface="#9Slide03 SFU Futura_07" panose="00000900000000000000" pitchFamily="2" charset="0"/>
                <a:ea typeface="Arial" panose="020B0604020202020204" pitchFamily="34" charset="0"/>
                <a:cs typeface="Times New Roman" panose="02020603050405020304" pitchFamily="18" charset="0"/>
              </a:rPr>
              <a:t>Tìm hiểu về khai thác, sử dụng và bảo vệ thiên nhiên</a:t>
            </a:r>
            <a:endParaRPr lang="en-US" sz="2400" dirty="0">
              <a:solidFill>
                <a:srgbClr val="0070C0"/>
              </a:solidFill>
            </a:endParaRPr>
          </a:p>
        </p:txBody>
      </p:sp>
      <p:sp>
        <p:nvSpPr>
          <p:cNvPr id="10" name="Rectangle: Rounded Corners 7">
            <a:extLst>
              <a:ext uri="{FF2B5EF4-FFF2-40B4-BE49-F238E27FC236}">
                <a16:creationId xmlns:a16="http://schemas.microsoft.com/office/drawing/2014/main" id="{26E648DB-469E-9295-26E5-D18EED0AF0D5}"/>
              </a:ext>
            </a:extLst>
          </p:cNvPr>
          <p:cNvSpPr/>
          <p:nvPr/>
        </p:nvSpPr>
        <p:spPr>
          <a:xfrm>
            <a:off x="7795526" y="1731110"/>
            <a:ext cx="4073242" cy="1697889"/>
          </a:xfrm>
          <a:prstGeom prst="roundRect">
            <a:avLst/>
          </a:prstGeom>
          <a:solidFill>
            <a:srgbClr val="C6E06C"/>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lnSpc>
                <a:spcPct val="120000"/>
              </a:lnSpc>
              <a:buFont typeface="Wingdings" panose="05000000000000000000" pitchFamily="2" charset="2"/>
              <a:buChar char="q"/>
            </a:pPr>
            <a:r>
              <a:rPr lang="en-US" sz="2800" b="1" dirty="0" err="1">
                <a:solidFill>
                  <a:schemeClr val="tx1"/>
                </a:solidFill>
                <a:latin typeface="#9Slide03 SFU Futura_12" panose="00000400000000000000" pitchFamily="2" charset="0"/>
                <a:cs typeface="Arial" panose="020B0604020202020204" pitchFamily="34" charset="0"/>
              </a:rPr>
              <a:t>Hoạt</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động</a:t>
            </a:r>
            <a:r>
              <a:rPr lang="en-US" sz="2800" b="1" dirty="0">
                <a:solidFill>
                  <a:schemeClr val="tx1"/>
                </a:solidFill>
                <a:latin typeface="#9Slide03 SFU Futura_12" panose="00000400000000000000" pitchFamily="2" charset="0"/>
                <a:cs typeface="Arial" panose="020B0604020202020204" pitchFamily="34" charset="0"/>
              </a:rPr>
              <a:t>: NHÓM</a:t>
            </a:r>
          </a:p>
          <a:p>
            <a:pPr marL="457200" indent="-457200" algn="just">
              <a:lnSpc>
                <a:spcPct val="120000"/>
              </a:lnSpc>
              <a:buFont typeface="Wingdings" panose="05000000000000000000" pitchFamily="2" charset="2"/>
              <a:buChar char="q"/>
            </a:pPr>
            <a:r>
              <a:rPr lang="en-US" sz="2800" b="1" dirty="0" err="1">
                <a:solidFill>
                  <a:schemeClr val="tx1"/>
                </a:solidFill>
                <a:latin typeface="#9Slide03 SFU Futura_12" panose="00000400000000000000" pitchFamily="2" charset="0"/>
                <a:cs typeface="Arial" panose="020B0604020202020204" pitchFamily="34" charset="0"/>
              </a:rPr>
              <a:t>Thời</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gian</a:t>
            </a:r>
            <a:r>
              <a:rPr lang="en-US" sz="2800" b="1" dirty="0">
                <a:solidFill>
                  <a:schemeClr val="tx1"/>
                </a:solidFill>
                <a:latin typeface="#9Slide03 SFU Futura_12" panose="00000400000000000000" pitchFamily="2" charset="0"/>
                <a:cs typeface="Arial" panose="020B0604020202020204" pitchFamily="34" charset="0"/>
              </a:rPr>
              <a:t> 15 </a:t>
            </a:r>
            <a:r>
              <a:rPr lang="en-US" sz="2800" b="1" dirty="0" err="1">
                <a:solidFill>
                  <a:schemeClr val="tx1"/>
                </a:solidFill>
                <a:latin typeface="#9Slide03 SFU Futura_12" panose="00000400000000000000" pitchFamily="2" charset="0"/>
                <a:cs typeface="Arial" panose="020B0604020202020204" pitchFamily="34" charset="0"/>
              </a:rPr>
              <a:t>phút</a:t>
            </a:r>
            <a:endParaRPr lang="en-US" sz="2800" b="1" dirty="0">
              <a:solidFill>
                <a:schemeClr val="tx1"/>
              </a:solidFill>
              <a:latin typeface="#9Slide03 SFU Futura_12" panose="00000400000000000000" pitchFamily="2" charset="0"/>
              <a:cs typeface="Arial" panose="020B0604020202020204" pitchFamily="34" charset="0"/>
            </a:endParaRPr>
          </a:p>
          <a:p>
            <a:pPr marL="457200" indent="-457200" algn="just">
              <a:lnSpc>
                <a:spcPct val="120000"/>
              </a:lnSpc>
              <a:buFont typeface="Wingdings" panose="05000000000000000000" pitchFamily="2" charset="2"/>
              <a:buChar char="q"/>
            </a:pPr>
            <a:r>
              <a:rPr lang="en-US" sz="2800" b="1" dirty="0" err="1">
                <a:solidFill>
                  <a:schemeClr val="tx1"/>
                </a:solidFill>
                <a:latin typeface="#9Slide03 SFU Futura_12" panose="00000400000000000000" pitchFamily="2" charset="0"/>
                <a:cs typeface="Arial" panose="020B0604020202020204" pitchFamily="34" charset="0"/>
              </a:rPr>
              <a:t>Giấy</a:t>
            </a:r>
            <a:r>
              <a:rPr lang="en-US" sz="2800" b="1" dirty="0">
                <a:solidFill>
                  <a:schemeClr val="tx1"/>
                </a:solidFill>
                <a:latin typeface="#9Slide03 SFU Futura_12" panose="00000400000000000000" pitchFamily="2" charset="0"/>
                <a:cs typeface="Arial" panose="020B0604020202020204" pitchFamily="34" charset="0"/>
              </a:rPr>
              <a:t> A3</a:t>
            </a:r>
          </a:p>
        </p:txBody>
      </p:sp>
      <p:pic>
        <p:nvPicPr>
          <p:cNvPr id="12" name="Picture 8" descr="Hình ảnh Đồng Hồ Báo Thức Biểu Tượng, đồng Hồ Clipart, Đồng Hồ Biểu Tượng,  Biểu Tượng Báo động Vector và PNG với nền trong suốt để tải xuống miễn phí">
            <a:extLst>
              <a:ext uri="{FF2B5EF4-FFF2-40B4-BE49-F238E27FC236}">
                <a16:creationId xmlns:a16="http://schemas.microsoft.com/office/drawing/2014/main" id="{A8264836-0428-B81C-EA3A-E9460C2E3C7B}"/>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6198" t="8932" r="15052" b="9818"/>
          <a:stretch/>
        </p:blipFill>
        <p:spPr bwMode="auto">
          <a:xfrm>
            <a:off x="6356101" y="1709667"/>
            <a:ext cx="1116193" cy="1319137"/>
          </a:xfrm>
          <a:prstGeom prst="rect">
            <a:avLst/>
          </a:prstGeom>
          <a:noFill/>
          <a:extLst>
            <a:ext uri="{909E8E84-426E-40DD-AFC4-6F175D3DCCD1}">
              <a14:hiddenFill xmlns:a14="http://schemas.microsoft.com/office/drawing/2010/main">
                <a:solidFill>
                  <a:srgbClr val="FFFFFF"/>
                </a:solidFill>
              </a14:hiddenFill>
            </a:ext>
          </a:extLst>
        </p:spPr>
      </p:pic>
      <p:pic>
        <p:nvPicPr>
          <p:cNvPr id="14" name="5 Minute Timer (Nho)">
            <a:hlinkClick r:id="" action="ppaction://media"/>
            <a:extLst>
              <a:ext uri="{FF2B5EF4-FFF2-40B4-BE49-F238E27FC236}">
                <a16:creationId xmlns:a16="http://schemas.microsoft.com/office/drawing/2014/main" id="{A32DE57A-3BE5-DB1C-6714-CFC096A0FB7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056120" y="263581"/>
            <a:ext cx="2032041" cy="1142130"/>
          </a:xfrm>
          <a:prstGeom prst="rect">
            <a:avLst/>
          </a:prstGeom>
        </p:spPr>
      </p:pic>
      <p:pic>
        <p:nvPicPr>
          <p:cNvPr id="15" name="Picture 14">
            <a:extLst>
              <a:ext uri="{FF2B5EF4-FFF2-40B4-BE49-F238E27FC236}">
                <a16:creationId xmlns:a16="http://schemas.microsoft.com/office/drawing/2014/main" id="{D326AA91-7E75-5052-106C-AEEDF0CF785B}"/>
              </a:ext>
            </a:extLst>
          </p:cNvPr>
          <p:cNvPicPr>
            <a:picLocks noChangeAspect="1"/>
          </p:cNvPicPr>
          <p:nvPr/>
        </p:nvPicPr>
        <p:blipFill rotWithShape="1">
          <a:blip r:embed="rId7"/>
          <a:srcRect l="10057" r="4605" b="13546"/>
          <a:stretch/>
        </p:blipFill>
        <p:spPr>
          <a:xfrm>
            <a:off x="9535161" y="170801"/>
            <a:ext cx="2468879" cy="1317798"/>
          </a:xfrm>
          <a:prstGeom prst="rect">
            <a:avLst/>
          </a:prstGeom>
        </p:spPr>
      </p:pic>
    </p:spTree>
    <p:extLst>
      <p:ext uri="{BB962C8B-B14F-4D97-AF65-F5344CB8AC3E}">
        <p14:creationId xmlns:p14="http://schemas.microsoft.com/office/powerpoint/2010/main" val="3958441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095" fill="hold"/>
                                        <p:tgtEl>
                                          <p:spTgt spid="14"/>
                                        </p:tgtEl>
                                      </p:cBhvr>
                                    </p:cmd>
                                  </p:childTnLst>
                                </p:cTn>
                              </p:par>
                              <p:par>
                                <p:cTn id="7" presetID="22" presetClass="entr" presetSubtype="4" fill="hold"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wipe(down)">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6" fill="hold" display="0">
                  <p:stCondLst>
                    <p:cond delay="indefinite"/>
                  </p:stCondLst>
                </p:cTn>
                <p:tgtEl>
                  <p:spTgt spid="14"/>
                </p:tgtEl>
              </p:cMediaNode>
            </p:video>
            <p:seq concurrent="1" nextAc="seek">
              <p:cTn id="37" restart="whenNotActive" fill="hold" evtFilter="cancelBubble" nodeType="interactiveSeq">
                <p:stCondLst>
                  <p:cond evt="onClick" delay="0">
                    <p:tgtEl>
                      <p:spTgt spid="14"/>
                    </p:tgtEl>
                  </p:cond>
                </p:stCondLst>
                <p:endSync evt="end" delay="0">
                  <p:rtn val="all"/>
                </p:endSync>
                <p:childTnLst>
                  <p:par>
                    <p:cTn id="38" fill="hold">
                      <p:stCondLst>
                        <p:cond delay="0"/>
                      </p:stCondLst>
                      <p:childTnLst>
                        <p:par>
                          <p:cTn id="39" fill="hold">
                            <p:stCondLst>
                              <p:cond delay="0"/>
                            </p:stCondLst>
                            <p:childTnLst>
                              <p:par>
                                <p:cTn id="40" presetID="2" presetClass="mediacall" presetSubtype="0" fill="hold" nodeType="clickEffect">
                                  <p:stCondLst>
                                    <p:cond delay="0"/>
                                  </p:stCondLst>
                                  <p:childTnLst>
                                    <p:cmd type="call" cmd="togglePause">
                                      <p:cBhvr>
                                        <p:cTn id="41" dur="1" fill="hold"/>
                                        <p:tgtEl>
                                          <p:spTgt spid="14"/>
                                        </p:tgtEl>
                                      </p:cBhvr>
                                    </p:cmd>
                                  </p:childTnLst>
                                </p:cTn>
                              </p:par>
                            </p:childTnLst>
                          </p:cTn>
                        </p:par>
                      </p:childTnLst>
                    </p:cTn>
                  </p:par>
                </p:childTnLst>
              </p:cTn>
              <p:nextCondLst>
                <p:cond evt="onClick" delay="0">
                  <p:tgtEl>
                    <p:spTgt spid="14"/>
                  </p:tgtEl>
                </p:cond>
              </p:nextCondLst>
            </p:seq>
          </p:childTnLst>
        </p:cTn>
      </p:par>
    </p:tnLst>
    <p:bldLst>
      <p:bldP spid="4" grpId="0"/>
      <p:bldP spid="6" grpId="0"/>
      <p:bldP spid="9" grpId="0"/>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54CD829-1B21-205A-E7FB-12447390E3EC}"/>
              </a:ext>
            </a:extLst>
          </p:cNvPr>
          <p:cNvSpPr txBox="1">
            <a:spLocks/>
          </p:cNvSpPr>
          <p:nvPr/>
        </p:nvSpPr>
        <p:spPr>
          <a:xfrm>
            <a:off x="187960" y="170801"/>
            <a:ext cx="6680200" cy="771334"/>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rgbClr val="FF0000"/>
                </a:solidFill>
                <a:latin typeface="#9Slide07 IcielBC Cubano Normal" panose="00000500000000000000" pitchFamily="2" charset="0"/>
              </a:rPr>
              <a:t>CHUYÊN GIA MÔI TRƯỜNG</a:t>
            </a:r>
          </a:p>
        </p:txBody>
      </p:sp>
      <p:sp>
        <p:nvSpPr>
          <p:cNvPr id="5" name="Frame 4">
            <a:extLst>
              <a:ext uri="{FF2B5EF4-FFF2-40B4-BE49-F238E27FC236}">
                <a16:creationId xmlns:a16="http://schemas.microsoft.com/office/drawing/2014/main" id="{785C7D5B-0D60-EC4E-7F11-34204588653C}"/>
              </a:ext>
            </a:extLst>
          </p:cNvPr>
          <p:cNvSpPr/>
          <p:nvPr/>
        </p:nvSpPr>
        <p:spPr>
          <a:xfrm>
            <a:off x="0" y="0"/>
            <a:ext cx="12192000" cy="6813426"/>
          </a:xfrm>
          <a:prstGeom prst="frame">
            <a:avLst>
              <a:gd name="adj1" fmla="val 1913"/>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6646D535-7EEA-CF3B-E8AE-2EBBA26DB2D0}"/>
              </a:ext>
            </a:extLst>
          </p:cNvPr>
          <p:cNvSpPr txBox="1"/>
          <p:nvPr/>
        </p:nvSpPr>
        <p:spPr>
          <a:xfrm>
            <a:off x="360680" y="937636"/>
            <a:ext cx="6934200" cy="1384995"/>
          </a:xfrm>
          <a:prstGeom prst="rect">
            <a:avLst/>
          </a:prstGeom>
          <a:noFill/>
        </p:spPr>
        <p:txBody>
          <a:bodyPr wrap="square">
            <a:spAutoFit/>
          </a:bodyPr>
          <a:lstStyle/>
          <a:p>
            <a:pPr marL="342900" indent="-342900">
              <a:buFont typeface="Wingdings" panose="05000000000000000000" pitchFamily="2" charset="2"/>
              <a:buChar char="ü"/>
            </a:pPr>
            <a:r>
              <a:rPr lang="it-IT" sz="2800" dirty="0">
                <a:solidFill>
                  <a:srgbClr val="0070C0"/>
                </a:solidFill>
                <a:effectLst/>
                <a:latin typeface="#9Slide03 SFU Futura_07" panose="00000900000000000000" pitchFamily="2" charset="0"/>
                <a:ea typeface="Arial" panose="020B0604020202020204" pitchFamily="34" charset="0"/>
                <a:cs typeface="Times New Roman" panose="02020603050405020304" pitchFamily="18" charset="0"/>
              </a:rPr>
              <a:t>Chuyên gia nghiên cứu SGK và tài liệu</a:t>
            </a:r>
          </a:p>
          <a:p>
            <a:pPr marL="342900" indent="-342900">
              <a:buFont typeface="Wingdings" panose="05000000000000000000" pitchFamily="2" charset="2"/>
              <a:buChar char="ü"/>
            </a:pPr>
            <a:r>
              <a:rPr lang="it-IT" sz="2800" dirty="0">
                <a:solidFill>
                  <a:srgbClr val="0070C0"/>
                </a:solidFill>
                <a:latin typeface="#9Slide03 SFU Futura_07" panose="00000900000000000000" pitchFamily="2" charset="0"/>
                <a:cs typeface="Times New Roman" panose="02020603050405020304" pitchFamily="18" charset="0"/>
              </a:rPr>
              <a:t>Thiết kế sản phẩm nhóm trên A3</a:t>
            </a:r>
          </a:p>
          <a:p>
            <a:pPr marL="342900" indent="-342900">
              <a:buFont typeface="Wingdings" panose="05000000000000000000" pitchFamily="2" charset="2"/>
              <a:buChar char="ü"/>
            </a:pPr>
            <a:r>
              <a:rPr lang="it-IT" sz="2800" dirty="0">
                <a:solidFill>
                  <a:srgbClr val="0070C0"/>
                </a:solidFill>
                <a:latin typeface="#9Slide03 SFU Futura_07" panose="00000900000000000000" pitchFamily="2" charset="0"/>
                <a:cs typeface="Times New Roman" panose="02020603050405020304" pitchFamily="18" charset="0"/>
              </a:rPr>
              <a:t>Đảm bảo các thành viên đều am hiểu</a:t>
            </a:r>
            <a:endParaRPr lang="en-US" sz="2800" dirty="0">
              <a:solidFill>
                <a:srgbClr val="0070C0"/>
              </a:solidFill>
            </a:endParaRPr>
          </a:p>
        </p:txBody>
      </p:sp>
      <p:sp>
        <p:nvSpPr>
          <p:cNvPr id="7" name="Rectangle: Rounded Corners 7">
            <a:extLst>
              <a:ext uri="{FF2B5EF4-FFF2-40B4-BE49-F238E27FC236}">
                <a16:creationId xmlns:a16="http://schemas.microsoft.com/office/drawing/2014/main" id="{42FE1D8C-A519-A067-280E-A2955D1ACEF3}"/>
              </a:ext>
            </a:extLst>
          </p:cNvPr>
          <p:cNvSpPr/>
          <p:nvPr/>
        </p:nvSpPr>
        <p:spPr>
          <a:xfrm>
            <a:off x="7294880" y="383116"/>
            <a:ext cx="4632960" cy="1697889"/>
          </a:xfrm>
          <a:prstGeom prst="roundRect">
            <a:avLst/>
          </a:prstGeom>
          <a:solidFill>
            <a:srgbClr val="C6E06C"/>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lnSpc>
                <a:spcPct val="120000"/>
              </a:lnSpc>
              <a:buFont typeface="Wingdings" panose="05000000000000000000" pitchFamily="2" charset="2"/>
              <a:buChar char="q"/>
            </a:pPr>
            <a:r>
              <a:rPr lang="en-US" sz="2800" b="1" dirty="0" err="1">
                <a:solidFill>
                  <a:schemeClr val="tx1"/>
                </a:solidFill>
                <a:latin typeface="#9Slide03 SFU Futura_12" panose="00000400000000000000" pitchFamily="2" charset="0"/>
                <a:cs typeface="Arial" panose="020B0604020202020204" pitchFamily="34" charset="0"/>
              </a:rPr>
              <a:t>Hoạt</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động</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Chuyên</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gia</a:t>
            </a:r>
            <a:endParaRPr lang="en-US" sz="2800" b="1" dirty="0">
              <a:solidFill>
                <a:schemeClr val="tx1"/>
              </a:solidFill>
              <a:latin typeface="#9Slide03 SFU Futura_12" panose="00000400000000000000" pitchFamily="2" charset="0"/>
              <a:cs typeface="Arial" panose="020B0604020202020204" pitchFamily="34" charset="0"/>
            </a:endParaRPr>
          </a:p>
          <a:p>
            <a:pPr marL="457200" indent="-457200" algn="just">
              <a:lnSpc>
                <a:spcPct val="120000"/>
              </a:lnSpc>
              <a:buFont typeface="Wingdings" panose="05000000000000000000" pitchFamily="2" charset="2"/>
              <a:buChar char="q"/>
            </a:pPr>
            <a:r>
              <a:rPr lang="en-US" sz="2800" b="1" dirty="0" err="1">
                <a:solidFill>
                  <a:schemeClr val="tx1"/>
                </a:solidFill>
                <a:latin typeface="#9Slide03 SFU Futura_12" panose="00000400000000000000" pitchFamily="2" charset="0"/>
                <a:cs typeface="Arial" panose="020B0604020202020204" pitchFamily="34" charset="0"/>
              </a:rPr>
              <a:t>Thời</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gian</a:t>
            </a:r>
            <a:r>
              <a:rPr lang="en-US" sz="2800" b="1" dirty="0">
                <a:solidFill>
                  <a:schemeClr val="tx1"/>
                </a:solidFill>
                <a:latin typeface="#9Slide03 SFU Futura_12" panose="00000400000000000000" pitchFamily="2" charset="0"/>
                <a:cs typeface="Arial" panose="020B0604020202020204" pitchFamily="34" charset="0"/>
              </a:rPr>
              <a:t> 15 </a:t>
            </a:r>
            <a:r>
              <a:rPr lang="en-US" sz="2800" b="1" dirty="0" err="1">
                <a:solidFill>
                  <a:schemeClr val="tx1"/>
                </a:solidFill>
                <a:latin typeface="#9Slide03 SFU Futura_12" panose="00000400000000000000" pitchFamily="2" charset="0"/>
                <a:cs typeface="Arial" panose="020B0604020202020204" pitchFamily="34" charset="0"/>
              </a:rPr>
              <a:t>phút</a:t>
            </a:r>
            <a:endParaRPr lang="en-US" sz="2800" b="1" dirty="0">
              <a:solidFill>
                <a:schemeClr val="tx1"/>
              </a:solidFill>
              <a:latin typeface="#9Slide03 SFU Futura_12" panose="00000400000000000000" pitchFamily="2" charset="0"/>
              <a:cs typeface="Arial" panose="020B0604020202020204" pitchFamily="34" charset="0"/>
            </a:endParaRPr>
          </a:p>
          <a:p>
            <a:pPr marL="457200" indent="-457200" algn="just">
              <a:lnSpc>
                <a:spcPct val="120000"/>
              </a:lnSpc>
              <a:buFont typeface="Wingdings" panose="05000000000000000000" pitchFamily="2" charset="2"/>
              <a:buChar char="q"/>
            </a:pPr>
            <a:r>
              <a:rPr lang="en-US" sz="2800" b="1" dirty="0" err="1">
                <a:solidFill>
                  <a:schemeClr val="tx1"/>
                </a:solidFill>
                <a:latin typeface="#9Slide03 SFU Futura_12" panose="00000400000000000000" pitchFamily="2" charset="0"/>
                <a:cs typeface="Arial" panose="020B0604020202020204" pitchFamily="34" charset="0"/>
              </a:rPr>
              <a:t>Giấy</a:t>
            </a:r>
            <a:r>
              <a:rPr lang="en-US" sz="2800" b="1" dirty="0">
                <a:solidFill>
                  <a:schemeClr val="tx1"/>
                </a:solidFill>
                <a:latin typeface="#9Slide03 SFU Futura_12" panose="00000400000000000000" pitchFamily="2" charset="0"/>
                <a:cs typeface="Arial" panose="020B0604020202020204" pitchFamily="34" charset="0"/>
              </a:rPr>
              <a:t> A3</a:t>
            </a:r>
          </a:p>
        </p:txBody>
      </p:sp>
      <p:pic>
        <p:nvPicPr>
          <p:cNvPr id="8" name="Picture 7" descr="Các kỹ thuật dạy học tích cực/Kĩ thuật &quot;Các mảnh ghép&quot; – VLOS">
            <a:extLst>
              <a:ext uri="{FF2B5EF4-FFF2-40B4-BE49-F238E27FC236}">
                <a16:creationId xmlns:a16="http://schemas.microsoft.com/office/drawing/2014/main" id="{CD85846E-7AA9-5F8D-E24F-68F77761E46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71500" y="2322631"/>
            <a:ext cx="10831178" cy="2792413"/>
          </a:xfrm>
          <a:prstGeom prst="rect">
            <a:avLst/>
          </a:prstGeom>
          <a:noFill/>
          <a:ln>
            <a:noFill/>
          </a:ln>
        </p:spPr>
      </p:pic>
      <p:sp>
        <p:nvSpPr>
          <p:cNvPr id="9" name="TextBox 8">
            <a:extLst>
              <a:ext uri="{FF2B5EF4-FFF2-40B4-BE49-F238E27FC236}">
                <a16:creationId xmlns:a16="http://schemas.microsoft.com/office/drawing/2014/main" id="{5A9653A8-98FE-2815-18AD-BD25EF38F4A4}"/>
              </a:ext>
            </a:extLst>
          </p:cNvPr>
          <p:cNvSpPr txBox="1"/>
          <p:nvPr/>
        </p:nvSpPr>
        <p:spPr>
          <a:xfrm>
            <a:off x="344734" y="4871317"/>
            <a:ext cx="11284710" cy="1815882"/>
          </a:xfrm>
          <a:prstGeom prst="rect">
            <a:avLst/>
          </a:prstGeom>
          <a:noFill/>
        </p:spPr>
        <p:txBody>
          <a:bodyPr wrap="square">
            <a:spAutoFit/>
          </a:bodyPr>
          <a:lstStyle/>
          <a:p>
            <a:pPr marL="457200" indent="-457200" algn="just">
              <a:buFont typeface="Wingdings" panose="05000000000000000000" pitchFamily="2" charset="2"/>
              <a:buChar char="Ø"/>
            </a:pPr>
            <a:r>
              <a:rPr lang="fr-FR" sz="2800" dirty="0">
                <a:solidFill>
                  <a:srgbClr val="7030A0"/>
                </a:solidFill>
                <a:effectLst/>
                <a:latin typeface="#9Slide03 SFU Futura_07" panose="00000900000000000000" pitchFamily="2" charset="0"/>
                <a:ea typeface="Arial" panose="020B0604020202020204" pitchFamily="34" charset="0"/>
              </a:rPr>
              <a:t>Chia </a:t>
            </a:r>
            <a:r>
              <a:rPr lang="fr-FR" sz="2800" dirty="0" err="1">
                <a:solidFill>
                  <a:srgbClr val="7030A0"/>
                </a:solidFill>
                <a:effectLst/>
                <a:latin typeface="#9Slide03 SFU Futura_07" panose="00000900000000000000" pitchFamily="2" charset="0"/>
                <a:ea typeface="Arial" panose="020B0604020202020204" pitchFamily="34" charset="0"/>
              </a:rPr>
              <a:t>sẻ</a:t>
            </a:r>
            <a:r>
              <a:rPr lang="fr-FR" sz="2800" dirty="0">
                <a:solidFill>
                  <a:srgbClr val="7030A0"/>
                </a:solidFill>
                <a:effectLst/>
                <a:latin typeface="#9Slide03 SFU Futura_07" panose="00000900000000000000" pitchFamily="2" charset="0"/>
                <a:ea typeface="Arial" panose="020B0604020202020204" pitchFamily="34" charset="0"/>
              </a:rPr>
              <a:t> </a:t>
            </a:r>
            <a:r>
              <a:rPr lang="fr-FR" sz="2800" dirty="0" err="1">
                <a:solidFill>
                  <a:srgbClr val="7030A0"/>
                </a:solidFill>
                <a:effectLst/>
                <a:latin typeface="#9Slide03 SFU Futura_07" panose="00000900000000000000" pitchFamily="2" charset="0"/>
                <a:ea typeface="Arial" panose="020B0604020202020204" pitchFamily="34" charset="0"/>
              </a:rPr>
              <a:t>thông</a:t>
            </a:r>
            <a:r>
              <a:rPr lang="fr-FR" sz="2800" dirty="0">
                <a:solidFill>
                  <a:srgbClr val="7030A0"/>
                </a:solidFill>
                <a:effectLst/>
                <a:latin typeface="#9Slide03 SFU Futura_07" panose="00000900000000000000" pitchFamily="2" charset="0"/>
                <a:ea typeface="Arial" panose="020B0604020202020204" pitchFamily="34" charset="0"/>
              </a:rPr>
              <a:t> tin </a:t>
            </a:r>
            <a:r>
              <a:rPr lang="fr-FR" sz="2800" dirty="0" err="1">
                <a:solidFill>
                  <a:srgbClr val="7030A0"/>
                </a:solidFill>
                <a:effectLst/>
                <a:latin typeface="#9Slide03 SFU Futura_07" panose="00000900000000000000" pitchFamily="2" charset="0"/>
                <a:ea typeface="Arial" panose="020B0604020202020204" pitchFamily="34" charset="0"/>
              </a:rPr>
              <a:t>về</a:t>
            </a:r>
            <a:r>
              <a:rPr lang="fr-FR" sz="2800" dirty="0">
                <a:solidFill>
                  <a:srgbClr val="7030A0"/>
                </a:solidFill>
                <a:effectLst/>
                <a:latin typeface="#9Slide03 SFU Futura_07" panose="00000900000000000000" pitchFamily="2" charset="0"/>
                <a:ea typeface="Arial" panose="020B0604020202020204" pitchFamily="34" charset="0"/>
              </a:rPr>
              <a:t> </a:t>
            </a:r>
            <a:r>
              <a:rPr lang="fr-FR" sz="2800" dirty="0" err="1">
                <a:solidFill>
                  <a:srgbClr val="7030A0"/>
                </a:solidFill>
                <a:effectLst/>
                <a:latin typeface="#9Slide03 SFU Futura_07" panose="00000900000000000000" pitchFamily="2" charset="0"/>
                <a:ea typeface="Arial" panose="020B0604020202020204" pitchFamily="34" charset="0"/>
              </a:rPr>
              <a:t>khai</a:t>
            </a:r>
            <a:r>
              <a:rPr lang="fr-FR" sz="2800" dirty="0">
                <a:solidFill>
                  <a:srgbClr val="7030A0"/>
                </a:solidFill>
                <a:effectLst/>
                <a:latin typeface="#9Slide03 SFU Futura_07" panose="00000900000000000000" pitchFamily="2" charset="0"/>
                <a:ea typeface="Arial" panose="020B0604020202020204" pitchFamily="34" charset="0"/>
              </a:rPr>
              <a:t> </a:t>
            </a:r>
            <a:r>
              <a:rPr lang="fr-FR" sz="2800" dirty="0" err="1">
                <a:solidFill>
                  <a:srgbClr val="7030A0"/>
                </a:solidFill>
                <a:effectLst/>
                <a:latin typeface="#9Slide03 SFU Futura_07" panose="00000900000000000000" pitchFamily="2" charset="0"/>
                <a:ea typeface="Arial" panose="020B0604020202020204" pitchFamily="34" charset="0"/>
              </a:rPr>
              <a:t>thác</a:t>
            </a:r>
            <a:r>
              <a:rPr lang="fr-FR" sz="2800" dirty="0">
                <a:solidFill>
                  <a:srgbClr val="7030A0"/>
                </a:solidFill>
                <a:effectLst/>
                <a:latin typeface="#9Slide03 SFU Futura_07" panose="00000900000000000000" pitchFamily="2" charset="0"/>
                <a:ea typeface="Arial" panose="020B0604020202020204" pitchFamily="34" charset="0"/>
              </a:rPr>
              <a:t> </a:t>
            </a:r>
            <a:r>
              <a:rPr lang="fr-FR" sz="2800" dirty="0" err="1">
                <a:solidFill>
                  <a:srgbClr val="7030A0"/>
                </a:solidFill>
                <a:effectLst/>
                <a:latin typeface="#9Slide03 SFU Futura_07" panose="00000900000000000000" pitchFamily="2" charset="0"/>
                <a:ea typeface="Arial" panose="020B0604020202020204" pitchFamily="34" charset="0"/>
              </a:rPr>
              <a:t>và</a:t>
            </a:r>
            <a:r>
              <a:rPr lang="fr-FR" sz="2800" dirty="0">
                <a:solidFill>
                  <a:srgbClr val="7030A0"/>
                </a:solidFill>
                <a:effectLst/>
                <a:latin typeface="#9Slide03 SFU Futura_07" panose="00000900000000000000" pitchFamily="2" charset="0"/>
                <a:ea typeface="Arial" panose="020B0604020202020204" pitchFamily="34" charset="0"/>
              </a:rPr>
              <a:t> </a:t>
            </a:r>
            <a:r>
              <a:rPr lang="fr-FR" sz="2800" dirty="0" err="1">
                <a:solidFill>
                  <a:srgbClr val="7030A0"/>
                </a:solidFill>
                <a:effectLst/>
                <a:latin typeface="#9Slide03 SFU Futura_07" panose="00000900000000000000" pitchFamily="2" charset="0"/>
                <a:ea typeface="Arial" panose="020B0604020202020204" pitchFamily="34" charset="0"/>
              </a:rPr>
              <a:t>sử</a:t>
            </a:r>
            <a:r>
              <a:rPr lang="fr-FR" sz="2800" dirty="0">
                <a:solidFill>
                  <a:srgbClr val="7030A0"/>
                </a:solidFill>
                <a:effectLst/>
                <a:latin typeface="#9Slide03 SFU Futura_07" panose="00000900000000000000" pitchFamily="2" charset="0"/>
                <a:ea typeface="Arial" panose="020B0604020202020204" pitchFamily="34" charset="0"/>
              </a:rPr>
              <a:t> </a:t>
            </a:r>
            <a:r>
              <a:rPr lang="fr-FR" sz="2800" dirty="0" err="1">
                <a:solidFill>
                  <a:srgbClr val="7030A0"/>
                </a:solidFill>
                <a:effectLst/>
                <a:latin typeface="#9Slide03 SFU Futura_07" panose="00000900000000000000" pitchFamily="2" charset="0"/>
                <a:ea typeface="Arial" panose="020B0604020202020204" pitchFamily="34" charset="0"/>
              </a:rPr>
              <a:t>dụng</a:t>
            </a:r>
            <a:r>
              <a:rPr lang="fr-FR" sz="2800" dirty="0">
                <a:solidFill>
                  <a:srgbClr val="7030A0"/>
                </a:solidFill>
                <a:effectLst/>
                <a:latin typeface="#9Slide03 SFU Futura_07" panose="00000900000000000000" pitchFamily="2" charset="0"/>
                <a:ea typeface="Arial" panose="020B0604020202020204" pitchFamily="34" charset="0"/>
              </a:rPr>
              <a:t> </a:t>
            </a:r>
            <a:r>
              <a:rPr lang="fr-FR" sz="2800" dirty="0" err="1">
                <a:solidFill>
                  <a:srgbClr val="7030A0"/>
                </a:solidFill>
                <a:effectLst/>
                <a:latin typeface="#9Slide03 SFU Futura_07" panose="00000900000000000000" pitchFamily="2" charset="0"/>
                <a:ea typeface="Arial" panose="020B0604020202020204" pitchFamily="34" charset="0"/>
              </a:rPr>
              <a:t>thiên</a:t>
            </a:r>
            <a:r>
              <a:rPr lang="fr-FR" sz="2800" dirty="0">
                <a:solidFill>
                  <a:srgbClr val="7030A0"/>
                </a:solidFill>
                <a:effectLst/>
                <a:latin typeface="#9Slide03 SFU Futura_07" panose="00000900000000000000" pitchFamily="2" charset="0"/>
                <a:ea typeface="Arial" panose="020B0604020202020204" pitchFamily="34" charset="0"/>
              </a:rPr>
              <a:t> </a:t>
            </a:r>
            <a:r>
              <a:rPr lang="fr-FR" sz="2800" dirty="0" err="1">
                <a:solidFill>
                  <a:srgbClr val="7030A0"/>
                </a:solidFill>
                <a:effectLst/>
                <a:latin typeface="#9Slide03 SFU Futura_07" panose="00000900000000000000" pitchFamily="2" charset="0"/>
                <a:ea typeface="Arial" panose="020B0604020202020204" pitchFamily="34" charset="0"/>
              </a:rPr>
              <a:t>nhiên</a:t>
            </a:r>
            <a:r>
              <a:rPr lang="fr-FR" sz="2800" dirty="0">
                <a:solidFill>
                  <a:srgbClr val="7030A0"/>
                </a:solidFill>
                <a:effectLst/>
                <a:latin typeface="#9Slide03 SFU Futura_07" panose="00000900000000000000" pitchFamily="2" charset="0"/>
                <a:ea typeface="Arial" panose="020B0604020202020204" pitchFamily="34" charset="0"/>
              </a:rPr>
              <a:t> </a:t>
            </a:r>
            <a:r>
              <a:rPr lang="fr-FR" sz="2800" dirty="0" err="1">
                <a:solidFill>
                  <a:srgbClr val="7030A0"/>
                </a:solidFill>
                <a:effectLst/>
                <a:latin typeface="#9Slide03 SFU Futura_07" panose="00000900000000000000" pitchFamily="2" charset="0"/>
                <a:ea typeface="Arial" panose="020B0604020202020204" pitchFamily="34" charset="0"/>
              </a:rPr>
              <a:t>của</a:t>
            </a:r>
            <a:r>
              <a:rPr lang="fr-FR" sz="2800" dirty="0">
                <a:solidFill>
                  <a:srgbClr val="7030A0"/>
                </a:solidFill>
                <a:effectLst/>
                <a:latin typeface="#9Slide03 SFU Futura_07" panose="00000900000000000000" pitchFamily="2" charset="0"/>
                <a:ea typeface="Arial" panose="020B0604020202020204" pitchFamily="34" charset="0"/>
              </a:rPr>
              <a:t> </a:t>
            </a:r>
            <a:r>
              <a:rPr lang="fr-FR" sz="2800" dirty="0" err="1">
                <a:solidFill>
                  <a:srgbClr val="7030A0"/>
                </a:solidFill>
                <a:effectLst/>
                <a:latin typeface="#9Slide03 SFU Futura_07" panose="00000900000000000000" pitchFamily="2" charset="0"/>
                <a:ea typeface="Arial" panose="020B0604020202020204" pitchFamily="34" charset="0"/>
              </a:rPr>
              <a:t>môi</a:t>
            </a:r>
            <a:r>
              <a:rPr lang="fr-FR" sz="2800" dirty="0">
                <a:solidFill>
                  <a:srgbClr val="7030A0"/>
                </a:solidFill>
                <a:effectLst/>
                <a:latin typeface="#9Slide03 SFU Futura_07" panose="00000900000000000000" pitchFamily="2" charset="0"/>
                <a:ea typeface="Arial" panose="020B0604020202020204" pitchFamily="34" charset="0"/>
              </a:rPr>
              <a:t> </a:t>
            </a:r>
            <a:r>
              <a:rPr lang="fr-FR" sz="2800" dirty="0" err="1">
                <a:solidFill>
                  <a:srgbClr val="7030A0"/>
                </a:solidFill>
                <a:effectLst/>
                <a:latin typeface="#9Slide03 SFU Futura_07" panose="00000900000000000000" pitchFamily="2" charset="0"/>
                <a:ea typeface="Arial" panose="020B0604020202020204" pitchFamily="34" charset="0"/>
              </a:rPr>
              <a:t>trường</a:t>
            </a:r>
            <a:r>
              <a:rPr lang="fr-FR" sz="2800" dirty="0">
                <a:solidFill>
                  <a:srgbClr val="7030A0"/>
                </a:solidFill>
                <a:effectLst/>
                <a:latin typeface="#9Slide03 SFU Futura_07" panose="00000900000000000000" pitchFamily="2" charset="0"/>
                <a:ea typeface="Arial" panose="020B0604020202020204" pitchFamily="34" charset="0"/>
              </a:rPr>
              <a:t> </a:t>
            </a:r>
            <a:r>
              <a:rPr lang="fr-FR" sz="2800" dirty="0" err="1">
                <a:solidFill>
                  <a:srgbClr val="7030A0"/>
                </a:solidFill>
                <a:effectLst/>
                <a:latin typeface="#9Slide03 SFU Futura_07" panose="00000900000000000000" pitchFamily="2" charset="0"/>
                <a:ea typeface="Arial" panose="020B0604020202020204" pitchFamily="34" charset="0"/>
              </a:rPr>
              <a:t>đã</a:t>
            </a:r>
            <a:r>
              <a:rPr lang="fr-FR" sz="2800" dirty="0">
                <a:solidFill>
                  <a:srgbClr val="7030A0"/>
                </a:solidFill>
                <a:effectLst/>
                <a:latin typeface="#9Slide03 SFU Futura_07" panose="00000900000000000000" pitchFamily="2" charset="0"/>
                <a:ea typeface="Arial" panose="020B0604020202020204" pitchFamily="34" charset="0"/>
              </a:rPr>
              <a:t> </a:t>
            </a:r>
            <a:r>
              <a:rPr lang="fr-FR" sz="2800" dirty="0" err="1">
                <a:solidFill>
                  <a:srgbClr val="7030A0"/>
                </a:solidFill>
                <a:effectLst/>
                <a:latin typeface="#9Slide03 SFU Futura_07" panose="00000900000000000000" pitchFamily="2" charset="0"/>
                <a:ea typeface="Arial" panose="020B0604020202020204" pitchFamily="34" charset="0"/>
              </a:rPr>
              <a:t>nghiên</a:t>
            </a:r>
            <a:r>
              <a:rPr lang="fr-FR" sz="2800" dirty="0">
                <a:solidFill>
                  <a:srgbClr val="7030A0"/>
                </a:solidFill>
                <a:effectLst/>
                <a:latin typeface="#9Slide03 SFU Futura_07" panose="00000900000000000000" pitchFamily="2" charset="0"/>
                <a:ea typeface="Arial" panose="020B0604020202020204" pitchFamily="34" charset="0"/>
              </a:rPr>
              <a:t> </a:t>
            </a:r>
            <a:r>
              <a:rPr lang="fr-FR" sz="2800" dirty="0" err="1">
                <a:solidFill>
                  <a:srgbClr val="7030A0"/>
                </a:solidFill>
                <a:effectLst/>
                <a:latin typeface="#9Slide03 SFU Futura_07" panose="00000900000000000000" pitchFamily="2" charset="0"/>
                <a:ea typeface="Arial" panose="020B0604020202020204" pitchFamily="34" charset="0"/>
              </a:rPr>
              <a:t>cứu</a:t>
            </a:r>
            <a:r>
              <a:rPr lang="fr-FR" sz="2800" dirty="0">
                <a:solidFill>
                  <a:srgbClr val="7030A0"/>
                </a:solidFill>
                <a:effectLst/>
                <a:latin typeface="#9Slide03 SFU Futura_07" panose="00000900000000000000" pitchFamily="2" charset="0"/>
                <a:ea typeface="Arial" panose="020B0604020202020204" pitchFamily="34" charset="0"/>
              </a:rPr>
              <a:t>. </a:t>
            </a:r>
            <a:r>
              <a:rPr lang="fr-FR" sz="2800" dirty="0" err="1">
                <a:solidFill>
                  <a:srgbClr val="7030A0"/>
                </a:solidFill>
                <a:effectLst/>
                <a:latin typeface="#9Slide03 SFU Futura_07" panose="00000900000000000000" pitchFamily="2" charset="0"/>
                <a:ea typeface="Arial" panose="020B0604020202020204" pitchFamily="34" charset="0"/>
              </a:rPr>
              <a:t>Hoàn</a:t>
            </a:r>
            <a:r>
              <a:rPr lang="fr-FR" sz="2800" dirty="0">
                <a:solidFill>
                  <a:srgbClr val="7030A0"/>
                </a:solidFill>
                <a:effectLst/>
                <a:latin typeface="#9Slide03 SFU Futura_07" panose="00000900000000000000" pitchFamily="2" charset="0"/>
                <a:ea typeface="Arial" panose="020B0604020202020204" pitchFamily="34" charset="0"/>
              </a:rPr>
              <a:t> </a:t>
            </a:r>
            <a:r>
              <a:rPr lang="fr-FR" sz="2800" dirty="0" err="1">
                <a:solidFill>
                  <a:srgbClr val="7030A0"/>
                </a:solidFill>
                <a:effectLst/>
                <a:latin typeface="#9Slide03 SFU Futura_07" panose="00000900000000000000" pitchFamily="2" charset="0"/>
                <a:ea typeface="Arial" panose="020B0604020202020204" pitchFamily="34" charset="0"/>
              </a:rPr>
              <a:t>thành</a:t>
            </a:r>
            <a:r>
              <a:rPr lang="fr-FR" sz="2800" dirty="0">
                <a:solidFill>
                  <a:srgbClr val="7030A0"/>
                </a:solidFill>
                <a:effectLst/>
                <a:latin typeface="#9Slide03 SFU Futura_07" panose="00000900000000000000" pitchFamily="2" charset="0"/>
                <a:ea typeface="Arial" panose="020B0604020202020204" pitchFamily="34" charset="0"/>
              </a:rPr>
              <a:t> PHT </a:t>
            </a:r>
            <a:r>
              <a:rPr lang="fr-FR" sz="2800" dirty="0" err="1">
                <a:solidFill>
                  <a:srgbClr val="7030A0"/>
                </a:solidFill>
                <a:effectLst/>
                <a:latin typeface="#9Slide03 SFU Futura_07" panose="00000900000000000000" pitchFamily="2" charset="0"/>
                <a:ea typeface="Arial" panose="020B0604020202020204" pitchFamily="34" charset="0"/>
              </a:rPr>
              <a:t>đã</a:t>
            </a:r>
            <a:r>
              <a:rPr lang="fr-FR" sz="2800" dirty="0">
                <a:solidFill>
                  <a:srgbClr val="7030A0"/>
                </a:solidFill>
                <a:effectLst/>
                <a:latin typeface="#9Slide03 SFU Futura_07" panose="00000900000000000000" pitchFamily="2" charset="0"/>
                <a:ea typeface="Arial" panose="020B0604020202020204" pitchFamily="34" charset="0"/>
              </a:rPr>
              <a:t> </a:t>
            </a:r>
            <a:r>
              <a:rPr lang="fr-FR" sz="2800" dirty="0" err="1">
                <a:solidFill>
                  <a:srgbClr val="7030A0"/>
                </a:solidFill>
                <a:effectLst/>
                <a:latin typeface="#9Slide03 SFU Futura_07" panose="00000900000000000000" pitchFamily="2" charset="0"/>
                <a:ea typeface="Arial" panose="020B0604020202020204" pitchFamily="34" charset="0"/>
              </a:rPr>
              <a:t>phát</a:t>
            </a:r>
            <a:endParaRPr lang="fr-FR" sz="2800" dirty="0">
              <a:solidFill>
                <a:srgbClr val="7030A0"/>
              </a:solidFill>
              <a:effectLst/>
              <a:latin typeface="#9Slide03 SFU Futura_07" panose="00000900000000000000" pitchFamily="2" charset="0"/>
              <a:ea typeface="Arial" panose="020B0604020202020204" pitchFamily="34" charset="0"/>
            </a:endParaRPr>
          </a:p>
          <a:p>
            <a:pPr marL="457200" indent="-457200" algn="just">
              <a:buFont typeface="Wingdings" panose="05000000000000000000" pitchFamily="2" charset="2"/>
              <a:buChar char="Ø"/>
            </a:pPr>
            <a:r>
              <a:rPr lang="fr-FR" sz="2800" dirty="0" err="1">
                <a:solidFill>
                  <a:srgbClr val="7030A0"/>
                </a:solidFill>
                <a:effectLst/>
                <a:latin typeface="#9Slide03 SFU Futura_07" panose="00000900000000000000" pitchFamily="2" charset="0"/>
                <a:ea typeface="Arial" panose="020B0604020202020204" pitchFamily="34" charset="0"/>
              </a:rPr>
              <a:t>Đánh</a:t>
            </a:r>
            <a:r>
              <a:rPr lang="fr-FR" sz="2800" dirty="0">
                <a:solidFill>
                  <a:srgbClr val="7030A0"/>
                </a:solidFill>
                <a:effectLst/>
                <a:latin typeface="#9Slide03 SFU Futura_07" panose="00000900000000000000" pitchFamily="2" charset="0"/>
                <a:ea typeface="Arial" panose="020B0604020202020204" pitchFamily="34" charset="0"/>
              </a:rPr>
              <a:t> </a:t>
            </a:r>
            <a:r>
              <a:rPr lang="fr-FR" sz="2800" dirty="0" err="1">
                <a:solidFill>
                  <a:srgbClr val="7030A0"/>
                </a:solidFill>
                <a:effectLst/>
                <a:latin typeface="#9Slide03 SFU Futura_07" panose="00000900000000000000" pitchFamily="2" charset="0"/>
                <a:ea typeface="Arial" panose="020B0604020202020204" pitchFamily="34" charset="0"/>
              </a:rPr>
              <a:t>giá</a:t>
            </a:r>
            <a:r>
              <a:rPr lang="fr-FR" sz="2800" dirty="0">
                <a:solidFill>
                  <a:srgbClr val="7030A0"/>
                </a:solidFill>
                <a:effectLst/>
                <a:latin typeface="#9Slide03 SFU Futura_07" panose="00000900000000000000" pitchFamily="2" charset="0"/>
                <a:ea typeface="Arial" panose="020B0604020202020204" pitchFamily="34" charset="0"/>
              </a:rPr>
              <a:t> </a:t>
            </a:r>
            <a:r>
              <a:rPr lang="fr-FR" sz="2800" dirty="0" err="1">
                <a:solidFill>
                  <a:srgbClr val="7030A0"/>
                </a:solidFill>
                <a:effectLst/>
                <a:latin typeface="#9Slide03 SFU Futura_07" panose="00000900000000000000" pitchFamily="2" charset="0"/>
                <a:ea typeface="Arial" panose="020B0604020202020204" pitchFamily="34" charset="0"/>
              </a:rPr>
              <a:t>sản</a:t>
            </a:r>
            <a:r>
              <a:rPr lang="fr-FR" sz="2800" dirty="0">
                <a:solidFill>
                  <a:srgbClr val="7030A0"/>
                </a:solidFill>
                <a:effectLst/>
                <a:latin typeface="#9Slide03 SFU Futura_07" panose="00000900000000000000" pitchFamily="2" charset="0"/>
                <a:ea typeface="Arial" panose="020B0604020202020204" pitchFamily="34" charset="0"/>
              </a:rPr>
              <a:t> </a:t>
            </a:r>
            <a:r>
              <a:rPr lang="fr-FR" sz="2800" dirty="0" err="1">
                <a:solidFill>
                  <a:srgbClr val="7030A0"/>
                </a:solidFill>
                <a:effectLst/>
                <a:latin typeface="#9Slide03 SFU Futura_07" panose="00000900000000000000" pitchFamily="2" charset="0"/>
                <a:ea typeface="Arial" panose="020B0604020202020204" pitchFamily="34" charset="0"/>
              </a:rPr>
              <a:t>phẩm</a:t>
            </a:r>
            <a:r>
              <a:rPr lang="fr-FR" sz="2800" dirty="0">
                <a:solidFill>
                  <a:srgbClr val="7030A0"/>
                </a:solidFill>
                <a:effectLst/>
                <a:latin typeface="#9Slide03 SFU Futura_07" panose="00000900000000000000" pitchFamily="2" charset="0"/>
                <a:ea typeface="Arial" panose="020B0604020202020204" pitchFamily="34" charset="0"/>
              </a:rPr>
              <a:t> </a:t>
            </a:r>
            <a:r>
              <a:rPr lang="fr-FR" sz="2800" dirty="0" err="1">
                <a:solidFill>
                  <a:srgbClr val="7030A0"/>
                </a:solidFill>
                <a:effectLst/>
                <a:latin typeface="#9Slide03 SFU Futura_07" panose="00000900000000000000" pitchFamily="2" charset="0"/>
                <a:ea typeface="Arial" panose="020B0604020202020204" pitchFamily="34" charset="0"/>
              </a:rPr>
              <a:t>nhóm</a:t>
            </a:r>
            <a:r>
              <a:rPr lang="fr-FR" sz="2800" dirty="0">
                <a:solidFill>
                  <a:srgbClr val="7030A0"/>
                </a:solidFill>
                <a:effectLst/>
                <a:latin typeface="#9Slide03 SFU Futura_07" panose="00000900000000000000" pitchFamily="2" charset="0"/>
                <a:ea typeface="Arial" panose="020B0604020202020204" pitchFamily="34" charset="0"/>
              </a:rPr>
              <a:t> </a:t>
            </a:r>
            <a:r>
              <a:rPr lang="fr-FR" sz="2800" dirty="0" err="1">
                <a:solidFill>
                  <a:srgbClr val="7030A0"/>
                </a:solidFill>
                <a:effectLst/>
                <a:latin typeface="#9Slide03 SFU Futura_07" panose="00000900000000000000" pitchFamily="2" charset="0"/>
                <a:ea typeface="Arial" panose="020B0604020202020204" pitchFamily="34" charset="0"/>
              </a:rPr>
              <a:t>bạn</a:t>
            </a:r>
            <a:r>
              <a:rPr lang="fr-FR" sz="2800" dirty="0">
                <a:solidFill>
                  <a:srgbClr val="7030A0"/>
                </a:solidFill>
                <a:effectLst/>
                <a:latin typeface="#9Slide03 SFU Futura_07" panose="00000900000000000000" pitchFamily="2" charset="0"/>
                <a:ea typeface="Arial" panose="020B0604020202020204" pitchFamily="34" charset="0"/>
              </a:rPr>
              <a:t> qua </a:t>
            </a:r>
            <a:r>
              <a:rPr lang="fr-FR" sz="2800" dirty="0" err="1">
                <a:solidFill>
                  <a:srgbClr val="7030A0"/>
                </a:solidFill>
                <a:effectLst/>
                <a:latin typeface="#9Slide03 SFU Futura_07" panose="00000900000000000000" pitchFamily="2" charset="0"/>
                <a:ea typeface="Arial" panose="020B0604020202020204" pitchFamily="34" charset="0"/>
              </a:rPr>
              <a:t>tiêu</a:t>
            </a:r>
            <a:r>
              <a:rPr lang="fr-FR" sz="2800" dirty="0">
                <a:solidFill>
                  <a:srgbClr val="7030A0"/>
                </a:solidFill>
                <a:effectLst/>
                <a:latin typeface="#9Slide03 SFU Futura_07" panose="00000900000000000000" pitchFamily="2" charset="0"/>
                <a:ea typeface="Arial" panose="020B0604020202020204" pitchFamily="34" charset="0"/>
              </a:rPr>
              <a:t> </a:t>
            </a:r>
            <a:r>
              <a:rPr lang="fr-FR" sz="2800" dirty="0" err="1">
                <a:solidFill>
                  <a:srgbClr val="7030A0"/>
                </a:solidFill>
                <a:effectLst/>
                <a:latin typeface="#9Slide03 SFU Futura_07" panose="00000900000000000000" pitchFamily="2" charset="0"/>
                <a:ea typeface="Arial" panose="020B0604020202020204" pitchFamily="34" charset="0"/>
              </a:rPr>
              <a:t>chí</a:t>
            </a:r>
            <a:r>
              <a:rPr lang="fr-FR" sz="2800" dirty="0">
                <a:solidFill>
                  <a:srgbClr val="7030A0"/>
                </a:solidFill>
                <a:effectLst/>
                <a:latin typeface="#9Slide03 SFU Futura_07" panose="00000900000000000000" pitchFamily="2" charset="0"/>
                <a:ea typeface="Arial" panose="020B0604020202020204" pitchFamily="34" charset="0"/>
              </a:rPr>
              <a:t> </a:t>
            </a:r>
            <a:r>
              <a:rPr lang="fr-FR" sz="2800" dirty="0" err="1">
                <a:solidFill>
                  <a:srgbClr val="7030A0"/>
                </a:solidFill>
                <a:effectLst/>
                <a:latin typeface="#9Slide03 SFU Futura_07" panose="00000900000000000000" pitchFamily="2" charset="0"/>
                <a:ea typeface="Arial" panose="020B0604020202020204" pitchFamily="34" charset="0"/>
              </a:rPr>
              <a:t>đã</a:t>
            </a:r>
            <a:r>
              <a:rPr lang="fr-FR" sz="2800" dirty="0">
                <a:solidFill>
                  <a:srgbClr val="7030A0"/>
                </a:solidFill>
                <a:effectLst/>
                <a:latin typeface="#9Slide03 SFU Futura_07" panose="00000900000000000000" pitchFamily="2" charset="0"/>
                <a:ea typeface="Arial" panose="020B0604020202020204" pitchFamily="34" charset="0"/>
              </a:rPr>
              <a:t> </a:t>
            </a:r>
            <a:r>
              <a:rPr lang="fr-FR" sz="2800" dirty="0" err="1">
                <a:solidFill>
                  <a:srgbClr val="7030A0"/>
                </a:solidFill>
                <a:effectLst/>
                <a:latin typeface="#9Slide03 SFU Futura_07" panose="00000900000000000000" pitchFamily="2" charset="0"/>
                <a:ea typeface="Arial" panose="020B0604020202020204" pitchFamily="34" charset="0"/>
              </a:rPr>
              <a:t>cung</a:t>
            </a:r>
            <a:r>
              <a:rPr lang="fr-FR" sz="2800" dirty="0">
                <a:solidFill>
                  <a:srgbClr val="7030A0"/>
                </a:solidFill>
                <a:effectLst/>
                <a:latin typeface="#9Slide03 SFU Futura_07" panose="00000900000000000000" pitchFamily="2" charset="0"/>
                <a:ea typeface="Arial" panose="020B0604020202020204" pitchFamily="34" charset="0"/>
              </a:rPr>
              <a:t> </a:t>
            </a:r>
            <a:r>
              <a:rPr lang="fr-FR" sz="2800" dirty="0" err="1">
                <a:solidFill>
                  <a:srgbClr val="7030A0"/>
                </a:solidFill>
                <a:effectLst/>
                <a:latin typeface="#9Slide03 SFU Futura_07" panose="00000900000000000000" pitchFamily="2" charset="0"/>
                <a:ea typeface="Arial" panose="020B0604020202020204" pitchFamily="34" charset="0"/>
              </a:rPr>
              <a:t>cấp</a:t>
            </a:r>
            <a:r>
              <a:rPr lang="fr-FR" sz="2800" dirty="0">
                <a:solidFill>
                  <a:srgbClr val="7030A0"/>
                </a:solidFill>
                <a:effectLst/>
                <a:latin typeface="#9Slide03 SFU Futura_07" panose="00000900000000000000" pitchFamily="2" charset="0"/>
                <a:ea typeface="Arial" panose="020B0604020202020204" pitchFamily="34" charset="0"/>
              </a:rPr>
              <a:t> </a:t>
            </a:r>
          </a:p>
          <a:p>
            <a:pPr marL="457200" indent="-457200" algn="just">
              <a:buFont typeface="Wingdings" panose="05000000000000000000" pitchFamily="2" charset="2"/>
              <a:buChar char="Ø"/>
            </a:pPr>
            <a:r>
              <a:rPr lang="fr-FR" sz="2800" dirty="0">
                <a:solidFill>
                  <a:srgbClr val="7030A0"/>
                </a:solidFill>
                <a:latin typeface="#9Slide03 SFU Futura_07" panose="00000900000000000000" pitchFamily="2" charset="0"/>
              </a:rPr>
              <a:t>Chia </a:t>
            </a:r>
            <a:r>
              <a:rPr lang="fr-FR" sz="2800" dirty="0" err="1">
                <a:solidFill>
                  <a:srgbClr val="7030A0"/>
                </a:solidFill>
                <a:latin typeface="#9Slide03 SFU Futura_07" panose="00000900000000000000" pitchFamily="2" charset="0"/>
              </a:rPr>
              <a:t>sẻ</a:t>
            </a:r>
            <a:r>
              <a:rPr lang="fr-FR" sz="2800" dirty="0">
                <a:solidFill>
                  <a:srgbClr val="7030A0"/>
                </a:solidFill>
                <a:latin typeface="#9Slide03 SFU Futura_07" panose="00000900000000000000" pitchFamily="2" charset="0"/>
              </a:rPr>
              <a:t> 2 </a:t>
            </a:r>
            <a:r>
              <a:rPr lang="fr-FR" sz="2800" dirty="0" err="1">
                <a:solidFill>
                  <a:srgbClr val="7030A0"/>
                </a:solidFill>
                <a:latin typeface="#9Slide03 SFU Futura_07" panose="00000900000000000000" pitchFamily="2" charset="0"/>
              </a:rPr>
              <a:t>phút</a:t>
            </a:r>
            <a:endParaRPr lang="en-US" sz="2800" dirty="0">
              <a:solidFill>
                <a:srgbClr val="7030A0"/>
              </a:solidFill>
              <a:latin typeface="#9Slide03 SFU Futura_07" panose="00000900000000000000" pitchFamily="2" charset="0"/>
            </a:endParaRPr>
          </a:p>
        </p:txBody>
      </p:sp>
    </p:spTree>
    <p:extLst>
      <p:ext uri="{BB962C8B-B14F-4D97-AF65-F5344CB8AC3E}">
        <p14:creationId xmlns:p14="http://schemas.microsoft.com/office/powerpoint/2010/main" val="344395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animBg="1"/>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026A45-350B-BCDD-A0A5-846BCBF41889}"/>
              </a:ext>
            </a:extLst>
          </p:cNvPr>
          <p:cNvSpPr txBox="1">
            <a:spLocks/>
          </p:cNvSpPr>
          <p:nvPr/>
        </p:nvSpPr>
        <p:spPr>
          <a:xfrm>
            <a:off x="187960" y="170801"/>
            <a:ext cx="11841480" cy="7713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rgbClr val="FF0000"/>
                </a:solidFill>
                <a:latin typeface="#9Slide07 IcielBC Cubano Normal" panose="00000500000000000000" pitchFamily="2" charset="0"/>
              </a:rPr>
              <a:t>CHUYÊN GIA MÔI TRƯỜNG</a:t>
            </a:r>
          </a:p>
        </p:txBody>
      </p:sp>
      <p:sp>
        <p:nvSpPr>
          <p:cNvPr id="5" name="Frame 4">
            <a:extLst>
              <a:ext uri="{FF2B5EF4-FFF2-40B4-BE49-F238E27FC236}">
                <a16:creationId xmlns:a16="http://schemas.microsoft.com/office/drawing/2014/main" id="{D875EF50-23F7-1E48-8672-7534D58B1856}"/>
              </a:ext>
            </a:extLst>
          </p:cNvPr>
          <p:cNvSpPr/>
          <p:nvPr/>
        </p:nvSpPr>
        <p:spPr>
          <a:xfrm>
            <a:off x="0" y="0"/>
            <a:ext cx="12192000" cy="6813426"/>
          </a:xfrm>
          <a:prstGeom prst="frame">
            <a:avLst>
              <a:gd name="adj1" fmla="val 1913"/>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9" name="Picture 8" descr="Map&#10;&#10;Description automatically generated">
            <a:extLst>
              <a:ext uri="{FF2B5EF4-FFF2-40B4-BE49-F238E27FC236}">
                <a16:creationId xmlns:a16="http://schemas.microsoft.com/office/drawing/2014/main" id="{4B93B1D1-3F9A-E4CD-D4A8-B6F91436D1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1522" y="942134"/>
            <a:ext cx="4727612" cy="5590745"/>
          </a:xfrm>
          <a:prstGeom prst="rect">
            <a:avLst/>
          </a:prstGeom>
        </p:spPr>
      </p:pic>
      <p:sp>
        <p:nvSpPr>
          <p:cNvPr id="11" name="TextBox 10">
            <a:extLst>
              <a:ext uri="{FF2B5EF4-FFF2-40B4-BE49-F238E27FC236}">
                <a16:creationId xmlns:a16="http://schemas.microsoft.com/office/drawing/2014/main" id="{9E4EF409-6CD4-3CD4-9DE8-9AE7A8DF8B9F}"/>
              </a:ext>
            </a:extLst>
          </p:cNvPr>
          <p:cNvSpPr txBox="1"/>
          <p:nvPr/>
        </p:nvSpPr>
        <p:spPr>
          <a:xfrm>
            <a:off x="187960" y="942133"/>
            <a:ext cx="3630383" cy="830997"/>
          </a:xfrm>
          <a:prstGeom prst="rect">
            <a:avLst/>
          </a:prstGeom>
          <a:noFill/>
        </p:spPr>
        <p:txBody>
          <a:bodyPr wrap="square">
            <a:spAutoFit/>
          </a:bodyPr>
          <a:lstStyle/>
          <a:p>
            <a:pPr algn="ctr"/>
            <a:r>
              <a:rPr lang="it-IT" sz="2400" dirty="0">
                <a:effectLst/>
                <a:latin typeface="#9Slide03 SFU Futura_07" panose="00000900000000000000" pitchFamily="2" charset="0"/>
                <a:ea typeface="Arial" panose="020B0604020202020204" pitchFamily="34" charset="0"/>
                <a:cs typeface="Times New Roman" panose="02020603050405020304" pitchFamily="18" charset="0"/>
              </a:rPr>
              <a:t>1. Khai thác thiên nhiên ở </a:t>
            </a:r>
            <a:r>
              <a:rPr lang="it-IT" sz="2400" dirty="0">
                <a:solidFill>
                  <a:srgbClr val="FF0000"/>
                </a:solidFill>
                <a:effectLst/>
                <a:latin typeface="#9Slide03 SFU Futura_07" panose="00000900000000000000" pitchFamily="2" charset="0"/>
                <a:ea typeface="Arial" panose="020B0604020202020204" pitchFamily="34" charset="0"/>
                <a:cs typeface="Times New Roman" panose="02020603050405020304" pitchFamily="18" charset="0"/>
              </a:rPr>
              <a:t>Môi trường xích đạo</a:t>
            </a:r>
            <a:endParaRPr lang="en-US" sz="2400" dirty="0">
              <a:solidFill>
                <a:srgbClr val="FF0000"/>
              </a:solidFill>
            </a:endParaRPr>
          </a:p>
        </p:txBody>
      </p:sp>
      <p:sp>
        <p:nvSpPr>
          <p:cNvPr id="14" name="TextBox 13">
            <a:extLst>
              <a:ext uri="{FF2B5EF4-FFF2-40B4-BE49-F238E27FC236}">
                <a16:creationId xmlns:a16="http://schemas.microsoft.com/office/drawing/2014/main" id="{B2095969-450F-2320-92D3-5EA35373481A}"/>
              </a:ext>
            </a:extLst>
          </p:cNvPr>
          <p:cNvSpPr txBox="1"/>
          <p:nvPr/>
        </p:nvSpPr>
        <p:spPr>
          <a:xfrm>
            <a:off x="201134" y="2029249"/>
            <a:ext cx="3497133" cy="1200329"/>
          </a:xfrm>
          <a:prstGeom prst="rect">
            <a:avLst/>
          </a:prstGeom>
          <a:solidFill>
            <a:schemeClr val="accent6">
              <a:lumMod val="40000"/>
              <a:lumOff val="60000"/>
            </a:schemeClr>
          </a:solidFill>
        </p:spPr>
        <p:txBody>
          <a:bodyPr wrap="square">
            <a:spAutoFit/>
          </a:bodyPr>
          <a:lstStyle/>
          <a:p>
            <a:pPr algn="ctr"/>
            <a:r>
              <a:rPr lang="it-IT" sz="2400" dirty="0">
                <a:effectLst/>
                <a:latin typeface="#9Slide03 SFU Futura_07" panose="00000900000000000000" pitchFamily="2" charset="0"/>
                <a:ea typeface="Arial" panose="020B0604020202020204" pitchFamily="34" charset="0"/>
                <a:cs typeface="Times New Roman" panose="02020603050405020304" pitchFamily="18" charset="0"/>
              </a:rPr>
              <a:t>Khu vực xích đạo: Bồn địa Công-gô và ven vịnh </a:t>
            </a:r>
          </a:p>
          <a:p>
            <a:pPr algn="ctr"/>
            <a:r>
              <a:rPr lang="it-IT" sz="2400" dirty="0">
                <a:effectLst/>
                <a:latin typeface="#9Slide03 SFU Futura_07" panose="00000900000000000000" pitchFamily="2" charset="0"/>
                <a:ea typeface="Arial" panose="020B0604020202020204" pitchFamily="34" charset="0"/>
                <a:cs typeface="Times New Roman" panose="02020603050405020304" pitchFamily="18" charset="0"/>
              </a:rPr>
              <a:t>Ghi-nê</a:t>
            </a:r>
            <a:endParaRPr lang="en-US" sz="2400" dirty="0"/>
          </a:p>
        </p:txBody>
      </p:sp>
      <p:sp>
        <p:nvSpPr>
          <p:cNvPr id="18" name="TextBox 17">
            <a:extLst>
              <a:ext uri="{FF2B5EF4-FFF2-40B4-BE49-F238E27FC236}">
                <a16:creationId xmlns:a16="http://schemas.microsoft.com/office/drawing/2014/main" id="{DCEAE1C0-638F-BEFE-9E9D-31F3A4395E2D}"/>
              </a:ext>
            </a:extLst>
          </p:cNvPr>
          <p:cNvSpPr txBox="1"/>
          <p:nvPr/>
        </p:nvSpPr>
        <p:spPr>
          <a:xfrm>
            <a:off x="303352" y="3761003"/>
            <a:ext cx="2502624" cy="1200329"/>
          </a:xfrm>
          <a:prstGeom prst="rect">
            <a:avLst/>
          </a:prstGeom>
          <a:solidFill>
            <a:schemeClr val="accent4">
              <a:lumMod val="20000"/>
              <a:lumOff val="80000"/>
            </a:schemeClr>
          </a:solidFill>
        </p:spPr>
        <p:txBody>
          <a:bodyPr wrap="square">
            <a:spAutoFit/>
          </a:bodyPr>
          <a:lstStyle/>
          <a:p>
            <a:pPr algn="ctr"/>
            <a:r>
              <a:rPr lang="it-IT" sz="2400" dirty="0">
                <a:effectLst/>
                <a:latin typeface="#9Slide03 SFU Futura_07" panose="00000900000000000000" pitchFamily="2" charset="0"/>
                <a:ea typeface="Arial" panose="020B0604020202020204" pitchFamily="34" charset="0"/>
              </a:rPr>
              <a:t>Nóng ẩm quanh năm, tài nguyên phong phú</a:t>
            </a:r>
            <a:endParaRPr lang="en-US" sz="2400" dirty="0">
              <a:latin typeface="#9Slide03 SFU Futura_07" panose="00000900000000000000" pitchFamily="2" charset="0"/>
            </a:endParaRPr>
          </a:p>
        </p:txBody>
      </p:sp>
      <p:pic>
        <p:nvPicPr>
          <p:cNvPr id="20" name="Graphic 19" descr="Dim (Medium Sun) outline">
            <a:extLst>
              <a:ext uri="{FF2B5EF4-FFF2-40B4-BE49-F238E27FC236}">
                <a16:creationId xmlns:a16="http://schemas.microsoft.com/office/drawing/2014/main" id="{62773B93-EDF4-E6C3-8FD4-196961A0C580}"/>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2976" y="5308677"/>
            <a:ext cx="914400" cy="914400"/>
          </a:xfrm>
          <a:prstGeom prst="rect">
            <a:avLst/>
          </a:prstGeom>
        </p:spPr>
      </p:pic>
      <p:pic>
        <p:nvPicPr>
          <p:cNvPr id="22" name="Graphic 21" descr="Rain outline">
            <a:extLst>
              <a:ext uri="{FF2B5EF4-FFF2-40B4-BE49-F238E27FC236}">
                <a16:creationId xmlns:a16="http://schemas.microsoft.com/office/drawing/2014/main" id="{B7E8EA4C-211A-25F7-D283-AB1A9440F961}"/>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29453" y="5324857"/>
            <a:ext cx="914400" cy="914400"/>
          </a:xfrm>
          <a:prstGeom prst="rect">
            <a:avLst/>
          </a:prstGeom>
        </p:spPr>
      </p:pic>
      <p:pic>
        <p:nvPicPr>
          <p:cNvPr id="24" name="Graphic 23" descr="Crystals outline">
            <a:extLst>
              <a:ext uri="{FF2B5EF4-FFF2-40B4-BE49-F238E27FC236}">
                <a16:creationId xmlns:a16="http://schemas.microsoft.com/office/drawing/2014/main" id="{091D30FE-21AA-9DA6-2BA1-9C4DBEAEC0F3}"/>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747956" y="5247817"/>
            <a:ext cx="914400" cy="914400"/>
          </a:xfrm>
          <a:prstGeom prst="rect">
            <a:avLst/>
          </a:prstGeom>
        </p:spPr>
      </p:pic>
      <p:pic>
        <p:nvPicPr>
          <p:cNvPr id="26" name="Graphic 25" descr="Deciduous tree outline">
            <a:extLst>
              <a:ext uri="{FF2B5EF4-FFF2-40B4-BE49-F238E27FC236}">
                <a16:creationId xmlns:a16="http://schemas.microsoft.com/office/drawing/2014/main" id="{574F45C3-193F-BD42-E2EE-541D9E1769B2}"/>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944393" y="3829743"/>
            <a:ext cx="914400" cy="914400"/>
          </a:xfrm>
          <a:prstGeom prst="rect">
            <a:avLst/>
          </a:prstGeom>
        </p:spPr>
      </p:pic>
      <p:sp>
        <p:nvSpPr>
          <p:cNvPr id="2" name="TextBox 1">
            <a:extLst>
              <a:ext uri="{FF2B5EF4-FFF2-40B4-BE49-F238E27FC236}">
                <a16:creationId xmlns:a16="http://schemas.microsoft.com/office/drawing/2014/main" id="{D1F25FB2-1BEF-E12E-2180-1BA1EBDFC18A}"/>
              </a:ext>
            </a:extLst>
          </p:cNvPr>
          <p:cNvSpPr txBox="1"/>
          <p:nvPr/>
        </p:nvSpPr>
        <p:spPr>
          <a:xfrm>
            <a:off x="8493734" y="889416"/>
            <a:ext cx="3510306" cy="1200329"/>
          </a:xfrm>
          <a:prstGeom prst="rect">
            <a:avLst/>
          </a:prstGeom>
          <a:solidFill>
            <a:schemeClr val="accent4">
              <a:lumMod val="20000"/>
              <a:lumOff val="80000"/>
            </a:schemeClr>
          </a:solidFill>
        </p:spPr>
        <p:txBody>
          <a:bodyPr wrap="square">
            <a:spAutoFit/>
          </a:bodyPr>
          <a:lstStyle/>
          <a:p>
            <a:pPr algn="ctr"/>
            <a:r>
              <a:rPr lang="it-IT" sz="2400" dirty="0">
                <a:effectLst/>
                <a:latin typeface="#9Slide03 SFU Futura_07" panose="00000900000000000000" pitchFamily="2" charset="0"/>
                <a:ea typeface="Arial" panose="020B0604020202020204" pitchFamily="34" charset="0"/>
              </a:rPr>
              <a:t>Nông nghiệp: Trồng cây công nghiệp như cà phê, ca cao, cao su, cọ dầu...</a:t>
            </a:r>
            <a:endParaRPr lang="en-US" sz="2400" dirty="0">
              <a:latin typeface="#9Slide03 SFU Futura_07" panose="00000900000000000000" pitchFamily="2" charset="0"/>
            </a:endParaRPr>
          </a:p>
        </p:txBody>
      </p:sp>
      <p:sp>
        <p:nvSpPr>
          <p:cNvPr id="7" name="TextBox 6">
            <a:extLst>
              <a:ext uri="{FF2B5EF4-FFF2-40B4-BE49-F238E27FC236}">
                <a16:creationId xmlns:a16="http://schemas.microsoft.com/office/drawing/2014/main" id="{A2433AE6-BD19-14CA-6BBF-17CDC67566DF}"/>
              </a:ext>
            </a:extLst>
          </p:cNvPr>
          <p:cNvSpPr txBox="1"/>
          <p:nvPr/>
        </p:nvSpPr>
        <p:spPr>
          <a:xfrm>
            <a:off x="8473414" y="3199527"/>
            <a:ext cx="3510306" cy="1200329"/>
          </a:xfrm>
          <a:prstGeom prst="rect">
            <a:avLst/>
          </a:prstGeom>
          <a:solidFill>
            <a:schemeClr val="accent5">
              <a:lumMod val="20000"/>
              <a:lumOff val="80000"/>
            </a:schemeClr>
          </a:solidFill>
        </p:spPr>
        <p:txBody>
          <a:bodyPr wrap="square">
            <a:spAutoFit/>
          </a:bodyPr>
          <a:lstStyle/>
          <a:p>
            <a:pPr algn="ctr"/>
            <a:r>
              <a:rPr lang="it-IT" sz="2400" dirty="0">
                <a:latin typeface="#9Slide03 SFU Futura_07" panose="00000900000000000000" pitchFamily="2" charset="0"/>
                <a:ea typeface="Arial" panose="020B0604020202020204" pitchFamily="34" charset="0"/>
              </a:rPr>
              <a:t>C</a:t>
            </a:r>
            <a:r>
              <a:rPr lang="it-IT" sz="2400" dirty="0">
                <a:effectLst/>
                <a:latin typeface="#9Slide03 SFU Futura_07" panose="00000900000000000000" pitchFamily="2" charset="0"/>
                <a:ea typeface="Arial" panose="020B0604020202020204" pitchFamily="34" charset="0"/>
              </a:rPr>
              <a:t>ông nghiệp: Khai thác và xuất khẩu khoáng sản như dầu mỏ, bô-xít</a:t>
            </a:r>
            <a:endParaRPr lang="en-US" sz="2400" dirty="0">
              <a:latin typeface="#9Slide03 SFU Futura_07" panose="00000900000000000000" pitchFamily="2" charset="0"/>
            </a:endParaRPr>
          </a:p>
        </p:txBody>
      </p:sp>
      <p:pic>
        <p:nvPicPr>
          <p:cNvPr id="1032" name="Picture 8" descr="Bauxite Mining Stock Illustrations – 122 Bauxite Mining Stock  Illustrations, Vectors &amp; Clipart - Dreamstime">
            <a:extLst>
              <a:ext uri="{FF2B5EF4-FFF2-40B4-BE49-F238E27FC236}">
                <a16:creationId xmlns:a16="http://schemas.microsoft.com/office/drawing/2014/main" id="{A73C8665-4157-AF9A-40D7-138CACC166A0}"/>
              </a:ext>
            </a:extLst>
          </p:cNvPr>
          <p:cNvPicPr>
            <a:picLocks noChangeAspect="1" noChangeArrowheads="1"/>
          </p:cNvPicPr>
          <p:nvPr/>
        </p:nvPicPr>
        <p:blipFill rotWithShape="1">
          <a:blip r:embed="rId11" cstate="hqprint">
            <a:extLst>
              <a:ext uri="{28A0092B-C50C-407E-A947-70E740481C1C}">
                <a14:useLocalDpi xmlns:a14="http://schemas.microsoft.com/office/drawing/2010/main" val="0"/>
              </a:ext>
            </a:extLst>
          </a:blip>
          <a:srcRect l="11276" t="21703" r="9999" b="21703"/>
          <a:stretch/>
        </p:blipFill>
        <p:spPr bwMode="auto">
          <a:xfrm>
            <a:off x="8869654" y="4499537"/>
            <a:ext cx="1148080" cy="82532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Oil icon PNG and SVG Vector Free Download">
            <a:extLst>
              <a:ext uri="{FF2B5EF4-FFF2-40B4-BE49-F238E27FC236}">
                <a16:creationId xmlns:a16="http://schemas.microsoft.com/office/drawing/2014/main" id="{9000C5A2-CA6E-0178-92CE-6F84CBFDA7D1}"/>
              </a:ext>
            </a:extLst>
          </p:cNvPr>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10276066" y="4576576"/>
            <a:ext cx="548005" cy="67124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063F15E-CD8D-7991-8369-48A7231FFCDE}"/>
              </a:ext>
            </a:extLst>
          </p:cNvPr>
          <p:cNvSpPr txBox="1"/>
          <p:nvPr/>
        </p:nvSpPr>
        <p:spPr>
          <a:xfrm>
            <a:off x="8473414" y="5553085"/>
            <a:ext cx="3510306" cy="830997"/>
          </a:xfrm>
          <a:prstGeom prst="rect">
            <a:avLst/>
          </a:prstGeom>
          <a:solidFill>
            <a:srgbClr val="C00000"/>
          </a:solidFill>
        </p:spPr>
        <p:txBody>
          <a:bodyPr wrap="square">
            <a:spAutoFit/>
          </a:bodyPr>
          <a:lstStyle/>
          <a:p>
            <a:pPr algn="ctr"/>
            <a:r>
              <a:rPr lang="it-IT" sz="2400" dirty="0">
                <a:solidFill>
                  <a:schemeClr val="bg1"/>
                </a:solidFill>
                <a:latin typeface="#9Slide03 SFU Futura_07" panose="00000900000000000000" pitchFamily="2" charset="0"/>
              </a:rPr>
              <a:t>Đất bị rửa trôi &gt;&gt; Trồng và bảo vệ rừng</a:t>
            </a:r>
            <a:endParaRPr lang="en-US" sz="2400" dirty="0">
              <a:solidFill>
                <a:schemeClr val="bg1"/>
              </a:solidFill>
              <a:latin typeface="#9Slide03 SFU Futura_07" panose="00000900000000000000" pitchFamily="2" charset="0"/>
            </a:endParaRPr>
          </a:p>
        </p:txBody>
      </p:sp>
      <p:pic>
        <p:nvPicPr>
          <p:cNvPr id="12" name="Graphic 11" descr="Tree Stump outline">
            <a:extLst>
              <a:ext uri="{FF2B5EF4-FFF2-40B4-BE49-F238E27FC236}">
                <a16:creationId xmlns:a16="http://schemas.microsoft.com/office/drawing/2014/main" id="{5E578BE5-11ED-A144-BFF4-45537860A7E2}"/>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003280" y="4474005"/>
            <a:ext cx="914400" cy="914400"/>
          </a:xfrm>
          <a:prstGeom prst="rect">
            <a:avLst/>
          </a:prstGeom>
        </p:spPr>
      </p:pic>
      <p:cxnSp>
        <p:nvCxnSpPr>
          <p:cNvPr id="15" name="Straight Connector 14">
            <a:extLst>
              <a:ext uri="{FF2B5EF4-FFF2-40B4-BE49-F238E27FC236}">
                <a16:creationId xmlns:a16="http://schemas.microsoft.com/office/drawing/2014/main" id="{683230B6-86F3-C0DA-35F8-57E891372DCC}"/>
              </a:ext>
            </a:extLst>
          </p:cNvPr>
          <p:cNvCxnSpPr/>
          <p:nvPr/>
        </p:nvCxnSpPr>
        <p:spPr>
          <a:xfrm>
            <a:off x="3921760" y="3666386"/>
            <a:ext cx="4419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Freeform: Shape 22">
            <a:extLst>
              <a:ext uri="{FF2B5EF4-FFF2-40B4-BE49-F238E27FC236}">
                <a16:creationId xmlns:a16="http://schemas.microsoft.com/office/drawing/2014/main" id="{773878AA-6D4F-0582-07E1-7B17B12760AA}"/>
              </a:ext>
            </a:extLst>
          </p:cNvPr>
          <p:cNvSpPr/>
          <p:nvPr/>
        </p:nvSpPr>
        <p:spPr>
          <a:xfrm>
            <a:off x="4216400" y="3068320"/>
            <a:ext cx="2682338" cy="843280"/>
          </a:xfrm>
          <a:custGeom>
            <a:avLst/>
            <a:gdLst>
              <a:gd name="connsiteX0" fmla="*/ 0 w 2682338"/>
              <a:gd name="connsiteY0" fmla="*/ 0 h 843280"/>
              <a:gd name="connsiteX1" fmla="*/ 60960 w 2682338"/>
              <a:gd name="connsiteY1" fmla="*/ 10160 h 843280"/>
              <a:gd name="connsiteX2" fmla="*/ 111760 w 2682338"/>
              <a:gd name="connsiteY2" fmla="*/ 20320 h 843280"/>
              <a:gd name="connsiteX3" fmla="*/ 386080 w 2682338"/>
              <a:gd name="connsiteY3" fmla="*/ 40640 h 843280"/>
              <a:gd name="connsiteX4" fmla="*/ 447040 w 2682338"/>
              <a:gd name="connsiteY4" fmla="*/ 91440 h 843280"/>
              <a:gd name="connsiteX5" fmla="*/ 487680 w 2682338"/>
              <a:gd name="connsiteY5" fmla="*/ 132080 h 843280"/>
              <a:gd name="connsiteX6" fmla="*/ 518160 w 2682338"/>
              <a:gd name="connsiteY6" fmla="*/ 172720 h 843280"/>
              <a:gd name="connsiteX7" fmla="*/ 548640 w 2682338"/>
              <a:gd name="connsiteY7" fmla="*/ 182880 h 843280"/>
              <a:gd name="connsiteX8" fmla="*/ 579120 w 2682338"/>
              <a:gd name="connsiteY8" fmla="*/ 203200 h 843280"/>
              <a:gd name="connsiteX9" fmla="*/ 609600 w 2682338"/>
              <a:gd name="connsiteY9" fmla="*/ 233680 h 843280"/>
              <a:gd name="connsiteX10" fmla="*/ 711200 w 2682338"/>
              <a:gd name="connsiteY10" fmla="*/ 254000 h 843280"/>
              <a:gd name="connsiteX11" fmla="*/ 822960 w 2682338"/>
              <a:gd name="connsiteY11" fmla="*/ 213360 h 843280"/>
              <a:gd name="connsiteX12" fmla="*/ 904240 w 2682338"/>
              <a:gd name="connsiteY12" fmla="*/ 152400 h 843280"/>
              <a:gd name="connsiteX13" fmla="*/ 975360 w 2682338"/>
              <a:gd name="connsiteY13" fmla="*/ 121920 h 843280"/>
              <a:gd name="connsiteX14" fmla="*/ 1137920 w 2682338"/>
              <a:gd name="connsiteY14" fmla="*/ 132080 h 843280"/>
              <a:gd name="connsiteX15" fmla="*/ 1168400 w 2682338"/>
              <a:gd name="connsiteY15" fmla="*/ 142240 h 843280"/>
              <a:gd name="connsiteX16" fmla="*/ 1249680 w 2682338"/>
              <a:gd name="connsiteY16" fmla="*/ 193040 h 843280"/>
              <a:gd name="connsiteX17" fmla="*/ 1666240 w 2682338"/>
              <a:gd name="connsiteY17" fmla="*/ 203200 h 843280"/>
              <a:gd name="connsiteX18" fmla="*/ 1818640 w 2682338"/>
              <a:gd name="connsiteY18" fmla="*/ 223520 h 843280"/>
              <a:gd name="connsiteX19" fmla="*/ 1920240 w 2682338"/>
              <a:gd name="connsiteY19" fmla="*/ 213360 h 843280"/>
              <a:gd name="connsiteX20" fmla="*/ 1960880 w 2682338"/>
              <a:gd name="connsiteY20" fmla="*/ 193040 h 843280"/>
              <a:gd name="connsiteX21" fmla="*/ 2184400 w 2682338"/>
              <a:gd name="connsiteY21" fmla="*/ 193040 h 843280"/>
              <a:gd name="connsiteX22" fmla="*/ 2499360 w 2682338"/>
              <a:gd name="connsiteY22" fmla="*/ 213360 h 843280"/>
              <a:gd name="connsiteX23" fmla="*/ 2540000 w 2682338"/>
              <a:gd name="connsiteY23" fmla="*/ 223520 h 843280"/>
              <a:gd name="connsiteX24" fmla="*/ 2621280 w 2682338"/>
              <a:gd name="connsiteY24" fmla="*/ 233680 h 843280"/>
              <a:gd name="connsiteX25" fmla="*/ 2661920 w 2682338"/>
              <a:gd name="connsiteY25" fmla="*/ 294640 h 843280"/>
              <a:gd name="connsiteX26" fmla="*/ 2682240 w 2682338"/>
              <a:gd name="connsiteY26" fmla="*/ 416560 h 843280"/>
              <a:gd name="connsiteX27" fmla="*/ 2661920 w 2682338"/>
              <a:gd name="connsiteY27" fmla="*/ 670560 h 843280"/>
              <a:gd name="connsiteX28" fmla="*/ 2641600 w 2682338"/>
              <a:gd name="connsiteY28" fmla="*/ 701040 h 843280"/>
              <a:gd name="connsiteX29" fmla="*/ 2621280 w 2682338"/>
              <a:gd name="connsiteY29" fmla="*/ 751840 h 843280"/>
              <a:gd name="connsiteX30" fmla="*/ 2560320 w 2682338"/>
              <a:gd name="connsiteY30" fmla="*/ 792480 h 843280"/>
              <a:gd name="connsiteX31" fmla="*/ 2529840 w 2682338"/>
              <a:gd name="connsiteY31" fmla="*/ 812800 h 843280"/>
              <a:gd name="connsiteX32" fmla="*/ 2418080 w 2682338"/>
              <a:gd name="connsiteY32" fmla="*/ 843280 h 843280"/>
              <a:gd name="connsiteX33" fmla="*/ 2286000 w 2682338"/>
              <a:gd name="connsiteY33" fmla="*/ 833120 h 843280"/>
              <a:gd name="connsiteX34" fmla="*/ 2245360 w 2682338"/>
              <a:gd name="connsiteY34" fmla="*/ 822960 h 843280"/>
              <a:gd name="connsiteX35" fmla="*/ 1818640 w 2682338"/>
              <a:gd name="connsiteY35" fmla="*/ 802640 h 843280"/>
              <a:gd name="connsiteX36" fmla="*/ 1788160 w 2682338"/>
              <a:gd name="connsiteY36" fmla="*/ 792480 h 843280"/>
              <a:gd name="connsiteX37" fmla="*/ 1747520 w 2682338"/>
              <a:gd name="connsiteY37" fmla="*/ 772160 h 843280"/>
              <a:gd name="connsiteX38" fmla="*/ 1422400 w 2682338"/>
              <a:gd name="connsiteY38" fmla="*/ 762000 h 843280"/>
              <a:gd name="connsiteX39" fmla="*/ 1391920 w 2682338"/>
              <a:gd name="connsiteY39" fmla="*/ 701040 h 843280"/>
              <a:gd name="connsiteX40" fmla="*/ 1330960 w 2682338"/>
              <a:gd name="connsiteY40" fmla="*/ 650240 h 843280"/>
              <a:gd name="connsiteX41" fmla="*/ 1249680 w 2682338"/>
              <a:gd name="connsiteY41" fmla="*/ 650240 h 84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682338" h="843280">
                <a:moveTo>
                  <a:pt x="0" y="0"/>
                </a:moveTo>
                <a:lnTo>
                  <a:pt x="60960" y="10160"/>
                </a:lnTo>
                <a:cubicBezTo>
                  <a:pt x="77950" y="13249"/>
                  <a:pt x="94567" y="18708"/>
                  <a:pt x="111760" y="20320"/>
                </a:cubicBezTo>
                <a:cubicBezTo>
                  <a:pt x="203050" y="28878"/>
                  <a:pt x="386080" y="40640"/>
                  <a:pt x="386080" y="40640"/>
                </a:cubicBezTo>
                <a:cubicBezTo>
                  <a:pt x="438116" y="57985"/>
                  <a:pt x="401451" y="39338"/>
                  <a:pt x="447040" y="91440"/>
                </a:cubicBezTo>
                <a:cubicBezTo>
                  <a:pt x="459656" y="105858"/>
                  <a:pt x="475064" y="117662"/>
                  <a:pt x="487680" y="132080"/>
                </a:cubicBezTo>
                <a:cubicBezTo>
                  <a:pt x="498831" y="144824"/>
                  <a:pt x="505151" y="161880"/>
                  <a:pt x="518160" y="172720"/>
                </a:cubicBezTo>
                <a:cubicBezTo>
                  <a:pt x="526387" y="179576"/>
                  <a:pt x="539061" y="178091"/>
                  <a:pt x="548640" y="182880"/>
                </a:cubicBezTo>
                <a:cubicBezTo>
                  <a:pt x="559562" y="188341"/>
                  <a:pt x="569739" y="195383"/>
                  <a:pt x="579120" y="203200"/>
                </a:cubicBezTo>
                <a:cubicBezTo>
                  <a:pt x="590158" y="212398"/>
                  <a:pt x="596189" y="228522"/>
                  <a:pt x="609600" y="233680"/>
                </a:cubicBezTo>
                <a:cubicBezTo>
                  <a:pt x="641835" y="246078"/>
                  <a:pt x="711200" y="254000"/>
                  <a:pt x="711200" y="254000"/>
                </a:cubicBezTo>
                <a:cubicBezTo>
                  <a:pt x="748453" y="240453"/>
                  <a:pt x="787882" y="231822"/>
                  <a:pt x="822960" y="213360"/>
                </a:cubicBezTo>
                <a:cubicBezTo>
                  <a:pt x="852929" y="197587"/>
                  <a:pt x="873949" y="167546"/>
                  <a:pt x="904240" y="152400"/>
                </a:cubicBezTo>
                <a:cubicBezTo>
                  <a:pt x="954459" y="127291"/>
                  <a:pt x="930512" y="136869"/>
                  <a:pt x="975360" y="121920"/>
                </a:cubicBezTo>
                <a:cubicBezTo>
                  <a:pt x="1029547" y="125307"/>
                  <a:pt x="1083926" y="126396"/>
                  <a:pt x="1137920" y="132080"/>
                </a:cubicBezTo>
                <a:cubicBezTo>
                  <a:pt x="1148571" y="133201"/>
                  <a:pt x="1159101" y="136927"/>
                  <a:pt x="1168400" y="142240"/>
                </a:cubicBezTo>
                <a:cubicBezTo>
                  <a:pt x="1186276" y="152455"/>
                  <a:pt x="1225092" y="191401"/>
                  <a:pt x="1249680" y="193040"/>
                </a:cubicBezTo>
                <a:cubicBezTo>
                  <a:pt x="1388267" y="202279"/>
                  <a:pt x="1527387" y="199813"/>
                  <a:pt x="1666240" y="203200"/>
                </a:cubicBezTo>
                <a:cubicBezTo>
                  <a:pt x="1707333" y="210049"/>
                  <a:pt x="1781335" y="223520"/>
                  <a:pt x="1818640" y="223520"/>
                </a:cubicBezTo>
                <a:cubicBezTo>
                  <a:pt x="1852676" y="223520"/>
                  <a:pt x="1886373" y="216747"/>
                  <a:pt x="1920240" y="213360"/>
                </a:cubicBezTo>
                <a:cubicBezTo>
                  <a:pt x="1933787" y="206587"/>
                  <a:pt x="1946122" y="196446"/>
                  <a:pt x="1960880" y="193040"/>
                </a:cubicBezTo>
                <a:cubicBezTo>
                  <a:pt x="2046959" y="173176"/>
                  <a:pt x="2092652" y="187480"/>
                  <a:pt x="2184400" y="193040"/>
                </a:cubicBezTo>
                <a:cubicBezTo>
                  <a:pt x="2509156" y="212722"/>
                  <a:pt x="2273620" y="192838"/>
                  <a:pt x="2499360" y="213360"/>
                </a:cubicBezTo>
                <a:cubicBezTo>
                  <a:pt x="2512907" y="216747"/>
                  <a:pt x="2526226" y="221224"/>
                  <a:pt x="2540000" y="223520"/>
                </a:cubicBezTo>
                <a:cubicBezTo>
                  <a:pt x="2566933" y="228009"/>
                  <a:pt x="2597695" y="219922"/>
                  <a:pt x="2621280" y="233680"/>
                </a:cubicBezTo>
                <a:cubicBezTo>
                  <a:pt x="2642375" y="245985"/>
                  <a:pt x="2661920" y="294640"/>
                  <a:pt x="2661920" y="294640"/>
                </a:cubicBezTo>
                <a:cubicBezTo>
                  <a:pt x="2671963" y="334812"/>
                  <a:pt x="2683526" y="374135"/>
                  <a:pt x="2682240" y="416560"/>
                </a:cubicBezTo>
                <a:cubicBezTo>
                  <a:pt x="2679667" y="501458"/>
                  <a:pt x="2673932" y="586476"/>
                  <a:pt x="2661920" y="670560"/>
                </a:cubicBezTo>
                <a:cubicBezTo>
                  <a:pt x="2660193" y="682648"/>
                  <a:pt x="2647061" y="690118"/>
                  <a:pt x="2641600" y="701040"/>
                </a:cubicBezTo>
                <a:cubicBezTo>
                  <a:pt x="2633444" y="717352"/>
                  <a:pt x="2633397" y="738209"/>
                  <a:pt x="2621280" y="751840"/>
                </a:cubicBezTo>
                <a:cubicBezTo>
                  <a:pt x="2605055" y="770093"/>
                  <a:pt x="2580640" y="778933"/>
                  <a:pt x="2560320" y="792480"/>
                </a:cubicBezTo>
                <a:cubicBezTo>
                  <a:pt x="2550160" y="799253"/>
                  <a:pt x="2541686" y="809838"/>
                  <a:pt x="2529840" y="812800"/>
                </a:cubicBezTo>
                <a:cubicBezTo>
                  <a:pt x="2465281" y="828940"/>
                  <a:pt x="2502626" y="819124"/>
                  <a:pt x="2418080" y="843280"/>
                </a:cubicBezTo>
                <a:cubicBezTo>
                  <a:pt x="2374053" y="839893"/>
                  <a:pt x="2329854" y="838279"/>
                  <a:pt x="2286000" y="833120"/>
                </a:cubicBezTo>
                <a:cubicBezTo>
                  <a:pt x="2272132" y="831488"/>
                  <a:pt x="2259247" y="824422"/>
                  <a:pt x="2245360" y="822960"/>
                </a:cubicBezTo>
                <a:cubicBezTo>
                  <a:pt x="2139525" y="811819"/>
                  <a:pt x="1896061" y="805507"/>
                  <a:pt x="1818640" y="802640"/>
                </a:cubicBezTo>
                <a:cubicBezTo>
                  <a:pt x="1808480" y="799253"/>
                  <a:pt x="1798004" y="796699"/>
                  <a:pt x="1788160" y="792480"/>
                </a:cubicBezTo>
                <a:cubicBezTo>
                  <a:pt x="1774239" y="786514"/>
                  <a:pt x="1762613" y="773418"/>
                  <a:pt x="1747520" y="772160"/>
                </a:cubicBezTo>
                <a:cubicBezTo>
                  <a:pt x="1639468" y="763156"/>
                  <a:pt x="1530773" y="765387"/>
                  <a:pt x="1422400" y="762000"/>
                </a:cubicBezTo>
                <a:cubicBezTo>
                  <a:pt x="1412240" y="741680"/>
                  <a:pt x="1402953" y="720899"/>
                  <a:pt x="1391920" y="701040"/>
                </a:cubicBezTo>
                <a:cubicBezTo>
                  <a:pt x="1376958" y="674108"/>
                  <a:pt x="1365456" y="655989"/>
                  <a:pt x="1330960" y="650240"/>
                </a:cubicBezTo>
                <a:cubicBezTo>
                  <a:pt x="1304235" y="645786"/>
                  <a:pt x="1276773" y="650240"/>
                  <a:pt x="1249680" y="650240"/>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Arrow Connector 26">
            <a:extLst>
              <a:ext uri="{FF2B5EF4-FFF2-40B4-BE49-F238E27FC236}">
                <a16:creationId xmlns:a16="http://schemas.microsoft.com/office/drawing/2014/main" id="{4016E75F-77F0-7D55-F415-D0C0968B93A0}"/>
              </a:ext>
            </a:extLst>
          </p:cNvPr>
          <p:cNvCxnSpPr>
            <a:cxnSpLocks/>
            <a:stCxn id="14" idx="3"/>
          </p:cNvCxnSpPr>
          <p:nvPr/>
        </p:nvCxnSpPr>
        <p:spPr>
          <a:xfrm>
            <a:off x="3698267" y="2629414"/>
            <a:ext cx="1919570" cy="84951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5364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par>
                                <p:cTn id="15" presetID="16" presetClass="entr" presetSubtype="21"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par>
                                <p:cTn id="31" presetID="16" presetClass="entr" presetSubtype="21"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barn(inVertical)">
                                      <p:cBhvr>
                                        <p:cTn id="33" dur="50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barn(inVertical)">
                                      <p:cBhvr>
                                        <p:cTn id="38" dur="500"/>
                                        <p:tgtEl>
                                          <p:spTgt spid="18"/>
                                        </p:tgtEl>
                                      </p:cBhvr>
                                    </p:animEffect>
                                  </p:childTnLst>
                                </p:cTn>
                              </p:par>
                              <p:par>
                                <p:cTn id="39" presetID="16" presetClass="entr" presetSubtype="21"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barn(inVertical)">
                                      <p:cBhvr>
                                        <p:cTn id="41" dur="500"/>
                                        <p:tgtEl>
                                          <p:spTgt spid="22"/>
                                        </p:tgtEl>
                                      </p:cBhvr>
                                    </p:animEffect>
                                  </p:childTnLst>
                                </p:cTn>
                              </p:par>
                              <p:par>
                                <p:cTn id="42" presetID="16" presetClass="entr" presetSubtype="21" fill="hold"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barn(inVertical)">
                                      <p:cBhvr>
                                        <p:cTn id="44" dur="500"/>
                                        <p:tgtEl>
                                          <p:spTgt spid="24"/>
                                        </p:tgtEl>
                                      </p:cBhvr>
                                    </p:animEffect>
                                  </p:childTnLst>
                                </p:cTn>
                              </p:par>
                              <p:par>
                                <p:cTn id="45" presetID="16" presetClass="entr" presetSubtype="21"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barn(inVertical)">
                                      <p:cBhvr>
                                        <p:cTn id="47" dur="500"/>
                                        <p:tgtEl>
                                          <p:spTgt spid="26"/>
                                        </p:tgtEl>
                                      </p:cBhvr>
                                    </p:animEffect>
                                  </p:childTnLst>
                                </p:cTn>
                              </p:par>
                              <p:par>
                                <p:cTn id="48" presetID="16" presetClass="entr" presetSubtype="21" fill="hold"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barn(inVertical)">
                                      <p:cBhvr>
                                        <p:cTn id="50" dur="5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
                                        </p:tgtEl>
                                        <p:attrNameLst>
                                          <p:attrName>style.visibility</p:attrName>
                                        </p:attrNameLst>
                                      </p:cBhvr>
                                      <p:to>
                                        <p:strVal val="visible"/>
                                      </p:to>
                                    </p:set>
                                    <p:animEffect transition="in" filter="barn(inVertical)">
                                      <p:cBhvr>
                                        <p:cTn id="55" dur="500"/>
                                        <p:tgtEl>
                                          <p:spTgt spid="2"/>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1032"/>
                                        </p:tgtEl>
                                        <p:attrNameLst>
                                          <p:attrName>style.visibility</p:attrName>
                                        </p:attrNameLst>
                                      </p:cBhvr>
                                      <p:to>
                                        <p:strVal val="visible"/>
                                      </p:to>
                                    </p:set>
                                    <p:animEffect transition="in" filter="wipe(left)">
                                      <p:cBhvr>
                                        <p:cTn id="60" dur="500"/>
                                        <p:tgtEl>
                                          <p:spTgt spid="1032"/>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wipe(left)">
                                      <p:cBhvr>
                                        <p:cTn id="63" dur="500"/>
                                        <p:tgtEl>
                                          <p:spTgt spid="7"/>
                                        </p:tgtEl>
                                      </p:cBhvr>
                                    </p:animEffect>
                                  </p:childTnLst>
                                </p:cTn>
                              </p:par>
                              <p:par>
                                <p:cTn id="64" presetID="22" presetClass="entr" presetSubtype="8" fill="hold" nodeType="withEffect">
                                  <p:stCondLst>
                                    <p:cond delay="0"/>
                                  </p:stCondLst>
                                  <p:childTnLst>
                                    <p:set>
                                      <p:cBhvr>
                                        <p:cTn id="65" dur="1" fill="hold">
                                          <p:stCondLst>
                                            <p:cond delay="0"/>
                                          </p:stCondLst>
                                        </p:cTn>
                                        <p:tgtEl>
                                          <p:spTgt spid="1034"/>
                                        </p:tgtEl>
                                        <p:attrNameLst>
                                          <p:attrName>style.visibility</p:attrName>
                                        </p:attrNameLst>
                                      </p:cBhvr>
                                      <p:to>
                                        <p:strVal val="visible"/>
                                      </p:to>
                                    </p:set>
                                    <p:animEffect transition="in" filter="wipe(left)">
                                      <p:cBhvr>
                                        <p:cTn id="66" dur="500"/>
                                        <p:tgtEl>
                                          <p:spTgt spid="1034"/>
                                        </p:tgtEl>
                                      </p:cBhvr>
                                    </p:animEffect>
                                  </p:childTnLst>
                                </p:cTn>
                              </p:par>
                              <p:par>
                                <p:cTn id="67" presetID="22" presetClass="entr" presetSubtype="8" fill="hold" nodeType="with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wipe(left)">
                                      <p:cBhvr>
                                        <p:cTn id="69" dur="500"/>
                                        <p:tgtEl>
                                          <p:spTgt spid="12"/>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8"/>
                                        </p:tgtEl>
                                        <p:attrNameLst>
                                          <p:attrName>style.visibility</p:attrName>
                                        </p:attrNameLst>
                                      </p:cBhvr>
                                      <p:to>
                                        <p:strVal val="visible"/>
                                      </p:to>
                                    </p:set>
                                    <p:animEffect transition="in" filter="barn(inVertical)">
                                      <p:cBhvr>
                                        <p:cTn id="7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4" grpId="0" animBg="1"/>
      <p:bldP spid="18" grpId="0" animBg="1"/>
      <p:bldP spid="2" grpId="0" animBg="1"/>
      <p:bldP spid="7" grpId="0" animBg="1"/>
      <p:bldP spid="8" grpId="0" animBg="1"/>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4D48E-EABF-FE49-692C-85E6E61C7127}"/>
              </a:ext>
            </a:extLst>
          </p:cNvPr>
          <p:cNvSpPr>
            <a:spLocks noGrp="1"/>
          </p:cNvSpPr>
          <p:nvPr>
            <p:ph type="title"/>
          </p:nvPr>
        </p:nvSpPr>
        <p:spPr>
          <a:xfrm>
            <a:off x="822394" y="-618"/>
            <a:ext cx="5877560" cy="1325563"/>
          </a:xfrm>
        </p:spPr>
        <p:txBody>
          <a:bodyPr>
            <a:normAutofit/>
          </a:bodyPr>
          <a:lstStyle/>
          <a:p>
            <a:pPr algn="ctr"/>
            <a:r>
              <a:rPr lang="en-US" sz="6600" b="1" dirty="0" err="1">
                <a:solidFill>
                  <a:srgbClr val="FF0000"/>
                </a:solidFill>
                <a:latin typeface="#9Slide05 Braxton Regular" panose="03060000000000000000" pitchFamily="66" charset="0"/>
              </a:rPr>
              <a:t>Em</a:t>
            </a:r>
            <a:r>
              <a:rPr lang="en-US" sz="6600" b="1" dirty="0">
                <a:solidFill>
                  <a:srgbClr val="FF0000"/>
                </a:solidFill>
                <a:latin typeface="#9Slide05 Braxton Regular" panose="03060000000000000000" pitchFamily="66" charset="0"/>
              </a:rPr>
              <a:t> </a:t>
            </a:r>
            <a:r>
              <a:rPr lang="en-US" sz="6600" b="1" dirty="0" err="1">
                <a:solidFill>
                  <a:srgbClr val="FF0000"/>
                </a:solidFill>
                <a:latin typeface="#9Slide05 Braxton Regular" panose="03060000000000000000" pitchFamily="66" charset="0"/>
              </a:rPr>
              <a:t>có</a:t>
            </a:r>
            <a:r>
              <a:rPr lang="en-US" sz="6600" b="1" dirty="0">
                <a:solidFill>
                  <a:srgbClr val="FF0000"/>
                </a:solidFill>
                <a:latin typeface="#9Slide05 Braxton Regular" panose="03060000000000000000" pitchFamily="66" charset="0"/>
              </a:rPr>
              <a:t> </a:t>
            </a:r>
            <a:r>
              <a:rPr lang="en-US" sz="6600" b="1" dirty="0" err="1">
                <a:solidFill>
                  <a:srgbClr val="FF0000"/>
                </a:solidFill>
                <a:latin typeface="#9Slide05 Braxton Regular" panose="03060000000000000000" pitchFamily="66" charset="0"/>
              </a:rPr>
              <a:t>biết</a:t>
            </a:r>
            <a:r>
              <a:rPr lang="en-US" sz="6600" b="1" dirty="0">
                <a:solidFill>
                  <a:srgbClr val="FF0000"/>
                </a:solidFill>
                <a:latin typeface="#9Slide05 Braxton Regular" panose="03060000000000000000" pitchFamily="66" charset="0"/>
              </a:rPr>
              <a:t>?</a:t>
            </a:r>
          </a:p>
        </p:txBody>
      </p:sp>
      <p:pic>
        <p:nvPicPr>
          <p:cNvPr id="2050" name="Picture 2" descr="Nigeria: Senate Passes Petroleum Industry Bill">
            <a:extLst>
              <a:ext uri="{FF2B5EF4-FFF2-40B4-BE49-F238E27FC236}">
                <a16:creationId xmlns:a16="http://schemas.microsoft.com/office/drawing/2014/main" id="{E47E32C1-F03C-94DA-B001-6C729C4EF8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978" y="1201237"/>
            <a:ext cx="6667262" cy="33336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Frame 3">
            <a:extLst>
              <a:ext uri="{FF2B5EF4-FFF2-40B4-BE49-F238E27FC236}">
                <a16:creationId xmlns:a16="http://schemas.microsoft.com/office/drawing/2014/main" id="{94093F00-28C8-9D00-AD08-3A6CF74C8E00}"/>
              </a:ext>
            </a:extLst>
          </p:cNvPr>
          <p:cNvSpPr/>
          <p:nvPr/>
        </p:nvSpPr>
        <p:spPr>
          <a:xfrm>
            <a:off x="0" y="0"/>
            <a:ext cx="12192000" cy="6813426"/>
          </a:xfrm>
          <a:prstGeom prst="frame">
            <a:avLst>
              <a:gd name="adj1" fmla="val 1913"/>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72B772DD-69A6-FA02-ABA7-DD5507F7E0EC}"/>
              </a:ext>
            </a:extLst>
          </p:cNvPr>
          <p:cNvSpPr txBox="1"/>
          <p:nvPr/>
        </p:nvSpPr>
        <p:spPr>
          <a:xfrm>
            <a:off x="332978" y="4781595"/>
            <a:ext cx="11526043" cy="1785104"/>
          </a:xfrm>
          <a:prstGeom prst="rect">
            <a:avLst/>
          </a:prstGeom>
          <a:noFill/>
        </p:spPr>
        <p:txBody>
          <a:bodyPr wrap="square">
            <a:spAutoFit/>
          </a:bodyPr>
          <a:lstStyle/>
          <a:p>
            <a:pPr marL="285750" indent="-285750">
              <a:buFont typeface="Wingdings" panose="05000000000000000000" pitchFamily="2" charset="2"/>
              <a:buChar char="ü"/>
            </a:pPr>
            <a:r>
              <a:rPr lang="en-US" b="0" i="0" dirty="0" err="1">
                <a:solidFill>
                  <a:srgbClr val="000000"/>
                </a:solidFill>
                <a:effectLst/>
                <a:latin typeface="Arial" panose="020B0604020202020204" pitchFamily="34" charset="0"/>
              </a:rPr>
              <a:t>Cộng</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hoà</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liên</a:t>
            </a:r>
            <a:r>
              <a:rPr lang="en-US" b="0" i="0" dirty="0">
                <a:solidFill>
                  <a:srgbClr val="000000"/>
                </a:solidFill>
                <a:effectLst/>
                <a:latin typeface="Arial" panose="020B0604020202020204" pitchFamily="34" charset="0"/>
              </a:rPr>
              <a:t> bang </a:t>
            </a:r>
            <a:r>
              <a:rPr lang="en-US" b="1" i="0" dirty="0">
                <a:solidFill>
                  <a:srgbClr val="000000"/>
                </a:solidFill>
                <a:effectLst/>
                <a:latin typeface="Arial" panose="020B0604020202020204" pitchFamily="34" charset="0"/>
              </a:rPr>
              <a:t>Ni-</a:t>
            </a:r>
            <a:r>
              <a:rPr lang="en-US" b="1" i="0" dirty="0" err="1">
                <a:solidFill>
                  <a:srgbClr val="000000"/>
                </a:solidFill>
                <a:effectLst/>
                <a:latin typeface="Arial" panose="020B0604020202020204" pitchFamily="34" charset="0"/>
              </a:rPr>
              <a:t>giê</a:t>
            </a:r>
            <a:r>
              <a:rPr lang="en-US" b="1" i="0" dirty="0">
                <a:solidFill>
                  <a:srgbClr val="000000"/>
                </a:solidFill>
                <a:effectLst/>
                <a:latin typeface="Arial" panose="020B0604020202020204" pitchFamily="34" charset="0"/>
              </a:rPr>
              <a:t>-</a:t>
            </a:r>
            <a:r>
              <a:rPr lang="en-US" b="1" i="0" dirty="0" err="1">
                <a:solidFill>
                  <a:srgbClr val="000000"/>
                </a:solidFill>
                <a:effectLst/>
                <a:latin typeface="Arial" panose="020B0604020202020204" pitchFamily="34" charset="0"/>
              </a:rPr>
              <a:t>ri</a:t>
            </a:r>
            <a:r>
              <a:rPr lang="en-US" b="1" i="0" dirty="0">
                <a:solidFill>
                  <a:srgbClr val="000000"/>
                </a:solidFill>
                <a:effectLst/>
                <a:latin typeface="Arial" panose="020B0604020202020204" pitchFamily="34" charset="0"/>
              </a:rPr>
              <a:t>-a</a:t>
            </a:r>
          </a:p>
          <a:p>
            <a:pPr marL="285750" indent="-285750">
              <a:buFont typeface="Wingdings" panose="05000000000000000000" pitchFamily="2" charset="2"/>
              <a:buChar char="ü"/>
            </a:pPr>
            <a:r>
              <a:rPr lang="en-US" b="1" i="0" dirty="0" err="1">
                <a:solidFill>
                  <a:srgbClr val="000000"/>
                </a:solidFill>
                <a:effectLst/>
                <a:latin typeface="Arial" panose="020B0604020202020204" pitchFamily="34" charset="0"/>
              </a:rPr>
              <a:t>Diện</a:t>
            </a:r>
            <a:r>
              <a:rPr lang="en-US" b="1" i="0" dirty="0">
                <a:solidFill>
                  <a:srgbClr val="000000"/>
                </a:solidFill>
                <a:effectLst/>
                <a:latin typeface="Arial" panose="020B0604020202020204" pitchFamily="34" charset="0"/>
              </a:rPr>
              <a:t> </a:t>
            </a:r>
            <a:r>
              <a:rPr lang="en-US" b="1" i="0" dirty="0" err="1">
                <a:solidFill>
                  <a:srgbClr val="000000"/>
                </a:solidFill>
                <a:effectLst/>
                <a:latin typeface="Arial" panose="020B0604020202020204" pitchFamily="34" charset="0"/>
              </a:rPr>
              <a:t>tích</a:t>
            </a:r>
            <a:r>
              <a:rPr lang="en-US" b="0" i="0" dirty="0">
                <a:solidFill>
                  <a:srgbClr val="000000"/>
                </a:solidFill>
                <a:effectLst/>
                <a:latin typeface="Arial" panose="020B0604020202020204" pitchFamily="34" charset="0"/>
              </a:rPr>
              <a:t>: 923.768 km2 </a:t>
            </a:r>
          </a:p>
          <a:p>
            <a:pPr marL="285750" indent="-285750">
              <a:buFont typeface="Wingdings" panose="05000000000000000000" pitchFamily="2" charset="2"/>
              <a:buChar char="ü"/>
            </a:pPr>
            <a:r>
              <a:rPr lang="en-US" b="1" dirty="0" err="1">
                <a:solidFill>
                  <a:srgbClr val="000000"/>
                </a:solidFill>
                <a:latin typeface="Arial" panose="020B0604020202020204" pitchFamily="34" charset="0"/>
              </a:rPr>
              <a:t>Dân</a:t>
            </a:r>
            <a:r>
              <a:rPr lang="en-US" b="1" dirty="0">
                <a:solidFill>
                  <a:srgbClr val="000000"/>
                </a:solidFill>
                <a:latin typeface="Arial" panose="020B0604020202020204" pitchFamily="34" charset="0"/>
              </a:rPr>
              <a:t> </a:t>
            </a:r>
            <a:r>
              <a:rPr lang="en-US" b="1" dirty="0" err="1">
                <a:solidFill>
                  <a:srgbClr val="000000"/>
                </a:solidFill>
                <a:latin typeface="Arial" panose="020B0604020202020204" pitchFamily="34" charset="0"/>
              </a:rPr>
              <a:t>số</a:t>
            </a:r>
            <a:r>
              <a:rPr lang="en-US" dirty="0">
                <a:solidFill>
                  <a:srgbClr val="000000"/>
                </a:solidFill>
                <a:latin typeface="Arial" panose="020B0604020202020204" pitchFamily="34" charset="0"/>
              </a:rPr>
              <a:t>: </a:t>
            </a:r>
            <a:r>
              <a:rPr lang="en-US" sz="2000" b="1" dirty="0">
                <a:solidFill>
                  <a:srgbClr val="0070C0"/>
                </a:solidFill>
                <a:latin typeface="Arial" panose="020B0604020202020204" pitchFamily="34" charset="0"/>
              </a:rPr>
              <a:t>206,1</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triệu</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người</a:t>
            </a:r>
            <a:endParaRPr lang="en-US" dirty="0">
              <a:solidFill>
                <a:srgbClr val="000000"/>
              </a:solidFill>
              <a:latin typeface="Arial" panose="020B0604020202020204" pitchFamily="34" charset="0"/>
            </a:endParaRPr>
          </a:p>
          <a:p>
            <a:pPr marL="285750" indent="-285750">
              <a:buFont typeface="Wingdings" panose="05000000000000000000" pitchFamily="2" charset="2"/>
              <a:buChar char="ü"/>
            </a:pPr>
            <a:r>
              <a:rPr lang="en-US" b="1" i="0" dirty="0" err="1">
                <a:solidFill>
                  <a:srgbClr val="000000"/>
                </a:solidFill>
                <a:effectLst/>
                <a:latin typeface="Arial" panose="020B0604020202020204" pitchFamily="34" charset="0"/>
              </a:rPr>
              <a:t>Tài</a:t>
            </a:r>
            <a:r>
              <a:rPr lang="en-US" b="1" i="0" dirty="0">
                <a:solidFill>
                  <a:srgbClr val="000000"/>
                </a:solidFill>
                <a:effectLst/>
                <a:latin typeface="Arial" panose="020B0604020202020204" pitchFamily="34" charset="0"/>
              </a:rPr>
              <a:t> </a:t>
            </a:r>
            <a:r>
              <a:rPr lang="en-US" b="1" i="0" dirty="0" err="1">
                <a:solidFill>
                  <a:srgbClr val="000000"/>
                </a:solidFill>
                <a:effectLst/>
                <a:latin typeface="Arial" panose="020B0604020202020204" pitchFamily="34" charset="0"/>
              </a:rPr>
              <a:t>nguyên</a:t>
            </a:r>
            <a:r>
              <a:rPr lang="en-US" b="1" i="0" dirty="0">
                <a:solidFill>
                  <a:srgbClr val="000000"/>
                </a:solidFill>
                <a:effectLst/>
                <a:latin typeface="Arial" panose="020B0604020202020204" pitchFamily="34" charset="0"/>
              </a:rPr>
              <a:t> </a:t>
            </a:r>
            <a:r>
              <a:rPr lang="en-US" b="1" i="0" dirty="0" err="1">
                <a:solidFill>
                  <a:srgbClr val="000000"/>
                </a:solidFill>
                <a:effectLst/>
                <a:latin typeface="Arial" panose="020B0604020202020204" pitchFamily="34" charset="0"/>
              </a:rPr>
              <a:t>thiên</a:t>
            </a:r>
            <a:r>
              <a:rPr lang="en-US" b="1" i="0" dirty="0">
                <a:solidFill>
                  <a:srgbClr val="000000"/>
                </a:solidFill>
                <a:effectLst/>
                <a:latin typeface="Arial" panose="020B0604020202020204" pitchFamily="34" charset="0"/>
              </a:rPr>
              <a:t> </a:t>
            </a:r>
            <a:r>
              <a:rPr lang="en-US" b="1" i="0" dirty="0" err="1">
                <a:solidFill>
                  <a:srgbClr val="000000"/>
                </a:solidFill>
                <a:effectLst/>
                <a:latin typeface="Arial" panose="020B0604020202020204" pitchFamily="34" charset="0"/>
              </a:rPr>
              <a:t>nhiên</a:t>
            </a:r>
            <a:r>
              <a:rPr lang="en-US" b="1"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Dầu</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mỏ</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khí</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tự</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nhiên</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thiếc</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sắt</a:t>
            </a:r>
            <a:r>
              <a:rPr lang="en-US" b="0" i="0" dirty="0">
                <a:solidFill>
                  <a:srgbClr val="000000"/>
                </a:solidFill>
                <a:effectLst/>
                <a:latin typeface="Arial" panose="020B0604020202020204" pitchFamily="34" charset="0"/>
              </a:rPr>
              <a:t>, than </a:t>
            </a:r>
            <a:r>
              <a:rPr lang="en-US" b="0" i="0" dirty="0" err="1">
                <a:solidFill>
                  <a:srgbClr val="000000"/>
                </a:solidFill>
                <a:effectLst/>
                <a:latin typeface="Arial" panose="020B0604020202020204" pitchFamily="34" charset="0"/>
              </a:rPr>
              <a:t>đá</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đá</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vôi</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chì</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kẽm</a:t>
            </a:r>
            <a:r>
              <a:rPr lang="en-US" b="0" i="0" dirty="0">
                <a:solidFill>
                  <a:srgbClr val="000000"/>
                </a:solidFill>
                <a:effectLst/>
                <a:latin typeface="Arial" panose="020B0604020202020204" pitchFamily="34" charset="0"/>
              </a:rPr>
              <a:t>…</a:t>
            </a:r>
          </a:p>
          <a:p>
            <a:pPr marL="285750" indent="-285750">
              <a:buFont typeface="Wingdings" panose="05000000000000000000" pitchFamily="2" charset="2"/>
              <a:buChar char="ü"/>
            </a:pPr>
            <a:r>
              <a:rPr lang="vi-VN" b="1" i="0" dirty="0">
                <a:solidFill>
                  <a:srgbClr val="000000"/>
                </a:solidFill>
                <a:effectLst/>
                <a:latin typeface="Arial" panose="020B0604020202020204" pitchFamily="34" charset="0"/>
              </a:rPr>
              <a:t>Các vấn đề về môi trường: </a:t>
            </a:r>
            <a:r>
              <a:rPr lang="vi-VN" b="0" i="0" dirty="0">
                <a:solidFill>
                  <a:srgbClr val="000000"/>
                </a:solidFill>
                <a:effectLst/>
                <a:latin typeface="Arial" panose="020B0604020202020204" pitchFamily="34" charset="0"/>
              </a:rPr>
              <a:t>Đất đai bị thoái hoá; rừng bị tàn phá nhanh; tình trạng sa mạc hoá, ô nhiễm nước, không khí và đất.</a:t>
            </a:r>
            <a:r>
              <a:rPr lang="en-US" b="0" i="0" dirty="0">
                <a:solidFill>
                  <a:srgbClr val="000000"/>
                </a:solidFill>
                <a:effectLst/>
                <a:latin typeface="Arial" panose="020B0604020202020204" pitchFamily="34" charset="0"/>
              </a:rPr>
              <a:t> </a:t>
            </a:r>
            <a:endParaRPr lang="en-US" dirty="0"/>
          </a:p>
        </p:txBody>
      </p:sp>
      <p:pic>
        <p:nvPicPr>
          <p:cNvPr id="2052" name="Picture 4" descr="Nigeria outline inset into a map of Africa over a white background Stock  Photo - Alamy">
            <a:extLst>
              <a:ext uri="{FF2B5EF4-FFF2-40B4-BE49-F238E27FC236}">
                <a16:creationId xmlns:a16="http://schemas.microsoft.com/office/drawing/2014/main" id="{EF257B83-5AAB-64A0-F81C-BB5479B887E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19" b="10074"/>
          <a:stretch/>
        </p:blipFill>
        <p:spPr bwMode="auto">
          <a:xfrm>
            <a:off x="7189369" y="517542"/>
            <a:ext cx="4789964" cy="4948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1095482"/>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georgesmerillon.com | Deforestation in the forest of Lobaye territory of  the Aka Pygmies, Republic of Central Africa. A logging truck and its  cargo...">
            <a:extLst>
              <a:ext uri="{FF2B5EF4-FFF2-40B4-BE49-F238E27FC236}">
                <a16:creationId xmlns:a16="http://schemas.microsoft.com/office/drawing/2014/main" id="{9D379FF6-EB50-EB93-6DBE-D490148B8E7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78" r="4274"/>
          <a:stretch/>
        </p:blipFill>
        <p:spPr bwMode="auto">
          <a:xfrm>
            <a:off x="2519309"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3081" name="Rectangle 308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6CD9F46-08BA-B975-8A94-EFA67A4FC27D}"/>
              </a:ext>
            </a:extLst>
          </p:cNvPr>
          <p:cNvSpPr>
            <a:spLocks noGrp="1"/>
          </p:cNvSpPr>
          <p:nvPr>
            <p:ph type="title"/>
          </p:nvPr>
        </p:nvSpPr>
        <p:spPr>
          <a:xfrm>
            <a:off x="418590" y="126537"/>
            <a:ext cx="3822189" cy="1899912"/>
          </a:xfrm>
        </p:spPr>
        <p:txBody>
          <a:bodyPr>
            <a:normAutofit fontScale="90000"/>
          </a:bodyPr>
          <a:lstStyle/>
          <a:p>
            <a:pPr algn="ctr"/>
            <a:r>
              <a:rPr lang="en-US" sz="5400" dirty="0">
                <a:solidFill>
                  <a:srgbClr val="0070C0"/>
                </a:solidFill>
                <a:latin typeface="#9Slide07 SFU Machine" panose="00000400000000000000" pitchFamily="2" charset="0"/>
              </a:rPr>
              <a:t>PHÁ RỪNG Ở </a:t>
            </a:r>
            <a:br>
              <a:rPr lang="en-US" sz="5400" dirty="0">
                <a:solidFill>
                  <a:srgbClr val="0070C0"/>
                </a:solidFill>
                <a:latin typeface="#9Slide07 SFU Machine" panose="00000400000000000000" pitchFamily="2" charset="0"/>
              </a:rPr>
            </a:br>
            <a:r>
              <a:rPr lang="en-US" sz="5400" dirty="0">
                <a:solidFill>
                  <a:srgbClr val="0070C0"/>
                </a:solidFill>
                <a:latin typeface="#9Slide07 SFU Machine" panose="00000400000000000000" pitchFamily="2" charset="0"/>
              </a:rPr>
              <a:t>TRUNG PHI</a:t>
            </a:r>
          </a:p>
        </p:txBody>
      </p:sp>
      <p:sp>
        <p:nvSpPr>
          <p:cNvPr id="5" name="TextBox 4">
            <a:extLst>
              <a:ext uri="{FF2B5EF4-FFF2-40B4-BE49-F238E27FC236}">
                <a16:creationId xmlns:a16="http://schemas.microsoft.com/office/drawing/2014/main" id="{A0B417C2-EB8D-0BF3-1567-E6DCFC027C87}"/>
              </a:ext>
            </a:extLst>
          </p:cNvPr>
          <p:cNvSpPr txBox="1"/>
          <p:nvPr/>
        </p:nvSpPr>
        <p:spPr>
          <a:xfrm>
            <a:off x="253988" y="1960970"/>
            <a:ext cx="3940050" cy="4276171"/>
          </a:xfrm>
          <a:prstGeom prst="rect">
            <a:avLst/>
          </a:prstGeom>
          <a:noFill/>
        </p:spPr>
        <p:txBody>
          <a:bodyPr wrap="square">
            <a:spAutoFit/>
          </a:bodyPr>
          <a:lstStyle/>
          <a:p>
            <a:pPr algn="just">
              <a:lnSpc>
                <a:spcPct val="120000"/>
              </a:lnSpc>
            </a:pPr>
            <a:r>
              <a:rPr lang="en-US" sz="3200" b="0"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a:t>
            </a:r>
            <a:r>
              <a:rPr lang="vi-VN" b="0" i="0" dirty="0">
                <a:solidFill>
                  <a:srgbClr val="31363A"/>
                </a:solidFill>
                <a:effectLst/>
                <a:latin typeface="Tahoma" panose="020B0604030504040204" pitchFamily="34" charset="0"/>
                <a:ea typeface="Tahoma" panose="020B0604030504040204" pitchFamily="34" charset="0"/>
                <a:cs typeface="Tahoma" panose="020B0604030504040204" pitchFamily="34" charset="0"/>
              </a:rPr>
              <a:t>Theo đánh giá, có tới </a:t>
            </a:r>
            <a:r>
              <a:rPr lang="vi-VN" sz="36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65% </a:t>
            </a:r>
            <a:r>
              <a:rPr lang="vi-VN" b="0" i="0" dirty="0">
                <a:solidFill>
                  <a:srgbClr val="31363A"/>
                </a:solidFill>
                <a:effectLst/>
                <a:latin typeface="Tahoma" panose="020B0604030504040204" pitchFamily="34" charset="0"/>
                <a:ea typeface="Tahoma" panose="020B0604030504040204" pitchFamily="34" charset="0"/>
                <a:cs typeface="Tahoma" panose="020B0604030504040204" pitchFamily="34" charset="0"/>
              </a:rPr>
              <a:t>diện tích đất sản xuất bị suy thoái, trong khi quá trình sa mạc hóa ảnh hưởng đến </a:t>
            </a:r>
            <a:r>
              <a:rPr lang="vi-VN" sz="36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45% </a:t>
            </a:r>
            <a:r>
              <a:rPr lang="vi-VN" b="0" i="0" dirty="0">
                <a:solidFill>
                  <a:srgbClr val="31363A"/>
                </a:solidFill>
                <a:effectLst/>
                <a:latin typeface="Tahoma" panose="020B0604030504040204" pitchFamily="34" charset="0"/>
                <a:ea typeface="Tahoma" panose="020B0604030504040204" pitchFamily="34" charset="0"/>
                <a:cs typeface="Tahoma" panose="020B0604030504040204" pitchFamily="34" charset="0"/>
              </a:rPr>
              <a:t>diện tích đất đai của châu Phi. Mặc dù, diện tích rừng bị mất nhìn chung có xu hướng giảm nhưng tình trạng mất rừng thực sự vẫn đang gia tăng ở châu Phi, với 4 triệu ha rừng biến mất mỗi năm.</a:t>
            </a:r>
            <a:r>
              <a:rPr lang="en-US" sz="3200" b="0"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a:t>
            </a:r>
            <a:endParaRPr lang="en-US"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6" name="Frame 5">
            <a:extLst>
              <a:ext uri="{FF2B5EF4-FFF2-40B4-BE49-F238E27FC236}">
                <a16:creationId xmlns:a16="http://schemas.microsoft.com/office/drawing/2014/main" id="{B01350C8-19B1-0803-E316-7C41A0683033}"/>
              </a:ext>
            </a:extLst>
          </p:cNvPr>
          <p:cNvSpPr/>
          <p:nvPr/>
        </p:nvSpPr>
        <p:spPr>
          <a:xfrm>
            <a:off x="0" y="0"/>
            <a:ext cx="12192000" cy="6813426"/>
          </a:xfrm>
          <a:prstGeom prst="frame">
            <a:avLst>
              <a:gd name="adj1" fmla="val 1913"/>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F62E70AA-B891-737C-C817-FBADA5808453}"/>
              </a:ext>
            </a:extLst>
          </p:cNvPr>
          <p:cNvSpPr txBox="1"/>
          <p:nvPr/>
        </p:nvSpPr>
        <p:spPr>
          <a:xfrm>
            <a:off x="418590" y="6281715"/>
            <a:ext cx="6101080" cy="369332"/>
          </a:xfrm>
          <a:prstGeom prst="rect">
            <a:avLst/>
          </a:prstGeom>
          <a:noFill/>
        </p:spPr>
        <p:txBody>
          <a:bodyPr wrap="square">
            <a:spAutoFit/>
          </a:bodyPr>
          <a:lstStyle/>
          <a:p>
            <a:r>
              <a:rPr lang="en-US" b="1" i="1" dirty="0">
                <a:solidFill>
                  <a:srgbClr val="00B050"/>
                </a:solidFill>
              </a:rPr>
              <a:t>Theo: baotainguyenmoitruong.vn</a:t>
            </a:r>
          </a:p>
        </p:txBody>
      </p:sp>
    </p:spTree>
    <p:extLst>
      <p:ext uri="{BB962C8B-B14F-4D97-AF65-F5344CB8AC3E}">
        <p14:creationId xmlns:p14="http://schemas.microsoft.com/office/powerpoint/2010/main" val="3490919004"/>
      </p:ext>
    </p:extLst>
  </p:cSld>
  <p:clrMapOvr>
    <a:masterClrMapping/>
  </p:clrMapOvr>
  <p:transition spd="slow">
    <p:wip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285</TotalTime>
  <Words>1198</Words>
  <Application>Microsoft Office PowerPoint</Application>
  <PresentationFormat>Widescreen</PresentationFormat>
  <Paragraphs>124</Paragraphs>
  <Slides>17</Slides>
  <Notes>0</Notes>
  <HiddenSlides>0</HiddenSlides>
  <MMClips>1</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17</vt:i4>
      </vt:variant>
    </vt:vector>
  </HeadingPairs>
  <TitlesOfParts>
    <vt:vector size="32" baseType="lpstr">
      <vt:lpstr>#9Slide03 BoosterNextFYBlack</vt:lpstr>
      <vt:lpstr>#9Slide03 FS Neusa Bold</vt:lpstr>
      <vt:lpstr>#9Slide03 SFU Futura_07</vt:lpstr>
      <vt:lpstr>#9Slide03 SFU Futura_12</vt:lpstr>
      <vt:lpstr>#9Slide03 SVNKelson Sans Light</vt:lpstr>
      <vt:lpstr>#9Slide05 Braxton Regular</vt:lpstr>
      <vt:lpstr>#9Slide05 SVNClementine</vt:lpstr>
      <vt:lpstr>#9Slide07 IcielBC Cubano Normal</vt:lpstr>
      <vt:lpstr>#9Slide07 SFU Machine</vt:lpstr>
      <vt:lpstr>Arial</vt:lpstr>
      <vt:lpstr>Calibri</vt:lpstr>
      <vt:lpstr>Calibri Light</vt:lpstr>
      <vt:lpstr>Tahoma</vt:lpstr>
      <vt:lpstr>Wingdings</vt:lpstr>
      <vt:lpstr>Office Theme</vt:lpstr>
      <vt:lpstr>PowerPoint Presentation</vt:lpstr>
      <vt:lpstr>PowerPoint Presentation</vt:lpstr>
      <vt:lpstr>PowerPoint Presentation</vt:lpstr>
      <vt:lpstr>2 VẤN ĐỀ CHÍNH CẦN TÌM HIỂU</vt:lpstr>
      <vt:lpstr>PowerPoint Presentation</vt:lpstr>
      <vt:lpstr>PowerPoint Presentation</vt:lpstr>
      <vt:lpstr>PowerPoint Presentation</vt:lpstr>
      <vt:lpstr>Em có biết?</vt:lpstr>
      <vt:lpstr>PHÁ RỪNG Ở  TRUNG PHI</vt:lpstr>
      <vt:lpstr>PowerPoint Presentation</vt:lpstr>
      <vt:lpstr>Em có biết?</vt:lpstr>
      <vt:lpstr>PowerPoint Presentation</vt:lpstr>
      <vt:lpstr>Hoang mạc xahara</vt:lpstr>
      <vt:lpstr>Hoang mạc Kalahari ở khu vực Nam Phi</vt:lpstr>
      <vt:lpstr>PowerPoint Presentation</vt:lpstr>
      <vt:lpstr>Em có biết?</vt:lpstr>
      <vt:lpstr>Sắc màu Địa Trung Hải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Chí Tuấn Nguyễn</dc:creator>
  <cp:lastModifiedBy>Administrator</cp:lastModifiedBy>
  <cp:revision>32</cp:revision>
  <dcterms:created xsi:type="dcterms:W3CDTF">2022-08-03T19:36:52Z</dcterms:created>
  <dcterms:modified xsi:type="dcterms:W3CDTF">2024-12-09T07:50:32Z</dcterms:modified>
</cp:coreProperties>
</file>