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7" r:id="rId2"/>
    <p:sldId id="261" r:id="rId3"/>
    <p:sldId id="262" r:id="rId4"/>
    <p:sldId id="263" r:id="rId5"/>
    <p:sldId id="260" r:id="rId6"/>
    <p:sldId id="264" r:id="rId7"/>
    <p:sldId id="318" r:id="rId8"/>
    <p:sldId id="326" r:id="rId9"/>
    <p:sldId id="320" r:id="rId10"/>
    <p:sldId id="322" r:id="rId11"/>
    <p:sldId id="292" r:id="rId12"/>
    <p:sldId id="315" r:id="rId13"/>
    <p:sldId id="327" r:id="rId14"/>
    <p:sldId id="323" r:id="rId15"/>
    <p:sldId id="324" r:id="rId16"/>
    <p:sldId id="321" r:id="rId17"/>
    <p:sldId id="334" r:id="rId18"/>
    <p:sldId id="332" r:id="rId19"/>
    <p:sldId id="319" r:id="rId20"/>
    <p:sldId id="325" r:id="rId21"/>
    <p:sldId id="277" r:id="rId22"/>
    <p:sldId id="317"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0457" autoAdjust="0"/>
  </p:normalViewPr>
  <p:slideViewPr>
    <p:cSldViewPr snapToGrid="0">
      <p:cViewPr varScale="1">
        <p:scale>
          <a:sx n="45" d="100"/>
          <a:sy n="45" d="100"/>
        </p:scale>
        <p:origin x="-234" y="-90"/>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BF0F83-71E8-4FF4-95BE-C68FA9C3CDC5}" type="datetimeFigureOut">
              <a:rPr lang="en-US" smtClean="0"/>
              <a:pPr/>
              <a:t>11/29/2023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BBCF2A-3F1E-473F-8B6B-1F61EB21D077}" type="slidenum">
              <a:rPr lang="en-US" smtClean="0"/>
              <a:pPr/>
              <a:t>‹#›</a:t>
            </a:fld>
            <a:endParaRPr lang="en-US"/>
          </a:p>
        </p:txBody>
      </p:sp>
    </p:spTree>
    <p:extLst>
      <p:ext uri="{BB962C8B-B14F-4D97-AF65-F5344CB8AC3E}">
        <p14:creationId xmlns:p14="http://schemas.microsoft.com/office/powerpoint/2010/main" xmlns="" val="28040943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BBCF2A-3F1E-473F-8B6B-1F61EB21D077}" type="slidenum">
              <a:rPr lang="en-US" smtClean="0"/>
              <a:pPr/>
              <a:t>3</a:t>
            </a:fld>
            <a:endParaRPr lang="en-US"/>
          </a:p>
        </p:txBody>
      </p:sp>
    </p:spTree>
    <p:extLst>
      <p:ext uri="{BB962C8B-B14F-4D97-AF65-F5344CB8AC3E}">
        <p14:creationId xmlns:p14="http://schemas.microsoft.com/office/powerpoint/2010/main" xmlns="" val="30728260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Hoàn</a:t>
            </a:r>
            <a:r>
              <a:rPr lang="en-US" baseline="0"/>
              <a:t> thành bài nào GV linh động viết vào nhé</a:t>
            </a:r>
            <a:endParaRPr lang="en-US"/>
          </a:p>
        </p:txBody>
      </p:sp>
      <p:sp>
        <p:nvSpPr>
          <p:cNvPr id="4" name="Slide Number Placeholder 3"/>
          <p:cNvSpPr>
            <a:spLocks noGrp="1"/>
          </p:cNvSpPr>
          <p:nvPr>
            <p:ph type="sldNum" sz="quarter" idx="10"/>
          </p:nvPr>
        </p:nvSpPr>
        <p:spPr/>
        <p:txBody>
          <a:bodyPr/>
          <a:lstStyle/>
          <a:p>
            <a:fld id="{A7F0B64C-F99D-4875-B5C8-ED5FC3D30133}" type="slidenum">
              <a:rPr lang="en-US" smtClean="0"/>
              <a:pPr/>
              <a:t>22</a:t>
            </a:fld>
            <a:endParaRPr lang="en-US"/>
          </a:p>
        </p:txBody>
      </p:sp>
    </p:spTree>
    <p:extLst>
      <p:ext uri="{BB962C8B-B14F-4D97-AF65-F5344CB8AC3E}">
        <p14:creationId xmlns:p14="http://schemas.microsoft.com/office/powerpoint/2010/main" xmlns="" val="29836483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BBCF2A-3F1E-473F-8B6B-1F61EB21D077}" type="slidenum">
              <a:rPr lang="en-US" smtClean="0"/>
              <a:pPr/>
              <a:t>5</a:t>
            </a:fld>
            <a:endParaRPr lang="en-US"/>
          </a:p>
        </p:txBody>
      </p:sp>
    </p:spTree>
    <p:extLst>
      <p:ext uri="{BB962C8B-B14F-4D97-AF65-F5344CB8AC3E}">
        <p14:creationId xmlns:p14="http://schemas.microsoft.com/office/powerpoint/2010/main" xmlns="" val="22156914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BBCF2A-3F1E-473F-8B6B-1F61EB21D077}" type="slidenum">
              <a:rPr lang="en-US" smtClean="0"/>
              <a:pPr/>
              <a:t>7</a:t>
            </a:fld>
            <a:endParaRPr lang="en-US"/>
          </a:p>
        </p:txBody>
      </p:sp>
    </p:spTree>
    <p:extLst>
      <p:ext uri="{BB962C8B-B14F-4D97-AF65-F5344CB8AC3E}">
        <p14:creationId xmlns:p14="http://schemas.microsoft.com/office/powerpoint/2010/main" xmlns="" val="1875404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a:extLst>
              <a:ext uri="{FF2B5EF4-FFF2-40B4-BE49-F238E27FC236}">
                <a16:creationId xmlns:a16="http://schemas.microsoft.com/office/drawing/2014/main" xmlns="" id="{86936AD9-0F8A-447E-9388-C06BCE3B1F4A}"/>
              </a:ext>
            </a:extLst>
          </p:cNvPr>
          <p:cNvSpPr>
            <a:spLocks noGrp="1" noRot="1" noChangeAspect="1" noChangeArrowheads="1" noTextEdit="1"/>
          </p:cNvSpPr>
          <p:nvPr>
            <p:ph type="sldImg"/>
          </p:nvPr>
        </p:nvSpPr>
        <p:spPr>
          <a:ln/>
        </p:spPr>
      </p:sp>
      <p:sp>
        <p:nvSpPr>
          <p:cNvPr id="79875" name="Notes Placeholder 2">
            <a:extLst>
              <a:ext uri="{FF2B5EF4-FFF2-40B4-BE49-F238E27FC236}">
                <a16:creationId xmlns:a16="http://schemas.microsoft.com/office/drawing/2014/main" xmlns="" id="{12067780-BB17-43EB-BAE9-69BF8E5C5E23}"/>
              </a:ext>
            </a:extLst>
          </p:cNvPr>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vi-VN" altLang="en-US">
              <a:latin typeface="Arial" panose="020B0604020202020204" pitchFamily="34" charset="0"/>
              <a:cs typeface="Arial" panose="020B0604020202020204" pitchFamily="34" charset="0"/>
            </a:endParaRPr>
          </a:p>
        </p:txBody>
      </p:sp>
      <p:sp>
        <p:nvSpPr>
          <p:cNvPr id="79876" name="Slide Number Placeholder 3">
            <a:extLst>
              <a:ext uri="{FF2B5EF4-FFF2-40B4-BE49-F238E27FC236}">
                <a16:creationId xmlns:a16="http://schemas.microsoft.com/office/drawing/2014/main" xmlns="" id="{479B3EA4-9947-482D-9D5F-37B43DE85F0E}"/>
              </a:ext>
            </a:extLst>
          </p:cNvPr>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A0396B22-E855-422C-8B56-329E150A9184}" type="slidenum">
              <a:rPr lang="en-US" altLang="en-US"/>
              <a:pPr>
                <a:spcBef>
                  <a:spcPct val="0"/>
                </a:spcBef>
              </a:pPr>
              <a:t>11</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a:extLst>
              <a:ext uri="{FF2B5EF4-FFF2-40B4-BE49-F238E27FC236}">
                <a16:creationId xmlns:a16="http://schemas.microsoft.com/office/drawing/2014/main" xmlns="" id="{684412D3-E161-42C8-A00C-62953253758B}"/>
              </a:ext>
            </a:extLst>
          </p:cNvPr>
          <p:cNvSpPr>
            <a:spLocks noGrp="1" noRot="1" noChangeAspect="1" noChangeArrowheads="1" noTextEdit="1"/>
          </p:cNvSpPr>
          <p:nvPr>
            <p:ph type="sldImg"/>
          </p:nvPr>
        </p:nvSpPr>
        <p:spPr>
          <a:ln/>
        </p:spPr>
      </p:sp>
      <p:sp>
        <p:nvSpPr>
          <p:cNvPr id="81923" name="Notes Placeholder 2">
            <a:extLst>
              <a:ext uri="{FF2B5EF4-FFF2-40B4-BE49-F238E27FC236}">
                <a16:creationId xmlns:a16="http://schemas.microsoft.com/office/drawing/2014/main" xmlns="" id="{42AD0918-0938-4EE7-8277-1DC437C5319E}"/>
              </a:ext>
            </a:extLst>
          </p:cNvPr>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vi-VN" altLang="en-US">
              <a:latin typeface="Arial" panose="020B0604020202020204" pitchFamily="34" charset="0"/>
              <a:cs typeface="Arial" panose="020B0604020202020204" pitchFamily="34" charset="0"/>
            </a:endParaRPr>
          </a:p>
        </p:txBody>
      </p:sp>
      <p:sp>
        <p:nvSpPr>
          <p:cNvPr id="81924" name="Slide Number Placeholder 3">
            <a:extLst>
              <a:ext uri="{FF2B5EF4-FFF2-40B4-BE49-F238E27FC236}">
                <a16:creationId xmlns:a16="http://schemas.microsoft.com/office/drawing/2014/main" xmlns="" id="{0E0DB69E-95F8-4AA0-A39E-27C1B99530C1}"/>
              </a:ext>
            </a:extLst>
          </p:cNvPr>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0CD9953A-1ECB-45C9-9B1C-4D3DF02163B4}" type="slidenum">
              <a:rPr lang="en-US" altLang="en-US"/>
              <a:pPr>
                <a:spcBef>
                  <a:spcPct val="0"/>
                </a:spcBef>
              </a:pPr>
              <a:t>12</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a:extLst>
              <a:ext uri="{FF2B5EF4-FFF2-40B4-BE49-F238E27FC236}">
                <a16:creationId xmlns:a16="http://schemas.microsoft.com/office/drawing/2014/main" xmlns="" id="{69FBA362-8DF4-4B79-90FB-A175C58B935B}"/>
              </a:ext>
            </a:extLst>
          </p:cNvPr>
          <p:cNvSpPr>
            <a:spLocks noGrp="1" noRot="1" noChangeAspect="1" noChangeArrowheads="1" noTextEdit="1"/>
          </p:cNvSpPr>
          <p:nvPr>
            <p:ph type="sldImg"/>
          </p:nvPr>
        </p:nvSpPr>
        <p:spPr>
          <a:ln/>
        </p:spPr>
      </p:sp>
      <p:sp>
        <p:nvSpPr>
          <p:cNvPr id="88067" name="Notes Placeholder 2">
            <a:extLst>
              <a:ext uri="{FF2B5EF4-FFF2-40B4-BE49-F238E27FC236}">
                <a16:creationId xmlns:a16="http://schemas.microsoft.com/office/drawing/2014/main" xmlns="" id="{D9BB6997-21DA-4A7D-85E4-55B5558E6A46}"/>
              </a:ext>
            </a:extLst>
          </p:cNvPr>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vi-VN" altLang="en-US">
              <a:latin typeface="Arial" panose="020B0604020202020204" pitchFamily="34" charset="0"/>
              <a:cs typeface="Arial" panose="020B0604020202020204" pitchFamily="34" charset="0"/>
            </a:endParaRPr>
          </a:p>
        </p:txBody>
      </p:sp>
      <p:sp>
        <p:nvSpPr>
          <p:cNvPr id="88068" name="Slide Number Placeholder 3">
            <a:extLst>
              <a:ext uri="{FF2B5EF4-FFF2-40B4-BE49-F238E27FC236}">
                <a16:creationId xmlns:a16="http://schemas.microsoft.com/office/drawing/2014/main" xmlns="" id="{A4B1092E-792B-49CB-873A-5244F4998755}"/>
              </a:ext>
            </a:extLst>
          </p:cNvPr>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2A68EFCE-1090-43CD-974F-E4FAD455E5B8}" type="slidenum">
              <a:rPr lang="en-US" altLang="en-US"/>
              <a:pPr>
                <a:spcBef>
                  <a:spcPct val="0"/>
                </a:spcBef>
              </a:pPr>
              <a:t>13</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BBCF2A-3F1E-473F-8B6B-1F61EB21D077}" type="slidenum">
              <a:rPr lang="en-US" smtClean="0"/>
              <a:pPr/>
              <a:t>16</a:t>
            </a:fld>
            <a:endParaRPr lang="en-US"/>
          </a:p>
        </p:txBody>
      </p:sp>
    </p:spTree>
    <p:extLst>
      <p:ext uri="{BB962C8B-B14F-4D97-AF65-F5344CB8AC3E}">
        <p14:creationId xmlns:p14="http://schemas.microsoft.com/office/powerpoint/2010/main" xmlns="" val="20647405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BBCF2A-3F1E-473F-8B6B-1F61EB21D077}" type="slidenum">
              <a:rPr lang="en-US" smtClean="0"/>
              <a:pPr/>
              <a:t>18</a:t>
            </a:fld>
            <a:endParaRPr lang="en-US"/>
          </a:p>
        </p:txBody>
      </p:sp>
    </p:spTree>
    <p:extLst>
      <p:ext uri="{BB962C8B-B14F-4D97-AF65-F5344CB8AC3E}">
        <p14:creationId xmlns:p14="http://schemas.microsoft.com/office/powerpoint/2010/main" xmlns="" val="27575839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Quá trình nội sinh có vai trò làm  gia tăng tính gồ ghề của bề mặt đất, trong khi đó quá trình ngoại sinh có xu h</a:t>
            </a:r>
            <a:r>
              <a:rPr lang="vi-VN"/>
              <a:t>ư</a:t>
            </a:r>
            <a:r>
              <a:rPr lang="en-US"/>
              <a:t>ớng phá hủy, sang bằng các chỗ gồ ghề, bồi đắp, làm đầy chỗ lõm.</a:t>
            </a:r>
          </a:p>
        </p:txBody>
      </p:sp>
      <p:sp>
        <p:nvSpPr>
          <p:cNvPr id="4" name="Slide Number Placeholder 3"/>
          <p:cNvSpPr>
            <a:spLocks noGrp="1"/>
          </p:cNvSpPr>
          <p:nvPr>
            <p:ph type="sldNum" sz="quarter" idx="5"/>
          </p:nvPr>
        </p:nvSpPr>
        <p:spPr/>
        <p:txBody>
          <a:bodyPr/>
          <a:lstStyle/>
          <a:p>
            <a:fld id="{90BBCF2A-3F1E-473F-8B6B-1F61EB21D077}" type="slidenum">
              <a:rPr lang="en-US" smtClean="0"/>
              <a:pPr/>
              <a:t>20</a:t>
            </a:fld>
            <a:endParaRPr lang="en-US"/>
          </a:p>
        </p:txBody>
      </p:sp>
    </p:spTree>
    <p:extLst>
      <p:ext uri="{BB962C8B-B14F-4D97-AF65-F5344CB8AC3E}">
        <p14:creationId xmlns:p14="http://schemas.microsoft.com/office/powerpoint/2010/main" xmlns="" val="3927787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561F254-0B21-4FD9-8B20-1BD16627870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EE4A4C4D-B9E9-4BAE-A14F-FD4DBEED605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0658FFB8-C473-4333-B0DB-324963D698ED}"/>
              </a:ext>
            </a:extLst>
          </p:cNvPr>
          <p:cNvSpPr>
            <a:spLocks noGrp="1"/>
          </p:cNvSpPr>
          <p:nvPr>
            <p:ph type="dt" sz="half" idx="10"/>
          </p:nvPr>
        </p:nvSpPr>
        <p:spPr/>
        <p:txBody>
          <a:bodyPr/>
          <a:lstStyle/>
          <a:p>
            <a:fld id="{41171754-F809-4224-8733-CF4416F7AE26}" type="datetimeFigureOut">
              <a:rPr lang="en-US" smtClean="0"/>
              <a:pPr/>
              <a:t>11/29/2023</a:t>
            </a:fld>
            <a:endParaRPr lang="en-US"/>
          </a:p>
        </p:txBody>
      </p:sp>
      <p:sp>
        <p:nvSpPr>
          <p:cNvPr id="5" name="Footer Placeholder 4">
            <a:extLst>
              <a:ext uri="{FF2B5EF4-FFF2-40B4-BE49-F238E27FC236}">
                <a16:creationId xmlns:a16="http://schemas.microsoft.com/office/drawing/2014/main" xmlns="" id="{360AAA0B-E937-4FEA-A35C-2EE354017B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8F7744C0-A631-4A27-B35E-98C2967D425D}"/>
              </a:ext>
            </a:extLst>
          </p:cNvPr>
          <p:cNvSpPr>
            <a:spLocks noGrp="1"/>
          </p:cNvSpPr>
          <p:nvPr>
            <p:ph type="sldNum" sz="quarter" idx="12"/>
          </p:nvPr>
        </p:nvSpPr>
        <p:spPr/>
        <p:txBody>
          <a:bodyPr/>
          <a:lstStyle/>
          <a:p>
            <a:fld id="{D0399BFC-155B-46B1-A302-1E42894285E9}" type="slidenum">
              <a:rPr lang="en-US" smtClean="0"/>
              <a:pPr/>
              <a:t>‹#›</a:t>
            </a:fld>
            <a:endParaRPr lang="en-US"/>
          </a:p>
        </p:txBody>
      </p:sp>
    </p:spTree>
    <p:extLst>
      <p:ext uri="{BB962C8B-B14F-4D97-AF65-F5344CB8AC3E}">
        <p14:creationId xmlns:p14="http://schemas.microsoft.com/office/powerpoint/2010/main" xmlns="" val="15421403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8EED23C-DE49-4FB6-8B4C-7A3641DE08F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6953CA60-CC62-40E1-9791-D4359BCB72D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7DF1E29-5B9E-4ED8-BB5F-95A740834CB3}"/>
              </a:ext>
            </a:extLst>
          </p:cNvPr>
          <p:cNvSpPr>
            <a:spLocks noGrp="1"/>
          </p:cNvSpPr>
          <p:nvPr>
            <p:ph type="dt" sz="half" idx="10"/>
          </p:nvPr>
        </p:nvSpPr>
        <p:spPr/>
        <p:txBody>
          <a:bodyPr/>
          <a:lstStyle/>
          <a:p>
            <a:fld id="{41171754-F809-4224-8733-CF4416F7AE26}" type="datetimeFigureOut">
              <a:rPr lang="en-US" smtClean="0"/>
              <a:pPr/>
              <a:t>11/29/2023</a:t>
            </a:fld>
            <a:endParaRPr lang="en-US"/>
          </a:p>
        </p:txBody>
      </p:sp>
      <p:sp>
        <p:nvSpPr>
          <p:cNvPr id="5" name="Footer Placeholder 4">
            <a:extLst>
              <a:ext uri="{FF2B5EF4-FFF2-40B4-BE49-F238E27FC236}">
                <a16:creationId xmlns:a16="http://schemas.microsoft.com/office/drawing/2014/main" xmlns="" id="{346CB619-E79C-41A2-9F1B-69642F8084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873451A2-7BFD-412A-9376-219ECD0BED8E}"/>
              </a:ext>
            </a:extLst>
          </p:cNvPr>
          <p:cNvSpPr>
            <a:spLocks noGrp="1"/>
          </p:cNvSpPr>
          <p:nvPr>
            <p:ph type="sldNum" sz="quarter" idx="12"/>
          </p:nvPr>
        </p:nvSpPr>
        <p:spPr/>
        <p:txBody>
          <a:bodyPr/>
          <a:lstStyle/>
          <a:p>
            <a:fld id="{D0399BFC-155B-46B1-A302-1E42894285E9}" type="slidenum">
              <a:rPr lang="en-US" smtClean="0"/>
              <a:pPr/>
              <a:t>‹#›</a:t>
            </a:fld>
            <a:endParaRPr lang="en-US"/>
          </a:p>
        </p:txBody>
      </p:sp>
    </p:spTree>
    <p:extLst>
      <p:ext uri="{BB962C8B-B14F-4D97-AF65-F5344CB8AC3E}">
        <p14:creationId xmlns:p14="http://schemas.microsoft.com/office/powerpoint/2010/main" xmlns="" val="4158798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10FC3A7E-6D84-4D78-90DB-A65C8D9A97F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313244AB-09B8-4BEF-8006-E20C8EEF3F8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EE2FDEAC-E2E8-4FB0-982C-C4862FE3EAFB}"/>
              </a:ext>
            </a:extLst>
          </p:cNvPr>
          <p:cNvSpPr>
            <a:spLocks noGrp="1"/>
          </p:cNvSpPr>
          <p:nvPr>
            <p:ph type="dt" sz="half" idx="10"/>
          </p:nvPr>
        </p:nvSpPr>
        <p:spPr/>
        <p:txBody>
          <a:bodyPr/>
          <a:lstStyle/>
          <a:p>
            <a:fld id="{41171754-F809-4224-8733-CF4416F7AE26}" type="datetimeFigureOut">
              <a:rPr lang="en-US" smtClean="0"/>
              <a:pPr/>
              <a:t>11/29/2023</a:t>
            </a:fld>
            <a:endParaRPr lang="en-US"/>
          </a:p>
        </p:txBody>
      </p:sp>
      <p:sp>
        <p:nvSpPr>
          <p:cNvPr id="5" name="Footer Placeholder 4">
            <a:extLst>
              <a:ext uri="{FF2B5EF4-FFF2-40B4-BE49-F238E27FC236}">
                <a16:creationId xmlns:a16="http://schemas.microsoft.com/office/drawing/2014/main" xmlns="" id="{46A96C43-FCD5-4FC1-9ACB-4D72B54A16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726608BF-C324-4158-BAEB-46BDD5BB77C1}"/>
              </a:ext>
            </a:extLst>
          </p:cNvPr>
          <p:cNvSpPr>
            <a:spLocks noGrp="1"/>
          </p:cNvSpPr>
          <p:nvPr>
            <p:ph type="sldNum" sz="quarter" idx="12"/>
          </p:nvPr>
        </p:nvSpPr>
        <p:spPr/>
        <p:txBody>
          <a:bodyPr/>
          <a:lstStyle/>
          <a:p>
            <a:fld id="{D0399BFC-155B-46B1-A302-1E42894285E9}" type="slidenum">
              <a:rPr lang="en-US" smtClean="0"/>
              <a:pPr/>
              <a:t>‹#›</a:t>
            </a:fld>
            <a:endParaRPr lang="en-US"/>
          </a:p>
        </p:txBody>
      </p:sp>
    </p:spTree>
    <p:extLst>
      <p:ext uri="{BB962C8B-B14F-4D97-AF65-F5344CB8AC3E}">
        <p14:creationId xmlns:p14="http://schemas.microsoft.com/office/powerpoint/2010/main" xmlns="" val="10443129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A6257F0-170C-4D90-98EF-C568BF31882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78F44745-06BE-4F17-AC43-0A7560636A1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25D918FA-3357-4187-88E2-D48D3AEB3C3C}"/>
              </a:ext>
            </a:extLst>
          </p:cNvPr>
          <p:cNvSpPr>
            <a:spLocks noGrp="1"/>
          </p:cNvSpPr>
          <p:nvPr>
            <p:ph type="dt" sz="half" idx="10"/>
          </p:nvPr>
        </p:nvSpPr>
        <p:spPr/>
        <p:txBody>
          <a:bodyPr/>
          <a:lstStyle/>
          <a:p>
            <a:fld id="{41171754-F809-4224-8733-CF4416F7AE26}" type="datetimeFigureOut">
              <a:rPr lang="en-US" smtClean="0"/>
              <a:pPr/>
              <a:t>11/29/2023</a:t>
            </a:fld>
            <a:endParaRPr lang="en-US"/>
          </a:p>
        </p:txBody>
      </p:sp>
      <p:sp>
        <p:nvSpPr>
          <p:cNvPr id="5" name="Footer Placeholder 4">
            <a:extLst>
              <a:ext uri="{FF2B5EF4-FFF2-40B4-BE49-F238E27FC236}">
                <a16:creationId xmlns:a16="http://schemas.microsoft.com/office/drawing/2014/main" xmlns="" id="{62CA6CE8-D6E2-4306-8EDC-D35E55F812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B6DB3DEA-8941-4FE7-B1F8-9B1091A4D2E5}"/>
              </a:ext>
            </a:extLst>
          </p:cNvPr>
          <p:cNvSpPr>
            <a:spLocks noGrp="1"/>
          </p:cNvSpPr>
          <p:nvPr>
            <p:ph type="sldNum" sz="quarter" idx="12"/>
          </p:nvPr>
        </p:nvSpPr>
        <p:spPr/>
        <p:txBody>
          <a:bodyPr/>
          <a:lstStyle/>
          <a:p>
            <a:fld id="{D0399BFC-155B-46B1-A302-1E42894285E9}" type="slidenum">
              <a:rPr lang="en-US" smtClean="0"/>
              <a:pPr/>
              <a:t>‹#›</a:t>
            </a:fld>
            <a:endParaRPr lang="en-US"/>
          </a:p>
        </p:txBody>
      </p:sp>
    </p:spTree>
    <p:extLst>
      <p:ext uri="{BB962C8B-B14F-4D97-AF65-F5344CB8AC3E}">
        <p14:creationId xmlns:p14="http://schemas.microsoft.com/office/powerpoint/2010/main" xmlns="" val="9691731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27968B8-7B7A-4211-941C-96B5F90F060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65C865B5-5625-4075-A8FC-BECA2C188B8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64B89FF7-347F-4F1A-9D75-1D51F5E407D6}"/>
              </a:ext>
            </a:extLst>
          </p:cNvPr>
          <p:cNvSpPr>
            <a:spLocks noGrp="1"/>
          </p:cNvSpPr>
          <p:nvPr>
            <p:ph type="dt" sz="half" idx="10"/>
          </p:nvPr>
        </p:nvSpPr>
        <p:spPr/>
        <p:txBody>
          <a:bodyPr/>
          <a:lstStyle/>
          <a:p>
            <a:fld id="{41171754-F809-4224-8733-CF4416F7AE26}" type="datetimeFigureOut">
              <a:rPr lang="en-US" smtClean="0"/>
              <a:pPr/>
              <a:t>11/29/2023</a:t>
            </a:fld>
            <a:endParaRPr lang="en-US"/>
          </a:p>
        </p:txBody>
      </p:sp>
      <p:sp>
        <p:nvSpPr>
          <p:cNvPr id="5" name="Footer Placeholder 4">
            <a:extLst>
              <a:ext uri="{FF2B5EF4-FFF2-40B4-BE49-F238E27FC236}">
                <a16:creationId xmlns:a16="http://schemas.microsoft.com/office/drawing/2014/main" xmlns="" id="{BBD277F8-C5C7-46F6-B12D-6DB568FAE5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64362EA9-DFCB-404E-A6F6-573CEC7C307E}"/>
              </a:ext>
            </a:extLst>
          </p:cNvPr>
          <p:cNvSpPr>
            <a:spLocks noGrp="1"/>
          </p:cNvSpPr>
          <p:nvPr>
            <p:ph type="sldNum" sz="quarter" idx="12"/>
          </p:nvPr>
        </p:nvSpPr>
        <p:spPr/>
        <p:txBody>
          <a:bodyPr/>
          <a:lstStyle/>
          <a:p>
            <a:fld id="{D0399BFC-155B-46B1-A302-1E42894285E9}" type="slidenum">
              <a:rPr lang="en-US" smtClean="0"/>
              <a:pPr/>
              <a:t>‹#›</a:t>
            </a:fld>
            <a:endParaRPr lang="en-US"/>
          </a:p>
        </p:txBody>
      </p:sp>
    </p:spTree>
    <p:extLst>
      <p:ext uri="{BB962C8B-B14F-4D97-AF65-F5344CB8AC3E}">
        <p14:creationId xmlns:p14="http://schemas.microsoft.com/office/powerpoint/2010/main" xmlns="" val="23211362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BCC0095-D84A-4E53-A381-BF8FCDC1455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A75FBB73-835F-4C0C-AFD4-543C05F41EF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8D9958C1-6814-45DE-B611-8FFFF6382CD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EA154F3A-A07D-40A5-9FA2-25B90598704B}"/>
              </a:ext>
            </a:extLst>
          </p:cNvPr>
          <p:cNvSpPr>
            <a:spLocks noGrp="1"/>
          </p:cNvSpPr>
          <p:nvPr>
            <p:ph type="dt" sz="half" idx="10"/>
          </p:nvPr>
        </p:nvSpPr>
        <p:spPr/>
        <p:txBody>
          <a:bodyPr/>
          <a:lstStyle/>
          <a:p>
            <a:fld id="{41171754-F809-4224-8733-CF4416F7AE26}" type="datetimeFigureOut">
              <a:rPr lang="en-US" smtClean="0"/>
              <a:pPr/>
              <a:t>11/29/2023</a:t>
            </a:fld>
            <a:endParaRPr lang="en-US"/>
          </a:p>
        </p:txBody>
      </p:sp>
      <p:sp>
        <p:nvSpPr>
          <p:cNvPr id="6" name="Footer Placeholder 5">
            <a:extLst>
              <a:ext uri="{FF2B5EF4-FFF2-40B4-BE49-F238E27FC236}">
                <a16:creationId xmlns:a16="http://schemas.microsoft.com/office/drawing/2014/main" xmlns="" id="{829677A3-70AD-4A3D-8E47-4F0CF996F39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3A63B90E-CA77-419A-826C-4FB24772430D}"/>
              </a:ext>
            </a:extLst>
          </p:cNvPr>
          <p:cNvSpPr>
            <a:spLocks noGrp="1"/>
          </p:cNvSpPr>
          <p:nvPr>
            <p:ph type="sldNum" sz="quarter" idx="12"/>
          </p:nvPr>
        </p:nvSpPr>
        <p:spPr/>
        <p:txBody>
          <a:bodyPr/>
          <a:lstStyle/>
          <a:p>
            <a:fld id="{D0399BFC-155B-46B1-A302-1E42894285E9}" type="slidenum">
              <a:rPr lang="en-US" smtClean="0"/>
              <a:pPr/>
              <a:t>‹#›</a:t>
            </a:fld>
            <a:endParaRPr lang="en-US"/>
          </a:p>
        </p:txBody>
      </p:sp>
    </p:spTree>
    <p:extLst>
      <p:ext uri="{BB962C8B-B14F-4D97-AF65-F5344CB8AC3E}">
        <p14:creationId xmlns:p14="http://schemas.microsoft.com/office/powerpoint/2010/main" xmlns="" val="34380216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9A6F34E-9CF6-4BFA-8D10-BFA37A01031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BEC80A60-E580-41E9-BA0C-8F886BA63E4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BAC018FE-EF38-4E3D-BF28-E2D445F0321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2F52D239-C146-4012-BD0E-303AB4CED37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E2091732-6CB6-48CE-A9D8-1F89EE9FE9B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E93FF0A9-289F-4034-91E3-D3623AFF5896}"/>
              </a:ext>
            </a:extLst>
          </p:cNvPr>
          <p:cNvSpPr>
            <a:spLocks noGrp="1"/>
          </p:cNvSpPr>
          <p:nvPr>
            <p:ph type="dt" sz="half" idx="10"/>
          </p:nvPr>
        </p:nvSpPr>
        <p:spPr/>
        <p:txBody>
          <a:bodyPr/>
          <a:lstStyle/>
          <a:p>
            <a:fld id="{41171754-F809-4224-8733-CF4416F7AE26}" type="datetimeFigureOut">
              <a:rPr lang="en-US" smtClean="0"/>
              <a:pPr/>
              <a:t>11/29/2023</a:t>
            </a:fld>
            <a:endParaRPr lang="en-US"/>
          </a:p>
        </p:txBody>
      </p:sp>
      <p:sp>
        <p:nvSpPr>
          <p:cNvPr id="8" name="Footer Placeholder 7">
            <a:extLst>
              <a:ext uri="{FF2B5EF4-FFF2-40B4-BE49-F238E27FC236}">
                <a16:creationId xmlns:a16="http://schemas.microsoft.com/office/drawing/2014/main" xmlns="" id="{EF9A990A-2D21-4F2A-9658-D80C05B64FB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680E6B80-291A-4EA4-A00B-6FE98B8931D0}"/>
              </a:ext>
            </a:extLst>
          </p:cNvPr>
          <p:cNvSpPr>
            <a:spLocks noGrp="1"/>
          </p:cNvSpPr>
          <p:nvPr>
            <p:ph type="sldNum" sz="quarter" idx="12"/>
          </p:nvPr>
        </p:nvSpPr>
        <p:spPr/>
        <p:txBody>
          <a:bodyPr/>
          <a:lstStyle/>
          <a:p>
            <a:fld id="{D0399BFC-155B-46B1-A302-1E42894285E9}" type="slidenum">
              <a:rPr lang="en-US" smtClean="0"/>
              <a:pPr/>
              <a:t>‹#›</a:t>
            </a:fld>
            <a:endParaRPr lang="en-US"/>
          </a:p>
        </p:txBody>
      </p:sp>
    </p:spTree>
    <p:extLst>
      <p:ext uri="{BB962C8B-B14F-4D97-AF65-F5344CB8AC3E}">
        <p14:creationId xmlns:p14="http://schemas.microsoft.com/office/powerpoint/2010/main" xmlns="" val="28710598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4589749-0AC3-4556-8BD8-403E1727DE3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5E98F09F-54D1-4EA7-82AC-53AA1645331C}"/>
              </a:ext>
            </a:extLst>
          </p:cNvPr>
          <p:cNvSpPr>
            <a:spLocks noGrp="1"/>
          </p:cNvSpPr>
          <p:nvPr>
            <p:ph type="dt" sz="half" idx="10"/>
          </p:nvPr>
        </p:nvSpPr>
        <p:spPr/>
        <p:txBody>
          <a:bodyPr/>
          <a:lstStyle/>
          <a:p>
            <a:fld id="{41171754-F809-4224-8733-CF4416F7AE26}" type="datetimeFigureOut">
              <a:rPr lang="en-US" smtClean="0"/>
              <a:pPr/>
              <a:t>11/29/2023</a:t>
            </a:fld>
            <a:endParaRPr lang="en-US"/>
          </a:p>
        </p:txBody>
      </p:sp>
      <p:sp>
        <p:nvSpPr>
          <p:cNvPr id="4" name="Footer Placeholder 3">
            <a:extLst>
              <a:ext uri="{FF2B5EF4-FFF2-40B4-BE49-F238E27FC236}">
                <a16:creationId xmlns:a16="http://schemas.microsoft.com/office/drawing/2014/main" xmlns="" id="{1D8D4978-908F-4BFA-BA2B-7AB83773F1C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6954786A-B7E7-4995-98E8-FE5294F110FA}"/>
              </a:ext>
            </a:extLst>
          </p:cNvPr>
          <p:cNvSpPr>
            <a:spLocks noGrp="1"/>
          </p:cNvSpPr>
          <p:nvPr>
            <p:ph type="sldNum" sz="quarter" idx="12"/>
          </p:nvPr>
        </p:nvSpPr>
        <p:spPr/>
        <p:txBody>
          <a:bodyPr/>
          <a:lstStyle/>
          <a:p>
            <a:fld id="{D0399BFC-155B-46B1-A302-1E42894285E9}" type="slidenum">
              <a:rPr lang="en-US" smtClean="0"/>
              <a:pPr/>
              <a:t>‹#›</a:t>
            </a:fld>
            <a:endParaRPr lang="en-US"/>
          </a:p>
        </p:txBody>
      </p:sp>
    </p:spTree>
    <p:extLst>
      <p:ext uri="{BB962C8B-B14F-4D97-AF65-F5344CB8AC3E}">
        <p14:creationId xmlns:p14="http://schemas.microsoft.com/office/powerpoint/2010/main" xmlns="" val="12763393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3A71A068-C7B4-453C-B03E-A39F55611889}"/>
              </a:ext>
            </a:extLst>
          </p:cNvPr>
          <p:cNvSpPr>
            <a:spLocks noGrp="1"/>
          </p:cNvSpPr>
          <p:nvPr>
            <p:ph type="dt" sz="half" idx="10"/>
          </p:nvPr>
        </p:nvSpPr>
        <p:spPr/>
        <p:txBody>
          <a:bodyPr/>
          <a:lstStyle/>
          <a:p>
            <a:fld id="{41171754-F809-4224-8733-CF4416F7AE26}" type="datetimeFigureOut">
              <a:rPr lang="en-US" smtClean="0"/>
              <a:pPr/>
              <a:t>11/29/2023</a:t>
            </a:fld>
            <a:endParaRPr lang="en-US"/>
          </a:p>
        </p:txBody>
      </p:sp>
      <p:sp>
        <p:nvSpPr>
          <p:cNvPr id="3" name="Footer Placeholder 2">
            <a:extLst>
              <a:ext uri="{FF2B5EF4-FFF2-40B4-BE49-F238E27FC236}">
                <a16:creationId xmlns:a16="http://schemas.microsoft.com/office/drawing/2014/main" xmlns="" id="{5CDE3156-8A5B-4248-92ED-6843C920D40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D7F1F7C9-6CB3-4E60-A854-487502B2FE1B}"/>
              </a:ext>
            </a:extLst>
          </p:cNvPr>
          <p:cNvSpPr>
            <a:spLocks noGrp="1"/>
          </p:cNvSpPr>
          <p:nvPr>
            <p:ph type="sldNum" sz="quarter" idx="12"/>
          </p:nvPr>
        </p:nvSpPr>
        <p:spPr/>
        <p:txBody>
          <a:bodyPr/>
          <a:lstStyle/>
          <a:p>
            <a:fld id="{D0399BFC-155B-46B1-A302-1E42894285E9}" type="slidenum">
              <a:rPr lang="en-US" smtClean="0"/>
              <a:pPr/>
              <a:t>‹#›</a:t>
            </a:fld>
            <a:endParaRPr lang="en-US"/>
          </a:p>
        </p:txBody>
      </p:sp>
    </p:spTree>
    <p:extLst>
      <p:ext uri="{BB962C8B-B14F-4D97-AF65-F5344CB8AC3E}">
        <p14:creationId xmlns:p14="http://schemas.microsoft.com/office/powerpoint/2010/main" xmlns="" val="18705987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F3CACB3-C9CD-4308-BF64-80275688FEC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D06E27E7-E835-4E98-B5DB-99860747791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6004733A-4A06-4A11-B941-42DDF165C98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928ECFE3-EA06-403B-B1BE-088601A86EFA}"/>
              </a:ext>
            </a:extLst>
          </p:cNvPr>
          <p:cNvSpPr>
            <a:spLocks noGrp="1"/>
          </p:cNvSpPr>
          <p:nvPr>
            <p:ph type="dt" sz="half" idx="10"/>
          </p:nvPr>
        </p:nvSpPr>
        <p:spPr/>
        <p:txBody>
          <a:bodyPr/>
          <a:lstStyle/>
          <a:p>
            <a:fld id="{41171754-F809-4224-8733-CF4416F7AE26}" type="datetimeFigureOut">
              <a:rPr lang="en-US" smtClean="0"/>
              <a:pPr/>
              <a:t>11/29/2023</a:t>
            </a:fld>
            <a:endParaRPr lang="en-US"/>
          </a:p>
        </p:txBody>
      </p:sp>
      <p:sp>
        <p:nvSpPr>
          <p:cNvPr id="6" name="Footer Placeholder 5">
            <a:extLst>
              <a:ext uri="{FF2B5EF4-FFF2-40B4-BE49-F238E27FC236}">
                <a16:creationId xmlns:a16="http://schemas.microsoft.com/office/drawing/2014/main" xmlns="" id="{D98C7D1D-E3A6-4649-B27C-BD7747230AB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5FA25656-D780-4641-9B98-563CBF93AC9D}"/>
              </a:ext>
            </a:extLst>
          </p:cNvPr>
          <p:cNvSpPr>
            <a:spLocks noGrp="1"/>
          </p:cNvSpPr>
          <p:nvPr>
            <p:ph type="sldNum" sz="quarter" idx="12"/>
          </p:nvPr>
        </p:nvSpPr>
        <p:spPr/>
        <p:txBody>
          <a:bodyPr/>
          <a:lstStyle/>
          <a:p>
            <a:fld id="{D0399BFC-155B-46B1-A302-1E42894285E9}" type="slidenum">
              <a:rPr lang="en-US" smtClean="0"/>
              <a:pPr/>
              <a:t>‹#›</a:t>
            </a:fld>
            <a:endParaRPr lang="en-US"/>
          </a:p>
        </p:txBody>
      </p:sp>
    </p:spTree>
    <p:extLst>
      <p:ext uri="{BB962C8B-B14F-4D97-AF65-F5344CB8AC3E}">
        <p14:creationId xmlns:p14="http://schemas.microsoft.com/office/powerpoint/2010/main" xmlns="" val="32470519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73A9DCC-62DB-492D-BC91-D7C74AF4B7E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C52C5260-A608-4525-A99F-B0B72463E78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CD26B348-CB3E-4E8E-8E34-6CF75B1622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20345485-6FAB-4691-BF06-0AFC0606C521}"/>
              </a:ext>
            </a:extLst>
          </p:cNvPr>
          <p:cNvSpPr>
            <a:spLocks noGrp="1"/>
          </p:cNvSpPr>
          <p:nvPr>
            <p:ph type="dt" sz="half" idx="10"/>
          </p:nvPr>
        </p:nvSpPr>
        <p:spPr/>
        <p:txBody>
          <a:bodyPr/>
          <a:lstStyle/>
          <a:p>
            <a:fld id="{41171754-F809-4224-8733-CF4416F7AE26}" type="datetimeFigureOut">
              <a:rPr lang="en-US" smtClean="0"/>
              <a:pPr/>
              <a:t>11/29/2023</a:t>
            </a:fld>
            <a:endParaRPr lang="en-US"/>
          </a:p>
        </p:txBody>
      </p:sp>
      <p:sp>
        <p:nvSpPr>
          <p:cNvPr id="6" name="Footer Placeholder 5">
            <a:extLst>
              <a:ext uri="{FF2B5EF4-FFF2-40B4-BE49-F238E27FC236}">
                <a16:creationId xmlns:a16="http://schemas.microsoft.com/office/drawing/2014/main" xmlns="" id="{55A7542B-4AA2-43E9-8F8D-28A53B35AB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185C8FAC-3D94-4AFD-8966-1CB50B054DFF}"/>
              </a:ext>
            </a:extLst>
          </p:cNvPr>
          <p:cNvSpPr>
            <a:spLocks noGrp="1"/>
          </p:cNvSpPr>
          <p:nvPr>
            <p:ph type="sldNum" sz="quarter" idx="12"/>
          </p:nvPr>
        </p:nvSpPr>
        <p:spPr/>
        <p:txBody>
          <a:bodyPr/>
          <a:lstStyle/>
          <a:p>
            <a:fld id="{D0399BFC-155B-46B1-A302-1E42894285E9}" type="slidenum">
              <a:rPr lang="en-US" smtClean="0"/>
              <a:pPr/>
              <a:t>‹#›</a:t>
            </a:fld>
            <a:endParaRPr lang="en-US"/>
          </a:p>
        </p:txBody>
      </p:sp>
    </p:spTree>
    <p:extLst>
      <p:ext uri="{BB962C8B-B14F-4D97-AF65-F5344CB8AC3E}">
        <p14:creationId xmlns:p14="http://schemas.microsoft.com/office/powerpoint/2010/main" xmlns="" val="12376061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3185B6AE-43BC-4C3F-8424-41DCE678D9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2D26DE98-579D-488A-B598-4AAC9D9D4B1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2E0B7EF2-872F-48B4-99AC-9818C2A7408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171754-F809-4224-8733-CF4416F7AE26}" type="datetimeFigureOut">
              <a:rPr lang="en-US" smtClean="0"/>
              <a:pPr/>
              <a:t>11/29/2023</a:t>
            </a:fld>
            <a:endParaRPr lang="en-US"/>
          </a:p>
        </p:txBody>
      </p:sp>
      <p:sp>
        <p:nvSpPr>
          <p:cNvPr id="5" name="Footer Placeholder 4">
            <a:extLst>
              <a:ext uri="{FF2B5EF4-FFF2-40B4-BE49-F238E27FC236}">
                <a16:creationId xmlns:a16="http://schemas.microsoft.com/office/drawing/2014/main" xmlns="" id="{E48DD0A1-CCD3-459E-942D-91891C7556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EEC0DE83-202F-492D-807C-033A040839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399BFC-155B-46B1-A302-1E42894285E9}" type="slidenum">
              <a:rPr lang="en-US" smtClean="0"/>
              <a:pPr/>
              <a:t>‹#›</a:t>
            </a:fld>
            <a:endParaRPr lang="en-US"/>
          </a:p>
        </p:txBody>
      </p:sp>
    </p:spTree>
    <p:extLst>
      <p:ext uri="{BB962C8B-B14F-4D97-AF65-F5344CB8AC3E}">
        <p14:creationId xmlns:p14="http://schemas.microsoft.com/office/powerpoint/2010/main" xmlns="" val="34399601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D6709578-9C91-407F-8645-F392348EFD19}"/>
              </a:ext>
            </a:extLst>
          </p:cNvPr>
          <p:cNvPicPr>
            <a:picLocks noChangeAspect="1"/>
          </p:cNvPicPr>
          <p:nvPr/>
        </p:nvPicPr>
        <p:blipFill rotWithShape="1">
          <a:blip r:embed="rId2"/>
          <a:srcRect l="21167" t="16297" r="22084" b="6074"/>
          <a:stretch/>
        </p:blipFill>
        <p:spPr>
          <a:xfrm>
            <a:off x="0" y="1"/>
            <a:ext cx="12191999" cy="6857999"/>
          </a:xfrm>
          <a:prstGeom prst="rect">
            <a:avLst/>
          </a:prstGeom>
        </p:spPr>
      </p:pic>
    </p:spTree>
    <p:extLst>
      <p:ext uri="{BB962C8B-B14F-4D97-AF65-F5344CB8AC3E}">
        <p14:creationId xmlns:p14="http://schemas.microsoft.com/office/powerpoint/2010/main" xmlns="" val="14487549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xmlns="" id="{9F71FBE3-B677-40F0-8A49-AA9B320AC003}"/>
              </a:ext>
            </a:extLst>
          </p:cNvPr>
          <p:cNvGrpSpPr/>
          <p:nvPr/>
        </p:nvGrpSpPr>
        <p:grpSpPr>
          <a:xfrm>
            <a:off x="1164073" y="1174741"/>
            <a:ext cx="10724776" cy="1942833"/>
            <a:chOff x="1255513" y="4009933"/>
            <a:chExt cx="10724776" cy="1942833"/>
          </a:xfrm>
        </p:grpSpPr>
        <p:sp>
          <p:nvSpPr>
            <p:cNvPr id="16" name="Rectangle: Rounded Corners 15">
              <a:extLst>
                <a:ext uri="{FF2B5EF4-FFF2-40B4-BE49-F238E27FC236}">
                  <a16:creationId xmlns:a16="http://schemas.microsoft.com/office/drawing/2014/main" xmlns="" id="{50324F3C-A003-430E-86A1-9A100A5B243D}"/>
                </a:ext>
              </a:extLst>
            </p:cNvPr>
            <p:cNvSpPr/>
            <p:nvPr/>
          </p:nvSpPr>
          <p:spPr>
            <a:xfrm>
              <a:off x="1255513" y="4009933"/>
              <a:ext cx="10724776" cy="1942833"/>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xmlns="" id="{9DE8716A-E523-4B0B-AF47-7A57A0FDD608}"/>
                </a:ext>
              </a:extLst>
            </p:cNvPr>
            <p:cNvSpPr txBox="1"/>
            <p:nvPr/>
          </p:nvSpPr>
          <p:spPr>
            <a:xfrm>
              <a:off x="2254357" y="4130203"/>
              <a:ext cx="9633088" cy="1815882"/>
            </a:xfrm>
            <a:prstGeom prst="rect">
              <a:avLst/>
            </a:prstGeom>
            <a:noFill/>
          </p:spPr>
          <p:txBody>
            <a:bodyPr wrap="square" rtlCol="0">
              <a:spAutoFit/>
            </a:bodyPr>
            <a:lstStyle/>
            <a:p>
              <a:r>
                <a:rPr lang="en-US" sz="2800">
                  <a:solidFill>
                    <a:srgbClr val="0070C0"/>
                  </a:solidFill>
                  <a:latin typeface="Arial" panose="020B0604020202020204" pitchFamily="34" charset="0"/>
                  <a:cs typeface="Arial" panose="020B0604020202020204" pitchFamily="34" charset="0"/>
                </a:rPr>
                <a:t>Là các quá trình xảy ra bên ngoài, trên bề mặt Trái Đất.</a:t>
              </a:r>
            </a:p>
            <a:p>
              <a:r>
                <a:rPr lang="en-US" sz="2800">
                  <a:solidFill>
                    <a:srgbClr val="0070C0"/>
                  </a:solidFill>
                  <a:latin typeface="Arial" panose="020B0604020202020204" pitchFamily="34" charset="0"/>
                  <a:cs typeface="Arial" panose="020B0604020202020204" pitchFamily="34" charset="0"/>
                </a:rPr>
                <a:t>Quá trình ngoại sinh có xu h</a:t>
              </a:r>
              <a:r>
                <a:rPr lang="vi-VN" sz="2800">
                  <a:solidFill>
                    <a:srgbClr val="0070C0"/>
                  </a:solidFill>
                  <a:latin typeface="Arial" panose="020B0604020202020204" pitchFamily="34" charset="0"/>
                  <a:cs typeface="Arial" panose="020B0604020202020204" pitchFamily="34" charset="0"/>
                </a:rPr>
                <a:t>ư</a:t>
              </a:r>
              <a:r>
                <a:rPr lang="en-US" sz="2800">
                  <a:solidFill>
                    <a:srgbClr val="0070C0"/>
                  </a:solidFill>
                  <a:latin typeface="Arial" panose="020B0604020202020204" pitchFamily="34" charset="0"/>
                  <a:cs typeface="Arial" panose="020B0604020202020204" pitchFamily="34" charset="0"/>
                </a:rPr>
                <a:t>ớng phá vỡ, san bằng các địa hình do nội sinh tạo nên,đồng thời cũng tạo ra các dạng địa hình mới.</a:t>
              </a:r>
            </a:p>
          </p:txBody>
        </p:sp>
      </p:grpSp>
      <p:sp>
        <p:nvSpPr>
          <p:cNvPr id="4" name="Flowchart: Connector 3">
            <a:extLst>
              <a:ext uri="{FF2B5EF4-FFF2-40B4-BE49-F238E27FC236}">
                <a16:creationId xmlns:a16="http://schemas.microsoft.com/office/drawing/2014/main" xmlns="" id="{333635C4-FAF0-4C0F-84B1-DF88D6540C41}"/>
              </a:ext>
            </a:extLst>
          </p:cNvPr>
          <p:cNvSpPr/>
          <p:nvPr/>
        </p:nvSpPr>
        <p:spPr>
          <a:xfrm>
            <a:off x="91440" y="107153"/>
            <a:ext cx="921128" cy="897696"/>
          </a:xfrm>
          <a:prstGeom prst="flowChartConnector">
            <a:avLst/>
          </a:prstGeom>
          <a:solidFill>
            <a:schemeClr val="accent2"/>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5328" b="1">
                <a:solidFill>
                  <a:schemeClr val="bg1"/>
                </a:solidFill>
                <a:latin typeface="Arial" panose="020B0604020202020204" pitchFamily="34" charset="0"/>
                <a:cs typeface="Arial" panose="020B0604020202020204" pitchFamily="34" charset="0"/>
              </a:rPr>
              <a:t>1</a:t>
            </a:r>
            <a:endParaRPr lang="en-US" sz="5328" b="1" dirty="0">
              <a:solidFill>
                <a:schemeClr val="bg1"/>
              </a:solidFill>
              <a:latin typeface="Arial" panose="020B0604020202020204" pitchFamily="34" charset="0"/>
              <a:cs typeface="Arial" panose="020B0604020202020204" pitchFamily="34" charset="0"/>
            </a:endParaRPr>
          </a:p>
        </p:txBody>
      </p:sp>
      <p:sp>
        <p:nvSpPr>
          <p:cNvPr id="5" name="Rectangle: Rounded Corners 4">
            <a:extLst>
              <a:ext uri="{FF2B5EF4-FFF2-40B4-BE49-F238E27FC236}">
                <a16:creationId xmlns:a16="http://schemas.microsoft.com/office/drawing/2014/main" xmlns="" id="{12DFEDBF-13B3-4CDE-BBDC-D40004E8609C}"/>
              </a:ext>
            </a:extLst>
          </p:cNvPr>
          <p:cNvSpPr/>
          <p:nvPr/>
        </p:nvSpPr>
        <p:spPr>
          <a:xfrm>
            <a:off x="1107538" y="147793"/>
            <a:ext cx="10566302" cy="75744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996" b="1">
                <a:latin typeface="Arial" panose="020B0604020202020204" pitchFamily="34" charset="0"/>
                <a:cs typeface="Arial" panose="020B0604020202020204" pitchFamily="34" charset="0"/>
              </a:rPr>
              <a:t> Qúa trình nội sinh và quá trình ngoại sinh</a:t>
            </a:r>
            <a:endParaRPr lang="en-US" sz="3996" b="1" dirty="0">
              <a:latin typeface="Arial" panose="020B0604020202020204" pitchFamily="34" charset="0"/>
              <a:cs typeface="Arial" panose="020B0604020202020204" pitchFamily="34" charset="0"/>
            </a:endParaRPr>
          </a:p>
        </p:txBody>
      </p:sp>
      <p:grpSp>
        <p:nvGrpSpPr>
          <p:cNvPr id="22" name="Group 21">
            <a:extLst>
              <a:ext uri="{FF2B5EF4-FFF2-40B4-BE49-F238E27FC236}">
                <a16:creationId xmlns:a16="http://schemas.microsoft.com/office/drawing/2014/main" xmlns="" id="{B4E4979E-51EE-4175-B4B2-CDC9E45FE2A7}"/>
              </a:ext>
            </a:extLst>
          </p:cNvPr>
          <p:cNvGrpSpPr/>
          <p:nvPr/>
        </p:nvGrpSpPr>
        <p:grpSpPr>
          <a:xfrm>
            <a:off x="0" y="1133894"/>
            <a:ext cx="2183374" cy="2183374"/>
            <a:chOff x="91440" y="3969086"/>
            <a:chExt cx="2183374" cy="2183374"/>
          </a:xfrm>
        </p:grpSpPr>
        <p:sp>
          <p:nvSpPr>
            <p:cNvPr id="13" name="Arrow: Circular 12">
              <a:extLst>
                <a:ext uri="{FF2B5EF4-FFF2-40B4-BE49-F238E27FC236}">
                  <a16:creationId xmlns:a16="http://schemas.microsoft.com/office/drawing/2014/main" xmlns="" id="{44112196-CFC1-4BD4-BBC9-3D52887AAD18}"/>
                </a:ext>
              </a:extLst>
            </p:cNvPr>
            <p:cNvSpPr/>
            <p:nvPr/>
          </p:nvSpPr>
          <p:spPr>
            <a:xfrm>
              <a:off x="91440" y="3969086"/>
              <a:ext cx="2183374" cy="2183374"/>
            </a:xfrm>
            <a:prstGeom prst="circularArrow">
              <a:avLst>
                <a:gd name="adj1" fmla="val 5085"/>
                <a:gd name="adj2" fmla="val 327528"/>
                <a:gd name="adj3" fmla="val 15808768"/>
                <a:gd name="adj4" fmla="val 16084141"/>
                <a:gd name="adj5" fmla="val 5932"/>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20" name="Group 19">
              <a:extLst>
                <a:ext uri="{FF2B5EF4-FFF2-40B4-BE49-F238E27FC236}">
                  <a16:creationId xmlns:a16="http://schemas.microsoft.com/office/drawing/2014/main" xmlns="" id="{74767AC2-F35D-4545-8A3D-EEA12E20AE9C}"/>
                </a:ext>
              </a:extLst>
            </p:cNvPr>
            <p:cNvGrpSpPr/>
            <p:nvPr/>
          </p:nvGrpSpPr>
          <p:grpSpPr>
            <a:xfrm>
              <a:off x="211711" y="4089357"/>
              <a:ext cx="1942833" cy="1942833"/>
              <a:chOff x="211711" y="4089357"/>
              <a:chExt cx="1942833" cy="1942833"/>
            </a:xfrm>
          </p:grpSpPr>
          <p:grpSp>
            <p:nvGrpSpPr>
              <p:cNvPr id="10" name="Group 9">
                <a:extLst>
                  <a:ext uri="{FF2B5EF4-FFF2-40B4-BE49-F238E27FC236}">
                    <a16:creationId xmlns:a16="http://schemas.microsoft.com/office/drawing/2014/main" xmlns="" id="{10DCC82B-D00C-452E-9C74-DAA4C72DDA98}"/>
                  </a:ext>
                </a:extLst>
              </p:cNvPr>
              <p:cNvGrpSpPr/>
              <p:nvPr/>
            </p:nvGrpSpPr>
            <p:grpSpPr>
              <a:xfrm>
                <a:off x="211711" y="4089357"/>
                <a:ext cx="1942833" cy="1942833"/>
                <a:chOff x="620143" y="370063"/>
                <a:chExt cx="1942833" cy="1942833"/>
              </a:xfrm>
            </p:grpSpPr>
            <p:sp>
              <p:nvSpPr>
                <p:cNvPr id="11" name="Oval 10">
                  <a:extLst>
                    <a:ext uri="{FF2B5EF4-FFF2-40B4-BE49-F238E27FC236}">
                      <a16:creationId xmlns:a16="http://schemas.microsoft.com/office/drawing/2014/main" xmlns="" id="{671806C5-65A2-4ACA-8C91-BBD534223FD9}"/>
                    </a:ext>
                  </a:extLst>
                </p:cNvPr>
                <p:cNvSpPr/>
                <p:nvPr/>
              </p:nvSpPr>
              <p:spPr>
                <a:xfrm>
                  <a:off x="620143" y="370063"/>
                  <a:ext cx="1942833" cy="1942833"/>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Oval 4">
                  <a:extLst>
                    <a:ext uri="{FF2B5EF4-FFF2-40B4-BE49-F238E27FC236}">
                      <a16:creationId xmlns:a16="http://schemas.microsoft.com/office/drawing/2014/main" xmlns="" id="{E18CFD37-922D-4944-9BF9-E0A8C1C2714E}"/>
                    </a:ext>
                  </a:extLst>
                </p:cNvPr>
                <p:cNvSpPr txBox="1"/>
                <p:nvPr/>
              </p:nvSpPr>
              <p:spPr>
                <a:xfrm>
                  <a:off x="943948" y="693869"/>
                  <a:ext cx="1295222" cy="129522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a:p>
              </p:txBody>
            </p:sp>
          </p:grpSp>
          <p:sp>
            <p:nvSpPr>
              <p:cNvPr id="14" name="TextBox 13">
                <a:extLst>
                  <a:ext uri="{FF2B5EF4-FFF2-40B4-BE49-F238E27FC236}">
                    <a16:creationId xmlns:a16="http://schemas.microsoft.com/office/drawing/2014/main" xmlns="" id="{D492E531-BF53-4032-ADD0-725B542713BF}"/>
                  </a:ext>
                </a:extLst>
              </p:cNvPr>
              <p:cNvSpPr txBox="1"/>
              <p:nvPr/>
            </p:nvSpPr>
            <p:spPr>
              <a:xfrm>
                <a:off x="313478" y="4621453"/>
                <a:ext cx="1739298" cy="954107"/>
              </a:xfrm>
              <a:prstGeom prst="rect">
                <a:avLst/>
              </a:prstGeom>
              <a:noFill/>
            </p:spPr>
            <p:txBody>
              <a:bodyPr wrap="square" rtlCol="0">
                <a:spAutoFit/>
              </a:bodyPr>
              <a:lstStyle/>
              <a:p>
                <a:pPr algn="ctr"/>
                <a:r>
                  <a:rPr lang="en-US" sz="2800" b="1">
                    <a:solidFill>
                      <a:schemeClr val="bg1"/>
                    </a:solidFill>
                    <a:latin typeface="Arial" panose="020B0604020202020204" pitchFamily="34" charset="0"/>
                    <a:cs typeface="Arial" panose="020B0604020202020204" pitchFamily="34" charset="0"/>
                  </a:rPr>
                  <a:t>Ngoại sinh</a:t>
                </a:r>
              </a:p>
            </p:txBody>
          </p:sp>
        </p:grpSp>
      </p:grpSp>
      <p:grpSp>
        <p:nvGrpSpPr>
          <p:cNvPr id="26" name="Group 25">
            <a:extLst>
              <a:ext uri="{FF2B5EF4-FFF2-40B4-BE49-F238E27FC236}">
                <a16:creationId xmlns:a16="http://schemas.microsoft.com/office/drawing/2014/main" xmlns="" id="{0D0E8300-95B2-47E0-AD3F-39A39D2E2BBE}"/>
              </a:ext>
            </a:extLst>
          </p:cNvPr>
          <p:cNvGrpSpPr/>
          <p:nvPr/>
        </p:nvGrpSpPr>
        <p:grpSpPr>
          <a:xfrm>
            <a:off x="2297321" y="3231164"/>
            <a:ext cx="8856232" cy="3479043"/>
            <a:chOff x="5710373" y="4419909"/>
            <a:chExt cx="6558746" cy="2622881"/>
          </a:xfrm>
        </p:grpSpPr>
        <p:pic>
          <p:nvPicPr>
            <p:cNvPr id="27" name="Picture 26">
              <a:extLst>
                <a:ext uri="{FF2B5EF4-FFF2-40B4-BE49-F238E27FC236}">
                  <a16:creationId xmlns:a16="http://schemas.microsoft.com/office/drawing/2014/main" xmlns="" id="{42F208DA-F088-46C7-AB8D-0D9C4DA7A99B}"/>
                </a:ext>
              </a:extLst>
            </p:cNvPr>
            <p:cNvPicPr>
              <a:picLocks noChangeAspect="1"/>
            </p:cNvPicPr>
            <p:nvPr/>
          </p:nvPicPr>
          <p:blipFill rotWithShape="1">
            <a:blip r:embed="rId2"/>
            <a:srcRect l="33082" t="36671" r="34750" b="44031"/>
            <a:stretch/>
          </p:blipFill>
          <p:spPr>
            <a:xfrm>
              <a:off x="5710373" y="4419909"/>
              <a:ext cx="6558746" cy="2213179"/>
            </a:xfrm>
            <a:prstGeom prst="rect">
              <a:avLst/>
            </a:prstGeom>
          </p:spPr>
        </p:pic>
        <p:sp>
          <p:nvSpPr>
            <p:cNvPr id="28" name="TextBox 27">
              <a:extLst>
                <a:ext uri="{FF2B5EF4-FFF2-40B4-BE49-F238E27FC236}">
                  <a16:creationId xmlns:a16="http://schemas.microsoft.com/office/drawing/2014/main" xmlns="" id="{CCFF3DDA-9D63-400D-9244-FF4292B3C95D}"/>
                </a:ext>
              </a:extLst>
            </p:cNvPr>
            <p:cNvSpPr txBox="1"/>
            <p:nvPr/>
          </p:nvSpPr>
          <p:spPr>
            <a:xfrm>
              <a:off x="5999522" y="6496251"/>
              <a:ext cx="2723677" cy="546539"/>
            </a:xfrm>
            <a:prstGeom prst="rect">
              <a:avLst/>
            </a:prstGeom>
            <a:noFill/>
          </p:spPr>
          <p:txBody>
            <a:bodyPr wrap="square" rtlCol="0">
              <a:spAutoFit/>
            </a:bodyPr>
            <a:lstStyle/>
            <a:p>
              <a:pPr algn="ctr"/>
              <a:r>
                <a:rPr lang="en-US" i="1">
                  <a:solidFill>
                    <a:srgbClr val="7030A0"/>
                  </a:solidFill>
                  <a:latin typeface="Arial" panose="020B0604020202020204" pitchFamily="34" charset="0"/>
                  <a:cs typeface="Arial" panose="020B0604020202020204" pitchFamily="34" charset="0"/>
                </a:rPr>
                <a:t>Hình 3.Dạng địa hình do sóng mài mòn</a:t>
              </a:r>
            </a:p>
          </p:txBody>
        </p:sp>
        <p:sp>
          <p:nvSpPr>
            <p:cNvPr id="29" name="TextBox 28">
              <a:extLst>
                <a:ext uri="{FF2B5EF4-FFF2-40B4-BE49-F238E27FC236}">
                  <a16:creationId xmlns:a16="http://schemas.microsoft.com/office/drawing/2014/main" xmlns="" id="{B9416BA7-DE5D-4195-943F-1319E1A64B9E}"/>
                </a:ext>
              </a:extLst>
            </p:cNvPr>
            <p:cNvSpPr txBox="1"/>
            <p:nvPr/>
          </p:nvSpPr>
          <p:spPr>
            <a:xfrm>
              <a:off x="9569307" y="6496251"/>
              <a:ext cx="2263522" cy="546539"/>
            </a:xfrm>
            <a:prstGeom prst="rect">
              <a:avLst/>
            </a:prstGeom>
            <a:noFill/>
          </p:spPr>
          <p:txBody>
            <a:bodyPr wrap="square" rtlCol="0">
              <a:spAutoFit/>
            </a:bodyPr>
            <a:lstStyle/>
            <a:p>
              <a:pPr algn="ctr"/>
              <a:r>
                <a:rPr lang="en-US" i="1">
                  <a:solidFill>
                    <a:srgbClr val="7030A0"/>
                  </a:solidFill>
                  <a:latin typeface="Arial" panose="020B0604020202020204" pitchFamily="34" charset="0"/>
                  <a:cs typeface="Arial" panose="020B0604020202020204" pitchFamily="34" charset="0"/>
                </a:rPr>
                <a:t>Hình 4. Nấm đá do gió thổi mòn</a:t>
              </a:r>
            </a:p>
          </p:txBody>
        </p:sp>
      </p:grpSp>
    </p:spTree>
    <p:extLst>
      <p:ext uri="{BB962C8B-B14F-4D97-AF65-F5344CB8AC3E}">
        <p14:creationId xmlns:p14="http://schemas.microsoft.com/office/powerpoint/2010/main" xmlns="" val="3835779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par>
                                <p:cTn id="8" presetID="10" presetClass="entr" presetSubtype="0"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5" descr="DSC_0678">
            <a:extLst>
              <a:ext uri="{FF2B5EF4-FFF2-40B4-BE49-F238E27FC236}">
                <a16:creationId xmlns:a16="http://schemas.microsoft.com/office/drawing/2014/main" xmlns="" id="{0A1F6E8F-EE04-4E29-9C42-F6B7976D8A00}"/>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524000" y="0"/>
            <a:ext cx="9144000" cy="6781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8851" name="Text Box 6">
            <a:extLst>
              <a:ext uri="{FF2B5EF4-FFF2-40B4-BE49-F238E27FC236}">
                <a16:creationId xmlns:a16="http://schemas.microsoft.com/office/drawing/2014/main" xmlns="" id="{1218F45E-5DF6-4A3F-9F98-6208701BBCD1}"/>
              </a:ext>
            </a:extLst>
          </p:cNvPr>
          <p:cNvSpPr txBox="1">
            <a:spLocks noChangeArrowheads="1"/>
          </p:cNvSpPr>
          <p:nvPr/>
        </p:nvSpPr>
        <p:spPr bwMode="auto">
          <a:xfrm>
            <a:off x="1524000" y="0"/>
            <a:ext cx="9144000" cy="579438"/>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vi-VN" altLang="en-US" b="1">
                <a:latin typeface="Times New Roman" panose="02020603050405020304" pitchFamily="18" charset="0"/>
                <a:cs typeface="Times New Roman" panose="02020603050405020304" pitchFamily="18" charset="0"/>
              </a:rPr>
              <a:t>Quá trình xâm thực ở đảo JÊJU – HÀN QUỐC</a:t>
            </a:r>
            <a:endParaRPr lang="en-US" altLang="en-US" b="1">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2" descr="Vẻ đẹp kinh ngạc như thiên đường của một dãy núi">
            <a:extLst>
              <a:ext uri="{FF2B5EF4-FFF2-40B4-BE49-F238E27FC236}">
                <a16:creationId xmlns:a16="http://schemas.microsoft.com/office/drawing/2014/main" xmlns="" id="{8723CC1E-0CAC-40F1-A507-89279836323D}"/>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332614" y="150812"/>
            <a:ext cx="9144000" cy="5248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0899" name="Text Box 3">
            <a:extLst>
              <a:ext uri="{FF2B5EF4-FFF2-40B4-BE49-F238E27FC236}">
                <a16:creationId xmlns:a16="http://schemas.microsoft.com/office/drawing/2014/main" xmlns="" id="{34CDA3D5-E185-43CA-8303-764F279B2A0A}"/>
              </a:ext>
            </a:extLst>
          </p:cNvPr>
          <p:cNvSpPr txBox="1">
            <a:spLocks noChangeArrowheads="1"/>
          </p:cNvSpPr>
          <p:nvPr/>
        </p:nvSpPr>
        <p:spPr bwMode="auto">
          <a:xfrm>
            <a:off x="1524000" y="5460630"/>
            <a:ext cx="9144000" cy="1373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buFontTx/>
              <a:buNone/>
            </a:pPr>
            <a:r>
              <a:rPr lang="en-US" altLang="en-US" sz="2800" b="1">
                <a:solidFill>
                  <a:srgbClr val="0070C0"/>
                </a:solidFill>
              </a:rPr>
              <a:t>Tại vùng đất Navajo thuộc tiểu bang Arizona, miền Tây Nam nước Mỹ, có một dãy núi mà cảnh tượng như thể trên thiên đường, đó là núi Antelope </a:t>
            </a:r>
          </a:p>
        </p:txBody>
      </p:sp>
    </p:spTree>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10" descr="10-1409885176_660x0">
            <a:extLst>
              <a:ext uri="{FF2B5EF4-FFF2-40B4-BE49-F238E27FC236}">
                <a16:creationId xmlns:a16="http://schemas.microsoft.com/office/drawing/2014/main" xmlns="" id="{B07BD183-8A43-4A0A-8CD1-1A88ED7AF50D}"/>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22274" y="352430"/>
            <a:ext cx="5824870" cy="4262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7043" name="Text Box 11">
            <a:extLst>
              <a:ext uri="{FF2B5EF4-FFF2-40B4-BE49-F238E27FC236}">
                <a16:creationId xmlns:a16="http://schemas.microsoft.com/office/drawing/2014/main" xmlns="" id="{62E615AE-E71E-4607-BD0E-94986A544C23}"/>
              </a:ext>
            </a:extLst>
          </p:cNvPr>
          <p:cNvSpPr txBox="1">
            <a:spLocks noChangeArrowheads="1"/>
          </p:cNvSpPr>
          <p:nvPr/>
        </p:nvSpPr>
        <p:spPr bwMode="auto">
          <a:xfrm>
            <a:off x="-868326" y="4961861"/>
            <a:ext cx="7848600" cy="579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vi-VN" altLang="en-US" i="1">
                <a:solidFill>
                  <a:srgbClr val="0000FF"/>
                </a:solidFill>
                <a:latin typeface="+mn-lt"/>
                <a:cs typeface="Times New Roman" panose="02020603050405020304" pitchFamily="18" charset="0"/>
              </a:rPr>
              <a:t>Bờ biển bị ăn mòn</a:t>
            </a:r>
            <a:endParaRPr lang="en-US" altLang="en-US" i="1">
              <a:solidFill>
                <a:srgbClr val="0000FF"/>
              </a:solidFill>
              <a:latin typeface="+mn-lt"/>
              <a:cs typeface="Times New Roman" panose="02020603050405020304" pitchFamily="18" charset="0"/>
            </a:endParaRPr>
          </a:p>
        </p:txBody>
      </p:sp>
      <p:pic>
        <p:nvPicPr>
          <p:cNvPr id="4" name="Picture 5" descr="Hình ảnh Những cảnh đẹp ấn tượng của Mỹ số 1">
            <a:extLst>
              <a:ext uri="{FF2B5EF4-FFF2-40B4-BE49-F238E27FC236}">
                <a16:creationId xmlns:a16="http://schemas.microsoft.com/office/drawing/2014/main" xmlns="" id="{D63DF8D1-83CC-4DE8-B1B4-D8C747039196}"/>
              </a:ext>
            </a:extLst>
          </p:cNvP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6096000" y="352430"/>
            <a:ext cx="5973726" cy="4262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 Box 6">
            <a:extLst>
              <a:ext uri="{FF2B5EF4-FFF2-40B4-BE49-F238E27FC236}">
                <a16:creationId xmlns:a16="http://schemas.microsoft.com/office/drawing/2014/main" xmlns="" id="{F36DF732-90E1-4D59-BE7A-53EAE5AACBCA}"/>
              </a:ext>
            </a:extLst>
          </p:cNvPr>
          <p:cNvSpPr txBox="1">
            <a:spLocks noChangeArrowheads="1"/>
          </p:cNvSpPr>
          <p:nvPr/>
        </p:nvSpPr>
        <p:spPr bwMode="auto">
          <a:xfrm>
            <a:off x="5968409" y="4848446"/>
            <a:ext cx="6198781" cy="1815882"/>
          </a:xfrm>
          <a:prstGeom prst="rect">
            <a:avLst/>
          </a:prstGeom>
          <a:solidFill>
            <a:schemeClr val="bg1"/>
          </a:solidFill>
          <a:ln>
            <a:noFill/>
          </a:ln>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buFontTx/>
              <a:buNone/>
            </a:pPr>
            <a:r>
              <a:rPr lang="en-US" altLang="en-US" sz="2800" i="1">
                <a:solidFill>
                  <a:srgbClr val="0000FF"/>
                </a:solidFill>
              </a:rPr>
              <a:t>Đá hình vòm mỏng manh tại </a:t>
            </a:r>
            <a:r>
              <a:rPr lang="vi-VN" altLang="en-US" sz="2800" i="1">
                <a:solidFill>
                  <a:srgbClr val="0000FF"/>
                </a:solidFill>
              </a:rPr>
              <a:t>bang </a:t>
            </a:r>
            <a:r>
              <a:rPr lang="en-US" altLang="en-US" sz="2800" i="1">
                <a:solidFill>
                  <a:srgbClr val="0000FF"/>
                </a:solidFill>
              </a:rPr>
              <a:t>Utah</a:t>
            </a:r>
            <a:r>
              <a:rPr lang="vi-VN" altLang="en-US" sz="2800" i="1">
                <a:solidFill>
                  <a:srgbClr val="0000FF"/>
                </a:solidFill>
              </a:rPr>
              <a:t> (Mỹ)</a:t>
            </a:r>
            <a:r>
              <a:rPr lang="en-US" altLang="en-US" sz="2800" i="1">
                <a:solidFill>
                  <a:srgbClr val="0000FF"/>
                </a:solidFill>
              </a:rPr>
              <a:t>. Khung đá tự nhiên này cao khoảng 16m, được tạo thành do quá trình xói mòn hàng nghìn năm. </a:t>
            </a:r>
          </a:p>
        </p:txBody>
      </p:sp>
    </p:spTree>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xmlns="" id="{9F71FBE3-B677-40F0-8A49-AA9B320AC003}"/>
              </a:ext>
            </a:extLst>
          </p:cNvPr>
          <p:cNvGrpSpPr/>
          <p:nvPr/>
        </p:nvGrpSpPr>
        <p:grpSpPr>
          <a:xfrm>
            <a:off x="1183127" y="3551492"/>
            <a:ext cx="10957549" cy="1689205"/>
            <a:chOff x="1255513" y="4009933"/>
            <a:chExt cx="10885163" cy="1942833"/>
          </a:xfrm>
        </p:grpSpPr>
        <p:sp>
          <p:nvSpPr>
            <p:cNvPr id="16" name="Rectangle: Rounded Corners 15">
              <a:extLst>
                <a:ext uri="{FF2B5EF4-FFF2-40B4-BE49-F238E27FC236}">
                  <a16:creationId xmlns:a16="http://schemas.microsoft.com/office/drawing/2014/main" xmlns="" id="{50324F3C-A003-430E-86A1-9A100A5B243D}"/>
                </a:ext>
              </a:extLst>
            </p:cNvPr>
            <p:cNvSpPr/>
            <p:nvPr/>
          </p:nvSpPr>
          <p:spPr>
            <a:xfrm>
              <a:off x="1255513" y="4009933"/>
              <a:ext cx="10724776" cy="1942833"/>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xmlns="" id="{9DE8716A-E523-4B0B-AF47-7A57A0FDD608}"/>
                </a:ext>
              </a:extLst>
            </p:cNvPr>
            <p:cNvSpPr txBox="1"/>
            <p:nvPr/>
          </p:nvSpPr>
          <p:spPr>
            <a:xfrm>
              <a:off x="2114428" y="4319219"/>
              <a:ext cx="10026248" cy="1077218"/>
            </a:xfrm>
            <a:prstGeom prst="rect">
              <a:avLst/>
            </a:prstGeom>
            <a:noFill/>
          </p:spPr>
          <p:txBody>
            <a:bodyPr wrap="square" rtlCol="0">
              <a:spAutoFit/>
            </a:bodyPr>
            <a:lstStyle/>
            <a:p>
              <a:pPr algn="ctr"/>
              <a:r>
                <a:rPr lang="en-US" sz="3200">
                  <a:solidFill>
                    <a:srgbClr val="00B050"/>
                  </a:solidFill>
                  <a:latin typeface="Arial" panose="020B0604020202020204" pitchFamily="34" charset="0"/>
                  <a:cs typeface="Arial" panose="020B0604020202020204" pitchFamily="34" charset="0"/>
                </a:rPr>
                <a:t>Là các quá trình xảy ra bên ngoài, trên bề mặt </a:t>
              </a:r>
            </a:p>
            <a:p>
              <a:pPr algn="ctr"/>
              <a:r>
                <a:rPr lang="en-US" sz="3200">
                  <a:solidFill>
                    <a:srgbClr val="00B050"/>
                  </a:solidFill>
                  <a:latin typeface="Arial" panose="020B0604020202020204" pitchFamily="34" charset="0"/>
                  <a:cs typeface="Arial" panose="020B0604020202020204" pitchFamily="34" charset="0"/>
                </a:rPr>
                <a:t>Trái Đất(Tác động của ngoại lực)</a:t>
              </a:r>
            </a:p>
          </p:txBody>
        </p:sp>
      </p:grpSp>
      <p:grpSp>
        <p:nvGrpSpPr>
          <p:cNvPr id="23" name="Group 22">
            <a:extLst>
              <a:ext uri="{FF2B5EF4-FFF2-40B4-BE49-F238E27FC236}">
                <a16:creationId xmlns:a16="http://schemas.microsoft.com/office/drawing/2014/main" xmlns="" id="{21BD7613-0771-4756-B73F-52A8194F6CE9}"/>
              </a:ext>
            </a:extLst>
          </p:cNvPr>
          <p:cNvGrpSpPr/>
          <p:nvPr/>
        </p:nvGrpSpPr>
        <p:grpSpPr>
          <a:xfrm>
            <a:off x="1183127" y="1258436"/>
            <a:ext cx="10797161" cy="1794322"/>
            <a:chOff x="1183127" y="1486167"/>
            <a:chExt cx="10797161" cy="1942833"/>
          </a:xfrm>
        </p:grpSpPr>
        <p:sp>
          <p:nvSpPr>
            <p:cNvPr id="15" name="Rectangle: Rounded Corners 14">
              <a:extLst>
                <a:ext uri="{FF2B5EF4-FFF2-40B4-BE49-F238E27FC236}">
                  <a16:creationId xmlns:a16="http://schemas.microsoft.com/office/drawing/2014/main" xmlns="" id="{5044FCF5-2069-43D0-9A40-C1110C193411}"/>
                </a:ext>
              </a:extLst>
            </p:cNvPr>
            <p:cNvSpPr/>
            <p:nvPr/>
          </p:nvSpPr>
          <p:spPr>
            <a:xfrm>
              <a:off x="1183127" y="1486167"/>
              <a:ext cx="10797161" cy="1942833"/>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endParaRPr lang="en-US" sz="3200">
                <a:solidFill>
                  <a:srgbClr val="00B050"/>
                </a:solidFill>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xmlns="" id="{373F65AC-B87D-4256-80A9-2DBAEBEACB09}"/>
                </a:ext>
              </a:extLst>
            </p:cNvPr>
            <p:cNvSpPr txBox="1"/>
            <p:nvPr/>
          </p:nvSpPr>
          <p:spPr>
            <a:xfrm>
              <a:off x="2154544" y="1776987"/>
              <a:ext cx="9286658" cy="1200329"/>
            </a:xfrm>
            <a:prstGeom prst="rect">
              <a:avLst/>
            </a:prstGeom>
            <a:noFill/>
          </p:spPr>
          <p:txBody>
            <a:bodyPr wrap="square" rtlCol="0">
              <a:spAutoFit/>
            </a:bodyPr>
            <a:lstStyle/>
            <a:p>
              <a:pPr algn="ctr"/>
              <a:r>
                <a:rPr lang="en-US" sz="3600">
                  <a:solidFill>
                    <a:srgbClr val="00B050"/>
                  </a:solidFill>
                  <a:latin typeface="Arial" panose="020B0604020202020204" pitchFamily="34" charset="0"/>
                  <a:cs typeface="Arial" panose="020B0604020202020204" pitchFamily="34" charset="0"/>
                </a:rPr>
                <a:t>Là các quá trình xảy ra trong lòng Trái Đất </a:t>
              </a:r>
            </a:p>
            <a:p>
              <a:pPr algn="ctr"/>
              <a:r>
                <a:rPr lang="en-US" sz="3600">
                  <a:solidFill>
                    <a:srgbClr val="00B050"/>
                  </a:solidFill>
                  <a:latin typeface="Arial" panose="020B0604020202020204" pitchFamily="34" charset="0"/>
                  <a:cs typeface="Arial" panose="020B0604020202020204" pitchFamily="34" charset="0"/>
                </a:rPr>
                <a:t>(Tác động của nội lực)</a:t>
              </a:r>
            </a:p>
          </p:txBody>
        </p:sp>
      </p:grpSp>
      <p:sp>
        <p:nvSpPr>
          <p:cNvPr id="4" name="Flowchart: Connector 3">
            <a:extLst>
              <a:ext uri="{FF2B5EF4-FFF2-40B4-BE49-F238E27FC236}">
                <a16:creationId xmlns:a16="http://schemas.microsoft.com/office/drawing/2014/main" xmlns="" id="{333635C4-FAF0-4C0F-84B1-DF88D6540C41}"/>
              </a:ext>
            </a:extLst>
          </p:cNvPr>
          <p:cNvSpPr/>
          <p:nvPr/>
        </p:nvSpPr>
        <p:spPr>
          <a:xfrm>
            <a:off x="91440" y="107153"/>
            <a:ext cx="921128" cy="897696"/>
          </a:xfrm>
          <a:prstGeom prst="flowChartConnector">
            <a:avLst/>
          </a:prstGeom>
          <a:solidFill>
            <a:schemeClr val="accent2"/>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5328" b="1">
                <a:solidFill>
                  <a:schemeClr val="bg1"/>
                </a:solidFill>
                <a:latin typeface="Arial" panose="020B0604020202020204" pitchFamily="34" charset="0"/>
                <a:cs typeface="Arial" panose="020B0604020202020204" pitchFamily="34" charset="0"/>
              </a:rPr>
              <a:t>1</a:t>
            </a:r>
            <a:endParaRPr lang="en-US" sz="5328" b="1" dirty="0">
              <a:solidFill>
                <a:schemeClr val="bg1"/>
              </a:solidFill>
              <a:latin typeface="Arial" panose="020B0604020202020204" pitchFamily="34" charset="0"/>
              <a:cs typeface="Arial" panose="020B0604020202020204" pitchFamily="34" charset="0"/>
            </a:endParaRPr>
          </a:p>
        </p:txBody>
      </p:sp>
      <p:sp>
        <p:nvSpPr>
          <p:cNvPr id="5" name="Rectangle: Rounded Corners 4">
            <a:extLst>
              <a:ext uri="{FF2B5EF4-FFF2-40B4-BE49-F238E27FC236}">
                <a16:creationId xmlns:a16="http://schemas.microsoft.com/office/drawing/2014/main" xmlns="" id="{12DFEDBF-13B3-4CDE-BBDC-D40004E8609C}"/>
              </a:ext>
            </a:extLst>
          </p:cNvPr>
          <p:cNvSpPr/>
          <p:nvPr/>
        </p:nvSpPr>
        <p:spPr>
          <a:xfrm>
            <a:off x="1107538" y="147793"/>
            <a:ext cx="10566302" cy="75744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996" b="1">
                <a:latin typeface="Arial" panose="020B0604020202020204" pitchFamily="34" charset="0"/>
                <a:cs typeface="Arial" panose="020B0604020202020204" pitchFamily="34" charset="0"/>
              </a:rPr>
              <a:t> Qúa trình nội sinh và quá trình ngoại sinh</a:t>
            </a:r>
            <a:endParaRPr lang="en-US" sz="3996" b="1" dirty="0">
              <a:latin typeface="Arial" panose="020B0604020202020204" pitchFamily="34" charset="0"/>
              <a:cs typeface="Arial" panose="020B0604020202020204" pitchFamily="34" charset="0"/>
            </a:endParaRPr>
          </a:p>
        </p:txBody>
      </p:sp>
      <p:grpSp>
        <p:nvGrpSpPr>
          <p:cNvPr id="21" name="Group 20">
            <a:extLst>
              <a:ext uri="{FF2B5EF4-FFF2-40B4-BE49-F238E27FC236}">
                <a16:creationId xmlns:a16="http://schemas.microsoft.com/office/drawing/2014/main" xmlns="" id="{92628B37-D010-43D9-B7B0-FF0A232B911B}"/>
              </a:ext>
            </a:extLst>
          </p:cNvPr>
          <p:cNvGrpSpPr/>
          <p:nvPr/>
        </p:nvGrpSpPr>
        <p:grpSpPr>
          <a:xfrm>
            <a:off x="163827" y="1110712"/>
            <a:ext cx="2183374" cy="2183374"/>
            <a:chOff x="163827" y="1365896"/>
            <a:chExt cx="2183374" cy="2183374"/>
          </a:xfrm>
        </p:grpSpPr>
        <p:sp>
          <p:nvSpPr>
            <p:cNvPr id="9" name="Arrow: Circular 8">
              <a:extLst>
                <a:ext uri="{FF2B5EF4-FFF2-40B4-BE49-F238E27FC236}">
                  <a16:creationId xmlns:a16="http://schemas.microsoft.com/office/drawing/2014/main" xmlns="" id="{DB35F5E1-D9A0-41C5-8BB1-24B89201A4E3}"/>
                </a:ext>
              </a:extLst>
            </p:cNvPr>
            <p:cNvSpPr/>
            <p:nvPr/>
          </p:nvSpPr>
          <p:spPr>
            <a:xfrm>
              <a:off x="163827" y="1365896"/>
              <a:ext cx="2183374" cy="2183374"/>
            </a:xfrm>
            <a:prstGeom prst="circularArrow">
              <a:avLst>
                <a:gd name="adj1" fmla="val 5085"/>
                <a:gd name="adj2" fmla="val 327528"/>
                <a:gd name="adj3" fmla="val 15808768"/>
                <a:gd name="adj4" fmla="val 16084141"/>
                <a:gd name="adj5" fmla="val 5932"/>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19" name="Group 18">
              <a:extLst>
                <a:ext uri="{FF2B5EF4-FFF2-40B4-BE49-F238E27FC236}">
                  <a16:creationId xmlns:a16="http://schemas.microsoft.com/office/drawing/2014/main" xmlns="" id="{FA627708-73CC-458A-86A5-54B64623659E}"/>
                </a:ext>
              </a:extLst>
            </p:cNvPr>
            <p:cNvGrpSpPr/>
            <p:nvPr/>
          </p:nvGrpSpPr>
          <p:grpSpPr>
            <a:xfrm>
              <a:off x="284097" y="1465512"/>
              <a:ext cx="1942833" cy="1942833"/>
              <a:chOff x="284097" y="1465512"/>
              <a:chExt cx="1942833" cy="1942833"/>
            </a:xfrm>
          </p:grpSpPr>
          <p:grpSp>
            <p:nvGrpSpPr>
              <p:cNvPr id="6" name="Group 5">
                <a:extLst>
                  <a:ext uri="{FF2B5EF4-FFF2-40B4-BE49-F238E27FC236}">
                    <a16:creationId xmlns:a16="http://schemas.microsoft.com/office/drawing/2014/main" xmlns="" id="{AEE2FF92-3087-48CF-9069-E61CD1B2B6EB}"/>
                  </a:ext>
                </a:extLst>
              </p:cNvPr>
              <p:cNvGrpSpPr/>
              <p:nvPr/>
            </p:nvGrpSpPr>
            <p:grpSpPr>
              <a:xfrm>
                <a:off x="284097" y="1465512"/>
                <a:ext cx="1942833" cy="1942833"/>
                <a:chOff x="620143" y="370063"/>
                <a:chExt cx="1942833" cy="1942833"/>
              </a:xfrm>
            </p:grpSpPr>
            <p:sp>
              <p:nvSpPr>
                <p:cNvPr id="7" name="Oval 6">
                  <a:extLst>
                    <a:ext uri="{FF2B5EF4-FFF2-40B4-BE49-F238E27FC236}">
                      <a16:creationId xmlns:a16="http://schemas.microsoft.com/office/drawing/2014/main" xmlns="" id="{EA6CEF94-3EFD-4C7B-BD5C-8BBB1C6BB234}"/>
                    </a:ext>
                  </a:extLst>
                </p:cNvPr>
                <p:cNvSpPr/>
                <p:nvPr/>
              </p:nvSpPr>
              <p:spPr>
                <a:xfrm>
                  <a:off x="620143" y="370063"/>
                  <a:ext cx="1942833" cy="1942833"/>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 name="Oval 4">
                  <a:extLst>
                    <a:ext uri="{FF2B5EF4-FFF2-40B4-BE49-F238E27FC236}">
                      <a16:creationId xmlns:a16="http://schemas.microsoft.com/office/drawing/2014/main" xmlns="" id="{13750045-3617-4C96-9F21-3E4BED71F244}"/>
                    </a:ext>
                  </a:extLst>
                </p:cNvPr>
                <p:cNvSpPr txBox="1"/>
                <p:nvPr/>
              </p:nvSpPr>
              <p:spPr>
                <a:xfrm>
                  <a:off x="943948" y="693869"/>
                  <a:ext cx="1295222" cy="129522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a:p>
              </p:txBody>
            </p:sp>
          </p:grpSp>
          <p:sp>
            <p:nvSpPr>
              <p:cNvPr id="3" name="TextBox 2">
                <a:extLst>
                  <a:ext uri="{FF2B5EF4-FFF2-40B4-BE49-F238E27FC236}">
                    <a16:creationId xmlns:a16="http://schemas.microsoft.com/office/drawing/2014/main" xmlns="" id="{8B76F36B-17AF-4C25-912F-F5707ED965C0}"/>
                  </a:ext>
                </a:extLst>
              </p:cNvPr>
              <p:cNvSpPr txBox="1"/>
              <p:nvPr/>
            </p:nvSpPr>
            <p:spPr>
              <a:xfrm>
                <a:off x="487632" y="2175318"/>
                <a:ext cx="1739298" cy="523220"/>
              </a:xfrm>
              <a:prstGeom prst="rect">
                <a:avLst/>
              </a:prstGeom>
              <a:noFill/>
            </p:spPr>
            <p:txBody>
              <a:bodyPr wrap="square" rtlCol="0">
                <a:spAutoFit/>
              </a:bodyPr>
              <a:lstStyle/>
              <a:p>
                <a:r>
                  <a:rPr lang="en-US" sz="2800" b="1">
                    <a:solidFill>
                      <a:schemeClr val="bg1"/>
                    </a:solidFill>
                    <a:latin typeface="Arial" panose="020B0604020202020204" pitchFamily="34" charset="0"/>
                    <a:cs typeface="Arial" panose="020B0604020202020204" pitchFamily="34" charset="0"/>
                  </a:rPr>
                  <a:t>Nội sinh</a:t>
                </a:r>
              </a:p>
            </p:txBody>
          </p:sp>
        </p:grpSp>
      </p:grpSp>
      <p:grpSp>
        <p:nvGrpSpPr>
          <p:cNvPr id="22" name="Group 21">
            <a:extLst>
              <a:ext uri="{FF2B5EF4-FFF2-40B4-BE49-F238E27FC236}">
                <a16:creationId xmlns:a16="http://schemas.microsoft.com/office/drawing/2014/main" xmlns="" id="{B4E4979E-51EE-4175-B4B2-CDC9E45FE2A7}"/>
              </a:ext>
            </a:extLst>
          </p:cNvPr>
          <p:cNvGrpSpPr/>
          <p:nvPr/>
        </p:nvGrpSpPr>
        <p:grpSpPr>
          <a:xfrm>
            <a:off x="91440" y="3416190"/>
            <a:ext cx="2183374" cy="2183374"/>
            <a:chOff x="91440" y="3969086"/>
            <a:chExt cx="2183374" cy="2183374"/>
          </a:xfrm>
        </p:grpSpPr>
        <p:sp>
          <p:nvSpPr>
            <p:cNvPr id="13" name="Arrow: Circular 12">
              <a:extLst>
                <a:ext uri="{FF2B5EF4-FFF2-40B4-BE49-F238E27FC236}">
                  <a16:creationId xmlns:a16="http://schemas.microsoft.com/office/drawing/2014/main" xmlns="" id="{44112196-CFC1-4BD4-BBC9-3D52887AAD18}"/>
                </a:ext>
              </a:extLst>
            </p:cNvPr>
            <p:cNvSpPr/>
            <p:nvPr/>
          </p:nvSpPr>
          <p:spPr>
            <a:xfrm>
              <a:off x="91440" y="3969086"/>
              <a:ext cx="2183374" cy="2183374"/>
            </a:xfrm>
            <a:prstGeom prst="circularArrow">
              <a:avLst>
                <a:gd name="adj1" fmla="val 5085"/>
                <a:gd name="adj2" fmla="val 327528"/>
                <a:gd name="adj3" fmla="val 15808768"/>
                <a:gd name="adj4" fmla="val 16084141"/>
                <a:gd name="adj5" fmla="val 5932"/>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20" name="Group 19">
              <a:extLst>
                <a:ext uri="{FF2B5EF4-FFF2-40B4-BE49-F238E27FC236}">
                  <a16:creationId xmlns:a16="http://schemas.microsoft.com/office/drawing/2014/main" xmlns="" id="{74767AC2-F35D-4545-8A3D-EEA12E20AE9C}"/>
                </a:ext>
              </a:extLst>
            </p:cNvPr>
            <p:cNvGrpSpPr/>
            <p:nvPr/>
          </p:nvGrpSpPr>
          <p:grpSpPr>
            <a:xfrm>
              <a:off x="211711" y="4089357"/>
              <a:ext cx="1942833" cy="1942833"/>
              <a:chOff x="211711" y="4089357"/>
              <a:chExt cx="1942833" cy="1942833"/>
            </a:xfrm>
          </p:grpSpPr>
          <p:grpSp>
            <p:nvGrpSpPr>
              <p:cNvPr id="10" name="Group 9">
                <a:extLst>
                  <a:ext uri="{FF2B5EF4-FFF2-40B4-BE49-F238E27FC236}">
                    <a16:creationId xmlns:a16="http://schemas.microsoft.com/office/drawing/2014/main" xmlns="" id="{10DCC82B-D00C-452E-9C74-DAA4C72DDA98}"/>
                  </a:ext>
                </a:extLst>
              </p:cNvPr>
              <p:cNvGrpSpPr/>
              <p:nvPr/>
            </p:nvGrpSpPr>
            <p:grpSpPr>
              <a:xfrm>
                <a:off x="211711" y="4089357"/>
                <a:ext cx="1942833" cy="1942833"/>
                <a:chOff x="620143" y="370063"/>
                <a:chExt cx="1942833" cy="1942833"/>
              </a:xfrm>
            </p:grpSpPr>
            <p:sp>
              <p:nvSpPr>
                <p:cNvPr id="11" name="Oval 10">
                  <a:extLst>
                    <a:ext uri="{FF2B5EF4-FFF2-40B4-BE49-F238E27FC236}">
                      <a16:creationId xmlns:a16="http://schemas.microsoft.com/office/drawing/2014/main" xmlns="" id="{671806C5-65A2-4ACA-8C91-BBD534223FD9}"/>
                    </a:ext>
                  </a:extLst>
                </p:cNvPr>
                <p:cNvSpPr/>
                <p:nvPr/>
              </p:nvSpPr>
              <p:spPr>
                <a:xfrm>
                  <a:off x="620143" y="370063"/>
                  <a:ext cx="1942833" cy="1942833"/>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Oval 4">
                  <a:extLst>
                    <a:ext uri="{FF2B5EF4-FFF2-40B4-BE49-F238E27FC236}">
                      <a16:creationId xmlns:a16="http://schemas.microsoft.com/office/drawing/2014/main" xmlns="" id="{E18CFD37-922D-4944-9BF9-E0A8C1C2714E}"/>
                    </a:ext>
                  </a:extLst>
                </p:cNvPr>
                <p:cNvSpPr txBox="1"/>
                <p:nvPr/>
              </p:nvSpPr>
              <p:spPr>
                <a:xfrm>
                  <a:off x="943948" y="693869"/>
                  <a:ext cx="1295222" cy="129522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a:p>
              </p:txBody>
            </p:sp>
          </p:grpSp>
          <p:sp>
            <p:nvSpPr>
              <p:cNvPr id="14" name="TextBox 13">
                <a:extLst>
                  <a:ext uri="{FF2B5EF4-FFF2-40B4-BE49-F238E27FC236}">
                    <a16:creationId xmlns:a16="http://schemas.microsoft.com/office/drawing/2014/main" xmlns="" id="{D492E531-BF53-4032-ADD0-725B542713BF}"/>
                  </a:ext>
                </a:extLst>
              </p:cNvPr>
              <p:cNvSpPr txBox="1"/>
              <p:nvPr/>
            </p:nvSpPr>
            <p:spPr>
              <a:xfrm>
                <a:off x="313478" y="4621453"/>
                <a:ext cx="1739298" cy="954107"/>
              </a:xfrm>
              <a:prstGeom prst="rect">
                <a:avLst/>
              </a:prstGeom>
              <a:noFill/>
            </p:spPr>
            <p:txBody>
              <a:bodyPr wrap="square" rtlCol="0">
                <a:spAutoFit/>
              </a:bodyPr>
              <a:lstStyle/>
              <a:p>
                <a:pPr algn="ctr"/>
                <a:r>
                  <a:rPr lang="en-US" sz="2800" b="1">
                    <a:solidFill>
                      <a:schemeClr val="bg1"/>
                    </a:solidFill>
                    <a:latin typeface="Arial" panose="020B0604020202020204" pitchFamily="34" charset="0"/>
                    <a:cs typeface="Arial" panose="020B0604020202020204" pitchFamily="34" charset="0"/>
                  </a:rPr>
                  <a:t>Ngoại sinh</a:t>
                </a:r>
              </a:p>
            </p:txBody>
          </p:sp>
        </p:grpSp>
      </p:grpSp>
      <p:sp>
        <p:nvSpPr>
          <p:cNvPr id="25" name="TextBox 24">
            <a:extLst>
              <a:ext uri="{FF2B5EF4-FFF2-40B4-BE49-F238E27FC236}">
                <a16:creationId xmlns:a16="http://schemas.microsoft.com/office/drawing/2014/main" xmlns="" id="{3992856A-BFF6-4142-99D4-6593937281AB}"/>
              </a:ext>
            </a:extLst>
          </p:cNvPr>
          <p:cNvSpPr txBox="1"/>
          <p:nvPr/>
        </p:nvSpPr>
        <p:spPr>
          <a:xfrm>
            <a:off x="804096" y="5647672"/>
            <a:ext cx="11153798" cy="1077218"/>
          </a:xfrm>
          <a:prstGeom prst="rect">
            <a:avLst/>
          </a:prstGeom>
          <a:noFill/>
        </p:spPr>
        <p:txBody>
          <a:bodyPr wrap="square" rtlCol="0">
            <a:spAutoFit/>
          </a:bodyPr>
          <a:lstStyle/>
          <a:p>
            <a:r>
              <a:rPr lang="en-US" sz="3200" b="1">
                <a:solidFill>
                  <a:srgbClr val="7030A0"/>
                </a:solidFill>
                <a:latin typeface="Arial" panose="020B0604020202020204" pitchFamily="34" charset="0"/>
                <a:cs typeface="Arial" panose="020B0604020202020204" pitchFamily="34" charset="0"/>
              </a:rPr>
              <a:t>Quá trình nội sinh và ngoại sinh xảy ra đồng thời và đối lập nhau, tạo nên địa hình bề mặt Trái Đất.</a:t>
            </a:r>
          </a:p>
        </p:txBody>
      </p:sp>
    </p:spTree>
    <p:extLst>
      <p:ext uri="{BB962C8B-B14F-4D97-AF65-F5344CB8AC3E}">
        <p14:creationId xmlns:p14="http://schemas.microsoft.com/office/powerpoint/2010/main" xmlns="" val="2333139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left)">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5">
                                            <p:txEl>
                                              <p:pRg st="0" end="0"/>
                                            </p:txEl>
                                          </p:spTgt>
                                        </p:tgtEl>
                                        <p:attrNameLst>
                                          <p:attrName>style.visibility</p:attrName>
                                        </p:attrNameLst>
                                      </p:cBhvr>
                                      <p:to>
                                        <p:strVal val="visible"/>
                                      </p:to>
                                    </p:set>
                                    <p:animEffect transition="in" filter="wipe(left)">
                                      <p:cBhvr>
                                        <p:cTn id="17" dur="500"/>
                                        <p:tgtEl>
                                          <p:spTgt spid="2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Connector 3">
            <a:extLst>
              <a:ext uri="{FF2B5EF4-FFF2-40B4-BE49-F238E27FC236}">
                <a16:creationId xmlns:a16="http://schemas.microsoft.com/office/drawing/2014/main" xmlns="" id="{05908F0D-267D-49E5-B9D7-738A98ECD5B9}"/>
              </a:ext>
            </a:extLst>
          </p:cNvPr>
          <p:cNvSpPr/>
          <p:nvPr/>
        </p:nvSpPr>
        <p:spPr>
          <a:xfrm>
            <a:off x="127590" y="80999"/>
            <a:ext cx="925633" cy="913586"/>
          </a:xfrm>
          <a:prstGeom prst="flowChartConnector">
            <a:avLst/>
          </a:prstGeom>
          <a:solidFill>
            <a:srgbClr val="00B050"/>
          </a:solidFill>
          <a:ln>
            <a:solidFill>
              <a:srgbClr val="92D05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795" b="1">
                <a:solidFill>
                  <a:schemeClr val="bg1"/>
                </a:solidFill>
                <a:latin typeface="Arial" panose="020B0604020202020204" pitchFamily="34" charset="0"/>
                <a:cs typeface="Arial" panose="020B0604020202020204" pitchFamily="34" charset="0"/>
              </a:rPr>
              <a:t>2</a:t>
            </a:r>
            <a:endParaRPr lang="en-US" sz="4795" b="1" dirty="0">
              <a:solidFill>
                <a:schemeClr val="bg1"/>
              </a:solidFill>
              <a:latin typeface="Arial" panose="020B0604020202020204" pitchFamily="34" charset="0"/>
              <a:cs typeface="Arial" panose="020B0604020202020204" pitchFamily="34" charset="0"/>
            </a:endParaRPr>
          </a:p>
        </p:txBody>
      </p:sp>
      <p:sp>
        <p:nvSpPr>
          <p:cNvPr id="5" name="Rectangle: Rounded Corners 4">
            <a:extLst>
              <a:ext uri="{FF2B5EF4-FFF2-40B4-BE49-F238E27FC236}">
                <a16:creationId xmlns:a16="http://schemas.microsoft.com/office/drawing/2014/main" xmlns="" id="{033D8392-EFC4-4047-A451-CDFB7FBAA512}"/>
              </a:ext>
            </a:extLst>
          </p:cNvPr>
          <p:cNvSpPr/>
          <p:nvPr/>
        </p:nvSpPr>
        <p:spPr>
          <a:xfrm>
            <a:off x="1190846" y="98205"/>
            <a:ext cx="5263117" cy="868135"/>
          </a:xfrm>
          <a:prstGeom prst="roundRect">
            <a:avLst/>
          </a:prstGeom>
          <a:solidFill>
            <a:srgbClr val="00B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996" b="1">
                <a:latin typeface="Arial" panose="020B0604020202020204" pitchFamily="34" charset="0"/>
                <a:cs typeface="Arial" panose="020B0604020202020204" pitchFamily="34" charset="0"/>
              </a:rPr>
              <a:t>  Hiện tượng tạo núi</a:t>
            </a:r>
            <a:endParaRPr lang="en-US" sz="3996" b="1" dirty="0">
              <a:latin typeface="Arial" panose="020B0604020202020204" pitchFamily="34" charset="0"/>
              <a:cs typeface="Arial" panose="020B0604020202020204" pitchFamily="34" charset="0"/>
            </a:endParaRPr>
          </a:p>
        </p:txBody>
      </p:sp>
      <p:grpSp>
        <p:nvGrpSpPr>
          <p:cNvPr id="18" name="Group 17">
            <a:extLst>
              <a:ext uri="{FF2B5EF4-FFF2-40B4-BE49-F238E27FC236}">
                <a16:creationId xmlns:a16="http://schemas.microsoft.com/office/drawing/2014/main" xmlns="" id="{F28B175A-621C-4118-A004-E079FDD6983F}"/>
              </a:ext>
            </a:extLst>
          </p:cNvPr>
          <p:cNvGrpSpPr/>
          <p:nvPr/>
        </p:nvGrpSpPr>
        <p:grpSpPr>
          <a:xfrm>
            <a:off x="1053223" y="1190846"/>
            <a:ext cx="10398643" cy="5383667"/>
            <a:chOff x="896678" y="1212111"/>
            <a:chExt cx="10398643" cy="5383667"/>
          </a:xfrm>
        </p:grpSpPr>
        <p:pic>
          <p:nvPicPr>
            <p:cNvPr id="16" name="Picture 15">
              <a:extLst>
                <a:ext uri="{FF2B5EF4-FFF2-40B4-BE49-F238E27FC236}">
                  <a16:creationId xmlns:a16="http://schemas.microsoft.com/office/drawing/2014/main" xmlns="" id="{C51DC573-0C85-4FAA-A4F7-B89748D29250}"/>
                </a:ext>
              </a:extLst>
            </p:cNvPr>
            <p:cNvPicPr>
              <a:picLocks noChangeAspect="1"/>
            </p:cNvPicPr>
            <p:nvPr/>
          </p:nvPicPr>
          <p:blipFill rotWithShape="1">
            <a:blip r:embed="rId2"/>
            <a:srcRect l="25901" t="26512" r="24739" b="28992"/>
            <a:stretch/>
          </p:blipFill>
          <p:spPr>
            <a:xfrm>
              <a:off x="896678" y="1212111"/>
              <a:ext cx="10398643" cy="5272813"/>
            </a:xfrm>
            <a:prstGeom prst="rect">
              <a:avLst/>
            </a:prstGeom>
          </p:spPr>
        </p:pic>
        <p:sp>
          <p:nvSpPr>
            <p:cNvPr id="17" name="Rectangle 16">
              <a:extLst>
                <a:ext uri="{FF2B5EF4-FFF2-40B4-BE49-F238E27FC236}">
                  <a16:creationId xmlns:a16="http://schemas.microsoft.com/office/drawing/2014/main" xmlns="" id="{4B08AB64-49BE-4465-9B5A-E455F25AC613}"/>
                </a:ext>
              </a:extLst>
            </p:cNvPr>
            <p:cNvSpPr/>
            <p:nvPr/>
          </p:nvSpPr>
          <p:spPr>
            <a:xfrm>
              <a:off x="1539948" y="5864643"/>
              <a:ext cx="9112102" cy="7311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rgbClr val="002060"/>
                  </a:solidFill>
                  <a:latin typeface="Arial" panose="020B0604020202020204" pitchFamily="34" charset="0"/>
                  <a:cs typeface="Arial" panose="020B0604020202020204" pitchFamily="34" charset="0"/>
                </a:rPr>
                <a:t>Hình 5. Hiện t</a:t>
              </a:r>
              <a:r>
                <a:rPr lang="vi-VN" sz="2400">
                  <a:solidFill>
                    <a:srgbClr val="002060"/>
                  </a:solidFill>
                  <a:latin typeface="Arial" panose="020B0604020202020204" pitchFamily="34" charset="0"/>
                  <a:cs typeface="Arial" panose="020B0604020202020204" pitchFamily="34" charset="0"/>
                </a:rPr>
                <a:t>ư</a:t>
              </a:r>
              <a:r>
                <a:rPr lang="en-US" sz="2400">
                  <a:solidFill>
                    <a:srgbClr val="002060"/>
                  </a:solidFill>
                  <a:latin typeface="Arial" panose="020B0604020202020204" pitchFamily="34" charset="0"/>
                  <a:cs typeface="Arial" panose="020B0604020202020204" pitchFamily="34" charset="0"/>
                </a:rPr>
                <a:t>ợng tạo núi do hai mảng kiến tạo xô vào nhau</a:t>
              </a:r>
            </a:p>
          </p:txBody>
        </p:sp>
      </p:grpSp>
    </p:spTree>
    <p:extLst>
      <p:ext uri="{BB962C8B-B14F-4D97-AF65-F5344CB8AC3E}">
        <p14:creationId xmlns:p14="http://schemas.microsoft.com/office/powerpoint/2010/main" xmlns="" val="3093117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500"/>
                                        <p:tgtEl>
                                          <p:spTgt spid="5"/>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xmlns="" id="{3200F67E-1E86-4F04-9E59-B45DC4D27599}"/>
              </a:ext>
            </a:extLst>
          </p:cNvPr>
          <p:cNvGrpSpPr/>
          <p:nvPr/>
        </p:nvGrpSpPr>
        <p:grpSpPr>
          <a:xfrm>
            <a:off x="124047" y="1516604"/>
            <a:ext cx="3696434" cy="4349119"/>
            <a:chOff x="1772" y="1477198"/>
            <a:chExt cx="3696434" cy="4349119"/>
          </a:xfrm>
        </p:grpSpPr>
        <p:sp>
          <p:nvSpPr>
            <p:cNvPr id="2" name="Speech Bubble: Rectangle 1">
              <a:extLst>
                <a:ext uri="{FF2B5EF4-FFF2-40B4-BE49-F238E27FC236}">
                  <a16:creationId xmlns:a16="http://schemas.microsoft.com/office/drawing/2014/main" xmlns="" id="{1F3F8BE6-92B2-4508-A26D-A41B32528517}"/>
                </a:ext>
              </a:extLst>
            </p:cNvPr>
            <p:cNvSpPr/>
            <p:nvPr/>
          </p:nvSpPr>
          <p:spPr>
            <a:xfrm>
              <a:off x="1772" y="1477198"/>
              <a:ext cx="3550971" cy="4349119"/>
            </a:xfrm>
            <a:prstGeom prst="wedgeRectCallout">
              <a:avLst>
                <a:gd name="adj1" fmla="val 92793"/>
                <a:gd name="adj2" fmla="val 7266"/>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xmlns="" id="{1BB7B3D0-D448-41D0-981C-C25387E55CD7}"/>
                </a:ext>
              </a:extLst>
            </p:cNvPr>
            <p:cNvSpPr txBox="1"/>
            <p:nvPr/>
          </p:nvSpPr>
          <p:spPr>
            <a:xfrm>
              <a:off x="35290" y="1758931"/>
              <a:ext cx="3662916" cy="3785652"/>
            </a:xfrm>
            <a:prstGeom prst="rect">
              <a:avLst/>
            </a:prstGeom>
            <a:noFill/>
          </p:spPr>
          <p:txBody>
            <a:bodyPr wrap="square" rtlCol="0">
              <a:spAutoFit/>
            </a:bodyPr>
            <a:lstStyle/>
            <a:p>
              <a:r>
                <a:rPr lang="en-US" sz="4000">
                  <a:solidFill>
                    <a:srgbClr val="FF0000"/>
                  </a:solidFill>
                  <a:latin typeface="Arial" panose="020B0604020202020204" pitchFamily="34" charset="0"/>
                  <a:cs typeface="Arial" panose="020B0604020202020204" pitchFamily="34" charset="0"/>
                </a:rPr>
                <a:t>Quan sát H5 và đọc thông tin mục2(SGK), em hãy trình bày hiện t</a:t>
              </a:r>
              <a:r>
                <a:rPr lang="vi-VN" sz="4000">
                  <a:solidFill>
                    <a:srgbClr val="FF0000"/>
                  </a:solidFill>
                  <a:latin typeface="Arial" panose="020B0604020202020204" pitchFamily="34" charset="0"/>
                  <a:cs typeface="Arial" panose="020B0604020202020204" pitchFamily="34" charset="0"/>
                </a:rPr>
                <a:t>ư</a:t>
              </a:r>
              <a:r>
                <a:rPr lang="en-US" sz="4000">
                  <a:solidFill>
                    <a:srgbClr val="FF0000"/>
                  </a:solidFill>
                  <a:latin typeface="Arial" panose="020B0604020202020204" pitchFamily="34" charset="0"/>
                  <a:cs typeface="Arial" panose="020B0604020202020204" pitchFamily="34" charset="0"/>
                </a:rPr>
                <a:t>ợng tạo núi?</a:t>
              </a:r>
            </a:p>
          </p:txBody>
        </p:sp>
      </p:grpSp>
      <p:pic>
        <p:nvPicPr>
          <p:cNvPr id="7" name="Picture 6">
            <a:extLst>
              <a:ext uri="{FF2B5EF4-FFF2-40B4-BE49-F238E27FC236}">
                <a16:creationId xmlns:a16="http://schemas.microsoft.com/office/drawing/2014/main" xmlns="" id="{A233AE4E-F5F6-4041-8477-7A8DF4B85FFB}"/>
              </a:ext>
            </a:extLst>
          </p:cNvPr>
          <p:cNvPicPr>
            <a:picLocks noChangeAspect="1"/>
          </p:cNvPicPr>
          <p:nvPr/>
        </p:nvPicPr>
        <p:blipFill rotWithShape="1">
          <a:blip r:embed="rId3"/>
          <a:srcRect l="27193" t="26512" r="26841" b="33777"/>
          <a:stretch/>
        </p:blipFill>
        <p:spPr>
          <a:xfrm>
            <a:off x="5209953" y="1761151"/>
            <a:ext cx="6858000" cy="3406370"/>
          </a:xfrm>
          <a:prstGeom prst="rect">
            <a:avLst/>
          </a:prstGeom>
        </p:spPr>
      </p:pic>
      <p:sp>
        <p:nvSpPr>
          <p:cNvPr id="4" name="Flowchart: Connector 3">
            <a:extLst>
              <a:ext uri="{FF2B5EF4-FFF2-40B4-BE49-F238E27FC236}">
                <a16:creationId xmlns:a16="http://schemas.microsoft.com/office/drawing/2014/main" xmlns="" id="{05908F0D-267D-49E5-B9D7-738A98ECD5B9}"/>
              </a:ext>
            </a:extLst>
          </p:cNvPr>
          <p:cNvSpPr/>
          <p:nvPr/>
        </p:nvSpPr>
        <p:spPr>
          <a:xfrm>
            <a:off x="127590" y="80999"/>
            <a:ext cx="925633" cy="913586"/>
          </a:xfrm>
          <a:prstGeom prst="flowChartConnector">
            <a:avLst/>
          </a:prstGeom>
          <a:solidFill>
            <a:srgbClr val="00B050"/>
          </a:solidFill>
          <a:ln>
            <a:solidFill>
              <a:srgbClr val="92D05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795" b="1">
                <a:solidFill>
                  <a:schemeClr val="bg1"/>
                </a:solidFill>
                <a:latin typeface="Arial" panose="020B0604020202020204" pitchFamily="34" charset="0"/>
                <a:cs typeface="Arial" panose="020B0604020202020204" pitchFamily="34" charset="0"/>
              </a:rPr>
              <a:t>2</a:t>
            </a:r>
            <a:endParaRPr lang="en-US" sz="4795" b="1" dirty="0">
              <a:solidFill>
                <a:schemeClr val="bg1"/>
              </a:solidFill>
              <a:latin typeface="Arial" panose="020B0604020202020204" pitchFamily="34" charset="0"/>
              <a:cs typeface="Arial" panose="020B0604020202020204" pitchFamily="34" charset="0"/>
            </a:endParaRPr>
          </a:p>
        </p:txBody>
      </p:sp>
      <p:sp>
        <p:nvSpPr>
          <p:cNvPr id="5" name="Rectangle: Rounded Corners 4">
            <a:extLst>
              <a:ext uri="{FF2B5EF4-FFF2-40B4-BE49-F238E27FC236}">
                <a16:creationId xmlns:a16="http://schemas.microsoft.com/office/drawing/2014/main" xmlns="" id="{033D8392-EFC4-4047-A451-CDFB7FBAA512}"/>
              </a:ext>
            </a:extLst>
          </p:cNvPr>
          <p:cNvSpPr/>
          <p:nvPr/>
        </p:nvSpPr>
        <p:spPr>
          <a:xfrm>
            <a:off x="1190846" y="98205"/>
            <a:ext cx="5263117" cy="868135"/>
          </a:xfrm>
          <a:prstGeom prst="roundRect">
            <a:avLst/>
          </a:prstGeom>
          <a:solidFill>
            <a:srgbClr val="00B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996" b="1">
                <a:latin typeface="Arial" panose="020B0604020202020204" pitchFamily="34" charset="0"/>
                <a:cs typeface="Arial" panose="020B0604020202020204" pitchFamily="34" charset="0"/>
              </a:rPr>
              <a:t>  Hiện tượng tạo núi</a:t>
            </a:r>
            <a:endParaRPr lang="en-US" sz="3996" b="1" dirty="0">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xmlns="" id="{A55CB4F0-908B-4191-B83A-762D80662701}"/>
              </a:ext>
            </a:extLst>
          </p:cNvPr>
          <p:cNvSpPr/>
          <p:nvPr/>
        </p:nvSpPr>
        <p:spPr>
          <a:xfrm>
            <a:off x="6453963" y="5385378"/>
            <a:ext cx="5208773" cy="4271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rgbClr val="002060"/>
                </a:solidFill>
                <a:latin typeface="Arial" panose="020B0604020202020204" pitchFamily="34" charset="0"/>
                <a:cs typeface="Arial" panose="020B0604020202020204" pitchFamily="34" charset="0"/>
              </a:rPr>
              <a:t>Hình 5. Hiện t</a:t>
            </a:r>
            <a:r>
              <a:rPr lang="vi-VN" sz="2400">
                <a:solidFill>
                  <a:srgbClr val="002060"/>
                </a:solidFill>
                <a:latin typeface="Arial" panose="020B0604020202020204" pitchFamily="34" charset="0"/>
                <a:cs typeface="Arial" panose="020B0604020202020204" pitchFamily="34" charset="0"/>
              </a:rPr>
              <a:t>ư</a:t>
            </a:r>
            <a:r>
              <a:rPr lang="en-US" sz="2400">
                <a:solidFill>
                  <a:srgbClr val="002060"/>
                </a:solidFill>
                <a:latin typeface="Arial" panose="020B0604020202020204" pitchFamily="34" charset="0"/>
                <a:cs typeface="Arial" panose="020B0604020202020204" pitchFamily="34" charset="0"/>
              </a:rPr>
              <a:t>ợng tạo núi do</a:t>
            </a:r>
          </a:p>
          <a:p>
            <a:pPr algn="ctr"/>
            <a:r>
              <a:rPr lang="en-US" sz="2400">
                <a:solidFill>
                  <a:srgbClr val="002060"/>
                </a:solidFill>
                <a:latin typeface="Arial" panose="020B0604020202020204" pitchFamily="34" charset="0"/>
                <a:cs typeface="Arial" panose="020B0604020202020204" pitchFamily="34" charset="0"/>
              </a:rPr>
              <a:t> hai mảng kiến tạo xô vào nhau</a:t>
            </a:r>
          </a:p>
        </p:txBody>
      </p:sp>
    </p:spTree>
    <p:extLst>
      <p:ext uri="{BB962C8B-B14F-4D97-AF65-F5344CB8AC3E}">
        <p14:creationId xmlns:p14="http://schemas.microsoft.com/office/powerpoint/2010/main" xmlns="" val="3477724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a:extLst>
              <a:ext uri="{FF2B5EF4-FFF2-40B4-BE49-F238E27FC236}">
                <a16:creationId xmlns:a16="http://schemas.microsoft.com/office/drawing/2014/main" xmlns="" id="{8C79A38B-E6B2-4044-A8B5-233E0752EBF8}"/>
              </a:ext>
            </a:extLst>
          </p:cNvPr>
          <p:cNvSpPr>
            <a:spLocks noGrp="1" noChangeArrowheads="1"/>
          </p:cNvSpPr>
          <p:nvPr>
            <p:ph type="title"/>
          </p:nvPr>
        </p:nvSpPr>
        <p:spPr>
          <a:xfrm>
            <a:off x="2286000" y="2703513"/>
            <a:ext cx="8229600" cy="1143000"/>
          </a:xfrm>
        </p:spPr>
        <p:txBody>
          <a:bodyPr/>
          <a:lstStyle/>
          <a:p>
            <a:endParaRPr lang="en-US" altLang="en-US"/>
          </a:p>
        </p:txBody>
      </p:sp>
      <p:pic>
        <p:nvPicPr>
          <p:cNvPr id="92163" name="Picture 6">
            <a:extLst>
              <a:ext uri="{FF2B5EF4-FFF2-40B4-BE49-F238E27FC236}">
                <a16:creationId xmlns:a16="http://schemas.microsoft.com/office/drawing/2014/main" xmlns="" id="{D7F1B004-3C29-4A52-B478-2DE9F0E7AEE6}"/>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530350" y="1524000"/>
            <a:ext cx="9137650" cy="5283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extBox 1">
            <a:extLst>
              <a:ext uri="{FF2B5EF4-FFF2-40B4-BE49-F238E27FC236}">
                <a16:creationId xmlns:a16="http://schemas.microsoft.com/office/drawing/2014/main" xmlns="" id="{BA12F9B2-6AC5-43F5-874D-6A5C33BFE758}"/>
              </a:ext>
            </a:extLst>
          </p:cNvPr>
          <p:cNvSpPr txBox="1">
            <a:spLocks noChangeArrowheads="1"/>
          </p:cNvSpPr>
          <p:nvPr/>
        </p:nvSpPr>
        <p:spPr bwMode="auto">
          <a:xfrm>
            <a:off x="145313" y="72524"/>
            <a:ext cx="12046687" cy="13608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a:lnSpc>
                <a:spcPct val="120000"/>
              </a:lnSpc>
              <a:spcBef>
                <a:spcPts val="600"/>
              </a:spcBef>
              <a:spcAft>
                <a:spcPts val="600"/>
              </a:spcAft>
              <a:buNone/>
            </a:pPr>
            <a:r>
              <a:rPr lang="en-US" altLang="en-US" sz="3600">
                <a:solidFill>
                  <a:srgbClr val="0070C0"/>
                </a:solidFill>
              </a:rPr>
              <a:t>+ Các địa mảng x</a:t>
            </a:r>
            <a:r>
              <a:rPr lang="vi-VN" altLang="en-US" sz="3600">
                <a:solidFill>
                  <a:srgbClr val="0070C0"/>
                </a:solidFill>
              </a:rPr>
              <a:t>ô vào nhau</a:t>
            </a:r>
            <a:r>
              <a:rPr lang="en-US" altLang="en-US" sz="3600">
                <a:solidFill>
                  <a:srgbClr val="0070C0"/>
                </a:solidFill>
              </a:rPr>
              <a:t> -&gt;</a:t>
            </a:r>
            <a:r>
              <a:rPr lang="vi-VN" altLang="en-US" sz="3600">
                <a:solidFill>
                  <a:srgbClr val="0070C0"/>
                </a:solidFill>
              </a:rPr>
              <a:t> các lớp đất đá ở đới tiếp giáp giữa các địa mảng bị dồn ép, uốn lên thành núi</a:t>
            </a:r>
            <a:r>
              <a:rPr lang="en-US" altLang="en-US" sz="3600">
                <a:solidFill>
                  <a:srgbClr val="0070C0"/>
                </a:solidFill>
              </a:rPr>
              <a:t> cao </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4" name="TextBox 5">
            <a:extLst>
              <a:ext uri="{FF2B5EF4-FFF2-40B4-BE49-F238E27FC236}">
                <a16:creationId xmlns:a16="http://schemas.microsoft.com/office/drawing/2014/main" xmlns="" id="{3DBB7AF9-89E3-46B5-ACB9-88B2C3DC18A6}"/>
              </a:ext>
            </a:extLst>
          </p:cNvPr>
          <p:cNvSpPr txBox="1">
            <a:spLocks noChangeArrowheads="1"/>
          </p:cNvSpPr>
          <p:nvPr/>
        </p:nvSpPr>
        <p:spPr bwMode="auto">
          <a:xfrm>
            <a:off x="361507" y="86833"/>
            <a:ext cx="11259879" cy="26904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a:lnSpc>
                <a:spcPct val="120000"/>
              </a:lnSpc>
              <a:spcBef>
                <a:spcPts val="600"/>
              </a:spcBef>
              <a:spcAft>
                <a:spcPts val="600"/>
              </a:spcAft>
              <a:buNone/>
            </a:pPr>
            <a:r>
              <a:rPr lang="en-US" altLang="en-US" sz="3600">
                <a:solidFill>
                  <a:srgbClr val="0070C0"/>
                </a:solidFill>
              </a:rPr>
              <a:t>+Các địa mảng t</a:t>
            </a:r>
            <a:r>
              <a:rPr lang="vi-VN" altLang="en-US" sz="3600">
                <a:solidFill>
                  <a:srgbClr val="0070C0"/>
                </a:solidFill>
              </a:rPr>
              <a:t>ách xa nhau</a:t>
            </a:r>
            <a:r>
              <a:rPr lang="en-US" altLang="en-US" sz="3600">
                <a:solidFill>
                  <a:srgbClr val="0070C0"/>
                </a:solidFill>
              </a:rPr>
              <a:t>-&gt;</a:t>
            </a:r>
            <a:r>
              <a:rPr lang="vi-VN" altLang="en-US" sz="3600">
                <a:solidFill>
                  <a:srgbClr val="0070C0"/>
                </a:solidFill>
              </a:rPr>
              <a:t> các lớp đất đá bị đứt gãy, vật chất nóng chảy phun trào lên mặt đất tạo thành núi lửa</a:t>
            </a:r>
            <a:r>
              <a:rPr lang="en-US" altLang="en-US" sz="3600">
                <a:solidFill>
                  <a:srgbClr val="0070C0"/>
                </a:solidFill>
              </a:rPr>
              <a:t>, hoặc các sống núi ngầm giữa đáy đại dương</a:t>
            </a:r>
            <a:r>
              <a:rPr lang="vi-VN" altLang="en-US" sz="3600">
                <a:solidFill>
                  <a:srgbClr val="0070C0"/>
                </a:solidFill>
              </a:rPr>
              <a:t>.</a:t>
            </a:r>
            <a:endParaRPr lang="en-US" altLang="en-US" sz="3600">
              <a:solidFill>
                <a:srgbClr val="0070C0"/>
              </a:solidFill>
            </a:endParaRPr>
          </a:p>
        </p:txBody>
      </p:sp>
      <p:pic>
        <p:nvPicPr>
          <p:cNvPr id="7" name="Picture 25" descr="Bai 8 Dut gay1">
            <a:extLst>
              <a:ext uri="{FF2B5EF4-FFF2-40B4-BE49-F238E27FC236}">
                <a16:creationId xmlns:a16="http://schemas.microsoft.com/office/drawing/2014/main" xmlns="" id="{803C2AE3-7BD2-4500-A652-78FED1E0FF4A}"/>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097455" y="3030280"/>
            <a:ext cx="3887979" cy="3074217"/>
          </a:xfrm>
          <a:prstGeom prst="rect">
            <a:avLst/>
          </a:prstGeom>
          <a:noFill/>
          <a:ln w="38100">
            <a:noFill/>
            <a:miter lim="800000"/>
            <a:headEnd/>
            <a:tailEnd/>
          </a:ln>
          <a:extLst>
            <a:ext uri="{909E8E84-426E-40DD-AFC4-6F175D3DCCD1}">
              <a14:hiddenFill xmlns:a14="http://schemas.microsoft.com/office/drawing/2010/main" xmlns="">
                <a:solidFill>
                  <a:srgbClr val="FFFFFF"/>
                </a:solidFill>
              </a14:hiddenFill>
            </a:ext>
          </a:extLst>
        </p:spPr>
      </p:pic>
      <p:pic>
        <p:nvPicPr>
          <p:cNvPr id="8" name="Picture 29" descr="chinh_1199949478">
            <a:extLst>
              <a:ext uri="{FF2B5EF4-FFF2-40B4-BE49-F238E27FC236}">
                <a16:creationId xmlns:a16="http://schemas.microsoft.com/office/drawing/2014/main" xmlns="" id="{05D53060-6466-4777-B53E-C4F3BEE710C5}"/>
              </a:ext>
            </a:extLst>
          </p:cNvP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15745" y="3030280"/>
            <a:ext cx="3887979" cy="3036888"/>
          </a:xfrm>
          <a:prstGeom prst="rect">
            <a:avLst/>
          </a:prstGeom>
          <a:noFill/>
          <a:ln w="38100">
            <a:noFill/>
            <a:miter lim="800000"/>
            <a:headEnd/>
            <a:tailEnd/>
          </a:ln>
          <a:extLst>
            <a:ext uri="{909E8E84-426E-40DD-AFC4-6F175D3DCCD1}">
              <a14:hiddenFill xmlns:a14="http://schemas.microsoft.com/office/drawing/2010/main" xmlns="">
                <a:solidFill>
                  <a:srgbClr val="FFFFFF"/>
                </a:solidFill>
              </a14:hiddenFill>
            </a:ext>
          </a:extLst>
        </p:spPr>
      </p:pic>
      <p:sp>
        <p:nvSpPr>
          <p:cNvPr id="11" name="Text Box 54">
            <a:extLst>
              <a:ext uri="{FF2B5EF4-FFF2-40B4-BE49-F238E27FC236}">
                <a16:creationId xmlns:a16="http://schemas.microsoft.com/office/drawing/2014/main" xmlns="" id="{A5E202A9-E731-4B70-929F-92EB408DDA11}"/>
              </a:ext>
            </a:extLst>
          </p:cNvPr>
          <p:cNvSpPr txBox="1">
            <a:spLocks noChangeArrowheads="1"/>
          </p:cNvSpPr>
          <p:nvPr/>
        </p:nvSpPr>
        <p:spPr bwMode="auto">
          <a:xfrm>
            <a:off x="252006" y="6266152"/>
            <a:ext cx="3406775" cy="36948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vi-VN" altLang="en-US" sz="1800" b="1">
                <a:solidFill>
                  <a:srgbClr val="0070C0"/>
                </a:solidFill>
                <a:latin typeface="+mn-lt"/>
                <a:cs typeface="Times New Roman" panose="02020603050405020304" pitchFamily="18" charset="0"/>
              </a:rPr>
              <a:t>HIỆN TƯỢNG NÚI LỬA PHUN</a:t>
            </a:r>
            <a:endParaRPr lang="en-US" altLang="en-US" sz="1800" b="1">
              <a:solidFill>
                <a:srgbClr val="0070C0"/>
              </a:solidFill>
              <a:latin typeface="+mn-lt"/>
              <a:cs typeface="Times New Roman" panose="02020603050405020304" pitchFamily="18" charset="0"/>
            </a:endParaRPr>
          </a:p>
        </p:txBody>
      </p:sp>
      <p:grpSp>
        <p:nvGrpSpPr>
          <p:cNvPr id="12" name="Group 11">
            <a:extLst>
              <a:ext uri="{FF2B5EF4-FFF2-40B4-BE49-F238E27FC236}">
                <a16:creationId xmlns:a16="http://schemas.microsoft.com/office/drawing/2014/main" xmlns="" id="{0EC990E4-2F7A-4C71-ACAE-01A6AC7B6AC2}"/>
              </a:ext>
            </a:extLst>
          </p:cNvPr>
          <p:cNvGrpSpPr>
            <a:grpSpLocks/>
          </p:cNvGrpSpPr>
          <p:nvPr/>
        </p:nvGrpSpPr>
        <p:grpSpPr bwMode="auto">
          <a:xfrm>
            <a:off x="4468445" y="3773675"/>
            <a:ext cx="3041817" cy="2944407"/>
            <a:chOff x="3164112" y="3362669"/>
            <a:chExt cx="4788266" cy="2939811"/>
          </a:xfrm>
          <a:noFill/>
        </p:grpSpPr>
        <p:sp>
          <p:nvSpPr>
            <p:cNvPr id="13" name="Rectangle 43">
              <a:extLst>
                <a:ext uri="{FF2B5EF4-FFF2-40B4-BE49-F238E27FC236}">
                  <a16:creationId xmlns:a16="http://schemas.microsoft.com/office/drawing/2014/main" xmlns="" id="{831B525E-579C-47BF-BA65-AD49A1346340}"/>
                </a:ext>
              </a:extLst>
            </p:cNvPr>
            <p:cNvSpPr>
              <a:spLocks noChangeArrowheads="1"/>
            </p:cNvSpPr>
            <p:nvPr/>
          </p:nvSpPr>
          <p:spPr bwMode="auto">
            <a:xfrm>
              <a:off x="3164112" y="3362669"/>
              <a:ext cx="3048000" cy="436216"/>
            </a:xfrm>
            <a:prstGeom prst="rect">
              <a:avLst/>
            </a:prstGeom>
            <a:grp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p>
          </p:txBody>
        </p:sp>
        <p:sp>
          <p:nvSpPr>
            <p:cNvPr id="14" name="TextBox 12">
              <a:extLst>
                <a:ext uri="{FF2B5EF4-FFF2-40B4-BE49-F238E27FC236}">
                  <a16:creationId xmlns:a16="http://schemas.microsoft.com/office/drawing/2014/main" xmlns="" id="{38987285-8CF4-41A8-A964-BA759685A7AF}"/>
                </a:ext>
              </a:extLst>
            </p:cNvPr>
            <p:cNvSpPr txBox="1">
              <a:spLocks noChangeArrowheads="1"/>
            </p:cNvSpPr>
            <p:nvPr/>
          </p:nvSpPr>
          <p:spPr bwMode="auto">
            <a:xfrm>
              <a:off x="3341742" y="5933148"/>
              <a:ext cx="4610636" cy="369332"/>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vi-VN" altLang="en-US" sz="1800" b="1">
                  <a:solidFill>
                    <a:srgbClr val="0070C0"/>
                  </a:solidFill>
                  <a:latin typeface="+mn-lt"/>
                  <a:cs typeface="Times New Roman" panose="02020603050405020304" pitchFamily="18" charset="0"/>
                </a:rPr>
                <a:t>HIỆN TƯỢNG ĐỨT GÃY</a:t>
              </a:r>
              <a:endParaRPr lang="en-US" altLang="en-US" sz="1800" b="1">
                <a:solidFill>
                  <a:srgbClr val="0070C0"/>
                </a:solidFill>
                <a:latin typeface="+mn-lt"/>
                <a:cs typeface="Times New Roman" panose="02020603050405020304" pitchFamily="18" charset="0"/>
              </a:endParaRPr>
            </a:p>
          </p:txBody>
        </p:sp>
      </p:grpSp>
      <p:pic>
        <p:nvPicPr>
          <p:cNvPr id="15" name="Picture 7">
            <a:extLst>
              <a:ext uri="{FF2B5EF4-FFF2-40B4-BE49-F238E27FC236}">
                <a16:creationId xmlns:a16="http://schemas.microsoft.com/office/drawing/2014/main" xmlns="" id="{132FEC2F-37E0-4094-A0F3-E686DAB9A101}"/>
              </a:ext>
            </a:extLst>
          </p:cNvPr>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8188276" y="3102032"/>
            <a:ext cx="3887979" cy="3036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16" name="Group 15">
            <a:extLst>
              <a:ext uri="{FF2B5EF4-FFF2-40B4-BE49-F238E27FC236}">
                <a16:creationId xmlns:a16="http://schemas.microsoft.com/office/drawing/2014/main" xmlns="" id="{7260A2CD-295E-4E18-AE65-D58CE994472F}"/>
              </a:ext>
            </a:extLst>
          </p:cNvPr>
          <p:cNvGrpSpPr>
            <a:grpSpLocks/>
          </p:cNvGrpSpPr>
          <p:nvPr/>
        </p:nvGrpSpPr>
        <p:grpSpPr bwMode="auto">
          <a:xfrm>
            <a:off x="7985965" y="6274861"/>
            <a:ext cx="4292600" cy="436563"/>
            <a:chOff x="2636458" y="3342748"/>
            <a:chExt cx="3885973" cy="436216"/>
          </a:xfrm>
          <a:noFill/>
        </p:grpSpPr>
        <p:sp>
          <p:nvSpPr>
            <p:cNvPr id="17" name="Rectangle 43">
              <a:extLst>
                <a:ext uri="{FF2B5EF4-FFF2-40B4-BE49-F238E27FC236}">
                  <a16:creationId xmlns:a16="http://schemas.microsoft.com/office/drawing/2014/main" xmlns="" id="{91875D57-9D14-4EE2-BC31-B9F434AF6162}"/>
                </a:ext>
              </a:extLst>
            </p:cNvPr>
            <p:cNvSpPr>
              <a:spLocks noChangeArrowheads="1"/>
            </p:cNvSpPr>
            <p:nvPr/>
          </p:nvSpPr>
          <p:spPr bwMode="auto">
            <a:xfrm>
              <a:off x="2643516" y="3342748"/>
              <a:ext cx="3844905" cy="436216"/>
            </a:xfrm>
            <a:prstGeom prst="rect">
              <a:avLst/>
            </a:prstGeom>
            <a:grpFill/>
            <a:ln w="9525">
              <a:no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p>
          </p:txBody>
        </p:sp>
        <p:sp>
          <p:nvSpPr>
            <p:cNvPr id="18" name="TextBox 23">
              <a:extLst>
                <a:ext uri="{FF2B5EF4-FFF2-40B4-BE49-F238E27FC236}">
                  <a16:creationId xmlns:a16="http://schemas.microsoft.com/office/drawing/2014/main" xmlns="" id="{510B0CCE-04FB-4E30-A905-5989BF1FCC9A}"/>
                </a:ext>
              </a:extLst>
            </p:cNvPr>
            <p:cNvSpPr txBox="1">
              <a:spLocks noChangeArrowheads="1"/>
            </p:cNvSpPr>
            <p:nvPr/>
          </p:nvSpPr>
          <p:spPr bwMode="auto">
            <a:xfrm>
              <a:off x="2636458" y="3388597"/>
              <a:ext cx="3885973" cy="369332"/>
            </a:xfrm>
            <a:prstGeom prst="rect">
              <a:avLst/>
            </a:prstGeom>
            <a:grpFill/>
            <a:ln w="9525">
              <a:noFill/>
              <a:miter lim="800000"/>
              <a:headEnd/>
              <a:tailEnd/>
            </a:ln>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800" b="1">
                  <a:solidFill>
                    <a:srgbClr val="0070C0"/>
                  </a:solidFill>
                </a:rPr>
                <a:t>SỐNG NÚI NGẦM GIỮA ĐẠI DƯƠNG</a:t>
              </a:r>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withEffect">
                                  <p:stCondLst>
                                    <p:cond delay="0"/>
                                  </p:stCondLst>
                                  <p:childTnLst>
                                    <p:set>
                                      <p:cBhvr>
                                        <p:cTn id="6" dur="1" fill="hold">
                                          <p:stCondLst>
                                            <p:cond delay="0"/>
                                          </p:stCondLst>
                                        </p:cTn>
                                        <p:tgtEl>
                                          <p:spTgt spid="102404">
                                            <p:txEl>
                                              <p:pRg st="0" end="0"/>
                                            </p:txEl>
                                          </p:spTgt>
                                        </p:tgtEl>
                                        <p:attrNameLst>
                                          <p:attrName>style.visibility</p:attrName>
                                        </p:attrNameLst>
                                      </p:cBhvr>
                                      <p:to>
                                        <p:strVal val="visible"/>
                                      </p:to>
                                    </p:set>
                                    <p:animEffect transition="in" filter="fade">
                                      <p:cBhvr>
                                        <p:cTn id="7" dur="1000"/>
                                        <p:tgtEl>
                                          <p:spTgt spid="102404">
                                            <p:txEl>
                                              <p:pRg st="0" end="0"/>
                                            </p:txEl>
                                          </p:spTgt>
                                        </p:tgtEl>
                                      </p:cBhvr>
                                    </p:animEffect>
                                    <p:anim calcmode="lin" valueType="num">
                                      <p:cBhvr>
                                        <p:cTn id="8" dur="1000" fill="hold"/>
                                        <p:tgtEl>
                                          <p:spTgt spid="10240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240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1000"/>
                                        <p:tgtEl>
                                          <p:spTgt spid="16"/>
                                        </p:tgtEl>
                                      </p:cBhvr>
                                    </p:animEffect>
                                    <p:anim calcmode="lin" valueType="num">
                                      <p:cBhvr>
                                        <p:cTn id="22" dur="1000" fill="hold"/>
                                        <p:tgtEl>
                                          <p:spTgt spid="16"/>
                                        </p:tgtEl>
                                        <p:attrNameLst>
                                          <p:attrName>ppt_x</p:attrName>
                                        </p:attrNameLst>
                                      </p:cBhvr>
                                      <p:tavLst>
                                        <p:tav tm="0">
                                          <p:val>
                                            <p:strVal val="#ppt_x"/>
                                          </p:val>
                                        </p:tav>
                                        <p:tav tm="100000">
                                          <p:val>
                                            <p:strVal val="#ppt_x"/>
                                          </p:val>
                                        </p:tav>
                                      </p:tavLst>
                                    </p:anim>
                                    <p:anim calcmode="lin" valueType="num">
                                      <p:cBhvr>
                                        <p:cTn id="2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Connector 3">
            <a:extLst>
              <a:ext uri="{FF2B5EF4-FFF2-40B4-BE49-F238E27FC236}">
                <a16:creationId xmlns:a16="http://schemas.microsoft.com/office/drawing/2014/main" xmlns="" id="{05908F0D-267D-49E5-B9D7-738A98ECD5B9}"/>
              </a:ext>
            </a:extLst>
          </p:cNvPr>
          <p:cNvSpPr/>
          <p:nvPr/>
        </p:nvSpPr>
        <p:spPr>
          <a:xfrm>
            <a:off x="127590" y="80999"/>
            <a:ext cx="925633" cy="913586"/>
          </a:xfrm>
          <a:prstGeom prst="flowChartConnector">
            <a:avLst/>
          </a:prstGeom>
          <a:solidFill>
            <a:srgbClr val="00B050"/>
          </a:solidFill>
          <a:ln>
            <a:solidFill>
              <a:srgbClr val="92D05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795" b="1">
                <a:solidFill>
                  <a:schemeClr val="bg1"/>
                </a:solidFill>
                <a:latin typeface="Arial" panose="020B0604020202020204" pitchFamily="34" charset="0"/>
                <a:cs typeface="Arial" panose="020B0604020202020204" pitchFamily="34" charset="0"/>
              </a:rPr>
              <a:t>2</a:t>
            </a:r>
            <a:endParaRPr lang="en-US" sz="4795" b="1" dirty="0">
              <a:solidFill>
                <a:schemeClr val="bg1"/>
              </a:solidFill>
              <a:latin typeface="Arial" panose="020B0604020202020204" pitchFamily="34" charset="0"/>
              <a:cs typeface="Arial" panose="020B0604020202020204" pitchFamily="34" charset="0"/>
            </a:endParaRPr>
          </a:p>
        </p:txBody>
      </p:sp>
      <p:sp>
        <p:nvSpPr>
          <p:cNvPr id="5" name="Rectangle: Rounded Corners 4">
            <a:extLst>
              <a:ext uri="{FF2B5EF4-FFF2-40B4-BE49-F238E27FC236}">
                <a16:creationId xmlns:a16="http://schemas.microsoft.com/office/drawing/2014/main" xmlns="" id="{033D8392-EFC4-4047-A451-CDFB7FBAA512}"/>
              </a:ext>
            </a:extLst>
          </p:cNvPr>
          <p:cNvSpPr/>
          <p:nvPr/>
        </p:nvSpPr>
        <p:spPr>
          <a:xfrm>
            <a:off x="1190846" y="98205"/>
            <a:ext cx="5263117" cy="868135"/>
          </a:xfrm>
          <a:prstGeom prst="roundRect">
            <a:avLst/>
          </a:prstGeom>
          <a:solidFill>
            <a:srgbClr val="00B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996" b="1">
                <a:latin typeface="Arial" panose="020B0604020202020204" pitchFamily="34" charset="0"/>
                <a:cs typeface="Arial" panose="020B0604020202020204" pitchFamily="34" charset="0"/>
              </a:rPr>
              <a:t>  Hiện tượng tạo núi</a:t>
            </a:r>
            <a:endParaRPr lang="en-US" sz="3996" b="1" dirty="0">
              <a:latin typeface="Arial" panose="020B0604020202020204" pitchFamily="34" charset="0"/>
              <a:cs typeface="Arial" panose="020B0604020202020204" pitchFamily="34" charset="0"/>
            </a:endParaRPr>
          </a:p>
        </p:txBody>
      </p:sp>
      <p:grpSp>
        <p:nvGrpSpPr>
          <p:cNvPr id="21" name="Group 20">
            <a:extLst>
              <a:ext uri="{FF2B5EF4-FFF2-40B4-BE49-F238E27FC236}">
                <a16:creationId xmlns:a16="http://schemas.microsoft.com/office/drawing/2014/main" xmlns="" id="{15DF1FA2-BD51-4B07-9EDD-F1695A5E21BB}"/>
              </a:ext>
            </a:extLst>
          </p:cNvPr>
          <p:cNvGrpSpPr/>
          <p:nvPr/>
        </p:nvGrpSpPr>
        <p:grpSpPr>
          <a:xfrm>
            <a:off x="3136004" y="966340"/>
            <a:ext cx="6911163" cy="4869711"/>
            <a:chOff x="3136004" y="966340"/>
            <a:chExt cx="6911163" cy="4869711"/>
          </a:xfrm>
        </p:grpSpPr>
        <p:sp>
          <p:nvSpPr>
            <p:cNvPr id="19" name="Thought Bubble: Cloud 18">
              <a:extLst>
                <a:ext uri="{FF2B5EF4-FFF2-40B4-BE49-F238E27FC236}">
                  <a16:creationId xmlns:a16="http://schemas.microsoft.com/office/drawing/2014/main" xmlns="" id="{738B526C-853B-4F0F-88F8-5BB1FC8D90C2}"/>
                </a:ext>
              </a:extLst>
            </p:cNvPr>
            <p:cNvSpPr/>
            <p:nvPr/>
          </p:nvSpPr>
          <p:spPr>
            <a:xfrm>
              <a:off x="3136004" y="966340"/>
              <a:ext cx="6911163" cy="4869711"/>
            </a:xfrm>
            <a:prstGeom prst="cloudCallout">
              <a:avLst/>
            </a:prstGeom>
            <a:solidFill>
              <a:schemeClr val="accent4">
                <a:lumMod val="40000"/>
                <a:lumOff val="60000"/>
              </a:schemeClr>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xmlns="" id="{E9385804-2723-4105-A2B4-FF29468CDDEF}"/>
                </a:ext>
              </a:extLst>
            </p:cNvPr>
            <p:cNvSpPr txBox="1"/>
            <p:nvPr/>
          </p:nvSpPr>
          <p:spPr>
            <a:xfrm>
              <a:off x="3822404" y="2028228"/>
              <a:ext cx="5624623" cy="2554545"/>
            </a:xfrm>
            <a:prstGeom prst="rect">
              <a:avLst/>
            </a:prstGeom>
            <a:noFill/>
          </p:spPr>
          <p:txBody>
            <a:bodyPr wrap="square" rtlCol="0">
              <a:spAutoFit/>
            </a:bodyPr>
            <a:lstStyle/>
            <a:p>
              <a:pPr algn="ctr"/>
              <a:r>
                <a:rPr lang="en-US" sz="4000">
                  <a:solidFill>
                    <a:srgbClr val="FF0000"/>
                  </a:solidFill>
                  <a:latin typeface="Arial" panose="020B0604020202020204" pitchFamily="34" charset="0"/>
                  <a:cs typeface="Arial" panose="020B0604020202020204" pitchFamily="34" charset="0"/>
                </a:rPr>
                <a:t>Ngoại sinh có vai trò</a:t>
              </a:r>
            </a:p>
            <a:p>
              <a:pPr algn="ctr"/>
              <a:r>
                <a:rPr lang="en-US" sz="4000">
                  <a:solidFill>
                    <a:srgbClr val="FF0000"/>
                  </a:solidFill>
                  <a:latin typeface="Arial" panose="020B0604020202020204" pitchFamily="34" charset="0"/>
                  <a:cs typeface="Arial" panose="020B0604020202020204" pitchFamily="34" charset="0"/>
                </a:rPr>
                <a:t> nh</a:t>
              </a:r>
              <a:r>
                <a:rPr lang="vi-VN" sz="4000">
                  <a:solidFill>
                    <a:srgbClr val="FF0000"/>
                  </a:solidFill>
                  <a:latin typeface="Arial" panose="020B0604020202020204" pitchFamily="34" charset="0"/>
                  <a:cs typeface="Arial" panose="020B0604020202020204" pitchFamily="34" charset="0"/>
                </a:rPr>
                <a:t>ư</a:t>
              </a:r>
              <a:r>
                <a:rPr lang="en-US" sz="4000">
                  <a:solidFill>
                    <a:srgbClr val="FF0000"/>
                  </a:solidFill>
                  <a:latin typeface="Arial" panose="020B0604020202020204" pitchFamily="34" charset="0"/>
                  <a:cs typeface="Arial" panose="020B0604020202020204" pitchFamily="34" charset="0"/>
                </a:rPr>
                <a:t> thế nào trong việc </a:t>
              </a:r>
            </a:p>
            <a:p>
              <a:pPr algn="ctr"/>
              <a:r>
                <a:rPr lang="en-US" sz="4000">
                  <a:solidFill>
                    <a:srgbClr val="FF0000"/>
                  </a:solidFill>
                  <a:latin typeface="Arial" panose="020B0604020202020204" pitchFamily="34" charset="0"/>
                  <a:cs typeface="Arial" panose="020B0604020202020204" pitchFamily="34" charset="0"/>
                </a:rPr>
                <a:t>làm biến đổi hình dạng</a:t>
              </a:r>
            </a:p>
            <a:p>
              <a:pPr algn="ctr"/>
              <a:r>
                <a:rPr lang="en-US" sz="4000">
                  <a:solidFill>
                    <a:srgbClr val="FF0000"/>
                  </a:solidFill>
                  <a:latin typeface="Arial" panose="020B0604020202020204" pitchFamily="34" charset="0"/>
                  <a:cs typeface="Arial" panose="020B0604020202020204" pitchFamily="34" charset="0"/>
                </a:rPr>
                <a:t> của núi?</a:t>
              </a:r>
            </a:p>
          </p:txBody>
        </p:sp>
      </p:grpSp>
    </p:spTree>
    <p:extLst>
      <p:ext uri="{BB962C8B-B14F-4D97-AF65-F5344CB8AC3E}">
        <p14:creationId xmlns:p14="http://schemas.microsoft.com/office/powerpoint/2010/main" xmlns="" val="1029293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4D736916-38E1-43E4-942E-7760AC7E5A7E}"/>
              </a:ext>
            </a:extLst>
          </p:cNvPr>
          <p:cNvSpPr txBox="1"/>
          <p:nvPr/>
        </p:nvSpPr>
        <p:spPr>
          <a:xfrm>
            <a:off x="2753360" y="233124"/>
            <a:ext cx="8321040" cy="1107996"/>
          </a:xfrm>
          <a:prstGeom prst="rect">
            <a:avLst/>
          </a:prstGeom>
          <a:noFill/>
        </p:spPr>
        <p:txBody>
          <a:bodyPr wrap="square" rtlCol="0">
            <a:spAutoFit/>
          </a:bodyPr>
          <a:lstStyle/>
          <a:p>
            <a:r>
              <a:rPr lang="en-US" sz="6600" b="1">
                <a:solidFill>
                  <a:srgbClr val="00B0F0"/>
                </a:solidFill>
                <a:latin typeface="Arial" panose="020B0604020202020204" pitchFamily="34" charset="0"/>
                <a:cs typeface="Arial" panose="020B0604020202020204" pitchFamily="34" charset="0"/>
              </a:rPr>
              <a:t>KIỂM TRA BÀI CŨ</a:t>
            </a:r>
          </a:p>
        </p:txBody>
      </p:sp>
      <p:sp>
        <p:nvSpPr>
          <p:cNvPr id="5" name="TextBox 4">
            <a:extLst>
              <a:ext uri="{FF2B5EF4-FFF2-40B4-BE49-F238E27FC236}">
                <a16:creationId xmlns:a16="http://schemas.microsoft.com/office/drawing/2014/main" xmlns="" id="{8B093134-BB18-40DD-B498-4456A8086C70}"/>
              </a:ext>
            </a:extLst>
          </p:cNvPr>
          <p:cNvSpPr txBox="1"/>
          <p:nvPr/>
        </p:nvSpPr>
        <p:spPr>
          <a:xfrm>
            <a:off x="640080" y="1341120"/>
            <a:ext cx="11145520" cy="2123658"/>
          </a:xfrm>
          <a:prstGeom prst="rect">
            <a:avLst/>
          </a:prstGeom>
          <a:noFill/>
        </p:spPr>
        <p:txBody>
          <a:bodyPr wrap="square" rtlCol="0">
            <a:spAutoFit/>
          </a:bodyPr>
          <a:lstStyle/>
          <a:p>
            <a:pPr marL="285750" indent="-285750">
              <a:buFont typeface="Wingdings" panose="05000000000000000000" pitchFamily="2" charset="2"/>
              <a:buChar char="Ø"/>
            </a:pPr>
            <a:r>
              <a:rPr lang="en-US" sz="6600">
                <a:solidFill>
                  <a:srgbClr val="FF0000"/>
                </a:solidFill>
                <a:latin typeface="Arial" panose="020B0604020202020204" pitchFamily="34" charset="0"/>
                <a:cs typeface="Arial" panose="020B0604020202020204" pitchFamily="34" charset="0"/>
              </a:rPr>
              <a:t>Trình bày cấu tạo bên trong của Trái Đất?</a:t>
            </a:r>
          </a:p>
        </p:txBody>
      </p:sp>
      <p:sp>
        <p:nvSpPr>
          <p:cNvPr id="6" name="TextBox 5">
            <a:extLst>
              <a:ext uri="{FF2B5EF4-FFF2-40B4-BE49-F238E27FC236}">
                <a16:creationId xmlns:a16="http://schemas.microsoft.com/office/drawing/2014/main" xmlns="" id="{893238E6-5F02-4BFA-898D-862FF889ED21}"/>
              </a:ext>
            </a:extLst>
          </p:cNvPr>
          <p:cNvSpPr txBox="1"/>
          <p:nvPr/>
        </p:nvSpPr>
        <p:spPr>
          <a:xfrm>
            <a:off x="640080" y="3629918"/>
            <a:ext cx="11145520" cy="2862322"/>
          </a:xfrm>
          <a:prstGeom prst="rect">
            <a:avLst/>
          </a:prstGeom>
          <a:noFill/>
        </p:spPr>
        <p:txBody>
          <a:bodyPr wrap="square" rtlCol="0">
            <a:spAutoFit/>
          </a:bodyPr>
          <a:lstStyle/>
          <a:p>
            <a:pPr marL="285750" indent="-285750">
              <a:buFont typeface="Wingdings" panose="05000000000000000000" pitchFamily="2" charset="2"/>
              <a:buChar char="Ø"/>
            </a:pPr>
            <a:r>
              <a:rPr lang="en-US" sz="6000">
                <a:solidFill>
                  <a:srgbClr val="FF0000"/>
                </a:solidFill>
                <a:latin typeface="Arial" panose="020B0604020202020204" pitchFamily="34" charset="0"/>
                <a:cs typeface="Arial" panose="020B0604020202020204" pitchFamily="34" charset="0"/>
              </a:rPr>
              <a:t>Kể tên các địa mảng lớn của Trái Đất? Việt Nam nằm ở địa mảng nào?</a:t>
            </a:r>
          </a:p>
        </p:txBody>
      </p:sp>
    </p:spTree>
    <p:extLst>
      <p:ext uri="{BB962C8B-B14F-4D97-AF65-F5344CB8AC3E}">
        <p14:creationId xmlns:p14="http://schemas.microsoft.com/office/powerpoint/2010/main" xmlns="" val="28803205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Connector 3">
            <a:extLst>
              <a:ext uri="{FF2B5EF4-FFF2-40B4-BE49-F238E27FC236}">
                <a16:creationId xmlns:a16="http://schemas.microsoft.com/office/drawing/2014/main" xmlns="" id="{05908F0D-267D-49E5-B9D7-738A98ECD5B9}"/>
              </a:ext>
            </a:extLst>
          </p:cNvPr>
          <p:cNvSpPr/>
          <p:nvPr/>
        </p:nvSpPr>
        <p:spPr>
          <a:xfrm>
            <a:off x="127590" y="80999"/>
            <a:ext cx="925633" cy="913586"/>
          </a:xfrm>
          <a:prstGeom prst="flowChartConnector">
            <a:avLst/>
          </a:prstGeom>
          <a:solidFill>
            <a:srgbClr val="00B050"/>
          </a:solidFill>
          <a:ln>
            <a:solidFill>
              <a:srgbClr val="92D05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795" b="1">
                <a:solidFill>
                  <a:schemeClr val="bg1"/>
                </a:solidFill>
                <a:latin typeface="Arial" panose="020B0604020202020204" pitchFamily="34" charset="0"/>
                <a:cs typeface="Arial" panose="020B0604020202020204" pitchFamily="34" charset="0"/>
              </a:rPr>
              <a:t>2</a:t>
            </a:r>
            <a:endParaRPr lang="en-US" sz="4795" b="1" dirty="0">
              <a:solidFill>
                <a:schemeClr val="bg1"/>
              </a:solidFill>
              <a:latin typeface="Arial" panose="020B0604020202020204" pitchFamily="34" charset="0"/>
              <a:cs typeface="Arial" panose="020B0604020202020204" pitchFamily="34" charset="0"/>
            </a:endParaRPr>
          </a:p>
        </p:txBody>
      </p:sp>
      <p:sp>
        <p:nvSpPr>
          <p:cNvPr id="5" name="Rectangle: Rounded Corners 4">
            <a:extLst>
              <a:ext uri="{FF2B5EF4-FFF2-40B4-BE49-F238E27FC236}">
                <a16:creationId xmlns:a16="http://schemas.microsoft.com/office/drawing/2014/main" xmlns="" id="{033D8392-EFC4-4047-A451-CDFB7FBAA512}"/>
              </a:ext>
            </a:extLst>
          </p:cNvPr>
          <p:cNvSpPr/>
          <p:nvPr/>
        </p:nvSpPr>
        <p:spPr>
          <a:xfrm>
            <a:off x="1190846" y="98205"/>
            <a:ext cx="5263117" cy="868135"/>
          </a:xfrm>
          <a:prstGeom prst="roundRect">
            <a:avLst/>
          </a:prstGeom>
          <a:solidFill>
            <a:srgbClr val="00B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996" b="1">
                <a:latin typeface="Arial" panose="020B0604020202020204" pitchFamily="34" charset="0"/>
                <a:cs typeface="Arial" panose="020B0604020202020204" pitchFamily="34" charset="0"/>
              </a:rPr>
              <a:t>  Hiện tượng tạo núi</a:t>
            </a:r>
            <a:endParaRPr lang="en-US" sz="3996" b="1" dirty="0">
              <a:latin typeface="Arial" panose="020B0604020202020204" pitchFamily="34" charset="0"/>
              <a:cs typeface="Arial" panose="020B0604020202020204" pitchFamily="34" charset="0"/>
            </a:endParaRPr>
          </a:p>
        </p:txBody>
      </p:sp>
      <p:sp>
        <p:nvSpPr>
          <p:cNvPr id="7" name="Google Shape;147;p19">
            <a:extLst>
              <a:ext uri="{FF2B5EF4-FFF2-40B4-BE49-F238E27FC236}">
                <a16:creationId xmlns:a16="http://schemas.microsoft.com/office/drawing/2014/main" xmlns="" id="{783667C9-74A0-4238-83E6-392861F6A44F}"/>
              </a:ext>
            </a:extLst>
          </p:cNvPr>
          <p:cNvSpPr txBox="1"/>
          <p:nvPr/>
        </p:nvSpPr>
        <p:spPr>
          <a:xfrm>
            <a:off x="290986" y="1618231"/>
            <a:ext cx="11702540" cy="830400"/>
          </a:xfrm>
          <a:prstGeom prst="rect">
            <a:avLst/>
          </a:prstGeom>
          <a:noFill/>
          <a:ln>
            <a:noFill/>
          </a:ln>
        </p:spPr>
        <p:txBody>
          <a:bodyPr spcFirstLastPara="1" wrap="square" lIns="91425" tIns="45700" rIns="91425" bIns="45700" anchor="t" anchorCtr="0">
            <a:noAutofit/>
          </a:bodyPr>
          <a:lstStyle/>
          <a:p>
            <a:pPr marL="571500" indent="-571500">
              <a:buFontTx/>
              <a:buChar char="-"/>
            </a:pPr>
            <a:r>
              <a:rPr lang="vi-VN" sz="4400">
                <a:solidFill>
                  <a:schemeClr val="accent5">
                    <a:lumMod val="75000"/>
                  </a:schemeClr>
                </a:solidFill>
                <a:latin typeface="Arial" panose="020B0604020202020204" pitchFamily="34" charset="0"/>
                <a:cs typeface="Arial" panose="020B0604020202020204" pitchFamily="34" charset="0"/>
              </a:rPr>
              <a:t>Nội lực là yếu tố chính trong quá trình </a:t>
            </a:r>
            <a:r>
              <a:rPr lang="en-US" sz="4400">
                <a:solidFill>
                  <a:schemeClr val="accent5">
                    <a:lumMod val="75000"/>
                  </a:schemeClr>
                </a:solidFill>
                <a:latin typeface="Arial" panose="020B0604020202020204" pitchFamily="34" charset="0"/>
                <a:cs typeface="Arial" panose="020B0604020202020204" pitchFamily="34" charset="0"/>
              </a:rPr>
              <a:t>tạo </a:t>
            </a:r>
            <a:r>
              <a:rPr lang="vi-VN" sz="4400">
                <a:solidFill>
                  <a:schemeClr val="accent5">
                    <a:lumMod val="75000"/>
                  </a:schemeClr>
                </a:solidFill>
                <a:latin typeface="Arial" panose="020B0604020202020204" pitchFamily="34" charset="0"/>
                <a:cs typeface="Arial" panose="020B0604020202020204" pitchFamily="34" charset="0"/>
              </a:rPr>
              <a:t>thành núi, ngoài ra núi cũng chịu các tác</a:t>
            </a:r>
            <a:r>
              <a:rPr lang="en-US" sz="4400">
                <a:solidFill>
                  <a:schemeClr val="accent5">
                    <a:lumMod val="75000"/>
                  </a:schemeClr>
                </a:solidFill>
                <a:latin typeface="Arial" panose="020B0604020202020204" pitchFamily="34" charset="0"/>
                <a:cs typeface="Arial" panose="020B0604020202020204" pitchFamily="34" charset="0"/>
              </a:rPr>
              <a:t> </a:t>
            </a:r>
            <a:r>
              <a:rPr lang="vi-VN" sz="4400">
                <a:solidFill>
                  <a:schemeClr val="accent5">
                    <a:lumMod val="75000"/>
                  </a:schemeClr>
                </a:solidFill>
                <a:latin typeface="Arial" panose="020B0604020202020204" pitchFamily="34" charset="0"/>
                <a:cs typeface="Arial" panose="020B0604020202020204" pitchFamily="34" charset="0"/>
              </a:rPr>
              <a:t>động của quá trình ngoại sinh. </a:t>
            </a:r>
            <a:endParaRPr lang="en-US" sz="4400">
              <a:solidFill>
                <a:schemeClr val="accent5">
                  <a:lumMod val="75000"/>
                </a:schemeClr>
              </a:solidFill>
              <a:latin typeface="Arial" panose="020B0604020202020204" pitchFamily="34" charset="0"/>
              <a:cs typeface="Arial" panose="020B0604020202020204" pitchFamily="34" charset="0"/>
            </a:endParaRPr>
          </a:p>
        </p:txBody>
      </p:sp>
      <p:pic>
        <p:nvPicPr>
          <p:cNvPr id="8" name="Picture 11" descr="book9">
            <a:extLst>
              <a:ext uri="{FF2B5EF4-FFF2-40B4-BE49-F238E27FC236}">
                <a16:creationId xmlns:a16="http://schemas.microsoft.com/office/drawing/2014/main" xmlns="" id="{9D36457F-073A-4364-B15C-022081FF9F67}"/>
              </a:ext>
            </a:extLst>
          </p:cNvPr>
          <p:cNvPicPr>
            <a:picLocks noChangeAspect="1" noChangeArrowheads="1" noCrop="1"/>
          </p:cNvPicPr>
          <p:nvPr/>
        </p:nvPicPr>
        <p:blipFill>
          <a:blip r:embed="rId3">
            <a:extLst>
              <a:ext uri="{28A0092B-C50C-407E-A947-70E740481C1C}">
                <a14:useLocalDpi xmlns:a14="http://schemas.microsoft.com/office/drawing/2010/main" xmlns="" val="0"/>
              </a:ext>
            </a:extLst>
          </a:blip>
          <a:srcRect/>
          <a:stretch>
            <a:fillRect/>
          </a:stretch>
        </p:blipFill>
        <p:spPr bwMode="auto">
          <a:xfrm>
            <a:off x="38991" y="1098719"/>
            <a:ext cx="914400"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Google Shape;147;p19">
            <a:extLst>
              <a:ext uri="{FF2B5EF4-FFF2-40B4-BE49-F238E27FC236}">
                <a16:creationId xmlns:a16="http://schemas.microsoft.com/office/drawing/2014/main" xmlns="" id="{091781A3-5F93-40FC-A447-1DD22F613A66}"/>
              </a:ext>
            </a:extLst>
          </p:cNvPr>
          <p:cNvSpPr txBox="1"/>
          <p:nvPr/>
        </p:nvSpPr>
        <p:spPr>
          <a:xfrm>
            <a:off x="127590" y="3675193"/>
            <a:ext cx="12085313" cy="830400"/>
          </a:xfrm>
          <a:prstGeom prst="rect">
            <a:avLst/>
          </a:prstGeom>
          <a:noFill/>
          <a:ln>
            <a:noFill/>
          </a:ln>
        </p:spPr>
        <p:txBody>
          <a:bodyPr spcFirstLastPara="1" wrap="square" lIns="91425" tIns="45700" rIns="91425" bIns="45700" anchor="t" anchorCtr="0">
            <a:noAutofit/>
          </a:bodyPr>
          <a:lstStyle/>
          <a:p>
            <a:pPr marL="571500" indent="-571500">
              <a:buFontTx/>
              <a:buChar char="-"/>
            </a:pPr>
            <a:r>
              <a:rPr lang="vi-VN" sz="4400">
                <a:solidFill>
                  <a:schemeClr val="accent5">
                    <a:lumMod val="75000"/>
                  </a:schemeClr>
                </a:solidFill>
                <a:latin typeface="Arial" panose="020B0604020202020204" pitchFamily="34" charset="0"/>
                <a:cs typeface="Arial" panose="020B0604020202020204" pitchFamily="34" charset="0"/>
              </a:rPr>
              <a:t>Qua thời gian, dưới tác động của ngoại sinh (dòng chảy, gió,nhiệt độ,...) làm thay đ</a:t>
            </a:r>
            <a:r>
              <a:rPr lang="en-US" sz="4400">
                <a:solidFill>
                  <a:schemeClr val="accent5">
                    <a:lumMod val="75000"/>
                  </a:schemeClr>
                </a:solidFill>
                <a:latin typeface="Arial" panose="020B0604020202020204" pitchFamily="34" charset="0"/>
                <a:cs typeface="Arial" panose="020B0604020202020204" pitchFamily="34" charset="0"/>
              </a:rPr>
              <a:t>ổ</a:t>
            </a:r>
            <a:r>
              <a:rPr lang="vi-VN" sz="4400">
                <a:solidFill>
                  <a:schemeClr val="accent5">
                    <a:lumMod val="75000"/>
                  </a:schemeClr>
                </a:solidFill>
                <a:latin typeface="Arial" panose="020B0604020202020204" pitchFamily="34" charset="0"/>
                <a:cs typeface="Arial" panose="020B0604020202020204" pitchFamily="34" charset="0"/>
              </a:rPr>
              <a:t>i hình dạng của núi: các đỉnh núi tròn hơn, sườn núi bớt </a:t>
            </a:r>
            <a:r>
              <a:rPr lang="en-US" sz="4400">
                <a:solidFill>
                  <a:schemeClr val="accent5">
                    <a:lumMod val="75000"/>
                  </a:schemeClr>
                </a:solidFill>
                <a:latin typeface="Arial" panose="020B0604020202020204" pitchFamily="34" charset="0"/>
                <a:cs typeface="Arial" panose="020B0604020202020204" pitchFamily="34" charset="0"/>
              </a:rPr>
              <a:t>d</a:t>
            </a:r>
            <a:r>
              <a:rPr lang="vi-VN" sz="4400">
                <a:solidFill>
                  <a:schemeClr val="accent5">
                    <a:lumMod val="75000"/>
                  </a:schemeClr>
                </a:solidFill>
                <a:latin typeface="Arial" panose="020B0604020202020204" pitchFamily="34" charset="0"/>
                <a:cs typeface="Arial" panose="020B0604020202020204" pitchFamily="34" charset="0"/>
              </a:rPr>
              <a:t>ốc, độ</a:t>
            </a:r>
            <a:r>
              <a:rPr lang="en-US" sz="4400">
                <a:solidFill>
                  <a:schemeClr val="accent5">
                    <a:lumMod val="75000"/>
                  </a:schemeClr>
                </a:solidFill>
                <a:latin typeface="Arial" panose="020B0604020202020204" pitchFamily="34" charset="0"/>
                <a:cs typeface="Arial" panose="020B0604020202020204" pitchFamily="34" charset="0"/>
              </a:rPr>
              <a:t> </a:t>
            </a:r>
            <a:r>
              <a:rPr lang="vi-VN" sz="4400">
                <a:solidFill>
                  <a:schemeClr val="accent5">
                    <a:lumMod val="75000"/>
                  </a:schemeClr>
                </a:solidFill>
                <a:latin typeface="Arial" panose="020B0604020202020204" pitchFamily="34" charset="0"/>
                <a:cs typeface="Arial" panose="020B0604020202020204" pitchFamily="34" charset="0"/>
              </a:rPr>
              <a:t>cao giảm xuống...</a:t>
            </a:r>
            <a:endParaRPr sz="4400">
              <a:solidFill>
                <a:schemeClr val="accent5">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194756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Punched Tape 1">
            <a:extLst>
              <a:ext uri="{FF2B5EF4-FFF2-40B4-BE49-F238E27FC236}">
                <a16:creationId xmlns:a16="http://schemas.microsoft.com/office/drawing/2014/main" xmlns="" id="{1AC0BBD8-CB0C-45CF-8955-7854FFF1DDE8}"/>
              </a:ext>
            </a:extLst>
          </p:cNvPr>
          <p:cNvSpPr/>
          <p:nvPr/>
        </p:nvSpPr>
        <p:spPr>
          <a:xfrm>
            <a:off x="1701800" y="0"/>
            <a:ext cx="10226040" cy="2070358"/>
          </a:xfrm>
          <a:prstGeom prst="flowChartPunchedTap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00B0F0"/>
                </a:solidFill>
                <a:latin typeface="#9Slide03 Neutra" panose="02040603050506020204" pitchFamily="18" charset="0"/>
                <a:cs typeface="Arial" panose="020B0604020202020204" pitchFamily="34" charset="0"/>
              </a:rPr>
              <a:t>LUYỆN TẬP VÀ VẬN DỤNG</a:t>
            </a:r>
          </a:p>
        </p:txBody>
      </p:sp>
      <p:pic>
        <p:nvPicPr>
          <p:cNvPr id="3" name="Picture 2">
            <a:extLst>
              <a:ext uri="{FF2B5EF4-FFF2-40B4-BE49-F238E27FC236}">
                <a16:creationId xmlns:a16="http://schemas.microsoft.com/office/drawing/2014/main" xmlns="" id="{CF3A7403-F93A-47C2-B6A6-7F29C5785177}"/>
              </a:ext>
            </a:extLst>
          </p:cNvPr>
          <p:cNvPicPr>
            <a:picLocks noChangeAspect="1"/>
          </p:cNvPicPr>
          <p:nvPr/>
        </p:nvPicPr>
        <p:blipFill rotWithShape="1">
          <a:blip r:embed="rId2"/>
          <a:srcRect l="25843" t="24900" r="67560" b="64176"/>
          <a:stretch/>
        </p:blipFill>
        <p:spPr>
          <a:xfrm>
            <a:off x="91440" y="223521"/>
            <a:ext cx="1701800" cy="1694438"/>
          </a:xfrm>
          <a:prstGeom prst="rect">
            <a:avLst/>
          </a:prstGeom>
        </p:spPr>
      </p:pic>
      <p:sp>
        <p:nvSpPr>
          <p:cNvPr id="4" name="TextBox 3">
            <a:extLst>
              <a:ext uri="{FF2B5EF4-FFF2-40B4-BE49-F238E27FC236}">
                <a16:creationId xmlns:a16="http://schemas.microsoft.com/office/drawing/2014/main" xmlns="" id="{951BE436-0319-4543-9ECC-DCA90C2F8B1A}"/>
              </a:ext>
            </a:extLst>
          </p:cNvPr>
          <p:cNvSpPr txBox="1"/>
          <p:nvPr/>
        </p:nvSpPr>
        <p:spPr>
          <a:xfrm>
            <a:off x="320040" y="2232389"/>
            <a:ext cx="11551920" cy="2185214"/>
          </a:xfrm>
          <a:prstGeom prst="rect">
            <a:avLst/>
          </a:prstGeom>
          <a:noFill/>
        </p:spPr>
        <p:txBody>
          <a:bodyPr wrap="square" rtlCol="0">
            <a:spAutoFit/>
          </a:bodyPr>
          <a:lstStyle/>
          <a:p>
            <a:r>
              <a:rPr lang="en-US" sz="4800" b="1">
                <a:solidFill>
                  <a:srgbClr val="FF0000"/>
                </a:solidFill>
                <a:latin typeface="Arial" panose="020B0604020202020204" pitchFamily="34" charset="0"/>
                <a:cs typeface="Arial" panose="020B0604020202020204" pitchFamily="34" charset="0"/>
              </a:rPr>
              <a:t>1.</a:t>
            </a:r>
            <a:r>
              <a:rPr lang="en-US" sz="4400" b="1">
                <a:solidFill>
                  <a:srgbClr val="FF0000"/>
                </a:solidFill>
                <a:latin typeface="Arial" panose="020B0604020202020204" pitchFamily="34" charset="0"/>
                <a:cs typeface="Arial" panose="020B0604020202020204" pitchFamily="34" charset="0"/>
              </a:rPr>
              <a:t>Nêu vai trò của quá trình nội sinh và ngoại sinh trong việc hình thành địa hình bề mặt Trái Đất</a:t>
            </a:r>
          </a:p>
        </p:txBody>
      </p:sp>
      <p:sp>
        <p:nvSpPr>
          <p:cNvPr id="6" name="TextBox 5">
            <a:extLst>
              <a:ext uri="{FF2B5EF4-FFF2-40B4-BE49-F238E27FC236}">
                <a16:creationId xmlns:a16="http://schemas.microsoft.com/office/drawing/2014/main" xmlns="" id="{89E137AE-D4E3-43D1-99DE-BF78FF23891A}"/>
              </a:ext>
            </a:extLst>
          </p:cNvPr>
          <p:cNvSpPr txBox="1"/>
          <p:nvPr/>
        </p:nvSpPr>
        <p:spPr>
          <a:xfrm>
            <a:off x="320040" y="4559335"/>
            <a:ext cx="11551920" cy="2185214"/>
          </a:xfrm>
          <a:prstGeom prst="rect">
            <a:avLst/>
          </a:prstGeom>
          <a:noFill/>
        </p:spPr>
        <p:txBody>
          <a:bodyPr wrap="square" rtlCol="0">
            <a:spAutoFit/>
          </a:bodyPr>
          <a:lstStyle/>
          <a:p>
            <a:r>
              <a:rPr lang="en-US" sz="4800" b="1">
                <a:solidFill>
                  <a:srgbClr val="FF0000"/>
                </a:solidFill>
                <a:latin typeface="Arial" panose="020B0604020202020204" pitchFamily="34" charset="0"/>
                <a:cs typeface="Arial" panose="020B0604020202020204" pitchFamily="34" charset="0"/>
              </a:rPr>
              <a:t>2.</a:t>
            </a:r>
            <a:r>
              <a:rPr lang="en-US" sz="4400" b="1">
                <a:solidFill>
                  <a:srgbClr val="FF0000"/>
                </a:solidFill>
                <a:latin typeface="Arial" panose="020B0604020202020204" pitchFamily="34" charset="0"/>
                <a:cs typeface="Arial" panose="020B0604020202020204" pitchFamily="34" charset="0"/>
              </a:rPr>
              <a:t>Nêu tác động đồng thời của quá trình nội sinh và ngoại sinh trong hiện tượng tạo núi.</a:t>
            </a:r>
          </a:p>
        </p:txBody>
      </p:sp>
    </p:spTree>
    <p:extLst>
      <p:ext uri="{BB962C8B-B14F-4D97-AF65-F5344CB8AC3E}">
        <p14:creationId xmlns:p14="http://schemas.microsoft.com/office/powerpoint/2010/main" xmlns="" val="2305352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left)">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735946" y="1731680"/>
            <a:ext cx="3410603" cy="341376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21821" tIns="60910" rIns="121821" bIns="60910" rtlCol="0" anchor="ctr"/>
          <a:lstStyle/>
          <a:p>
            <a:pPr algn="ctr"/>
            <a:r>
              <a:rPr lang="en-US" sz="4329" b="1">
                <a:latin typeface="Arial" pitchFamily="34" charset="0"/>
                <a:cs typeface="Arial" pitchFamily="34" charset="0"/>
              </a:rPr>
              <a:t>  Dặn dò</a:t>
            </a:r>
          </a:p>
        </p:txBody>
      </p:sp>
      <p:sp>
        <p:nvSpPr>
          <p:cNvPr id="5" name="Block Arc 4"/>
          <p:cNvSpPr/>
          <p:nvPr/>
        </p:nvSpPr>
        <p:spPr>
          <a:xfrm>
            <a:off x="-3898054" y="-219541"/>
            <a:ext cx="7290338" cy="7297088"/>
          </a:xfrm>
          <a:prstGeom prst="blockArc">
            <a:avLst>
              <a:gd name="adj1" fmla="val 18900000"/>
              <a:gd name="adj2" fmla="val 2700000"/>
              <a:gd name="adj3" fmla="val 395"/>
            </a:avLst>
          </a:prstGeom>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6" name="Freeform 5"/>
          <p:cNvSpPr/>
          <p:nvPr/>
        </p:nvSpPr>
        <p:spPr>
          <a:xfrm>
            <a:off x="2974669" y="1261535"/>
            <a:ext cx="9019958" cy="1083733"/>
          </a:xfrm>
          <a:custGeom>
            <a:avLst/>
            <a:gdLst>
              <a:gd name="connsiteX0" fmla="*/ 0 w 6771233"/>
              <a:gd name="connsiteY0" fmla="*/ 0 h 812800"/>
              <a:gd name="connsiteX1" fmla="*/ 6771233 w 6771233"/>
              <a:gd name="connsiteY1" fmla="*/ 0 h 812800"/>
              <a:gd name="connsiteX2" fmla="*/ 6771233 w 6771233"/>
              <a:gd name="connsiteY2" fmla="*/ 812800 h 812800"/>
              <a:gd name="connsiteX3" fmla="*/ 0 w 6771233"/>
              <a:gd name="connsiteY3" fmla="*/ 812800 h 812800"/>
              <a:gd name="connsiteX4" fmla="*/ 0 w 6771233"/>
              <a:gd name="connsiteY4" fmla="*/ 0 h 812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1233" h="812800">
                <a:moveTo>
                  <a:pt x="0" y="0"/>
                </a:moveTo>
                <a:lnTo>
                  <a:pt x="6771233" y="0"/>
                </a:lnTo>
                <a:lnTo>
                  <a:pt x="6771233" y="812800"/>
                </a:lnTo>
                <a:lnTo>
                  <a:pt x="0" y="812800"/>
                </a:lnTo>
                <a:lnTo>
                  <a:pt x="0" y="0"/>
                </a:lnTo>
                <a:close/>
              </a:path>
            </a:pathLst>
          </a:custGeom>
          <a:noFill/>
          <a:ln>
            <a:solidFill>
              <a:srgbClr val="00B050"/>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59514" tIns="94750" rIns="94750" bIns="94750" numCol="1" spcCol="2541" anchor="ctr" anchorCtr="0">
            <a:noAutofit/>
          </a:bodyPr>
          <a:lstStyle/>
          <a:p>
            <a:pPr defTabSz="1657994">
              <a:lnSpc>
                <a:spcPct val="90000"/>
              </a:lnSpc>
              <a:spcBef>
                <a:spcPct val="0"/>
              </a:spcBef>
              <a:spcAft>
                <a:spcPct val="35000"/>
              </a:spcAft>
            </a:pPr>
            <a:r>
              <a:rPr lang="en-US" sz="3730" b="1">
                <a:solidFill>
                  <a:srgbClr val="00B050"/>
                </a:solidFill>
                <a:latin typeface="Arial" pitchFamily="34" charset="0"/>
                <a:cs typeface="Arial" pitchFamily="34" charset="0"/>
              </a:rPr>
              <a:t>Xem lại bài đã học</a:t>
            </a:r>
          </a:p>
        </p:txBody>
      </p:sp>
      <p:sp>
        <p:nvSpPr>
          <p:cNvPr id="7" name="Oval 6"/>
          <p:cNvSpPr/>
          <p:nvPr/>
        </p:nvSpPr>
        <p:spPr>
          <a:xfrm>
            <a:off x="2297962" y="1126068"/>
            <a:ext cx="1353413" cy="1354666"/>
          </a:xfrm>
          <a:prstGeom prst="ellipse">
            <a:avLst/>
          </a:prstGeom>
          <a:solidFill>
            <a:srgbClr val="00B050"/>
          </a:solid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lIns="121821" tIns="60910" rIns="121821" bIns="60910"/>
          <a:lstStyle/>
          <a:p>
            <a:pPr algn="ctr">
              <a:spcBef>
                <a:spcPts val="799"/>
              </a:spcBef>
            </a:pPr>
            <a:r>
              <a:rPr lang="en-US" sz="5328" b="1">
                <a:solidFill>
                  <a:schemeClr val="bg1"/>
                </a:solidFill>
                <a:latin typeface="Arial" pitchFamily="34" charset="0"/>
                <a:cs typeface="Arial" pitchFamily="34" charset="0"/>
              </a:rPr>
              <a:t>1</a:t>
            </a:r>
          </a:p>
        </p:txBody>
      </p:sp>
      <p:sp>
        <p:nvSpPr>
          <p:cNvPr id="8" name="Freeform 7"/>
          <p:cNvSpPr/>
          <p:nvPr/>
        </p:nvSpPr>
        <p:spPr>
          <a:xfrm>
            <a:off x="3368241" y="2887134"/>
            <a:ext cx="8626387" cy="1083733"/>
          </a:xfrm>
          <a:custGeom>
            <a:avLst/>
            <a:gdLst>
              <a:gd name="connsiteX0" fmla="*/ 0 w 6475780"/>
              <a:gd name="connsiteY0" fmla="*/ 0 h 812800"/>
              <a:gd name="connsiteX1" fmla="*/ 6475780 w 6475780"/>
              <a:gd name="connsiteY1" fmla="*/ 0 h 812800"/>
              <a:gd name="connsiteX2" fmla="*/ 6475780 w 6475780"/>
              <a:gd name="connsiteY2" fmla="*/ 812800 h 812800"/>
              <a:gd name="connsiteX3" fmla="*/ 0 w 6475780"/>
              <a:gd name="connsiteY3" fmla="*/ 812800 h 812800"/>
              <a:gd name="connsiteX4" fmla="*/ 0 w 6475780"/>
              <a:gd name="connsiteY4" fmla="*/ 0 h 812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75780" h="812800">
                <a:moveTo>
                  <a:pt x="0" y="0"/>
                </a:moveTo>
                <a:lnTo>
                  <a:pt x="6475780" y="0"/>
                </a:lnTo>
                <a:lnTo>
                  <a:pt x="6475780" y="812800"/>
                </a:lnTo>
                <a:lnTo>
                  <a:pt x="0" y="812800"/>
                </a:lnTo>
                <a:lnTo>
                  <a:pt x="0" y="0"/>
                </a:lnTo>
                <a:close/>
              </a:path>
            </a:pathLst>
          </a:custGeom>
          <a:noFill/>
          <a:ln>
            <a:solidFill>
              <a:srgbClr val="FF99CC"/>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59514" tIns="94750" rIns="94750" bIns="94750" numCol="1" spcCol="2541" anchor="ctr" anchorCtr="0">
            <a:noAutofit/>
          </a:bodyPr>
          <a:lstStyle/>
          <a:p>
            <a:pPr defTabSz="1657994">
              <a:lnSpc>
                <a:spcPct val="90000"/>
              </a:lnSpc>
              <a:spcBef>
                <a:spcPct val="0"/>
              </a:spcBef>
              <a:spcAft>
                <a:spcPct val="35000"/>
              </a:spcAft>
            </a:pPr>
            <a:r>
              <a:rPr lang="en-US" sz="3730" b="1">
                <a:solidFill>
                  <a:srgbClr val="FF99CC"/>
                </a:solidFill>
                <a:latin typeface="Arial" pitchFamily="34" charset="0"/>
                <a:cs typeface="Arial" pitchFamily="34" charset="0"/>
              </a:rPr>
              <a:t>Hoàn thành bài tập SGK</a:t>
            </a:r>
          </a:p>
        </p:txBody>
      </p:sp>
      <p:sp>
        <p:nvSpPr>
          <p:cNvPr id="9" name="Oval 8"/>
          <p:cNvSpPr/>
          <p:nvPr/>
        </p:nvSpPr>
        <p:spPr>
          <a:xfrm>
            <a:off x="2691535" y="2751666"/>
            <a:ext cx="1353413" cy="1354666"/>
          </a:xfrm>
          <a:prstGeom prst="ellipse">
            <a:avLst/>
          </a:prstGeom>
          <a:solidFill>
            <a:srgbClr val="FF99CC"/>
          </a:solid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lIns="121821" tIns="60910" rIns="121821" bIns="60910"/>
          <a:lstStyle/>
          <a:p>
            <a:pPr algn="ctr"/>
            <a:r>
              <a:rPr lang="en-US" sz="5328" b="1">
                <a:solidFill>
                  <a:schemeClr val="bg1"/>
                </a:solidFill>
                <a:latin typeface="Arial" pitchFamily="34" charset="0"/>
                <a:cs typeface="Arial" pitchFamily="34" charset="0"/>
              </a:rPr>
              <a:t>2</a:t>
            </a:r>
          </a:p>
        </p:txBody>
      </p:sp>
      <p:sp>
        <p:nvSpPr>
          <p:cNvPr id="10" name="Freeform 9"/>
          <p:cNvSpPr/>
          <p:nvPr/>
        </p:nvSpPr>
        <p:spPr>
          <a:xfrm>
            <a:off x="2974669" y="4241800"/>
            <a:ext cx="9019958" cy="1761065"/>
          </a:xfrm>
          <a:custGeom>
            <a:avLst/>
            <a:gdLst>
              <a:gd name="connsiteX0" fmla="*/ 0 w 6771233"/>
              <a:gd name="connsiteY0" fmla="*/ 0 h 812800"/>
              <a:gd name="connsiteX1" fmla="*/ 6771233 w 6771233"/>
              <a:gd name="connsiteY1" fmla="*/ 0 h 812800"/>
              <a:gd name="connsiteX2" fmla="*/ 6771233 w 6771233"/>
              <a:gd name="connsiteY2" fmla="*/ 812800 h 812800"/>
              <a:gd name="connsiteX3" fmla="*/ 0 w 6771233"/>
              <a:gd name="connsiteY3" fmla="*/ 812800 h 812800"/>
              <a:gd name="connsiteX4" fmla="*/ 0 w 6771233"/>
              <a:gd name="connsiteY4" fmla="*/ 0 h 812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1233" h="812800">
                <a:moveTo>
                  <a:pt x="0" y="0"/>
                </a:moveTo>
                <a:lnTo>
                  <a:pt x="6771233" y="0"/>
                </a:lnTo>
                <a:lnTo>
                  <a:pt x="6771233" y="812800"/>
                </a:lnTo>
                <a:lnTo>
                  <a:pt x="0" y="812800"/>
                </a:lnTo>
                <a:lnTo>
                  <a:pt x="0" y="0"/>
                </a:lnTo>
                <a:close/>
              </a:path>
            </a:pathLst>
          </a:custGeom>
          <a:noFill/>
          <a:ln>
            <a:solidFill>
              <a:srgbClr val="3399FF"/>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59514" tIns="94750" rIns="94750" bIns="94750" numCol="1" spcCol="2541" anchor="ctr" anchorCtr="0">
            <a:noAutofit/>
          </a:bodyPr>
          <a:lstStyle/>
          <a:p>
            <a:pPr defTabSz="1657994">
              <a:lnSpc>
                <a:spcPct val="90000"/>
              </a:lnSpc>
              <a:spcBef>
                <a:spcPct val="0"/>
              </a:spcBef>
              <a:spcAft>
                <a:spcPct val="35000"/>
              </a:spcAft>
            </a:pPr>
            <a:r>
              <a:rPr lang="en-US" sz="3730" b="1">
                <a:solidFill>
                  <a:srgbClr val="3399FF"/>
                </a:solidFill>
                <a:latin typeface="Arial" pitchFamily="34" charset="0"/>
                <a:cs typeface="Arial" pitchFamily="34" charset="0"/>
              </a:rPr>
              <a:t>Chuẩn bị bài 11: Quá trình nội sinh và quá trình ngoại sinh. Hiện tượng tạo núi.</a:t>
            </a:r>
          </a:p>
        </p:txBody>
      </p:sp>
      <p:sp>
        <p:nvSpPr>
          <p:cNvPr id="11" name="Oval 10"/>
          <p:cNvSpPr/>
          <p:nvPr/>
        </p:nvSpPr>
        <p:spPr>
          <a:xfrm>
            <a:off x="2297962" y="4377267"/>
            <a:ext cx="1353413" cy="1354666"/>
          </a:xfrm>
          <a:prstGeom prst="ellipse">
            <a:avLst/>
          </a:prstGeom>
          <a:solidFill>
            <a:srgbClr val="3399FF"/>
          </a:solid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lIns="121821" tIns="60910" rIns="121821" bIns="60910"/>
          <a:lstStyle/>
          <a:p>
            <a:pPr algn="ctr"/>
            <a:r>
              <a:rPr lang="en-US" sz="4795" b="1">
                <a:solidFill>
                  <a:schemeClr val="bg1"/>
                </a:solidFill>
                <a:latin typeface="Arial" pitchFamily="34" charset="0"/>
                <a:cs typeface="Arial" pitchFamily="34" charset="0"/>
              </a:rPr>
              <a:t>3</a:t>
            </a:r>
          </a:p>
        </p:txBody>
      </p:sp>
      <p:pic>
        <p:nvPicPr>
          <p:cNvPr id="12" name="Picture 1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9242687" y="97855"/>
            <a:ext cx="2943674" cy="2056426"/>
          </a:xfrm>
          <a:prstGeom prst="rect">
            <a:avLst/>
          </a:prstGeom>
        </p:spPr>
      </p:pic>
    </p:spTree>
    <p:extLst>
      <p:ext uri="{BB962C8B-B14F-4D97-AF65-F5344CB8AC3E}">
        <p14:creationId xmlns:p14="http://schemas.microsoft.com/office/powerpoint/2010/main" xmlns="" val="2137555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2" presetClass="entr" presetSubtype="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up)">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childTnLst>
                          </p:cTn>
                        </p:par>
                        <p:par>
                          <p:cTn id="16" fill="hold">
                            <p:stCondLst>
                              <p:cond delay="500"/>
                            </p:stCondLst>
                            <p:childTnLst>
                              <p:par>
                                <p:cTn id="17" presetID="22" presetClass="entr" presetSubtype="8"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500"/>
                                        <p:tgtEl>
                                          <p:spTgt spid="6"/>
                                        </p:tgtEl>
                                      </p:cBhvr>
                                    </p:animEffect>
                                  </p:childTnLst>
                                </p:cTn>
                              </p:par>
                            </p:childTnLst>
                          </p:cTn>
                        </p:par>
                        <p:par>
                          <p:cTn id="20" fill="hold">
                            <p:stCondLst>
                              <p:cond delay="1000"/>
                            </p:stCondLst>
                            <p:childTnLst>
                              <p:par>
                                <p:cTn id="21" presetID="22" presetClass="entr" presetSubtype="8"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500"/>
                                        <p:tgtEl>
                                          <p:spTgt spid="8"/>
                                        </p:tgtEl>
                                      </p:cBhvr>
                                    </p:animEffect>
                                  </p:childTnLst>
                                </p:cTn>
                              </p:par>
                            </p:childTnLst>
                          </p:cTn>
                        </p:par>
                        <p:par>
                          <p:cTn id="28" fill="hold">
                            <p:stCondLst>
                              <p:cond delay="2000"/>
                            </p:stCondLst>
                            <p:childTnLst>
                              <p:par>
                                <p:cTn id="29" presetID="22" presetClass="entr" presetSubtype="8"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par>
                                <p:cTn id="36" presetID="10" presetClass="entr" presetSubtype="0" fill="hold" nodeType="with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8" grpId="0" animBg="1"/>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75FD00D0-464D-4CB9-A10E-1A339F052EB5}"/>
              </a:ext>
            </a:extLst>
          </p:cNvPr>
          <p:cNvPicPr>
            <a:picLocks noChangeAspect="1"/>
          </p:cNvPicPr>
          <p:nvPr/>
        </p:nvPicPr>
        <p:blipFill rotWithShape="1">
          <a:blip r:embed="rId3"/>
          <a:srcRect l="25167" t="20592" r="26833" b="15555"/>
          <a:stretch/>
        </p:blipFill>
        <p:spPr>
          <a:xfrm>
            <a:off x="2326640" y="99424"/>
            <a:ext cx="8382000" cy="6271948"/>
          </a:xfrm>
          <a:prstGeom prst="rect">
            <a:avLst/>
          </a:prstGeom>
        </p:spPr>
      </p:pic>
    </p:spTree>
    <p:extLst>
      <p:ext uri="{BB962C8B-B14F-4D97-AF65-F5344CB8AC3E}">
        <p14:creationId xmlns:p14="http://schemas.microsoft.com/office/powerpoint/2010/main" xmlns="" val="26961106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xmlns="" id="{F0FA6EAD-1AE3-4752-94D2-358A3DDA08B8}"/>
              </a:ext>
            </a:extLst>
          </p:cNvPr>
          <p:cNvGrpSpPr/>
          <p:nvPr/>
        </p:nvGrpSpPr>
        <p:grpSpPr>
          <a:xfrm>
            <a:off x="589280" y="0"/>
            <a:ext cx="10840602" cy="6755927"/>
            <a:chOff x="1229478" y="944865"/>
            <a:chExt cx="9733044" cy="5963462"/>
          </a:xfrm>
        </p:grpSpPr>
        <p:pic>
          <p:nvPicPr>
            <p:cNvPr id="5" name="Picture 4">
              <a:extLst>
                <a:ext uri="{FF2B5EF4-FFF2-40B4-BE49-F238E27FC236}">
                  <a16:creationId xmlns:a16="http://schemas.microsoft.com/office/drawing/2014/main" xmlns="" id="{FE4968B2-26CA-4E0C-8DBC-06EFE47CC0C5}"/>
                </a:ext>
              </a:extLst>
            </p:cNvPr>
            <p:cNvPicPr>
              <a:picLocks noChangeAspect="1"/>
            </p:cNvPicPr>
            <p:nvPr/>
          </p:nvPicPr>
          <p:blipFill rotWithShape="1">
            <a:blip r:embed="rId2"/>
            <a:srcRect l="23546" t="31163" r="24041" b="15504"/>
            <a:stretch/>
          </p:blipFill>
          <p:spPr>
            <a:xfrm>
              <a:off x="1229478" y="944865"/>
              <a:ext cx="9733044" cy="5570993"/>
            </a:xfrm>
            <a:prstGeom prst="rect">
              <a:avLst/>
            </a:prstGeom>
          </p:spPr>
        </p:pic>
        <p:sp>
          <p:nvSpPr>
            <p:cNvPr id="6" name="TextBox 5">
              <a:extLst>
                <a:ext uri="{FF2B5EF4-FFF2-40B4-BE49-F238E27FC236}">
                  <a16:creationId xmlns:a16="http://schemas.microsoft.com/office/drawing/2014/main" xmlns="" id="{378561CA-CEDF-408F-9CE2-8E9F6319A2DE}"/>
                </a:ext>
              </a:extLst>
            </p:cNvPr>
            <p:cNvSpPr txBox="1"/>
            <p:nvPr/>
          </p:nvSpPr>
          <p:spPr>
            <a:xfrm>
              <a:off x="2796717" y="6385107"/>
              <a:ext cx="8165805" cy="523220"/>
            </a:xfrm>
            <a:prstGeom prst="rect">
              <a:avLst/>
            </a:prstGeom>
            <a:noFill/>
          </p:spPr>
          <p:txBody>
            <a:bodyPr wrap="square" rtlCol="0">
              <a:spAutoFit/>
            </a:bodyPr>
            <a:lstStyle/>
            <a:p>
              <a:r>
                <a:rPr lang="en-US" sz="2800" b="1">
                  <a:solidFill>
                    <a:srgbClr val="0070C0"/>
                  </a:solidFill>
                  <a:latin typeface="Arial" panose="020B0604020202020204" pitchFamily="34" charset="0"/>
                  <a:cs typeface="Arial" panose="020B0604020202020204" pitchFamily="34" charset="0"/>
                </a:rPr>
                <a:t>Hình 2. Các địa mảng của lớp vỏ Trái Đất</a:t>
              </a:r>
            </a:p>
          </p:txBody>
        </p:sp>
      </p:grpSp>
    </p:spTree>
    <p:extLst>
      <p:ext uri="{BB962C8B-B14F-4D97-AF65-F5344CB8AC3E}">
        <p14:creationId xmlns:p14="http://schemas.microsoft.com/office/powerpoint/2010/main" xmlns="" val="14775587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DB86AF7C-A218-46C3-B579-EBC3341BFB65}"/>
              </a:ext>
            </a:extLst>
          </p:cNvPr>
          <p:cNvSpPr txBox="1"/>
          <p:nvPr/>
        </p:nvSpPr>
        <p:spPr>
          <a:xfrm>
            <a:off x="3606712" y="157969"/>
            <a:ext cx="8546806" cy="2121735"/>
          </a:xfrm>
          <a:prstGeom prst="rect">
            <a:avLst/>
          </a:prstGeom>
          <a:noFill/>
        </p:spPr>
        <p:txBody>
          <a:bodyPr wrap="square" rtlCol="0">
            <a:spAutoFit/>
          </a:bodyPr>
          <a:lstStyle/>
          <a:p>
            <a:pPr algn="ctr"/>
            <a:r>
              <a:rPr lang="en-US" sz="4400" b="1">
                <a:solidFill>
                  <a:srgbClr val="00B050"/>
                </a:solidFill>
                <a:latin typeface="Arial" panose="020B0604020202020204" pitchFamily="34" charset="0"/>
                <a:cs typeface="Arial" panose="020B0604020202020204" pitchFamily="34" charset="0"/>
              </a:rPr>
              <a:t>QUÁ TRÌNH NỘI SINH</a:t>
            </a:r>
          </a:p>
          <a:p>
            <a:pPr algn="ctr"/>
            <a:r>
              <a:rPr lang="en-US" sz="4400" b="1">
                <a:solidFill>
                  <a:srgbClr val="00B050"/>
                </a:solidFill>
                <a:latin typeface="Arial" panose="020B0604020202020204" pitchFamily="34" charset="0"/>
                <a:cs typeface="Arial" panose="020B0604020202020204" pitchFamily="34" charset="0"/>
              </a:rPr>
              <a:t> VÀ QUÁ TRÌNH NGOẠI SINH</a:t>
            </a:r>
          </a:p>
          <a:p>
            <a:pPr algn="ctr"/>
            <a:r>
              <a:rPr lang="en-US" sz="4400" b="1">
                <a:solidFill>
                  <a:srgbClr val="00B050"/>
                </a:solidFill>
                <a:latin typeface="Arial" panose="020B0604020202020204" pitchFamily="34" charset="0"/>
                <a:cs typeface="Arial" panose="020B0604020202020204" pitchFamily="34" charset="0"/>
              </a:rPr>
              <a:t> HIỆN TƯỢNG TẠO NÚI</a:t>
            </a:r>
          </a:p>
        </p:txBody>
      </p:sp>
      <p:sp>
        <p:nvSpPr>
          <p:cNvPr id="2" name="Rectangle: Single Corner Snipped 1">
            <a:extLst>
              <a:ext uri="{FF2B5EF4-FFF2-40B4-BE49-F238E27FC236}">
                <a16:creationId xmlns:a16="http://schemas.microsoft.com/office/drawing/2014/main" xmlns="" id="{E630DEA8-A82C-4999-8F18-4CC975E5156D}"/>
              </a:ext>
            </a:extLst>
          </p:cNvPr>
          <p:cNvSpPr/>
          <p:nvPr/>
        </p:nvSpPr>
        <p:spPr>
          <a:xfrm>
            <a:off x="168993" y="124904"/>
            <a:ext cx="3541616" cy="1425991"/>
          </a:xfrm>
          <a:prstGeom prst="snip1Rect">
            <a:avLst/>
          </a:prstGeom>
          <a:solidFill>
            <a:srgbClr val="4DDA00"/>
          </a:solidFill>
          <a:ln>
            <a:solidFill>
              <a:srgbClr val="4DD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96"/>
          </a:p>
        </p:txBody>
      </p:sp>
      <p:sp>
        <p:nvSpPr>
          <p:cNvPr id="9" name="TextBox 8">
            <a:extLst>
              <a:ext uri="{FF2B5EF4-FFF2-40B4-BE49-F238E27FC236}">
                <a16:creationId xmlns:a16="http://schemas.microsoft.com/office/drawing/2014/main" xmlns="" id="{9126C170-07C4-489B-BB56-D4E29A286BFB}"/>
              </a:ext>
            </a:extLst>
          </p:cNvPr>
          <p:cNvSpPr txBox="1"/>
          <p:nvPr/>
        </p:nvSpPr>
        <p:spPr>
          <a:xfrm>
            <a:off x="492868" y="253666"/>
            <a:ext cx="3217741" cy="1014765"/>
          </a:xfrm>
          <a:prstGeom prst="rect">
            <a:avLst/>
          </a:prstGeom>
          <a:noFill/>
        </p:spPr>
        <p:txBody>
          <a:bodyPr wrap="square" rtlCol="0">
            <a:spAutoFit/>
          </a:bodyPr>
          <a:lstStyle/>
          <a:p>
            <a:r>
              <a:rPr lang="en-US" sz="5994" b="1">
                <a:solidFill>
                  <a:schemeClr val="bg1"/>
                </a:solidFill>
                <a:latin typeface="Arial" panose="020B0604020202020204" pitchFamily="34" charset="0"/>
                <a:cs typeface="Arial" panose="020B0604020202020204" pitchFamily="34" charset="0"/>
              </a:rPr>
              <a:t>BÀI 11</a:t>
            </a:r>
          </a:p>
        </p:txBody>
      </p:sp>
      <p:pic>
        <p:nvPicPr>
          <p:cNvPr id="5" name="Picture 4" descr="A picture containing mountain, snow, outdoor, nature&#10;&#10;Description automatically generated">
            <a:extLst>
              <a:ext uri="{FF2B5EF4-FFF2-40B4-BE49-F238E27FC236}">
                <a16:creationId xmlns:a16="http://schemas.microsoft.com/office/drawing/2014/main" xmlns="" id="{BBE0E947-E8AE-4553-8E35-1FB42974DBD5}"/>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3942080" y="2187293"/>
            <a:ext cx="7998450" cy="4670707"/>
          </a:xfrm>
          <a:prstGeom prst="rect">
            <a:avLst/>
          </a:prstGeom>
        </p:spPr>
      </p:pic>
      <p:pic>
        <p:nvPicPr>
          <p:cNvPr id="4" name="Picture 3" descr="Map&#10;&#10;Description automatically generated">
            <a:extLst>
              <a:ext uri="{FF2B5EF4-FFF2-40B4-BE49-F238E27FC236}">
                <a16:creationId xmlns:a16="http://schemas.microsoft.com/office/drawing/2014/main" xmlns="" id="{444773E2-E769-4EBD-8FAE-E4E2690D51D1}"/>
              </a:ext>
            </a:extLst>
          </p:cNvPr>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312430" y="2187293"/>
            <a:ext cx="3637280" cy="4670707"/>
          </a:xfrm>
          <a:prstGeom prst="rect">
            <a:avLst/>
          </a:prstGeom>
        </p:spPr>
      </p:pic>
    </p:spTree>
    <p:extLst>
      <p:ext uri="{BB962C8B-B14F-4D97-AF65-F5344CB8AC3E}">
        <p14:creationId xmlns:p14="http://schemas.microsoft.com/office/powerpoint/2010/main" xmlns="" val="1402561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par>
                                <p:cTn id="13" presetID="10"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par>
                                <p:cTn id="16" presetID="10"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lowchart: Connector 8">
            <a:extLst>
              <a:ext uri="{FF2B5EF4-FFF2-40B4-BE49-F238E27FC236}">
                <a16:creationId xmlns:a16="http://schemas.microsoft.com/office/drawing/2014/main" xmlns="" id="{B67813DD-1784-4616-8F4E-55B75D4E196B}"/>
              </a:ext>
            </a:extLst>
          </p:cNvPr>
          <p:cNvSpPr/>
          <p:nvPr/>
        </p:nvSpPr>
        <p:spPr>
          <a:xfrm>
            <a:off x="50800" y="2568391"/>
            <a:ext cx="1246248" cy="1214545"/>
          </a:xfrm>
          <a:prstGeom prst="flowChartConnector">
            <a:avLst/>
          </a:prstGeom>
          <a:solidFill>
            <a:schemeClr val="accent2"/>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5328" b="1">
                <a:solidFill>
                  <a:schemeClr val="bg1"/>
                </a:solidFill>
                <a:latin typeface="Arial" panose="020B0604020202020204" pitchFamily="34" charset="0"/>
                <a:cs typeface="Arial" panose="020B0604020202020204" pitchFamily="34" charset="0"/>
              </a:rPr>
              <a:t>1</a:t>
            </a:r>
            <a:endParaRPr lang="en-US" sz="5328" b="1" dirty="0">
              <a:solidFill>
                <a:schemeClr val="bg1"/>
              </a:solidFill>
              <a:latin typeface="Arial" panose="020B0604020202020204" pitchFamily="34" charset="0"/>
              <a:cs typeface="Arial" panose="020B0604020202020204" pitchFamily="34" charset="0"/>
            </a:endParaRPr>
          </a:p>
        </p:txBody>
      </p:sp>
      <p:sp>
        <p:nvSpPr>
          <p:cNvPr id="8" name="Flowchart: Connector 7">
            <a:extLst>
              <a:ext uri="{FF2B5EF4-FFF2-40B4-BE49-F238E27FC236}">
                <a16:creationId xmlns:a16="http://schemas.microsoft.com/office/drawing/2014/main" xmlns="" id="{01D71F2D-819C-4B44-8712-F9EB5E069125}"/>
              </a:ext>
            </a:extLst>
          </p:cNvPr>
          <p:cNvSpPr/>
          <p:nvPr/>
        </p:nvSpPr>
        <p:spPr>
          <a:xfrm>
            <a:off x="50800" y="4876284"/>
            <a:ext cx="1310768" cy="1293708"/>
          </a:xfrm>
          <a:prstGeom prst="flowChartConnector">
            <a:avLst/>
          </a:prstGeom>
          <a:solidFill>
            <a:srgbClr val="00B050"/>
          </a:solidFill>
          <a:ln>
            <a:solidFill>
              <a:srgbClr val="92D05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795" b="1">
                <a:solidFill>
                  <a:schemeClr val="bg1"/>
                </a:solidFill>
                <a:latin typeface="Arial" panose="020B0604020202020204" pitchFamily="34" charset="0"/>
                <a:cs typeface="Arial" panose="020B0604020202020204" pitchFamily="34" charset="0"/>
              </a:rPr>
              <a:t>2</a:t>
            </a:r>
            <a:endParaRPr lang="en-US" sz="4795" b="1" dirty="0">
              <a:solidFill>
                <a:schemeClr val="bg1"/>
              </a:solidFill>
              <a:latin typeface="Arial" panose="020B0604020202020204" pitchFamily="34" charset="0"/>
              <a:cs typeface="Arial" panose="020B0604020202020204" pitchFamily="34" charset="0"/>
            </a:endParaRPr>
          </a:p>
        </p:txBody>
      </p:sp>
      <p:sp>
        <p:nvSpPr>
          <p:cNvPr id="6" name="Rectangle: Rounded Corners 5">
            <a:extLst>
              <a:ext uri="{FF2B5EF4-FFF2-40B4-BE49-F238E27FC236}">
                <a16:creationId xmlns:a16="http://schemas.microsoft.com/office/drawing/2014/main" xmlns="" id="{7027D11F-9EBF-46D2-B639-067C5B7130D3}"/>
              </a:ext>
            </a:extLst>
          </p:cNvPr>
          <p:cNvSpPr/>
          <p:nvPr/>
        </p:nvSpPr>
        <p:spPr>
          <a:xfrm>
            <a:off x="1412877" y="4959825"/>
            <a:ext cx="7822563" cy="1107632"/>
          </a:xfrm>
          <a:prstGeom prst="roundRect">
            <a:avLst/>
          </a:prstGeom>
          <a:solidFill>
            <a:srgbClr val="00B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996" b="1">
                <a:latin typeface="Arial" panose="020B0604020202020204" pitchFamily="34" charset="0"/>
                <a:cs typeface="Arial" panose="020B0604020202020204" pitchFamily="34" charset="0"/>
              </a:rPr>
              <a:t>  Hiện tượng tạo núi</a:t>
            </a:r>
            <a:endParaRPr lang="en-US" sz="3996" b="1" dirty="0">
              <a:latin typeface="Arial" panose="020B0604020202020204" pitchFamily="34" charset="0"/>
              <a:cs typeface="Arial" panose="020B0604020202020204" pitchFamily="34" charset="0"/>
            </a:endParaRPr>
          </a:p>
        </p:txBody>
      </p:sp>
      <p:sp>
        <p:nvSpPr>
          <p:cNvPr id="7" name="Rectangle: Rounded Corners 6">
            <a:extLst>
              <a:ext uri="{FF2B5EF4-FFF2-40B4-BE49-F238E27FC236}">
                <a16:creationId xmlns:a16="http://schemas.microsoft.com/office/drawing/2014/main" xmlns="" id="{99D75515-C577-4425-89F9-2F36EDA9EBD2}"/>
              </a:ext>
            </a:extLst>
          </p:cNvPr>
          <p:cNvSpPr/>
          <p:nvPr/>
        </p:nvSpPr>
        <p:spPr>
          <a:xfrm>
            <a:off x="1361538" y="2676640"/>
            <a:ext cx="7914542" cy="1107631"/>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996" b="1">
                <a:latin typeface="Arial" panose="020B0604020202020204" pitchFamily="34" charset="0"/>
                <a:cs typeface="Arial" panose="020B0604020202020204" pitchFamily="34" charset="0"/>
              </a:rPr>
              <a:t> Qúa trình nội sinh và quá trình ngoại sinh</a:t>
            </a:r>
            <a:endParaRPr lang="en-US" sz="3996" b="1" dirty="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xmlns="" id="{57E9DAAF-4DBA-43F7-915F-D94B3CDD85D0}"/>
              </a:ext>
            </a:extLst>
          </p:cNvPr>
          <p:cNvSpPr txBox="1"/>
          <p:nvPr/>
        </p:nvSpPr>
        <p:spPr>
          <a:xfrm>
            <a:off x="2893250" y="189744"/>
            <a:ext cx="6405501" cy="1107630"/>
          </a:xfrm>
          <a:custGeom>
            <a:avLst/>
            <a:gdLst/>
            <a:ahLst/>
            <a:cxnLst/>
            <a:rect l="l" t="t" r="r" b="b"/>
            <a:pathLst>
              <a:path w="6208084" h="919518">
                <a:moveTo>
                  <a:pt x="5143023" y="668672"/>
                </a:moveTo>
                <a:cubicBezTo>
                  <a:pt x="5130234" y="668672"/>
                  <a:pt x="5119127" y="672963"/>
                  <a:pt x="5109704" y="681545"/>
                </a:cubicBezTo>
                <a:cubicBezTo>
                  <a:pt x="5100281" y="690127"/>
                  <a:pt x="5095569" y="701317"/>
                  <a:pt x="5095569" y="715115"/>
                </a:cubicBezTo>
                <a:cubicBezTo>
                  <a:pt x="5095569" y="729250"/>
                  <a:pt x="5100281" y="740525"/>
                  <a:pt x="5109704" y="748939"/>
                </a:cubicBezTo>
                <a:cubicBezTo>
                  <a:pt x="5119127" y="757352"/>
                  <a:pt x="5130234" y="761559"/>
                  <a:pt x="5143023" y="761559"/>
                </a:cubicBezTo>
                <a:cubicBezTo>
                  <a:pt x="5155475" y="761559"/>
                  <a:pt x="5166497" y="757352"/>
                  <a:pt x="5176089" y="748939"/>
                </a:cubicBezTo>
                <a:cubicBezTo>
                  <a:pt x="5185680" y="740525"/>
                  <a:pt x="5190476" y="729250"/>
                  <a:pt x="5190476" y="715115"/>
                </a:cubicBezTo>
                <a:cubicBezTo>
                  <a:pt x="5190476" y="701317"/>
                  <a:pt x="5185680" y="690127"/>
                  <a:pt x="5176089" y="681545"/>
                </a:cubicBezTo>
                <a:cubicBezTo>
                  <a:pt x="5166497" y="672963"/>
                  <a:pt x="5155475" y="668672"/>
                  <a:pt x="5143023" y="668672"/>
                </a:cubicBezTo>
                <a:close/>
                <a:moveTo>
                  <a:pt x="1609248" y="668672"/>
                </a:moveTo>
                <a:cubicBezTo>
                  <a:pt x="1596459" y="668672"/>
                  <a:pt x="1585353" y="672963"/>
                  <a:pt x="1575929" y="681545"/>
                </a:cubicBezTo>
                <a:cubicBezTo>
                  <a:pt x="1566506" y="690127"/>
                  <a:pt x="1561794" y="701317"/>
                  <a:pt x="1561794" y="715115"/>
                </a:cubicBezTo>
                <a:cubicBezTo>
                  <a:pt x="1561794" y="729250"/>
                  <a:pt x="1566506" y="740525"/>
                  <a:pt x="1575929" y="748939"/>
                </a:cubicBezTo>
                <a:cubicBezTo>
                  <a:pt x="1585353" y="757352"/>
                  <a:pt x="1596459" y="761559"/>
                  <a:pt x="1609248" y="761559"/>
                </a:cubicBezTo>
                <a:cubicBezTo>
                  <a:pt x="1621700" y="761559"/>
                  <a:pt x="1632722" y="757352"/>
                  <a:pt x="1642314" y="748939"/>
                </a:cubicBezTo>
                <a:cubicBezTo>
                  <a:pt x="1651905" y="740525"/>
                  <a:pt x="1656701" y="729250"/>
                  <a:pt x="1656701" y="715115"/>
                </a:cubicBezTo>
                <a:cubicBezTo>
                  <a:pt x="1656701" y="701317"/>
                  <a:pt x="1651905" y="690127"/>
                  <a:pt x="1642314" y="681545"/>
                </a:cubicBezTo>
                <a:cubicBezTo>
                  <a:pt x="1632722" y="672963"/>
                  <a:pt x="1621700" y="668672"/>
                  <a:pt x="1609248" y="668672"/>
                </a:cubicBezTo>
                <a:close/>
                <a:moveTo>
                  <a:pt x="3758840" y="500565"/>
                </a:moveTo>
                <a:lnTo>
                  <a:pt x="3813866" y="500565"/>
                </a:lnTo>
                <a:cubicBezTo>
                  <a:pt x="3828674" y="500565"/>
                  <a:pt x="3839023" y="503678"/>
                  <a:pt x="3844913" y="509904"/>
                </a:cubicBezTo>
                <a:cubicBezTo>
                  <a:pt x="3850802" y="516130"/>
                  <a:pt x="3853747" y="524796"/>
                  <a:pt x="3853747" y="535903"/>
                </a:cubicBezTo>
                <a:cubicBezTo>
                  <a:pt x="3853747" y="547009"/>
                  <a:pt x="3850886" y="555759"/>
                  <a:pt x="3845165" y="562153"/>
                </a:cubicBezTo>
                <a:cubicBezTo>
                  <a:pt x="3839443" y="568548"/>
                  <a:pt x="3829011" y="571745"/>
                  <a:pt x="3813866" y="571745"/>
                </a:cubicBezTo>
                <a:lnTo>
                  <a:pt x="3758840" y="571745"/>
                </a:lnTo>
                <a:close/>
                <a:moveTo>
                  <a:pt x="643967" y="468691"/>
                </a:moveTo>
                <a:lnTo>
                  <a:pt x="643967" y="886673"/>
                </a:lnTo>
                <a:lnTo>
                  <a:pt x="658728" y="886673"/>
                </a:lnTo>
                <a:lnTo>
                  <a:pt x="657234" y="889376"/>
                </a:lnTo>
                <a:lnTo>
                  <a:pt x="411449" y="889376"/>
                </a:lnTo>
                <a:close/>
                <a:moveTo>
                  <a:pt x="4132163" y="463208"/>
                </a:moveTo>
                <a:lnTo>
                  <a:pt x="4163462" y="535903"/>
                </a:lnTo>
                <a:lnTo>
                  <a:pt x="4101369" y="535903"/>
                </a:lnTo>
                <a:close/>
                <a:moveTo>
                  <a:pt x="643967" y="420685"/>
                </a:moveTo>
                <a:lnTo>
                  <a:pt x="657234" y="444688"/>
                </a:lnTo>
                <a:lnTo>
                  <a:pt x="643967" y="468691"/>
                </a:lnTo>
                <a:close/>
                <a:moveTo>
                  <a:pt x="2199769" y="378902"/>
                </a:moveTo>
                <a:lnTo>
                  <a:pt x="2230563" y="378902"/>
                </a:lnTo>
                <a:cubicBezTo>
                  <a:pt x="2258497" y="378902"/>
                  <a:pt x="2280457" y="387354"/>
                  <a:pt x="2296443" y="404258"/>
                </a:cubicBezTo>
                <a:cubicBezTo>
                  <a:pt x="2312429" y="421161"/>
                  <a:pt x="2320422" y="443840"/>
                  <a:pt x="2320422" y="472295"/>
                </a:cubicBezTo>
                <a:cubicBezTo>
                  <a:pt x="2320422" y="500749"/>
                  <a:pt x="2312429" y="523428"/>
                  <a:pt x="2296443" y="540332"/>
                </a:cubicBezTo>
                <a:cubicBezTo>
                  <a:pt x="2280457" y="557235"/>
                  <a:pt x="2258497" y="565687"/>
                  <a:pt x="2230563" y="565687"/>
                </a:cubicBezTo>
                <a:lnTo>
                  <a:pt x="2199769" y="565687"/>
                </a:lnTo>
                <a:close/>
                <a:moveTo>
                  <a:pt x="5142265" y="376378"/>
                </a:moveTo>
                <a:cubicBezTo>
                  <a:pt x="5156779" y="376378"/>
                  <a:pt x="5169603" y="378818"/>
                  <a:pt x="5180738" y="383698"/>
                </a:cubicBezTo>
                <a:cubicBezTo>
                  <a:pt x="5191873" y="388578"/>
                  <a:pt x="5201323" y="395309"/>
                  <a:pt x="5209087" y="403891"/>
                </a:cubicBezTo>
                <a:cubicBezTo>
                  <a:pt x="5216852" y="412473"/>
                  <a:pt x="5222759" y="422653"/>
                  <a:pt x="5226807" y="434433"/>
                </a:cubicBezTo>
                <a:cubicBezTo>
                  <a:pt x="5230857" y="446212"/>
                  <a:pt x="5232881" y="458833"/>
                  <a:pt x="5232881" y="472295"/>
                </a:cubicBezTo>
                <a:cubicBezTo>
                  <a:pt x="5232881" y="485757"/>
                  <a:pt x="5230857" y="498377"/>
                  <a:pt x="5226807" y="510156"/>
                </a:cubicBezTo>
                <a:cubicBezTo>
                  <a:pt x="5222759" y="521936"/>
                  <a:pt x="5216852" y="532116"/>
                  <a:pt x="5209087" y="540698"/>
                </a:cubicBezTo>
                <a:cubicBezTo>
                  <a:pt x="5201323" y="549280"/>
                  <a:pt x="5191873" y="556096"/>
                  <a:pt x="5180738" y="561144"/>
                </a:cubicBezTo>
                <a:cubicBezTo>
                  <a:pt x="5169603" y="566192"/>
                  <a:pt x="5156779" y="568716"/>
                  <a:pt x="5142265" y="568716"/>
                </a:cubicBezTo>
                <a:cubicBezTo>
                  <a:pt x="5127751" y="568716"/>
                  <a:pt x="5114927" y="566192"/>
                  <a:pt x="5103792" y="561144"/>
                </a:cubicBezTo>
                <a:cubicBezTo>
                  <a:pt x="5092657" y="556096"/>
                  <a:pt x="5083207" y="549280"/>
                  <a:pt x="5075443" y="540698"/>
                </a:cubicBezTo>
                <a:cubicBezTo>
                  <a:pt x="5067679" y="532116"/>
                  <a:pt x="5061772" y="521936"/>
                  <a:pt x="5057723" y="510156"/>
                </a:cubicBezTo>
                <a:cubicBezTo>
                  <a:pt x="5053674" y="498377"/>
                  <a:pt x="5051649" y="485757"/>
                  <a:pt x="5051649" y="472295"/>
                </a:cubicBezTo>
                <a:cubicBezTo>
                  <a:pt x="5051649" y="458833"/>
                  <a:pt x="5053674" y="446212"/>
                  <a:pt x="5057723" y="434433"/>
                </a:cubicBezTo>
                <a:cubicBezTo>
                  <a:pt x="5061772" y="422653"/>
                  <a:pt x="5067679" y="412473"/>
                  <a:pt x="5075443" y="403891"/>
                </a:cubicBezTo>
                <a:cubicBezTo>
                  <a:pt x="5083207" y="395309"/>
                  <a:pt x="5092657" y="388578"/>
                  <a:pt x="5103792" y="383698"/>
                </a:cubicBezTo>
                <a:cubicBezTo>
                  <a:pt x="5114927" y="378818"/>
                  <a:pt x="5127751" y="376378"/>
                  <a:pt x="5142265" y="376378"/>
                </a:cubicBezTo>
                <a:close/>
                <a:moveTo>
                  <a:pt x="1608490" y="376378"/>
                </a:moveTo>
                <a:cubicBezTo>
                  <a:pt x="1623004" y="376378"/>
                  <a:pt x="1635829" y="378818"/>
                  <a:pt x="1646964" y="383698"/>
                </a:cubicBezTo>
                <a:cubicBezTo>
                  <a:pt x="1658099" y="388578"/>
                  <a:pt x="1667548" y="395309"/>
                  <a:pt x="1675313" y="403891"/>
                </a:cubicBezTo>
                <a:cubicBezTo>
                  <a:pt x="1683077" y="412473"/>
                  <a:pt x="1688984" y="422653"/>
                  <a:pt x="1693033" y="434433"/>
                </a:cubicBezTo>
                <a:cubicBezTo>
                  <a:pt x="1697082" y="446212"/>
                  <a:pt x="1699107" y="458833"/>
                  <a:pt x="1699107" y="472295"/>
                </a:cubicBezTo>
                <a:cubicBezTo>
                  <a:pt x="1699107" y="485757"/>
                  <a:pt x="1697082" y="498377"/>
                  <a:pt x="1693033" y="510156"/>
                </a:cubicBezTo>
                <a:cubicBezTo>
                  <a:pt x="1688984" y="521936"/>
                  <a:pt x="1683077" y="532116"/>
                  <a:pt x="1675313" y="540698"/>
                </a:cubicBezTo>
                <a:cubicBezTo>
                  <a:pt x="1667548" y="549280"/>
                  <a:pt x="1658099" y="556096"/>
                  <a:pt x="1646964" y="561144"/>
                </a:cubicBezTo>
                <a:cubicBezTo>
                  <a:pt x="1635829" y="566192"/>
                  <a:pt x="1623004" y="568716"/>
                  <a:pt x="1608490" y="568716"/>
                </a:cubicBezTo>
                <a:cubicBezTo>
                  <a:pt x="1593977" y="568716"/>
                  <a:pt x="1581152" y="566192"/>
                  <a:pt x="1570017" y="561144"/>
                </a:cubicBezTo>
                <a:cubicBezTo>
                  <a:pt x="1558882" y="556096"/>
                  <a:pt x="1549433" y="549280"/>
                  <a:pt x="1541668" y="540698"/>
                </a:cubicBezTo>
                <a:cubicBezTo>
                  <a:pt x="1533904" y="532116"/>
                  <a:pt x="1527997" y="521936"/>
                  <a:pt x="1523948" y="510156"/>
                </a:cubicBezTo>
                <a:cubicBezTo>
                  <a:pt x="1519899" y="498377"/>
                  <a:pt x="1517874" y="485757"/>
                  <a:pt x="1517874" y="472295"/>
                </a:cubicBezTo>
                <a:cubicBezTo>
                  <a:pt x="1517874" y="458833"/>
                  <a:pt x="1519899" y="446212"/>
                  <a:pt x="1523948" y="434433"/>
                </a:cubicBezTo>
                <a:cubicBezTo>
                  <a:pt x="1527997" y="422653"/>
                  <a:pt x="1533904" y="412473"/>
                  <a:pt x="1541668" y="403891"/>
                </a:cubicBezTo>
                <a:cubicBezTo>
                  <a:pt x="1549433" y="395309"/>
                  <a:pt x="1558882" y="388578"/>
                  <a:pt x="1570017" y="383698"/>
                </a:cubicBezTo>
                <a:cubicBezTo>
                  <a:pt x="1581152" y="378818"/>
                  <a:pt x="1593977" y="376378"/>
                  <a:pt x="1608490" y="376378"/>
                </a:cubicBezTo>
                <a:close/>
                <a:moveTo>
                  <a:pt x="3758840" y="372844"/>
                </a:moveTo>
                <a:lnTo>
                  <a:pt x="3807303" y="372844"/>
                </a:lnTo>
                <a:cubicBezTo>
                  <a:pt x="3820092" y="372844"/>
                  <a:pt x="3828927" y="375621"/>
                  <a:pt x="3833807" y="381174"/>
                </a:cubicBezTo>
                <a:cubicBezTo>
                  <a:pt x="3838687" y="386727"/>
                  <a:pt x="3841127" y="394383"/>
                  <a:pt x="3841127" y="404143"/>
                </a:cubicBezTo>
                <a:cubicBezTo>
                  <a:pt x="3841127" y="413903"/>
                  <a:pt x="3838518" y="421476"/>
                  <a:pt x="3833302" y="426860"/>
                </a:cubicBezTo>
                <a:cubicBezTo>
                  <a:pt x="3828085" y="432245"/>
                  <a:pt x="3819082" y="434938"/>
                  <a:pt x="3806293" y="434938"/>
                </a:cubicBezTo>
                <a:lnTo>
                  <a:pt x="3758840" y="434938"/>
                </a:lnTo>
                <a:close/>
                <a:moveTo>
                  <a:pt x="4612966" y="300654"/>
                </a:moveTo>
                <a:lnTo>
                  <a:pt x="4612966" y="643935"/>
                </a:lnTo>
                <a:lnTo>
                  <a:pt x="4704844" y="643935"/>
                </a:lnTo>
                <a:lnTo>
                  <a:pt x="4704844" y="509652"/>
                </a:lnTo>
                <a:lnTo>
                  <a:pt x="4823983" y="509652"/>
                </a:lnTo>
                <a:lnTo>
                  <a:pt x="4823983" y="643935"/>
                </a:lnTo>
                <a:lnTo>
                  <a:pt x="4915861" y="643935"/>
                </a:lnTo>
                <a:lnTo>
                  <a:pt x="4915861" y="300654"/>
                </a:lnTo>
                <a:lnTo>
                  <a:pt x="4823983" y="300654"/>
                </a:lnTo>
                <a:lnTo>
                  <a:pt x="4823983" y="432413"/>
                </a:lnTo>
                <a:lnTo>
                  <a:pt x="4704844" y="432413"/>
                </a:lnTo>
                <a:lnTo>
                  <a:pt x="4704844" y="300654"/>
                </a:lnTo>
                <a:close/>
                <a:moveTo>
                  <a:pt x="4338760" y="300654"/>
                </a:moveTo>
                <a:lnTo>
                  <a:pt x="4338760" y="643935"/>
                </a:lnTo>
                <a:lnTo>
                  <a:pt x="4430638" y="643935"/>
                </a:lnTo>
                <a:lnTo>
                  <a:pt x="4430638" y="300654"/>
                </a:lnTo>
                <a:close/>
                <a:moveTo>
                  <a:pt x="3669991" y="300654"/>
                </a:moveTo>
                <a:lnTo>
                  <a:pt x="3669991" y="643935"/>
                </a:lnTo>
                <a:lnTo>
                  <a:pt x="3814371" y="643935"/>
                </a:lnTo>
                <a:cubicBezTo>
                  <a:pt x="3857449" y="643935"/>
                  <a:pt x="3890095" y="635269"/>
                  <a:pt x="3912307" y="617937"/>
                </a:cubicBezTo>
                <a:cubicBezTo>
                  <a:pt x="3934519" y="600604"/>
                  <a:pt x="3945625" y="576120"/>
                  <a:pt x="3945625" y="544485"/>
                </a:cubicBezTo>
                <a:cubicBezTo>
                  <a:pt x="3945625" y="532369"/>
                  <a:pt x="3943859" y="521683"/>
                  <a:pt x="3940325" y="512428"/>
                </a:cubicBezTo>
                <a:cubicBezTo>
                  <a:pt x="3936791" y="503173"/>
                  <a:pt x="3932163" y="495264"/>
                  <a:pt x="3926442" y="488701"/>
                </a:cubicBezTo>
                <a:cubicBezTo>
                  <a:pt x="3920721" y="482139"/>
                  <a:pt x="3914158" y="476838"/>
                  <a:pt x="3906754" y="472799"/>
                </a:cubicBezTo>
                <a:cubicBezTo>
                  <a:pt x="3899349" y="468761"/>
                  <a:pt x="3891609" y="465564"/>
                  <a:pt x="3883532" y="463208"/>
                </a:cubicBezTo>
                <a:cubicBezTo>
                  <a:pt x="3897330" y="458159"/>
                  <a:pt x="3908689" y="449746"/>
                  <a:pt x="3917607" y="437966"/>
                </a:cubicBezTo>
                <a:cubicBezTo>
                  <a:pt x="3926526" y="426187"/>
                  <a:pt x="3930985" y="410033"/>
                  <a:pt x="3930985" y="389503"/>
                </a:cubicBezTo>
                <a:cubicBezTo>
                  <a:pt x="3930985" y="360560"/>
                  <a:pt x="3920889" y="338516"/>
                  <a:pt x="3900696" y="323371"/>
                </a:cubicBezTo>
                <a:cubicBezTo>
                  <a:pt x="3880503" y="308226"/>
                  <a:pt x="3853242" y="300654"/>
                  <a:pt x="3818914" y="300654"/>
                </a:cubicBezTo>
                <a:close/>
                <a:moveTo>
                  <a:pt x="2447257" y="300654"/>
                </a:moveTo>
                <a:lnTo>
                  <a:pt x="2447257" y="511166"/>
                </a:lnTo>
                <a:cubicBezTo>
                  <a:pt x="2447257" y="534388"/>
                  <a:pt x="2450959" y="554581"/>
                  <a:pt x="2458363" y="571745"/>
                </a:cubicBezTo>
                <a:cubicBezTo>
                  <a:pt x="2465767" y="588909"/>
                  <a:pt x="2476116" y="603213"/>
                  <a:pt x="2489410" y="614655"/>
                </a:cubicBezTo>
                <a:cubicBezTo>
                  <a:pt x="2502704" y="626098"/>
                  <a:pt x="2518438" y="634680"/>
                  <a:pt x="2536611" y="640401"/>
                </a:cubicBezTo>
                <a:cubicBezTo>
                  <a:pt x="2554785" y="646123"/>
                  <a:pt x="2574641" y="648983"/>
                  <a:pt x="2596181" y="648983"/>
                </a:cubicBezTo>
                <a:cubicBezTo>
                  <a:pt x="2617720" y="648983"/>
                  <a:pt x="2637576" y="646123"/>
                  <a:pt x="2655750" y="640401"/>
                </a:cubicBezTo>
                <a:cubicBezTo>
                  <a:pt x="2673924" y="634680"/>
                  <a:pt x="2689657" y="626098"/>
                  <a:pt x="2702951" y="614655"/>
                </a:cubicBezTo>
                <a:cubicBezTo>
                  <a:pt x="2716245" y="603213"/>
                  <a:pt x="2726593" y="588909"/>
                  <a:pt x="2733998" y="571745"/>
                </a:cubicBezTo>
                <a:cubicBezTo>
                  <a:pt x="2741402" y="554581"/>
                  <a:pt x="2745104" y="534388"/>
                  <a:pt x="2745104" y="511166"/>
                </a:cubicBezTo>
                <a:lnTo>
                  <a:pt x="2745104" y="300654"/>
                </a:lnTo>
                <a:lnTo>
                  <a:pt x="2653226" y="300654"/>
                </a:lnTo>
                <a:lnTo>
                  <a:pt x="2653226" y="509762"/>
                </a:lnTo>
                <a:cubicBezTo>
                  <a:pt x="2653226" y="529250"/>
                  <a:pt x="2648598" y="544285"/>
                  <a:pt x="2639343" y="554865"/>
                </a:cubicBezTo>
                <a:cubicBezTo>
                  <a:pt x="2630088" y="565445"/>
                  <a:pt x="2615700" y="570735"/>
                  <a:pt x="2596181" y="570735"/>
                </a:cubicBezTo>
                <a:cubicBezTo>
                  <a:pt x="2576661" y="570735"/>
                  <a:pt x="2562273" y="565445"/>
                  <a:pt x="2553018" y="554865"/>
                </a:cubicBezTo>
                <a:cubicBezTo>
                  <a:pt x="2543763" y="544285"/>
                  <a:pt x="2539135" y="529250"/>
                  <a:pt x="2539135" y="509762"/>
                </a:cubicBezTo>
                <a:lnTo>
                  <a:pt x="2539135" y="300654"/>
                </a:lnTo>
                <a:close/>
                <a:moveTo>
                  <a:pt x="2107891" y="300654"/>
                </a:moveTo>
                <a:lnTo>
                  <a:pt x="2107891" y="643935"/>
                </a:lnTo>
                <a:lnTo>
                  <a:pt x="2240439" y="643935"/>
                </a:lnTo>
                <a:cubicBezTo>
                  <a:pt x="2264971" y="643935"/>
                  <a:pt x="2287819" y="639981"/>
                  <a:pt x="2308985" y="632072"/>
                </a:cubicBezTo>
                <a:cubicBezTo>
                  <a:pt x="2330151" y="624163"/>
                  <a:pt x="2348545" y="612804"/>
                  <a:pt x="2364168" y="597996"/>
                </a:cubicBezTo>
                <a:cubicBezTo>
                  <a:pt x="2379792" y="583188"/>
                  <a:pt x="2391972" y="565182"/>
                  <a:pt x="2400709" y="543980"/>
                </a:cubicBezTo>
                <a:cubicBezTo>
                  <a:pt x="2409446" y="522777"/>
                  <a:pt x="2413815" y="498882"/>
                  <a:pt x="2413815" y="472295"/>
                </a:cubicBezTo>
                <a:cubicBezTo>
                  <a:pt x="2413815" y="445707"/>
                  <a:pt x="2409446" y="421812"/>
                  <a:pt x="2400709" y="400609"/>
                </a:cubicBezTo>
                <a:cubicBezTo>
                  <a:pt x="2391972" y="379407"/>
                  <a:pt x="2379792" y="361401"/>
                  <a:pt x="2364168" y="346593"/>
                </a:cubicBezTo>
                <a:cubicBezTo>
                  <a:pt x="2348545" y="331785"/>
                  <a:pt x="2330151" y="320426"/>
                  <a:pt x="2308985" y="312517"/>
                </a:cubicBezTo>
                <a:cubicBezTo>
                  <a:pt x="2287819" y="304609"/>
                  <a:pt x="2264971" y="300654"/>
                  <a:pt x="2240439" y="300654"/>
                </a:cubicBezTo>
                <a:close/>
                <a:moveTo>
                  <a:pt x="1833685" y="300654"/>
                </a:moveTo>
                <a:lnTo>
                  <a:pt x="1833685" y="643935"/>
                </a:lnTo>
                <a:lnTo>
                  <a:pt x="1925563" y="643935"/>
                </a:lnTo>
                <a:lnTo>
                  <a:pt x="1925563" y="300654"/>
                </a:lnTo>
                <a:close/>
                <a:moveTo>
                  <a:pt x="5521937" y="296615"/>
                </a:moveTo>
                <a:cubicBezTo>
                  <a:pt x="5499051" y="296615"/>
                  <a:pt x="5477107" y="300906"/>
                  <a:pt x="5456104" y="309489"/>
                </a:cubicBezTo>
                <a:cubicBezTo>
                  <a:pt x="5435101" y="318071"/>
                  <a:pt x="5416650" y="330102"/>
                  <a:pt x="5400751" y="345583"/>
                </a:cubicBezTo>
                <a:cubicBezTo>
                  <a:pt x="5384851" y="361065"/>
                  <a:pt x="5372215" y="379575"/>
                  <a:pt x="5362841" y="401114"/>
                </a:cubicBezTo>
                <a:cubicBezTo>
                  <a:pt x="5353469" y="422653"/>
                  <a:pt x="5348781" y="446380"/>
                  <a:pt x="5348781" y="472295"/>
                </a:cubicBezTo>
                <a:cubicBezTo>
                  <a:pt x="5348781" y="498209"/>
                  <a:pt x="5353551" y="521936"/>
                  <a:pt x="5363090" y="543475"/>
                </a:cubicBezTo>
                <a:cubicBezTo>
                  <a:pt x="5372629" y="565014"/>
                  <a:pt x="5385517" y="583608"/>
                  <a:pt x="5401753" y="599258"/>
                </a:cubicBezTo>
                <a:cubicBezTo>
                  <a:pt x="5417988" y="614908"/>
                  <a:pt x="5436861" y="627023"/>
                  <a:pt x="5458372" y="635605"/>
                </a:cubicBezTo>
                <a:cubicBezTo>
                  <a:pt x="5479882" y="644188"/>
                  <a:pt x="5502753" y="648479"/>
                  <a:pt x="5526985" y="648479"/>
                </a:cubicBezTo>
                <a:cubicBezTo>
                  <a:pt x="5561986" y="648479"/>
                  <a:pt x="5591603" y="642000"/>
                  <a:pt x="5615833" y="629043"/>
                </a:cubicBezTo>
                <a:cubicBezTo>
                  <a:pt x="5640065" y="616086"/>
                  <a:pt x="5660763" y="595304"/>
                  <a:pt x="5677927" y="566697"/>
                </a:cubicBezTo>
                <a:lnTo>
                  <a:pt x="5607252" y="521263"/>
                </a:lnTo>
                <a:cubicBezTo>
                  <a:pt x="5599847" y="535061"/>
                  <a:pt x="5590088" y="546420"/>
                  <a:pt x="5577972" y="555338"/>
                </a:cubicBezTo>
                <a:cubicBezTo>
                  <a:pt x="5565857" y="564257"/>
                  <a:pt x="5548692" y="568716"/>
                  <a:pt x="5526480" y="568716"/>
                </a:cubicBezTo>
                <a:cubicBezTo>
                  <a:pt x="5513355" y="568716"/>
                  <a:pt x="5501575" y="566192"/>
                  <a:pt x="5491142" y="561144"/>
                </a:cubicBezTo>
                <a:cubicBezTo>
                  <a:pt x="5480709" y="556096"/>
                  <a:pt x="5471875" y="549280"/>
                  <a:pt x="5464639" y="540698"/>
                </a:cubicBezTo>
                <a:cubicBezTo>
                  <a:pt x="5457403" y="532116"/>
                  <a:pt x="5451850" y="521936"/>
                  <a:pt x="5447979" y="510156"/>
                </a:cubicBezTo>
                <a:cubicBezTo>
                  <a:pt x="5444109" y="498377"/>
                  <a:pt x="5442174" y="485757"/>
                  <a:pt x="5442174" y="472295"/>
                </a:cubicBezTo>
                <a:cubicBezTo>
                  <a:pt x="5442174" y="458833"/>
                  <a:pt x="5444025" y="446212"/>
                  <a:pt x="5447727" y="434433"/>
                </a:cubicBezTo>
                <a:cubicBezTo>
                  <a:pt x="5451429" y="422653"/>
                  <a:pt x="5456814" y="412473"/>
                  <a:pt x="5463881" y="403891"/>
                </a:cubicBezTo>
                <a:cubicBezTo>
                  <a:pt x="5470949" y="395309"/>
                  <a:pt x="5479447" y="388578"/>
                  <a:pt x="5489375" y="383698"/>
                </a:cubicBezTo>
                <a:cubicBezTo>
                  <a:pt x="5499303" y="378818"/>
                  <a:pt x="5510662" y="376378"/>
                  <a:pt x="5523451" y="376378"/>
                </a:cubicBezTo>
                <a:cubicBezTo>
                  <a:pt x="5534221" y="376378"/>
                  <a:pt x="5543728" y="377556"/>
                  <a:pt x="5551973" y="379912"/>
                </a:cubicBezTo>
                <a:cubicBezTo>
                  <a:pt x="5560219" y="382267"/>
                  <a:pt x="5567455" y="385381"/>
                  <a:pt x="5573681" y="389251"/>
                </a:cubicBezTo>
                <a:cubicBezTo>
                  <a:pt x="5579907" y="393121"/>
                  <a:pt x="5585207" y="397496"/>
                  <a:pt x="5589583" y="402376"/>
                </a:cubicBezTo>
                <a:cubicBezTo>
                  <a:pt x="5593959" y="407256"/>
                  <a:pt x="5597828" y="412220"/>
                  <a:pt x="5601194" y="417269"/>
                </a:cubicBezTo>
                <a:lnTo>
                  <a:pt x="5670355" y="370320"/>
                </a:lnTo>
                <a:cubicBezTo>
                  <a:pt x="5663287" y="359887"/>
                  <a:pt x="5655042" y="350127"/>
                  <a:pt x="5645619" y="341040"/>
                </a:cubicBezTo>
                <a:cubicBezTo>
                  <a:pt x="5636195" y="331953"/>
                  <a:pt x="5625425" y="324128"/>
                  <a:pt x="5613310" y="317566"/>
                </a:cubicBezTo>
                <a:cubicBezTo>
                  <a:pt x="5601194" y="311003"/>
                  <a:pt x="5587563" y="305871"/>
                  <a:pt x="5572419" y="302169"/>
                </a:cubicBezTo>
                <a:cubicBezTo>
                  <a:pt x="5557274" y="298467"/>
                  <a:pt x="5540447" y="296615"/>
                  <a:pt x="5521937" y="296615"/>
                </a:cubicBezTo>
                <a:close/>
                <a:moveTo>
                  <a:pt x="5142265" y="296615"/>
                </a:moveTo>
                <a:cubicBezTo>
                  <a:pt x="5117392" y="296615"/>
                  <a:pt x="5093865" y="300906"/>
                  <a:pt x="5071685" y="309489"/>
                </a:cubicBezTo>
                <a:cubicBezTo>
                  <a:pt x="5049503" y="318071"/>
                  <a:pt x="5030011" y="330102"/>
                  <a:pt x="5013207" y="345583"/>
                </a:cubicBezTo>
                <a:cubicBezTo>
                  <a:pt x="4996404" y="361065"/>
                  <a:pt x="4983044" y="379575"/>
                  <a:pt x="4973129" y="401114"/>
                </a:cubicBezTo>
                <a:cubicBezTo>
                  <a:pt x="4963214" y="422653"/>
                  <a:pt x="4958257" y="446380"/>
                  <a:pt x="4958257" y="472295"/>
                </a:cubicBezTo>
                <a:cubicBezTo>
                  <a:pt x="4958257" y="498209"/>
                  <a:pt x="4963214" y="521936"/>
                  <a:pt x="4973129" y="543475"/>
                </a:cubicBezTo>
                <a:cubicBezTo>
                  <a:pt x="4983044" y="565014"/>
                  <a:pt x="4996404" y="583608"/>
                  <a:pt x="5013207" y="599258"/>
                </a:cubicBezTo>
                <a:cubicBezTo>
                  <a:pt x="5030011" y="614908"/>
                  <a:pt x="5049503" y="627023"/>
                  <a:pt x="5071685" y="635605"/>
                </a:cubicBezTo>
                <a:cubicBezTo>
                  <a:pt x="5093865" y="644188"/>
                  <a:pt x="5117392" y="648479"/>
                  <a:pt x="5142265" y="648479"/>
                </a:cubicBezTo>
                <a:cubicBezTo>
                  <a:pt x="5166802" y="648479"/>
                  <a:pt x="5190245" y="644188"/>
                  <a:pt x="5212593" y="635605"/>
                </a:cubicBezTo>
                <a:cubicBezTo>
                  <a:pt x="5234943" y="627023"/>
                  <a:pt x="5254519" y="614908"/>
                  <a:pt x="5271323" y="599258"/>
                </a:cubicBezTo>
                <a:cubicBezTo>
                  <a:pt x="5288127" y="583608"/>
                  <a:pt x="5301486" y="565014"/>
                  <a:pt x="5311401" y="543475"/>
                </a:cubicBezTo>
                <a:cubicBezTo>
                  <a:pt x="5321316" y="521936"/>
                  <a:pt x="5326274" y="498209"/>
                  <a:pt x="5326274" y="472295"/>
                </a:cubicBezTo>
                <a:cubicBezTo>
                  <a:pt x="5326274" y="446380"/>
                  <a:pt x="5321316" y="422653"/>
                  <a:pt x="5311401" y="401114"/>
                </a:cubicBezTo>
                <a:cubicBezTo>
                  <a:pt x="5301486" y="379575"/>
                  <a:pt x="5288127" y="361065"/>
                  <a:pt x="5271323" y="345583"/>
                </a:cubicBezTo>
                <a:cubicBezTo>
                  <a:pt x="5254519" y="330102"/>
                  <a:pt x="5234943" y="318071"/>
                  <a:pt x="5212593" y="309489"/>
                </a:cubicBezTo>
                <a:cubicBezTo>
                  <a:pt x="5190245" y="300906"/>
                  <a:pt x="5166802" y="296615"/>
                  <a:pt x="5142265" y="296615"/>
                </a:cubicBezTo>
                <a:close/>
                <a:moveTo>
                  <a:pt x="3349799" y="296615"/>
                </a:moveTo>
                <a:cubicBezTo>
                  <a:pt x="3324894" y="296615"/>
                  <a:pt x="3301433" y="300906"/>
                  <a:pt x="3279415" y="309489"/>
                </a:cubicBezTo>
                <a:cubicBezTo>
                  <a:pt x="3257397" y="318071"/>
                  <a:pt x="3238103" y="330102"/>
                  <a:pt x="3221533" y="345583"/>
                </a:cubicBezTo>
                <a:cubicBezTo>
                  <a:pt x="3204963" y="361065"/>
                  <a:pt x="3191825" y="379575"/>
                  <a:pt x="3182118" y="401114"/>
                </a:cubicBezTo>
                <a:cubicBezTo>
                  <a:pt x="3172410" y="422653"/>
                  <a:pt x="3167557" y="446380"/>
                  <a:pt x="3167557" y="472295"/>
                </a:cubicBezTo>
                <a:cubicBezTo>
                  <a:pt x="3167557" y="498209"/>
                  <a:pt x="3172437" y="521936"/>
                  <a:pt x="3182197" y="543475"/>
                </a:cubicBezTo>
                <a:cubicBezTo>
                  <a:pt x="3191957" y="565014"/>
                  <a:pt x="3205250" y="583608"/>
                  <a:pt x="3222078" y="599258"/>
                </a:cubicBezTo>
                <a:cubicBezTo>
                  <a:pt x="3238905" y="614908"/>
                  <a:pt x="3258509" y="627023"/>
                  <a:pt x="3280890" y="635605"/>
                </a:cubicBezTo>
                <a:cubicBezTo>
                  <a:pt x="3303270" y="644188"/>
                  <a:pt x="3327081" y="648479"/>
                  <a:pt x="3352323" y="648479"/>
                </a:cubicBezTo>
                <a:cubicBezTo>
                  <a:pt x="3371506" y="648479"/>
                  <a:pt x="3388586" y="647216"/>
                  <a:pt x="3403562" y="644692"/>
                </a:cubicBezTo>
                <a:cubicBezTo>
                  <a:pt x="3418539" y="642168"/>
                  <a:pt x="3431917" y="638803"/>
                  <a:pt x="3443696" y="634596"/>
                </a:cubicBezTo>
                <a:cubicBezTo>
                  <a:pt x="3455475" y="630389"/>
                  <a:pt x="3466076" y="625425"/>
                  <a:pt x="3475500" y="619703"/>
                </a:cubicBezTo>
                <a:cubicBezTo>
                  <a:pt x="3484923" y="613982"/>
                  <a:pt x="3493673" y="607756"/>
                  <a:pt x="3501751" y="601025"/>
                </a:cubicBezTo>
                <a:lnTo>
                  <a:pt x="3501751" y="452606"/>
                </a:lnTo>
                <a:lnTo>
                  <a:pt x="3351818" y="452606"/>
                </a:lnTo>
                <a:lnTo>
                  <a:pt x="3351818" y="523282"/>
                </a:lnTo>
                <a:lnTo>
                  <a:pt x="3419969" y="523282"/>
                </a:lnTo>
                <a:lnTo>
                  <a:pt x="3419969" y="557610"/>
                </a:lnTo>
                <a:cubicBezTo>
                  <a:pt x="3412544" y="561312"/>
                  <a:pt x="3403766" y="564509"/>
                  <a:pt x="3393635" y="567202"/>
                </a:cubicBezTo>
                <a:cubicBezTo>
                  <a:pt x="3383505" y="569894"/>
                  <a:pt x="3369999" y="571240"/>
                  <a:pt x="3353119" y="571240"/>
                </a:cubicBezTo>
                <a:cubicBezTo>
                  <a:pt x="3337927" y="571240"/>
                  <a:pt x="3324591" y="568632"/>
                  <a:pt x="3313112" y="563415"/>
                </a:cubicBezTo>
                <a:cubicBezTo>
                  <a:pt x="3301632" y="558199"/>
                  <a:pt x="3292011" y="551047"/>
                  <a:pt x="3284246" y="541960"/>
                </a:cubicBezTo>
                <a:cubicBezTo>
                  <a:pt x="3276482" y="532874"/>
                  <a:pt x="3270658" y="522356"/>
                  <a:pt x="3266775" y="510409"/>
                </a:cubicBezTo>
                <a:cubicBezTo>
                  <a:pt x="3262891" y="498461"/>
                  <a:pt x="3260949" y="485757"/>
                  <a:pt x="3260949" y="472295"/>
                </a:cubicBezTo>
                <a:cubicBezTo>
                  <a:pt x="3260949" y="458833"/>
                  <a:pt x="3262884" y="446212"/>
                  <a:pt x="3266755" y="434433"/>
                </a:cubicBezTo>
                <a:cubicBezTo>
                  <a:pt x="3270625" y="422653"/>
                  <a:pt x="3276178" y="412473"/>
                  <a:pt x="3283414" y="403891"/>
                </a:cubicBezTo>
                <a:cubicBezTo>
                  <a:pt x="3290650" y="395309"/>
                  <a:pt x="3299653" y="388578"/>
                  <a:pt x="3310422" y="383698"/>
                </a:cubicBezTo>
                <a:cubicBezTo>
                  <a:pt x="3321191" y="378818"/>
                  <a:pt x="3333644" y="376378"/>
                  <a:pt x="3347779" y="376378"/>
                </a:cubicBezTo>
                <a:cubicBezTo>
                  <a:pt x="3364943" y="376378"/>
                  <a:pt x="3379667" y="379743"/>
                  <a:pt x="3391951" y="386474"/>
                </a:cubicBezTo>
                <a:cubicBezTo>
                  <a:pt x="3404235" y="393205"/>
                  <a:pt x="3414753" y="402124"/>
                  <a:pt x="3423503" y="413230"/>
                </a:cubicBezTo>
                <a:lnTo>
                  <a:pt x="3487616" y="357699"/>
                </a:lnTo>
                <a:cubicBezTo>
                  <a:pt x="3472471" y="338516"/>
                  <a:pt x="3453371" y="323539"/>
                  <a:pt x="3430318" y="312770"/>
                </a:cubicBezTo>
                <a:cubicBezTo>
                  <a:pt x="3407264" y="302000"/>
                  <a:pt x="3380424" y="296615"/>
                  <a:pt x="3349799" y="296615"/>
                </a:cubicBezTo>
                <a:close/>
                <a:moveTo>
                  <a:pt x="1608490" y="296615"/>
                </a:moveTo>
                <a:cubicBezTo>
                  <a:pt x="1583617" y="296615"/>
                  <a:pt x="1560090" y="300906"/>
                  <a:pt x="1537910" y="309489"/>
                </a:cubicBezTo>
                <a:cubicBezTo>
                  <a:pt x="1515729" y="318071"/>
                  <a:pt x="1496237" y="330102"/>
                  <a:pt x="1479433" y="345583"/>
                </a:cubicBezTo>
                <a:cubicBezTo>
                  <a:pt x="1462629" y="361065"/>
                  <a:pt x="1449269" y="379575"/>
                  <a:pt x="1439354" y="401114"/>
                </a:cubicBezTo>
                <a:cubicBezTo>
                  <a:pt x="1429439" y="422653"/>
                  <a:pt x="1424482" y="446380"/>
                  <a:pt x="1424482" y="472295"/>
                </a:cubicBezTo>
                <a:cubicBezTo>
                  <a:pt x="1424482" y="498209"/>
                  <a:pt x="1429439" y="521936"/>
                  <a:pt x="1439354" y="543475"/>
                </a:cubicBezTo>
                <a:cubicBezTo>
                  <a:pt x="1449269" y="565014"/>
                  <a:pt x="1462629" y="583608"/>
                  <a:pt x="1479433" y="599258"/>
                </a:cubicBezTo>
                <a:cubicBezTo>
                  <a:pt x="1496237" y="614908"/>
                  <a:pt x="1515729" y="627023"/>
                  <a:pt x="1537910" y="635605"/>
                </a:cubicBezTo>
                <a:cubicBezTo>
                  <a:pt x="1560090" y="644188"/>
                  <a:pt x="1583617" y="648479"/>
                  <a:pt x="1608490" y="648479"/>
                </a:cubicBezTo>
                <a:cubicBezTo>
                  <a:pt x="1633027" y="648479"/>
                  <a:pt x="1656470" y="644188"/>
                  <a:pt x="1678819" y="635605"/>
                </a:cubicBezTo>
                <a:cubicBezTo>
                  <a:pt x="1701168" y="627023"/>
                  <a:pt x="1720744" y="614908"/>
                  <a:pt x="1737548" y="599258"/>
                </a:cubicBezTo>
                <a:cubicBezTo>
                  <a:pt x="1754352" y="583608"/>
                  <a:pt x="1767711" y="565014"/>
                  <a:pt x="1777627" y="543475"/>
                </a:cubicBezTo>
                <a:cubicBezTo>
                  <a:pt x="1787542" y="521936"/>
                  <a:pt x="1792499" y="498209"/>
                  <a:pt x="1792499" y="472295"/>
                </a:cubicBezTo>
                <a:cubicBezTo>
                  <a:pt x="1792499" y="446380"/>
                  <a:pt x="1787542" y="422653"/>
                  <a:pt x="1777627" y="401114"/>
                </a:cubicBezTo>
                <a:cubicBezTo>
                  <a:pt x="1767711" y="379575"/>
                  <a:pt x="1754352" y="361065"/>
                  <a:pt x="1737548" y="345583"/>
                </a:cubicBezTo>
                <a:cubicBezTo>
                  <a:pt x="1720744" y="330102"/>
                  <a:pt x="1701168" y="318071"/>
                  <a:pt x="1678819" y="309489"/>
                </a:cubicBezTo>
                <a:cubicBezTo>
                  <a:pt x="1656470" y="300906"/>
                  <a:pt x="1633027" y="296615"/>
                  <a:pt x="1608490" y="296615"/>
                </a:cubicBezTo>
                <a:close/>
                <a:moveTo>
                  <a:pt x="2804730" y="292577"/>
                </a:moveTo>
                <a:cubicBezTo>
                  <a:pt x="2803721" y="293250"/>
                  <a:pt x="2803216" y="294428"/>
                  <a:pt x="2803216" y="296111"/>
                </a:cubicBezTo>
                <a:lnTo>
                  <a:pt x="2803216" y="643935"/>
                </a:lnTo>
                <a:lnTo>
                  <a:pt x="2889541" y="643935"/>
                </a:lnTo>
                <a:lnTo>
                  <a:pt x="2889541" y="472799"/>
                </a:lnTo>
                <a:lnTo>
                  <a:pt x="3105101" y="649993"/>
                </a:lnTo>
                <a:cubicBezTo>
                  <a:pt x="3107794" y="652349"/>
                  <a:pt x="3109645" y="653274"/>
                  <a:pt x="3110654" y="652770"/>
                </a:cubicBezTo>
                <a:cubicBezTo>
                  <a:pt x="3111664" y="652265"/>
                  <a:pt x="3112169" y="651003"/>
                  <a:pt x="3112169" y="648983"/>
                </a:cubicBezTo>
                <a:lnTo>
                  <a:pt x="3112169" y="300654"/>
                </a:lnTo>
                <a:lnTo>
                  <a:pt x="3025844" y="300654"/>
                </a:lnTo>
                <a:lnTo>
                  <a:pt x="3025844" y="472799"/>
                </a:lnTo>
                <a:lnTo>
                  <a:pt x="2810283" y="295101"/>
                </a:lnTo>
                <a:cubicBezTo>
                  <a:pt x="2807591" y="292745"/>
                  <a:pt x="2805740" y="291904"/>
                  <a:pt x="2804730" y="292577"/>
                </a:cubicBezTo>
                <a:close/>
                <a:moveTo>
                  <a:pt x="1061655" y="292577"/>
                </a:moveTo>
                <a:cubicBezTo>
                  <a:pt x="1060646" y="293250"/>
                  <a:pt x="1060141" y="294428"/>
                  <a:pt x="1060141" y="296111"/>
                </a:cubicBezTo>
                <a:lnTo>
                  <a:pt x="1060141" y="643935"/>
                </a:lnTo>
                <a:lnTo>
                  <a:pt x="1146466" y="643935"/>
                </a:lnTo>
                <a:lnTo>
                  <a:pt x="1146466" y="472799"/>
                </a:lnTo>
                <a:lnTo>
                  <a:pt x="1362026" y="649993"/>
                </a:lnTo>
                <a:cubicBezTo>
                  <a:pt x="1364719" y="652349"/>
                  <a:pt x="1366570" y="653274"/>
                  <a:pt x="1367579" y="652770"/>
                </a:cubicBezTo>
                <a:cubicBezTo>
                  <a:pt x="1368589" y="652265"/>
                  <a:pt x="1369094" y="651003"/>
                  <a:pt x="1369094" y="648983"/>
                </a:cubicBezTo>
                <a:lnTo>
                  <a:pt x="1369094" y="300654"/>
                </a:lnTo>
                <a:lnTo>
                  <a:pt x="1282769" y="300654"/>
                </a:lnTo>
                <a:lnTo>
                  <a:pt x="1282769" y="472799"/>
                </a:lnTo>
                <a:lnTo>
                  <a:pt x="1067209" y="295101"/>
                </a:lnTo>
                <a:cubicBezTo>
                  <a:pt x="1064516" y="292745"/>
                  <a:pt x="1062665" y="291904"/>
                  <a:pt x="1061655" y="292577"/>
                </a:cubicBezTo>
                <a:close/>
                <a:moveTo>
                  <a:pt x="4136201" y="292072"/>
                </a:moveTo>
                <a:cubicBezTo>
                  <a:pt x="4134855" y="292072"/>
                  <a:pt x="4133846" y="292913"/>
                  <a:pt x="4133173" y="294596"/>
                </a:cubicBezTo>
                <a:lnTo>
                  <a:pt x="3966075" y="643935"/>
                </a:lnTo>
                <a:lnTo>
                  <a:pt x="4055934" y="643935"/>
                </a:lnTo>
                <a:lnTo>
                  <a:pt x="4073098" y="602539"/>
                </a:lnTo>
                <a:lnTo>
                  <a:pt x="4192742" y="602539"/>
                </a:lnTo>
                <a:lnTo>
                  <a:pt x="4210915" y="643935"/>
                </a:lnTo>
                <a:lnTo>
                  <a:pt x="4305823" y="643935"/>
                </a:lnTo>
                <a:lnTo>
                  <a:pt x="4139230" y="294596"/>
                </a:lnTo>
                <a:cubicBezTo>
                  <a:pt x="4138557" y="292913"/>
                  <a:pt x="4137547" y="292072"/>
                  <a:pt x="4136201" y="292072"/>
                </a:cubicBezTo>
                <a:close/>
                <a:moveTo>
                  <a:pt x="4054420" y="187573"/>
                </a:moveTo>
                <a:lnTo>
                  <a:pt x="4102378" y="279451"/>
                </a:lnTo>
                <a:lnTo>
                  <a:pt x="4169520" y="279451"/>
                </a:lnTo>
                <a:lnTo>
                  <a:pt x="4149327" y="187573"/>
                </a:lnTo>
                <a:close/>
                <a:moveTo>
                  <a:pt x="1608364" y="171924"/>
                </a:moveTo>
                <a:cubicBezTo>
                  <a:pt x="1607607" y="171924"/>
                  <a:pt x="1606892" y="172428"/>
                  <a:pt x="1606219" y="173438"/>
                </a:cubicBezTo>
                <a:lnTo>
                  <a:pt x="1525447" y="279451"/>
                </a:lnTo>
                <a:lnTo>
                  <a:pt x="1589560" y="279451"/>
                </a:lnTo>
                <a:lnTo>
                  <a:pt x="1608743" y="259763"/>
                </a:lnTo>
                <a:lnTo>
                  <a:pt x="1627421" y="279451"/>
                </a:lnTo>
                <a:lnTo>
                  <a:pt x="1691534" y="279451"/>
                </a:lnTo>
                <a:lnTo>
                  <a:pt x="1610762" y="173438"/>
                </a:lnTo>
                <a:cubicBezTo>
                  <a:pt x="1609921" y="172428"/>
                  <a:pt x="1609121" y="171924"/>
                  <a:pt x="1608364" y="171924"/>
                </a:cubicBezTo>
                <a:close/>
                <a:moveTo>
                  <a:pt x="0" y="30142"/>
                </a:moveTo>
                <a:lnTo>
                  <a:pt x="245785" y="30142"/>
                </a:lnTo>
                <a:lnTo>
                  <a:pt x="491570" y="474830"/>
                </a:lnTo>
                <a:lnTo>
                  <a:pt x="245785" y="919518"/>
                </a:lnTo>
                <a:lnTo>
                  <a:pt x="0" y="919518"/>
                </a:lnTo>
                <a:lnTo>
                  <a:pt x="245785" y="474830"/>
                </a:lnTo>
                <a:close/>
                <a:moveTo>
                  <a:pt x="657234" y="0"/>
                </a:moveTo>
                <a:lnTo>
                  <a:pt x="5764748" y="0"/>
                </a:lnTo>
                <a:lnTo>
                  <a:pt x="6208084" y="443337"/>
                </a:lnTo>
                <a:lnTo>
                  <a:pt x="5764748" y="886673"/>
                </a:lnTo>
                <a:lnTo>
                  <a:pt x="658728" y="886673"/>
                </a:lnTo>
                <a:lnTo>
                  <a:pt x="903019" y="444688"/>
                </a:lnTo>
                <a:close/>
                <a:moveTo>
                  <a:pt x="411449" y="0"/>
                </a:moveTo>
                <a:lnTo>
                  <a:pt x="643967" y="0"/>
                </a:lnTo>
                <a:lnTo>
                  <a:pt x="643967" y="420685"/>
                </a:lnTo>
                <a:close/>
              </a:path>
            </a:pathLst>
          </a:custGeom>
          <a:gradFill>
            <a:gsLst>
              <a:gs pos="0">
                <a:srgbClr val="00B0F0"/>
              </a:gs>
              <a:gs pos="74000">
                <a:srgbClr val="93E3FF"/>
              </a:gs>
              <a:gs pos="83000">
                <a:schemeClr val="accent4">
                  <a:lumMod val="45000"/>
                  <a:lumOff val="55000"/>
                </a:schemeClr>
              </a:gs>
              <a:gs pos="100000">
                <a:schemeClr val="accent4">
                  <a:lumMod val="30000"/>
                  <a:lumOff val="70000"/>
                </a:schemeClr>
              </a:gs>
            </a:gsLst>
            <a:lin ang="5400000" scaled="1"/>
          </a:gradFill>
          <a:ln>
            <a:noFill/>
          </a:ln>
          <a:effectLst/>
        </p:spPr>
        <p:txBody>
          <a:bodyPr rot="0" spcFirstLastPara="0" vertOverflow="overflow" horzOverflow="overflow" vert="horz" wrap="square" lIns="68517" tIns="34258" rIns="68517" bIns="34258" numCol="1" spcCol="0" rtlCol="0" fromWordArt="0" anchor="t" anchorCtr="0" forceAA="0" compatLnSpc="1">
            <a:prstTxWarp prst="textNoShape">
              <a:avLst/>
            </a:prstTxWarp>
            <a:noAutofit/>
          </a:bodyPr>
          <a:lstStyle/>
          <a:p>
            <a:endParaRPr lang="en-US" sz="3596" dirty="0"/>
          </a:p>
        </p:txBody>
      </p:sp>
    </p:spTree>
    <p:extLst>
      <p:ext uri="{BB962C8B-B14F-4D97-AF65-F5344CB8AC3E}">
        <p14:creationId xmlns:p14="http://schemas.microsoft.com/office/powerpoint/2010/main" xmlns="" val="141987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500"/>
                                        <p:tgtEl>
                                          <p:spTgt spid="8"/>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left)">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animBg="1"/>
      <p:bldP spid="6"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Connector 3">
            <a:extLst>
              <a:ext uri="{FF2B5EF4-FFF2-40B4-BE49-F238E27FC236}">
                <a16:creationId xmlns:a16="http://schemas.microsoft.com/office/drawing/2014/main" xmlns="" id="{333635C4-FAF0-4C0F-84B1-DF88D6540C41}"/>
              </a:ext>
            </a:extLst>
          </p:cNvPr>
          <p:cNvSpPr/>
          <p:nvPr/>
        </p:nvSpPr>
        <p:spPr>
          <a:xfrm>
            <a:off x="91440" y="107153"/>
            <a:ext cx="921128" cy="897696"/>
          </a:xfrm>
          <a:prstGeom prst="flowChartConnector">
            <a:avLst/>
          </a:prstGeom>
          <a:solidFill>
            <a:schemeClr val="accent2"/>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5328" b="1">
                <a:solidFill>
                  <a:schemeClr val="bg1"/>
                </a:solidFill>
                <a:latin typeface="Arial" panose="020B0604020202020204" pitchFamily="34" charset="0"/>
                <a:cs typeface="Arial" panose="020B0604020202020204" pitchFamily="34" charset="0"/>
              </a:rPr>
              <a:t>1</a:t>
            </a:r>
            <a:endParaRPr lang="en-US" sz="5328" b="1" dirty="0">
              <a:solidFill>
                <a:schemeClr val="bg1"/>
              </a:solidFill>
              <a:latin typeface="Arial" panose="020B0604020202020204" pitchFamily="34" charset="0"/>
              <a:cs typeface="Arial" panose="020B0604020202020204" pitchFamily="34" charset="0"/>
            </a:endParaRPr>
          </a:p>
        </p:txBody>
      </p:sp>
      <p:sp>
        <p:nvSpPr>
          <p:cNvPr id="5" name="Rectangle: Rounded Corners 4">
            <a:extLst>
              <a:ext uri="{FF2B5EF4-FFF2-40B4-BE49-F238E27FC236}">
                <a16:creationId xmlns:a16="http://schemas.microsoft.com/office/drawing/2014/main" xmlns="" id="{12DFEDBF-13B3-4CDE-BBDC-D40004E8609C}"/>
              </a:ext>
            </a:extLst>
          </p:cNvPr>
          <p:cNvSpPr/>
          <p:nvPr/>
        </p:nvSpPr>
        <p:spPr>
          <a:xfrm>
            <a:off x="1107538" y="147793"/>
            <a:ext cx="10566302" cy="75744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996" b="1">
                <a:latin typeface="Arial" panose="020B0604020202020204" pitchFamily="34" charset="0"/>
                <a:cs typeface="Arial" panose="020B0604020202020204" pitchFamily="34" charset="0"/>
              </a:rPr>
              <a:t> Qúa trình nội sinh và quá trình ngoại sinh</a:t>
            </a:r>
            <a:endParaRPr lang="en-US" sz="3996" b="1" dirty="0">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xmlns="" id="{B6ACC06C-60A4-408D-8766-8271AC90FC8A}"/>
              </a:ext>
            </a:extLst>
          </p:cNvPr>
          <p:cNvSpPr/>
          <p:nvPr/>
        </p:nvSpPr>
        <p:spPr>
          <a:xfrm>
            <a:off x="4210493" y="1004850"/>
            <a:ext cx="3987210" cy="643198"/>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0070C0"/>
                </a:solidFill>
                <a:latin typeface="Arial" panose="020B0604020202020204" pitchFamily="34" charset="0"/>
                <a:cs typeface="Arial" panose="020B0604020202020204" pitchFamily="34" charset="0"/>
              </a:rPr>
              <a:t>THẢO LUẬN NHÓM 4</a:t>
            </a:r>
          </a:p>
        </p:txBody>
      </p:sp>
      <p:sp>
        <p:nvSpPr>
          <p:cNvPr id="9" name="TextBox 8">
            <a:extLst>
              <a:ext uri="{FF2B5EF4-FFF2-40B4-BE49-F238E27FC236}">
                <a16:creationId xmlns:a16="http://schemas.microsoft.com/office/drawing/2014/main" xmlns="" id="{0F462990-149D-41DD-A24B-43A6FDF2DCD5}"/>
              </a:ext>
            </a:extLst>
          </p:cNvPr>
          <p:cNvSpPr txBox="1"/>
          <p:nvPr/>
        </p:nvSpPr>
        <p:spPr>
          <a:xfrm>
            <a:off x="424594" y="1546798"/>
            <a:ext cx="11559008" cy="1323439"/>
          </a:xfrm>
          <a:prstGeom prst="rect">
            <a:avLst/>
          </a:prstGeom>
          <a:noFill/>
        </p:spPr>
        <p:txBody>
          <a:bodyPr wrap="square" rtlCol="0">
            <a:spAutoFit/>
          </a:bodyPr>
          <a:lstStyle/>
          <a:p>
            <a:pPr marL="285750" indent="-285750">
              <a:buFont typeface="Wingdings" panose="05000000000000000000" pitchFamily="2" charset="2"/>
              <a:buChar char="Ø"/>
            </a:pPr>
            <a:r>
              <a:rPr lang="en-US" sz="4400">
                <a:solidFill>
                  <a:srgbClr val="7030A0"/>
                </a:solidFill>
                <a:latin typeface="Arial" panose="020B0604020202020204" pitchFamily="34" charset="0"/>
                <a:cs typeface="Arial" panose="020B0604020202020204" pitchFamily="34" charset="0"/>
              </a:rPr>
              <a:t> </a:t>
            </a:r>
            <a:r>
              <a:rPr lang="en-US" sz="3600">
                <a:solidFill>
                  <a:srgbClr val="7030A0"/>
                </a:solidFill>
                <a:latin typeface="Arial" panose="020B0604020202020204" pitchFamily="34" charset="0"/>
                <a:cs typeface="Arial" panose="020B0604020202020204" pitchFamily="34" charset="0"/>
              </a:rPr>
              <a:t>Qúa trình nội sinh và quá trình ngoại sinh khác nhau nh</a:t>
            </a:r>
            <a:r>
              <a:rPr lang="vi-VN" sz="3600">
                <a:solidFill>
                  <a:srgbClr val="7030A0"/>
                </a:solidFill>
                <a:latin typeface="Arial" panose="020B0604020202020204" pitchFamily="34" charset="0"/>
                <a:cs typeface="Arial" panose="020B0604020202020204" pitchFamily="34" charset="0"/>
              </a:rPr>
              <a:t>ư</a:t>
            </a:r>
            <a:r>
              <a:rPr lang="en-US" sz="3600">
                <a:solidFill>
                  <a:srgbClr val="7030A0"/>
                </a:solidFill>
                <a:latin typeface="Arial" panose="020B0604020202020204" pitchFamily="34" charset="0"/>
                <a:cs typeface="Arial" panose="020B0604020202020204" pitchFamily="34" charset="0"/>
              </a:rPr>
              <a:t> thế nào?</a:t>
            </a:r>
          </a:p>
        </p:txBody>
      </p:sp>
      <p:sp>
        <p:nvSpPr>
          <p:cNvPr id="10" name="TextBox 9">
            <a:extLst>
              <a:ext uri="{FF2B5EF4-FFF2-40B4-BE49-F238E27FC236}">
                <a16:creationId xmlns:a16="http://schemas.microsoft.com/office/drawing/2014/main" xmlns="" id="{E4D326E5-349D-409D-81DD-43A87971AC2A}"/>
              </a:ext>
            </a:extLst>
          </p:cNvPr>
          <p:cNvSpPr txBox="1"/>
          <p:nvPr/>
        </p:nvSpPr>
        <p:spPr>
          <a:xfrm>
            <a:off x="424594" y="2710278"/>
            <a:ext cx="11559008" cy="1754326"/>
          </a:xfrm>
          <a:prstGeom prst="rect">
            <a:avLst/>
          </a:prstGeom>
          <a:noFill/>
        </p:spPr>
        <p:txBody>
          <a:bodyPr wrap="square" rtlCol="0">
            <a:spAutoFit/>
          </a:bodyPr>
          <a:lstStyle/>
          <a:p>
            <a:pPr marL="285750" indent="-285750">
              <a:buFont typeface="Wingdings" panose="05000000000000000000" pitchFamily="2" charset="2"/>
              <a:buChar char="Ø"/>
            </a:pPr>
            <a:r>
              <a:rPr lang="en-US" sz="3600">
                <a:solidFill>
                  <a:srgbClr val="7030A0"/>
                </a:solidFill>
                <a:latin typeface="Arial" panose="020B0604020202020204" pitchFamily="34" charset="0"/>
                <a:cs typeface="Arial" panose="020B0604020202020204" pitchFamily="34" charset="0"/>
              </a:rPr>
              <a:t> Trong các hình 1,2,3,4 hình nào thể hiện tác động chủ yếu của quá trình nội sinh, hình nào thể hiện</a:t>
            </a:r>
          </a:p>
          <a:p>
            <a:r>
              <a:rPr lang="en-US" sz="3600">
                <a:solidFill>
                  <a:srgbClr val="7030A0"/>
                </a:solidFill>
                <a:latin typeface="Arial" panose="020B0604020202020204" pitchFamily="34" charset="0"/>
                <a:cs typeface="Arial" panose="020B0604020202020204" pitchFamily="34" charset="0"/>
              </a:rPr>
              <a:t> tác động của quá trình ngoại sinh?</a:t>
            </a:r>
          </a:p>
        </p:txBody>
      </p:sp>
      <p:grpSp>
        <p:nvGrpSpPr>
          <p:cNvPr id="17" name="Group 16">
            <a:extLst>
              <a:ext uri="{FF2B5EF4-FFF2-40B4-BE49-F238E27FC236}">
                <a16:creationId xmlns:a16="http://schemas.microsoft.com/office/drawing/2014/main" xmlns="" id="{3D8AB667-04D2-4C85-8763-8BFCBD53AA4F}"/>
              </a:ext>
            </a:extLst>
          </p:cNvPr>
          <p:cNvGrpSpPr/>
          <p:nvPr/>
        </p:nvGrpSpPr>
        <p:grpSpPr>
          <a:xfrm>
            <a:off x="272090" y="4431553"/>
            <a:ext cx="5590788" cy="2511719"/>
            <a:chOff x="272090" y="4431553"/>
            <a:chExt cx="5590788" cy="2511719"/>
          </a:xfrm>
        </p:grpSpPr>
        <p:pic>
          <p:nvPicPr>
            <p:cNvPr id="12" name="Picture 11">
              <a:extLst>
                <a:ext uri="{FF2B5EF4-FFF2-40B4-BE49-F238E27FC236}">
                  <a16:creationId xmlns:a16="http://schemas.microsoft.com/office/drawing/2014/main" xmlns="" id="{61B5F55C-44F6-49B4-ACC9-DEF2A0E335AE}"/>
                </a:ext>
              </a:extLst>
            </p:cNvPr>
            <p:cNvPicPr>
              <a:picLocks noChangeAspect="1"/>
            </p:cNvPicPr>
            <p:nvPr/>
          </p:nvPicPr>
          <p:blipFill rotWithShape="1">
            <a:blip r:embed="rId3"/>
            <a:srcRect l="33591" t="16105" r="34963" b="62823"/>
            <a:stretch/>
          </p:blipFill>
          <p:spPr>
            <a:xfrm>
              <a:off x="272090" y="4431553"/>
              <a:ext cx="5590788" cy="2107449"/>
            </a:xfrm>
            <a:prstGeom prst="rect">
              <a:avLst/>
            </a:prstGeom>
          </p:spPr>
        </p:pic>
        <p:sp>
          <p:nvSpPr>
            <p:cNvPr id="13" name="TextBox 12">
              <a:extLst>
                <a:ext uri="{FF2B5EF4-FFF2-40B4-BE49-F238E27FC236}">
                  <a16:creationId xmlns:a16="http://schemas.microsoft.com/office/drawing/2014/main" xmlns="" id="{9DB71371-32AC-40E1-8655-E18D1A73A00D}"/>
                </a:ext>
              </a:extLst>
            </p:cNvPr>
            <p:cNvSpPr txBox="1"/>
            <p:nvPr/>
          </p:nvSpPr>
          <p:spPr>
            <a:xfrm>
              <a:off x="552004" y="6296941"/>
              <a:ext cx="2263522" cy="646331"/>
            </a:xfrm>
            <a:prstGeom prst="rect">
              <a:avLst/>
            </a:prstGeom>
            <a:noFill/>
          </p:spPr>
          <p:txBody>
            <a:bodyPr wrap="square" rtlCol="0">
              <a:spAutoFit/>
            </a:bodyPr>
            <a:lstStyle/>
            <a:p>
              <a:pPr algn="ctr"/>
              <a:r>
                <a:rPr lang="en-US">
                  <a:solidFill>
                    <a:srgbClr val="7030A0"/>
                  </a:solidFill>
                  <a:latin typeface="Arial" panose="020B0604020202020204" pitchFamily="34" charset="0"/>
                  <a:cs typeface="Arial" panose="020B0604020202020204" pitchFamily="34" charset="0"/>
                </a:rPr>
                <a:t>Hình 1. Nếp uốn của các lớp đất đá</a:t>
              </a:r>
            </a:p>
          </p:txBody>
        </p:sp>
        <p:sp>
          <p:nvSpPr>
            <p:cNvPr id="14" name="TextBox 13">
              <a:extLst>
                <a:ext uri="{FF2B5EF4-FFF2-40B4-BE49-F238E27FC236}">
                  <a16:creationId xmlns:a16="http://schemas.microsoft.com/office/drawing/2014/main" xmlns="" id="{BBAC21C8-CAB3-41FB-BD09-446F4A2CF8A8}"/>
                </a:ext>
              </a:extLst>
            </p:cNvPr>
            <p:cNvSpPr txBox="1"/>
            <p:nvPr/>
          </p:nvSpPr>
          <p:spPr>
            <a:xfrm>
              <a:off x="3216250" y="6395730"/>
              <a:ext cx="2263522" cy="369332"/>
            </a:xfrm>
            <a:prstGeom prst="rect">
              <a:avLst/>
            </a:prstGeom>
            <a:noFill/>
          </p:spPr>
          <p:txBody>
            <a:bodyPr wrap="square" rtlCol="0">
              <a:spAutoFit/>
            </a:bodyPr>
            <a:lstStyle/>
            <a:p>
              <a:pPr algn="ctr"/>
              <a:r>
                <a:rPr lang="en-US">
                  <a:solidFill>
                    <a:srgbClr val="7030A0"/>
                  </a:solidFill>
                  <a:latin typeface="Arial" panose="020B0604020202020204" pitchFamily="34" charset="0"/>
                  <a:cs typeface="Arial" panose="020B0604020202020204" pitchFamily="34" charset="0"/>
                </a:rPr>
                <a:t>Hình 2. Đứt gãy</a:t>
              </a:r>
            </a:p>
          </p:txBody>
        </p:sp>
      </p:grpSp>
      <p:grpSp>
        <p:nvGrpSpPr>
          <p:cNvPr id="18" name="Group 17">
            <a:extLst>
              <a:ext uri="{FF2B5EF4-FFF2-40B4-BE49-F238E27FC236}">
                <a16:creationId xmlns:a16="http://schemas.microsoft.com/office/drawing/2014/main" xmlns="" id="{FB8010A7-F205-42B3-BE29-9A0814874B3A}"/>
              </a:ext>
            </a:extLst>
          </p:cNvPr>
          <p:cNvGrpSpPr/>
          <p:nvPr/>
        </p:nvGrpSpPr>
        <p:grpSpPr>
          <a:xfrm>
            <a:off x="5710373" y="4419909"/>
            <a:ext cx="6558746" cy="2511254"/>
            <a:chOff x="5710373" y="4419909"/>
            <a:chExt cx="6558746" cy="2511254"/>
          </a:xfrm>
        </p:grpSpPr>
        <p:pic>
          <p:nvPicPr>
            <p:cNvPr id="11" name="Picture 10">
              <a:extLst>
                <a:ext uri="{FF2B5EF4-FFF2-40B4-BE49-F238E27FC236}">
                  <a16:creationId xmlns:a16="http://schemas.microsoft.com/office/drawing/2014/main" xmlns="" id="{5878F3EA-A6C9-477A-AC11-2A8973991121}"/>
                </a:ext>
              </a:extLst>
            </p:cNvPr>
            <p:cNvPicPr>
              <a:picLocks noChangeAspect="1"/>
            </p:cNvPicPr>
            <p:nvPr/>
          </p:nvPicPr>
          <p:blipFill rotWithShape="1">
            <a:blip r:embed="rId3"/>
            <a:srcRect l="33082" t="36671" r="34750" b="44031"/>
            <a:stretch/>
          </p:blipFill>
          <p:spPr>
            <a:xfrm>
              <a:off x="5710373" y="4419909"/>
              <a:ext cx="6558746" cy="2213179"/>
            </a:xfrm>
            <a:prstGeom prst="rect">
              <a:avLst/>
            </a:prstGeom>
          </p:spPr>
        </p:pic>
        <p:sp>
          <p:nvSpPr>
            <p:cNvPr id="15" name="TextBox 14">
              <a:extLst>
                <a:ext uri="{FF2B5EF4-FFF2-40B4-BE49-F238E27FC236}">
                  <a16:creationId xmlns:a16="http://schemas.microsoft.com/office/drawing/2014/main" xmlns="" id="{C1912553-C2B7-422D-846A-554C08EF8E88}"/>
                </a:ext>
              </a:extLst>
            </p:cNvPr>
            <p:cNvSpPr txBox="1"/>
            <p:nvPr/>
          </p:nvSpPr>
          <p:spPr>
            <a:xfrm>
              <a:off x="6034733" y="6263162"/>
              <a:ext cx="2723677" cy="646331"/>
            </a:xfrm>
            <a:prstGeom prst="rect">
              <a:avLst/>
            </a:prstGeom>
            <a:noFill/>
          </p:spPr>
          <p:txBody>
            <a:bodyPr wrap="square" rtlCol="0">
              <a:spAutoFit/>
            </a:bodyPr>
            <a:lstStyle/>
            <a:p>
              <a:pPr algn="ctr"/>
              <a:r>
                <a:rPr lang="en-US">
                  <a:solidFill>
                    <a:srgbClr val="7030A0"/>
                  </a:solidFill>
                  <a:latin typeface="Arial" panose="020B0604020202020204" pitchFamily="34" charset="0"/>
                  <a:cs typeface="Arial" panose="020B0604020202020204" pitchFamily="34" charset="0"/>
                </a:rPr>
                <a:t>Hình 3.Dạng địa hình do sóng mài mòn</a:t>
              </a:r>
            </a:p>
          </p:txBody>
        </p:sp>
        <p:sp>
          <p:nvSpPr>
            <p:cNvPr id="16" name="TextBox 15">
              <a:extLst>
                <a:ext uri="{FF2B5EF4-FFF2-40B4-BE49-F238E27FC236}">
                  <a16:creationId xmlns:a16="http://schemas.microsoft.com/office/drawing/2014/main" xmlns="" id="{18A5A592-B069-4377-8889-9B6625348465}"/>
                </a:ext>
              </a:extLst>
            </p:cNvPr>
            <p:cNvSpPr txBox="1"/>
            <p:nvPr/>
          </p:nvSpPr>
          <p:spPr>
            <a:xfrm>
              <a:off x="9569307" y="6284832"/>
              <a:ext cx="2263522" cy="646331"/>
            </a:xfrm>
            <a:prstGeom prst="rect">
              <a:avLst/>
            </a:prstGeom>
            <a:noFill/>
          </p:spPr>
          <p:txBody>
            <a:bodyPr wrap="square" rtlCol="0">
              <a:spAutoFit/>
            </a:bodyPr>
            <a:lstStyle/>
            <a:p>
              <a:pPr algn="ctr"/>
              <a:r>
                <a:rPr lang="en-US">
                  <a:solidFill>
                    <a:srgbClr val="7030A0"/>
                  </a:solidFill>
                  <a:latin typeface="Arial" panose="020B0604020202020204" pitchFamily="34" charset="0"/>
                  <a:cs typeface="Arial" panose="020B0604020202020204" pitchFamily="34" charset="0"/>
                </a:rPr>
                <a:t>Hình 4. Nấm đá do gió thổi mòn</a:t>
              </a:r>
            </a:p>
          </p:txBody>
        </p:sp>
      </p:grpSp>
      <p:pic>
        <p:nvPicPr>
          <p:cNvPr id="3" name="Picture 2" descr="A picture containing text, clipart&#10;&#10;Description automatically generated">
            <a:extLst>
              <a:ext uri="{FF2B5EF4-FFF2-40B4-BE49-F238E27FC236}">
                <a16:creationId xmlns:a16="http://schemas.microsoft.com/office/drawing/2014/main" xmlns="" id="{899148D5-E77E-4204-A33E-B859F995FE28}"/>
              </a:ext>
            </a:extLst>
          </p:cNvPr>
          <p:cNvPicPr>
            <a:picLocks noChangeAspect="1"/>
          </p:cNvPicPr>
          <p:nvPr/>
        </p:nvPicPr>
        <p:blipFill rotWithShape="1">
          <a:blip r:embed="rId4">
            <a:extLst>
              <a:ext uri="{28A0092B-C50C-407E-A947-70E740481C1C}">
                <a14:useLocalDpi xmlns:a14="http://schemas.microsoft.com/office/drawing/2010/main" xmlns="" val="0"/>
              </a:ext>
            </a:extLst>
          </a:blip>
          <a:srcRect b="7990"/>
          <a:stretch/>
        </p:blipFill>
        <p:spPr>
          <a:xfrm>
            <a:off x="8421340" y="1009843"/>
            <a:ext cx="1669312" cy="670226"/>
          </a:xfrm>
          <a:prstGeom prst="rect">
            <a:avLst/>
          </a:prstGeom>
        </p:spPr>
      </p:pic>
    </p:spTree>
    <p:extLst>
      <p:ext uri="{BB962C8B-B14F-4D97-AF65-F5344CB8AC3E}">
        <p14:creationId xmlns:p14="http://schemas.microsoft.com/office/powerpoint/2010/main" xmlns="" val="3191579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500" fill="hold"/>
                                        <p:tgtEl>
                                          <p:spTgt spid="8"/>
                                        </p:tgtEl>
                                        <p:attrNameLst>
                                          <p:attrName>ppt_w</p:attrName>
                                        </p:attrNameLst>
                                      </p:cBhvr>
                                      <p:tavLst>
                                        <p:tav tm="0">
                                          <p:val>
                                            <p:fltVal val="0"/>
                                          </p:val>
                                        </p:tav>
                                        <p:tav tm="100000">
                                          <p:val>
                                            <p:strVal val="#ppt_w"/>
                                          </p:val>
                                        </p:tav>
                                      </p:tavLst>
                                    </p:anim>
                                    <p:anim calcmode="lin" valueType="num">
                                      <p:cBhvr>
                                        <p:cTn id="16" dur="500" fill="hold"/>
                                        <p:tgtEl>
                                          <p:spTgt spid="8"/>
                                        </p:tgtEl>
                                        <p:attrNameLst>
                                          <p:attrName>ppt_h</p:attrName>
                                        </p:attrNameLst>
                                      </p:cBhvr>
                                      <p:tavLst>
                                        <p:tav tm="0">
                                          <p:val>
                                            <p:fltVal val="0"/>
                                          </p:val>
                                        </p:tav>
                                        <p:tav tm="100000">
                                          <p:val>
                                            <p:strVal val="#ppt_h"/>
                                          </p:val>
                                        </p:tav>
                                      </p:tavLst>
                                    </p:anim>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9">
                                            <p:txEl>
                                              <p:pRg st="0" end="0"/>
                                            </p:txEl>
                                          </p:spTgt>
                                        </p:tgtEl>
                                        <p:attrNameLst>
                                          <p:attrName>style.visibility</p:attrName>
                                        </p:attrNameLst>
                                      </p:cBhvr>
                                      <p:to>
                                        <p:strVal val="visible"/>
                                      </p:to>
                                    </p:set>
                                    <p:animEffect transition="in" filter="wipe(left)">
                                      <p:cBhvr>
                                        <p:cTn id="22" dur="500"/>
                                        <p:tgtEl>
                                          <p:spTgt spid="9">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0">
                                            <p:txEl>
                                              <p:pRg st="0" end="0"/>
                                            </p:txEl>
                                          </p:spTgt>
                                        </p:tgtEl>
                                        <p:attrNameLst>
                                          <p:attrName>style.visibility</p:attrName>
                                        </p:attrNameLst>
                                      </p:cBhvr>
                                      <p:to>
                                        <p:strVal val="visible"/>
                                      </p:to>
                                    </p:set>
                                    <p:animEffect transition="in" filter="wipe(left)">
                                      <p:cBhvr>
                                        <p:cTn id="27" dur="500"/>
                                        <p:tgtEl>
                                          <p:spTgt spid="10">
                                            <p:txEl>
                                              <p:pRg st="0" end="0"/>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fade">
                                      <p:cBhvr>
                                        <p:cTn id="30" dur="500"/>
                                        <p:tgtEl>
                                          <p:spTgt spid="18"/>
                                        </p:tgtEl>
                                      </p:cBhvr>
                                    </p:animEffect>
                                  </p:childTnLst>
                                </p:cTn>
                              </p:par>
                              <p:par>
                                <p:cTn id="31" presetID="10" presetClass="entr" presetSubtype="0" fill="hold" nodeType="with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500"/>
                                        <p:tgtEl>
                                          <p:spTgt spid="17"/>
                                        </p:tgtEl>
                                      </p:cBhvr>
                                    </p:animEffect>
                                  </p:childTnLst>
                                </p:cTn>
                              </p:par>
                              <p:par>
                                <p:cTn id="34" presetID="22" presetClass="entr" presetSubtype="8" fill="hold" nodeType="withEffect">
                                  <p:stCondLst>
                                    <p:cond delay="0"/>
                                  </p:stCondLst>
                                  <p:childTnLst>
                                    <p:set>
                                      <p:cBhvr>
                                        <p:cTn id="35" dur="1" fill="hold">
                                          <p:stCondLst>
                                            <p:cond delay="0"/>
                                          </p:stCondLst>
                                        </p:cTn>
                                        <p:tgtEl>
                                          <p:spTgt spid="10">
                                            <p:txEl>
                                              <p:pRg st="1" end="1"/>
                                            </p:txEl>
                                          </p:spTgt>
                                        </p:tgtEl>
                                        <p:attrNameLst>
                                          <p:attrName>style.visibility</p:attrName>
                                        </p:attrNameLst>
                                      </p:cBhvr>
                                      <p:to>
                                        <p:strVal val="visible"/>
                                      </p:to>
                                    </p:set>
                                    <p:animEffect transition="in" filter="wipe(left)">
                                      <p:cBhvr>
                                        <p:cTn id="36"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xmlns="" id="{625E1BB4-D4EA-46B8-8362-60EF5DBE5A3B}"/>
              </a:ext>
            </a:extLst>
          </p:cNvPr>
          <p:cNvGraphicFramePr>
            <a:graphicFrameLocks noGrp="1"/>
          </p:cNvGraphicFramePr>
          <p:nvPr>
            <p:extLst>
              <p:ext uri="{D42A27DB-BD31-4B8C-83A1-F6EECF244321}">
                <p14:modId xmlns:p14="http://schemas.microsoft.com/office/powerpoint/2010/main" xmlns="" val="305941710"/>
              </p:ext>
            </p:extLst>
          </p:nvPr>
        </p:nvGraphicFramePr>
        <p:xfrm>
          <a:off x="0" y="761694"/>
          <a:ext cx="12192001" cy="6039678"/>
        </p:xfrm>
        <a:graphic>
          <a:graphicData uri="http://schemas.openxmlformats.org/drawingml/2006/table">
            <a:tbl>
              <a:tblPr firstRow="1" bandRow="1">
                <a:tableStyleId>{5C22544A-7EE6-4342-B048-85BDC9FD1C3A}</a:tableStyleId>
              </a:tblPr>
              <a:tblGrid>
                <a:gridCol w="2500830">
                  <a:extLst>
                    <a:ext uri="{9D8B030D-6E8A-4147-A177-3AD203B41FA5}">
                      <a16:colId xmlns:a16="http://schemas.microsoft.com/office/drawing/2014/main" xmlns="" val="1584028992"/>
                    </a:ext>
                  </a:extLst>
                </a:gridCol>
                <a:gridCol w="5111826">
                  <a:extLst>
                    <a:ext uri="{9D8B030D-6E8A-4147-A177-3AD203B41FA5}">
                      <a16:colId xmlns:a16="http://schemas.microsoft.com/office/drawing/2014/main" xmlns="" val="2645330624"/>
                    </a:ext>
                  </a:extLst>
                </a:gridCol>
                <a:gridCol w="4579345">
                  <a:extLst>
                    <a:ext uri="{9D8B030D-6E8A-4147-A177-3AD203B41FA5}">
                      <a16:colId xmlns:a16="http://schemas.microsoft.com/office/drawing/2014/main" xmlns="" val="731374669"/>
                    </a:ext>
                  </a:extLst>
                </a:gridCol>
              </a:tblGrid>
              <a:tr h="0">
                <a:tc>
                  <a:txBody>
                    <a:bodyPr/>
                    <a:lstStyle/>
                    <a:p>
                      <a:endParaRPr lang="en-US"/>
                    </a:p>
                  </a:txBody>
                  <a:tcPr>
                    <a:solidFill>
                      <a:schemeClr val="accent6">
                        <a:lumMod val="40000"/>
                        <a:lumOff val="60000"/>
                      </a:schemeClr>
                    </a:solidFill>
                  </a:tcPr>
                </a:tc>
                <a:tc>
                  <a:txBody>
                    <a:bodyPr/>
                    <a:lstStyle/>
                    <a:p>
                      <a:pPr algn="ctr"/>
                      <a:endParaRPr lang="en-US" sz="3600">
                        <a:latin typeface="Arial" panose="020B0604020202020204" pitchFamily="34" charset="0"/>
                        <a:cs typeface="Arial" panose="020B0604020202020204" pitchFamily="34" charset="0"/>
                      </a:endParaRPr>
                    </a:p>
                    <a:p>
                      <a:pPr algn="ctr"/>
                      <a:endParaRPr lang="en-US" sz="3600">
                        <a:latin typeface="Arial" panose="020B0604020202020204" pitchFamily="34" charset="0"/>
                        <a:cs typeface="Arial" panose="020B0604020202020204" pitchFamily="34" charset="0"/>
                      </a:endParaRPr>
                    </a:p>
                  </a:txBody>
                  <a:tcPr>
                    <a:solidFill>
                      <a:schemeClr val="accent6">
                        <a:lumMod val="40000"/>
                        <a:lumOff val="60000"/>
                      </a:schemeClr>
                    </a:solidFill>
                  </a:tcPr>
                </a:tc>
                <a:tc>
                  <a:txBody>
                    <a:bodyPr/>
                    <a:lstStyle/>
                    <a:p>
                      <a:pPr algn="ctr"/>
                      <a:endParaRPr lang="en-US" sz="3600">
                        <a:latin typeface="Arial" panose="020B0604020202020204" pitchFamily="34" charset="0"/>
                        <a:cs typeface="Arial" panose="020B0604020202020204" pitchFamily="34" charset="0"/>
                      </a:endParaRPr>
                    </a:p>
                  </a:txBody>
                  <a:tcPr>
                    <a:solidFill>
                      <a:schemeClr val="accent6">
                        <a:lumMod val="40000"/>
                        <a:lumOff val="60000"/>
                      </a:schemeClr>
                    </a:solidFill>
                  </a:tcPr>
                </a:tc>
                <a:extLst>
                  <a:ext uri="{0D108BD9-81ED-4DB2-BD59-A6C34878D82A}">
                    <a16:rowId xmlns:a16="http://schemas.microsoft.com/office/drawing/2014/main" xmlns="" val="2986265280"/>
                  </a:ext>
                </a:extLst>
              </a:tr>
              <a:tr h="1616986">
                <a:tc>
                  <a:txBody>
                    <a:bodyPr/>
                    <a:lstStyle/>
                    <a:p>
                      <a:endParaRPr lang="en-US"/>
                    </a:p>
                  </a:txBody>
                  <a:tcPr>
                    <a:solidFill>
                      <a:schemeClr val="accent2">
                        <a:lumMod val="20000"/>
                        <a:lumOff val="80000"/>
                      </a:schemeClr>
                    </a:solidFill>
                  </a:tcPr>
                </a:tc>
                <a:tc>
                  <a:txBody>
                    <a:bodyPr/>
                    <a:lstStyle/>
                    <a:p>
                      <a:endParaRPr lang="en-US"/>
                    </a:p>
                  </a:txBody>
                  <a:tcPr>
                    <a:solidFill>
                      <a:schemeClr val="accent2">
                        <a:lumMod val="20000"/>
                        <a:lumOff val="80000"/>
                      </a:schemeClr>
                    </a:solidFill>
                  </a:tcPr>
                </a:tc>
                <a:tc>
                  <a:txBody>
                    <a:bodyPr/>
                    <a:lstStyle/>
                    <a:p>
                      <a:endParaRPr lang="en-US"/>
                    </a:p>
                  </a:txBody>
                  <a:tcPr>
                    <a:solidFill>
                      <a:schemeClr val="accent2">
                        <a:lumMod val="20000"/>
                        <a:lumOff val="80000"/>
                      </a:schemeClr>
                    </a:solidFill>
                  </a:tcPr>
                </a:tc>
                <a:extLst>
                  <a:ext uri="{0D108BD9-81ED-4DB2-BD59-A6C34878D82A}">
                    <a16:rowId xmlns:a16="http://schemas.microsoft.com/office/drawing/2014/main" xmlns="" val="3333233440"/>
                  </a:ext>
                </a:extLst>
              </a:tr>
              <a:tr h="1616986">
                <a:tc>
                  <a:txBody>
                    <a:bodyPr/>
                    <a:lstStyle/>
                    <a:p>
                      <a:endParaRPr lang="en-US"/>
                    </a:p>
                  </a:txBody>
                  <a:tcPr>
                    <a:solidFill>
                      <a:schemeClr val="accent4">
                        <a:lumMod val="40000"/>
                        <a:lumOff val="60000"/>
                      </a:schemeClr>
                    </a:solidFill>
                  </a:tcPr>
                </a:tc>
                <a:tc>
                  <a:txBody>
                    <a:bodyPr/>
                    <a:lstStyle/>
                    <a:p>
                      <a:endParaRPr lang="en-US"/>
                    </a:p>
                  </a:txBody>
                  <a:tcPr>
                    <a:solidFill>
                      <a:schemeClr val="accent4">
                        <a:lumMod val="40000"/>
                        <a:lumOff val="60000"/>
                      </a:schemeClr>
                    </a:solidFill>
                  </a:tcPr>
                </a:tc>
                <a:tc>
                  <a:txBody>
                    <a:bodyPr/>
                    <a:lstStyle/>
                    <a:p>
                      <a:endParaRPr lang="en-US"/>
                    </a:p>
                  </a:txBody>
                  <a:tcPr>
                    <a:solidFill>
                      <a:schemeClr val="accent4">
                        <a:lumMod val="40000"/>
                        <a:lumOff val="60000"/>
                      </a:schemeClr>
                    </a:solidFill>
                  </a:tcPr>
                </a:tc>
                <a:extLst>
                  <a:ext uri="{0D108BD9-81ED-4DB2-BD59-A6C34878D82A}">
                    <a16:rowId xmlns:a16="http://schemas.microsoft.com/office/drawing/2014/main" xmlns="" val="2852924150"/>
                  </a:ext>
                </a:extLst>
              </a:tr>
              <a:tr h="1616986">
                <a:tc>
                  <a:txBody>
                    <a:bodyPr/>
                    <a:lstStyle/>
                    <a:p>
                      <a:endParaRPr lang="en-US"/>
                    </a:p>
                  </a:txBody>
                  <a:tcPr>
                    <a:solidFill>
                      <a:schemeClr val="accent2">
                        <a:lumMod val="60000"/>
                        <a:lumOff val="40000"/>
                      </a:schemeClr>
                    </a:solidFill>
                  </a:tcPr>
                </a:tc>
                <a:tc>
                  <a:txBody>
                    <a:bodyPr/>
                    <a:lstStyle/>
                    <a:p>
                      <a:endParaRPr lang="en-US"/>
                    </a:p>
                  </a:txBody>
                  <a:tcPr>
                    <a:solidFill>
                      <a:schemeClr val="accent2">
                        <a:lumMod val="60000"/>
                        <a:lumOff val="40000"/>
                      </a:schemeClr>
                    </a:solidFill>
                  </a:tcPr>
                </a:tc>
                <a:tc>
                  <a:txBody>
                    <a:bodyPr/>
                    <a:lstStyle/>
                    <a:p>
                      <a:endParaRPr lang="en-US"/>
                    </a:p>
                  </a:txBody>
                  <a:tcPr>
                    <a:solidFill>
                      <a:schemeClr val="accent2">
                        <a:lumMod val="60000"/>
                        <a:lumOff val="40000"/>
                      </a:schemeClr>
                    </a:solidFill>
                  </a:tcPr>
                </a:tc>
                <a:extLst>
                  <a:ext uri="{0D108BD9-81ED-4DB2-BD59-A6C34878D82A}">
                    <a16:rowId xmlns:a16="http://schemas.microsoft.com/office/drawing/2014/main" xmlns="" val="2602441284"/>
                  </a:ext>
                </a:extLst>
              </a:tr>
            </a:tbl>
          </a:graphicData>
        </a:graphic>
      </p:graphicFrame>
      <p:sp>
        <p:nvSpPr>
          <p:cNvPr id="6" name="TextBox 5">
            <a:extLst>
              <a:ext uri="{FF2B5EF4-FFF2-40B4-BE49-F238E27FC236}">
                <a16:creationId xmlns:a16="http://schemas.microsoft.com/office/drawing/2014/main" xmlns="" id="{9B78661E-8E68-47A5-A588-8BA031634185}"/>
              </a:ext>
            </a:extLst>
          </p:cNvPr>
          <p:cNvSpPr txBox="1"/>
          <p:nvPr/>
        </p:nvSpPr>
        <p:spPr>
          <a:xfrm>
            <a:off x="2980661" y="877182"/>
            <a:ext cx="4419599" cy="523220"/>
          </a:xfrm>
          <a:prstGeom prst="rect">
            <a:avLst/>
          </a:prstGeom>
          <a:noFill/>
        </p:spPr>
        <p:txBody>
          <a:bodyPr wrap="square" rtlCol="0">
            <a:spAutoFit/>
          </a:bodyPr>
          <a:lstStyle/>
          <a:p>
            <a:r>
              <a:rPr lang="en-US" sz="2800" b="1">
                <a:solidFill>
                  <a:srgbClr val="7030A0"/>
                </a:solidFill>
                <a:latin typeface="Arial" panose="020B0604020202020204" pitchFamily="34" charset="0"/>
                <a:cs typeface="Arial" panose="020B0604020202020204" pitchFamily="34" charset="0"/>
              </a:rPr>
              <a:t>QUÁ TRÌNH NỘI SINH</a:t>
            </a:r>
          </a:p>
        </p:txBody>
      </p:sp>
      <p:sp>
        <p:nvSpPr>
          <p:cNvPr id="7" name="TextBox 6">
            <a:extLst>
              <a:ext uri="{FF2B5EF4-FFF2-40B4-BE49-F238E27FC236}">
                <a16:creationId xmlns:a16="http://schemas.microsoft.com/office/drawing/2014/main" xmlns="" id="{C618429B-497F-4C07-97D5-C57CEA4099B3}"/>
              </a:ext>
            </a:extLst>
          </p:cNvPr>
          <p:cNvSpPr txBox="1"/>
          <p:nvPr/>
        </p:nvSpPr>
        <p:spPr>
          <a:xfrm>
            <a:off x="7498316" y="932029"/>
            <a:ext cx="5185144" cy="523220"/>
          </a:xfrm>
          <a:prstGeom prst="rect">
            <a:avLst/>
          </a:prstGeom>
          <a:noFill/>
        </p:spPr>
        <p:txBody>
          <a:bodyPr wrap="square" rtlCol="0">
            <a:spAutoFit/>
          </a:bodyPr>
          <a:lstStyle/>
          <a:p>
            <a:r>
              <a:rPr lang="en-US" sz="2800" b="1">
                <a:solidFill>
                  <a:srgbClr val="7030A0"/>
                </a:solidFill>
                <a:latin typeface="Arial" panose="020B0604020202020204" pitchFamily="34" charset="0"/>
                <a:cs typeface="Arial" panose="020B0604020202020204" pitchFamily="34" charset="0"/>
              </a:rPr>
              <a:t>QUÁ TRÌNH NGOẠI SINH</a:t>
            </a:r>
          </a:p>
        </p:txBody>
      </p:sp>
      <p:sp>
        <p:nvSpPr>
          <p:cNvPr id="8" name="TextBox 7">
            <a:extLst>
              <a:ext uri="{FF2B5EF4-FFF2-40B4-BE49-F238E27FC236}">
                <a16:creationId xmlns:a16="http://schemas.microsoft.com/office/drawing/2014/main" xmlns="" id="{038B83FB-CCB9-4458-80C3-CE377D3744E1}"/>
              </a:ext>
            </a:extLst>
          </p:cNvPr>
          <p:cNvSpPr txBox="1"/>
          <p:nvPr/>
        </p:nvSpPr>
        <p:spPr>
          <a:xfrm>
            <a:off x="-972943" y="3671984"/>
            <a:ext cx="4419599" cy="1077218"/>
          </a:xfrm>
          <a:prstGeom prst="rect">
            <a:avLst/>
          </a:prstGeom>
          <a:noFill/>
        </p:spPr>
        <p:txBody>
          <a:bodyPr wrap="square" rtlCol="0">
            <a:spAutoFit/>
          </a:bodyPr>
          <a:lstStyle/>
          <a:p>
            <a:pPr algn="ctr"/>
            <a:r>
              <a:rPr lang="en-US" sz="3200" b="1">
                <a:solidFill>
                  <a:srgbClr val="0070C0"/>
                </a:solidFill>
                <a:latin typeface="Arial" panose="020B0604020202020204" pitchFamily="34" charset="0"/>
                <a:cs typeface="Arial" panose="020B0604020202020204" pitchFamily="34" charset="0"/>
              </a:rPr>
              <a:t>Tác động </a:t>
            </a:r>
          </a:p>
          <a:p>
            <a:pPr algn="ctr"/>
            <a:r>
              <a:rPr lang="en-US" sz="3200" b="1">
                <a:solidFill>
                  <a:srgbClr val="0070C0"/>
                </a:solidFill>
                <a:latin typeface="Arial" panose="020B0604020202020204" pitchFamily="34" charset="0"/>
                <a:cs typeface="Arial" panose="020B0604020202020204" pitchFamily="34" charset="0"/>
              </a:rPr>
              <a:t>đến địa hình</a:t>
            </a:r>
          </a:p>
        </p:txBody>
      </p:sp>
      <p:sp>
        <p:nvSpPr>
          <p:cNvPr id="9" name="TextBox 8">
            <a:extLst>
              <a:ext uri="{FF2B5EF4-FFF2-40B4-BE49-F238E27FC236}">
                <a16:creationId xmlns:a16="http://schemas.microsoft.com/office/drawing/2014/main" xmlns="" id="{2E8FE7C5-28C3-4EF9-9513-4568DA39EB2F}"/>
              </a:ext>
            </a:extLst>
          </p:cNvPr>
          <p:cNvSpPr txBox="1"/>
          <p:nvPr/>
        </p:nvSpPr>
        <p:spPr>
          <a:xfrm>
            <a:off x="-950912" y="2341345"/>
            <a:ext cx="4419599" cy="584775"/>
          </a:xfrm>
          <a:prstGeom prst="rect">
            <a:avLst/>
          </a:prstGeom>
          <a:noFill/>
        </p:spPr>
        <p:txBody>
          <a:bodyPr wrap="square" rtlCol="0">
            <a:spAutoFit/>
          </a:bodyPr>
          <a:lstStyle/>
          <a:p>
            <a:pPr algn="ctr"/>
            <a:r>
              <a:rPr lang="en-US" sz="3200" b="1">
                <a:solidFill>
                  <a:srgbClr val="0070C0"/>
                </a:solidFill>
                <a:latin typeface="Arial" panose="020B0604020202020204" pitchFamily="34" charset="0"/>
                <a:cs typeface="Arial" panose="020B0604020202020204" pitchFamily="34" charset="0"/>
              </a:rPr>
              <a:t>Nguồn gốc</a:t>
            </a:r>
          </a:p>
        </p:txBody>
      </p:sp>
      <p:sp>
        <p:nvSpPr>
          <p:cNvPr id="10" name="TextBox 9">
            <a:extLst>
              <a:ext uri="{FF2B5EF4-FFF2-40B4-BE49-F238E27FC236}">
                <a16:creationId xmlns:a16="http://schemas.microsoft.com/office/drawing/2014/main" xmlns="" id="{2F217F03-7F0C-4C86-AC07-E48B65907699}"/>
              </a:ext>
            </a:extLst>
          </p:cNvPr>
          <p:cNvSpPr txBox="1"/>
          <p:nvPr/>
        </p:nvSpPr>
        <p:spPr>
          <a:xfrm>
            <a:off x="-986927" y="5442209"/>
            <a:ext cx="4419599" cy="1077218"/>
          </a:xfrm>
          <a:prstGeom prst="rect">
            <a:avLst/>
          </a:prstGeom>
          <a:noFill/>
        </p:spPr>
        <p:txBody>
          <a:bodyPr wrap="square" rtlCol="0">
            <a:spAutoFit/>
          </a:bodyPr>
          <a:lstStyle/>
          <a:p>
            <a:pPr algn="ctr"/>
            <a:r>
              <a:rPr lang="en-US" sz="3200" b="1">
                <a:solidFill>
                  <a:srgbClr val="0070C0"/>
                </a:solidFill>
                <a:latin typeface="Arial" panose="020B0604020202020204" pitchFamily="34" charset="0"/>
                <a:cs typeface="Arial" panose="020B0604020202020204" pitchFamily="34" charset="0"/>
              </a:rPr>
              <a:t>Đối t</a:t>
            </a:r>
            <a:r>
              <a:rPr lang="vi-VN" sz="3200" b="1">
                <a:solidFill>
                  <a:srgbClr val="0070C0"/>
                </a:solidFill>
                <a:latin typeface="Arial" panose="020B0604020202020204" pitchFamily="34" charset="0"/>
                <a:cs typeface="Arial" panose="020B0604020202020204" pitchFamily="34" charset="0"/>
              </a:rPr>
              <a:t>ư</a:t>
            </a:r>
            <a:r>
              <a:rPr lang="en-US" sz="3200" b="1">
                <a:solidFill>
                  <a:srgbClr val="0070C0"/>
                </a:solidFill>
                <a:latin typeface="Arial" panose="020B0604020202020204" pitchFamily="34" charset="0"/>
                <a:cs typeface="Arial" panose="020B0604020202020204" pitchFamily="34" charset="0"/>
              </a:rPr>
              <a:t>ợng </a:t>
            </a:r>
          </a:p>
          <a:p>
            <a:pPr algn="ctr"/>
            <a:r>
              <a:rPr lang="en-US" sz="3200" b="1">
                <a:solidFill>
                  <a:srgbClr val="0070C0"/>
                </a:solidFill>
                <a:latin typeface="Arial" panose="020B0604020202020204" pitchFamily="34" charset="0"/>
                <a:cs typeface="Arial" panose="020B0604020202020204" pitchFamily="34" charset="0"/>
              </a:rPr>
              <a:t>tác động</a:t>
            </a:r>
          </a:p>
        </p:txBody>
      </p:sp>
      <p:sp>
        <p:nvSpPr>
          <p:cNvPr id="11" name="TextBox 10">
            <a:extLst>
              <a:ext uri="{FF2B5EF4-FFF2-40B4-BE49-F238E27FC236}">
                <a16:creationId xmlns:a16="http://schemas.microsoft.com/office/drawing/2014/main" xmlns="" id="{55AD561C-8A51-4763-98D8-F67B5310CCD5}"/>
              </a:ext>
            </a:extLst>
          </p:cNvPr>
          <p:cNvSpPr txBox="1"/>
          <p:nvPr/>
        </p:nvSpPr>
        <p:spPr>
          <a:xfrm>
            <a:off x="2802201" y="2174146"/>
            <a:ext cx="4419599" cy="1077218"/>
          </a:xfrm>
          <a:prstGeom prst="rect">
            <a:avLst/>
          </a:prstGeom>
          <a:noFill/>
        </p:spPr>
        <p:txBody>
          <a:bodyPr wrap="square" rtlCol="0">
            <a:spAutoFit/>
          </a:bodyPr>
          <a:lstStyle/>
          <a:p>
            <a:pPr algn="ctr"/>
            <a:r>
              <a:rPr lang="en-US" sz="3200" b="1">
                <a:solidFill>
                  <a:srgbClr val="002060"/>
                </a:solidFill>
                <a:latin typeface="Arial" panose="020B0604020202020204" pitchFamily="34" charset="0"/>
                <a:cs typeface="Arial" panose="020B0604020202020204" pitchFamily="34" charset="0"/>
              </a:rPr>
              <a:t>Quá trình xảy ra trong lòng Trái Đất</a:t>
            </a:r>
          </a:p>
        </p:txBody>
      </p:sp>
      <p:sp>
        <p:nvSpPr>
          <p:cNvPr id="12" name="TextBox 11">
            <a:extLst>
              <a:ext uri="{FF2B5EF4-FFF2-40B4-BE49-F238E27FC236}">
                <a16:creationId xmlns:a16="http://schemas.microsoft.com/office/drawing/2014/main" xmlns="" id="{BD0E56E2-59A3-4814-9F54-D2B59B27596E}"/>
              </a:ext>
            </a:extLst>
          </p:cNvPr>
          <p:cNvSpPr txBox="1"/>
          <p:nvPr/>
        </p:nvSpPr>
        <p:spPr>
          <a:xfrm>
            <a:off x="7536454" y="2190606"/>
            <a:ext cx="4419599" cy="1077218"/>
          </a:xfrm>
          <a:prstGeom prst="rect">
            <a:avLst/>
          </a:prstGeom>
          <a:noFill/>
        </p:spPr>
        <p:txBody>
          <a:bodyPr wrap="square" rtlCol="0">
            <a:spAutoFit/>
          </a:bodyPr>
          <a:lstStyle/>
          <a:p>
            <a:pPr algn="ctr"/>
            <a:r>
              <a:rPr lang="en-US" sz="3200" b="1">
                <a:solidFill>
                  <a:srgbClr val="002060"/>
                </a:solidFill>
                <a:latin typeface="Arial" panose="020B0604020202020204" pitchFamily="34" charset="0"/>
                <a:cs typeface="Arial" panose="020B0604020202020204" pitchFamily="34" charset="0"/>
              </a:rPr>
              <a:t>Quá trình xảy ra bên ngoài, trên bề mặt đất</a:t>
            </a:r>
          </a:p>
        </p:txBody>
      </p:sp>
      <p:sp>
        <p:nvSpPr>
          <p:cNvPr id="13" name="TextBox 12">
            <a:extLst>
              <a:ext uri="{FF2B5EF4-FFF2-40B4-BE49-F238E27FC236}">
                <a16:creationId xmlns:a16="http://schemas.microsoft.com/office/drawing/2014/main" xmlns="" id="{4AB976AD-B3F8-4AC1-BA68-FABA420A84BD}"/>
              </a:ext>
            </a:extLst>
          </p:cNvPr>
          <p:cNvSpPr txBox="1"/>
          <p:nvPr/>
        </p:nvSpPr>
        <p:spPr>
          <a:xfrm>
            <a:off x="7536455" y="3644465"/>
            <a:ext cx="4419599" cy="1569660"/>
          </a:xfrm>
          <a:prstGeom prst="rect">
            <a:avLst/>
          </a:prstGeom>
          <a:noFill/>
        </p:spPr>
        <p:txBody>
          <a:bodyPr wrap="square" rtlCol="0">
            <a:spAutoFit/>
          </a:bodyPr>
          <a:lstStyle/>
          <a:p>
            <a:pPr algn="ctr"/>
            <a:r>
              <a:rPr lang="en-US" sz="3200" b="1">
                <a:solidFill>
                  <a:srgbClr val="002060"/>
                </a:solidFill>
                <a:latin typeface="Arial" panose="020B0604020202020204" pitchFamily="34" charset="0"/>
                <a:cs typeface="Arial" panose="020B0604020202020204" pitchFamily="34" charset="0"/>
              </a:rPr>
              <a:t>Xu h</a:t>
            </a:r>
            <a:r>
              <a:rPr lang="vi-VN" sz="3200" b="1">
                <a:solidFill>
                  <a:srgbClr val="002060"/>
                </a:solidFill>
                <a:latin typeface="Arial" panose="020B0604020202020204" pitchFamily="34" charset="0"/>
                <a:cs typeface="Arial" panose="020B0604020202020204" pitchFamily="34" charset="0"/>
              </a:rPr>
              <a:t>ư</a:t>
            </a:r>
            <a:r>
              <a:rPr lang="en-US" sz="3200" b="1">
                <a:solidFill>
                  <a:srgbClr val="002060"/>
                </a:solidFill>
                <a:latin typeface="Arial" panose="020B0604020202020204" pitchFamily="34" charset="0"/>
                <a:cs typeface="Arial" panose="020B0604020202020204" pitchFamily="34" charset="0"/>
              </a:rPr>
              <a:t>ớng san bằng địa hình,làm bề mặt bằng phẳng h</a:t>
            </a:r>
            <a:r>
              <a:rPr lang="vi-VN" sz="3200" b="1">
                <a:solidFill>
                  <a:srgbClr val="002060"/>
                </a:solidFill>
                <a:latin typeface="Arial" panose="020B0604020202020204" pitchFamily="34" charset="0"/>
                <a:cs typeface="Arial" panose="020B0604020202020204" pitchFamily="34" charset="0"/>
              </a:rPr>
              <a:t>ơ</a:t>
            </a:r>
            <a:r>
              <a:rPr lang="en-US" sz="3200" b="1">
                <a:solidFill>
                  <a:srgbClr val="002060"/>
                </a:solidFill>
                <a:latin typeface="Arial" panose="020B0604020202020204" pitchFamily="34" charset="0"/>
                <a:cs typeface="Arial" panose="020B0604020202020204" pitchFamily="34" charset="0"/>
              </a:rPr>
              <a:t>n</a:t>
            </a:r>
          </a:p>
        </p:txBody>
      </p:sp>
      <p:sp>
        <p:nvSpPr>
          <p:cNvPr id="14" name="TextBox 13">
            <a:extLst>
              <a:ext uri="{FF2B5EF4-FFF2-40B4-BE49-F238E27FC236}">
                <a16:creationId xmlns:a16="http://schemas.microsoft.com/office/drawing/2014/main" xmlns="" id="{5B17A1D7-6F7F-4C3D-A827-0A0C18802BEA}"/>
              </a:ext>
            </a:extLst>
          </p:cNvPr>
          <p:cNvSpPr txBox="1"/>
          <p:nvPr/>
        </p:nvSpPr>
        <p:spPr>
          <a:xfrm>
            <a:off x="7579605" y="5459516"/>
            <a:ext cx="4419599" cy="1077218"/>
          </a:xfrm>
          <a:prstGeom prst="rect">
            <a:avLst/>
          </a:prstGeom>
          <a:noFill/>
        </p:spPr>
        <p:txBody>
          <a:bodyPr wrap="square" rtlCol="0">
            <a:spAutoFit/>
          </a:bodyPr>
          <a:lstStyle/>
          <a:p>
            <a:pPr algn="ctr"/>
            <a:r>
              <a:rPr lang="en-US" sz="3200" b="1">
                <a:solidFill>
                  <a:srgbClr val="002060"/>
                </a:solidFill>
                <a:latin typeface="Arial" panose="020B0604020202020204" pitchFamily="34" charset="0"/>
                <a:cs typeface="Arial" panose="020B0604020202020204" pitchFamily="34" charset="0"/>
              </a:rPr>
              <a:t>Các dạng địa hình có quy mô nhỏ</a:t>
            </a:r>
          </a:p>
        </p:txBody>
      </p:sp>
      <p:sp>
        <p:nvSpPr>
          <p:cNvPr id="15" name="TextBox 14">
            <a:extLst>
              <a:ext uri="{FF2B5EF4-FFF2-40B4-BE49-F238E27FC236}">
                <a16:creationId xmlns:a16="http://schemas.microsoft.com/office/drawing/2014/main" xmlns="" id="{F091C793-BB1E-4C7C-A579-B2FBBE64197B}"/>
              </a:ext>
            </a:extLst>
          </p:cNvPr>
          <p:cNvSpPr txBox="1"/>
          <p:nvPr/>
        </p:nvSpPr>
        <p:spPr>
          <a:xfrm>
            <a:off x="2808419" y="3576608"/>
            <a:ext cx="4419599" cy="1569660"/>
          </a:xfrm>
          <a:prstGeom prst="rect">
            <a:avLst/>
          </a:prstGeom>
          <a:noFill/>
        </p:spPr>
        <p:txBody>
          <a:bodyPr wrap="square" rtlCol="0">
            <a:spAutoFit/>
          </a:bodyPr>
          <a:lstStyle/>
          <a:p>
            <a:pPr algn="ctr"/>
            <a:r>
              <a:rPr lang="en-US" sz="3200" b="1">
                <a:solidFill>
                  <a:srgbClr val="002060"/>
                </a:solidFill>
                <a:latin typeface="Arial" panose="020B0604020202020204" pitchFamily="34" charset="0"/>
                <a:cs typeface="Arial" panose="020B0604020202020204" pitchFamily="34" charset="0"/>
              </a:rPr>
              <a:t>Xu h</a:t>
            </a:r>
            <a:r>
              <a:rPr lang="vi-VN" sz="3200" b="1">
                <a:solidFill>
                  <a:srgbClr val="002060"/>
                </a:solidFill>
                <a:latin typeface="Arial" panose="020B0604020202020204" pitchFamily="34" charset="0"/>
                <a:cs typeface="Arial" panose="020B0604020202020204" pitchFamily="34" charset="0"/>
              </a:rPr>
              <a:t>ư</a:t>
            </a:r>
            <a:r>
              <a:rPr lang="en-US" sz="3200" b="1">
                <a:solidFill>
                  <a:srgbClr val="002060"/>
                </a:solidFill>
                <a:latin typeface="Arial" panose="020B0604020202020204" pitchFamily="34" charset="0"/>
                <a:cs typeface="Arial" panose="020B0604020202020204" pitchFamily="34" charset="0"/>
              </a:rPr>
              <a:t>ớng tạo nên sự gồ ghề của bề mặt Trái Đất</a:t>
            </a:r>
          </a:p>
        </p:txBody>
      </p:sp>
      <p:sp>
        <p:nvSpPr>
          <p:cNvPr id="16" name="TextBox 15">
            <a:extLst>
              <a:ext uri="{FF2B5EF4-FFF2-40B4-BE49-F238E27FC236}">
                <a16:creationId xmlns:a16="http://schemas.microsoft.com/office/drawing/2014/main" xmlns="" id="{2C45B850-2F01-468C-9E0C-3EC3D644A5BE}"/>
              </a:ext>
            </a:extLst>
          </p:cNvPr>
          <p:cNvSpPr txBox="1"/>
          <p:nvPr/>
        </p:nvSpPr>
        <p:spPr>
          <a:xfrm>
            <a:off x="2445745" y="5135245"/>
            <a:ext cx="5133860" cy="1569660"/>
          </a:xfrm>
          <a:prstGeom prst="rect">
            <a:avLst/>
          </a:prstGeom>
          <a:noFill/>
        </p:spPr>
        <p:txBody>
          <a:bodyPr wrap="square" rtlCol="0">
            <a:spAutoFit/>
          </a:bodyPr>
          <a:lstStyle/>
          <a:p>
            <a:pPr algn="ctr"/>
            <a:r>
              <a:rPr lang="en-US" sz="3200" b="1">
                <a:solidFill>
                  <a:srgbClr val="002060"/>
                </a:solidFill>
                <a:latin typeface="Arial" panose="020B0604020202020204" pitchFamily="34" charset="0"/>
                <a:cs typeface="Arial" panose="020B0604020202020204" pitchFamily="34" charset="0"/>
              </a:rPr>
              <a:t>Các dạng địa hình có quy mô lớn nh</a:t>
            </a:r>
            <a:r>
              <a:rPr lang="vi-VN" sz="3200" b="1">
                <a:solidFill>
                  <a:srgbClr val="002060"/>
                </a:solidFill>
                <a:latin typeface="Arial" panose="020B0604020202020204" pitchFamily="34" charset="0"/>
                <a:cs typeface="Arial" panose="020B0604020202020204" pitchFamily="34" charset="0"/>
              </a:rPr>
              <a:t>ư</a:t>
            </a:r>
            <a:r>
              <a:rPr lang="en-US" sz="3200" b="1">
                <a:solidFill>
                  <a:srgbClr val="002060"/>
                </a:solidFill>
                <a:latin typeface="Arial" panose="020B0604020202020204" pitchFamily="34" charset="0"/>
                <a:cs typeface="Arial" panose="020B0604020202020204" pitchFamily="34" charset="0"/>
              </a:rPr>
              <a:t> châu lục, miền núi, cao nguyên</a:t>
            </a:r>
          </a:p>
        </p:txBody>
      </p:sp>
      <p:sp>
        <p:nvSpPr>
          <p:cNvPr id="17" name="Rectangle 16">
            <a:extLst>
              <a:ext uri="{FF2B5EF4-FFF2-40B4-BE49-F238E27FC236}">
                <a16:creationId xmlns:a16="http://schemas.microsoft.com/office/drawing/2014/main" xmlns="" id="{4247A3A8-75F6-40F5-87D5-96D9F1098510}"/>
              </a:ext>
            </a:extLst>
          </p:cNvPr>
          <p:cNvSpPr/>
          <p:nvPr/>
        </p:nvSpPr>
        <p:spPr>
          <a:xfrm>
            <a:off x="3714734" y="56628"/>
            <a:ext cx="3987210" cy="643198"/>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0070C0"/>
                </a:solidFill>
                <a:latin typeface="Arial" panose="020B0604020202020204" pitchFamily="34" charset="0"/>
                <a:cs typeface="Arial" panose="020B0604020202020204" pitchFamily="34" charset="0"/>
              </a:rPr>
              <a:t>THẢO LUẬN NHÓM 4</a:t>
            </a:r>
          </a:p>
        </p:txBody>
      </p:sp>
      <p:pic>
        <p:nvPicPr>
          <p:cNvPr id="18" name="Picture 10" descr="Digit 180">
            <a:extLst>
              <a:ext uri="{FF2B5EF4-FFF2-40B4-BE49-F238E27FC236}">
                <a16:creationId xmlns:a16="http://schemas.microsoft.com/office/drawing/2014/main" xmlns="" id="{FA6BAE85-17A7-45AB-B465-394D12001064}"/>
              </a:ext>
            </a:extLst>
          </p:cNvPr>
          <p:cNvPicPr>
            <a:picLocks noChangeAspect="1" noChangeArrowheads="1" noCrop="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868578" y="77798"/>
            <a:ext cx="1077146" cy="62202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226882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iterate type="lt">
                                    <p:tmPct val="0"/>
                                  </p:iterate>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xit" presetSubtype="0" fill="hold" nodeType="clickEffect">
                                  <p:stCondLst>
                                    <p:cond delay="0"/>
                                  </p:stCondLst>
                                  <p:iterate type="lt">
                                    <p:tmPct val="5000"/>
                                  </p:iterate>
                                  <p:childTnLst>
                                    <p:anim calcmode="lin" valueType="num">
                                      <p:cBhvr>
                                        <p:cTn id="13" dur="1000"/>
                                        <p:tgtEl>
                                          <p:spTgt spid="18"/>
                                        </p:tgtEl>
                                        <p:attrNameLst>
                                          <p:attrName>ppt_w</p:attrName>
                                        </p:attrNameLst>
                                      </p:cBhvr>
                                      <p:tavLst>
                                        <p:tav tm="0">
                                          <p:val>
                                            <p:strVal val="ppt_w"/>
                                          </p:val>
                                        </p:tav>
                                        <p:tav tm="100000">
                                          <p:val>
                                            <p:fltVal val="0"/>
                                          </p:val>
                                        </p:tav>
                                      </p:tavLst>
                                    </p:anim>
                                    <p:anim calcmode="lin" valueType="num">
                                      <p:cBhvr>
                                        <p:cTn id="14" dur="1000"/>
                                        <p:tgtEl>
                                          <p:spTgt spid="18"/>
                                        </p:tgtEl>
                                        <p:attrNameLst>
                                          <p:attrName>ppt_h</p:attrName>
                                        </p:attrNameLst>
                                      </p:cBhvr>
                                      <p:tavLst>
                                        <p:tav tm="0">
                                          <p:val>
                                            <p:strVal val="ppt_h"/>
                                          </p:val>
                                        </p:tav>
                                        <p:tav tm="100000">
                                          <p:val>
                                            <p:fltVal val="0"/>
                                          </p:val>
                                        </p:tav>
                                      </p:tavLst>
                                    </p:anim>
                                    <p:anim calcmode="lin" valueType="num">
                                      <p:cBhvr>
                                        <p:cTn id="15" dur="1000"/>
                                        <p:tgtEl>
                                          <p:spTgt spid="18"/>
                                        </p:tgtEl>
                                        <p:attrNameLst>
                                          <p:attrName>style.rotation</p:attrName>
                                        </p:attrNameLst>
                                      </p:cBhvr>
                                      <p:tavLst>
                                        <p:tav tm="0">
                                          <p:val>
                                            <p:fltVal val="0"/>
                                          </p:val>
                                        </p:tav>
                                        <p:tav tm="100000">
                                          <p:val>
                                            <p:fltVal val="90"/>
                                          </p:val>
                                        </p:tav>
                                      </p:tavLst>
                                    </p:anim>
                                    <p:animEffect transition="out" filter="fade">
                                      <p:cBhvr>
                                        <p:cTn id="16" dur="1000"/>
                                        <p:tgtEl>
                                          <p:spTgt spid="18"/>
                                        </p:tgtEl>
                                      </p:cBhvr>
                                    </p:animEffect>
                                    <p:set>
                                      <p:cBhvr>
                                        <p:cTn id="17" dur="1" fill="hold">
                                          <p:stCondLst>
                                            <p:cond delay="999"/>
                                          </p:stCondLst>
                                        </p:cTn>
                                        <p:tgtEl>
                                          <p:spTgt spid="18"/>
                                        </p:tgtEl>
                                        <p:attrNameLst>
                                          <p:attrName>style.visibility</p:attrName>
                                        </p:attrNameLst>
                                      </p:cBhvr>
                                      <p:to>
                                        <p:strVal val="hidden"/>
                                      </p:to>
                                    </p:set>
                                  </p:childTnLst>
                                  <p:subTnLst>
                                    <p:audio>
                                      <p:cMediaNode>
                                        <p:cTn display="0" masterRel="sameClick">
                                          <p:stCondLst>
                                            <p:cond evt="begin" delay="0">
                                              <p:tn val="12"/>
                                            </p:cond>
                                          </p:stCondLst>
                                          <p:endCondLst>
                                            <p:cond evt="onStopAudio" delay="0">
                                              <p:tgtEl>
                                                <p:sldTgt/>
                                              </p:tgtEl>
                                            </p:cond>
                                          </p:endCondLst>
                                        </p:cTn>
                                        <p:tgtEl>
                                          <p:sndTgt r:embed="rId2" name="RINGIN.WAV"/>
                                        </p:tgtEl>
                                      </p:cMediaNode>
                                    </p:audio>
                                  </p:sub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1">
                                            <p:txEl>
                                              <p:pRg st="0" end="0"/>
                                            </p:txEl>
                                          </p:spTgt>
                                        </p:tgtEl>
                                        <p:attrNameLst>
                                          <p:attrName>style.visibility</p:attrName>
                                        </p:attrNameLst>
                                      </p:cBhvr>
                                      <p:to>
                                        <p:strVal val="visible"/>
                                      </p:to>
                                    </p:set>
                                    <p:animEffect transition="in" filter="wipe(left)">
                                      <p:cBhvr>
                                        <p:cTn id="22" dur="500"/>
                                        <p:tgtEl>
                                          <p:spTgt spid="11">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2">
                                            <p:txEl>
                                              <p:pRg st="0" end="0"/>
                                            </p:txEl>
                                          </p:spTgt>
                                        </p:tgtEl>
                                        <p:attrNameLst>
                                          <p:attrName>style.visibility</p:attrName>
                                        </p:attrNameLst>
                                      </p:cBhvr>
                                      <p:to>
                                        <p:strVal val="visible"/>
                                      </p:to>
                                    </p:set>
                                    <p:animEffect transition="in" filter="wipe(left)">
                                      <p:cBhvr>
                                        <p:cTn id="27" dur="500"/>
                                        <p:tgtEl>
                                          <p:spTgt spid="12">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5">
                                            <p:txEl>
                                              <p:pRg st="0" end="0"/>
                                            </p:txEl>
                                          </p:spTgt>
                                        </p:tgtEl>
                                        <p:attrNameLst>
                                          <p:attrName>style.visibility</p:attrName>
                                        </p:attrNameLst>
                                      </p:cBhvr>
                                      <p:to>
                                        <p:strVal val="visible"/>
                                      </p:to>
                                    </p:set>
                                    <p:animEffect transition="in" filter="wipe(left)">
                                      <p:cBhvr>
                                        <p:cTn id="32" dur="500"/>
                                        <p:tgtEl>
                                          <p:spTgt spid="15">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3">
                                            <p:txEl>
                                              <p:pRg st="0" end="0"/>
                                            </p:txEl>
                                          </p:spTgt>
                                        </p:tgtEl>
                                        <p:attrNameLst>
                                          <p:attrName>style.visibility</p:attrName>
                                        </p:attrNameLst>
                                      </p:cBhvr>
                                      <p:to>
                                        <p:strVal val="visible"/>
                                      </p:to>
                                    </p:set>
                                    <p:animEffect transition="in" filter="wipe(left)">
                                      <p:cBhvr>
                                        <p:cTn id="37" dur="500"/>
                                        <p:tgtEl>
                                          <p:spTgt spid="13">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16">
                                            <p:txEl>
                                              <p:pRg st="0" end="0"/>
                                            </p:txEl>
                                          </p:spTgt>
                                        </p:tgtEl>
                                        <p:attrNameLst>
                                          <p:attrName>style.visibility</p:attrName>
                                        </p:attrNameLst>
                                      </p:cBhvr>
                                      <p:to>
                                        <p:strVal val="visible"/>
                                      </p:to>
                                    </p:set>
                                    <p:animEffect transition="in" filter="wipe(left)">
                                      <p:cBhvr>
                                        <p:cTn id="42" dur="500"/>
                                        <p:tgtEl>
                                          <p:spTgt spid="16">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14">
                                            <p:txEl>
                                              <p:pRg st="0" end="0"/>
                                            </p:txEl>
                                          </p:spTgt>
                                        </p:tgtEl>
                                        <p:attrNameLst>
                                          <p:attrName>style.visibility</p:attrName>
                                        </p:attrNameLst>
                                      </p:cBhvr>
                                      <p:to>
                                        <p:strVal val="visible"/>
                                      </p:to>
                                    </p:set>
                                    <p:animEffect transition="in" filter="wipe(left)">
                                      <p:cBhvr>
                                        <p:cTn id="47"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xmlns="" id="{21BD7613-0771-4756-B73F-52A8194F6CE9}"/>
              </a:ext>
            </a:extLst>
          </p:cNvPr>
          <p:cNvGrpSpPr/>
          <p:nvPr/>
        </p:nvGrpSpPr>
        <p:grpSpPr>
          <a:xfrm>
            <a:off x="1183127" y="1230983"/>
            <a:ext cx="10797161" cy="1942833"/>
            <a:chOff x="1183127" y="1486167"/>
            <a:chExt cx="10797161" cy="1942833"/>
          </a:xfrm>
        </p:grpSpPr>
        <p:sp>
          <p:nvSpPr>
            <p:cNvPr id="15" name="Rectangle: Rounded Corners 14">
              <a:extLst>
                <a:ext uri="{FF2B5EF4-FFF2-40B4-BE49-F238E27FC236}">
                  <a16:creationId xmlns:a16="http://schemas.microsoft.com/office/drawing/2014/main" xmlns="" id="{5044FCF5-2069-43D0-9A40-C1110C193411}"/>
                </a:ext>
              </a:extLst>
            </p:cNvPr>
            <p:cNvSpPr/>
            <p:nvPr/>
          </p:nvSpPr>
          <p:spPr>
            <a:xfrm>
              <a:off x="1183127" y="1486167"/>
              <a:ext cx="10797161" cy="1942833"/>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xmlns="" id="{373F65AC-B87D-4256-80A9-2DBAEBEACB09}"/>
                </a:ext>
              </a:extLst>
            </p:cNvPr>
            <p:cNvSpPr txBox="1"/>
            <p:nvPr/>
          </p:nvSpPr>
          <p:spPr>
            <a:xfrm>
              <a:off x="2515937" y="1540072"/>
              <a:ext cx="9286658" cy="1815882"/>
            </a:xfrm>
            <a:prstGeom prst="rect">
              <a:avLst/>
            </a:prstGeom>
            <a:noFill/>
          </p:spPr>
          <p:txBody>
            <a:bodyPr wrap="square" rtlCol="0">
              <a:spAutoFit/>
            </a:bodyPr>
            <a:lstStyle/>
            <a:p>
              <a:r>
                <a:rPr lang="en-US" sz="2800">
                  <a:solidFill>
                    <a:srgbClr val="0070C0"/>
                  </a:solidFill>
                  <a:latin typeface="Arial" panose="020B0604020202020204" pitchFamily="34" charset="0"/>
                  <a:cs typeface="Arial" panose="020B0604020202020204" pitchFamily="34" charset="0"/>
                </a:rPr>
                <a:t>Là các quá trình xảy ra trong lòng Trái Đất,làm di chuyển các mạng kiến tạo,nén ép các lớp đất đá, làm cho chúng bị uốn nếp, đứt gãy hoặc đẩy vật chất nóng chảy ở d</a:t>
              </a:r>
              <a:r>
                <a:rPr lang="vi-VN" sz="2800">
                  <a:solidFill>
                    <a:srgbClr val="0070C0"/>
                  </a:solidFill>
                  <a:latin typeface="Arial" panose="020B0604020202020204" pitchFamily="34" charset="0"/>
                  <a:cs typeface="Arial" panose="020B0604020202020204" pitchFamily="34" charset="0"/>
                </a:rPr>
                <a:t>ư</a:t>
              </a:r>
              <a:r>
                <a:rPr lang="en-US" sz="2800">
                  <a:solidFill>
                    <a:srgbClr val="0070C0"/>
                  </a:solidFill>
                  <a:latin typeface="Arial" panose="020B0604020202020204" pitchFamily="34" charset="0"/>
                  <a:cs typeface="Arial" panose="020B0604020202020204" pitchFamily="34" charset="0"/>
                </a:rPr>
                <a:t>ới sâu ra ngoài mặt đất tạo thành núi lửa,động đất…</a:t>
              </a:r>
            </a:p>
          </p:txBody>
        </p:sp>
      </p:grpSp>
      <p:sp>
        <p:nvSpPr>
          <p:cNvPr id="4" name="Flowchart: Connector 3">
            <a:extLst>
              <a:ext uri="{FF2B5EF4-FFF2-40B4-BE49-F238E27FC236}">
                <a16:creationId xmlns:a16="http://schemas.microsoft.com/office/drawing/2014/main" xmlns="" id="{333635C4-FAF0-4C0F-84B1-DF88D6540C41}"/>
              </a:ext>
            </a:extLst>
          </p:cNvPr>
          <p:cNvSpPr/>
          <p:nvPr/>
        </p:nvSpPr>
        <p:spPr>
          <a:xfrm>
            <a:off x="91440" y="107153"/>
            <a:ext cx="921128" cy="897696"/>
          </a:xfrm>
          <a:prstGeom prst="flowChartConnector">
            <a:avLst/>
          </a:prstGeom>
          <a:solidFill>
            <a:schemeClr val="accent2"/>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5328" b="1">
                <a:solidFill>
                  <a:schemeClr val="bg1"/>
                </a:solidFill>
                <a:latin typeface="Arial" panose="020B0604020202020204" pitchFamily="34" charset="0"/>
                <a:cs typeface="Arial" panose="020B0604020202020204" pitchFamily="34" charset="0"/>
              </a:rPr>
              <a:t>1</a:t>
            </a:r>
            <a:endParaRPr lang="en-US" sz="5328" b="1" dirty="0">
              <a:solidFill>
                <a:schemeClr val="bg1"/>
              </a:solidFill>
              <a:latin typeface="Arial" panose="020B0604020202020204" pitchFamily="34" charset="0"/>
              <a:cs typeface="Arial" panose="020B0604020202020204" pitchFamily="34" charset="0"/>
            </a:endParaRPr>
          </a:p>
        </p:txBody>
      </p:sp>
      <p:sp>
        <p:nvSpPr>
          <p:cNvPr id="5" name="Rectangle: Rounded Corners 4">
            <a:extLst>
              <a:ext uri="{FF2B5EF4-FFF2-40B4-BE49-F238E27FC236}">
                <a16:creationId xmlns:a16="http://schemas.microsoft.com/office/drawing/2014/main" xmlns="" id="{12DFEDBF-13B3-4CDE-BBDC-D40004E8609C}"/>
              </a:ext>
            </a:extLst>
          </p:cNvPr>
          <p:cNvSpPr/>
          <p:nvPr/>
        </p:nvSpPr>
        <p:spPr>
          <a:xfrm>
            <a:off x="1107538" y="147793"/>
            <a:ext cx="10566302" cy="75744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996" b="1">
                <a:latin typeface="Arial" panose="020B0604020202020204" pitchFamily="34" charset="0"/>
                <a:cs typeface="Arial" panose="020B0604020202020204" pitchFamily="34" charset="0"/>
              </a:rPr>
              <a:t> Qúa trình nội sinh và quá trình ngoại sinh</a:t>
            </a:r>
            <a:endParaRPr lang="en-US" sz="3996" b="1" dirty="0">
              <a:latin typeface="Arial" panose="020B0604020202020204" pitchFamily="34" charset="0"/>
              <a:cs typeface="Arial" panose="020B0604020202020204" pitchFamily="34" charset="0"/>
            </a:endParaRPr>
          </a:p>
        </p:txBody>
      </p:sp>
      <p:grpSp>
        <p:nvGrpSpPr>
          <p:cNvPr id="21" name="Group 20">
            <a:extLst>
              <a:ext uri="{FF2B5EF4-FFF2-40B4-BE49-F238E27FC236}">
                <a16:creationId xmlns:a16="http://schemas.microsoft.com/office/drawing/2014/main" xmlns="" id="{92628B37-D010-43D9-B7B0-FF0A232B911B}"/>
              </a:ext>
            </a:extLst>
          </p:cNvPr>
          <p:cNvGrpSpPr/>
          <p:nvPr/>
        </p:nvGrpSpPr>
        <p:grpSpPr>
          <a:xfrm>
            <a:off x="163827" y="1110712"/>
            <a:ext cx="2183374" cy="2183374"/>
            <a:chOff x="163827" y="1365896"/>
            <a:chExt cx="2183374" cy="2183374"/>
          </a:xfrm>
        </p:grpSpPr>
        <p:sp>
          <p:nvSpPr>
            <p:cNvPr id="9" name="Arrow: Circular 8">
              <a:extLst>
                <a:ext uri="{FF2B5EF4-FFF2-40B4-BE49-F238E27FC236}">
                  <a16:creationId xmlns:a16="http://schemas.microsoft.com/office/drawing/2014/main" xmlns="" id="{DB35F5E1-D9A0-41C5-8BB1-24B89201A4E3}"/>
                </a:ext>
              </a:extLst>
            </p:cNvPr>
            <p:cNvSpPr/>
            <p:nvPr/>
          </p:nvSpPr>
          <p:spPr>
            <a:xfrm>
              <a:off x="163827" y="1365896"/>
              <a:ext cx="2183374" cy="2183374"/>
            </a:xfrm>
            <a:prstGeom prst="circularArrow">
              <a:avLst>
                <a:gd name="adj1" fmla="val 5085"/>
                <a:gd name="adj2" fmla="val 327528"/>
                <a:gd name="adj3" fmla="val 15808768"/>
                <a:gd name="adj4" fmla="val 16084141"/>
                <a:gd name="adj5" fmla="val 5932"/>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19" name="Group 18">
              <a:extLst>
                <a:ext uri="{FF2B5EF4-FFF2-40B4-BE49-F238E27FC236}">
                  <a16:creationId xmlns:a16="http://schemas.microsoft.com/office/drawing/2014/main" xmlns="" id="{FA627708-73CC-458A-86A5-54B64623659E}"/>
                </a:ext>
              </a:extLst>
            </p:cNvPr>
            <p:cNvGrpSpPr/>
            <p:nvPr/>
          </p:nvGrpSpPr>
          <p:grpSpPr>
            <a:xfrm>
              <a:off x="284097" y="1465512"/>
              <a:ext cx="1942833" cy="1942833"/>
              <a:chOff x="284097" y="1465512"/>
              <a:chExt cx="1942833" cy="1942833"/>
            </a:xfrm>
          </p:grpSpPr>
          <p:grpSp>
            <p:nvGrpSpPr>
              <p:cNvPr id="6" name="Group 5">
                <a:extLst>
                  <a:ext uri="{FF2B5EF4-FFF2-40B4-BE49-F238E27FC236}">
                    <a16:creationId xmlns:a16="http://schemas.microsoft.com/office/drawing/2014/main" xmlns="" id="{AEE2FF92-3087-48CF-9069-E61CD1B2B6EB}"/>
                  </a:ext>
                </a:extLst>
              </p:cNvPr>
              <p:cNvGrpSpPr/>
              <p:nvPr/>
            </p:nvGrpSpPr>
            <p:grpSpPr>
              <a:xfrm>
                <a:off x="284097" y="1465512"/>
                <a:ext cx="1942833" cy="1942833"/>
                <a:chOff x="620143" y="370063"/>
                <a:chExt cx="1942833" cy="1942833"/>
              </a:xfrm>
            </p:grpSpPr>
            <p:sp>
              <p:nvSpPr>
                <p:cNvPr id="7" name="Oval 6">
                  <a:extLst>
                    <a:ext uri="{FF2B5EF4-FFF2-40B4-BE49-F238E27FC236}">
                      <a16:creationId xmlns:a16="http://schemas.microsoft.com/office/drawing/2014/main" xmlns="" id="{EA6CEF94-3EFD-4C7B-BD5C-8BBB1C6BB234}"/>
                    </a:ext>
                  </a:extLst>
                </p:cNvPr>
                <p:cNvSpPr/>
                <p:nvPr/>
              </p:nvSpPr>
              <p:spPr>
                <a:xfrm>
                  <a:off x="620143" y="370063"/>
                  <a:ext cx="1942833" cy="1942833"/>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 name="Oval 4">
                  <a:extLst>
                    <a:ext uri="{FF2B5EF4-FFF2-40B4-BE49-F238E27FC236}">
                      <a16:creationId xmlns:a16="http://schemas.microsoft.com/office/drawing/2014/main" xmlns="" id="{13750045-3617-4C96-9F21-3E4BED71F244}"/>
                    </a:ext>
                  </a:extLst>
                </p:cNvPr>
                <p:cNvSpPr txBox="1"/>
                <p:nvPr/>
              </p:nvSpPr>
              <p:spPr>
                <a:xfrm>
                  <a:off x="943948" y="693869"/>
                  <a:ext cx="1295222" cy="129522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a:p>
              </p:txBody>
            </p:sp>
          </p:grpSp>
          <p:sp>
            <p:nvSpPr>
              <p:cNvPr id="3" name="TextBox 2">
                <a:extLst>
                  <a:ext uri="{FF2B5EF4-FFF2-40B4-BE49-F238E27FC236}">
                    <a16:creationId xmlns:a16="http://schemas.microsoft.com/office/drawing/2014/main" xmlns="" id="{8B76F36B-17AF-4C25-912F-F5707ED965C0}"/>
                  </a:ext>
                </a:extLst>
              </p:cNvPr>
              <p:cNvSpPr txBox="1"/>
              <p:nvPr/>
            </p:nvSpPr>
            <p:spPr>
              <a:xfrm>
                <a:off x="487632" y="2175318"/>
                <a:ext cx="1739298" cy="523220"/>
              </a:xfrm>
              <a:prstGeom prst="rect">
                <a:avLst/>
              </a:prstGeom>
              <a:noFill/>
            </p:spPr>
            <p:txBody>
              <a:bodyPr wrap="square" rtlCol="0">
                <a:spAutoFit/>
              </a:bodyPr>
              <a:lstStyle/>
              <a:p>
                <a:r>
                  <a:rPr lang="en-US" sz="2800" b="1">
                    <a:solidFill>
                      <a:schemeClr val="bg1"/>
                    </a:solidFill>
                    <a:latin typeface="Arial" panose="020B0604020202020204" pitchFamily="34" charset="0"/>
                    <a:cs typeface="Arial" panose="020B0604020202020204" pitchFamily="34" charset="0"/>
                  </a:rPr>
                  <a:t>Nội sinh</a:t>
                </a:r>
              </a:p>
            </p:txBody>
          </p:sp>
        </p:grpSp>
      </p:grpSp>
      <p:grpSp>
        <p:nvGrpSpPr>
          <p:cNvPr id="26" name="Group 25">
            <a:extLst>
              <a:ext uri="{FF2B5EF4-FFF2-40B4-BE49-F238E27FC236}">
                <a16:creationId xmlns:a16="http://schemas.microsoft.com/office/drawing/2014/main" xmlns="" id="{6A20B33E-D1C4-4B74-873A-421BB3E2979F}"/>
              </a:ext>
            </a:extLst>
          </p:cNvPr>
          <p:cNvGrpSpPr/>
          <p:nvPr/>
        </p:nvGrpSpPr>
        <p:grpSpPr>
          <a:xfrm>
            <a:off x="2866434" y="3336692"/>
            <a:ext cx="8350914" cy="3497249"/>
            <a:chOff x="371746" y="4309741"/>
            <a:chExt cx="5590788" cy="2615536"/>
          </a:xfrm>
        </p:grpSpPr>
        <p:pic>
          <p:nvPicPr>
            <p:cNvPr id="27" name="Picture 26">
              <a:extLst>
                <a:ext uri="{FF2B5EF4-FFF2-40B4-BE49-F238E27FC236}">
                  <a16:creationId xmlns:a16="http://schemas.microsoft.com/office/drawing/2014/main" xmlns="" id="{D1B2EBF7-0DF1-42DC-A0A7-FA1B6B96210C}"/>
                </a:ext>
              </a:extLst>
            </p:cNvPr>
            <p:cNvPicPr>
              <a:picLocks noChangeAspect="1"/>
            </p:cNvPicPr>
            <p:nvPr/>
          </p:nvPicPr>
          <p:blipFill rotWithShape="1">
            <a:blip r:embed="rId2"/>
            <a:srcRect l="33591" t="16105" r="34963" b="62823"/>
            <a:stretch/>
          </p:blipFill>
          <p:spPr>
            <a:xfrm>
              <a:off x="371746" y="4309741"/>
              <a:ext cx="5590788" cy="2107449"/>
            </a:xfrm>
            <a:prstGeom prst="rect">
              <a:avLst/>
            </a:prstGeom>
          </p:spPr>
        </p:pic>
        <p:sp>
          <p:nvSpPr>
            <p:cNvPr id="28" name="TextBox 27">
              <a:extLst>
                <a:ext uri="{FF2B5EF4-FFF2-40B4-BE49-F238E27FC236}">
                  <a16:creationId xmlns:a16="http://schemas.microsoft.com/office/drawing/2014/main" xmlns="" id="{CC999575-8B2F-461C-9E4D-B9C8D1622D29}"/>
                </a:ext>
              </a:extLst>
            </p:cNvPr>
            <p:cNvSpPr txBox="1"/>
            <p:nvPr/>
          </p:nvSpPr>
          <p:spPr>
            <a:xfrm>
              <a:off x="569623" y="6441896"/>
              <a:ext cx="2263522" cy="483381"/>
            </a:xfrm>
            <a:prstGeom prst="rect">
              <a:avLst/>
            </a:prstGeom>
            <a:noFill/>
          </p:spPr>
          <p:txBody>
            <a:bodyPr wrap="square" rtlCol="0">
              <a:spAutoFit/>
            </a:bodyPr>
            <a:lstStyle/>
            <a:p>
              <a:pPr algn="ctr"/>
              <a:r>
                <a:rPr lang="en-US" i="1">
                  <a:solidFill>
                    <a:srgbClr val="7030A0"/>
                  </a:solidFill>
                  <a:latin typeface="Arial" panose="020B0604020202020204" pitchFamily="34" charset="0"/>
                  <a:cs typeface="Arial" panose="020B0604020202020204" pitchFamily="34" charset="0"/>
                </a:rPr>
                <a:t>Hình 1. Nếp uốn của các lớp đất đá</a:t>
              </a:r>
            </a:p>
          </p:txBody>
        </p:sp>
        <p:sp>
          <p:nvSpPr>
            <p:cNvPr id="29" name="TextBox 28">
              <a:extLst>
                <a:ext uri="{FF2B5EF4-FFF2-40B4-BE49-F238E27FC236}">
                  <a16:creationId xmlns:a16="http://schemas.microsoft.com/office/drawing/2014/main" xmlns="" id="{3B0104D2-2349-4385-AB82-3D33415AE8E9}"/>
                </a:ext>
              </a:extLst>
            </p:cNvPr>
            <p:cNvSpPr txBox="1"/>
            <p:nvPr/>
          </p:nvSpPr>
          <p:spPr>
            <a:xfrm>
              <a:off x="3379971" y="6539002"/>
              <a:ext cx="2263522" cy="276217"/>
            </a:xfrm>
            <a:prstGeom prst="rect">
              <a:avLst/>
            </a:prstGeom>
            <a:noFill/>
          </p:spPr>
          <p:txBody>
            <a:bodyPr wrap="square" rtlCol="0">
              <a:spAutoFit/>
            </a:bodyPr>
            <a:lstStyle/>
            <a:p>
              <a:pPr algn="ctr"/>
              <a:r>
                <a:rPr lang="en-US" i="1">
                  <a:solidFill>
                    <a:srgbClr val="7030A0"/>
                  </a:solidFill>
                  <a:latin typeface="Arial" panose="020B0604020202020204" pitchFamily="34" charset="0"/>
                  <a:cs typeface="Arial" panose="020B0604020202020204" pitchFamily="34" charset="0"/>
                </a:rPr>
                <a:t>Hình 2. Đứt gãy</a:t>
              </a:r>
            </a:p>
          </p:txBody>
        </p:sp>
      </p:grpSp>
    </p:spTree>
    <p:extLst>
      <p:ext uri="{BB962C8B-B14F-4D97-AF65-F5344CB8AC3E}">
        <p14:creationId xmlns:p14="http://schemas.microsoft.com/office/powerpoint/2010/main" xmlns="" val="3719055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par>
                                <p:cTn id="8" presetID="10" presetClass="entr" presetSubtype="0"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545</TotalTime>
  <Words>993</Words>
  <Application>Microsoft Office PowerPoint</Application>
  <PresentationFormat>Custom</PresentationFormat>
  <Paragraphs>108</Paragraphs>
  <Slides>22</Slides>
  <Notes>10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Asus</cp:lastModifiedBy>
  <cp:revision>31</cp:revision>
  <dcterms:created xsi:type="dcterms:W3CDTF">2021-07-19T02:40:33Z</dcterms:created>
  <dcterms:modified xsi:type="dcterms:W3CDTF">2023-11-29T08:45:25Z</dcterms:modified>
</cp:coreProperties>
</file>