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88" r:id="rId8"/>
    <p:sldId id="283" r:id="rId9"/>
    <p:sldId id="284" r:id="rId10"/>
    <p:sldId id="285" r:id="rId11"/>
    <p:sldId id="286" r:id="rId12"/>
    <p:sldId id="287" r:id="rId13"/>
    <p:sldId id="289" r:id="rId14"/>
    <p:sldId id="291" r:id="rId15"/>
    <p:sldId id="292" r:id="rId16"/>
    <p:sldId id="293" r:id="rId17"/>
    <p:sldId id="294" r:id="rId18"/>
    <p:sldId id="295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EEAD"/>
    <a:srgbClr val="A7FDFF"/>
    <a:srgbClr val="C3DBB9"/>
    <a:srgbClr val="A4F0D1"/>
    <a:srgbClr val="B1E3D0"/>
    <a:srgbClr val="000000"/>
    <a:srgbClr val="70AD47"/>
    <a:srgbClr val="FFD347"/>
    <a:srgbClr val="15142A"/>
    <a:srgbClr val="FAE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84946" autoAdjust="0"/>
  </p:normalViewPr>
  <p:slideViewPr>
    <p:cSldViewPr snapToGrid="0">
      <p:cViewPr varScale="1">
        <p:scale>
          <a:sx n="63" d="100"/>
          <a:sy n="63" d="100"/>
        </p:scale>
        <p:origin x="121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9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CB509-E79B-4BBC-BC49-FCD76C1E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9/10/2021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=""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2" Type="http://schemas.openxmlformats.org/officeDocument/2006/relationships/audio" Target="file:///D:\GIAO%20AN%202019\T&#432;%20li&#7879;u%20sinh%206\bai%2029%20cac%20loai%20hoa\a-DuongLenDinhOlympia-TopCa_rr3t(00h00m00s-00h02m02s).mp3" TargetMode="External"/><Relationship Id="rId1" Type="http://schemas.openxmlformats.org/officeDocument/2006/relationships/vmlDrawing" Target="../drawings/vmlDrawing7.v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40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9.wmf"/><Relationship Id="rId3" Type="http://schemas.openxmlformats.org/officeDocument/2006/relationships/image" Target="../media/image11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8.png"/><Relationship Id="rId5" Type="http://schemas.openxmlformats.org/officeDocument/2006/relationships/oleObject" Target="../embeddings/oleObject8.bin"/><Relationship Id="rId15" Type="http://schemas.openxmlformats.org/officeDocument/2006/relationships/image" Target="../media/image17.wmf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0.bin"/><Relationship Id="rId1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5.wmf"/><Relationship Id="rId3" Type="http://schemas.openxmlformats.org/officeDocument/2006/relationships/image" Target="../media/image18.png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TẬP HỢP CÁC SỐ TỰ NHIÊN</a:t>
            </a:r>
            <a:endParaRPr lang="en-US" sz="50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4" name="!!1">
            <a:extLst>
              <a:ext uri="{FF2B5EF4-FFF2-40B4-BE49-F238E27FC236}">
                <a16:creationId xmlns=""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§ 2 </a:t>
            </a:r>
            <a:r>
              <a:rPr lang="en-US" sz="4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C1 - T3</a:t>
            </a:r>
            <a:endParaRPr lang="en-US" sz="48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1844297" y="594102"/>
            <a:ext cx="7868195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Cách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viết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tự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nhiên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theo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hệ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thập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phân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4881" y="1999280"/>
            <a:ext cx="9856922" cy="954107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+)                         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  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467529" y="2034385"/>
          <a:ext cx="558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0" name="Equation" r:id="rId3" imgW="558720" imgH="368280" progId="Equation.DSMT4">
                  <p:embed/>
                </p:oleObj>
              </mc:Choice>
              <mc:Fallback>
                <p:oleObj name="Equation" r:id="rId3" imgW="558720" imgH="3682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529" y="2034385"/>
                        <a:ext cx="558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7175178" y="2083676"/>
          <a:ext cx="1003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1" name="Equation" r:id="rId5" imgW="1002960" imgH="393480" progId="Equation.DSMT4">
                  <p:embed/>
                </p:oleObj>
              </mc:Choice>
              <mc:Fallback>
                <p:oleObj name="Equation" r:id="rId5" imgW="1002960" imgH="3934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5178" y="2083676"/>
                        <a:ext cx="1003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53884" y="2975682"/>
            <a:ext cx="9903418" cy="738664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7050" name="Object 10"/>
          <p:cNvGraphicFramePr>
            <a:graphicFrameLocks noChangeAspect="1"/>
          </p:cNvGraphicFramePr>
          <p:nvPr/>
        </p:nvGraphicFramePr>
        <p:xfrm>
          <a:off x="1751760" y="1952787"/>
          <a:ext cx="4013200" cy="618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2" name="Equation" r:id="rId7" imgW="1511300" imgH="241300" progId="Equation.DSMT4">
                  <p:embed/>
                </p:oleObj>
              </mc:Choice>
              <mc:Fallback>
                <p:oleObj name="Equation" r:id="rId7" imgW="1511300" imgH="2413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760" y="1952787"/>
                        <a:ext cx="4013200" cy="618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SQ-06"/>
          <p:cNvPicPr>
            <a:picLocks noChangeAspect="1" noChangeArrowheads="1"/>
          </p:cNvPicPr>
          <p:nvPr/>
        </p:nvPicPr>
        <p:blipFill>
          <a:blip r:embed="rId2"/>
          <a:srcRect l="14668" t="22810" r="14246" b="26680"/>
          <a:stretch>
            <a:fillRect/>
          </a:stretch>
        </p:blipFill>
        <p:spPr bwMode="auto">
          <a:xfrm>
            <a:off x="0" y="0"/>
            <a:ext cx="5486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IMG_1823-500k"/>
          <p:cNvPicPr>
            <a:picLocks noChangeAspect="1" noChangeArrowheads="1"/>
          </p:cNvPicPr>
          <p:nvPr/>
        </p:nvPicPr>
        <p:blipFill>
          <a:blip r:embed="rId3"/>
          <a:srcRect l="6250" t="31250" r="18750" b="13281"/>
          <a:stretch>
            <a:fillRect/>
          </a:stretch>
        </p:blipFill>
        <p:spPr bwMode="auto">
          <a:xfrm>
            <a:off x="6252706" y="0"/>
            <a:ext cx="54864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7463" y="5021444"/>
            <a:ext cx="1115877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mặt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Cho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316" y="4029561"/>
            <a:ext cx="2216257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3105" y="4029557"/>
            <a:ext cx="2293749" cy="523220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Đồng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163"/>
            <a:ext cx="1782305" cy="15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81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51589" y="3150584"/>
            <a:ext cx="6990996" cy="689826"/>
            <a:chOff x="4762670" y="46987"/>
            <a:chExt cx="7610308" cy="689826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762670" y="46987"/>
              <a:ext cx="7232071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051255" y="470136"/>
            <a:ext cx="3272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17356" y="1224368"/>
            <a:ext cx="9174995" cy="4832092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b="1" i="1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endParaRPr lang="nb-NO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nb-NO" sz="2800" dirty="0" smtClean="0">
                <a:latin typeface="Arial" pitchFamily="34" charset="0"/>
                <a:cs typeface="Arial" pitchFamily="34" charset="0"/>
              </a:rPr>
              <a:t>- Viết       tương ứng   4 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tương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</a:t>
            </a:r>
          </a:p>
          <a:p>
            <a:pPr>
              <a:buFontTx/>
              <a:buChar char="-"/>
            </a:pPr>
            <a:r>
              <a:rPr lang="nb-NO" sz="2800" dirty="0" smtClean="0">
                <a:latin typeface="Arial" pitchFamily="34" charset="0"/>
                <a:cs typeface="Arial" pitchFamily="34" charset="0"/>
              </a:rPr>
              <a:t> Giá trị số La Mã là tổng các thành phần của nó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Ví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u="sng" dirty="0" err="1" smtClean="0">
                <a:latin typeface="Arial" pitchFamily="34" charset="0"/>
                <a:cs typeface="Arial" pitchFamily="34" charset="0"/>
              </a:rPr>
              <a:t>dụ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346485" y="3042267"/>
          <a:ext cx="431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2" name="Equation" r:id="rId3" imgW="431640" imgH="304560" progId="Equation.DSMT4">
                  <p:embed/>
                </p:oleObj>
              </mc:Choice>
              <mc:Fallback>
                <p:oleObj name="Equation" r:id="rId3" imgW="43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485" y="3042267"/>
                        <a:ext cx="4318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2343688" y="3483113"/>
          <a:ext cx="406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Equation" r:id="rId5" imgW="406080" imgH="291960" progId="Equation.DSMT4">
                  <p:embed/>
                </p:oleObj>
              </mc:Choice>
              <mc:Fallback>
                <p:oleObj name="Equation" r:id="rId5" imgW="4060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688" y="3483113"/>
                        <a:ext cx="4064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2293642" y="3899392"/>
          <a:ext cx="44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Equation" r:id="rId7" imgW="444240" imgH="291960" progId="Equation.DSMT4">
                  <p:embed/>
                </p:oleObj>
              </mc:Choice>
              <mc:Fallback>
                <p:oleObj name="Equation" r:id="rId7" imgW="4442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642" y="3899392"/>
                        <a:ext cx="444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097778"/>
              </p:ext>
            </p:extLst>
          </p:nvPr>
        </p:nvGraphicFramePr>
        <p:xfrm>
          <a:off x="3451225" y="4976813"/>
          <a:ext cx="4013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Equation" r:id="rId9" imgW="4012920" imgH="317160" progId="Equation.DSMT4">
                  <p:embed/>
                </p:oleObj>
              </mc:Choice>
              <mc:Fallback>
                <p:oleObj name="Equation" r:id="rId9" imgW="40129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4976813"/>
                        <a:ext cx="40132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3218776" y="5502865"/>
          <a:ext cx="3403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6" name="Equation" r:id="rId11" imgW="3403440" imgH="317160" progId="Equation.DSMT4">
                  <p:embed/>
                </p:oleObj>
              </mc:Choice>
              <mc:Fallback>
                <p:oleObj name="Equation" r:id="rId11" imgW="3403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776" y="5502865"/>
                        <a:ext cx="34036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306322"/>
              </p:ext>
            </p:extLst>
          </p:nvPr>
        </p:nvGraphicFramePr>
        <p:xfrm>
          <a:off x="1518661" y="1746363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La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Mã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Tương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ứng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775608"/>
              </p:ext>
            </p:extLst>
          </p:nvPr>
        </p:nvGraphicFramePr>
        <p:xfrm>
          <a:off x="4470400" y="186965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Equation" r:id="rId13" imgW="203040" imgH="291960" progId="Equation.DSMT4">
                  <p:embed/>
                </p:oleObj>
              </mc:Choice>
              <mc:Fallback>
                <p:oleObj name="Equation" r:id="rId13" imgW="203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0400" y="1869657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6614026" y="1799139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Equation" r:id="rId15" imgW="279360" imgH="304560" progId="Equation.DSMT4">
                  <p:embed/>
                </p:oleObj>
              </mc:Choice>
              <mc:Fallback>
                <p:oleObj name="Equation" r:id="rId15" imgW="2793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4026" y="1799139"/>
                        <a:ext cx="2794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8651707" y="1821531"/>
          <a:ext cx="342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Equation" r:id="rId17" imgW="342720" imgH="291960" progId="Equation.DSMT4">
                  <p:embed/>
                </p:oleObj>
              </mc:Choice>
              <mc:Fallback>
                <p:oleObj name="Equation" r:id="rId17" imgW="3427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707" y="1821531"/>
                        <a:ext cx="342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73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70" name="Rectangle 46"/>
          <p:cNvSpPr>
            <a:spLocks noChangeArrowheads="1"/>
          </p:cNvSpPr>
          <p:nvPr/>
        </p:nvSpPr>
        <p:spPr bwMode="auto">
          <a:xfrm>
            <a:off x="453038" y="961326"/>
            <a:ext cx="11074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-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   VIII       IX       X</a:t>
            </a:r>
          </a:p>
          <a:p>
            <a:r>
              <a:rPr lang="en-US" sz="2800" dirty="0">
                <a:latin typeface="Arial" pitchFamily="34" charset="0"/>
                <a:cs typeface="Arial" pitchFamily="34" charset="0"/>
              </a:rPr>
              <a:t>  1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5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6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7  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8 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9 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10 </a:t>
            </a:r>
          </a:p>
        </p:txBody>
      </p:sp>
      <p:sp>
        <p:nvSpPr>
          <p:cNvPr id="103471" name="Rectangle 47"/>
          <p:cNvSpPr>
            <a:spLocks noChangeArrowheads="1"/>
          </p:cNvSpPr>
          <p:nvPr/>
        </p:nvSpPr>
        <p:spPr bwMode="auto">
          <a:xfrm>
            <a:off x="626824" y="5451830"/>
            <a:ext cx="11379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I        II        III       IV      V       VI       VII 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VIII       IX        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 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2         3         4        5        6          7           8          9         0</a:t>
            </a:r>
          </a:p>
        </p:txBody>
      </p:sp>
      <p:sp>
        <p:nvSpPr>
          <p:cNvPr id="103472" name="Text Box 48"/>
          <p:cNvSpPr txBox="1">
            <a:spLocks noChangeArrowheads="1"/>
          </p:cNvSpPr>
          <p:nvPr/>
        </p:nvSpPr>
        <p:spPr bwMode="auto">
          <a:xfrm>
            <a:off x="1443567" y="545093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3" name="Text Box 49"/>
          <p:cNvSpPr txBox="1">
            <a:spLocks noChangeArrowheads="1"/>
          </p:cNvSpPr>
          <p:nvPr/>
        </p:nvSpPr>
        <p:spPr bwMode="auto">
          <a:xfrm>
            <a:off x="592594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4" name="Text Box 50"/>
          <p:cNvSpPr txBox="1">
            <a:spLocks noChangeArrowheads="1"/>
          </p:cNvSpPr>
          <p:nvPr/>
        </p:nvSpPr>
        <p:spPr bwMode="auto">
          <a:xfrm>
            <a:off x="609600" y="611505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5" name="Text Box 51"/>
          <p:cNvSpPr txBox="1">
            <a:spLocks noChangeArrowheads="1"/>
          </p:cNvSpPr>
          <p:nvPr/>
        </p:nvSpPr>
        <p:spPr bwMode="auto">
          <a:xfrm>
            <a:off x="123104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2431514" y="5457289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7" name="Text Box 53"/>
          <p:cNvSpPr txBox="1">
            <a:spLocks noChangeArrowheads="1"/>
          </p:cNvSpPr>
          <p:nvPr/>
        </p:nvSpPr>
        <p:spPr bwMode="auto">
          <a:xfrm>
            <a:off x="2305023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78" name="Text Box 54"/>
          <p:cNvSpPr txBox="1">
            <a:spLocks noChangeArrowheads="1"/>
          </p:cNvSpPr>
          <p:nvPr/>
        </p:nvSpPr>
        <p:spPr bwMode="auto">
          <a:xfrm>
            <a:off x="3446297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79" name="Text Box 55"/>
          <p:cNvSpPr txBox="1">
            <a:spLocks noChangeArrowheads="1"/>
          </p:cNvSpPr>
          <p:nvPr/>
        </p:nvSpPr>
        <p:spPr bwMode="auto">
          <a:xfrm>
            <a:off x="3405690" y="6112252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0" name="Text Box 56"/>
          <p:cNvSpPr txBox="1">
            <a:spLocks noChangeArrowheads="1"/>
          </p:cNvSpPr>
          <p:nvPr/>
        </p:nvSpPr>
        <p:spPr bwMode="auto">
          <a:xfrm>
            <a:off x="435948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1" name="Text Box 57"/>
          <p:cNvSpPr txBox="1">
            <a:spLocks noChangeArrowheads="1"/>
          </p:cNvSpPr>
          <p:nvPr/>
        </p:nvSpPr>
        <p:spPr bwMode="auto">
          <a:xfrm>
            <a:off x="4390694" y="6096376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2" name="Text Box 58"/>
          <p:cNvSpPr txBox="1">
            <a:spLocks noChangeArrowheads="1"/>
          </p:cNvSpPr>
          <p:nvPr/>
        </p:nvSpPr>
        <p:spPr bwMode="auto">
          <a:xfrm>
            <a:off x="525860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3" name="Text Box 59"/>
          <p:cNvSpPr txBox="1">
            <a:spLocks noChangeArrowheads="1"/>
          </p:cNvSpPr>
          <p:nvPr/>
        </p:nvSpPr>
        <p:spPr bwMode="auto">
          <a:xfrm>
            <a:off x="5379931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5" name="Text Box 61"/>
          <p:cNvSpPr txBox="1">
            <a:spLocks noChangeArrowheads="1"/>
          </p:cNvSpPr>
          <p:nvPr/>
        </p:nvSpPr>
        <p:spPr bwMode="auto">
          <a:xfrm>
            <a:off x="6298710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6538574" y="6096754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7" name="Text Box 63"/>
          <p:cNvSpPr txBox="1">
            <a:spLocks noChangeArrowheads="1"/>
          </p:cNvSpPr>
          <p:nvPr/>
        </p:nvSpPr>
        <p:spPr bwMode="auto">
          <a:xfrm>
            <a:off x="7520635" y="5454114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88" name="Text Box 64"/>
          <p:cNvSpPr txBox="1">
            <a:spLocks noChangeArrowheads="1"/>
          </p:cNvSpPr>
          <p:nvPr/>
        </p:nvSpPr>
        <p:spPr bwMode="auto">
          <a:xfrm>
            <a:off x="7843876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89" name="Text Box 65"/>
          <p:cNvSpPr txBox="1">
            <a:spLocks noChangeArrowheads="1"/>
          </p:cNvSpPr>
          <p:nvPr/>
        </p:nvSpPr>
        <p:spPr bwMode="auto">
          <a:xfrm>
            <a:off x="8735874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90" name="Text Box 66"/>
          <p:cNvSpPr txBox="1">
            <a:spLocks noChangeArrowheads="1"/>
          </p:cNvSpPr>
          <p:nvPr/>
        </p:nvSpPr>
        <p:spPr bwMode="auto">
          <a:xfrm>
            <a:off x="9016582" y="6096377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1" name="Text Box 67"/>
          <p:cNvSpPr txBox="1">
            <a:spLocks noChangeArrowheads="1"/>
          </p:cNvSpPr>
          <p:nvPr/>
        </p:nvSpPr>
        <p:spPr bwMode="auto">
          <a:xfrm>
            <a:off x="9952147" y="5454111"/>
            <a:ext cx="4235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103492" name="Text Box 68"/>
          <p:cNvSpPr txBox="1">
            <a:spLocks noChangeArrowheads="1"/>
          </p:cNvSpPr>
          <p:nvPr/>
        </p:nvSpPr>
        <p:spPr bwMode="auto">
          <a:xfrm>
            <a:off x="10072190" y="6108700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3493" name="Text Box 69"/>
          <p:cNvSpPr txBox="1">
            <a:spLocks noChangeArrowheads="1"/>
          </p:cNvSpPr>
          <p:nvPr/>
        </p:nvSpPr>
        <p:spPr bwMode="auto">
          <a:xfrm>
            <a:off x="10072190" y="6111875"/>
            <a:ext cx="4487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3494" name="Text Box 70"/>
          <p:cNvSpPr txBox="1">
            <a:spLocks noChangeArrowheads="1"/>
          </p:cNvSpPr>
          <p:nvPr/>
        </p:nvSpPr>
        <p:spPr bwMode="auto">
          <a:xfrm>
            <a:off x="385234" y="5054600"/>
            <a:ext cx="50952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2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13250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34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03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103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103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10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10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103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9" dur="500"/>
                                        <p:tgtEl>
                                          <p:spTgt spid="10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1" dur="500"/>
                                        <p:tgtEl>
                                          <p:spTgt spid="10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44" dur="2000"/>
                                        <p:tgtEl>
                                          <p:spTgt spid="10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770" decel="100000"/>
                                        <p:tgtEl>
                                          <p:spTgt spid="1034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2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4" dur="770" fill="hold"/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70" grpId="0"/>
      <p:bldP spid="103471" grpId="0"/>
      <p:bldP spid="103472" grpId="0"/>
      <p:bldP spid="103473" grpId="0"/>
      <p:bldP spid="103474" grpId="0"/>
      <p:bldP spid="103475" grpId="0"/>
      <p:bldP spid="103476" grpId="0"/>
      <p:bldP spid="103477" grpId="0"/>
      <p:bldP spid="103478" grpId="0"/>
      <p:bldP spid="103479" grpId="0"/>
      <p:bldP spid="103480" grpId="0"/>
      <p:bldP spid="103481" grpId="0"/>
      <p:bldP spid="103482" grpId="0"/>
      <p:bldP spid="103483" grpId="0"/>
      <p:bldP spid="103485" grpId="0"/>
      <p:bldP spid="103486" grpId="0"/>
      <p:bldP spid="103487" grpId="0"/>
      <p:bldP spid="103488" grpId="0"/>
      <p:bldP spid="103489" grpId="0"/>
      <p:bldP spid="103490" grpId="0"/>
      <p:bldP spid="103491" grpId="0"/>
      <p:bldP spid="103492" grpId="0"/>
      <p:bldP spid="103493" grpId="0"/>
      <p:bldP spid="103493" grpId="1"/>
      <p:bldP spid="1034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1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11726" y="5287969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2180175" y="5599113"/>
            <a:ext cx="198967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2180167" y="5827713"/>
            <a:ext cx="2032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lIns="91430" tIns="45718" rIns="91430" bIns="45718" anchor="ctr"/>
          <a:lstStyle/>
          <a:p>
            <a:endParaRPr lang="en-US" alt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14" name="Text Box 7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15" name="Text Box 7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16" name="Text Box 7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17" name="Text Box 7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18" name="Text Box 7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0" name="Text Box 8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29" name="Text Box 9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0" name="Text Box 9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1" name="Text Box 9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2" name="Text Box 9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3" name="Text Box 9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34" name="Text Box 9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35" name="Text Box 9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36" name="Text Box 9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37" name="Text Box 9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38" name="Text Box 9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39" name="Text Box 10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0" name="Text Box 10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1" name="Text Box 10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2" name="Text Box 10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3" name="Text Box 10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44" name="Text Box 10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45" name="Text Box 10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46" name="Text Box 10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47" name="Text Box 10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48" name="Text Box 11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49" name="Text Box 11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0" name="Text Box 11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1" name="Text Box 11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3" name="Text Box 11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54" name="Text Box 11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55" name="Text Box 11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56" name="Text Box 11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57" name="Text Box 11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58" name="Text Box 12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59" name="Text Box 12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0" name="Text Box 12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1" name="Text Box 12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2" name="Text Box 124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3" name="Text Box 125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64" name="Text Box 126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65" name="Text Box 12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66" name="Text Box 128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67" name="Text Box 129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68" name="Text Box 130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69" name="Text Box 131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0" name="Text Box 132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1" name="Text Box 133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2" name="Text Box 137"/>
          <p:cNvSpPr txBox="1">
            <a:spLocks noChangeArrowheads="1"/>
          </p:cNvSpPr>
          <p:nvPr/>
        </p:nvSpPr>
        <p:spPr bwMode="auto">
          <a:xfrm>
            <a:off x="2281767" y="5294317"/>
            <a:ext cx="1828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611726" y="5294317"/>
            <a:ext cx="1771649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8" rIns="91430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74" name="Picture 68" descr="Picture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5105401"/>
            <a:ext cx="4811184" cy="168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a-DuongLenDinhOlympia-TopCa_rr3t(00h00m00s-00h02m02s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117" y="6192839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3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316638" y="294467"/>
            <a:ext cx="632330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“Ai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600" b="1" i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90566" y="942399"/>
            <a:ext cx="10647336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Luật</a:t>
            </a:r>
            <a:r>
              <a:rPr lang="en-US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4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cử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bốc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sẵn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    30)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ngẫu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vòng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phút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bảng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Mã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giành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thắng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142337" name="Object 1"/>
          <p:cNvGraphicFramePr>
            <a:graphicFrameLocks noChangeAspect="1"/>
          </p:cNvGraphicFramePr>
          <p:nvPr/>
        </p:nvGraphicFramePr>
        <p:xfrm>
          <a:off x="850315" y="2802272"/>
          <a:ext cx="22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Equation" r:id="rId9" imgW="228600" imgH="279360" progId="Equation.DSMT4">
                  <p:embed/>
                </p:oleObj>
              </mc:Choice>
              <mc:Fallback>
                <p:oleObj name="Equation" r:id="rId9" imgW="228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315" y="2802272"/>
                        <a:ext cx="228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3603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1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4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6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2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1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1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3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6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9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8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5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1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7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4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3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6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9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2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8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5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8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4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7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0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4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3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6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9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2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8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5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8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1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4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7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0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3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6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9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2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5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8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1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4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7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0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3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6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9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2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5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4" dur="122935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3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</p:childTnLst>
        </p:cTn>
      </p:par>
    </p:tnLst>
    <p:bldLst>
      <p:bldP spid="9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6189" y="1751308"/>
            <a:ext cx="79041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SGK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1, 2, 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3, 4 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/SGK/ </a:t>
            </a:r>
            <a:r>
              <a:rPr lang="en-US" sz="3200" b="1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12; 13.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355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Chúc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các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em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học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 smtClean="0">
                <a:solidFill>
                  <a:schemeClr val="bg1"/>
                </a:solidFill>
                <a:latin typeface="Rockwell" panose="02060603020205020403" pitchFamily="18" charset="0"/>
              </a:rPr>
              <a:t>tôt</a:t>
            </a:r>
            <a:r>
              <a:rPr lang="en-US" sz="80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  <a:endParaRPr lang="en-US" sz="80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AA65E432-C1E6-4C36-BF8E-2DA25E65D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=""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=""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=""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277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978568" y="1246864"/>
            <a:ext cx="10056226" cy="13421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vi-VN" sz="3200" dirty="0" smtClean="0">
                <a:solidFill>
                  <a:schemeClr val="accent3">
                    <a:lumMod val="50000"/>
                  </a:schemeClr>
                </a:solidFill>
              </a:rPr>
              <a:t>Trình bày phần sưu tầm về dân số và diện tích của một số tỉnh thành của nước ta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sp>
        <p:nvSpPr>
          <p:cNvPr id="35" name="!!1">
            <a:extLst>
              <a:ext uri="{FF2B5EF4-FFF2-40B4-BE49-F238E27FC236}">
                <a16:creationId xmlns=""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2800">
              <a:solidFill>
                <a:srgbClr val="C55A11"/>
              </a:solidFill>
            </a:endParaRPr>
          </a:p>
        </p:txBody>
      </p:sp>
      <p:sp>
        <p:nvSpPr>
          <p:cNvPr id="34817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978025" y="2561059"/>
            <a:ext cx="1005839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Từ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bảng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liệu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của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nhóm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biết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Tỉnh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dân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lớn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Tỉnh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phố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diện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nhỏ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411" y="4572000"/>
            <a:ext cx="10321870" cy="954107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latin typeface="Arial" pitchFamily="34" charset="0"/>
                <a:cs typeface="Arial" pitchFamily="34" charset="0"/>
              </a:rPr>
              <a:t>Các con 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ố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vừa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hôm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nay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="" xmlns:a16="http://schemas.microsoft.com/office/drawing/2014/main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71" y="4471173"/>
            <a:ext cx="1987621" cy="237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A3A062DA-93BF-4842-B601-4404401BCCE3}"/>
              </a:ext>
            </a:extLst>
          </p:cNvPr>
          <p:cNvSpPr txBox="1"/>
          <p:nvPr/>
        </p:nvSpPr>
        <p:spPr>
          <a:xfrm>
            <a:off x="761959" y="1332468"/>
            <a:ext cx="10148422" cy="3046988"/>
          </a:xfrm>
          <a:prstGeom prst="rect">
            <a:avLst/>
          </a:prstGeom>
          <a:solidFill>
            <a:srgbClr val="A6EEAD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0, 1, 2, 3, 4, ...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,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kí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     .</a:t>
            </a:r>
          </a:p>
          <a:p>
            <a:pPr algn="just"/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37937" y="417097"/>
            <a:ext cx="9577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I. TẬP HỢP CÁC SỐ TỰ NHIÊN</a:t>
            </a:r>
            <a:endParaRPr lang="en-US" sz="2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001223"/>
              </p:ext>
            </p:extLst>
          </p:nvPr>
        </p:nvGraphicFramePr>
        <p:xfrm>
          <a:off x="2668588" y="973138"/>
          <a:ext cx="4445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3" name="Equation" r:id="rId4" imgW="330120" imgH="304560" progId="Equation.DSMT4">
                  <p:embed/>
                </p:oleObj>
              </mc:Choice>
              <mc:Fallback>
                <p:oleObj name="Equation" r:id="rId4" imgW="330120" imgH="3045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588" y="973138"/>
                        <a:ext cx="44450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082499"/>
              </p:ext>
            </p:extLst>
          </p:nvPr>
        </p:nvGraphicFramePr>
        <p:xfrm>
          <a:off x="5041900" y="930275"/>
          <a:ext cx="40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name="Equation" r:id="rId6" imgW="406080" imgH="342720" progId="Equation.DSMT4">
                  <p:embed/>
                </p:oleObj>
              </mc:Choice>
              <mc:Fallback>
                <p:oleObj name="Equation" r:id="rId6" imgW="406080" imgH="342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900" y="930275"/>
                        <a:ext cx="406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816931"/>
              </p:ext>
            </p:extLst>
          </p:nvPr>
        </p:nvGraphicFramePr>
        <p:xfrm>
          <a:off x="8178800" y="2039938"/>
          <a:ext cx="44450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Equation" r:id="rId8" imgW="330120" imgH="304560" progId="Equation.DSMT4">
                  <p:embed/>
                </p:oleObj>
              </mc:Choice>
              <mc:Fallback>
                <p:oleObj name="Equation" r:id="rId8" imgW="330120" imgH="30456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8800" y="2039938"/>
                        <a:ext cx="444500" cy="265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676353"/>
              </p:ext>
            </p:extLst>
          </p:nvPr>
        </p:nvGraphicFramePr>
        <p:xfrm>
          <a:off x="1166813" y="2465388"/>
          <a:ext cx="34813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Equation" r:id="rId10" imgW="2590560" imgH="457200" progId="Equation.DSMT4">
                  <p:embed/>
                </p:oleObj>
              </mc:Choice>
              <mc:Fallback>
                <p:oleObj name="Equation" r:id="rId10" imgW="259056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2465388"/>
                        <a:ext cx="3481387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536510"/>
              </p:ext>
            </p:extLst>
          </p:nvPr>
        </p:nvGraphicFramePr>
        <p:xfrm>
          <a:off x="9380538" y="2943225"/>
          <a:ext cx="40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Equation" r:id="rId12" imgW="406080" imgH="342720" progId="Equation.DSMT4">
                  <p:embed/>
                </p:oleObj>
              </mc:Choice>
              <mc:Fallback>
                <p:oleObj name="Equation" r:id="rId12" imgW="406080" imgH="3427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0538" y="2943225"/>
                        <a:ext cx="4064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018546"/>
              </p:ext>
            </p:extLst>
          </p:nvPr>
        </p:nvGraphicFramePr>
        <p:xfrm>
          <a:off x="1349375" y="3387725"/>
          <a:ext cx="3227388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8" name="Equation" r:id="rId14" imgW="2400120" imgH="457200" progId="Equation.DSMT4">
                  <p:embed/>
                </p:oleObj>
              </mc:Choice>
              <mc:Fallback>
                <p:oleObj name="Equation" r:id="rId14" imgW="2400120" imgH="457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3387725"/>
                        <a:ext cx="3227388" cy="398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681924" y="821409"/>
            <a:ext cx="9949913" cy="1384995"/>
          </a:xfrm>
          <a:prstGeom prst="rect">
            <a:avLst/>
          </a:prstGeom>
          <a:solidFill>
            <a:srgbClr val="A7FD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Luyện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nào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đây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là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?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Nếu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thì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Nếu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thì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  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094191"/>
              </p:ext>
            </p:extLst>
          </p:nvPr>
        </p:nvGraphicFramePr>
        <p:xfrm>
          <a:off x="2182813" y="1384300"/>
          <a:ext cx="850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6" name="Equation" r:id="rId3" imgW="850680" imgH="304560" progId="Equation.DSMT4">
                  <p:embed/>
                </p:oleObj>
              </mc:Choice>
              <mc:Fallback>
                <p:oleObj name="Equation" r:id="rId3" imgW="850680" imgH="3045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1384300"/>
                        <a:ext cx="850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291038"/>
              </p:ext>
            </p:extLst>
          </p:nvPr>
        </p:nvGraphicFramePr>
        <p:xfrm>
          <a:off x="3540125" y="1349375"/>
          <a:ext cx="927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7" name="Equation" r:id="rId5" imgW="927000" imgH="342720" progId="Equation.DSMT4">
                  <p:embed/>
                </p:oleObj>
              </mc:Choice>
              <mc:Fallback>
                <p:oleObj name="Equation" r:id="rId5" imgW="927000" imgH="3427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1349375"/>
                        <a:ext cx="927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262752"/>
              </p:ext>
            </p:extLst>
          </p:nvPr>
        </p:nvGraphicFramePr>
        <p:xfrm>
          <a:off x="2157413" y="1749425"/>
          <a:ext cx="927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8" name="Equation" r:id="rId7" imgW="927000" imgH="342720" progId="Equation.DSMT4">
                  <p:embed/>
                </p:oleObj>
              </mc:Choice>
              <mc:Fallback>
                <p:oleObj name="Equation" r:id="rId7" imgW="927000" imgH="3427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1749425"/>
                        <a:ext cx="927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72031"/>
              </p:ext>
            </p:extLst>
          </p:nvPr>
        </p:nvGraphicFramePr>
        <p:xfrm>
          <a:off x="3559175" y="1784350"/>
          <a:ext cx="850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9" name="Equation" r:id="rId9" imgW="850680" imgH="304560" progId="Equation.DSMT4">
                  <p:embed/>
                </p:oleObj>
              </mc:Choice>
              <mc:Fallback>
                <p:oleObj name="Equation" r:id="rId9" imgW="85068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9175" y="1784350"/>
                        <a:ext cx="850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4286250"/>
            <a:ext cx="2857500" cy="25717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62752" y="3022169"/>
            <a:ext cx="798162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Phát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:  b)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637041" y="3100981"/>
          <a:ext cx="901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0" name="Equation" r:id="rId12" imgW="901440" imgH="342720" progId="Equation.DSMT4">
                  <p:embed/>
                </p:oleObj>
              </mc:Choice>
              <mc:Fallback>
                <p:oleObj name="Equation" r:id="rId12" imgW="901440" imgH="3427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7041" y="3100981"/>
                        <a:ext cx="901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8023494" y="3129178"/>
          <a:ext cx="8255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1" name="Equation" r:id="rId14" imgW="825480" imgH="317160" progId="Equation.DSMT4">
                  <p:embed/>
                </p:oleObj>
              </mc:Choice>
              <mc:Fallback>
                <p:oleObj name="Equation" r:id="rId14" imgW="825480" imgH="3171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3494" y="3129178"/>
                        <a:ext cx="8255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0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938" y="418454"/>
            <a:ext cx="8648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vi-VN" sz="2800" b="1" dirty="0" smtClean="0">
                <a:latin typeface="Arial" pitchFamily="34" charset="0"/>
                <a:cs typeface="Arial" pitchFamily="34" charset="0"/>
              </a:rPr>
              <a:t>Cách đọc và viết số tự nhiên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71960" y="1193369"/>
            <a:ext cx="1091080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12 123 452.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965" y="2169769"/>
            <a:ext cx="10926303" cy="738664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2.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71 219 367; 1 153 692 305.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460" y="2836198"/>
            <a:ext cx="10864312" cy="1384995"/>
          </a:xfrm>
          <a:prstGeom prst="rect">
            <a:avLst/>
          </a:prstGeom>
          <a:solidFill>
            <a:srgbClr val="A7FDFF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u="sng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u="sng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tỉ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chín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triệu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sáu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nghìn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mười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451" y="4804475"/>
            <a:ext cx="93299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800" i="1" u="sng" dirty="0" smtClean="0">
                <a:latin typeface="Arial" pitchFamily="34" charset="0"/>
                <a:cs typeface="Arial" pitchFamily="34" charset="0"/>
              </a:rPr>
              <a:t> ý: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bốn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tách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riêng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kể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8936" y="340963"/>
            <a:ext cx="9391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417" y="929898"/>
            <a:ext cx="5920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diễn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82800" y="1618077"/>
            <a:ext cx="10093747" cy="2246769"/>
          </a:xfrm>
          <a:prstGeom prst="rect">
            <a:avLst/>
          </a:prstGeom>
          <a:solidFill>
            <a:srgbClr val="A6EEA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biểu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diễn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tự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nhiên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điểm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9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Picture 1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291" y="2503816"/>
            <a:ext cx="5941017" cy="1308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898" y="495946"/>
            <a:ext cx="10151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77906" y="3729972"/>
          <a:ext cx="9949876" cy="2019883"/>
        </p:xfrm>
        <a:graphic>
          <a:graphicData uri="http://schemas.openxmlformats.org/drawingml/2006/table">
            <a:tbl>
              <a:tblPr/>
              <a:tblGrid>
                <a:gridCol w="2487469"/>
                <a:gridCol w="2487469"/>
                <a:gridCol w="2487469"/>
                <a:gridCol w="2487469"/>
              </a:tblGrid>
              <a:tr h="1009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Số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số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hàng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trăm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số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hàng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chục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Chữ số hàng đơn vị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966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953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77871" y="1332854"/>
            <a:ext cx="587385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966; 953.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77872" y="1828804"/>
            <a:ext cx="993441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định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trăm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1175322" y="3727388"/>
          <a:ext cx="9952460" cy="2019883"/>
        </p:xfrm>
        <a:graphic>
          <a:graphicData uri="http://schemas.openxmlformats.org/drawingml/2006/table">
            <a:tbl>
              <a:tblPr/>
              <a:tblGrid>
                <a:gridCol w="2488115"/>
                <a:gridCol w="2488115"/>
                <a:gridCol w="2488115"/>
                <a:gridCol w="2488115"/>
              </a:tblGrid>
              <a:tr h="10099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Số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số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hàng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trăm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Chữ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số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hàng</a:t>
                      </a:r>
                      <a:r>
                        <a:rPr lang="en-US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chục</a:t>
                      </a:r>
                      <a:endParaRPr lang="en-US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Chữ số hàng đơn vị</a:t>
                      </a:r>
                      <a:endParaRPr lang="en-US" sz="28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966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953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77885" y="2805199"/>
            <a:ext cx="996539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953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966 = 900 + 60 + 6 = 9 x 100 + 6 x 10 +6</a:t>
            </a: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2953" name="Object 9"/>
          <p:cNvGraphicFramePr>
            <a:graphicFrameLocks noChangeAspect="1"/>
          </p:cNvGraphicFramePr>
          <p:nvPr/>
        </p:nvGraphicFramePr>
        <p:xfrm>
          <a:off x="3533614" y="4215533"/>
          <a:ext cx="5362413" cy="168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Equation" r:id="rId3" imgW="1713756" imgH="495085" progId="Equation.DSMT4">
                  <p:embed/>
                </p:oleObj>
              </mc:Choice>
              <mc:Fallback>
                <p:oleObj name="Equation" r:id="rId3" imgW="1713756" imgH="495085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3614" y="4215533"/>
                        <a:ext cx="5362413" cy="1686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2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3437" y="604434"/>
            <a:ext cx="10445858" cy="3108543"/>
          </a:xfrm>
          <a:prstGeom prst="rect">
            <a:avLst/>
          </a:prstGeom>
          <a:solidFill>
            <a:srgbClr val="A6EEAD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thập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bởi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hay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0, 1, 2, 3, 4, 5, 6, 7 8, 9. </a:t>
            </a:r>
          </a:p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trở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0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trị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6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5" name="Rectangle: Rounded Corners 39">
              <a:extLst>
                <a:ext uri="{FF2B5EF4-FFF2-40B4-BE49-F238E27FC236}">
                  <a16:creationId xmlns="" xmlns:a16="http://schemas.microsoft.com/office/drawing/2014/main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1924" y="821409"/>
            <a:ext cx="9949913" cy="1384995"/>
          </a:xfrm>
          <a:prstGeom prst="rect">
            <a:avLst/>
          </a:prstGeom>
          <a:solidFill>
            <a:srgbClr val="A7FD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Luyện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tập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Viết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mỗi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số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thành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tổng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theo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mẫu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í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dụ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!!3">
            <a:extLst>
              <a:ext uri="{FF2B5EF4-FFF2-40B4-BE49-F238E27FC236}">
                <a16:creationId xmlns=""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3368"/>
            <a:ext cx="2216258" cy="199463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683000" y="19050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0" name="Equation" r:id="rId4" imgW="914400" imgH="336960" progId="Equation.DSMT4">
                  <p:embed/>
                </p:oleObj>
              </mc:Choice>
              <mc:Fallback>
                <p:oleObj name="Equation" r:id="rId4" imgW="914400" imgH="33696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19050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827997"/>
              </p:ext>
            </p:extLst>
          </p:nvPr>
        </p:nvGraphicFramePr>
        <p:xfrm>
          <a:off x="2879725" y="1558925"/>
          <a:ext cx="34877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1" name="Equation" r:id="rId6" imgW="3149280" imgH="469800" progId="Equation.DSMT4">
                  <p:embed/>
                </p:oleObj>
              </mc:Choice>
              <mc:Fallback>
                <p:oleObj name="Equation" r:id="rId6" imgW="3149280" imgH="46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725" y="1558925"/>
                        <a:ext cx="3487738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628651" y="2410768"/>
          <a:ext cx="10034184" cy="70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Equation" r:id="rId8" imgW="5854680" imgH="482400" progId="Equation.DSMT4">
                  <p:embed/>
                </p:oleObj>
              </mc:Choice>
              <mc:Fallback>
                <p:oleObj name="Equation" r:id="rId8" imgW="5854680" imgH="482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" y="2410768"/>
                        <a:ext cx="10034184" cy="70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542440" y="3208148"/>
          <a:ext cx="8307091" cy="805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Equation" r:id="rId10" imgW="2298600" imgH="241200" progId="Equation.DSMT4">
                  <p:embed/>
                </p:oleObj>
              </mc:Choice>
              <mc:Fallback>
                <p:oleObj name="Equation" r:id="rId10" imgW="229860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440" y="3208148"/>
                        <a:ext cx="8307091" cy="8059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4999" name="Object 7"/>
          <p:cNvGraphicFramePr>
            <a:graphicFrameLocks noChangeAspect="1"/>
          </p:cNvGraphicFramePr>
          <p:nvPr/>
        </p:nvGraphicFramePr>
        <p:xfrm>
          <a:off x="696939" y="4076053"/>
          <a:ext cx="8974003" cy="710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Equation" r:id="rId12" imgW="3022560" imgH="241200" progId="Equation.DSMT4">
                  <p:embed/>
                </p:oleObj>
              </mc:Choice>
              <mc:Fallback>
                <p:oleObj name="Equation" r:id="rId12" imgW="302256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39" y="4076053"/>
                        <a:ext cx="8974003" cy="710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3438" y="2371239"/>
            <a:ext cx="1060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1743</TotalTime>
  <Words>1017</Words>
  <Application>Microsoft Office PowerPoint</Application>
  <PresentationFormat>Widescreen</PresentationFormat>
  <Paragraphs>196</Paragraphs>
  <Slides>16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Rockwell</vt:lpstr>
      <vt:lpstr>Tahoma</vt:lpstr>
      <vt:lpstr>Times New Roman</vt:lpstr>
      <vt:lpstr>Verdana</vt:lpstr>
      <vt:lpstr>Office Theme</vt:lpstr>
      <vt:lpstr>MathType 6.0 Equation</vt:lpstr>
      <vt:lpstr>Equation</vt:lpstr>
      <vt:lpstr> TẬP HỢP CÁC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tôt!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LANANH</cp:lastModifiedBy>
  <cp:revision>60</cp:revision>
  <dcterms:created xsi:type="dcterms:W3CDTF">2021-06-07T13:44:30Z</dcterms:created>
  <dcterms:modified xsi:type="dcterms:W3CDTF">2021-09-10T03:31:35Z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