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notesSlides/notesSlide20.xml" ContentType="application/vnd.openxmlformats-officedocument.presentationml.notesSlide+xml"/>
  <Override PartName="/ppt/media/audio4.wav" ContentType="audio/wav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83" r:id="rId7"/>
    <p:sldId id="264" r:id="rId8"/>
    <p:sldId id="312" r:id="rId9"/>
    <p:sldId id="265" r:id="rId10"/>
    <p:sldId id="284" r:id="rId11"/>
    <p:sldId id="285" r:id="rId12"/>
    <p:sldId id="286" r:id="rId13"/>
    <p:sldId id="287" r:id="rId14"/>
    <p:sldId id="290" r:id="rId15"/>
    <p:sldId id="289" r:id="rId16"/>
    <p:sldId id="288" r:id="rId17"/>
    <p:sldId id="291" r:id="rId18"/>
    <p:sldId id="292" r:id="rId19"/>
    <p:sldId id="294" r:id="rId20"/>
    <p:sldId id="293" r:id="rId21"/>
    <p:sldId id="295" r:id="rId22"/>
    <p:sldId id="296" r:id="rId23"/>
    <p:sldId id="311" r:id="rId24"/>
    <p:sldId id="310" r:id="rId25"/>
    <p:sldId id="258" r:id="rId26"/>
    <p:sldId id="259" r:id="rId27"/>
    <p:sldId id="260" r:id="rId28"/>
    <p:sldId id="261" r:id="rId29"/>
    <p:sldId id="279" r:id="rId30"/>
    <p:sldId id="2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8497" autoAdjust="0"/>
  </p:normalViewPr>
  <p:slideViewPr>
    <p:cSldViewPr snapToGrid="0">
      <p:cViewPr varScale="1">
        <p:scale>
          <a:sx n="73" d="100"/>
          <a:sy n="73" d="100"/>
        </p:scale>
        <p:origin x="129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32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32.wmf"/><Relationship Id="rId1" Type="http://schemas.openxmlformats.org/officeDocument/2006/relationships/image" Target="../media/image81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30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2.wmf"/><Relationship Id="rId7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3" Type="http://schemas.openxmlformats.org/officeDocument/2006/relationships/image" Target="../media/image32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7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hoạt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nhóm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14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11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1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hoạt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theo cặp đôi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1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nl-NL" altLang="en-US" sz="1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 4 làm bài vào PHT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nl-NL" altLang="en-US" sz="1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theo dãy: dãy 1,2 câu a, dãy 3 câu b, dãy 4 câu c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06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nl-NL" altLang="en-US" sz="1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theo dãy: dãy 1,2 câu a, dãy 3 câu b, dãy 4 câu c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2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nl-NL" altLang="en-US" sz="1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theo dãy: dãy 1,2 câu a, dãy 3 câu b, dãy 4 câu c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7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12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8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0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1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thực hiện hoạt động 1 theo cặp làm câu a,b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Từ đó rút ra cách làm câu c và quy tắc chia đơn thức  A cho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thức </a:t>
            </a: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2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hoạt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theo cặp đôi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1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1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hoạt</a:t>
            </a:r>
            <a:r>
              <a:rPr kumimoji="0" lang="nl-NL" altLang="en-US" sz="12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nhóm</a:t>
            </a:r>
            <a:endParaRPr kumimoji="0" lang="nl-NL" altLang="en-US" sz="1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15/6/2022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53.bin"/><Relationship Id="rId7" Type="http://schemas.openxmlformats.org/officeDocument/2006/relationships/image" Target="../media/image53.wmf"/><Relationship Id="rId12" Type="http://schemas.openxmlformats.org/officeDocument/2006/relationships/image" Target="../media/image51.png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4.wmf"/><Relationship Id="rId24" Type="http://schemas.openxmlformats.org/officeDocument/2006/relationships/image" Target="../media/image60.wmf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62.wmf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2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2.wmf"/><Relationship Id="rId14" Type="http://schemas.openxmlformats.org/officeDocument/2006/relationships/image" Target="../media/image55.wmf"/><Relationship Id="rId22" Type="http://schemas.openxmlformats.org/officeDocument/2006/relationships/image" Target="../media/image59.wmf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6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7.wmf"/><Relationship Id="rId5" Type="http://schemas.openxmlformats.org/officeDocument/2006/relationships/image" Target="../media/image32.wmf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6.wmf"/><Relationship Id="rId14" Type="http://schemas.openxmlformats.org/officeDocument/2006/relationships/image" Target="../media/image6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6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72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7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77.wmf"/><Relationship Id="rId15" Type="http://schemas.openxmlformats.org/officeDocument/2006/relationships/image" Target="../media/image80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7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png"/><Relationship Id="rId11" Type="http://schemas.openxmlformats.org/officeDocument/2006/relationships/image" Target="../media/image82.wmf"/><Relationship Id="rId5" Type="http://schemas.openxmlformats.org/officeDocument/2006/relationships/image" Target="../media/image81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0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3.xml"/><Relationship Id="rId12" Type="http://schemas.openxmlformats.org/officeDocument/2006/relationships/image" Target="../media/image10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2.xml"/><Relationship Id="rId11" Type="http://schemas.openxmlformats.org/officeDocument/2006/relationships/image" Target="../media/image108.gif"/><Relationship Id="rId5" Type="http://schemas.openxmlformats.org/officeDocument/2006/relationships/slide" Target="slide21.xml"/><Relationship Id="rId15" Type="http://schemas.openxmlformats.org/officeDocument/2006/relationships/image" Target="../media/image111.gif"/><Relationship Id="rId10" Type="http://schemas.openxmlformats.org/officeDocument/2006/relationships/image" Target="../media/image107.gif"/><Relationship Id="rId4" Type="http://schemas.openxmlformats.org/officeDocument/2006/relationships/notesSlide" Target="../notesSlides/notesSlide19.xml"/><Relationship Id="rId9" Type="http://schemas.openxmlformats.org/officeDocument/2006/relationships/slide" Target="slide25.xml"/><Relationship Id="rId1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110.bin"/><Relationship Id="rId26" Type="http://schemas.openxmlformats.org/officeDocument/2006/relationships/slide" Target="slide20.xml"/><Relationship Id="rId3" Type="http://schemas.openxmlformats.org/officeDocument/2006/relationships/audio" Target="../media/audio1.wav"/><Relationship Id="rId21" Type="http://schemas.openxmlformats.org/officeDocument/2006/relationships/image" Target="../media/image116.wmf"/><Relationship Id="rId7" Type="http://schemas.openxmlformats.org/officeDocument/2006/relationships/image" Target="../media/image120.png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oleObject" Target="../embeddings/oleObject113.bin"/><Relationship Id="rId5" Type="http://schemas.openxmlformats.org/officeDocument/2006/relationships/audio" Target="../media/audio3.wav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10" Type="http://schemas.openxmlformats.org/officeDocument/2006/relationships/image" Target="../media/image123.png"/><Relationship Id="rId19" Type="http://schemas.openxmlformats.org/officeDocument/2006/relationships/image" Target="../media/image115.wmf"/><Relationship Id="rId4" Type="http://schemas.openxmlformats.org/officeDocument/2006/relationships/audio" Target="../media/audio2.wav"/><Relationship Id="rId9" Type="http://schemas.openxmlformats.org/officeDocument/2006/relationships/image" Target="../media/image122.png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127.w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118.bin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17" Type="http://schemas.openxmlformats.org/officeDocument/2006/relationships/oleObject" Target="../embeddings/oleObject116.bin"/><Relationship Id="rId25" Type="http://schemas.openxmlformats.org/officeDocument/2006/relationships/slide" Target="slide2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1" Type="http://schemas.openxmlformats.org/officeDocument/2006/relationships/vmlDrawing" Target="../drawings/vmlDrawing20.vml"/><Relationship Id="rId6" Type="http://schemas.openxmlformats.org/officeDocument/2006/relationships/audio" Target="../media/audio3.wav"/><Relationship Id="rId11" Type="http://schemas.openxmlformats.org/officeDocument/2006/relationships/image" Target="../media/image123.png"/><Relationship Id="rId24" Type="http://schemas.openxmlformats.org/officeDocument/2006/relationships/image" Target="../media/image130.wmf"/><Relationship Id="rId5" Type="http://schemas.openxmlformats.org/officeDocument/2006/relationships/audio" Target="../media/audio4.wav"/><Relationship Id="rId15" Type="http://schemas.openxmlformats.org/officeDocument/2006/relationships/oleObject" Target="../embeddings/oleObject115.bin"/><Relationship Id="rId23" Type="http://schemas.openxmlformats.org/officeDocument/2006/relationships/oleObject" Target="../embeddings/oleObject119.bin"/><Relationship Id="rId10" Type="http://schemas.openxmlformats.org/officeDocument/2006/relationships/image" Target="../media/image122.png"/><Relationship Id="rId19" Type="http://schemas.openxmlformats.org/officeDocument/2006/relationships/oleObject" Target="../embeddings/oleObject117.bin"/><Relationship Id="rId4" Type="http://schemas.openxmlformats.org/officeDocument/2006/relationships/audio" Target="../media/audio1.wav"/><Relationship Id="rId9" Type="http://schemas.openxmlformats.org/officeDocument/2006/relationships/image" Target="../media/image121.png"/><Relationship Id="rId14" Type="http://schemas.openxmlformats.org/officeDocument/2006/relationships/image" Target="../media/image125.wmf"/><Relationship Id="rId22" Type="http://schemas.openxmlformats.org/officeDocument/2006/relationships/image" Target="../media/image12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31.wmf"/><Relationship Id="rId18" Type="http://schemas.openxmlformats.org/officeDocument/2006/relationships/oleObject" Target="../embeddings/oleObject123.bin"/><Relationship Id="rId3" Type="http://schemas.openxmlformats.org/officeDocument/2006/relationships/audio" Target="../media/audio1.wav"/><Relationship Id="rId21" Type="http://schemas.openxmlformats.org/officeDocument/2006/relationships/image" Target="../media/image135.wmf"/><Relationship Id="rId7" Type="http://schemas.openxmlformats.org/officeDocument/2006/relationships/image" Target="../media/image119.png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24" Type="http://schemas.openxmlformats.org/officeDocument/2006/relationships/slide" Target="slide20.xml"/><Relationship Id="rId5" Type="http://schemas.openxmlformats.org/officeDocument/2006/relationships/audio" Target="../media/audio3.wav"/><Relationship Id="rId15" Type="http://schemas.openxmlformats.org/officeDocument/2006/relationships/image" Target="../media/image132.wmf"/><Relationship Id="rId23" Type="http://schemas.openxmlformats.org/officeDocument/2006/relationships/image" Target="../media/image136.wmf"/><Relationship Id="rId10" Type="http://schemas.openxmlformats.org/officeDocument/2006/relationships/image" Target="../media/image123.png"/><Relationship Id="rId19" Type="http://schemas.openxmlformats.org/officeDocument/2006/relationships/image" Target="../media/image134.wmf"/><Relationship Id="rId4" Type="http://schemas.openxmlformats.org/officeDocument/2006/relationships/audio" Target="../media/audio4.wav"/><Relationship Id="rId9" Type="http://schemas.openxmlformats.org/officeDocument/2006/relationships/image" Target="../media/image122.png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39.wmf"/><Relationship Id="rId26" Type="http://schemas.openxmlformats.org/officeDocument/2006/relationships/image" Target="../media/image143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130.bin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1" Type="http://schemas.openxmlformats.org/officeDocument/2006/relationships/vmlDrawing" Target="../drawings/vmlDrawing22.vml"/><Relationship Id="rId6" Type="http://schemas.openxmlformats.org/officeDocument/2006/relationships/audio" Target="../media/audio3.wav"/><Relationship Id="rId11" Type="http://schemas.openxmlformats.org/officeDocument/2006/relationships/image" Target="../media/image123.png"/><Relationship Id="rId24" Type="http://schemas.openxmlformats.org/officeDocument/2006/relationships/image" Target="../media/image142.wmf"/><Relationship Id="rId5" Type="http://schemas.openxmlformats.org/officeDocument/2006/relationships/audio" Target="../media/audio4.wav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10" Type="http://schemas.openxmlformats.org/officeDocument/2006/relationships/image" Target="../media/image122.png"/><Relationship Id="rId19" Type="http://schemas.openxmlformats.org/officeDocument/2006/relationships/oleObject" Target="../embeddings/oleObject129.bin"/><Relationship Id="rId4" Type="http://schemas.openxmlformats.org/officeDocument/2006/relationships/audio" Target="../media/audio1.wav"/><Relationship Id="rId9" Type="http://schemas.openxmlformats.org/officeDocument/2006/relationships/image" Target="../media/image121.png"/><Relationship Id="rId14" Type="http://schemas.openxmlformats.org/officeDocument/2006/relationships/image" Target="../media/image137.wmf"/><Relationship Id="rId22" Type="http://schemas.openxmlformats.org/officeDocument/2006/relationships/image" Target="../media/image141.wmf"/><Relationship Id="rId27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oleObject" Target="../embeddings/oleObject133.bin"/><Relationship Id="rId18" Type="http://schemas.openxmlformats.org/officeDocument/2006/relationships/image" Target="../media/image146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37.bin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oleObject" Target="../embeddings/oleObject135.bin"/><Relationship Id="rId25" Type="http://schemas.openxmlformats.org/officeDocument/2006/relationships/slide" Target="slide2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0.png"/><Relationship Id="rId11" Type="http://schemas.openxmlformats.org/officeDocument/2006/relationships/image" Target="../media/image123.png"/><Relationship Id="rId24" Type="http://schemas.openxmlformats.org/officeDocument/2006/relationships/image" Target="../media/image149.wmf"/><Relationship Id="rId5" Type="http://schemas.openxmlformats.org/officeDocument/2006/relationships/audio" Target="../media/audio3.wav"/><Relationship Id="rId15" Type="http://schemas.openxmlformats.org/officeDocument/2006/relationships/oleObject" Target="../embeddings/oleObject134.bin"/><Relationship Id="rId23" Type="http://schemas.openxmlformats.org/officeDocument/2006/relationships/oleObject" Target="../embeddings/oleObject138.bin"/><Relationship Id="rId10" Type="http://schemas.openxmlformats.org/officeDocument/2006/relationships/image" Target="../media/image122.png"/><Relationship Id="rId19" Type="http://schemas.openxmlformats.org/officeDocument/2006/relationships/oleObject" Target="../embeddings/oleObject136.bin"/><Relationship Id="rId4" Type="http://schemas.openxmlformats.org/officeDocument/2006/relationships/audio" Target="../media/audio4.wav"/><Relationship Id="rId9" Type="http://schemas.openxmlformats.org/officeDocument/2006/relationships/image" Target="../media/image121.png"/><Relationship Id="rId14" Type="http://schemas.openxmlformats.org/officeDocument/2006/relationships/image" Target="../media/image144.wmf"/><Relationship Id="rId22" Type="http://schemas.openxmlformats.org/officeDocument/2006/relationships/image" Target="../media/image1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54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53.wmf"/><Relationship Id="rId5" Type="http://schemas.openxmlformats.org/officeDocument/2006/relationships/image" Target="../media/image151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4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7.wmf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15" Type="http://schemas.openxmlformats.org/officeDocument/2006/relationships/image" Target="../media/image34.wmf"/><Relationship Id="rId10" Type="http://schemas.openxmlformats.org/officeDocument/2006/relationships/image" Target="../media/image32.wmf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4.wmf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8.wmf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10" Type="http://schemas.openxmlformats.org/officeDocument/2006/relationships/image" Target="../media/image32.wmf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8.wmf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51.png"/><Relationship Id="rId10" Type="http://schemas.openxmlformats.org/officeDocument/2006/relationships/image" Target="../media/image32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(T1)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Đ7-C6-B5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07660" y="465607"/>
            <a:ext cx="262123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Hoạt động 2: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076741" y="5819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9553"/>
              </p:ext>
            </p:extLst>
          </p:nvPr>
        </p:nvGraphicFramePr>
        <p:xfrm>
          <a:off x="629372" y="1470025"/>
          <a:ext cx="3429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" name="Equation" r:id="rId4" imgW="342720" imgH="393480" progId="Equation.DSMT4">
                  <p:embed/>
                </p:oleObj>
              </mc:Choice>
              <mc:Fallback>
                <p:oleObj name="Equation" r:id="rId4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372" y="1470025"/>
                        <a:ext cx="3429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5004"/>
              </p:ext>
            </p:extLst>
          </p:nvPr>
        </p:nvGraphicFramePr>
        <p:xfrm>
          <a:off x="629372" y="4403726"/>
          <a:ext cx="3302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" name="Equation" r:id="rId6" imgW="330120" imgH="393480" progId="Equation.DSMT4">
                  <p:embed/>
                </p:oleObj>
              </mc:Choice>
              <mc:Fallback>
                <p:oleObj name="Equation" r:id="rId6" imgW="33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372" y="4403726"/>
                        <a:ext cx="3302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673350" y="2255838"/>
          <a:ext cx="2286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3" name="Equation" r:id="rId8" imgW="228600" imgH="406080" progId="Equation.DSMT4">
                  <p:embed/>
                </p:oleObj>
              </mc:Choice>
              <mc:Fallback>
                <p:oleObj name="Equation" r:id="rId8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255838"/>
                        <a:ext cx="2286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52352"/>
              </p:ext>
            </p:extLst>
          </p:nvPr>
        </p:nvGraphicFramePr>
        <p:xfrm>
          <a:off x="1176338" y="4349410"/>
          <a:ext cx="33401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4" name="Equation" r:id="rId10" imgW="3340080" imgH="457200" progId="Equation.DSMT4">
                  <p:embed/>
                </p:oleObj>
              </mc:Choice>
              <mc:Fallback>
                <p:oleObj name="Equation" r:id="rId10" imgW="3340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349410"/>
                        <a:ext cx="33401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1831" y="2255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44" y="962992"/>
            <a:ext cx="4228392" cy="2254475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77994"/>
              </p:ext>
            </p:extLst>
          </p:nvPr>
        </p:nvGraphicFramePr>
        <p:xfrm>
          <a:off x="1176338" y="1470025"/>
          <a:ext cx="5334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5" name="Equation" r:id="rId13" imgW="533160" imgH="317160" progId="Equation.DSMT4">
                  <p:embed/>
                </p:oleObj>
              </mc:Choice>
              <mc:Fallback>
                <p:oleObj name="Equation" r:id="rId13" imgW="5331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470025"/>
                        <a:ext cx="5334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25279"/>
              </p:ext>
            </p:extLst>
          </p:nvPr>
        </p:nvGraphicFramePr>
        <p:xfrm>
          <a:off x="2045141" y="1470025"/>
          <a:ext cx="24003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6" name="Equation" r:id="rId15" imgW="2400120" imgH="317160" progId="Equation.DSMT4">
                  <p:embed/>
                </p:oleObj>
              </mc:Choice>
              <mc:Fallback>
                <p:oleObj name="Equation" r:id="rId15" imgW="2400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141" y="1470025"/>
                        <a:ext cx="240030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53551"/>
              </p:ext>
            </p:extLst>
          </p:nvPr>
        </p:nvGraphicFramePr>
        <p:xfrm>
          <a:off x="2633180" y="2043150"/>
          <a:ext cx="20320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" name="Equation" r:id="rId17" imgW="2031840" imgH="317160" progId="Equation.DSMT4">
                  <p:embed/>
                </p:oleObj>
              </mc:Choice>
              <mc:Fallback>
                <p:oleObj name="Equation" r:id="rId17" imgW="20318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180" y="2043150"/>
                        <a:ext cx="20320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669045"/>
              </p:ext>
            </p:extLst>
          </p:nvPr>
        </p:nvGraphicFramePr>
        <p:xfrm>
          <a:off x="4949825" y="2043149"/>
          <a:ext cx="990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" name="Equation" r:id="rId19" imgW="990360" imgH="317160" progId="Equation.DSMT4">
                  <p:embed/>
                </p:oleObj>
              </mc:Choice>
              <mc:Fallback>
                <p:oleObj name="Equation" r:id="rId19" imgW="990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043149"/>
                        <a:ext cx="9906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08335"/>
              </p:ext>
            </p:extLst>
          </p:nvPr>
        </p:nvGraphicFramePr>
        <p:xfrm>
          <a:off x="1144588" y="2887663"/>
          <a:ext cx="5969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" name="Equation" r:id="rId21" imgW="596880" imgH="317160" progId="Equation.DSMT4">
                  <p:embed/>
                </p:oleObj>
              </mc:Choice>
              <mc:Fallback>
                <p:oleObj name="Equation" r:id="rId21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887663"/>
                        <a:ext cx="5969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664514"/>
              </p:ext>
            </p:extLst>
          </p:nvPr>
        </p:nvGraphicFramePr>
        <p:xfrm>
          <a:off x="2048387" y="2855641"/>
          <a:ext cx="22987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0" name="Equation" r:id="rId23" imgW="2298600" imgH="457200" progId="Equation.DSMT4">
                  <p:embed/>
                </p:oleObj>
              </mc:Choice>
              <mc:Fallback>
                <p:oleObj name="Equation" r:id="rId23" imgW="2298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387" y="2855641"/>
                        <a:ext cx="22987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41814"/>
              </p:ext>
            </p:extLst>
          </p:nvPr>
        </p:nvGraphicFramePr>
        <p:xfrm>
          <a:off x="2633180" y="3529433"/>
          <a:ext cx="18796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" name="Equation" r:id="rId25" imgW="1879560" imgH="457200" progId="Equation.DSMT4">
                  <p:embed/>
                </p:oleObj>
              </mc:Choice>
              <mc:Fallback>
                <p:oleObj name="Equation" r:id="rId25" imgW="1879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180" y="3529433"/>
                        <a:ext cx="18796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600160"/>
              </p:ext>
            </p:extLst>
          </p:nvPr>
        </p:nvGraphicFramePr>
        <p:xfrm>
          <a:off x="4578791" y="2859001"/>
          <a:ext cx="19431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" name="Equation" r:id="rId27" imgW="1942920" imgH="457200" progId="Equation.DSMT4">
                  <p:embed/>
                </p:oleObj>
              </mc:Choice>
              <mc:Fallback>
                <p:oleObj name="Equation" r:id="rId27" imgW="1942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791" y="2859001"/>
                        <a:ext cx="19431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45296"/>
              </p:ext>
            </p:extLst>
          </p:nvPr>
        </p:nvGraphicFramePr>
        <p:xfrm>
          <a:off x="4587717" y="3570118"/>
          <a:ext cx="990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" name="Equation" r:id="rId29" imgW="990360" imgH="317160" progId="Equation.DSMT4">
                  <p:embed/>
                </p:oleObj>
              </mc:Choice>
              <mc:Fallback>
                <p:oleObj name="Equation" r:id="rId29" imgW="990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717" y="3570118"/>
                        <a:ext cx="9906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4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69570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760" y="-478010"/>
            <a:ext cx="3429000" cy="3429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5070" y="653685"/>
            <a:ext cx="7011650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Quy tắc: </a:t>
            </a:r>
            <a:r>
              <a:rPr lang="nl-NL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chia một tổng cho một số khác 0, ta chia từng số hạng của tổng cho số đó rồi cộng các thương với nhau.   </a:t>
            </a:r>
            <a:endParaRPr lang="en-US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38822"/>
              </p:ext>
            </p:extLst>
          </p:nvPr>
        </p:nvGraphicFramePr>
        <p:xfrm>
          <a:off x="2690388" y="3744844"/>
          <a:ext cx="36068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" imgW="3606480" imgH="1562040" progId="Equation.DSMT4">
                  <p:embed/>
                </p:oleObj>
              </mc:Choice>
              <mc:Fallback>
                <p:oleObj name="Equation" r:id="rId5" imgW="3606480" imgH="15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388" y="3744844"/>
                        <a:ext cx="3606800" cy="157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rved Down Arrow 1"/>
          <p:cNvSpPr/>
          <p:nvPr/>
        </p:nvSpPr>
        <p:spPr>
          <a:xfrm>
            <a:off x="2932386" y="3541335"/>
            <a:ext cx="1305385" cy="1604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2917269" y="4697815"/>
            <a:ext cx="1305385" cy="1604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Up Arrow 2"/>
          <p:cNvSpPr/>
          <p:nvPr/>
        </p:nvSpPr>
        <p:spPr>
          <a:xfrm>
            <a:off x="3502015" y="4245579"/>
            <a:ext cx="773563" cy="242465"/>
          </a:xfrm>
          <a:prstGeom prst="curvedUpArrow">
            <a:avLst>
              <a:gd name="adj1" fmla="val 25000"/>
              <a:gd name="adj2" fmla="val 995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3412947" y="5359955"/>
            <a:ext cx="773563" cy="1702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2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696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7" grpId="0" animBg="1"/>
      <p:bldP spid="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69529" y="503306"/>
            <a:ext cx="262123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Hoạt động 3: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076741" y="5819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673350" y="2255838"/>
          <a:ext cx="2286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Equation" r:id="rId4" imgW="228600" imgH="406080" progId="Equation.DSMT4">
                  <p:embed/>
                </p:oleObj>
              </mc:Choice>
              <mc:Fallback>
                <p:oleObj name="Equation" r:id="rId4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255838"/>
                        <a:ext cx="2286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1831" y="2255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845214"/>
              </p:ext>
            </p:extLst>
          </p:nvPr>
        </p:nvGraphicFramePr>
        <p:xfrm>
          <a:off x="3596729" y="696913"/>
          <a:ext cx="3949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Equation" r:id="rId6" imgW="3949560" imgH="533160" progId="Equation.DSMT4">
                  <p:embed/>
                </p:oleObj>
              </mc:Choice>
              <mc:Fallback>
                <p:oleObj name="Equation" r:id="rId6" imgW="39495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729" y="696913"/>
                        <a:ext cx="39497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1153"/>
              </p:ext>
            </p:extLst>
          </p:nvPr>
        </p:nvGraphicFramePr>
        <p:xfrm>
          <a:off x="1746250" y="1631950"/>
          <a:ext cx="2311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" name="Equation" r:id="rId8" imgW="2311200" imgH="507960" progId="Equation.DSMT4">
                  <p:embed/>
                </p:oleObj>
              </mc:Choice>
              <mc:Fallback>
                <p:oleObj name="Equation" r:id="rId8" imgW="2311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631950"/>
                        <a:ext cx="23114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38560"/>
              </p:ext>
            </p:extLst>
          </p:nvPr>
        </p:nvGraphicFramePr>
        <p:xfrm>
          <a:off x="1546225" y="3111500"/>
          <a:ext cx="37211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Equation" r:id="rId10" imgW="3720960" imgH="825480" progId="Equation.DSMT4">
                  <p:embed/>
                </p:oleObj>
              </mc:Choice>
              <mc:Fallback>
                <p:oleObj name="Equation" r:id="rId10" imgW="37209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3111500"/>
                        <a:ext cx="372110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519803"/>
              </p:ext>
            </p:extLst>
          </p:nvPr>
        </p:nvGraphicFramePr>
        <p:xfrm>
          <a:off x="3902075" y="5256213"/>
          <a:ext cx="2286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" name="Equation" r:id="rId12" imgW="228600" imgH="406080" progId="Equation.DSMT4">
                  <p:embed/>
                </p:oleObj>
              </mc:Choice>
              <mc:Fallback>
                <p:oleObj name="Equation" r:id="rId12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5256213"/>
                        <a:ext cx="2286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701965"/>
              </p:ext>
            </p:extLst>
          </p:nvPr>
        </p:nvGraphicFramePr>
        <p:xfrm>
          <a:off x="1558925" y="2373313"/>
          <a:ext cx="3708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Equation" r:id="rId13" imgW="3708360" imgH="507960" progId="Equation.DSMT4">
                  <p:embed/>
                </p:oleObj>
              </mc:Choice>
              <mc:Fallback>
                <p:oleObj name="Equation" r:id="rId13" imgW="3708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2373313"/>
                        <a:ext cx="37084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364486"/>
              </p:ext>
            </p:extLst>
          </p:nvPr>
        </p:nvGraphicFramePr>
        <p:xfrm>
          <a:off x="1546225" y="4094072"/>
          <a:ext cx="12065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Equation" r:id="rId15" imgW="1206360" imgH="825480" progId="Equation.DSMT4">
                  <p:embed/>
                </p:oleObj>
              </mc:Choice>
              <mc:Fallback>
                <p:oleObj name="Equation" r:id="rId15" imgW="12063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094072"/>
                        <a:ext cx="12065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2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31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34" y="-452757"/>
            <a:ext cx="3429000" cy="3429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2550" y="464877"/>
            <a:ext cx="433804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Quy tắc: SGK trang 65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1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0097" y="1359379"/>
            <a:ext cx="7020229" cy="3970318"/>
            <a:chOff x="1520097" y="1359379"/>
            <a:chExt cx="7020229" cy="3970318"/>
          </a:xfrm>
        </p:grpSpPr>
        <p:sp>
          <p:nvSpPr>
            <p:cNvPr id="17" name="Rectangle 16"/>
            <p:cNvSpPr/>
            <p:nvPr/>
          </p:nvSpPr>
          <p:spPr>
            <a:xfrm>
              <a:off x="1520097" y="1359379"/>
              <a:ext cx="7020229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2800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Muốn chia đa thức      cho đơn thức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2800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khi số mũ của biến ở mỗi đơn thức của    lớn hơn hoặc bằng số mũ của biến đó trong     , ta chia mỗi đơn thức của đa thức      cho đơn thức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2800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rồi cộng các thương với nhau.</a:t>
              </a:r>
              <a:endPara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816862"/>
                </p:ext>
              </p:extLst>
            </p:nvPr>
          </p:nvGraphicFramePr>
          <p:xfrm>
            <a:off x="1730375" y="2184400"/>
            <a:ext cx="1092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9" name="Equation" r:id="rId5" imgW="1091880" imgH="457200" progId="Equation.DSMT4">
                    <p:embed/>
                  </p:oleObj>
                </mc:Choice>
                <mc:Fallback>
                  <p:oleObj name="Equation" r:id="rId5" imgW="10918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375" y="2184400"/>
                          <a:ext cx="1092200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042359"/>
                </p:ext>
              </p:extLst>
            </p:nvPr>
          </p:nvGraphicFramePr>
          <p:xfrm>
            <a:off x="7935913" y="1522413"/>
            <a:ext cx="2921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0" name="Equation" r:id="rId7" imgW="291960" imgH="393480" progId="Equation.DSMT4">
                    <p:embed/>
                  </p:oleObj>
                </mc:Choice>
                <mc:Fallback>
                  <p:oleObj name="Equation" r:id="rId7" imgW="2919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5913" y="1522413"/>
                          <a:ext cx="2921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910034"/>
                </p:ext>
              </p:extLst>
            </p:nvPr>
          </p:nvGraphicFramePr>
          <p:xfrm>
            <a:off x="4968875" y="1614488"/>
            <a:ext cx="279400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1" name="Equation" r:id="rId9" imgW="279360" imgH="291960" progId="Equation.DSMT4">
                    <p:embed/>
                  </p:oleObj>
                </mc:Choice>
                <mc:Fallback>
                  <p:oleObj name="Equation" r:id="rId9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875" y="1614488"/>
                          <a:ext cx="279400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7817121"/>
                </p:ext>
              </p:extLst>
            </p:nvPr>
          </p:nvGraphicFramePr>
          <p:xfrm>
            <a:off x="4676775" y="4127500"/>
            <a:ext cx="2794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2" name="Equation" r:id="rId11" imgW="279360" imgH="291960" progId="Equation.DSMT4">
                    <p:embed/>
                  </p:oleObj>
                </mc:Choice>
                <mc:Fallback>
                  <p:oleObj name="Equation" r:id="rId11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6775" y="4127500"/>
                          <a:ext cx="27940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2578628"/>
                </p:ext>
              </p:extLst>
            </p:nvPr>
          </p:nvGraphicFramePr>
          <p:xfrm>
            <a:off x="3362325" y="2868613"/>
            <a:ext cx="279400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3" name="Equation" r:id="rId13" imgW="279360" imgH="291960" progId="Equation.DSMT4">
                    <p:embed/>
                  </p:oleObj>
                </mc:Choice>
                <mc:Fallback>
                  <p:oleObj name="Equation" r:id="rId13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2325" y="2868613"/>
                          <a:ext cx="279400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368326"/>
                </p:ext>
              </p:extLst>
            </p:nvPr>
          </p:nvGraphicFramePr>
          <p:xfrm>
            <a:off x="7631113" y="4076700"/>
            <a:ext cx="2921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" name="Equation" r:id="rId15" imgW="291960" imgH="393480" progId="Equation.DSMT4">
                    <p:embed/>
                  </p:oleObj>
                </mc:Choice>
                <mc:Fallback>
                  <p:oleObj name="Equation" r:id="rId15" imgW="2919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1113" y="4076700"/>
                          <a:ext cx="2921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0140375"/>
                </p:ext>
              </p:extLst>
            </p:nvPr>
          </p:nvGraphicFramePr>
          <p:xfrm>
            <a:off x="4968875" y="3460750"/>
            <a:ext cx="2921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5" name="Equation" r:id="rId17" imgW="291960" imgH="393480" progId="Equation.DSMT4">
                    <p:embed/>
                  </p:oleObj>
                </mc:Choice>
                <mc:Fallback>
                  <p:oleObj name="Equation" r:id="rId17" imgW="2919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875" y="3460750"/>
                          <a:ext cx="2921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526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89752" y="547669"/>
            <a:ext cx="267733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Ví dụ 2: Tính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75099"/>
              </p:ext>
            </p:extLst>
          </p:nvPr>
        </p:nvGraphicFramePr>
        <p:xfrm>
          <a:off x="2139950" y="1624013"/>
          <a:ext cx="3187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Equation" r:id="rId4" imgW="3187440" imgH="507960" progId="Equation.DSMT4">
                  <p:embed/>
                </p:oleObj>
              </mc:Choice>
              <mc:Fallback>
                <p:oleObj name="Equation" r:id="rId4" imgW="3187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624013"/>
                        <a:ext cx="31877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953" y="99747"/>
            <a:ext cx="1677744" cy="150997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50671"/>
              </p:ext>
            </p:extLst>
          </p:nvPr>
        </p:nvGraphicFramePr>
        <p:xfrm>
          <a:off x="1911022" y="2366169"/>
          <a:ext cx="61341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Equation" r:id="rId7" imgW="6134040" imgH="507960" progId="Equation.DSMT4">
                  <p:embed/>
                </p:oleObj>
              </mc:Choice>
              <mc:Fallback>
                <p:oleObj name="Equation" r:id="rId7" imgW="6134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022" y="2366169"/>
                        <a:ext cx="61341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19313" y="2622550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9" imgW="228600" imgH="406080" progId="Equation.DSMT4">
                  <p:embed/>
                </p:oleObj>
              </mc:Choice>
              <mc:Fallback>
                <p:oleObj name="Equation" r:id="rId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2622550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73675" y="2481263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11" imgW="228600" imgH="406080" progId="Equation.DSMT4">
                  <p:embed/>
                </p:oleObj>
              </mc:Choice>
              <mc:Fallback>
                <p:oleObj name="Equation" r:id="rId11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2481263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11481"/>
              </p:ext>
            </p:extLst>
          </p:nvPr>
        </p:nvGraphicFramePr>
        <p:xfrm>
          <a:off x="1911022" y="3824533"/>
          <a:ext cx="21082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12" imgW="2108160" imgH="825480" progId="Equation.DSMT4">
                  <p:embed/>
                </p:oleObj>
              </mc:Choice>
              <mc:Fallback>
                <p:oleObj name="Equation" r:id="rId12" imgW="21081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022" y="3824533"/>
                        <a:ext cx="21082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86818"/>
              </p:ext>
            </p:extLst>
          </p:nvPr>
        </p:nvGraphicFramePr>
        <p:xfrm>
          <a:off x="1911022" y="2983906"/>
          <a:ext cx="66040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14" imgW="6603840" imgH="825480" progId="Equation.DSMT4">
                  <p:embed/>
                </p:oleObj>
              </mc:Choice>
              <mc:Fallback>
                <p:oleObj name="Equation" r:id="rId14" imgW="66038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022" y="2983906"/>
                        <a:ext cx="66040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2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79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50654" y="299735"/>
            <a:ext cx="349967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Luyện tập 2: Tính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157818"/>
              </p:ext>
            </p:extLst>
          </p:nvPr>
        </p:nvGraphicFramePr>
        <p:xfrm>
          <a:off x="1362075" y="1365250"/>
          <a:ext cx="34925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4" imgW="3492360" imgH="888840" progId="Equation.DSMT4">
                  <p:embed/>
                </p:oleObj>
              </mc:Choice>
              <mc:Fallback>
                <p:oleObj name="Equation" r:id="rId4" imgW="34923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365250"/>
                        <a:ext cx="34925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261" y="234549"/>
            <a:ext cx="1677744" cy="1509970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19313" y="2622550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7" imgW="228600" imgH="406080" progId="Equation.DSMT4">
                  <p:embed/>
                </p:oleObj>
              </mc:Choice>
              <mc:Fallback>
                <p:oleObj name="Equation" r:id="rId7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2622550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73675" y="2481263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9" imgW="228600" imgH="406080" progId="Equation.DSMT4">
                  <p:embed/>
                </p:oleObj>
              </mc:Choice>
              <mc:Fallback>
                <p:oleObj name="Equation" r:id="rId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2481263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523861"/>
              </p:ext>
            </p:extLst>
          </p:nvPr>
        </p:nvGraphicFramePr>
        <p:xfrm>
          <a:off x="1098229" y="2456520"/>
          <a:ext cx="67564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10" imgW="6756120" imgH="888840" progId="Equation.DSMT4">
                  <p:embed/>
                </p:oleObj>
              </mc:Choice>
              <mc:Fallback>
                <p:oleObj name="Equation" r:id="rId10" imgW="67561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229" y="2456520"/>
                        <a:ext cx="67564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64136"/>
              </p:ext>
            </p:extLst>
          </p:nvPr>
        </p:nvGraphicFramePr>
        <p:xfrm>
          <a:off x="1098229" y="3608151"/>
          <a:ext cx="84709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12" imgW="8470800" imgH="914400" progId="Equation.DSMT4">
                  <p:embed/>
                </p:oleObj>
              </mc:Choice>
              <mc:Fallback>
                <p:oleObj name="Equation" r:id="rId12" imgW="84708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229" y="3608151"/>
                        <a:ext cx="84709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654263"/>
              </p:ext>
            </p:extLst>
          </p:nvPr>
        </p:nvGraphicFramePr>
        <p:xfrm>
          <a:off x="1098229" y="4895757"/>
          <a:ext cx="2286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14" imgW="2286000" imgH="368280" progId="Equation.DSMT4">
                  <p:embed/>
                </p:oleObj>
              </mc:Choice>
              <mc:Fallback>
                <p:oleObj name="Equation" r:id="rId14" imgW="2286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229" y="4895757"/>
                        <a:ext cx="22860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357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7998966" y="3483965"/>
            <a:ext cx="7621616" cy="653685"/>
            <a:chOff x="4762671" y="102371"/>
            <a:chExt cx="8296793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1" y="102371"/>
              <a:ext cx="7465533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955216" y="174109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45539" y="107580"/>
            <a:ext cx="271580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LUYỆN TẬP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599" y="791734"/>
            <a:ext cx="922079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1 (PHT): Điền đơn thức thích hợp vào chỗ trống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076741" y="5558165"/>
            <a:ext cx="356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626510"/>
              </p:ext>
            </p:extLst>
          </p:nvPr>
        </p:nvGraphicFramePr>
        <p:xfrm>
          <a:off x="2628583" y="2797966"/>
          <a:ext cx="5715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Equation" r:id="rId4" imgW="571320" imgH="419040" progId="Equation.DSMT4">
                  <p:embed/>
                </p:oleObj>
              </mc:Choice>
              <mc:Fallback>
                <p:oleObj name="Equation" r:id="rId4" imgW="571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583" y="2797966"/>
                        <a:ext cx="5715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76489"/>
              </p:ext>
            </p:extLst>
          </p:nvPr>
        </p:nvGraphicFramePr>
        <p:xfrm>
          <a:off x="1334564" y="1800001"/>
          <a:ext cx="9174130" cy="344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2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2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2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4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4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400000"/>
                        </a:lnSpc>
                      </a:pPr>
                      <a:r>
                        <a:rPr lang="en-US" dirty="0"/>
                        <a:t>    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400000"/>
                        </a:lnSpc>
                      </a:pPr>
                      <a:r>
                        <a:rPr lang="en-US" dirty="0"/>
                        <a:t>  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4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4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4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400000"/>
                        </a:lnSpc>
                      </a:pPr>
                      <a:r>
                        <a:rPr lang="en-US" dirty="0"/>
                        <a:t>     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4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101464"/>
              </p:ext>
            </p:extLst>
          </p:nvPr>
        </p:nvGraphicFramePr>
        <p:xfrm>
          <a:off x="2654300" y="2711450"/>
          <a:ext cx="4953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" name="Equation" r:id="rId6" imgW="495000" imgH="368280" progId="Equation.DSMT4">
                  <p:embed/>
                </p:oleObj>
              </mc:Choice>
              <mc:Fallback>
                <p:oleObj name="Equation" r:id="rId6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11450"/>
                        <a:ext cx="4953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93295"/>
              </p:ext>
            </p:extLst>
          </p:nvPr>
        </p:nvGraphicFramePr>
        <p:xfrm>
          <a:off x="5464175" y="2711450"/>
          <a:ext cx="6985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" name="Equation" r:id="rId8" imgW="698400" imgH="368280" progId="Equation.DSMT4">
                  <p:embed/>
                </p:oleObj>
              </mc:Choice>
              <mc:Fallback>
                <p:oleObj name="Equation" r:id="rId8" imgW="698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711450"/>
                        <a:ext cx="6985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78428"/>
              </p:ext>
            </p:extLst>
          </p:nvPr>
        </p:nvGraphicFramePr>
        <p:xfrm>
          <a:off x="5699125" y="3951288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1" name="Equation" r:id="rId10" imgW="393480" imgH="317160" progId="Equation.DSMT4">
                  <p:embed/>
                </p:oleObj>
              </mc:Choice>
              <mc:Fallback>
                <p:oleObj name="Equation" r:id="rId10" imgW="393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3951288"/>
                        <a:ext cx="3937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537087"/>
              </p:ext>
            </p:extLst>
          </p:nvPr>
        </p:nvGraphicFramePr>
        <p:xfrm>
          <a:off x="8731250" y="4875213"/>
          <a:ext cx="457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2" name="Equation" r:id="rId12" imgW="457200" imgH="825480" progId="Equation.DSMT4">
                  <p:embed/>
                </p:oleObj>
              </mc:Choice>
              <mc:Fallback>
                <p:oleObj name="Equation" r:id="rId12" imgW="4572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0" y="4875213"/>
                        <a:ext cx="4572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2736"/>
              </p:ext>
            </p:extLst>
          </p:nvPr>
        </p:nvGraphicFramePr>
        <p:xfrm>
          <a:off x="2446338" y="5067300"/>
          <a:ext cx="8763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" name="Equation" r:id="rId14" imgW="876240" imgH="368280" progId="Equation.DSMT4">
                  <p:embed/>
                </p:oleObj>
              </mc:Choice>
              <mc:Fallback>
                <p:oleObj name="Equation" r:id="rId14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5067300"/>
                        <a:ext cx="8763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680331"/>
              </p:ext>
            </p:extLst>
          </p:nvPr>
        </p:nvGraphicFramePr>
        <p:xfrm>
          <a:off x="8470900" y="3679825"/>
          <a:ext cx="6858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" name="Equation" r:id="rId16" imgW="685800" imgH="825480" progId="Equation.DSMT4">
                  <p:embed/>
                </p:oleObj>
              </mc:Choice>
              <mc:Fallback>
                <p:oleObj name="Equation" r:id="rId16" imgW="6858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900" y="3679825"/>
                        <a:ext cx="6858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87531"/>
              </p:ext>
            </p:extLst>
          </p:nvPr>
        </p:nvGraphicFramePr>
        <p:xfrm>
          <a:off x="8496300" y="2768600"/>
          <a:ext cx="5969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5" name="Equation" r:id="rId18" imgW="596880" imgH="317160" progId="Equation.DSMT4">
                  <p:embed/>
                </p:oleObj>
              </mc:Choice>
              <mc:Fallback>
                <p:oleObj name="Equation" r:id="rId18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300" y="2768600"/>
                        <a:ext cx="5969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48961"/>
              </p:ext>
            </p:extLst>
          </p:nvPr>
        </p:nvGraphicFramePr>
        <p:xfrm>
          <a:off x="2476500" y="3900488"/>
          <a:ext cx="711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6" name="Equation" r:id="rId20" imgW="711000" imgH="368280" progId="Equation.DSMT4">
                  <p:embed/>
                </p:oleObj>
              </mc:Choice>
              <mc:Fallback>
                <p:oleObj name="Equation" r:id="rId20" imgW="711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900488"/>
                        <a:ext cx="7112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082057"/>
              </p:ext>
            </p:extLst>
          </p:nvPr>
        </p:nvGraphicFramePr>
        <p:xfrm>
          <a:off x="5508625" y="5089525"/>
          <a:ext cx="685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7" name="Equation" r:id="rId22" imgW="685800" imgH="368280" progId="Equation.DSMT4">
                  <p:embed/>
                </p:oleObj>
              </mc:Choice>
              <mc:Fallback>
                <p:oleObj name="Equation" r:id="rId22" imgW="685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089525"/>
                        <a:ext cx="6858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867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405671" y="3102158"/>
            <a:ext cx="6858002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757238" y="460375"/>
            <a:ext cx="497604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Bài 2 (SGK trang 64): Tính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088260"/>
              </p:ext>
            </p:extLst>
          </p:nvPr>
        </p:nvGraphicFramePr>
        <p:xfrm>
          <a:off x="1246188" y="1492250"/>
          <a:ext cx="3454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Equation" r:id="rId4" imgW="3454200" imgH="507960" progId="Equation.DSMT4">
                  <p:embed/>
                </p:oleObj>
              </mc:Choice>
              <mc:Fallback>
                <p:oleObj name="Equation" r:id="rId4" imgW="345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1492250"/>
                        <a:ext cx="34544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6567"/>
              </p:ext>
            </p:extLst>
          </p:nvPr>
        </p:nvGraphicFramePr>
        <p:xfrm>
          <a:off x="1306356" y="2150268"/>
          <a:ext cx="5816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6" imgW="5816520" imgH="507960" progId="Equation.DSMT4">
                  <p:embed/>
                </p:oleObj>
              </mc:Choice>
              <mc:Fallback>
                <p:oleObj name="Equation" r:id="rId6" imgW="5816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356" y="2150268"/>
                        <a:ext cx="58166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53146"/>
              </p:ext>
            </p:extLst>
          </p:nvPr>
        </p:nvGraphicFramePr>
        <p:xfrm>
          <a:off x="1306356" y="2932337"/>
          <a:ext cx="69723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Equation" r:id="rId8" imgW="6972120" imgH="507960" progId="Equation.DSMT4">
                  <p:embed/>
                </p:oleObj>
              </mc:Choice>
              <mc:Fallback>
                <p:oleObj name="Equation" r:id="rId8" imgW="6972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356" y="2932337"/>
                        <a:ext cx="69723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9641"/>
              </p:ext>
            </p:extLst>
          </p:nvPr>
        </p:nvGraphicFramePr>
        <p:xfrm>
          <a:off x="1306356" y="3509082"/>
          <a:ext cx="20701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" name="Equation" r:id="rId10" imgW="2070000" imgH="825480" progId="Equation.DSMT4">
                  <p:embed/>
                </p:oleObj>
              </mc:Choice>
              <mc:Fallback>
                <p:oleObj name="Equation" r:id="rId10" imgW="20700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356" y="3509082"/>
                        <a:ext cx="20701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71614" y="4185236"/>
            <a:ext cx="6526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75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400014" y="3102158"/>
            <a:ext cx="6858002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766271" y="443895"/>
            <a:ext cx="497604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Bài 2 (SGK trang 64): Tính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73586"/>
              </p:ext>
            </p:extLst>
          </p:nvPr>
        </p:nvGraphicFramePr>
        <p:xfrm>
          <a:off x="1557338" y="1492250"/>
          <a:ext cx="2832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Equation" r:id="rId4" imgW="2831760" imgH="507960" progId="Equation.DSMT4">
                  <p:embed/>
                </p:oleObj>
              </mc:Choice>
              <mc:Fallback>
                <p:oleObj name="Equation" r:id="rId4" imgW="2831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492250"/>
                        <a:ext cx="28321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106905"/>
              </p:ext>
            </p:extLst>
          </p:nvPr>
        </p:nvGraphicFramePr>
        <p:xfrm>
          <a:off x="1594546" y="2209799"/>
          <a:ext cx="4279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" name="Equation" r:id="rId6" imgW="4279680" imgH="507960" progId="Equation.DSMT4">
                  <p:embed/>
                </p:oleObj>
              </mc:Choice>
              <mc:Fallback>
                <p:oleObj name="Equation" r:id="rId6" imgW="4279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546" y="2209799"/>
                        <a:ext cx="42799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62288"/>
              </p:ext>
            </p:extLst>
          </p:nvPr>
        </p:nvGraphicFramePr>
        <p:xfrm>
          <a:off x="1594546" y="3016879"/>
          <a:ext cx="56261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Equation" r:id="rId8" imgW="5626080" imgH="507960" progId="Equation.DSMT4">
                  <p:embed/>
                </p:oleObj>
              </mc:Choice>
              <mc:Fallback>
                <p:oleObj name="Equation" r:id="rId8" imgW="5626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546" y="3016879"/>
                        <a:ext cx="56261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50219"/>
              </p:ext>
            </p:extLst>
          </p:nvPr>
        </p:nvGraphicFramePr>
        <p:xfrm>
          <a:off x="1594546" y="3652762"/>
          <a:ext cx="16002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10" imgW="1600200" imgH="825480" progId="Equation.DSMT4">
                  <p:embed/>
                </p:oleObj>
              </mc:Choice>
              <mc:Fallback>
                <p:oleObj name="Equation" r:id="rId10" imgW="16002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546" y="3652762"/>
                        <a:ext cx="16002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65955" y="4109571"/>
            <a:ext cx="6526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53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400016" y="3102159"/>
            <a:ext cx="685800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703263" y="461357"/>
            <a:ext cx="497604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Bài 2 (SGK trang 64): Tính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22956"/>
              </p:ext>
            </p:extLst>
          </p:nvPr>
        </p:nvGraphicFramePr>
        <p:xfrm>
          <a:off x="1157288" y="1492250"/>
          <a:ext cx="3632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Equation" r:id="rId4" imgW="3632040" imgH="507960" progId="Equation.DSMT4">
                  <p:embed/>
                </p:oleObj>
              </mc:Choice>
              <mc:Fallback>
                <p:oleObj name="Equation" r:id="rId4" imgW="3632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492250"/>
                        <a:ext cx="3632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15736"/>
              </p:ext>
            </p:extLst>
          </p:nvPr>
        </p:nvGraphicFramePr>
        <p:xfrm>
          <a:off x="1157288" y="2212180"/>
          <a:ext cx="52197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Equation" r:id="rId6" imgW="5219640" imgH="507960" progId="Equation.DSMT4">
                  <p:embed/>
                </p:oleObj>
              </mc:Choice>
              <mc:Fallback>
                <p:oleObj name="Equation" r:id="rId6" imgW="5219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212180"/>
                        <a:ext cx="52197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58768"/>
              </p:ext>
            </p:extLst>
          </p:nvPr>
        </p:nvGraphicFramePr>
        <p:xfrm>
          <a:off x="1157288" y="3025606"/>
          <a:ext cx="6832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Equation" r:id="rId8" imgW="6832440" imgH="507960" progId="Equation.DSMT4">
                  <p:embed/>
                </p:oleObj>
              </mc:Choice>
              <mc:Fallback>
                <p:oleObj name="Equation" r:id="rId8" imgW="6832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3025606"/>
                        <a:ext cx="68326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41149"/>
              </p:ext>
            </p:extLst>
          </p:nvPr>
        </p:nvGraphicFramePr>
        <p:xfrm>
          <a:off x="1157288" y="3781253"/>
          <a:ext cx="14605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" name="Equation" r:id="rId10" imgW="1460160" imgH="368280" progId="Equation.DSMT4">
                  <p:embed/>
                </p:oleObj>
              </mc:Choice>
              <mc:Fallback>
                <p:oleObj name="Equation" r:id="rId10" imgW="1460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3781253"/>
                        <a:ext cx="14605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13244" y="4269536"/>
            <a:ext cx="663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9412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40449" y="107270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982292" y="1448440"/>
            <a:ext cx="7763561" cy="72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công thức chia hai lũy thừa cùng cơ số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0448" y="149707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822360" y="26193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30553"/>
              </p:ext>
            </p:extLst>
          </p:nvPr>
        </p:nvGraphicFramePr>
        <p:xfrm>
          <a:off x="1628977" y="2107123"/>
          <a:ext cx="376078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4" imgW="3784320" imgH="469800" progId="Equation.DSMT4">
                  <p:embed/>
                </p:oleObj>
              </mc:Choice>
              <mc:Fallback>
                <p:oleObj name="Equation" r:id="rId4" imgW="378432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977" y="2107123"/>
                        <a:ext cx="376078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913244"/>
              </p:ext>
            </p:extLst>
          </p:nvPr>
        </p:nvGraphicFramePr>
        <p:xfrm>
          <a:off x="1568763" y="3406602"/>
          <a:ext cx="17970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6" imgW="1815840" imgH="469800" progId="Equation.DSMT4">
                  <p:embed/>
                </p:oleObj>
              </mc:Choice>
              <mc:Fallback>
                <p:oleObj name="Equation" r:id="rId6" imgW="181584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763" y="3406602"/>
                        <a:ext cx="179705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982292" y="2810438"/>
            <a:ext cx="2310598" cy="487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* Quy ước: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431380" y="531652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TURN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35572" y="95110"/>
            <a:ext cx="3455625" cy="1938992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ROTATION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 LUCK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6-Point Star 61">
            <a:hlinkClick r:id="rId13" action="ppaction://hlinksldjump"/>
          </p:cNvPr>
          <p:cNvSpPr/>
          <p:nvPr/>
        </p:nvSpPr>
        <p:spPr>
          <a:xfrm>
            <a:off x="11414235" y="6239992"/>
            <a:ext cx="548640" cy="5013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C1C817-4184-F647-F136-C4BE5818A6BB}"/>
              </a:ext>
            </a:extLst>
          </p:cNvPr>
          <p:cNvGrpSpPr/>
          <p:nvPr/>
        </p:nvGrpSpPr>
        <p:grpSpPr>
          <a:xfrm>
            <a:off x="5802238" y="585239"/>
            <a:ext cx="5042125" cy="5036855"/>
            <a:chOff x="5802238" y="585239"/>
            <a:chExt cx="5042125" cy="5036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238" y="585239"/>
              <a:ext cx="5042125" cy="50368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4409829">
              <a:off x="6936328" y="1260901"/>
              <a:ext cx="1750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chiếc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khẩu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5766" y="1426609"/>
              <a:ext cx="1750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751342" y="2127825"/>
              <a:ext cx="20798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lọ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nước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khuẩn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6017624" y="3378255"/>
              <a:ext cx="1750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124675">
              <a:off x="6883297" y="4160988"/>
              <a:ext cx="1750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thước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kẻ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7966699" y="4059283"/>
              <a:ext cx="1750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compa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820363" y="3482431"/>
              <a:ext cx="1750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bút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bi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194" y="2526135"/>
              <a:ext cx="1354214" cy="1155064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A5A4F87-E3B0-C846-93CB-480FDC4C1771}"/>
                </a:ext>
              </a:extLst>
            </p:cNvPr>
            <p:cNvSpPr txBox="1"/>
            <p:nvPr/>
          </p:nvSpPr>
          <p:spPr>
            <a:xfrm rot="2522080">
              <a:off x="5982922" y="2006400"/>
              <a:ext cx="1750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kumimoji="0" lang="en-GB" sz="22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200" b="1" dirty="0" err="1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tràng</a:t>
              </a:r>
              <a:r>
                <a:rPr lang="en-GB" sz="2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200" b="1" dirty="0" err="1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pháo</a:t>
              </a:r>
              <a:r>
                <a:rPr lang="en-GB" sz="2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200" b="1" dirty="0" err="1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3196" y="3010763"/>
            <a:ext cx="3513222" cy="9126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3196" y="3956460"/>
            <a:ext cx="3513222" cy="866695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338" y="4909289"/>
            <a:ext cx="3480937" cy="915441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338" y="5871366"/>
            <a:ext cx="3513222" cy="97174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609226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633828"/>
              </p:ext>
            </p:extLst>
          </p:nvPr>
        </p:nvGraphicFramePr>
        <p:xfrm>
          <a:off x="4406107" y="3988130"/>
          <a:ext cx="4699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" name="Equation" r:id="rId12" imgW="469800" imgH="825480" progId="Equation.DSMT4">
                  <p:embed/>
                </p:oleObj>
              </mc:Choice>
              <mc:Fallback>
                <p:oleObj name="Equation" r:id="rId12" imgW="4698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107" y="3988130"/>
                        <a:ext cx="4699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71710"/>
              </p:ext>
            </p:extLst>
          </p:nvPr>
        </p:nvGraphicFramePr>
        <p:xfrm>
          <a:off x="4431507" y="3051175"/>
          <a:ext cx="444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" name="Equation" r:id="rId14" imgW="444240" imgH="825480" progId="Equation.DSMT4">
                  <p:embed/>
                </p:oleObj>
              </mc:Choice>
              <mc:Fallback>
                <p:oleObj name="Equation" r:id="rId14" imgW="4442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07" y="3051175"/>
                        <a:ext cx="4445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55089"/>
              </p:ext>
            </p:extLst>
          </p:nvPr>
        </p:nvGraphicFramePr>
        <p:xfrm>
          <a:off x="4663260" y="4952721"/>
          <a:ext cx="2159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Equation" r:id="rId16" imgW="215640" imgH="825480" progId="Equation.DSMT4">
                  <p:embed/>
                </p:oleObj>
              </mc:Choice>
              <mc:Fallback>
                <p:oleObj name="Equation" r:id="rId16" imgW="2156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260" y="4952721"/>
                        <a:ext cx="21590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7960"/>
              </p:ext>
            </p:extLst>
          </p:nvPr>
        </p:nvGraphicFramePr>
        <p:xfrm>
          <a:off x="4630445" y="5943600"/>
          <a:ext cx="2413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" name="Equation" r:id="rId18" imgW="241200" imgH="825480" progId="Equation.DSMT4">
                  <p:embed/>
                </p:oleObj>
              </mc:Choice>
              <mc:Fallback>
                <p:oleObj name="Equation" r:id="rId18" imgW="2412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445" y="5943600"/>
                        <a:ext cx="2413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10626" y="-9350"/>
            <a:ext cx="4740469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9003" y="1186798"/>
            <a:ext cx="10942543" cy="1371271"/>
            <a:chOff x="1069003" y="1186798"/>
            <a:chExt cx="10942543" cy="1371271"/>
          </a:xfrm>
        </p:grpSpPr>
        <p:sp>
          <p:nvSpPr>
            <p:cNvPr id="32" name="Snip Diagonal Corner Rectangle 31"/>
            <p:cNvSpPr/>
            <p:nvPr/>
          </p:nvSpPr>
          <p:spPr>
            <a:xfrm>
              <a:off x="1069003" y="1186798"/>
              <a:ext cx="10942543" cy="1371271"/>
            </a:xfrm>
            <a:prstGeom prst="snip2Diag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1.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đáp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án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Cho                         ,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trị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150000"/>
                </a:lnSpc>
                <a:defRPr/>
              </a:pPr>
              <a:endPara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413641"/>
                </p:ext>
              </p:extLst>
            </p:nvPr>
          </p:nvGraphicFramePr>
          <p:xfrm>
            <a:off x="2108200" y="1306513"/>
            <a:ext cx="2146300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1" name="Equation" r:id="rId20" imgW="2145960" imgH="888840" progId="Equation.DSMT4">
                    <p:embed/>
                  </p:oleObj>
                </mc:Choice>
                <mc:Fallback>
                  <p:oleObj name="Equation" r:id="rId20" imgW="2145960" imgH="888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8200" y="1306513"/>
                          <a:ext cx="2146300" cy="898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0893651"/>
                </p:ext>
              </p:extLst>
            </p:nvPr>
          </p:nvGraphicFramePr>
          <p:xfrm>
            <a:off x="8648700" y="1306138"/>
            <a:ext cx="1003300" cy="833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2" name="Equation" r:id="rId22" imgW="1002960" imgH="825480" progId="Equation.DSMT4">
                    <p:embed/>
                  </p:oleObj>
                </mc:Choice>
                <mc:Fallback>
                  <p:oleObj name="Equation" r:id="rId22" imgW="100296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8700" y="1306138"/>
                          <a:ext cx="1003300" cy="833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0216339"/>
                </p:ext>
              </p:extLst>
            </p:nvPr>
          </p:nvGraphicFramePr>
          <p:xfrm>
            <a:off x="7853623" y="1574426"/>
            <a:ext cx="279400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3" name="Equation" r:id="rId24" imgW="279360" imgH="291960" progId="Equation.DSMT4">
                    <p:embed/>
                  </p:oleObj>
                </mc:Choice>
                <mc:Fallback>
                  <p:oleObj name="Equation" r:id="rId24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623" y="1574426"/>
                          <a:ext cx="279400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6-Point Star 2">
            <a:hlinkClick r:id="rId26" action="ppaction://hlinksldjump"/>
          </p:cNvPr>
          <p:cNvSpPr/>
          <p:nvPr/>
        </p:nvSpPr>
        <p:spPr>
          <a:xfrm>
            <a:off x="10335873" y="5943600"/>
            <a:ext cx="548640" cy="5013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45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3276600"/>
            <a:ext cx="4191000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4114800"/>
            <a:ext cx="4191000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5105400"/>
            <a:ext cx="4191000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6019800"/>
            <a:ext cx="4191000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29700" y="3753733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101727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39050" y="5909442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15250" y="3318642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15250" y="4156842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15250" y="5147442"/>
            <a:ext cx="533400" cy="5334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sp>
        <p:nvSpPr>
          <p:cNvPr id="32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10626" y="-9350"/>
            <a:ext cx="4740469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62546"/>
              </p:ext>
            </p:extLst>
          </p:nvPr>
        </p:nvGraphicFramePr>
        <p:xfrm>
          <a:off x="4073525" y="6084888"/>
          <a:ext cx="17018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2" name="Equation" r:id="rId13" imgW="1701720" imgH="368280" progId="Equation.DSMT4">
                  <p:embed/>
                </p:oleObj>
              </mc:Choice>
              <mc:Fallback>
                <p:oleObj name="Equation" r:id="rId13" imgW="1701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6084888"/>
                        <a:ext cx="17018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406966"/>
              </p:ext>
            </p:extLst>
          </p:nvPr>
        </p:nvGraphicFramePr>
        <p:xfrm>
          <a:off x="4184650" y="3335338"/>
          <a:ext cx="1498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" name="Equation" r:id="rId15" imgW="1498320" imgH="368280" progId="Equation.DSMT4">
                  <p:embed/>
                </p:oleObj>
              </mc:Choice>
              <mc:Fallback>
                <p:oleObj name="Equation" r:id="rId15" imgW="1498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3335338"/>
                        <a:ext cx="14986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06022"/>
              </p:ext>
            </p:extLst>
          </p:nvPr>
        </p:nvGraphicFramePr>
        <p:xfrm>
          <a:off x="4108450" y="4173538"/>
          <a:ext cx="1701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4" name="Equation" r:id="rId17" imgW="1701720" imgH="368280" progId="Equation.DSMT4">
                  <p:embed/>
                </p:oleObj>
              </mc:Choice>
              <mc:Fallback>
                <p:oleObj name="Equation" r:id="rId17" imgW="1701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4173538"/>
                        <a:ext cx="17018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701566"/>
              </p:ext>
            </p:extLst>
          </p:nvPr>
        </p:nvGraphicFramePr>
        <p:xfrm>
          <a:off x="4095750" y="5157788"/>
          <a:ext cx="17145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" name="Equation" r:id="rId19" imgW="1714320" imgH="368280" progId="Equation.DSMT4">
                  <p:embed/>
                </p:oleObj>
              </mc:Choice>
              <mc:Fallback>
                <p:oleObj name="Equation" r:id="rId19" imgW="1714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157788"/>
                        <a:ext cx="17145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55432" y="970593"/>
            <a:ext cx="8931568" cy="2031325"/>
            <a:chOff x="1355432" y="970593"/>
            <a:chExt cx="8931568" cy="2031325"/>
          </a:xfrm>
        </p:grpSpPr>
        <p:sp>
          <p:nvSpPr>
            <p:cNvPr id="33" name="TextBox 32"/>
            <p:cNvSpPr txBox="1"/>
            <p:nvPr/>
          </p:nvSpPr>
          <p:spPr>
            <a:xfrm>
              <a:off x="1355432" y="970593"/>
              <a:ext cx="893156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 2. Chọn đáp án đúng nhất:</a:t>
              </a:r>
            </a:p>
            <a:p>
              <a:pPr>
                <a:defRPr/>
              </a:pPr>
              <a:endPara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                                   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150000"/>
                </a:lnSpc>
              </a:pPr>
              <a:endParaRPr lang="en-US" sz="2800" b="1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1452521"/>
                </p:ext>
              </p:extLst>
            </p:nvPr>
          </p:nvGraphicFramePr>
          <p:xfrm>
            <a:off x="2228850" y="1841500"/>
            <a:ext cx="3860800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" name="Equation" r:id="rId21" imgW="3860640" imgH="507960" progId="Equation.DSMT4">
                    <p:embed/>
                  </p:oleObj>
                </mc:Choice>
                <mc:Fallback>
                  <p:oleObj name="Equation" r:id="rId21" imgW="386064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850" y="1841500"/>
                          <a:ext cx="3860800" cy="512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4448318"/>
                </p:ext>
              </p:extLst>
            </p:nvPr>
          </p:nvGraphicFramePr>
          <p:xfrm>
            <a:off x="7423150" y="1941513"/>
            <a:ext cx="27940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7" name="Equation" r:id="rId23" imgW="279360" imgH="304560" progId="Equation.DSMT4">
                    <p:embed/>
                  </p:oleObj>
                </mc:Choice>
                <mc:Fallback>
                  <p:oleObj name="Equation" r:id="rId23" imgW="2793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3150" y="1941513"/>
                          <a:ext cx="27940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6-Point Star 38">
            <a:hlinkClick r:id="rId25" action="ppaction://hlinksldjump"/>
          </p:cNvPr>
          <p:cNvSpPr/>
          <p:nvPr/>
        </p:nvSpPr>
        <p:spPr>
          <a:xfrm>
            <a:off x="10335873" y="5943600"/>
            <a:ext cx="548640" cy="5013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943600"/>
            <a:ext cx="533400" cy="533400"/>
          </a:xfrm>
          <a:prstGeom prst="rect">
            <a:avLst/>
          </a:prstGeom>
        </p:spPr>
      </p:pic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685800" cy="685800"/>
          </a:xfrm>
          <a:prstGeom prst="rect">
            <a:avLst/>
          </a:prstGeom>
        </p:spPr>
      </p:pic>
      <p:sp>
        <p:nvSpPr>
          <p:cNvPr id="42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0717" y="0"/>
            <a:ext cx="4740469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5762" y="770996"/>
            <a:ext cx="11225399" cy="2246769"/>
            <a:chOff x="825762" y="770996"/>
            <a:chExt cx="11225399" cy="2246769"/>
          </a:xfrm>
        </p:grpSpPr>
        <p:sp>
          <p:nvSpPr>
            <p:cNvPr id="37" name="TextBox 36"/>
            <p:cNvSpPr txBox="1"/>
            <p:nvPr/>
          </p:nvSpPr>
          <p:spPr>
            <a:xfrm>
              <a:off x="825762" y="770996"/>
              <a:ext cx="1122539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 3. Chọn đáp án đúng nhất: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chia            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thỏa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mãn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defRPr/>
              </a:pPr>
              <a:endPara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4543509"/>
                </p:ext>
              </p:extLst>
            </p:nvPr>
          </p:nvGraphicFramePr>
          <p:xfrm>
            <a:off x="3257550" y="1622425"/>
            <a:ext cx="8509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6" name="Equation" r:id="rId12" imgW="850680" imgH="368280" progId="Equation.DSMT4">
                    <p:embed/>
                  </p:oleObj>
                </mc:Choice>
                <mc:Fallback>
                  <p:oleObj name="Equation" r:id="rId12" imgW="850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7550" y="1622425"/>
                          <a:ext cx="8509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905961"/>
              </p:ext>
            </p:extLst>
          </p:nvPr>
        </p:nvGraphicFramePr>
        <p:xfrm>
          <a:off x="3806825" y="3397250"/>
          <a:ext cx="1651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7" name="Equation" r:id="rId14" imgW="1650960" imgH="368280" progId="Equation.DSMT4">
                  <p:embed/>
                </p:oleObj>
              </mc:Choice>
              <mc:Fallback>
                <p:oleObj name="Equation" r:id="rId14" imgW="1650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397250"/>
                        <a:ext cx="1651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06214"/>
              </p:ext>
            </p:extLst>
          </p:nvPr>
        </p:nvGraphicFramePr>
        <p:xfrm>
          <a:off x="3821113" y="4241800"/>
          <a:ext cx="1651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8" name="Equation" r:id="rId16" imgW="1650960" imgH="368280" progId="Equation.DSMT4">
                  <p:embed/>
                </p:oleObj>
              </mc:Choice>
              <mc:Fallback>
                <p:oleObj name="Equation" r:id="rId16" imgW="1650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4241800"/>
                        <a:ext cx="16510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116427"/>
              </p:ext>
            </p:extLst>
          </p:nvPr>
        </p:nvGraphicFramePr>
        <p:xfrm>
          <a:off x="3821113" y="5246986"/>
          <a:ext cx="736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9" name="Equation" r:id="rId18" imgW="736560" imgH="317160" progId="Equation.DSMT4">
                  <p:embed/>
                </p:oleObj>
              </mc:Choice>
              <mc:Fallback>
                <p:oleObj name="Equation" r:id="rId18" imgW="736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5246986"/>
                        <a:ext cx="7366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81597"/>
              </p:ext>
            </p:extLst>
          </p:nvPr>
        </p:nvGraphicFramePr>
        <p:xfrm>
          <a:off x="3821113" y="6121072"/>
          <a:ext cx="736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0" name="Equation" r:id="rId20" imgW="736560" imgH="317160" progId="Equation.DSMT4">
                  <p:embed/>
                </p:oleObj>
              </mc:Choice>
              <mc:Fallback>
                <p:oleObj name="Equation" r:id="rId20" imgW="736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6121072"/>
                        <a:ext cx="7366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451651"/>
              </p:ext>
            </p:extLst>
          </p:nvPr>
        </p:nvGraphicFramePr>
        <p:xfrm>
          <a:off x="7399676" y="1762125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1" name="Equation" r:id="rId22" imgW="215640" imgH="228600" progId="Equation.DSMT4">
                  <p:embed/>
                </p:oleObj>
              </mc:Choice>
              <mc:Fallback>
                <p:oleObj name="Equation" r:id="rId22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676" y="1762125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6-Point Star 48">
            <a:hlinkClick r:id="rId24" action="ppaction://hlinksldjump"/>
          </p:cNvPr>
          <p:cNvSpPr/>
          <p:nvPr/>
        </p:nvSpPr>
        <p:spPr>
          <a:xfrm>
            <a:off x="10335873" y="5943600"/>
            <a:ext cx="548640" cy="5013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4120649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2938" y="510146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sp>
        <p:nvSpPr>
          <p:cNvPr id="42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0717" y="0"/>
            <a:ext cx="4740469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859012"/>
            <a:ext cx="9748291" cy="1815882"/>
            <a:chOff x="1524000" y="859012"/>
            <a:chExt cx="9748291" cy="1815882"/>
          </a:xfrm>
        </p:grpSpPr>
        <p:sp>
          <p:nvSpPr>
            <p:cNvPr id="36" name="TextBox 35"/>
            <p:cNvSpPr txBox="1"/>
            <p:nvPr/>
          </p:nvSpPr>
          <p:spPr>
            <a:xfrm>
              <a:off x="1524000" y="859012"/>
              <a:ext cx="97482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 4. Chọn đáp án đúng nhất: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An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 (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mua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quyển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(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).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mà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An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mua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2947070"/>
                </p:ext>
              </p:extLst>
            </p:nvPr>
          </p:nvGraphicFramePr>
          <p:xfrm>
            <a:off x="3654425" y="1497013"/>
            <a:ext cx="647700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9" name="Equation" r:id="rId13" imgW="647640" imgH="368280" progId="Equation.DSMT4">
                    <p:embed/>
                  </p:oleObj>
                </mc:Choice>
                <mc:Fallback>
                  <p:oleObj name="Equation" r:id="rId13" imgW="64764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4425" y="1497013"/>
                          <a:ext cx="647700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8316465"/>
                </p:ext>
              </p:extLst>
            </p:nvPr>
          </p:nvGraphicFramePr>
          <p:xfrm>
            <a:off x="2286000" y="2160151"/>
            <a:ext cx="3810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0" name="Equation" r:id="rId15" imgW="380880" imgH="317160" progId="Equation.DSMT4">
                    <p:embed/>
                  </p:oleObj>
                </mc:Choice>
                <mc:Fallback>
                  <p:oleObj name="Equation" r:id="rId15" imgW="3808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2160151"/>
                          <a:ext cx="381000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2025397"/>
                </p:ext>
              </p:extLst>
            </p:nvPr>
          </p:nvGraphicFramePr>
          <p:xfrm>
            <a:off x="9720580" y="2250639"/>
            <a:ext cx="21590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1" name="Equation" r:id="rId17" imgW="215640" imgH="228600" progId="Equation.DSMT4">
                    <p:embed/>
                  </p:oleObj>
                </mc:Choice>
                <mc:Fallback>
                  <p:oleObj name="Equation" r:id="rId17" imgW="215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0580" y="2250639"/>
                          <a:ext cx="215900" cy="2317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264914"/>
              </p:ext>
            </p:extLst>
          </p:nvPr>
        </p:nvGraphicFramePr>
        <p:xfrm>
          <a:off x="3984625" y="3343275"/>
          <a:ext cx="3175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3343275"/>
                        <a:ext cx="3175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4532350" y="3276600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800" kern="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quyển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076952"/>
              </p:ext>
            </p:extLst>
          </p:nvPr>
        </p:nvGraphicFramePr>
        <p:xfrm>
          <a:off x="3871913" y="5178425"/>
          <a:ext cx="4953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" name="Equation" r:id="rId21" imgW="495000" imgH="368280" progId="Equation.DSMT4">
                  <p:embed/>
                </p:oleObj>
              </mc:Choice>
              <mc:Fallback>
                <p:oleObj name="Equation" r:id="rId21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5178425"/>
                        <a:ext cx="4953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4629277" y="5093410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800" kern="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quyển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83524"/>
              </p:ext>
            </p:extLst>
          </p:nvPr>
        </p:nvGraphicFramePr>
        <p:xfrm>
          <a:off x="3916363" y="4210050"/>
          <a:ext cx="5080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" name="Equation" r:id="rId23" imgW="507960" imgH="368280" progId="Equation.DSMT4">
                  <p:embed/>
                </p:oleObj>
              </mc:Choice>
              <mc:Fallback>
                <p:oleObj name="Equation" r:id="rId23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4210050"/>
                        <a:ext cx="5080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648200" y="4148943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800" kern="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quyển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36177"/>
              </p:ext>
            </p:extLst>
          </p:nvPr>
        </p:nvGraphicFramePr>
        <p:xfrm>
          <a:off x="3922713" y="6094413"/>
          <a:ext cx="482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5" name="Equation" r:id="rId25" imgW="482400" imgH="368280" progId="Equation.DSMT4">
                  <p:embed/>
                </p:oleObj>
              </mc:Choice>
              <mc:Fallback>
                <p:oleObj name="Equation" r:id="rId25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6094413"/>
                        <a:ext cx="4826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4629277" y="6069479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800" kern="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quyển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/>
          </a:p>
        </p:txBody>
      </p:sp>
      <p:sp>
        <p:nvSpPr>
          <p:cNvPr id="54" name="6-Point Star 53">
            <a:hlinkClick r:id="rId27" action="ppaction://hlinksldjump"/>
          </p:cNvPr>
          <p:cNvSpPr/>
          <p:nvPr/>
        </p:nvSpPr>
        <p:spPr>
          <a:xfrm>
            <a:off x="10335873" y="5943600"/>
            <a:ext cx="548640" cy="5013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0863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5181600"/>
            <a:ext cx="533400" cy="533400"/>
          </a:xfrm>
          <a:prstGeom prst="rect">
            <a:avLst/>
          </a:prstGeom>
        </p:spPr>
      </p:pic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sp>
        <p:nvSpPr>
          <p:cNvPr id="42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0717" y="0"/>
            <a:ext cx="4740469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41052" y="768387"/>
            <a:ext cx="10005009" cy="2462213"/>
            <a:chOff x="1341052" y="768387"/>
            <a:chExt cx="10005009" cy="2462213"/>
          </a:xfrm>
        </p:grpSpPr>
        <p:sp>
          <p:nvSpPr>
            <p:cNvPr id="43" name="TextBox 42"/>
            <p:cNvSpPr txBox="1"/>
            <p:nvPr/>
          </p:nvSpPr>
          <p:spPr>
            <a:xfrm>
              <a:off x="1341052" y="768387"/>
              <a:ext cx="10005009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 5. Chọn đáp án đúng nhất: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xung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quanh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endPara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                           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cao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       .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vi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đáy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6507167"/>
                </p:ext>
              </p:extLst>
            </p:nvPr>
          </p:nvGraphicFramePr>
          <p:xfrm>
            <a:off x="1352550" y="1970088"/>
            <a:ext cx="3403600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4" name="Equation" r:id="rId13" imgW="3403440" imgH="685800" progId="Equation.DSMT4">
                    <p:embed/>
                  </p:oleObj>
                </mc:Choice>
                <mc:Fallback>
                  <p:oleObj name="Equation" r:id="rId13" imgW="340344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550" y="1970088"/>
                          <a:ext cx="3403600" cy="693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5070874"/>
                </p:ext>
              </p:extLst>
            </p:nvPr>
          </p:nvGraphicFramePr>
          <p:xfrm>
            <a:off x="7432675" y="1989138"/>
            <a:ext cx="123190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5" name="Equation" r:id="rId15" imgW="1231560" imgH="647640" progId="Equation.DSMT4">
                    <p:embed/>
                  </p:oleObj>
                </mc:Choice>
                <mc:Fallback>
                  <p:oleObj name="Equation" r:id="rId15" imgW="1231560" imgH="647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2675" y="1989138"/>
                          <a:ext cx="1231900" cy="657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489468"/>
              </p:ext>
            </p:extLst>
          </p:nvPr>
        </p:nvGraphicFramePr>
        <p:xfrm>
          <a:off x="3295650" y="6079302"/>
          <a:ext cx="27813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6" name="Equation" r:id="rId17" imgW="2781000" imgH="660240" progId="Equation.DSMT4">
                  <p:embed/>
                </p:oleObj>
              </mc:Choice>
              <mc:Fallback>
                <p:oleObj name="Equation" r:id="rId17" imgW="27810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6079302"/>
                        <a:ext cx="27813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38821"/>
              </p:ext>
            </p:extLst>
          </p:nvPr>
        </p:nvGraphicFramePr>
        <p:xfrm>
          <a:off x="3232150" y="3375837"/>
          <a:ext cx="29083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7" name="Equation" r:id="rId19" imgW="2908080" imgH="660240" progId="Equation.DSMT4">
                  <p:embed/>
                </p:oleObj>
              </mc:Choice>
              <mc:Fallback>
                <p:oleObj name="Equation" r:id="rId19" imgW="29080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3375837"/>
                        <a:ext cx="29083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71831"/>
              </p:ext>
            </p:extLst>
          </p:nvPr>
        </p:nvGraphicFramePr>
        <p:xfrm>
          <a:off x="3263900" y="4181396"/>
          <a:ext cx="28448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8" name="Equation" r:id="rId21" imgW="2844720" imgH="660240" progId="Equation.DSMT4">
                  <p:embed/>
                </p:oleObj>
              </mc:Choice>
              <mc:Fallback>
                <p:oleObj name="Equation" r:id="rId21" imgW="28447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181396"/>
                        <a:ext cx="28448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02179"/>
              </p:ext>
            </p:extLst>
          </p:nvPr>
        </p:nvGraphicFramePr>
        <p:xfrm>
          <a:off x="3295650" y="5167411"/>
          <a:ext cx="31369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9" name="Equation" r:id="rId23" imgW="3136680" imgH="660240" progId="Equation.DSMT4">
                  <p:embed/>
                </p:oleObj>
              </mc:Choice>
              <mc:Fallback>
                <p:oleObj name="Equation" r:id="rId23" imgW="3136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5167411"/>
                        <a:ext cx="31369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6-Point Star 36">
            <a:hlinkClick r:id="rId25" action="ppaction://hlinksldjump"/>
          </p:cNvPr>
          <p:cNvSpPr/>
          <p:nvPr/>
        </p:nvSpPr>
        <p:spPr>
          <a:xfrm>
            <a:off x="10335873" y="5943600"/>
            <a:ext cx="548640" cy="5013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977632" y="112796"/>
            <a:ext cx="5821599" cy="65368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997" y="679445"/>
            <a:ext cx="11033759" cy="370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6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qui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, chia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III: Chia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.</a:t>
            </a:r>
          </a:p>
          <a:p>
            <a:pPr indent="34226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Arial "/>
                <a:ea typeface="Calibri" panose="020F0502020204030204" pitchFamily="34" charset="0"/>
              </a:rPr>
              <a:t>- BT làm thêm: </a:t>
            </a:r>
            <a:endParaRPr lang="en-US" sz="2800" dirty="0">
              <a:solidFill>
                <a:srgbClr val="000000"/>
              </a:solidFill>
              <a:effectLst/>
              <a:latin typeface="Arial "/>
              <a:ea typeface="Calibri" panose="020F0502020204030204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711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0188575" y="5722938"/>
          <a:ext cx="1905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8575" y="5722938"/>
                        <a:ext cx="1905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291B5E3-7F3E-428F-AD35-C97D0E68E9FF}"/>
              </a:ext>
            </a:extLst>
          </p:cNvPr>
          <p:cNvGrpSpPr/>
          <p:nvPr/>
        </p:nvGrpSpPr>
        <p:grpSpPr>
          <a:xfrm>
            <a:off x="543602" y="5223913"/>
            <a:ext cx="11076046" cy="1305165"/>
            <a:chOff x="543602" y="5223913"/>
            <a:chExt cx="11076046" cy="1305165"/>
          </a:xfrm>
        </p:grpSpPr>
        <p:sp>
          <p:nvSpPr>
            <p:cNvPr id="20" name="Rectangle 19"/>
            <p:cNvSpPr/>
            <p:nvPr/>
          </p:nvSpPr>
          <p:spPr>
            <a:xfrm>
              <a:off x="543602" y="5223913"/>
              <a:ext cx="11076046" cy="130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en-US" sz="2800" b="1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altLang="en-US" sz="2800" b="1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vi-VN" altLang="en-US" sz="2800" b="1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vi-VN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Tìm </a:t>
              </a:r>
              <a:r>
                <a:rPr lang="en-US" altLang="en-US" sz="2800" dirty="0" err="1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nhiên</a:t>
              </a:r>
              <a:r>
                <a:rPr lang="en-US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2800" dirty="0" err="1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chia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800" dirty="0" err="1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2800" dirty="0" err="1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800" dirty="0">
                  <a:solidFill>
                    <a:srgbClr val="000000"/>
                  </a:solidFill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Arial 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6904334" y="5403170"/>
            <a:ext cx="3149600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5" name="Equation" r:id="rId6" imgW="3149280" imgH="685800" progId="Equation.DSMT4">
                    <p:embed/>
                  </p:oleObj>
                </mc:Choice>
                <mc:Fallback>
                  <p:oleObj name="Equation" r:id="rId6" imgW="3149280" imgH="68580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4334" y="5403170"/>
                          <a:ext cx="3149600" cy="695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353311" y="5542644"/>
            <a:ext cx="21590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6" name="Equation" r:id="rId8" imgW="215640" imgH="228600" progId="Equation.DSMT4">
                    <p:embed/>
                  </p:oleObj>
                </mc:Choice>
                <mc:Fallback>
                  <p:oleObj name="Equation" r:id="rId8" imgW="215640" imgH="2286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311" y="5542644"/>
                          <a:ext cx="215900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A8E6CC-12CD-4B48-9855-CA869AC13661}"/>
              </a:ext>
            </a:extLst>
          </p:cNvPr>
          <p:cNvGrpSpPr/>
          <p:nvPr/>
        </p:nvGrpSpPr>
        <p:grpSpPr>
          <a:xfrm>
            <a:off x="543602" y="4368885"/>
            <a:ext cx="11371764" cy="838200"/>
            <a:chOff x="548653" y="4372494"/>
            <a:chExt cx="11371764" cy="838200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48653" y="4529984"/>
              <a:ext cx="110709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Bài 1:</a:t>
              </a:r>
              <a:r>
                <a:rPr kumimoji="0" lang="vi-VN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Cho                                      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tại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endPara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816489"/>
                </p:ext>
              </p:extLst>
            </p:nvPr>
          </p:nvGraphicFramePr>
          <p:xfrm>
            <a:off x="2521852" y="4568307"/>
            <a:ext cx="3492500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7" name="Equation" r:id="rId10" imgW="3492360" imgH="507960" progId="Equation.DSMT4">
                    <p:embed/>
                  </p:oleObj>
                </mc:Choice>
                <mc:Fallback>
                  <p:oleObj name="Equation" r:id="rId10" imgW="3492360" imgH="50796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1852" y="4568307"/>
                          <a:ext cx="3492500" cy="515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1145717" y="4372494"/>
            <a:ext cx="7747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8" name="Equation" r:id="rId12" imgW="774360" imgH="825480" progId="Equation.DSMT4">
                    <p:embed/>
                  </p:oleObj>
                </mc:Choice>
                <mc:Fallback>
                  <p:oleObj name="Equation" r:id="rId12" imgW="774360" imgH="825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5717" y="4372494"/>
                          <a:ext cx="7747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29028CB1-48C6-4770-AA16-4264F8948C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578281"/>
                </p:ext>
              </p:extLst>
            </p:nvPr>
          </p:nvGraphicFramePr>
          <p:xfrm>
            <a:off x="10149176" y="4636813"/>
            <a:ext cx="27940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9" name="Equation" r:id="rId14" imgW="279360" imgH="304560" progId="Equation.DSMT4">
                    <p:embed/>
                  </p:oleObj>
                </mc:Choice>
                <mc:Fallback>
                  <p:oleObj name="Equation" r:id="rId14" imgW="279360" imgH="30456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29028CB1-48C6-4770-AA16-4264F8948C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49176" y="4636813"/>
                          <a:ext cx="27940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25" y="881655"/>
            <a:ext cx="8785788" cy="269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nl-NL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thương của phép chia đa thức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nl-NL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cho đơn thức             ?                                          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</a:t>
            </a:r>
          </a:p>
          <a:p>
            <a:pPr marL="1371600" lvl="3" indent="0">
              <a:buNone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05855" y="2700433"/>
            <a:ext cx="10914846" cy="2083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thế nào để thực hiện được 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trên?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707"/>
              </p:ext>
            </p:extLst>
          </p:nvPr>
        </p:nvGraphicFramePr>
        <p:xfrm>
          <a:off x="1214796" y="1706178"/>
          <a:ext cx="224313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4" imgW="2298600" imgH="939600" progId="Equation.DSMT4">
                  <p:embed/>
                </p:oleObj>
              </mc:Choice>
              <mc:Fallback>
                <p:oleObj name="Equation" r:id="rId4" imgW="22986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796" y="1706178"/>
                        <a:ext cx="2243137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59331"/>
              </p:ext>
            </p:extLst>
          </p:nvPr>
        </p:nvGraphicFramePr>
        <p:xfrm>
          <a:off x="5965492" y="1692963"/>
          <a:ext cx="10556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6" imgW="1066680" imgH="939600" progId="Equation.DSMT4">
                  <p:embed/>
                </p:oleObj>
              </mc:Choice>
              <mc:Fallback>
                <p:oleObj name="Equation" r:id="rId6" imgW="10666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492" y="1692963"/>
                        <a:ext cx="1055688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70" y="3037171"/>
            <a:ext cx="2038578" cy="24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65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390" y="57975"/>
            <a:ext cx="1677744" cy="15099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50227" y="291793"/>
            <a:ext cx="636853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CHIA ĐƠN THỨC CHO ĐƠN THỨC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290" y="1014611"/>
            <a:ext cx="627447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Hoạt động 1: Thực hiện phép tính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076741" y="5558165"/>
            <a:ext cx="356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841951"/>
              </p:ext>
            </p:extLst>
          </p:nvPr>
        </p:nvGraphicFramePr>
        <p:xfrm>
          <a:off x="987343" y="1895838"/>
          <a:ext cx="1143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5" imgW="1143000" imgH="444240" progId="Equation.DSMT4">
                  <p:embed/>
                </p:oleObj>
              </mc:Choice>
              <mc:Fallback>
                <p:oleObj name="Equation" r:id="rId5" imgW="114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343" y="1895838"/>
                        <a:ext cx="11430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03273"/>
              </p:ext>
            </p:extLst>
          </p:nvPr>
        </p:nvGraphicFramePr>
        <p:xfrm>
          <a:off x="981567" y="2661167"/>
          <a:ext cx="1612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7" imgW="1612800" imgH="507960" progId="Equation.DSMT4">
                  <p:embed/>
                </p:oleObj>
              </mc:Choice>
              <mc:Fallback>
                <p:oleObj name="Equation" r:id="rId7" imgW="1612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67" y="2661167"/>
                        <a:ext cx="16129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40122"/>
              </p:ext>
            </p:extLst>
          </p:nvPr>
        </p:nvGraphicFramePr>
        <p:xfrm>
          <a:off x="981567" y="3396371"/>
          <a:ext cx="6324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9" imgW="6324480" imgH="545760" progId="Equation.DSMT4">
                  <p:embed/>
                </p:oleObj>
              </mc:Choice>
              <mc:Fallback>
                <p:oleObj name="Equation" r:id="rId9" imgW="6324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67" y="3396371"/>
                        <a:ext cx="63246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36656"/>
              </p:ext>
            </p:extLst>
          </p:nvPr>
        </p:nvGraphicFramePr>
        <p:xfrm>
          <a:off x="2296017" y="1895117"/>
          <a:ext cx="5969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11" imgW="596880" imgH="368280" progId="Equation.DSMT4">
                  <p:embed/>
                </p:oleObj>
              </mc:Choice>
              <mc:Fallback>
                <p:oleObj name="Equation" r:id="rId11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017" y="1895117"/>
                        <a:ext cx="5969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9279"/>
              </p:ext>
            </p:extLst>
          </p:nvPr>
        </p:nvGraphicFramePr>
        <p:xfrm>
          <a:off x="2764665" y="2737932"/>
          <a:ext cx="673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13" imgW="672840" imgH="317160" progId="Equation.DSMT4">
                  <p:embed/>
                </p:oleObj>
              </mc:Choice>
              <mc:Fallback>
                <p:oleObj name="Equation" r:id="rId13" imgW="6728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665" y="2737932"/>
                        <a:ext cx="6731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50757"/>
              </p:ext>
            </p:extLst>
          </p:nvPr>
        </p:nvGraphicFramePr>
        <p:xfrm>
          <a:off x="1268746" y="4042506"/>
          <a:ext cx="10922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15" imgW="1091880" imgH="825480" progId="Equation.DSMT4">
                  <p:embed/>
                </p:oleObj>
              </mc:Choice>
              <mc:Fallback>
                <p:oleObj name="Equation" r:id="rId15" imgW="109188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746" y="4042506"/>
                        <a:ext cx="1092200" cy="84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82856" y="4758542"/>
            <a:ext cx="972142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nl-NL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các kết quả vừa tìm được với nhau. </a:t>
            </a:r>
            <a:endParaRPr lang="en-US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393" y="233049"/>
            <a:ext cx="1962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Quy tắc: 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881581" y="3491211"/>
            <a:ext cx="9973671" cy="1305165"/>
            <a:chOff x="881581" y="3491211"/>
            <a:chExt cx="9973671" cy="1305165"/>
          </a:xfrm>
        </p:grpSpPr>
        <p:sp>
          <p:nvSpPr>
            <p:cNvPr id="21" name="Rectangle 20"/>
            <p:cNvSpPr/>
            <p:nvPr/>
          </p:nvSpPr>
          <p:spPr>
            <a:xfrm>
              <a:off x="881581" y="3491211"/>
              <a:ext cx="9973671" cy="130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Tx/>
                <a:buChar char="-"/>
              </a:pPr>
              <a:r>
                <a:rPr lang="nl-NL" sz="2800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lũy thừa của biến trong   cho lũy thừa của biến đó trong     ;  </a:t>
              </a:r>
              <a:endPara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017579"/>
                </p:ext>
              </p:extLst>
            </p:nvPr>
          </p:nvGraphicFramePr>
          <p:xfrm>
            <a:off x="6533198" y="3730452"/>
            <a:ext cx="2794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6" name="Equation" r:id="rId4" imgW="279360" imgH="304560" progId="Equation.DSMT4">
                    <p:embed/>
                  </p:oleObj>
                </mc:Choice>
                <mc:Fallback>
                  <p:oleObj name="Equation" r:id="rId4" imgW="2793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3198" y="3730452"/>
                          <a:ext cx="27940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6631138"/>
                </p:ext>
              </p:extLst>
            </p:nvPr>
          </p:nvGraphicFramePr>
          <p:xfrm>
            <a:off x="3060700" y="4379639"/>
            <a:ext cx="2794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7" name="Equation" r:id="rId6" imgW="279360" imgH="291960" progId="Equation.DSMT4">
                    <p:embed/>
                  </p:oleObj>
                </mc:Choice>
                <mc:Fallback>
                  <p:oleObj name="Equation" r:id="rId6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700" y="4379639"/>
                          <a:ext cx="27940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936630" y="756269"/>
            <a:ext cx="10118715" cy="1951496"/>
            <a:chOff x="985506" y="662150"/>
            <a:chExt cx="10118715" cy="1951496"/>
          </a:xfrm>
        </p:grpSpPr>
        <p:sp>
          <p:nvSpPr>
            <p:cNvPr id="14" name="Rectangle 13"/>
            <p:cNvSpPr/>
            <p:nvPr/>
          </p:nvSpPr>
          <p:spPr>
            <a:xfrm>
              <a:off x="985506" y="662150"/>
              <a:ext cx="10118715" cy="1951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Muốn chia đơn thức     cho đơn thức              khi số mũ của biến trong   lớn hơn hoặc bằng số mũ của biến đó trong    , ta làm như sau:</a:t>
              </a:r>
              <a:endPara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3955749"/>
                </p:ext>
              </p:extLst>
            </p:nvPr>
          </p:nvGraphicFramePr>
          <p:xfrm>
            <a:off x="7749180" y="878216"/>
            <a:ext cx="1346200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8" name="Equation" r:id="rId8" imgW="1346040" imgH="457200" progId="Equation.DSMT4">
                    <p:embed/>
                  </p:oleObj>
                </mc:Choice>
                <mc:Fallback>
                  <p:oleObj name="Equation" r:id="rId8" imgW="134604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9180" y="878216"/>
                          <a:ext cx="1346200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5001651"/>
                </p:ext>
              </p:extLst>
            </p:nvPr>
          </p:nvGraphicFramePr>
          <p:xfrm>
            <a:off x="3743325" y="1531293"/>
            <a:ext cx="2794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9" name="Equation" r:id="rId10" imgW="279360" imgH="304560" progId="Equation.DSMT4">
                    <p:embed/>
                  </p:oleObj>
                </mc:Choice>
                <mc:Fallback>
                  <p:oleObj name="Equation" r:id="rId10" imgW="2793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3325" y="1531293"/>
                          <a:ext cx="27940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424956"/>
                </p:ext>
              </p:extLst>
            </p:nvPr>
          </p:nvGraphicFramePr>
          <p:xfrm>
            <a:off x="4764088" y="878216"/>
            <a:ext cx="2794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0" name="Equation" r:id="rId12" imgW="279360" imgH="304560" progId="Equation.DSMT4">
                    <p:embed/>
                  </p:oleObj>
                </mc:Choice>
                <mc:Fallback>
                  <p:oleObj name="Equation" r:id="rId12" imgW="2793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4088" y="878216"/>
                          <a:ext cx="27940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6016125"/>
                </p:ext>
              </p:extLst>
            </p:nvPr>
          </p:nvGraphicFramePr>
          <p:xfrm>
            <a:off x="2109054" y="2191874"/>
            <a:ext cx="2794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1" name="Equation" r:id="rId14" imgW="279360" imgH="291960" progId="Equation.DSMT4">
                    <p:embed/>
                  </p:oleObj>
                </mc:Choice>
                <mc:Fallback>
                  <p:oleObj name="Equation" r:id="rId14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054" y="2191874"/>
                          <a:ext cx="27940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910914" y="2807046"/>
            <a:ext cx="10378227" cy="738664"/>
            <a:chOff x="844391" y="2673387"/>
            <a:chExt cx="10378227" cy="738664"/>
          </a:xfrm>
        </p:grpSpPr>
        <p:sp>
          <p:nvSpPr>
            <p:cNvPr id="31" name="Rectangle 30"/>
            <p:cNvSpPr/>
            <p:nvPr/>
          </p:nvSpPr>
          <p:spPr>
            <a:xfrm>
              <a:off x="844391" y="2673387"/>
              <a:ext cx="103782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Tx/>
                <a:buChar char="-"/>
              </a:pPr>
              <a:r>
                <a:rPr lang="nl-NL" sz="2800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hệ số của đơn thức    cho hệ số của đơn thức    ;       </a:t>
              </a:r>
              <a:endParaRPr lang="en-U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223459"/>
                </p:ext>
              </p:extLst>
            </p:nvPr>
          </p:nvGraphicFramePr>
          <p:xfrm>
            <a:off x="5648450" y="2906550"/>
            <a:ext cx="2921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2" name="Equation" r:id="rId16" imgW="279360" imgH="304560" progId="Equation.DSMT4">
                    <p:embed/>
                  </p:oleObj>
                </mc:Choice>
                <mc:Fallback>
                  <p:oleObj name="Equation" r:id="rId16" imgW="2793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8450" y="2906550"/>
                          <a:ext cx="292100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7230720"/>
                </p:ext>
              </p:extLst>
            </p:nvPr>
          </p:nvGraphicFramePr>
          <p:xfrm>
            <a:off x="10132198" y="2922890"/>
            <a:ext cx="290513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3" name="Equation" r:id="rId18" imgW="279360" imgH="291960" progId="Equation.DSMT4">
                    <p:embed/>
                  </p:oleObj>
                </mc:Choice>
                <mc:Fallback>
                  <p:oleObj name="Equation" r:id="rId18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32198" y="2922890"/>
                          <a:ext cx="290513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05519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624" y="178812"/>
            <a:ext cx="3429000" cy="3429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575" y="614858"/>
            <a:ext cx="248016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Tổng quát: 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39697"/>
              </p:ext>
            </p:extLst>
          </p:nvPr>
        </p:nvGraphicFramePr>
        <p:xfrm>
          <a:off x="1096956" y="1273693"/>
          <a:ext cx="4800600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4800600" imgH="1396800" progId="Equation.DSMT4">
                  <p:embed/>
                </p:oleObj>
              </mc:Choice>
              <mc:Fallback>
                <p:oleObj name="Equation" r:id="rId5" imgW="480060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56" y="1273693"/>
                        <a:ext cx="4800600" cy="14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6678" y="581090"/>
            <a:ext cx="267733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Ví dụ 1: Tính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991363"/>
              </p:ext>
            </p:extLst>
          </p:nvPr>
        </p:nvGraphicFramePr>
        <p:xfrm>
          <a:off x="941612" y="1458124"/>
          <a:ext cx="22606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Equation" r:id="rId4" imgW="2260440" imgH="507960" progId="Equation.DSMT4">
                  <p:embed/>
                </p:oleObj>
              </mc:Choice>
              <mc:Fallback>
                <p:oleObj name="Equation" r:id="rId4" imgW="2260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612" y="1458124"/>
                        <a:ext cx="22606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390" y="57975"/>
            <a:ext cx="1677744" cy="150997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264792"/>
              </p:ext>
            </p:extLst>
          </p:nvPr>
        </p:nvGraphicFramePr>
        <p:xfrm>
          <a:off x="3354295" y="1458124"/>
          <a:ext cx="2501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Equation" r:id="rId7" imgW="2501640" imgH="507960" progId="Equation.DSMT4">
                  <p:embed/>
                </p:oleObj>
              </mc:Choice>
              <mc:Fallback>
                <p:oleObj name="Equation" r:id="rId7" imgW="2501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295" y="1458124"/>
                        <a:ext cx="25019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28350"/>
              </p:ext>
            </p:extLst>
          </p:nvPr>
        </p:nvGraphicFramePr>
        <p:xfrm>
          <a:off x="2119313" y="2622550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Equation" r:id="rId9" imgW="228600" imgH="406080" progId="Equation.DSMT4">
                  <p:embed/>
                </p:oleObj>
              </mc:Choice>
              <mc:Fallback>
                <p:oleObj name="Equation" r:id="rId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2622550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9363"/>
              </p:ext>
            </p:extLst>
          </p:nvPr>
        </p:nvGraphicFramePr>
        <p:xfrm>
          <a:off x="5273675" y="2481263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Equation" r:id="rId11" imgW="228600" imgH="406080" progId="Equation.DSMT4">
                  <p:embed/>
                </p:oleObj>
              </mc:Choice>
              <mc:Fallback>
                <p:oleObj name="Equation" r:id="rId11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2481263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77920"/>
              </p:ext>
            </p:extLst>
          </p:nvPr>
        </p:nvGraphicFramePr>
        <p:xfrm>
          <a:off x="6002115" y="1446748"/>
          <a:ext cx="977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Equation" r:id="rId12" imgW="977760" imgH="368280" progId="Equation.DSMT4">
                  <p:embed/>
                </p:oleObj>
              </mc:Choice>
              <mc:Fallback>
                <p:oleObj name="Equation" r:id="rId12" imgW="977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115" y="1446748"/>
                        <a:ext cx="9779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57358"/>
              </p:ext>
            </p:extLst>
          </p:nvPr>
        </p:nvGraphicFramePr>
        <p:xfrm>
          <a:off x="7165752" y="1446747"/>
          <a:ext cx="787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Equation" r:id="rId14" imgW="787320" imgH="368280" progId="Equation.DSMT4">
                  <p:embed/>
                </p:oleObj>
              </mc:Choice>
              <mc:Fallback>
                <p:oleObj name="Equation" r:id="rId14" imgW="787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752" y="1446747"/>
                        <a:ext cx="7874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17035"/>
              </p:ext>
            </p:extLst>
          </p:nvPr>
        </p:nvGraphicFramePr>
        <p:xfrm>
          <a:off x="941612" y="2273553"/>
          <a:ext cx="50927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" name="Equation" r:id="rId16" imgW="5092560" imgH="545760" progId="Equation.DSMT4">
                  <p:embed/>
                </p:oleObj>
              </mc:Choice>
              <mc:Fallback>
                <p:oleObj name="Equation" r:id="rId16" imgW="50925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612" y="2273553"/>
                        <a:ext cx="50927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17822"/>
              </p:ext>
            </p:extLst>
          </p:nvPr>
        </p:nvGraphicFramePr>
        <p:xfrm>
          <a:off x="999927" y="3016879"/>
          <a:ext cx="30099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Equation" r:id="rId18" imgW="3009600" imgH="507960" progId="Equation.DSMT4">
                  <p:embed/>
                </p:oleObj>
              </mc:Choice>
              <mc:Fallback>
                <p:oleObj name="Equation" r:id="rId18" imgW="3009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927" y="3016879"/>
                        <a:ext cx="30099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5276"/>
              </p:ext>
            </p:extLst>
          </p:nvPr>
        </p:nvGraphicFramePr>
        <p:xfrm>
          <a:off x="1020278" y="3727975"/>
          <a:ext cx="1219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Equation" r:id="rId20" imgW="1218960" imgH="368280" progId="Equation.DSMT4">
                  <p:embed/>
                </p:oleObj>
              </mc:Choice>
              <mc:Fallback>
                <p:oleObj name="Equation" r:id="rId20" imgW="1218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278" y="3727975"/>
                        <a:ext cx="12192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2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02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23875" y="579281"/>
            <a:ext cx="349967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Luyện tập 1: Tính 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541660"/>
              </p:ext>
            </p:extLst>
          </p:nvPr>
        </p:nvGraphicFramePr>
        <p:xfrm>
          <a:off x="854075" y="1570038"/>
          <a:ext cx="23749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6" name="Equation" r:id="rId4" imgW="2374560" imgH="507960" progId="Equation.DSMT4">
                  <p:embed/>
                </p:oleObj>
              </mc:Choice>
              <mc:Fallback>
                <p:oleObj name="Equation" r:id="rId4" imgW="2374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570038"/>
                        <a:ext cx="23749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390" y="57975"/>
            <a:ext cx="1677744" cy="150997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66201"/>
              </p:ext>
            </p:extLst>
          </p:nvPr>
        </p:nvGraphicFramePr>
        <p:xfrm>
          <a:off x="3441378" y="1582739"/>
          <a:ext cx="26162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" name="Equation" r:id="rId7" imgW="2616120" imgH="507960" progId="Equation.DSMT4">
                  <p:embed/>
                </p:oleObj>
              </mc:Choice>
              <mc:Fallback>
                <p:oleObj name="Equation" r:id="rId7" imgW="2616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378" y="1582739"/>
                        <a:ext cx="26162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19313" y="2622550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8" name="Equation" r:id="rId9" imgW="228600" imgH="406080" progId="Equation.DSMT4">
                  <p:embed/>
                </p:oleObj>
              </mc:Choice>
              <mc:Fallback>
                <p:oleObj name="Equation" r:id="rId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2622550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73675" y="2481263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9" name="Equation" r:id="rId11" imgW="228600" imgH="406080" progId="Equation.DSMT4">
                  <p:embed/>
                </p:oleObj>
              </mc:Choice>
              <mc:Fallback>
                <p:oleObj name="Equation" r:id="rId11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2481263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682613"/>
              </p:ext>
            </p:extLst>
          </p:nvPr>
        </p:nvGraphicFramePr>
        <p:xfrm>
          <a:off x="6282337" y="1611313"/>
          <a:ext cx="9779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Equation" r:id="rId12" imgW="977760" imgH="368280" progId="Equation.DSMT4">
                  <p:embed/>
                </p:oleObj>
              </mc:Choice>
              <mc:Fallback>
                <p:oleObj name="Equation" r:id="rId12" imgW="977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337" y="1611313"/>
                        <a:ext cx="9779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33373"/>
              </p:ext>
            </p:extLst>
          </p:nvPr>
        </p:nvGraphicFramePr>
        <p:xfrm>
          <a:off x="7361014" y="1611314"/>
          <a:ext cx="7747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" name="Equation" r:id="rId14" imgW="774360" imgH="368280" progId="Equation.DSMT4">
                  <p:embed/>
                </p:oleObj>
              </mc:Choice>
              <mc:Fallback>
                <p:oleObj name="Equation" r:id="rId14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014" y="1611314"/>
                        <a:ext cx="7747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73756"/>
              </p:ext>
            </p:extLst>
          </p:nvPr>
        </p:nvGraphicFramePr>
        <p:xfrm>
          <a:off x="854075" y="2393733"/>
          <a:ext cx="55118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Equation" r:id="rId16" imgW="5511600" imgH="545760" progId="Equation.DSMT4">
                  <p:embed/>
                </p:oleObj>
              </mc:Choice>
              <mc:Fallback>
                <p:oleObj name="Equation" r:id="rId16" imgW="55116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393733"/>
                        <a:ext cx="55118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366464"/>
              </p:ext>
            </p:extLst>
          </p:nvPr>
        </p:nvGraphicFramePr>
        <p:xfrm>
          <a:off x="939734" y="3050592"/>
          <a:ext cx="34163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" name="Equation" r:id="rId18" imgW="3416040" imgH="507960" progId="Equation.DSMT4">
                  <p:embed/>
                </p:oleObj>
              </mc:Choice>
              <mc:Fallback>
                <p:oleObj name="Equation" r:id="rId18" imgW="3416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734" y="3050592"/>
                        <a:ext cx="34163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980029"/>
              </p:ext>
            </p:extLst>
          </p:nvPr>
        </p:nvGraphicFramePr>
        <p:xfrm>
          <a:off x="939734" y="3763275"/>
          <a:ext cx="1612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" name="Equation" r:id="rId20" imgW="1612800" imgH="368280" progId="Equation.DSMT4">
                  <p:embed/>
                </p:oleObj>
              </mc:Choice>
              <mc:Fallback>
                <p:oleObj name="Equation" r:id="rId20" imgW="1612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734" y="3763275"/>
                        <a:ext cx="16129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55739"/>
              </p:ext>
            </p:extLst>
          </p:nvPr>
        </p:nvGraphicFramePr>
        <p:xfrm>
          <a:off x="934608" y="4379223"/>
          <a:ext cx="12065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" name="Equation" r:id="rId22" imgW="1206360" imgH="368280" progId="Equation.DSMT4">
                  <p:embed/>
                </p:oleObj>
              </mc:Choice>
              <mc:Fallback>
                <p:oleObj name="Equation" r:id="rId22" imgW="1206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608" y="4379223"/>
                        <a:ext cx="120650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687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66" y="3913596"/>
            <a:ext cx="1677744" cy="15099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89905" y="636890"/>
            <a:ext cx="614841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CHIA ĐA THỨC CHO ĐƠN THỨC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5134" y="1485400"/>
            <a:ext cx="262123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Hoạt động 2:</a:t>
            </a:r>
            <a:endParaRPr lang="en-US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076741" y="5558165"/>
            <a:ext cx="356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38469"/>
              </p:ext>
            </p:extLst>
          </p:nvPr>
        </p:nvGraphicFramePr>
        <p:xfrm>
          <a:off x="1317196" y="2549474"/>
          <a:ext cx="4318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tion" r:id="rId5" imgW="431640" imgH="482400" progId="Equation.DSMT4">
                  <p:embed/>
                </p:oleObj>
              </mc:Choice>
              <mc:Fallback>
                <p:oleObj name="Equation" r:id="rId5" imgW="431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196" y="2549474"/>
                        <a:ext cx="4318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8527"/>
              </p:ext>
            </p:extLst>
          </p:nvPr>
        </p:nvGraphicFramePr>
        <p:xfrm>
          <a:off x="1275513" y="3379699"/>
          <a:ext cx="406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7" imgW="406080" imgH="482400" progId="Equation.DSMT4">
                  <p:embed/>
                </p:oleObj>
              </mc:Choice>
              <mc:Fallback>
                <p:oleObj name="Equation" r:id="rId7" imgW="406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513" y="3379699"/>
                        <a:ext cx="4064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439990"/>
              </p:ext>
            </p:extLst>
          </p:nvPr>
        </p:nvGraphicFramePr>
        <p:xfrm>
          <a:off x="2673350" y="2255838"/>
          <a:ext cx="2286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9" imgW="228600" imgH="406080" progId="Equation.DSMT4">
                  <p:embed/>
                </p:oleObj>
              </mc:Choice>
              <mc:Fallback>
                <p:oleObj name="Equation" r:id="rId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255838"/>
                        <a:ext cx="2286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79525"/>
              </p:ext>
            </p:extLst>
          </p:nvPr>
        </p:nvGraphicFramePr>
        <p:xfrm>
          <a:off x="3620915" y="3451633"/>
          <a:ext cx="1473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Equation" r:id="rId11" imgW="1473120" imgH="457200" progId="Equation.DSMT4">
                  <p:embed/>
                </p:oleObj>
              </mc:Choice>
              <mc:Fallback>
                <p:oleObj name="Equation" r:id="rId11" imgW="1473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915" y="3451633"/>
                        <a:ext cx="14732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1831" y="225583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1858008" y="2423823"/>
            <a:ext cx="90441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53195" y="3259529"/>
            <a:ext cx="56457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50310" y="3259529"/>
            <a:ext cx="160332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sánh: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28358"/>
              </p:ext>
            </p:extLst>
          </p:nvPr>
        </p:nvGraphicFramePr>
        <p:xfrm>
          <a:off x="5960766" y="3463042"/>
          <a:ext cx="1562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Equation" r:id="rId13" imgW="1562040" imgH="317160" progId="Equation.DSMT4">
                  <p:embed/>
                </p:oleObj>
              </mc:Choice>
              <mc:Fallback>
                <p:oleObj name="Equation" r:id="rId13" imgW="1562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766" y="3463042"/>
                        <a:ext cx="15621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82" y="1109892"/>
            <a:ext cx="4228392" cy="225447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4329" y="3133325"/>
            <a:ext cx="6990994" cy="724346"/>
            <a:chOff x="4762672" y="46988"/>
            <a:chExt cx="7610305" cy="724346"/>
          </a:xfrm>
        </p:grpSpPr>
        <p:sp>
          <p:nvSpPr>
            <p:cNvPr id="3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2" y="46988"/>
              <a:ext cx="7475482" cy="724346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5" y="182880"/>
              <a:ext cx="7501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73427"/>
              </p:ext>
            </p:extLst>
          </p:nvPr>
        </p:nvGraphicFramePr>
        <p:xfrm>
          <a:off x="2743219" y="2681791"/>
          <a:ext cx="5207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Equation" r:id="rId16" imgW="520560" imgH="304560" progId="Equation.DSMT4">
                  <p:embed/>
                </p:oleObj>
              </mc:Choice>
              <mc:Fallback>
                <p:oleObj name="Equation" r:id="rId16" imgW="52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19" y="2681791"/>
                        <a:ext cx="52070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85416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1292</TotalTime>
  <Words>925</Words>
  <Application>Microsoft Office PowerPoint</Application>
  <PresentationFormat>Widescreen</PresentationFormat>
  <Paragraphs>177</Paragraphs>
  <Slides>27</Slides>
  <Notes>22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</vt:lpstr>
      <vt:lpstr>Calibri</vt:lpstr>
      <vt:lpstr>Calibri Light</vt:lpstr>
      <vt:lpstr>Times New Roman</vt:lpstr>
      <vt:lpstr>Office Theme</vt:lpstr>
      <vt:lpstr>Equation</vt:lpstr>
      <vt:lpstr> Phép chia đa thức một biến (T1)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155</cp:revision>
  <dcterms:created xsi:type="dcterms:W3CDTF">2021-06-07T13:44:30Z</dcterms:created>
  <dcterms:modified xsi:type="dcterms:W3CDTF">2022-06-15T06:38:59Z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