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57" r:id="rId5"/>
    <p:sldId id="264" r:id="rId6"/>
    <p:sldId id="258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6" r:id="rId18"/>
    <p:sldId id="272" r:id="rId19"/>
    <p:sldId id="273" r:id="rId20"/>
    <p:sldId id="275" r:id="rId21"/>
    <p:sldId id="274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0DE5-178D-4354-BA34-DA234D19F20B}" type="datetimeFigureOut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AAB9-AF12-48DC-B764-D5BDAE15B99A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slide" Target="slide1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ưa lũ miền Trung: Nước ngập đến cổ, đứng ăn cơm trong nước lũ, mẹ già nằm trên nước lũ chờ cứu hộ - Ảnh 1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5 người đi hái măng bị nước lũ cô lập trên rừng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0480"/>
            <a:ext cx="6096000" cy="3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6283036" y="1066799"/>
            <a:ext cx="209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04800" y="4419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Franklin Gothic Book" panose="020B0503020102020204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Perpetua" panose="02020502060401020303" pitchFamily="18" charset="0"/>
            </a:endParaRPr>
          </a:p>
        </p:txBody>
      </p:sp>
      <p:pic>
        <p:nvPicPr>
          <p:cNvPr id="32772" name="Picture 2" descr="C:\Users\Men\Desktop\Picture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" y="-6370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ps386x.org/_/rsrc/1331128649834/students-corner-1/student-carto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895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7239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các loại rừng phổ biến ở Việt Nam?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Lấy ví dụ về mỗi loại rừng trên.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Freeform 11"/>
          <p:cNvSpPr/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6" name="Freeform 11"/>
          <p:cNvSpPr/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7" name="Rounded Rectangle 136"/>
          <p:cNvSpPr/>
          <p:nvPr/>
        </p:nvSpPr>
        <p:spPr>
          <a:xfrm>
            <a:off x="262771" y="6064661"/>
            <a:ext cx="1413629" cy="5036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03:00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H0ẠT ĐỘNG </a:t>
            </a:r>
            <a:r>
              <a:rPr lang="vi-VN" sz="54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5400" b="1" kern="10" dirty="0" smtClean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b="1" kern="10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Rừng phòng hộ: Bảo vệ ( nguồn nước, đất, chống xói mòn, hạn chế thiên tai...)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Rừng sản xuất: Khai thác lâm sản và bảo vệ môi trường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Rừng đặc dụng: Nơi bảo tồn thiên nhiên...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ark-6-8616-163910702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ark-6-8616-163910702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828800" y="6172200"/>
            <a:ext cx="643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</a:rPr>
              <a:t>Vườn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quốc</a:t>
            </a:r>
            <a:r>
              <a:rPr lang="vi-VN" sz="3200" b="1" dirty="0">
                <a:solidFill>
                  <a:srgbClr val="FF0000"/>
                </a:solidFill>
              </a:rPr>
              <a:t> gia Ba </a:t>
            </a:r>
            <a:r>
              <a:rPr lang="vi-VN" sz="3200" b="1" dirty="0" err="1">
                <a:solidFill>
                  <a:srgbClr val="FF0000"/>
                </a:solidFill>
              </a:rPr>
              <a:t>Bể</a:t>
            </a:r>
            <a:r>
              <a:rPr lang="vi-VN" sz="3200" b="1" dirty="0">
                <a:solidFill>
                  <a:srgbClr val="FF0000"/>
                </a:solidFill>
              </a:rPr>
              <a:t>, </a:t>
            </a:r>
            <a:r>
              <a:rPr lang="vi-VN" sz="3200" b="1" dirty="0" err="1">
                <a:solidFill>
                  <a:srgbClr val="FF0000"/>
                </a:solidFill>
              </a:rPr>
              <a:t>Bắc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Kạn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à Nội - K9 Đá Chông - Rừng Quốc Gia Ba Vì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hu di tích k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7"/>
            <a:ext cx="4953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ừng quốc gia ba vì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733800"/>
            <a:ext cx="50603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286000" y="3124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Khu di </a:t>
            </a:r>
            <a:r>
              <a:rPr lang="vi-VN" sz="3200" b="1" dirty="0" err="1" smtClean="0">
                <a:solidFill>
                  <a:srgbClr val="FF0000"/>
                </a:solidFill>
              </a:rPr>
              <a:t>tích</a:t>
            </a:r>
            <a:r>
              <a:rPr lang="vi-VN" sz="3200" b="1" dirty="0" smtClean="0">
                <a:solidFill>
                  <a:srgbClr val="FF0000"/>
                </a:solidFill>
              </a:rPr>
              <a:t> K9 – </a:t>
            </a:r>
            <a:r>
              <a:rPr lang="vi-VN" sz="3200" b="1" dirty="0" err="1" smtClean="0">
                <a:solidFill>
                  <a:srgbClr val="FF0000"/>
                </a:solidFill>
              </a:rPr>
              <a:t>Đá</a:t>
            </a:r>
            <a:r>
              <a:rPr lang="vi-VN" sz="3200" b="1" dirty="0" smtClean="0">
                <a:solidFill>
                  <a:srgbClr val="FF0000"/>
                </a:solidFill>
              </a:rPr>
              <a:t> Chông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76200" y="6172200"/>
            <a:ext cx="44992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err="1" smtClean="0">
                <a:solidFill>
                  <a:srgbClr val="FF0000"/>
                </a:solidFill>
              </a:rPr>
              <a:t>Vườn</a:t>
            </a:r>
            <a:r>
              <a:rPr lang="vi-VN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err="1" smtClean="0">
                <a:solidFill>
                  <a:srgbClr val="FF0000"/>
                </a:solidFill>
              </a:rPr>
              <a:t>quốc</a:t>
            </a:r>
            <a:r>
              <a:rPr lang="vi-VN" sz="3600" dirty="0" smtClean="0">
                <a:solidFill>
                  <a:srgbClr val="FF0000"/>
                </a:solidFill>
              </a:rPr>
              <a:t> gia Ba </a:t>
            </a:r>
            <a:r>
              <a:rPr lang="vi-VN" sz="3600" dirty="0" err="1" smtClean="0">
                <a:solidFill>
                  <a:srgbClr val="FF0000"/>
                </a:solidFill>
              </a:rPr>
              <a:t>Vì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4344" name="Picture 8" descr="nha tuong niem k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33800"/>
            <a:ext cx="4076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5181600" y="6248400"/>
            <a:ext cx="3657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 smtClean="0">
                <a:solidFill>
                  <a:srgbClr val="FF0000"/>
                </a:solidFill>
              </a:rPr>
              <a:t>Nhà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tưởng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niệm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Bác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k-9-1742-163910702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66800" y="5943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solidFill>
                  <a:srgbClr val="FF0000"/>
                </a:solidFill>
              </a:rPr>
              <a:t>Vườn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quốc</a:t>
            </a:r>
            <a:r>
              <a:rPr lang="vi-VN" sz="2800" b="1" dirty="0">
                <a:solidFill>
                  <a:srgbClr val="FF0000"/>
                </a:solidFill>
              </a:rPr>
              <a:t> gia </a:t>
            </a:r>
            <a:r>
              <a:rPr lang="vi-VN" sz="2800" b="1" dirty="0" err="1">
                <a:solidFill>
                  <a:srgbClr val="FF0000"/>
                </a:solidFill>
              </a:rPr>
              <a:t>Yok</a:t>
            </a:r>
            <a:r>
              <a:rPr lang="vi-VN" sz="2800" b="1" dirty="0">
                <a:solidFill>
                  <a:srgbClr val="FF0000"/>
                </a:solidFill>
              </a:rPr>
              <a:t> Đôn, </a:t>
            </a:r>
            <a:r>
              <a:rPr lang="vi-VN" sz="2800" b="1" dirty="0" err="1">
                <a:solidFill>
                  <a:srgbClr val="FF0000"/>
                </a:solidFill>
              </a:rPr>
              <a:t>Đắk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Lắk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6928"/>
            <a:ext cx="9155545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5" name="AutoShape 4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9464" name="Picture 8" descr="https://ifee.edu.vn/uploads/news/2020_04/image-20200416094235-2.jpe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438400" y="6172200"/>
            <a:ext cx="579998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1" y="685801"/>
          <a:ext cx="9144000" cy="6173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/>
                <a:gridCol w="7337435"/>
                <a:gridCol w="1146474"/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8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Bảo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chống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mòn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Chắn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gió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cát</a:t>
                      </a:r>
                      <a:r>
                        <a:rPr lang="en-US" sz="2400" dirty="0">
                          <a:effectLst/>
                        </a:rPr>
                        <a:t> bay,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đê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Điều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hậu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gỗ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vệ di tích lịch sử, danh lam thắng cảnh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cung cấp nơi vui chơi, an dưỡng 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tồn thiên nhiên, nguồn gene sinh vật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cứu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cư trú của nhiều loại thực vật, động vật</a:t>
                      </a:r>
                      <a:endParaRPr lang="vi-VN" sz="2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con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dấu</a:t>
            </a:r>
            <a:r>
              <a:rPr lang="en-US" sz="3200" b="1" dirty="0">
                <a:solidFill>
                  <a:srgbClr val="FF0000"/>
                </a:solidFill>
              </a:rPr>
              <a:t> x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305800" y="113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83058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8257309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 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386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2707"/>
            <a:ext cx="8378825" cy="50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16291" cy="6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5" name="AutoShape 4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5126" name="Picture 6" descr="Cảnh báo lũ khẩn cấp trên các sông từ Hà Tĩnh đến Quảng Ngã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280266" y="2209800"/>
            <a:ext cx="871133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a-DK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mùa lũ nư­ớc sông thường có màu </a:t>
            </a:r>
            <a:r>
              <a:rPr lang="da-DK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 (đục) </a:t>
            </a:r>
            <a:r>
              <a:rPr lang="da-DK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76200" y="1447799"/>
          <a:ext cx="8915400" cy="5105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/>
                <a:gridCol w="3151695"/>
                <a:gridCol w="4724400"/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Stt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Tên ảnh</a:t>
                      </a:r>
                      <a:endParaRPr lang="vi-VN" sz="3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1</a:t>
                      </a:r>
                      <a:endParaRPr lang="vi-VN" sz="3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phòng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hộ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2</a:t>
                      </a:r>
                      <a:endParaRPr lang="vi-VN" sz="3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sản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xuất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3</a:t>
                      </a:r>
                      <a:endParaRPr lang="vi-VN" sz="320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Rưng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dụng</a:t>
                      </a:r>
                      <a:endParaRPr lang="vi-VN" sz="3200" dirty="0">
                        <a:effectLst/>
                        <a:latin typeface="+mj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theo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bảng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4191000" y="2574429"/>
            <a:ext cx="502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b)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ngập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mặn</a:t>
            </a:r>
            <a:r>
              <a:rPr lang="vi-VN" sz="2600" dirty="0">
                <a:latin typeface="+mj-lt"/>
              </a:rPr>
              <a:t> ở Nam </a:t>
            </a:r>
            <a:r>
              <a:rPr lang="vi-VN" sz="2600" dirty="0" err="1">
                <a:latin typeface="+mj-lt"/>
              </a:rPr>
              <a:t>Định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e)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chắn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cát</a:t>
            </a:r>
            <a:r>
              <a:rPr lang="vi-VN" sz="2600" dirty="0">
                <a:latin typeface="+mj-lt"/>
              </a:rPr>
              <a:t> ven </a:t>
            </a:r>
            <a:r>
              <a:rPr lang="vi-VN" sz="2600" dirty="0" err="1">
                <a:latin typeface="+mj-lt"/>
              </a:rPr>
              <a:t>biển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g) </a:t>
            </a:r>
            <a:r>
              <a:rPr lang="vi-VN" sz="2600" dirty="0" err="1">
                <a:latin typeface="+mj-lt"/>
              </a:rPr>
              <a:t>Vườn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quốc</a:t>
            </a:r>
            <a:r>
              <a:rPr lang="vi-VN" sz="2600" dirty="0">
                <a:latin typeface="+mj-lt"/>
              </a:rPr>
              <a:t> gia U Minh </a:t>
            </a:r>
            <a:r>
              <a:rPr lang="vi-VN" sz="2600" dirty="0" err="1">
                <a:latin typeface="+mj-lt"/>
              </a:rPr>
              <a:t>Thượng</a:t>
            </a:r>
            <a:r>
              <a:rPr lang="vi-VN" sz="2600" dirty="0">
                <a:latin typeface="+mj-lt"/>
              </a:rPr>
              <a:t> – Kiên </a:t>
            </a:r>
            <a:r>
              <a:rPr lang="vi-VN" sz="2600" dirty="0" smtClean="0">
                <a:latin typeface="+mj-lt"/>
              </a:rPr>
              <a:t>Giang</a:t>
            </a:r>
            <a:endParaRPr lang="vi-VN" sz="2600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43434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bạch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đàn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keo</a:t>
            </a:r>
            <a:endParaRPr lang="vi-VN" sz="2800" dirty="0">
              <a:latin typeface="+mj-lt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43434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Khu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tồn</a:t>
            </a:r>
            <a:r>
              <a:rPr lang="vi-VN" sz="2800" dirty="0">
                <a:latin typeface="+mj-lt"/>
              </a:rPr>
              <a:t> thiên nhiên </a:t>
            </a:r>
            <a:r>
              <a:rPr lang="vi-VN" sz="2800" dirty="0" err="1">
                <a:latin typeface="+mj-lt"/>
              </a:rPr>
              <a:t>Mường</a:t>
            </a:r>
            <a:r>
              <a:rPr lang="vi-VN" sz="2800" dirty="0">
                <a:latin typeface="+mj-lt"/>
              </a:rPr>
              <a:t> La – Sơn La</a:t>
            </a:r>
            <a:endParaRPr lang="vi-VN" sz="2800" dirty="0">
              <a:latin typeface="+mj-lt"/>
            </a:endParaRPr>
          </a:p>
          <a:p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533400" y="19050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em có những loại rừng nào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rừng đối với lĩnh vực quân sự?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ân đội ta huấn luyện nghiêm, chiến đấu giỏ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ộ đội hành quân trên đường Trường Sơn thời chống Mỹ (ảnh tư liệu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5" name="AutoShape 8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6" name="AutoShape 10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7" name="AutoShape 12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0494" name="Picture 14" descr="https://baolaichau.vn/sites/default/files/s(694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26925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Hộp_Văn_Bản 3"/>
          <p:cNvSpPr txBox="1">
            <a:spLocks noChangeArrowheads="1"/>
          </p:cNvSpPr>
          <p:nvPr/>
        </p:nvSpPr>
        <p:spPr bwMode="auto">
          <a:xfrm>
            <a:off x="1828800" y="2651525"/>
            <a:ext cx="6057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95425" y="69561"/>
            <a:ext cx="6391275" cy="102711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3400"/>
            <a:ext cx="865542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33400" y="12954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vai trò của rừng đối với gia đình và địa phương em?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một đoạn văn hoặc kể một câu chuyện có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đề cập đến vai trò của rừng.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698" y="1722038"/>
            <a:ext cx="8781432" cy="311623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6600" b="1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về rừ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ề 1"/>
          <p:cNvSpPr txBox="1"/>
          <p:nvPr/>
        </p:nvSpPr>
        <p:spPr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LÂM NGHIỆP</a:t>
            </a:r>
            <a:endParaRPr lang="vi-VN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ề phụ 2"/>
          <p:cNvSpPr txBox="1"/>
          <p:nvPr/>
        </p:nvSpPr>
        <p:spPr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GIỚI THIỆU VỀ RỪNG</a:t>
            </a:r>
            <a:endParaRPr 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685800" y="5257800"/>
            <a:ext cx="82296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Là một hệ sinh thái bao gồm hệ thực vật, vi sinh vật rừng, đất từng và các yếu tố môi trường khác.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0"/>
            <a:ext cx="6248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533400" y="423623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cây </a:t>
            </a:r>
            <a:r>
              <a:rPr 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81000" y="5029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latin typeface="+mj-lt"/>
              </a:rPr>
              <a:t>Thành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phần</a:t>
            </a:r>
            <a:r>
              <a:rPr lang="vi-VN" sz="2800" b="1" dirty="0">
                <a:latin typeface="+mj-lt"/>
              </a:rPr>
              <a:t> không </a:t>
            </a:r>
            <a:r>
              <a:rPr lang="vi-VN" sz="2800" b="1" dirty="0" err="1">
                <a:latin typeface="+mj-lt"/>
              </a:rPr>
              <a:t>phải</a:t>
            </a:r>
            <a:r>
              <a:rPr lang="vi-VN" sz="2800" b="1" dirty="0">
                <a:latin typeface="+mj-lt"/>
              </a:rPr>
              <a:t> sinh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: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err="1" smtClean="0">
                <a:latin typeface="+mj-lt"/>
              </a:rPr>
              <a:t>đất</a:t>
            </a:r>
            <a:r>
              <a:rPr lang="vi-VN" sz="2800" b="1" dirty="0" smtClean="0">
                <a:latin typeface="+mj-lt"/>
              </a:rPr>
              <a:t>...</a:t>
            </a:r>
            <a:endParaRPr lang="vi-VN" sz="2800" b="1" dirty="0">
              <a:latin typeface="+mj-lt"/>
            </a:endParaRPr>
          </a:p>
          <a:p>
            <a:endParaRPr lang="vi-VN" sz="2800" b="1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28600" y="20955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7.1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ừng mưa nhiệt đới Trung Phi dễ bị tổn thương bởi biến đổi khí h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6148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990600" y="5486400"/>
            <a:ext cx="7924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Vai hình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495800" cy="2514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3" name="Picture 3" descr="Vai_tro_cua_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434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ai tro cua rung(3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5" name="Picture 5" descr="Vai_hính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958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Vai_tro_cua_r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Vai tro cua rung(4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434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-14514"/>
            <a:ext cx="9129485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52400" y="1223757"/>
            <a:ext cx="8305800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3200" dirty="0"/>
              <a:t>- Làm sạch môi trường không khí.</a:t>
            </a:r>
            <a:endParaRPr lang="vi-VN" sz="3200" dirty="0"/>
          </a:p>
          <a:p>
            <a:r>
              <a:rPr lang="nl-NL" sz="3200" dirty="0"/>
              <a:t>- Phòng hộ: chắn gió, chăn cát, chống xói mòn, lũ lụt, hạn hán, hạn chế tốc độ dòng chảy...</a:t>
            </a:r>
            <a:endParaRPr lang="vi-VN" sz="3200" dirty="0"/>
          </a:p>
          <a:p>
            <a:r>
              <a:rPr lang="nl-NL" sz="3200" dirty="0"/>
              <a:t>- Cung cấp nguyên liệu xuất khẩu và phục vụ cho đời sống.</a:t>
            </a:r>
            <a:endParaRPr lang="vi-VN" sz="3200" dirty="0"/>
          </a:p>
          <a:p>
            <a:r>
              <a:rPr lang="nl-NL" sz="3200" dirty="0"/>
              <a:t>- Phục vụ nghiên cứu khoa học và du lịch, giải trí, bảo tồn nguồn </a:t>
            </a:r>
            <a:r>
              <a:rPr lang="nl-NL" sz="3200" dirty="0" smtClean="0"/>
              <a:t>gene </a:t>
            </a:r>
            <a:r>
              <a:rPr lang="nl-NL" sz="3200" dirty="0"/>
              <a:t>động vật, thực vật...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7.2 a, b, c </a:t>
            </a:r>
            <a:endParaRPr lang="vi-V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3342</Words>
  <Application>WPS Presentation</Application>
  <PresentationFormat>Trình chiếu trên màn hình (4:3)</PresentationFormat>
  <Paragraphs>550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Franklin Gothic Book</vt:lpstr>
      <vt:lpstr>Perpetua</vt:lpstr>
      <vt:lpstr>Microsoft YaHei</vt:lpstr>
      <vt:lpstr>Arial Unicode MS</vt:lpstr>
      <vt:lpstr>Calibri</vt:lpstr>
      <vt:lpstr>Times New Roman</vt:lpstr>
      <vt:lpstr>Chủ đề của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Quan sát hình 7.2 a, b, c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Ha Noi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Admin</cp:lastModifiedBy>
  <cp:revision>16</cp:revision>
  <dcterms:created xsi:type="dcterms:W3CDTF">2022-07-02T10:07:00Z</dcterms:created>
  <dcterms:modified xsi:type="dcterms:W3CDTF">2022-07-29T07:20:07Z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CBC96408863D46ECA87476CD73DBF91A</vt:lpwstr>
  </property>
  <property fmtid="{D5CDD505-2E9C-101B-9397-08002B2CF9AE}" pid="3" name="KSOProductBuildVer">
    <vt:lpwstr>1033-11.2.0.11191</vt:lpwstr>
  </property>
</Properties>
</file>