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svg" ContentType="image/svg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vml" ContentType="application/vnd.openxmlformats-officedocument.vmlDrawing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0"/>
  </p:notesMasterIdLst>
  <p:sldIdLst>
    <p:sldId id="294" r:id="rId2"/>
    <p:sldId id="295" r:id="rId3"/>
    <p:sldId id="296" r:id="rId4"/>
    <p:sldId id="256" r:id="rId5"/>
    <p:sldId id="293" r:id="rId6"/>
    <p:sldId id="314" r:id="rId7"/>
    <p:sldId id="316" r:id="rId8"/>
    <p:sldId id="315" r:id="rId9"/>
    <p:sldId id="269" r:id="rId10"/>
    <p:sldId id="271" r:id="rId11"/>
    <p:sldId id="272" r:id="rId12"/>
    <p:sldId id="311" r:id="rId13"/>
    <p:sldId id="317" r:id="rId14"/>
    <p:sldId id="273" r:id="rId15"/>
    <p:sldId id="274" r:id="rId16"/>
    <p:sldId id="275" r:id="rId17"/>
    <p:sldId id="278" r:id="rId18"/>
    <p:sldId id="279" r:id="rId19"/>
    <p:sldId id="280" r:id="rId20"/>
    <p:sldId id="281" r:id="rId21"/>
    <p:sldId id="282" r:id="rId22"/>
    <p:sldId id="283" r:id="rId23"/>
    <p:sldId id="284" r:id="rId24"/>
    <p:sldId id="285" r:id="rId25"/>
    <p:sldId id="286" r:id="rId26"/>
    <p:sldId id="287" r:id="rId27"/>
    <p:sldId id="288" r:id="rId28"/>
    <p:sldId id="289" r:id="rId29"/>
    <p:sldId id="320" r:id="rId30"/>
    <p:sldId id="300" r:id="rId31"/>
    <p:sldId id="301" r:id="rId32"/>
    <p:sldId id="297" r:id="rId33"/>
    <p:sldId id="298" r:id="rId34"/>
    <p:sldId id="291" r:id="rId35"/>
    <p:sldId id="299" r:id="rId36"/>
    <p:sldId id="322" r:id="rId37"/>
    <p:sldId id="321" r:id="rId38"/>
    <p:sldId id="302" r:id="rId39"/>
    <p:sldId id="303" r:id="rId40"/>
    <p:sldId id="304" r:id="rId41"/>
    <p:sldId id="305" r:id="rId42"/>
    <p:sldId id="306" r:id="rId43"/>
    <p:sldId id="307" r:id="rId44"/>
    <p:sldId id="308" r:id="rId45"/>
    <p:sldId id="309" r:id="rId46"/>
    <p:sldId id="310" r:id="rId47"/>
    <p:sldId id="318" r:id="rId48"/>
    <p:sldId id="319" r:id="rId4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5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4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46D107-A4C1-4952-834F-D416F631D42E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4BD989-BDCA-483A-B89F-A24721AC3C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75322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GV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sử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dụng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máy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chiếu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chiếu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ảnh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đèo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Hải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vân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đưa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ra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tình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huống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vào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như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SGK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/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T1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giới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thiệu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Đèo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Hải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Vân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cung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đường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hiểm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trở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trên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tuyến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giao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thông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xuyên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suốt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Việt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Nam.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thuận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lợi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việc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đi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lại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ta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đã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xây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dựng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hầm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đường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bộ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xuyên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đèo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Hải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Vân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Hầm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Hải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Vân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chiều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dài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6,28km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và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bằng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chiều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dài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độ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dài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đèo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Hải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Vân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.</a:t>
            </a:r>
          </a:p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783313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GV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chiếu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nội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180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dung định nghĩa,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yêu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cầu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HS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đọc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lại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và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ghi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nhớ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nội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180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dung định nghĩa..</a:t>
            </a:r>
            <a:endParaRPr lang="en-US" sz="1800" dirty="0"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endParaRPr lang="en-US" sz="1800" dirty="0"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587339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- GV cho học sinh nhắc lại công thức tính thể tích hình lập phương.</a:t>
            </a:r>
            <a:endParaRPr lang="vi-VN" sz="180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- Học sinh thực hiện cá nhân ví dụ 1.</a:t>
            </a:r>
            <a:endParaRPr lang="vi-VN" sz="180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- HS nhắc lại công thức tính thể tích hình lập phương đã học ở lớp 7. Từ đó thực hiện ví dụ 1.</a:t>
            </a:r>
            <a:endParaRPr lang="vi-VN" sz="180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- Trả lời câu hỏi  có phải là hàm số của  không. Giải thích được tại sao.</a:t>
            </a:r>
            <a:endParaRPr lang="vi-VN" sz="1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80879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endParaRPr lang="en-US" sz="1800" dirty="0"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04755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endParaRPr lang="en-US" sz="1800" dirty="0"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48163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endParaRPr lang="vi-VN" sz="180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734332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endParaRPr lang="vi-VN" sz="180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875046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endParaRPr lang="vi-VN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28165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67A588-90D2-411D-BDAD-7DAD66783F3C}" type="slidenum">
              <a:rPr lang="en-US" smtClean="0">
                <a:solidFill>
                  <a:prstClr val="black"/>
                </a:solidFill>
              </a:rPr>
              <a:pPr/>
              <a:t>22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409368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218097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51131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994317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726127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9337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94173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835397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spcBef>
                <a:spcPts val="720"/>
              </a:spcBef>
              <a:spcAft>
                <a:spcPts val="720"/>
              </a:spcAft>
            </a:pPr>
            <a:r>
              <a:rPr lang="en-US" sz="1800">
                <a:solidFill>
                  <a:srgbClr val="0000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Có 6 mảnh ghép, ẩn sau các mảnh ghép là 6 câu hỏi. Giáo viên sẽ sử dụng https://www.online-stopwatch.com/duck-race/ chọn ngẫu nhiên học sinh lật từng mảnh ghép. </a:t>
            </a:r>
          </a:p>
          <a:p>
            <a:pPr algn="just">
              <a:spcBef>
                <a:spcPts val="720"/>
              </a:spcBef>
              <a:spcAft>
                <a:spcPts val="720"/>
              </a:spcAft>
            </a:pPr>
            <a:r>
              <a:rPr lang="en-US" sz="1800">
                <a:solidFill>
                  <a:srgbClr val="0000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Cách sử dụng phần mềm: thầy cô vào: https://www.youtube.com/watch?v=YKN_1V8pLsM</a:t>
            </a:r>
          </a:p>
          <a:p>
            <a:pPr algn="just">
              <a:spcBef>
                <a:spcPts val="720"/>
              </a:spcBef>
              <a:spcAft>
                <a:spcPts val="720"/>
              </a:spcAft>
            </a:pPr>
            <a:r>
              <a:rPr lang="en-US" sz="1800">
                <a:solidFill>
                  <a:srgbClr val="0000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Mỗi mảnh ghép các học sinh có 20s để suy nghĩ và trả lời, nếu đáp án sai quyền trả lời sẽ thuộc về bạn khác. </a:t>
            </a:r>
            <a:endParaRPr lang="vi-VN" sz="180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just">
              <a:spcBef>
                <a:spcPts val="720"/>
              </a:spcBef>
              <a:spcAft>
                <a:spcPts val="720"/>
              </a:spcAft>
            </a:pPr>
            <a:r>
              <a:rPr lang="en-US" sz="1800">
                <a:solidFill>
                  <a:srgbClr val="0000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Mỗi bạn trả lời đúng sẽ được nhận 1 phần quà từ cô giáo.</a:t>
            </a:r>
            <a:endParaRPr lang="vi-VN" sz="1800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9AD515-9743-42F6-8B4E-461E42323E49}" type="slidenum">
              <a:rPr lang="vi-VN" smtClean="0"/>
              <a:t>31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4800628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342783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endParaRPr lang="en-US" sz="1800" dirty="0"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94526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spcBef>
                <a:spcPts val="720"/>
              </a:spcBef>
              <a:spcAft>
                <a:spcPts val="720"/>
              </a:spcAft>
            </a:pPr>
            <a:r>
              <a:rPr lang="en-US" sz="1800">
                <a:solidFill>
                  <a:srgbClr val="0000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Có 6 mảnh ghép, ẩn sau các mảnh ghép là 6 câu hỏi. Giáo viên sẽ sử dụng https://www.online-stopwatch.com/duck-race/ chọn ngẫu nhiên học sinh lật từng mảnh ghép. </a:t>
            </a:r>
          </a:p>
          <a:p>
            <a:pPr algn="just">
              <a:spcBef>
                <a:spcPts val="720"/>
              </a:spcBef>
              <a:spcAft>
                <a:spcPts val="720"/>
              </a:spcAft>
            </a:pPr>
            <a:r>
              <a:rPr lang="en-US" sz="1800">
                <a:solidFill>
                  <a:srgbClr val="0000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Cách sử dụng phần mềm: thầy cô vào: https://www.youtube.com/watch?v=YKN_1V8pLsM</a:t>
            </a:r>
          </a:p>
          <a:p>
            <a:pPr algn="just">
              <a:spcBef>
                <a:spcPts val="720"/>
              </a:spcBef>
              <a:spcAft>
                <a:spcPts val="720"/>
              </a:spcAft>
            </a:pPr>
            <a:r>
              <a:rPr lang="en-US" sz="1800">
                <a:solidFill>
                  <a:srgbClr val="0000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Mỗi mảnh ghép các học sinh có 20s để suy nghĩ và trả lời, nếu đáp án sai quyền trả lời sẽ thuộc về bạn khác. </a:t>
            </a:r>
            <a:endParaRPr lang="vi-VN" sz="180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just">
              <a:spcBef>
                <a:spcPts val="720"/>
              </a:spcBef>
              <a:spcAft>
                <a:spcPts val="720"/>
              </a:spcAft>
            </a:pPr>
            <a:r>
              <a:rPr lang="en-US" sz="1800">
                <a:solidFill>
                  <a:srgbClr val="0000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Mỗi bạn trả lời đúng sẽ được nhận 1 phần quà từ cô giáo.</a:t>
            </a:r>
            <a:endParaRPr lang="vi-VN" sz="1800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9AD515-9743-42F6-8B4E-461E42323E49}" type="slidenum">
              <a:rPr lang="vi-VN" smtClean="0"/>
              <a:t>39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8218636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Thầy cô cho HS lựa chọn ô số. Nhấn vào ô số đó sẽ đi đến câu hỏi tương ứng. Trả lời câu hỏi xong thầy cô nhấn vào hình ngôi sao để quay lại trang này. Khi đó ô só đó sẽ biến mất. 1 phần hình ảnh xuất hiện. Cứ thế cho đến hết 6 câu hỏi.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955090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Giáo viên chỉ cần nhấn 1 lần chuột thì đồng hồ chạy. Ko cần phải nhấn vào đồng hồ ạ.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GV chọn đáp án nào thì sẽ xuất hiện mặt mếu, mặt cười tương ứng.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Nếu muốn mất mặt mếu thì nhấn 1 lần nữa vào kết quả.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Nhấn vào ngôi sao để quay lại slide trò chơi ban đầu 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34936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693350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Giáo viên chỉ cần nhấn 1 lần chuột thì đồng hồ chạy. Ko cần phải nhấn vào đồng hồ ạ.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GV chọn đáp án nào thì sẽ xuất hiện mặt mếu, mặt cười tương ứng.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Nếu muốn mất mặt mếu thì nhấn 1 lần nữa vào kết quả.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Nhấn vào ngôi sao để quay lại slide trò chơi ban đầu </a:t>
            </a:r>
          </a:p>
          <a:p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208395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Giáo viên chỉ cần nhấn 1 lần chuột thì đồng hồ chạy. Ko cần phải nhấn vào đồng hồ ạ.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GV chọn đáp án nào thì sẽ xuất hiện mặt mếu, mặt cười tương ứng.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Nếu muốn mất mặt mếu thì nhấn 1 lần nữa vào kết quả.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Nhấn vào ngôi sao để quay lại slide trò chơi ban đầu </a:t>
            </a:r>
          </a:p>
          <a:p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27239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Giáo viên chỉ cần nhấn 1 lần chuột thì đồng hồ chạy. Ko cần phải nhấn vào đồng hồ ạ.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GV chọn đáp án nào thì sẽ xuất hiện mặt mếu, mặt cười tương ứng.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Nếu muốn mất mặt mếu thì nhấn 1 lần nữa vào kết quả.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Nhấn vào ngôi sao để quay lại slide trò chơi ban đầu </a:t>
            </a:r>
          </a:p>
          <a:p>
            <a:endParaRPr lang="en-US"/>
          </a:p>
          <a:p>
            <a:endParaRPr lang="vi-VN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9AD515-9743-42F6-8B4E-461E42323E49}" type="slidenum">
              <a:rPr lang="vi-VN" smtClean="0"/>
              <a:t>44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5308118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Giáo viên chỉ cần nhấn 1 lần chuột thì đồng hồ chạy. Ko cần phải nhấn vào đồng hồ ạ.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GV chọn đáp án nào thì sẽ xuất hiện mặt mếu, mặt cười tương ứng.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Nếu muốn mất mặt mếu thì nhấn 1 lần nữa vào kết quả.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Nhấn vào ngôi sao để quay lại slide trò chơi ban đầu </a:t>
            </a:r>
          </a:p>
          <a:p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pPr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945905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Giáo viên chỉ cần nhấn 1 lần chuột thì đồng hồ chạy. Ko cần phải nhấn vào đồng hồ ạ.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GV chọn đáp án nào thì sẽ xuất hiện mặt mếu, mặt cười tương ứng.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Nếu muốn mất mặt mếu thì nhấn 1 lần nữa vào kết quả.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Nhấn vào ngôi sao để quay lại slide trò chơi ban đầu </a:t>
            </a:r>
          </a:p>
          <a:p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9AD515-9743-42F6-8B4E-461E42323E49}" type="slidenum">
              <a:rPr lang="vi-VN" smtClean="0"/>
              <a:t>46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927382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endParaRPr lang="vi-VN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pPr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293585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- GV yêu cầu học sinh ghi lại đề bài tập c và d để về nhà nghiên cứu cách giải.</a:t>
            </a:r>
            <a:endParaRPr lang="vi-VN" sz="180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1800" b="1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* HS thực hiện nhiệm vụ:</a:t>
            </a:r>
            <a:endParaRPr lang="vi-VN" sz="180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- HS ghi lại đề bài tập c và d để về nhà nghiên cứu cách giải.</a:t>
            </a:r>
            <a:endParaRPr lang="vi-VN" sz="180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0799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6430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hỗ dành sẵn cho Ghi chú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algn="just">
                  <a:lnSpc>
                    <a:spcPct val="115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1800">
                    <a:solidFill>
                      <a:srgbClr val="0070C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</a:rPr>
                  <a:t>- GV trình chiếu nội dung hoạt động 2 SGK trang 55.</a:t>
                </a:r>
                <a:endParaRPr lang="vi-VN" sz="180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endParaRPr>
              </a:p>
              <a:p>
                <a:pPr algn="just">
                  <a:lnSpc>
                    <a:spcPct val="115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1800">
                    <a:solidFill>
                      <a:srgbClr val="0070C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</a:rPr>
                  <a:t>- GV yêu cầu HS hoạt động cá nhân thực hiện hoạt động 2 SGK trang 55.</a:t>
                </a:r>
                <a:endParaRPr lang="vi-VN" sz="180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3" name="Chỗ dành sẵn cho Ghi chú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algn="just">
                  <a:lnSpc>
                    <a:spcPct val="115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1800">
                    <a:solidFill>
                      <a:srgbClr val="0070C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</a:rPr>
                  <a:t>- GV trình chiếu nội dung hoạt động 2 SGK trang 55.</a:t>
                </a:r>
                <a:endParaRPr lang="vi-VN" sz="180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endParaRPr>
              </a:p>
              <a:p>
                <a:pPr algn="just">
                  <a:lnSpc>
                    <a:spcPct val="115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1800">
                    <a:solidFill>
                      <a:srgbClr val="0070C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</a:rPr>
                  <a:t>- GV yêu cầu HS hoạt động cá nhân thực hiện hoạt động 2 SGK trang 55.</a:t>
                </a:r>
                <a:endParaRPr lang="vi-VN" sz="180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endParaRPr>
              </a:p>
              <a:p>
                <a:pPr algn="just">
                  <a:lnSpc>
                    <a:spcPct val="115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1800">
                    <a:solidFill>
                      <a:srgbClr val="0070C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</a:rPr>
                  <a:t>GV: Làm thế nào để tính được số tiền bán thanh long?</a:t>
                </a:r>
              </a:p>
              <a:p>
                <a:pPr algn="just">
                  <a:lnSpc>
                    <a:spcPct val="115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1800">
                    <a:solidFill>
                      <a:srgbClr val="0070C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</a:rPr>
                  <a:t>HS: Muốn tính được số tiền bán thanh long, </a:t>
                </a:r>
                <a:r>
                  <a:rPr lang="en-US" sz="1800" i="0">
                    <a:solidFill>
                      <a:srgbClr val="0070C0"/>
                    </a:solidFill>
                    <a:effectLst/>
                    <a:latin typeface="Cambria Math" panose="0204050305040603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3"</a:t>
                </a:r>
                <a:r>
                  <a:rPr lang="en-US" sz="1800" i="0">
                    <a:solidFill>
                      <a:srgbClr val="0070C0"/>
                    </a:solidFill>
                    <a:effectLst/>
                    <a:latin typeface="Cambria Math" panose="02040503050406030204" pitchFamily="18" charset="0"/>
                    <a:ea typeface="Calibri" panose="020F0502020204030204" pitchFamily="34" charset="0"/>
                  </a:rPr>
                  <a:t>kg </a:t>
                </a:r>
                <a:r>
                  <a:rPr lang="en-US" sz="1800" i="0">
                    <a:solidFill>
                      <a:srgbClr val="0070C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</a:rPr>
                  <a:t>"</a:t>
                </a:r>
                <a:r>
                  <a:rPr lang="en-US" sz="1800">
                    <a:solidFill>
                      <a:srgbClr val="0070C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</a:rPr>
                  <a:t>thanh long, ta lấy</a:t>
                </a:r>
                <a:r>
                  <a:rPr lang="en-US" sz="1800" baseline="0">
                    <a:solidFill>
                      <a:srgbClr val="0070C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:r>
                  <a:rPr lang="en-US" sz="1800">
                    <a:solidFill>
                      <a:srgbClr val="0070C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</a:rPr>
                  <a:t>số tiền bán 1kg thanh long nhân</a:t>
                </a:r>
                <a:r>
                  <a:rPr lang="en-US" sz="1800" baseline="0">
                    <a:solidFill>
                      <a:srgbClr val="0070C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</a:rPr>
                  <a:t> với số kg thanh long được bán ra</a:t>
                </a:r>
                <a:r>
                  <a:rPr lang="en-US" sz="1800">
                    <a:solidFill>
                      <a:srgbClr val="0070C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</a:rPr>
                  <a:t>. (số tiền bán </a:t>
                </a:r>
                <a:r>
                  <a:rPr lang="en-US" sz="1800" i="0">
                    <a:solidFill>
                      <a:srgbClr val="0070C0"/>
                    </a:solidFill>
                    <a:effectLst/>
                    <a:latin typeface="Cambria Math" panose="0204050305040603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1"</a:t>
                </a:r>
                <a:r>
                  <a:rPr lang="en-US" sz="1800" i="0">
                    <a:solidFill>
                      <a:srgbClr val="0070C0"/>
                    </a:solidFill>
                    <a:effectLst/>
                    <a:latin typeface="Cambria Math" panose="02040503050406030204" pitchFamily="18" charset="0"/>
                    <a:ea typeface="Calibri" panose="020F0502020204030204" pitchFamily="34" charset="0"/>
                  </a:rPr>
                  <a:t>kg </a:t>
                </a:r>
                <a:r>
                  <a:rPr lang="en-US" sz="1800" i="0">
                    <a:solidFill>
                      <a:srgbClr val="0070C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</a:rPr>
                  <a:t>"</a:t>
                </a:r>
                <a:r>
                  <a:rPr lang="en-US" sz="1800">
                    <a:solidFill>
                      <a:srgbClr val="0070C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</a:rPr>
                  <a:t>thanh long đã cho ở phần mở đầu).</a:t>
                </a:r>
                <a:endParaRPr lang="vi-VN" sz="180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endParaRPr>
              </a:p>
              <a:p>
                <a:endParaRPr lang="en-US" dirty="0"/>
              </a:p>
            </p:txBody>
          </p:sp>
        </mc:Fallback>
      </mc:AlternateContent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80788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hỗ dành sẵn cho Ghi chú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algn="just">
                  <a:lnSpc>
                    <a:spcPct val="115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1800">
                    <a:solidFill>
                      <a:srgbClr val="0070C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</a:rPr>
                  <a:t>- GV trình chiếu nội dung hoạt động 2 SGK trang 55.</a:t>
                </a:r>
                <a:endParaRPr lang="vi-VN" sz="180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endParaRPr>
              </a:p>
              <a:p>
                <a:pPr algn="just">
                  <a:lnSpc>
                    <a:spcPct val="115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1800">
                    <a:solidFill>
                      <a:srgbClr val="0070C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</a:rPr>
                  <a:t>- GV yêu cầu HS hoạt động cá nhân thực hiện hoạt động 2 SGK trang 55.</a:t>
                </a:r>
                <a:endParaRPr lang="vi-VN" sz="180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endParaRPr>
              </a:p>
              <a:p>
                <a:pPr algn="just">
                  <a:lnSpc>
                    <a:spcPct val="115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1800">
                    <a:solidFill>
                      <a:srgbClr val="0070C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</a:rPr>
                  <a:t>GV: Làm thế nào để tính được số tiền bán thanh long?</a:t>
                </a:r>
              </a:p>
            </p:txBody>
          </p:sp>
        </mc:Choice>
        <mc:Fallback xmlns="">
          <p:sp>
            <p:nvSpPr>
              <p:cNvPr id="3" name="Chỗ dành sẵn cho Ghi chú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algn="just">
                  <a:lnSpc>
                    <a:spcPct val="115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1800">
                    <a:solidFill>
                      <a:srgbClr val="0070C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</a:rPr>
                  <a:t>- GV trình chiếu nội dung hoạt động 2 SGK trang 55.</a:t>
                </a:r>
                <a:endParaRPr lang="vi-VN" sz="180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endParaRPr>
              </a:p>
              <a:p>
                <a:pPr algn="just">
                  <a:lnSpc>
                    <a:spcPct val="115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1800">
                    <a:solidFill>
                      <a:srgbClr val="0070C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</a:rPr>
                  <a:t>- GV yêu cầu HS hoạt động cá nhân thực hiện hoạt động 2 SGK trang 55.</a:t>
                </a:r>
                <a:endParaRPr lang="vi-VN" sz="180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endParaRPr>
              </a:p>
              <a:p>
                <a:pPr algn="just">
                  <a:lnSpc>
                    <a:spcPct val="115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1800">
                    <a:solidFill>
                      <a:srgbClr val="0070C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</a:rPr>
                  <a:t>GV: Làm thế nào để tính được số tiền bán thanh long?</a:t>
                </a:r>
              </a:p>
              <a:p>
                <a:pPr algn="just">
                  <a:lnSpc>
                    <a:spcPct val="115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1800">
                    <a:solidFill>
                      <a:srgbClr val="0070C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</a:rPr>
                  <a:t>HS: Muốn tính được số tiền bán thanh long, </a:t>
                </a:r>
                <a:r>
                  <a:rPr lang="en-US" sz="1800" i="0">
                    <a:solidFill>
                      <a:srgbClr val="0070C0"/>
                    </a:solidFill>
                    <a:effectLst/>
                    <a:latin typeface="Cambria Math" panose="0204050305040603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3"</a:t>
                </a:r>
                <a:r>
                  <a:rPr lang="en-US" sz="1800" i="0">
                    <a:solidFill>
                      <a:srgbClr val="0070C0"/>
                    </a:solidFill>
                    <a:effectLst/>
                    <a:latin typeface="Cambria Math" panose="02040503050406030204" pitchFamily="18" charset="0"/>
                    <a:ea typeface="Calibri" panose="020F0502020204030204" pitchFamily="34" charset="0"/>
                  </a:rPr>
                  <a:t>kg </a:t>
                </a:r>
                <a:r>
                  <a:rPr lang="en-US" sz="1800" i="0">
                    <a:solidFill>
                      <a:srgbClr val="0070C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</a:rPr>
                  <a:t>"</a:t>
                </a:r>
                <a:r>
                  <a:rPr lang="en-US" sz="1800">
                    <a:solidFill>
                      <a:srgbClr val="0070C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</a:rPr>
                  <a:t>thanh long, ta lấy</a:t>
                </a:r>
                <a:r>
                  <a:rPr lang="en-US" sz="1800" baseline="0">
                    <a:solidFill>
                      <a:srgbClr val="0070C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:r>
                  <a:rPr lang="en-US" sz="1800">
                    <a:solidFill>
                      <a:srgbClr val="0070C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</a:rPr>
                  <a:t>số tiền bán 1kg thanh long nhân</a:t>
                </a:r>
                <a:r>
                  <a:rPr lang="en-US" sz="1800" baseline="0">
                    <a:solidFill>
                      <a:srgbClr val="0070C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</a:rPr>
                  <a:t> với số kg thanh long được bán ra</a:t>
                </a:r>
                <a:r>
                  <a:rPr lang="en-US" sz="1800">
                    <a:solidFill>
                      <a:srgbClr val="0070C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</a:rPr>
                  <a:t>. (số tiền bán </a:t>
                </a:r>
                <a:r>
                  <a:rPr lang="en-US" sz="1800" i="0">
                    <a:solidFill>
                      <a:srgbClr val="0070C0"/>
                    </a:solidFill>
                    <a:effectLst/>
                    <a:latin typeface="Cambria Math" panose="0204050305040603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1"</a:t>
                </a:r>
                <a:r>
                  <a:rPr lang="en-US" sz="1800" i="0">
                    <a:solidFill>
                      <a:srgbClr val="0070C0"/>
                    </a:solidFill>
                    <a:effectLst/>
                    <a:latin typeface="Cambria Math" panose="02040503050406030204" pitchFamily="18" charset="0"/>
                    <a:ea typeface="Calibri" panose="020F0502020204030204" pitchFamily="34" charset="0"/>
                  </a:rPr>
                  <a:t>kg </a:t>
                </a:r>
                <a:r>
                  <a:rPr lang="en-US" sz="1800" i="0">
                    <a:solidFill>
                      <a:srgbClr val="0070C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</a:rPr>
                  <a:t>"</a:t>
                </a:r>
                <a:r>
                  <a:rPr lang="en-US" sz="1800">
                    <a:solidFill>
                      <a:srgbClr val="0070C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</a:rPr>
                  <a:t>thanh long đã cho ở phần mở đầu).</a:t>
                </a:r>
                <a:endParaRPr lang="vi-VN" sz="180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endParaRPr>
              </a:p>
              <a:p>
                <a:endParaRPr lang="en-US" dirty="0"/>
              </a:p>
            </p:txBody>
          </p:sp>
        </mc:Fallback>
      </mc:AlternateContent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09564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- GV trình chiếu nội dung hoạt động 1 SGK trang 55.</a:t>
            </a:r>
            <a:endParaRPr lang="vi-VN" sz="180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- GV yêu cầu HS hoạt động cá nhân thực hiện hoạt động 1 SGK trang 55.</a:t>
            </a:r>
            <a:endParaRPr lang="vi-VN" sz="180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94895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- GV trình chiếu nội dung hoạt động 1 SGK trang 55.</a:t>
            </a:r>
            <a:endParaRPr lang="vi-VN" sz="180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- GV yêu cầu HS hoạt động cá nhân thực hiện hoạt động 1 SGK trang 55.</a:t>
            </a:r>
            <a:endParaRPr lang="vi-VN" sz="180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67418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116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31F10-A863-475E-8BBD-A134177BC641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50006-661A-443A-90B5-9C9DF2C79A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85763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31F10-A863-475E-8BBD-A134177BC641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50006-661A-443A-90B5-9C9DF2C79A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15480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31F10-A863-475E-8BBD-A134177BC641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50006-661A-443A-90B5-9C9DF2C79A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59565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61203219-0ED5-4CAD-8F16-4E3B3502C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27D59-6977-44DD-8E4E-5EC5FBCC1A3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9A89BAB-B41F-4760-996E-A658ABD61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D385E896-6A31-4981-B626-05CE0AE3B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31069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31F10-A863-475E-8BBD-A134177BC641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50006-661A-443A-90B5-9C9DF2C79A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58411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31F10-A863-475E-8BBD-A134177BC641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50006-661A-443A-90B5-9C9DF2C79A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39552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31F10-A863-475E-8BBD-A134177BC641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50006-661A-443A-90B5-9C9DF2C79A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6109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31F10-A863-475E-8BBD-A134177BC641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50006-661A-443A-90B5-9C9DF2C79A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56608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31F10-A863-475E-8BBD-A134177BC641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50006-661A-443A-90B5-9C9DF2C79A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74882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31F10-A863-475E-8BBD-A134177BC641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50006-661A-443A-90B5-9C9DF2C79A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66487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31F10-A863-475E-8BBD-A134177BC641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50006-661A-443A-90B5-9C9DF2C79A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68537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31F10-A863-475E-8BBD-A134177BC641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50006-661A-443A-90B5-9C9DF2C79A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60679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231F10-A863-475E-8BBD-A134177BC641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650006-661A-443A-90B5-9C9DF2C79A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2567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9.png"/><Relationship Id="rId11" Type="http://schemas.openxmlformats.org/officeDocument/2006/relationships/image" Target="../media/image6.png"/><Relationship Id="rId5" Type="http://schemas.openxmlformats.org/officeDocument/2006/relationships/image" Target="../media/image7.wmf"/><Relationship Id="rId10" Type="http://schemas.openxmlformats.org/officeDocument/2006/relationships/image" Target="../media/image5.png"/><Relationship Id="rId4" Type="http://schemas.openxmlformats.org/officeDocument/2006/relationships/oleObject" Target="../embeddings/oleObject1.bin"/><Relationship Id="rId9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9.png"/><Relationship Id="rId5" Type="http://schemas.openxmlformats.org/officeDocument/2006/relationships/image" Target="../media/image7.wmf"/><Relationship Id="rId10" Type="http://schemas.openxmlformats.org/officeDocument/2006/relationships/image" Target="../media/image16.png"/><Relationship Id="rId4" Type="http://schemas.openxmlformats.org/officeDocument/2006/relationships/oleObject" Target="../embeddings/oleObject2.bin"/><Relationship Id="rId9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17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7.w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18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7.wmf"/><Relationship Id="rId5" Type="http://schemas.openxmlformats.org/officeDocument/2006/relationships/oleObject" Target="../embeddings/oleObject4.bin"/><Relationship Id="rId4" Type="http://schemas.openxmlformats.org/officeDocument/2006/relationships/image" Target="../media/image9.png"/><Relationship Id="rId9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12.gif"/><Relationship Id="rId5" Type="http://schemas.openxmlformats.org/officeDocument/2006/relationships/image" Target="../media/image7.wmf"/><Relationship Id="rId4" Type="http://schemas.openxmlformats.org/officeDocument/2006/relationships/oleObject" Target="../embeddings/oleObject5.bin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1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0.png"/><Relationship Id="rId5" Type="http://schemas.openxmlformats.org/officeDocument/2006/relationships/hyperlink" Target="https://accuweather.com/" TargetMode="External"/><Relationship Id="rId4" Type="http://schemas.openxmlformats.org/officeDocument/2006/relationships/notesSlide" Target="../notesSlides/notesSlide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730.png"/><Relationship Id="rId4" Type="http://schemas.openxmlformats.org/officeDocument/2006/relationships/image" Target="../media/image720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5.sv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0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82.png"/><Relationship Id="rId4" Type="http://schemas.openxmlformats.org/officeDocument/2006/relationships/notesSlide" Target="../notesSlides/notesSlide18.xml"/><Relationship Id="rId9" Type="http://schemas.openxmlformats.org/officeDocument/2006/relationships/image" Target="../media/image2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7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4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2.png"/><Relationship Id="rId5" Type="http://schemas.openxmlformats.org/officeDocument/2006/relationships/image" Target="../media/image23.jpeg"/><Relationship Id="rId4" Type="http://schemas.openxmlformats.org/officeDocument/2006/relationships/notesSlide" Target="../notesSlides/notesSlide2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9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3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hyperlink" Target="https://youtu.be/OgGGvdiggfs" TargetMode="Externa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1.png"/><Relationship Id="rId5" Type="http://schemas.openxmlformats.org/officeDocument/2006/relationships/image" Target="../media/image40.jpeg"/><Relationship Id="rId4" Type="http://schemas.openxmlformats.org/officeDocument/2006/relationships/notesSlide" Target="../notesSlides/notesSlide2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3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https://youtu.be/e59y4aBaePM" TargetMode="Externa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slide" Target="slide12.xml"/><Relationship Id="rId3" Type="http://schemas.openxmlformats.org/officeDocument/2006/relationships/image" Target="../media/image41.jpeg"/><Relationship Id="rId7" Type="http://schemas.openxmlformats.org/officeDocument/2006/relationships/slide" Target="slide11.xm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6" Type="http://schemas.openxmlformats.org/officeDocument/2006/relationships/slide" Target="slide10.xml"/><Relationship Id="rId5" Type="http://schemas.openxmlformats.org/officeDocument/2006/relationships/slide" Target="slide9.xml"/><Relationship Id="rId4" Type="http://schemas.openxmlformats.org/officeDocument/2006/relationships/slide" Target="slide8.xml"/><Relationship Id="rId9" Type="http://schemas.openxmlformats.org/officeDocument/2006/relationships/slide" Target="slide13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png"/><Relationship Id="rId13" Type="http://schemas.openxmlformats.org/officeDocument/2006/relationships/slide" Target="slide7.xml"/><Relationship Id="rId18" Type="http://schemas.openxmlformats.org/officeDocument/2006/relationships/image" Target="../media/image45.png"/><Relationship Id="rId3" Type="http://schemas.openxmlformats.org/officeDocument/2006/relationships/slideLayout" Target="../slideLayouts/slideLayout7.xml"/><Relationship Id="rId7" Type="http://schemas.openxmlformats.org/officeDocument/2006/relationships/slide" Target="slide15.xml"/><Relationship Id="rId12" Type="http://schemas.openxmlformats.org/officeDocument/2006/relationships/image" Target="../media/image170.png"/><Relationship Id="rId17" Type="http://schemas.openxmlformats.org/officeDocument/2006/relationships/image" Target="../media/image44.jpg"/><Relationship Id="rId2" Type="http://schemas.openxmlformats.org/officeDocument/2006/relationships/video" Target="../media/media3.mp4"/><Relationship Id="rId16" Type="http://schemas.openxmlformats.org/officeDocument/2006/relationships/image" Target="../media/image43.jpeg"/><Relationship Id="rId1" Type="http://schemas.microsoft.com/office/2007/relationships/media" Target="../media/media3.mp4"/><Relationship Id="rId6" Type="http://schemas.openxmlformats.org/officeDocument/2006/relationships/audio" Target="../media/audio2.wav"/><Relationship Id="rId11" Type="http://schemas.openxmlformats.org/officeDocument/2006/relationships/image" Target="../media/image160.png"/><Relationship Id="rId5" Type="http://schemas.openxmlformats.org/officeDocument/2006/relationships/audio" Target="../media/audio1.wav"/><Relationship Id="rId15" Type="http://schemas.microsoft.com/office/2007/relationships/hdphoto" Target="../media/hdphoto2.wdp"/><Relationship Id="rId10" Type="http://schemas.openxmlformats.org/officeDocument/2006/relationships/image" Target="../media/image150.png"/><Relationship Id="rId4" Type="http://schemas.openxmlformats.org/officeDocument/2006/relationships/notesSlide" Target="../notesSlides/notesSlide29.xml"/><Relationship Id="rId9" Type="http://schemas.openxmlformats.org/officeDocument/2006/relationships/image" Target="../media/image140.png"/><Relationship Id="rId14" Type="http://schemas.openxmlformats.org/officeDocument/2006/relationships/image" Target="../media/image42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slide" Target="slide7.xml"/><Relationship Id="rId18" Type="http://schemas.openxmlformats.org/officeDocument/2006/relationships/image" Target="../media/image45.png"/><Relationship Id="rId3" Type="http://schemas.openxmlformats.org/officeDocument/2006/relationships/slideLayout" Target="../slideLayouts/slideLayout7.xml"/><Relationship Id="rId7" Type="http://schemas.openxmlformats.org/officeDocument/2006/relationships/slide" Target="slide15.xml"/><Relationship Id="rId12" Type="http://schemas.openxmlformats.org/officeDocument/2006/relationships/image" Target="../media/image260.png"/><Relationship Id="rId17" Type="http://schemas.openxmlformats.org/officeDocument/2006/relationships/image" Target="../media/image44.jpg"/><Relationship Id="rId2" Type="http://schemas.openxmlformats.org/officeDocument/2006/relationships/video" Target="../media/media3.mp4"/><Relationship Id="rId16" Type="http://schemas.openxmlformats.org/officeDocument/2006/relationships/image" Target="../media/image43.jpeg"/><Relationship Id="rId1" Type="http://schemas.microsoft.com/office/2007/relationships/media" Target="../media/media3.mp4"/><Relationship Id="rId6" Type="http://schemas.openxmlformats.org/officeDocument/2006/relationships/audio" Target="../media/audio1.wav"/><Relationship Id="rId11" Type="http://schemas.openxmlformats.org/officeDocument/2006/relationships/image" Target="../media/image250.png"/><Relationship Id="rId5" Type="http://schemas.openxmlformats.org/officeDocument/2006/relationships/audio" Target="../media/audio2.wav"/><Relationship Id="rId15" Type="http://schemas.microsoft.com/office/2007/relationships/hdphoto" Target="../media/hdphoto2.wdp"/><Relationship Id="rId10" Type="http://schemas.openxmlformats.org/officeDocument/2006/relationships/image" Target="../media/image240.png"/><Relationship Id="rId4" Type="http://schemas.openxmlformats.org/officeDocument/2006/relationships/notesSlide" Target="../notesSlides/notesSlide30.xml"/><Relationship Id="rId9" Type="http://schemas.openxmlformats.org/officeDocument/2006/relationships/image" Target="../media/image230.png"/><Relationship Id="rId14" Type="http://schemas.openxmlformats.org/officeDocument/2006/relationships/image" Target="../media/image42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0.png"/><Relationship Id="rId13" Type="http://schemas.openxmlformats.org/officeDocument/2006/relationships/slide" Target="slide7.xml"/><Relationship Id="rId18" Type="http://schemas.openxmlformats.org/officeDocument/2006/relationships/image" Target="../media/image45.png"/><Relationship Id="rId3" Type="http://schemas.openxmlformats.org/officeDocument/2006/relationships/slideLayout" Target="../slideLayouts/slideLayout7.xml"/><Relationship Id="rId7" Type="http://schemas.openxmlformats.org/officeDocument/2006/relationships/slide" Target="slide15.xml"/><Relationship Id="rId12" Type="http://schemas.openxmlformats.org/officeDocument/2006/relationships/image" Target="../media/image310.png"/><Relationship Id="rId17" Type="http://schemas.openxmlformats.org/officeDocument/2006/relationships/image" Target="../media/image44.jpg"/><Relationship Id="rId2" Type="http://schemas.openxmlformats.org/officeDocument/2006/relationships/video" Target="../media/media3.mp4"/><Relationship Id="rId16" Type="http://schemas.openxmlformats.org/officeDocument/2006/relationships/image" Target="../media/image43.jpeg"/><Relationship Id="rId1" Type="http://schemas.microsoft.com/office/2007/relationships/media" Target="../media/media3.mp4"/><Relationship Id="rId6" Type="http://schemas.openxmlformats.org/officeDocument/2006/relationships/audio" Target="../media/audio2.wav"/><Relationship Id="rId11" Type="http://schemas.openxmlformats.org/officeDocument/2006/relationships/image" Target="../media/image300.png"/><Relationship Id="rId5" Type="http://schemas.openxmlformats.org/officeDocument/2006/relationships/audio" Target="../media/audio1.wav"/><Relationship Id="rId15" Type="http://schemas.microsoft.com/office/2007/relationships/hdphoto" Target="../media/hdphoto2.wdp"/><Relationship Id="rId10" Type="http://schemas.openxmlformats.org/officeDocument/2006/relationships/image" Target="../media/image290.png"/><Relationship Id="rId4" Type="http://schemas.openxmlformats.org/officeDocument/2006/relationships/notesSlide" Target="../notesSlides/notesSlide31.xml"/><Relationship Id="rId9" Type="http://schemas.openxmlformats.org/officeDocument/2006/relationships/image" Target="../media/image280.png"/><Relationship Id="rId14" Type="http://schemas.openxmlformats.org/officeDocument/2006/relationships/image" Target="../media/image42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340.png"/><Relationship Id="rId18" Type="http://schemas.openxmlformats.org/officeDocument/2006/relationships/image" Target="../media/image45.png"/><Relationship Id="rId3" Type="http://schemas.openxmlformats.org/officeDocument/2006/relationships/slideLayout" Target="../slideLayouts/slideLayout7.xml"/><Relationship Id="rId7" Type="http://schemas.openxmlformats.org/officeDocument/2006/relationships/slide" Target="slide7.xml"/><Relationship Id="rId12" Type="http://schemas.openxmlformats.org/officeDocument/2006/relationships/image" Target="../media/image330.png"/><Relationship Id="rId17" Type="http://schemas.openxmlformats.org/officeDocument/2006/relationships/image" Target="../media/image44.jpg"/><Relationship Id="rId2" Type="http://schemas.openxmlformats.org/officeDocument/2006/relationships/video" Target="../media/media3.mp4"/><Relationship Id="rId16" Type="http://schemas.openxmlformats.org/officeDocument/2006/relationships/image" Target="../media/image43.jpeg"/><Relationship Id="rId1" Type="http://schemas.microsoft.com/office/2007/relationships/media" Target="../media/media3.mp4"/><Relationship Id="rId6" Type="http://schemas.openxmlformats.org/officeDocument/2006/relationships/audio" Target="../media/audio1.wav"/><Relationship Id="rId11" Type="http://schemas.openxmlformats.org/officeDocument/2006/relationships/image" Target="../media/image320.png"/><Relationship Id="rId5" Type="http://schemas.openxmlformats.org/officeDocument/2006/relationships/audio" Target="../media/audio2.wav"/><Relationship Id="rId15" Type="http://schemas.openxmlformats.org/officeDocument/2006/relationships/image" Target="../media/image360.png"/><Relationship Id="rId10" Type="http://schemas.openxmlformats.org/officeDocument/2006/relationships/slide" Target="slide15.xml"/><Relationship Id="rId4" Type="http://schemas.openxmlformats.org/officeDocument/2006/relationships/notesSlide" Target="../notesSlides/notesSlide32.xml"/><Relationship Id="rId9" Type="http://schemas.microsoft.com/office/2007/relationships/hdphoto" Target="../media/hdphoto2.wdp"/><Relationship Id="rId14" Type="http://schemas.openxmlformats.org/officeDocument/2006/relationships/image" Target="../media/image350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0.png"/><Relationship Id="rId13" Type="http://schemas.openxmlformats.org/officeDocument/2006/relationships/slide" Target="slide7.xml"/><Relationship Id="rId18" Type="http://schemas.openxmlformats.org/officeDocument/2006/relationships/image" Target="../media/image45.png"/><Relationship Id="rId3" Type="http://schemas.openxmlformats.org/officeDocument/2006/relationships/slideLayout" Target="../slideLayouts/slideLayout7.xml"/><Relationship Id="rId7" Type="http://schemas.openxmlformats.org/officeDocument/2006/relationships/slide" Target="slide15.xml"/><Relationship Id="rId12" Type="http://schemas.openxmlformats.org/officeDocument/2006/relationships/image" Target="../media/image41.png"/><Relationship Id="rId17" Type="http://schemas.openxmlformats.org/officeDocument/2006/relationships/image" Target="../media/image44.jpg"/><Relationship Id="rId2" Type="http://schemas.openxmlformats.org/officeDocument/2006/relationships/video" Target="../media/media3.mp4"/><Relationship Id="rId16" Type="http://schemas.openxmlformats.org/officeDocument/2006/relationships/image" Target="../media/image43.jpeg"/><Relationship Id="rId1" Type="http://schemas.microsoft.com/office/2007/relationships/media" Target="../media/media3.mp4"/><Relationship Id="rId6" Type="http://schemas.openxmlformats.org/officeDocument/2006/relationships/audio" Target="../media/audio2.wav"/><Relationship Id="rId11" Type="http://schemas.openxmlformats.org/officeDocument/2006/relationships/image" Target="../media/image400.png"/><Relationship Id="rId5" Type="http://schemas.openxmlformats.org/officeDocument/2006/relationships/audio" Target="../media/audio1.wav"/><Relationship Id="rId15" Type="http://schemas.microsoft.com/office/2007/relationships/hdphoto" Target="../media/hdphoto2.wdp"/><Relationship Id="rId10" Type="http://schemas.openxmlformats.org/officeDocument/2006/relationships/image" Target="../media/image390.png"/><Relationship Id="rId4" Type="http://schemas.openxmlformats.org/officeDocument/2006/relationships/notesSlide" Target="../notesSlides/notesSlide33.xml"/><Relationship Id="rId9" Type="http://schemas.openxmlformats.org/officeDocument/2006/relationships/image" Target="../media/image380.png"/><Relationship Id="rId14" Type="http://schemas.openxmlformats.org/officeDocument/2006/relationships/image" Target="../media/image42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0.png"/><Relationship Id="rId13" Type="http://schemas.openxmlformats.org/officeDocument/2006/relationships/slide" Target="slide7.xml"/><Relationship Id="rId18" Type="http://schemas.openxmlformats.org/officeDocument/2006/relationships/image" Target="../media/image49.png"/><Relationship Id="rId3" Type="http://schemas.openxmlformats.org/officeDocument/2006/relationships/slideLayout" Target="../slideLayouts/slideLayout7.xml"/><Relationship Id="rId7" Type="http://schemas.openxmlformats.org/officeDocument/2006/relationships/slide" Target="slide15.xml"/><Relationship Id="rId12" Type="http://schemas.openxmlformats.org/officeDocument/2006/relationships/image" Target="../media/image49.png"/><Relationship Id="rId17" Type="http://schemas.openxmlformats.org/officeDocument/2006/relationships/image" Target="../media/image44.jpg"/><Relationship Id="rId2" Type="http://schemas.openxmlformats.org/officeDocument/2006/relationships/video" Target="../media/media3.mp4"/><Relationship Id="rId16" Type="http://schemas.openxmlformats.org/officeDocument/2006/relationships/image" Target="../media/image43.jpeg"/><Relationship Id="rId1" Type="http://schemas.microsoft.com/office/2007/relationships/media" Target="../media/media3.mp4"/><Relationship Id="rId6" Type="http://schemas.openxmlformats.org/officeDocument/2006/relationships/audio" Target="../media/audio1.wav"/><Relationship Id="rId11" Type="http://schemas.openxmlformats.org/officeDocument/2006/relationships/image" Target="../media/image450.png"/><Relationship Id="rId5" Type="http://schemas.openxmlformats.org/officeDocument/2006/relationships/audio" Target="../media/audio2.wav"/><Relationship Id="rId15" Type="http://schemas.microsoft.com/office/2007/relationships/hdphoto" Target="../media/hdphoto2.wdp"/><Relationship Id="rId10" Type="http://schemas.openxmlformats.org/officeDocument/2006/relationships/image" Target="../media/image440.png"/><Relationship Id="rId4" Type="http://schemas.openxmlformats.org/officeDocument/2006/relationships/notesSlide" Target="../notesSlides/notesSlide34.xml"/><Relationship Id="rId9" Type="http://schemas.openxmlformats.org/officeDocument/2006/relationships/image" Target="../media/image48.png"/><Relationship Id="rId14" Type="http://schemas.openxmlformats.org/officeDocument/2006/relationships/image" Target="../media/image48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https://youtu.be/RQV65BraWKk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3075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3076" name="Picture 7" descr="Korea_CG_Art_design_greeny_sk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WordArt 5"/>
          <p:cNvSpPr>
            <a:spLocks noChangeArrowheads="1" noChangeShapeType="1" noTextEdit="1"/>
          </p:cNvSpPr>
          <p:nvPr/>
        </p:nvSpPr>
        <p:spPr bwMode="auto">
          <a:xfrm>
            <a:off x="2103550" y="2232070"/>
            <a:ext cx="8133009" cy="15430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2400" b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99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CHÀO MỪNG QUÝ THẦY CÔ VỀ  DỰ GIỜ</a:t>
            </a:r>
            <a:r>
              <a:rPr lang="en-US" sz="2400" b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B05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!</a:t>
            </a:r>
          </a:p>
        </p:txBody>
      </p:sp>
      <p:sp>
        <p:nvSpPr>
          <p:cNvPr id="3078" name="TextBox 7"/>
          <p:cNvSpPr txBox="1">
            <a:spLocks noChangeArrowheads="1"/>
          </p:cNvSpPr>
          <p:nvPr/>
        </p:nvSpPr>
        <p:spPr bwMode="auto">
          <a:xfrm>
            <a:off x="4608513" y="4022726"/>
            <a:ext cx="3771900" cy="78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500">
                <a:solidFill>
                  <a:srgbClr val="CC0099"/>
                </a:solidFill>
                <a:latin typeface=".VnTifani HeavyH" panose="020B7200000000000000" pitchFamily="34" charset="0"/>
              </a:rPr>
              <a:t>LỚP </a:t>
            </a:r>
            <a:r>
              <a:rPr lang="en-US" altLang="en-US" sz="4500" smtClean="0">
                <a:solidFill>
                  <a:srgbClr val="CC0099"/>
                </a:solidFill>
                <a:latin typeface=".VnTifani HeavyH" panose="020B7200000000000000" pitchFamily="34" charset="0"/>
              </a:rPr>
              <a:t>8A4</a:t>
            </a:r>
            <a:endParaRPr lang="en-US" altLang="en-US" sz="4500">
              <a:solidFill>
                <a:srgbClr val="CC0099"/>
              </a:solidFill>
              <a:latin typeface=".VnTifani HeavyH" panose="020B7200000000000000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760631" y="5257800"/>
            <a:ext cx="46197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GV: LÊ THỊ LAN ANH</a:t>
            </a:r>
            <a:endParaRPr lang="en-US" sz="32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0864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CA5C00B0-B2B6-4792-8C67-F8C09471186E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xmlns="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xmlns="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HOẠT ĐỘNG HÌNH THÀNH KIẾN THỨC</a:t>
              </a:r>
              <a:endParaRPr lang="en-US" sz="2400">
                <a:solidFill>
                  <a:srgbClr val="FFFF00"/>
                </a:solidFill>
                <a:latin typeface="Arial" panose="020B0604020202020204" pitchFamily="34" charset="0"/>
              </a:endParaRPr>
            </a:p>
          </p:txBody>
        </p:sp>
      </p:grpSp>
      <p:graphicFrame>
        <p:nvGraphicFramePr>
          <p:cNvPr id="13" name="Đối tượng 12">
            <a:extLst>
              <a:ext uri="{FF2B5EF4-FFF2-40B4-BE49-F238E27FC236}">
                <a16:creationId xmlns:a16="http://schemas.microsoft.com/office/drawing/2014/main" xmlns="" id="{0BEDF37A-D9E8-0052-B9B7-31CF4CE5139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927600" y="2667000"/>
          <a:ext cx="914400" cy="198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2" name="Equation" r:id="rId4" imgW="914400" imgH="198720" progId="Equation.DSMT4">
                  <p:embed/>
                </p:oleObj>
              </mc:Choice>
              <mc:Fallback>
                <p:oleObj name="Equation" r:id="rId4" imgW="914400" imgH="1987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927600" y="2667000"/>
                        <a:ext cx="914400" cy="1984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1" name="Group 10"/>
          <p:cNvGrpSpPr/>
          <p:nvPr/>
        </p:nvGrpSpPr>
        <p:grpSpPr>
          <a:xfrm>
            <a:off x="742351" y="695495"/>
            <a:ext cx="7104548" cy="749691"/>
            <a:chOff x="-29343" y="45473"/>
            <a:chExt cx="8022162" cy="910469"/>
          </a:xfrm>
        </p:grpSpPr>
        <p:grpSp>
          <p:nvGrpSpPr>
            <p:cNvPr id="16" name="Nhóm 15">
              <a:extLst>
                <a:ext uri="{FF2B5EF4-FFF2-40B4-BE49-F238E27FC236}">
                  <a16:creationId xmlns:a16="http://schemas.microsoft.com/office/drawing/2014/main" xmlns="" id="{BFC50481-7BD1-A071-C826-BF3BC21BFAA0}"/>
                </a:ext>
              </a:extLst>
            </p:cNvPr>
            <p:cNvGrpSpPr/>
            <p:nvPr/>
          </p:nvGrpSpPr>
          <p:grpSpPr>
            <a:xfrm>
              <a:off x="-29343" y="45473"/>
              <a:ext cx="8022162" cy="910469"/>
              <a:chOff x="199271" y="224157"/>
              <a:chExt cx="8194331" cy="995796"/>
            </a:xfrm>
          </p:grpSpPr>
          <p:pic>
            <p:nvPicPr>
              <p:cNvPr id="2" name="!!3">
                <a:extLst>
                  <a:ext uri="{FF2B5EF4-FFF2-40B4-BE49-F238E27FC236}">
                    <a16:creationId xmlns:a16="http://schemas.microsoft.com/office/drawing/2014/main" xmlns="" id="{83F1A94D-48D5-4D73-BDAA-9118478F5E6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66160" y="224157"/>
                <a:ext cx="1106441" cy="995796"/>
              </a:xfrm>
              <a:prstGeom prst="rect">
                <a:avLst/>
              </a:prstGeom>
            </p:spPr>
          </p:pic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xmlns="" id="{A3A062DA-93BF-4842-B601-4404401BCCE3}"/>
                  </a:ext>
                </a:extLst>
              </p:cNvPr>
              <p:cNvSpPr txBox="1"/>
              <p:nvPr/>
            </p:nvSpPr>
            <p:spPr>
              <a:xfrm>
                <a:off x="199271" y="353236"/>
                <a:ext cx="8194331" cy="73586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3000" b="1" i="1" smtClean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(</a:t>
                </a:r>
                <a:r>
                  <a:rPr lang="en-US" sz="2800" b="1" i="1" smtClean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SGK</a:t>
                </a:r>
                <a:r>
                  <a:rPr lang="en-US" sz="2800" b="1" i="1" smtClean="0">
                    <a:latin typeface="Arial" panose="020B0604020202020204" pitchFamily="34" charset="0"/>
                    <a:ea typeface="Times New Roman" panose="02020603050405020304" pitchFamily="18" charset="0"/>
                  </a:rPr>
                  <a:t>-</a:t>
                </a:r>
                <a:r>
                  <a:rPr lang="en-US" sz="2800" b="1" i="1" smtClean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T55</a:t>
                </a:r>
                <a:r>
                  <a:rPr lang="en-US" sz="2800" b="1" i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):</a:t>
                </a:r>
                <a:endParaRPr lang="en-US" sz="2800" b="1" dirty="0">
                  <a:solidFill>
                    <a:srgbClr val="0070C0"/>
                  </a:solidFill>
                  <a:latin typeface="Arial" panose="020B0604020202020204" pitchFamily="34" charset="0"/>
                </a:endParaRPr>
              </a:p>
            </p:txBody>
          </p:sp>
        </p:grpSp>
        <p:pic>
          <p:nvPicPr>
            <p:cNvPr id="9" name="Hình ảnh 8">
              <a:extLst>
                <a:ext uri="{FF2B5EF4-FFF2-40B4-BE49-F238E27FC236}">
                  <a16:creationId xmlns:a16="http://schemas.microsoft.com/office/drawing/2014/main" xmlns="" id="{6DB7B088-39C0-6EB7-4650-A201A37B587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063891" y="45473"/>
              <a:ext cx="1736127" cy="908846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Hộp Văn bản 11">
                <a:extLst>
                  <a:ext uri="{FF2B5EF4-FFF2-40B4-BE49-F238E27FC236}">
                    <a16:creationId xmlns:a16="http://schemas.microsoft.com/office/drawing/2014/main" xmlns="" id="{C96870FB-027A-5923-7618-D0ABE83A3500}"/>
                  </a:ext>
                </a:extLst>
              </p:cNvPr>
              <p:cNvSpPr txBox="1"/>
              <p:nvPr/>
            </p:nvSpPr>
            <p:spPr>
              <a:xfrm>
                <a:off x="876061" y="1887320"/>
                <a:ext cx="10534324" cy="195149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800" smtClean="0">
                    <a:latin typeface="Arial" panose="020B0604020202020204" pitchFamily="34" charset="0"/>
                  </a:rPr>
                  <a:t>Gọi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0" smtClean="0">
                        <a:latin typeface="Arial" panose="020B0604020202020204" pitchFamily="34" charset="0"/>
                        <a:cs typeface="Arial" panose="020B0604020202020204" pitchFamily="34" charset="0"/>
                      </a:rPr>
                      <m:t>y</m:t>
                    </m:r>
                  </m:oMath>
                </a14:m>
                <a:r>
                  <a:rPr lang="en-US" sz="2800">
                    <a:latin typeface="Arial" panose="020B0604020202020204" pitchFamily="34" charset="0"/>
                  </a:rPr>
                  <a:t> (đồng) là số tiền người bán thu được khi bán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0" smtClean="0">
                        <a:latin typeface="Arial" panose="020B0604020202020204" pitchFamily="34" charset="0"/>
                        <a:cs typeface="Arial" panose="020B0604020202020204" pitchFamily="34" charset="0"/>
                      </a:rPr>
                      <m:t>x</m:t>
                    </m:r>
                    <m:r>
                      <m:rPr>
                        <m:nor/>
                      </m:rPr>
                      <a:rPr lang="en-US" sz="2800" i="0" smtClean="0">
                        <a:latin typeface="Arial" panose="020B0604020202020204" pitchFamily="34" charset="0"/>
                        <a:cs typeface="Arial" panose="020B0604020202020204" pitchFamily="34" charset="0"/>
                      </a:rPr>
                      <m:t> (</m:t>
                    </m:r>
                    <m:r>
                      <m:rPr>
                        <m:nor/>
                      </m:rPr>
                      <a:rPr lang="en-US" sz="2800" i="0" smtClean="0">
                        <a:latin typeface="Arial" panose="020B0604020202020204" pitchFamily="34" charset="0"/>
                        <a:cs typeface="Arial" panose="020B0604020202020204" pitchFamily="34" charset="0"/>
                      </a:rPr>
                      <m:t>kg</m:t>
                    </m:r>
                    <m:r>
                      <m:rPr>
                        <m:nor/>
                      </m:rPr>
                      <a:rPr lang="en-US" sz="2800" i="0" smtClean="0">
                        <a:latin typeface="Arial" panose="020B0604020202020204" pitchFamily="34" charset="0"/>
                        <a:cs typeface="Arial" panose="020B0604020202020204" pitchFamily="34" charset="0"/>
                      </a:rPr>
                      <m:t>) </m:t>
                    </m:r>
                  </m:oMath>
                </a14:m>
                <a:r>
                  <a:rPr lang="en-US" sz="2800">
                    <a:latin typeface="Arial" panose="020B0604020202020204" pitchFamily="34" charset="0"/>
                  </a:rPr>
                  <a:t>thanh long. Với mỗi giá trị của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0" smtClean="0">
                        <a:latin typeface="Arial" panose="020B0604020202020204" pitchFamily="34" charset="0"/>
                        <a:cs typeface="Arial" panose="020B0604020202020204" pitchFamily="34" charset="0"/>
                      </a:rPr>
                      <m:t>x</m:t>
                    </m:r>
                  </m:oMath>
                </a14:m>
                <a:r>
                  <a:rPr lang="en-US" sz="2800">
                    <a:latin typeface="Arial" panose="020B0604020202020204" pitchFamily="34" charset="0"/>
                  </a:rPr>
                  <a:t>, ta xác định được bao nhiêu giá trị tương ứng của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0" smtClean="0">
                        <a:latin typeface="Arial" panose="020B0604020202020204" pitchFamily="34" charset="0"/>
                        <a:cs typeface="Arial" panose="020B0604020202020204" pitchFamily="34" charset="0"/>
                      </a:rPr>
                      <m:t>y</m:t>
                    </m:r>
                  </m:oMath>
                </a14:m>
                <a:r>
                  <a:rPr lang="en-US" sz="2800">
                    <a:latin typeface="Arial" panose="020B0604020202020204" pitchFamily="34" charset="0"/>
                  </a:rPr>
                  <a:t>? </a:t>
                </a:r>
                <a:endParaRPr lang="vi-VN" sz="2800"/>
              </a:p>
            </p:txBody>
          </p:sp>
        </mc:Choice>
        <mc:Fallback xmlns="">
          <p:sp>
            <p:nvSpPr>
              <p:cNvPr id="12" name="Hộp Văn bản 11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C96870FB-027A-5923-7618-D0ABE83A35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6061" y="1887320"/>
                <a:ext cx="10534324" cy="1951496"/>
              </a:xfrm>
              <a:prstGeom prst="rect">
                <a:avLst/>
              </a:prstGeom>
              <a:blipFill rotWithShape="0">
                <a:blip r:embed="rId8"/>
                <a:stretch>
                  <a:fillRect l="-1215" r="-1157" b="-78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Hộp Văn bản 3">
                <a:extLst>
                  <a:ext uri="{FF2B5EF4-FFF2-40B4-BE49-F238E27FC236}">
                    <a16:creationId xmlns:a16="http://schemas.microsoft.com/office/drawing/2014/main" xmlns="" id="{5052CAA4-CF63-A480-E31D-5402CE9CE0E7}"/>
                  </a:ext>
                </a:extLst>
              </p:cNvPr>
              <p:cNvSpPr txBox="1"/>
              <p:nvPr/>
            </p:nvSpPr>
            <p:spPr>
              <a:xfrm>
                <a:off x="406849" y="1445186"/>
                <a:ext cx="1112606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>
                    <a:latin typeface="Arial" panose="020B0604020202020204" pitchFamily="34" charset="0"/>
                    <a:cs typeface="Arial" panose="020B0604020202020204" pitchFamily="34" charset="0"/>
                  </a:rPr>
                  <a:t>	Giá bán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0" smtClean="0">
                        <a:latin typeface="Arial" panose="020B0604020202020204" pitchFamily="34" charset="0"/>
                        <a:cs typeface="Arial" panose="020B0604020202020204" pitchFamily="34" charset="0"/>
                      </a:rPr>
                      <m:t>1 </m:t>
                    </m:r>
                    <m:r>
                      <m:rPr>
                        <m:nor/>
                      </m:rPr>
                      <a:rPr lang="en-US" sz="2800" i="0" smtClean="0">
                        <a:latin typeface="Arial" panose="020B0604020202020204" pitchFamily="34" charset="0"/>
                        <a:cs typeface="Arial" panose="020B0604020202020204" pitchFamily="34" charset="0"/>
                      </a:rPr>
                      <m:t>kg</m:t>
                    </m:r>
                    <m:r>
                      <m:rPr>
                        <m:nor/>
                      </m:rPr>
                      <a:rPr lang="en-US" sz="2800" i="0" smtClean="0">
                        <a:latin typeface="Arial" panose="020B0604020202020204" pitchFamily="34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en-US" sz="2800">
                    <a:latin typeface="Arial" panose="020B0604020202020204" pitchFamily="34" charset="0"/>
                    <a:cs typeface="Arial" panose="020B0604020202020204" pitchFamily="34" charset="0"/>
                  </a:rPr>
                  <a:t>thanh long loại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0" smtClean="0">
                        <a:latin typeface="Arial" panose="020B0604020202020204" pitchFamily="34" charset="0"/>
                        <a:cs typeface="Arial" panose="020B0604020202020204" pitchFamily="34" charset="0"/>
                      </a:rPr>
                      <m:t>I</m:t>
                    </m:r>
                    <m:r>
                      <m:rPr>
                        <m:nor/>
                      </m:rPr>
                      <a:rPr lang="en-US" sz="2800" i="0" smtClean="0">
                        <a:latin typeface="Arial" panose="020B0604020202020204" pitchFamily="34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en-US" sz="2800">
                    <a:latin typeface="Arial" panose="020B0604020202020204" pitchFamily="34" charset="0"/>
                    <a:cs typeface="Arial" panose="020B0604020202020204" pitchFamily="34" charset="0"/>
                  </a:rPr>
                  <a:t>là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0" smtClean="0">
                        <a:latin typeface="Arial" panose="020B0604020202020204" pitchFamily="34" charset="0"/>
                        <a:cs typeface="Arial" panose="020B0604020202020204" pitchFamily="34" charset="0"/>
                      </a:rPr>
                      <m:t>32 000 </m:t>
                    </m:r>
                  </m:oMath>
                </a14:m>
                <a:r>
                  <a:rPr lang="en-US" sz="2800" smtClean="0">
                    <a:latin typeface="Arial" panose="020B0604020202020204" pitchFamily="34" charset="0"/>
                    <a:cs typeface="Arial" panose="020B0604020202020204" pitchFamily="34" charset="0"/>
                  </a:rPr>
                  <a:t>đồng, </a:t>
                </a:r>
                <a:r>
                  <a:rPr lang="en-US" sz="2800" smtClean="0">
                    <a:latin typeface="Arial" panose="020B0604020202020204" pitchFamily="34" charset="0"/>
                  </a:rPr>
                  <a:t>hãy </a:t>
                </a:r>
                <a:r>
                  <a:rPr lang="en-US" sz="2800">
                    <a:latin typeface="Arial" panose="020B0604020202020204" pitchFamily="34" charset="0"/>
                  </a:rPr>
                  <a:t>cho biết: </a:t>
                </a:r>
              </a:p>
            </p:txBody>
          </p:sp>
        </mc:Choice>
        <mc:Fallback xmlns="">
          <p:sp>
            <p:nvSpPr>
              <p:cNvPr id="3" name="Hộp Văn bản 3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5052CAA4-CF63-A480-E31D-5402CE9CE0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6849" y="1445186"/>
                <a:ext cx="11126069" cy="523220"/>
              </a:xfrm>
              <a:prstGeom prst="rect">
                <a:avLst/>
              </a:prstGeom>
              <a:blipFill rotWithShape="0">
                <a:blip r:embed="rId9"/>
                <a:stretch>
                  <a:fillRect t="-11628" b="-313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" name="Hình ảnh 1">
            <a:extLst>
              <a:ext uri="{FF2B5EF4-FFF2-40B4-BE49-F238E27FC236}">
                <a16:creationId xmlns:a16="http://schemas.microsoft.com/office/drawing/2014/main" xmlns="" id="{281A8A24-C3E4-2ECF-950D-330CB3F3540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42352" y="3991791"/>
            <a:ext cx="4344803" cy="2611551"/>
          </a:xfrm>
          <a:prstGeom prst="rect">
            <a:avLst/>
          </a:prstGeom>
        </p:spPr>
      </p:pic>
      <p:pic>
        <p:nvPicPr>
          <p:cNvPr id="19" name="Hình ảnh 2">
            <a:extLst>
              <a:ext uri="{FF2B5EF4-FFF2-40B4-BE49-F238E27FC236}">
                <a16:creationId xmlns:a16="http://schemas.microsoft.com/office/drawing/2014/main" xmlns="" id="{1CC09B99-C276-BC3F-CE91-C973D7143B1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143223" y="3972897"/>
            <a:ext cx="4379482" cy="2670369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35182" y="135315"/>
            <a:ext cx="38882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I/ ĐỊNH NGHĨA:</a:t>
            </a:r>
            <a:endParaRPr lang="en-US" sz="2400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132319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D4EF09CF-3362-453A-9463-F6669A9D3E01}"/>
              </a:ext>
            </a:extLst>
          </p:cNvPr>
          <p:cNvGrpSpPr/>
          <p:nvPr/>
        </p:nvGrpSpPr>
        <p:grpSpPr>
          <a:xfrm rot="8757556">
            <a:off x="-1568162" y="4826774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xmlns="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xmlns="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xmlns="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xmlns="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CA5C00B0-B2B6-4792-8C67-F8C09471186E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xmlns="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xmlns="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HOẠT ĐỘNG HÌNH THÀNH KIẾN THỨC</a:t>
              </a:r>
              <a:endParaRPr lang="en-US" sz="2400">
                <a:solidFill>
                  <a:srgbClr val="FFFF00"/>
                </a:solidFill>
                <a:latin typeface="Arial" panose="020B0604020202020204" pitchFamily="34" charset="0"/>
              </a:endParaRPr>
            </a:p>
          </p:txBody>
        </p:sp>
      </p:grpSp>
      <p:graphicFrame>
        <p:nvGraphicFramePr>
          <p:cNvPr id="13" name="Đối tượng 12">
            <a:extLst>
              <a:ext uri="{FF2B5EF4-FFF2-40B4-BE49-F238E27FC236}">
                <a16:creationId xmlns:a16="http://schemas.microsoft.com/office/drawing/2014/main" xmlns="" id="{0BEDF37A-D9E8-0052-B9B7-31CF4CE5139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927600" y="2667000"/>
          <a:ext cx="914400" cy="198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7" name="Equation" r:id="rId4" imgW="914400" imgH="198720" progId="Equation.DSMT4">
                  <p:embed/>
                </p:oleObj>
              </mc:Choice>
              <mc:Fallback>
                <p:oleObj name="Equation" r:id="rId4" imgW="914400" imgH="1987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927600" y="2667000"/>
                        <a:ext cx="914400" cy="1984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6" name="Nhóm 15">
            <a:extLst>
              <a:ext uri="{FF2B5EF4-FFF2-40B4-BE49-F238E27FC236}">
                <a16:creationId xmlns:a16="http://schemas.microsoft.com/office/drawing/2014/main" xmlns="" id="{BFC50481-7BD1-A071-C826-BF3BC21BFAA0}"/>
              </a:ext>
            </a:extLst>
          </p:cNvPr>
          <p:cNvGrpSpPr/>
          <p:nvPr/>
        </p:nvGrpSpPr>
        <p:grpSpPr>
          <a:xfrm>
            <a:off x="-1024627" y="0"/>
            <a:ext cx="8022161" cy="910469"/>
            <a:chOff x="-714171" y="224157"/>
            <a:chExt cx="8194331" cy="995796"/>
          </a:xfrm>
        </p:grpSpPr>
        <p:pic>
          <p:nvPicPr>
            <p:cNvPr id="2" name="!!3">
              <a:extLst>
                <a:ext uri="{FF2B5EF4-FFF2-40B4-BE49-F238E27FC236}">
                  <a16:creationId xmlns:a16="http://schemas.microsoft.com/office/drawing/2014/main" xmlns="" id="{83F1A94D-48D5-4D73-BDAA-9118478F5E6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66160" y="224157"/>
              <a:ext cx="1106441" cy="995796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xmlns="" id="{A3A062DA-93BF-4842-B601-4404401BCCE3}"/>
                </a:ext>
              </a:extLst>
            </p:cNvPr>
            <p:cNvSpPr txBox="1"/>
            <p:nvPr/>
          </p:nvSpPr>
          <p:spPr>
            <a:xfrm>
              <a:off x="-714171" y="224157"/>
              <a:ext cx="8194331" cy="57225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800" b="1" i="1" smtClean="0">
                  <a:effectLst/>
                  <a:latin typeface="Arial" panose="020B0604020202020204" pitchFamily="34" charset="0"/>
                  <a:ea typeface="Times New Roman" panose="02020603050405020304" pitchFamily="18" charset="0"/>
                </a:rPr>
                <a:t>(</a:t>
              </a:r>
              <a:r>
                <a:rPr lang="en-US" sz="2800" b="1" i="1">
                  <a:effectLst/>
                  <a:latin typeface="Arial" panose="020B0604020202020204" pitchFamily="34" charset="0"/>
                  <a:ea typeface="Times New Roman" panose="02020603050405020304" pitchFamily="18" charset="0"/>
                </a:rPr>
                <a:t>SGK</a:t>
              </a:r>
              <a:r>
                <a:rPr lang="en-US" sz="2800" b="1" i="1">
                  <a:latin typeface="Arial" panose="020B0604020202020204" pitchFamily="34" charset="0"/>
                  <a:ea typeface="Times New Roman" panose="02020603050405020304" pitchFamily="18" charset="0"/>
                </a:rPr>
                <a:t>-</a:t>
              </a:r>
              <a:r>
                <a:rPr lang="en-US" sz="2800" b="1" i="1">
                  <a:effectLst/>
                  <a:latin typeface="Arial" panose="020B0604020202020204" pitchFamily="34" charset="0"/>
                  <a:ea typeface="Times New Roman" panose="02020603050405020304" pitchFamily="18" charset="0"/>
                </a:rPr>
                <a:t>T55):</a:t>
              </a:r>
              <a:endParaRPr lang="en-US" sz="3200" b="1" dirty="0">
                <a:solidFill>
                  <a:srgbClr val="0070C0"/>
                </a:solidFill>
                <a:latin typeface="Arial" panose="020B0604020202020204" pitchFamily="34" charset="0"/>
              </a:endParaRPr>
            </a:p>
          </p:txBody>
        </p:sp>
      </p:grpSp>
      <p:pic>
        <p:nvPicPr>
          <p:cNvPr id="9" name="Hình ảnh 8">
            <a:extLst>
              <a:ext uri="{FF2B5EF4-FFF2-40B4-BE49-F238E27FC236}">
                <a16:creationId xmlns:a16="http://schemas.microsoft.com/office/drawing/2014/main" xmlns="" id="{6DB7B088-39C0-6EB7-4650-A201A37B587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8300" y="1623"/>
            <a:ext cx="998016" cy="52245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6" name="Hộp Văn bản 25">
                <a:extLst>
                  <a:ext uri="{FF2B5EF4-FFF2-40B4-BE49-F238E27FC236}">
                    <a16:creationId xmlns:a16="http://schemas.microsoft.com/office/drawing/2014/main" xmlns="" id="{0843A301-663F-4FBD-E6F8-8D8ABB56FBAD}"/>
                  </a:ext>
                </a:extLst>
              </p:cNvPr>
              <p:cNvSpPr txBox="1"/>
              <p:nvPr/>
            </p:nvSpPr>
            <p:spPr>
              <a:xfrm>
                <a:off x="361565" y="1143210"/>
                <a:ext cx="11171354" cy="55399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3000" smtClean="0">
                    <a:latin typeface="Arial" panose="020B0604020202020204" pitchFamily="34" charset="0"/>
                    <a:cs typeface="Arial" panose="020B0604020202020204" pitchFamily="34" charset="0"/>
                  </a:rPr>
                  <a:t>Vì </a:t>
                </a:r>
                <a:r>
                  <a:rPr lang="en-US" sz="3000">
                    <a:latin typeface="Arial" panose="020B0604020202020204" pitchFamily="34" charset="0"/>
                    <a:cs typeface="Arial" panose="020B0604020202020204" pitchFamily="34" charset="0"/>
                  </a:rPr>
                  <a:t>giá bán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000" i="0">
                        <a:latin typeface="Arial" panose="020B0604020202020204" pitchFamily="34" charset="0"/>
                        <a:cs typeface="Arial" panose="020B0604020202020204" pitchFamily="34" charset="0"/>
                      </a:rPr>
                      <m:t>1</m:t>
                    </m:r>
                    <m:r>
                      <m:rPr>
                        <m:nor/>
                      </m:rPr>
                      <a:rPr lang="en-US" sz="3000" b="0" i="0" smtClean="0">
                        <a:latin typeface="Arial" panose="020B0604020202020204" pitchFamily="34" charset="0"/>
                        <a:cs typeface="Arial" panose="020B0604020202020204" pitchFamily="34" charset="0"/>
                      </a:rPr>
                      <m:t> </m:t>
                    </m:r>
                    <m:r>
                      <m:rPr>
                        <m:nor/>
                      </m:rPr>
                      <a:rPr lang="en-US" sz="3000">
                        <a:latin typeface="Arial" panose="020B0604020202020204" pitchFamily="34" charset="0"/>
                        <a:cs typeface="Arial" panose="020B0604020202020204" pitchFamily="34" charset="0"/>
                      </a:rPr>
                      <m:t>kg</m:t>
                    </m:r>
                    <m:r>
                      <m:rPr>
                        <m:nor/>
                      </m:rPr>
                      <a:rPr lang="en-US" sz="3000">
                        <a:latin typeface="Arial" panose="020B0604020202020204" pitchFamily="34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en-US" sz="3000">
                    <a:latin typeface="Arial" panose="020B0604020202020204" pitchFamily="34" charset="0"/>
                    <a:cs typeface="Arial" panose="020B0604020202020204" pitchFamily="34" charset="0"/>
                  </a:rPr>
                  <a:t>thanh long ruột đỏ loại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000" i="0" smtClean="0">
                        <a:latin typeface="Arial" panose="020B0604020202020204" pitchFamily="34" charset="0"/>
                        <a:cs typeface="Arial" panose="020B0604020202020204" pitchFamily="34" charset="0"/>
                      </a:rPr>
                      <m:t>I</m:t>
                    </m:r>
                  </m:oMath>
                </a14:m>
                <a:r>
                  <a:rPr lang="en-US" sz="3000">
                    <a:latin typeface="Arial" panose="020B0604020202020204" pitchFamily="34" charset="0"/>
                    <a:cs typeface="Arial" panose="020B0604020202020204" pitchFamily="34" charset="0"/>
                  </a:rPr>
                  <a:t> là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000" i="0" smtClean="0">
                        <a:latin typeface="Arial" panose="020B0604020202020204" pitchFamily="34" charset="0"/>
                        <a:cs typeface="Arial" panose="020B0604020202020204" pitchFamily="34" charset="0"/>
                      </a:rPr>
                      <m:t>32 000 </m:t>
                    </m:r>
                  </m:oMath>
                </a14:m>
                <a:r>
                  <a:rPr lang="en-US" sz="3000">
                    <a:latin typeface="Arial" panose="020B0604020202020204" pitchFamily="34" charset="0"/>
                    <a:cs typeface="Arial" panose="020B0604020202020204" pitchFamily="34" charset="0"/>
                  </a:rPr>
                  <a:t>đồng. </a:t>
                </a:r>
              </a:p>
            </p:txBody>
          </p:sp>
        </mc:Choice>
        <mc:Fallback xmlns="">
          <p:sp>
            <p:nvSpPr>
              <p:cNvPr id="26" name="Hộp Văn bản 25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0843A301-663F-4FBD-E6F8-8D8ABB56FB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1565" y="1143210"/>
                <a:ext cx="11171354" cy="553998"/>
              </a:xfrm>
              <a:prstGeom prst="rect">
                <a:avLst/>
              </a:prstGeom>
              <a:blipFill rotWithShape="0">
                <a:blip r:embed="rId8"/>
                <a:stretch>
                  <a:fillRect l="-1255" t="-14444" b="-344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Hộp Văn bản 31">
            <a:extLst>
              <a:ext uri="{FF2B5EF4-FFF2-40B4-BE49-F238E27FC236}">
                <a16:creationId xmlns:a16="http://schemas.microsoft.com/office/drawing/2014/main" xmlns="" id="{1EAB1B82-0FFB-E551-465A-5A63B1E44BDB}"/>
              </a:ext>
            </a:extLst>
          </p:cNvPr>
          <p:cNvSpPr txBox="1"/>
          <p:nvPr/>
        </p:nvSpPr>
        <p:spPr>
          <a:xfrm>
            <a:off x="2718293" y="524192"/>
            <a:ext cx="523897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300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endParaRPr lang="en-US" sz="3000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Hộp Văn bản 25">
                <a:extLst>
                  <a:ext uri="{FF2B5EF4-FFF2-40B4-BE49-F238E27FC236}">
                    <a16:creationId xmlns:a16="http://schemas.microsoft.com/office/drawing/2014/main" xmlns="" id="{F16D3CFB-6126-350F-EF83-37688326D5F2}"/>
                  </a:ext>
                </a:extLst>
              </p:cNvPr>
              <p:cNvSpPr txBox="1"/>
              <p:nvPr/>
            </p:nvSpPr>
            <p:spPr>
              <a:xfrm>
                <a:off x="392310" y="1701994"/>
                <a:ext cx="9984142" cy="147732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000" i="0">
                        <a:latin typeface="Arial" panose="020B0604020202020204" pitchFamily="34" charset="0"/>
                        <a:cs typeface="Arial" panose="020B0604020202020204" pitchFamily="34" charset="0"/>
                      </a:rPr>
                      <m:t>y</m:t>
                    </m:r>
                  </m:oMath>
                </a14:m>
                <a:r>
                  <a:rPr lang="en-US" sz="3000">
                    <a:latin typeface="Arial" panose="020B0604020202020204" pitchFamily="34" charset="0"/>
                    <a:cs typeface="Arial" panose="020B0604020202020204" pitchFamily="34" charset="0"/>
                  </a:rPr>
                  <a:t> (đồng) là số tiền người bán thu được khi bán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000" i="0">
                        <a:latin typeface="Arial" panose="020B0604020202020204" pitchFamily="34" charset="0"/>
                        <a:cs typeface="Arial" panose="020B0604020202020204" pitchFamily="34" charset="0"/>
                      </a:rPr>
                      <m:t>x</m:t>
                    </m:r>
                    <m:r>
                      <m:rPr>
                        <m:nor/>
                      </m:rPr>
                      <a:rPr lang="en-US" sz="3000" b="0" i="0" smtClean="0">
                        <a:latin typeface="Arial" panose="020B0604020202020204" pitchFamily="34" charset="0"/>
                        <a:cs typeface="Arial" panose="020B0604020202020204" pitchFamily="34" charset="0"/>
                      </a:rPr>
                      <m:t> </m:t>
                    </m:r>
                    <m:d>
                      <m:dPr>
                        <m:ctrlPr>
                          <a:rPr lang="vi-VN" sz="3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en-US" sz="3000" i="0"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kg</m:t>
                        </m:r>
                      </m:e>
                    </m:d>
                  </m:oMath>
                </a14:m>
                <a:r>
                  <a:rPr lang="en-US" sz="300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000" smtClean="0">
                    <a:latin typeface="Arial" panose="020B0604020202020204" pitchFamily="34" charset="0"/>
                    <a:cs typeface="Arial" panose="020B0604020202020204" pitchFamily="34" charset="0"/>
                  </a:rPr>
                  <a:t>thanh long, liên hệ với nhau bởi công thức:</a:t>
                </a:r>
                <a:endParaRPr lang="en-US" sz="30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" name="Hộp Văn bản 25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F16D3CFB-6126-350F-EF83-37688326D5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2310" y="1701994"/>
                <a:ext cx="9984142" cy="1477328"/>
              </a:xfrm>
              <a:prstGeom prst="rect">
                <a:avLst/>
              </a:prstGeom>
              <a:blipFill rotWithShape="0">
                <a:blip r:embed="rId9"/>
                <a:stretch>
                  <a:fillRect l="-1404" b="-57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Hộp Văn bản 25">
                <a:extLst>
                  <a:ext uri="{FF2B5EF4-FFF2-40B4-BE49-F238E27FC236}">
                    <a16:creationId xmlns:a16="http://schemas.microsoft.com/office/drawing/2014/main" xmlns="" id="{387149AF-1D83-64D9-116E-A0EF8C33F735}"/>
                  </a:ext>
                </a:extLst>
              </p:cNvPr>
              <p:cNvSpPr txBox="1"/>
              <p:nvPr/>
            </p:nvSpPr>
            <p:spPr>
              <a:xfrm>
                <a:off x="767215" y="5265962"/>
                <a:ext cx="9981149" cy="147732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00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Với mỗi giá trị của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000" i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m:t>x</m:t>
                    </m:r>
                  </m:oMath>
                </a14:m>
                <a:r>
                  <a:rPr lang="en-US" sz="300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ta xác định được một giá trị tương ứng của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000" i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m:t>y</m:t>
                    </m:r>
                  </m:oMath>
                </a14:m>
                <a:r>
                  <a:rPr lang="en-US" sz="300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endParaRPr lang="vi-VN" sz="300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5" name="Hộp Văn bản 25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387149AF-1D83-64D9-116E-A0EF8C33F7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7215" y="5265962"/>
                <a:ext cx="9981149" cy="1477328"/>
              </a:xfrm>
              <a:prstGeom prst="rect">
                <a:avLst/>
              </a:prstGeom>
              <a:blipFill rotWithShape="0">
                <a:blip r:embed="rId10"/>
                <a:stretch>
                  <a:fillRect l="-1466" b="-619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/>
          <p:cNvSpPr txBox="1"/>
          <p:nvPr/>
        </p:nvSpPr>
        <p:spPr>
          <a:xfrm>
            <a:off x="2756452" y="3362550"/>
            <a:ext cx="434207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sz="3000" smtClean="0">
                <a:latin typeface="Arial" panose="020B0604020202020204" pitchFamily="34" charset="0"/>
                <a:cs typeface="Arial" panose="020B0604020202020204" pitchFamily="34" charset="0"/>
              </a:rPr>
              <a:t> = 32 000. x (đồng)</a:t>
            </a:r>
            <a:endParaRPr lang="en-US" sz="3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239385" y="3892293"/>
            <a:ext cx="69841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Khi x = 2 thì y = 32 000.2 = 64 000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2265726" y="4472131"/>
            <a:ext cx="69841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Khi x = 3 thì y = 32 000.3 = 96 000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297369" y="4881581"/>
            <a:ext cx="10659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407634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32" grpId="0"/>
      <p:bldP spid="3" grpId="0"/>
      <p:bldP spid="15" grpId="0"/>
      <p:bldP spid="12" grpId="0"/>
      <p:bldP spid="25" grpId="0"/>
      <p:bldP spid="27" grpId="0"/>
      <p:bldP spid="2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!!3">
            <a:extLst>
              <a:ext uri="{FF2B5EF4-FFF2-40B4-BE49-F238E27FC236}">
                <a16:creationId xmlns:a16="http://schemas.microsoft.com/office/drawing/2014/main" xmlns="" id="{83F1A94D-48D5-4D73-BDAA-9118478F5E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141" y="71663"/>
            <a:ext cx="1357950" cy="1222155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D4EF09CF-3362-453A-9463-F6669A9D3E01}"/>
              </a:ext>
            </a:extLst>
          </p:cNvPr>
          <p:cNvGrpSpPr/>
          <p:nvPr/>
        </p:nvGrpSpPr>
        <p:grpSpPr>
          <a:xfrm rot="8757556">
            <a:off x="-1568163" y="3135651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xmlns="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xmlns="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xmlns="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xmlns="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CA5C00B0-B2B6-4792-8C67-F8C09471186E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xmlns="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xmlns="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HOẠT ĐỘNG HÌNH THÀNH KIẾN THỨC</a:t>
              </a:r>
              <a:endParaRPr lang="en-US" sz="2400">
                <a:solidFill>
                  <a:srgbClr val="FFFF00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A3A062DA-93BF-4842-B601-4404401BCCE3}"/>
              </a:ext>
            </a:extLst>
          </p:cNvPr>
          <p:cNvSpPr txBox="1"/>
          <p:nvPr/>
        </p:nvSpPr>
        <p:spPr>
          <a:xfrm>
            <a:off x="368817" y="126142"/>
            <a:ext cx="819433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i="1" smtClean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(</a:t>
            </a:r>
            <a:r>
              <a:rPr lang="en-US" sz="4000" b="1" i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SGK</a:t>
            </a:r>
            <a:r>
              <a:rPr lang="en-US" sz="4000" b="1" i="1">
                <a:latin typeface="Arial" panose="020B0604020202020204" pitchFamily="34" charset="0"/>
                <a:ea typeface="Times New Roman" panose="02020603050405020304" pitchFamily="18" charset="0"/>
              </a:rPr>
              <a:t>-</a:t>
            </a:r>
            <a:r>
              <a:rPr lang="en-US" sz="4000" b="1" i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T55):</a:t>
            </a:r>
            <a:endParaRPr lang="en-US" sz="4000" b="1" dirty="0">
              <a:solidFill>
                <a:srgbClr val="0070C0"/>
              </a:solidFill>
              <a:latin typeface="Arial" panose="020B0604020202020204" pitchFamily="34" charset="0"/>
            </a:endParaRPr>
          </a:p>
        </p:txBody>
      </p:sp>
      <p:graphicFrame>
        <p:nvGraphicFramePr>
          <p:cNvPr id="13" name="Đối tượng 12">
            <a:extLst>
              <a:ext uri="{FF2B5EF4-FFF2-40B4-BE49-F238E27FC236}">
                <a16:creationId xmlns:a16="http://schemas.microsoft.com/office/drawing/2014/main" xmlns="" id="{0BEDF37A-D9E8-0052-B9B7-31CF4CE51393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4927600" y="2667000"/>
          <a:ext cx="914400" cy="198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47" name="Equation" r:id="rId5" imgW="914400" imgH="198720" progId="Equation.DSMT4">
                  <p:embed/>
                </p:oleObj>
              </mc:Choice>
              <mc:Fallback>
                <p:oleObj name="Equation" r:id="rId5" imgW="914400" imgH="1987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927600" y="2667000"/>
                        <a:ext cx="914400" cy="1984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3" name="Hộp Văn bản 2">
                <a:extLst>
                  <a:ext uri="{FF2B5EF4-FFF2-40B4-BE49-F238E27FC236}">
                    <a16:creationId xmlns:a16="http://schemas.microsoft.com/office/drawing/2014/main" xmlns="" id="{97AA5459-F9BB-F1CD-C565-887AB5638929}"/>
                  </a:ext>
                </a:extLst>
              </p:cNvPr>
              <p:cNvSpPr txBox="1"/>
              <p:nvPr/>
            </p:nvSpPr>
            <p:spPr>
              <a:xfrm>
                <a:off x="1394091" y="1515792"/>
                <a:ext cx="9413082" cy="25545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4000">
                    <a:latin typeface="Arial" panose="020B0604020202020204" pitchFamily="34" charset="0"/>
                    <a:cs typeface="Arial" panose="020B0604020202020204" pitchFamily="34" charset="0"/>
                  </a:rPr>
                  <a:t>Chu vi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4000" i="0" smtClean="0">
                        <a:latin typeface="Arial" panose="020B0604020202020204" pitchFamily="34" charset="0"/>
                        <a:cs typeface="Arial" panose="020B0604020202020204" pitchFamily="34" charset="0"/>
                      </a:rPr>
                      <m:t>y</m:t>
                    </m:r>
                    <m:r>
                      <m:rPr>
                        <m:nor/>
                      </m:rPr>
                      <a:rPr lang="en-US" sz="4000" i="0" smtClean="0">
                        <a:latin typeface="Arial" panose="020B0604020202020204" pitchFamily="34" charset="0"/>
                        <a:cs typeface="Arial" panose="020B0604020202020204" pitchFamily="34" charset="0"/>
                      </a:rPr>
                      <m:t> (</m:t>
                    </m:r>
                    <m:r>
                      <m:rPr>
                        <m:nor/>
                      </m:rPr>
                      <a:rPr lang="en-US" sz="4000" i="0" smtClean="0">
                        <a:latin typeface="Arial" panose="020B0604020202020204" pitchFamily="34" charset="0"/>
                        <a:cs typeface="Arial" panose="020B0604020202020204" pitchFamily="34" charset="0"/>
                      </a:rPr>
                      <m:t>cm</m:t>
                    </m:r>
                    <m:r>
                      <m:rPr>
                        <m:nor/>
                      </m:rPr>
                      <a:rPr lang="en-US" sz="4000" i="0" smtClean="0">
                        <a:latin typeface="Arial" panose="020B0604020202020204" pitchFamily="34" charset="0"/>
                        <a:cs typeface="Arial" panose="020B0604020202020204" pitchFamily="34" charset="0"/>
                      </a:rPr>
                      <m:t>) </m:t>
                    </m:r>
                  </m:oMath>
                </a14:m>
                <a:r>
                  <a:rPr lang="en-US" sz="4000">
                    <a:latin typeface="Arial" panose="020B0604020202020204" pitchFamily="34" charset="0"/>
                    <a:cs typeface="Arial" panose="020B0604020202020204" pitchFamily="34" charset="0"/>
                  </a:rPr>
                  <a:t>của hình vuông có độ dài cạnh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4000" i="0" smtClean="0">
                        <a:latin typeface="Arial" panose="020B0604020202020204" pitchFamily="34" charset="0"/>
                        <a:cs typeface="Arial" panose="020B0604020202020204" pitchFamily="34" charset="0"/>
                      </a:rPr>
                      <m:t>x</m:t>
                    </m:r>
                    <m:r>
                      <m:rPr>
                        <m:nor/>
                      </m:rPr>
                      <a:rPr lang="en-US" sz="4000" i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4000">
                    <a:latin typeface="Arial" panose="020B0604020202020204" pitchFamily="34" charset="0"/>
                    <a:cs typeface="Arial" panose="020B0604020202020204" pitchFamily="34" charset="0"/>
                  </a:rPr>
                  <a:t>(cm) được tính theo công thức </a:t>
                </a:r>
              </a:p>
              <a:p>
                <a:pPr algn="just"/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4000" i="0">
                        <a:latin typeface="Arial" panose="020B0604020202020204" pitchFamily="34" charset="0"/>
                        <a:cs typeface="Arial" panose="020B0604020202020204" pitchFamily="34" charset="0"/>
                      </a:rPr>
                      <m:t>y</m:t>
                    </m:r>
                    <m:r>
                      <m:rPr>
                        <m:nor/>
                      </m:rPr>
                      <a:rPr lang="en-US" sz="4000" i="0">
                        <a:latin typeface="Arial" panose="020B0604020202020204" pitchFamily="34" charset="0"/>
                        <a:cs typeface="Arial" panose="020B0604020202020204" pitchFamily="34" charset="0"/>
                      </a:rPr>
                      <m:t> = 4</m:t>
                    </m:r>
                    <m:r>
                      <m:rPr>
                        <m:nor/>
                      </m:rPr>
                      <a:rPr lang="en-US" sz="4000" i="0">
                        <a:latin typeface="Arial" panose="020B0604020202020204" pitchFamily="34" charset="0"/>
                        <a:cs typeface="Arial" panose="020B0604020202020204" pitchFamily="34" charset="0"/>
                      </a:rPr>
                      <m:t>x</m:t>
                    </m:r>
                  </m:oMath>
                </a14:m>
                <a:r>
                  <a:rPr lang="en-US" sz="4000">
                    <a:latin typeface="Arial" panose="020B0604020202020204" pitchFamily="34" charset="0"/>
                    <a:cs typeface="Arial" panose="020B0604020202020204" pitchFamily="34" charset="0"/>
                  </a:rPr>
                  <a:t>. Với mỗi giá trị của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4000" i="0">
                        <a:latin typeface="Arial" panose="020B0604020202020204" pitchFamily="34" charset="0"/>
                        <a:cs typeface="Arial" panose="020B0604020202020204" pitchFamily="34" charset="0"/>
                      </a:rPr>
                      <m:t>x</m:t>
                    </m:r>
                  </m:oMath>
                </a14:m>
                <a:r>
                  <a:rPr lang="en-US" sz="4000">
                    <a:latin typeface="Arial" panose="020B0604020202020204" pitchFamily="34" charset="0"/>
                    <a:cs typeface="Arial" panose="020B0604020202020204" pitchFamily="34" charset="0"/>
                  </a:rPr>
                  <a:t>, xác định được bao nhiêu giá trị tương ứng của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4000" i="0">
                        <a:latin typeface="Arial" panose="020B0604020202020204" pitchFamily="34" charset="0"/>
                        <a:cs typeface="Arial" panose="020B0604020202020204" pitchFamily="34" charset="0"/>
                      </a:rPr>
                      <m:t>y</m:t>
                    </m:r>
                  </m:oMath>
                </a14:m>
                <a:r>
                  <a:rPr lang="en-US" sz="4000">
                    <a:latin typeface="Arial" panose="020B0604020202020204" pitchFamily="34" charset="0"/>
                    <a:cs typeface="Arial" panose="020B0604020202020204" pitchFamily="34" charset="0"/>
                  </a:rPr>
                  <a:t>? </a:t>
                </a:r>
                <a:endParaRPr lang="vi-VN" sz="40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" name="Hộp Văn bản 2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97AA5459-F9BB-F1CD-C565-887AB56389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4091" y="1515792"/>
                <a:ext cx="9413082" cy="2554545"/>
              </a:xfrm>
              <a:prstGeom prst="rect">
                <a:avLst/>
              </a:prstGeom>
              <a:blipFill rotWithShape="0">
                <a:blip r:embed="rId7"/>
                <a:stretch>
                  <a:fillRect l="-2332" t="-4296" r="-2267" b="-93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Hình ảnh 15">
            <a:extLst>
              <a:ext uri="{FF2B5EF4-FFF2-40B4-BE49-F238E27FC236}">
                <a16:creationId xmlns:a16="http://schemas.microsoft.com/office/drawing/2014/main" xmlns="" id="{ACC37EB3-0A56-C53B-DD27-E0A5AFD0E2E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64136" y="211014"/>
            <a:ext cx="1022317" cy="590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270064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!!3">
            <a:extLst>
              <a:ext uri="{FF2B5EF4-FFF2-40B4-BE49-F238E27FC236}">
                <a16:creationId xmlns:a16="http://schemas.microsoft.com/office/drawing/2014/main" xmlns="" id="{83F1A94D-48D5-4D73-BDAA-9118478F5E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141" y="71663"/>
            <a:ext cx="1357950" cy="1222155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CA5C00B0-B2B6-4792-8C67-F8C09471186E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xmlns="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xmlns="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HOẠT ĐỘNG HÌNH THÀNH KIẾN THỨC</a:t>
              </a:r>
              <a:endParaRPr lang="en-US" sz="2400">
                <a:solidFill>
                  <a:srgbClr val="FFFF00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A3A062DA-93BF-4842-B601-4404401BCCE3}"/>
              </a:ext>
            </a:extLst>
          </p:cNvPr>
          <p:cNvSpPr txBox="1"/>
          <p:nvPr/>
        </p:nvSpPr>
        <p:spPr>
          <a:xfrm>
            <a:off x="368817" y="126142"/>
            <a:ext cx="819433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i="1" smtClean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(</a:t>
            </a:r>
            <a:r>
              <a:rPr lang="en-US" sz="4000" b="1" i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SGK</a:t>
            </a:r>
            <a:r>
              <a:rPr lang="en-US" sz="4000" b="1" i="1">
                <a:latin typeface="Arial" panose="020B0604020202020204" pitchFamily="34" charset="0"/>
                <a:ea typeface="Times New Roman" panose="02020603050405020304" pitchFamily="18" charset="0"/>
              </a:rPr>
              <a:t>-</a:t>
            </a:r>
            <a:r>
              <a:rPr lang="en-US" sz="4000" b="1" i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T55):</a:t>
            </a:r>
            <a:endParaRPr lang="en-US" sz="4000" b="1" dirty="0">
              <a:solidFill>
                <a:srgbClr val="0070C0"/>
              </a:solidFill>
              <a:latin typeface="Arial" panose="020B0604020202020204" pitchFamily="34" charset="0"/>
            </a:endParaRP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xmlns="" id="{4964FECA-E1E3-8D96-A6CD-711E2B31CD2A}"/>
              </a:ext>
            </a:extLst>
          </p:cNvPr>
          <p:cNvSpPr txBox="1"/>
          <p:nvPr/>
        </p:nvSpPr>
        <p:spPr>
          <a:xfrm>
            <a:off x="2765313" y="3159909"/>
            <a:ext cx="52389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2800" dirty="0">
              <a:latin typeface="Arial" panose="020B0604020202020204" pitchFamily="34" charset="0"/>
            </a:endParaRPr>
          </a:p>
        </p:txBody>
      </p:sp>
      <p:graphicFrame>
        <p:nvGraphicFramePr>
          <p:cNvPr id="13" name="Đối tượng 12">
            <a:extLst>
              <a:ext uri="{FF2B5EF4-FFF2-40B4-BE49-F238E27FC236}">
                <a16:creationId xmlns:a16="http://schemas.microsoft.com/office/drawing/2014/main" xmlns="" id="{0BEDF37A-D9E8-0052-B9B7-31CF4CE51393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4927600" y="2667000"/>
          <a:ext cx="914400" cy="198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69" name="Equation" r:id="rId5" imgW="914400" imgH="198720" progId="Equation.DSMT4">
                  <p:embed/>
                </p:oleObj>
              </mc:Choice>
              <mc:Fallback>
                <p:oleObj name="Equation" r:id="rId5" imgW="914400" imgH="1987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927600" y="2667000"/>
                        <a:ext cx="914400" cy="1984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3" name="Hộp Văn bản 2">
                <a:extLst>
                  <a:ext uri="{FF2B5EF4-FFF2-40B4-BE49-F238E27FC236}">
                    <a16:creationId xmlns:a16="http://schemas.microsoft.com/office/drawing/2014/main" xmlns="" id="{97AA5459-F9BB-F1CD-C565-887AB5638929}"/>
                  </a:ext>
                </a:extLst>
              </p:cNvPr>
              <p:cNvSpPr txBox="1"/>
              <p:nvPr/>
            </p:nvSpPr>
            <p:spPr>
              <a:xfrm>
                <a:off x="1712118" y="1021989"/>
                <a:ext cx="9413082" cy="22467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smtClean="0">
                    <a:latin typeface="Arial" panose="020B0604020202020204" pitchFamily="34" charset="0"/>
                    <a:cs typeface="Arial" panose="020B0604020202020204" pitchFamily="34" charset="0"/>
                  </a:rPr>
                  <a:t>Hình </a:t>
                </a:r>
                <a:r>
                  <a:rPr lang="en-US" sz="2800">
                    <a:latin typeface="Arial" panose="020B0604020202020204" pitchFamily="34" charset="0"/>
                    <a:cs typeface="Arial" panose="020B0604020202020204" pitchFamily="34" charset="0"/>
                  </a:rPr>
                  <a:t>vuông có độ dài </a:t>
                </a:r>
                <a:r>
                  <a:rPr lang="en-US" sz="2800" smtClean="0">
                    <a:latin typeface="Arial" panose="020B0604020202020204" pitchFamily="34" charset="0"/>
                    <a:cs typeface="Arial" panose="020B0604020202020204" pitchFamily="34" charset="0"/>
                  </a:rPr>
                  <a:t>cạnh: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>
                        <a:latin typeface="Arial" panose="020B0604020202020204" pitchFamily="34" charset="0"/>
                        <a:cs typeface="Arial" panose="020B0604020202020204" pitchFamily="34" charset="0"/>
                      </a:rPr>
                      <m:t>x</m:t>
                    </m:r>
                    <m:r>
                      <m:rPr>
                        <m:nor/>
                      </m:rPr>
                      <a:rPr lang="en-US" sz="280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800">
                    <a:latin typeface="Arial" panose="020B0604020202020204" pitchFamily="34" charset="0"/>
                    <a:cs typeface="Arial" panose="020B0604020202020204" pitchFamily="34" charset="0"/>
                  </a:rPr>
                  <a:t>(cm)</a:t>
                </a:r>
                <a:endParaRPr lang="en-US" sz="2800" smtClean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lang="en-US" sz="2800" smtClean="0">
                    <a:latin typeface="Arial" panose="020B0604020202020204" pitchFamily="34" charset="0"/>
                    <a:cs typeface="Arial" panose="020B0604020202020204" pitchFamily="34" charset="0"/>
                  </a:rPr>
                  <a:t>Chu vi: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0" smtClean="0">
                        <a:latin typeface="Arial" panose="020B0604020202020204" pitchFamily="34" charset="0"/>
                        <a:cs typeface="Arial" panose="020B0604020202020204" pitchFamily="34" charset="0"/>
                      </a:rPr>
                      <m:t>y</m:t>
                    </m:r>
                    <m:r>
                      <m:rPr>
                        <m:nor/>
                      </m:rPr>
                      <a:rPr lang="en-US" sz="2800" i="0" smtClean="0">
                        <a:latin typeface="Arial" panose="020B0604020202020204" pitchFamily="34" charset="0"/>
                        <a:cs typeface="Arial" panose="020B0604020202020204" pitchFamily="34" charset="0"/>
                      </a:rPr>
                      <m:t> (</m:t>
                    </m:r>
                    <m:r>
                      <m:rPr>
                        <m:nor/>
                      </m:rPr>
                      <a:rPr lang="en-US" sz="2800" i="0" smtClean="0">
                        <a:latin typeface="Arial" panose="020B0604020202020204" pitchFamily="34" charset="0"/>
                        <a:cs typeface="Arial" panose="020B0604020202020204" pitchFamily="34" charset="0"/>
                      </a:rPr>
                      <m:t>cm</m:t>
                    </m:r>
                    <m:r>
                      <m:rPr>
                        <m:nor/>
                      </m:rPr>
                      <a:rPr lang="en-US" sz="2800" i="0" smtClean="0">
                        <a:latin typeface="Arial" panose="020B0604020202020204" pitchFamily="34" charset="0"/>
                        <a:cs typeface="Arial" panose="020B0604020202020204" pitchFamily="34" charset="0"/>
                      </a:rPr>
                      <m:t>) </m:t>
                    </m:r>
                  </m:oMath>
                </a14:m>
                <a:endParaRPr lang="en-US" sz="2800" smtClean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lang="en-US" sz="2800" smtClean="0">
                    <a:latin typeface="Arial" panose="020B0604020202020204" pitchFamily="34" charset="0"/>
                    <a:cs typeface="Arial" panose="020B0604020202020204" pitchFamily="34" charset="0"/>
                  </a:rPr>
                  <a:t>Chu vi được </a:t>
                </a:r>
                <a:r>
                  <a:rPr lang="en-US" sz="2800">
                    <a:latin typeface="Arial" panose="020B0604020202020204" pitchFamily="34" charset="0"/>
                    <a:cs typeface="Arial" panose="020B0604020202020204" pitchFamily="34" charset="0"/>
                  </a:rPr>
                  <a:t>tính theo công thức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0">
                        <a:latin typeface="Arial" panose="020B0604020202020204" pitchFamily="34" charset="0"/>
                        <a:cs typeface="Arial" panose="020B0604020202020204" pitchFamily="34" charset="0"/>
                      </a:rPr>
                      <m:t>y</m:t>
                    </m:r>
                    <m:r>
                      <m:rPr>
                        <m:nor/>
                      </m:rPr>
                      <a:rPr lang="en-US" sz="2800" i="0">
                        <a:latin typeface="Arial" panose="020B0604020202020204" pitchFamily="34" charset="0"/>
                        <a:cs typeface="Arial" panose="020B0604020202020204" pitchFamily="34" charset="0"/>
                      </a:rPr>
                      <m:t> = 4</m:t>
                    </m:r>
                    <m:r>
                      <m:rPr>
                        <m:nor/>
                      </m:rPr>
                      <a:rPr lang="en-US" sz="2800" i="0">
                        <a:latin typeface="Arial" panose="020B0604020202020204" pitchFamily="34" charset="0"/>
                        <a:cs typeface="Arial" panose="020B0604020202020204" pitchFamily="34" charset="0"/>
                      </a:rPr>
                      <m:t>x</m:t>
                    </m:r>
                  </m:oMath>
                </a14:m>
                <a:r>
                  <a:rPr lang="en-US" sz="280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endParaRPr lang="en-US" sz="2800" smtClean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lang="en-US" sz="2800" smtClean="0">
                    <a:latin typeface="Arial" panose="020B0604020202020204" pitchFamily="34" charset="0"/>
                    <a:cs typeface="Arial" panose="020B0604020202020204" pitchFamily="34" charset="0"/>
                  </a:rPr>
                  <a:t>Với </a:t>
                </a:r>
                <a:r>
                  <a:rPr lang="en-US" sz="2800">
                    <a:latin typeface="Arial" panose="020B0604020202020204" pitchFamily="34" charset="0"/>
                    <a:cs typeface="Arial" panose="020B0604020202020204" pitchFamily="34" charset="0"/>
                  </a:rPr>
                  <a:t>mỗi giá trị của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0">
                        <a:latin typeface="Arial" panose="020B0604020202020204" pitchFamily="34" charset="0"/>
                        <a:cs typeface="Arial" panose="020B0604020202020204" pitchFamily="34" charset="0"/>
                      </a:rPr>
                      <m:t>x</m:t>
                    </m:r>
                  </m:oMath>
                </a14:m>
                <a:r>
                  <a:rPr lang="en-US" sz="2800">
                    <a:latin typeface="Arial" panose="020B0604020202020204" pitchFamily="34" charset="0"/>
                    <a:cs typeface="Arial" panose="020B0604020202020204" pitchFamily="34" charset="0"/>
                  </a:rPr>
                  <a:t>, xác định được bao nhiêu giá trị tương ứng của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0">
                        <a:latin typeface="Arial" panose="020B0604020202020204" pitchFamily="34" charset="0"/>
                        <a:cs typeface="Arial" panose="020B0604020202020204" pitchFamily="34" charset="0"/>
                      </a:rPr>
                      <m:t>y</m:t>
                    </m:r>
                  </m:oMath>
                </a14:m>
                <a:r>
                  <a:rPr lang="en-US" sz="2800">
                    <a:latin typeface="Arial" panose="020B0604020202020204" pitchFamily="34" charset="0"/>
                    <a:cs typeface="Arial" panose="020B0604020202020204" pitchFamily="34" charset="0"/>
                  </a:rPr>
                  <a:t>? </a:t>
                </a:r>
                <a:endParaRPr lang="vi-VN" sz="2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" name="Hộp Văn bản 2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97AA5459-F9BB-F1CD-C565-887AB56389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12118" y="1021989"/>
                <a:ext cx="9413082" cy="2246769"/>
              </a:xfrm>
              <a:prstGeom prst="rect">
                <a:avLst/>
              </a:prstGeom>
              <a:blipFill rotWithShape="0">
                <a:blip r:embed="rId7"/>
                <a:stretch>
                  <a:fillRect l="-1360" t="-2989" b="-67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Hình ảnh 15">
            <a:extLst>
              <a:ext uri="{FF2B5EF4-FFF2-40B4-BE49-F238E27FC236}">
                <a16:creationId xmlns:a16="http://schemas.microsoft.com/office/drawing/2014/main" xmlns="" id="{ACC37EB3-0A56-C53B-DD27-E0A5AFD0E2E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64136" y="211014"/>
            <a:ext cx="1022317" cy="59067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0" name="Hộp Văn bản 19">
                <a:extLst>
                  <a:ext uri="{FF2B5EF4-FFF2-40B4-BE49-F238E27FC236}">
                    <a16:creationId xmlns:a16="http://schemas.microsoft.com/office/drawing/2014/main" xmlns="" id="{000F9631-EA6F-4969-A624-0F4E47BA88B4}"/>
                  </a:ext>
                </a:extLst>
              </p:cNvPr>
              <p:cNvSpPr txBox="1"/>
              <p:nvPr/>
            </p:nvSpPr>
            <p:spPr>
              <a:xfrm>
                <a:off x="1543969" y="5544971"/>
                <a:ext cx="8978203" cy="108337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15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280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Với mỗi giá trị của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m:t>x</m:t>
                    </m:r>
                  </m:oMath>
                </a14:m>
                <a:r>
                  <a:rPr lang="en-US" sz="280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chỉ xác định được một giá trị tương ứng của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m:t>y</m:t>
                    </m:r>
                  </m:oMath>
                </a14:m>
                <a:r>
                  <a:rPr lang="en-US" sz="280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endParaRPr lang="vi-VN" sz="280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0" name="Hộp Văn bản 19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000F9631-EA6F-4969-A624-0F4E47BA88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43969" y="5544971"/>
                <a:ext cx="8978203" cy="1083374"/>
              </a:xfrm>
              <a:prstGeom prst="rect">
                <a:avLst/>
              </a:prstGeom>
              <a:blipFill rotWithShape="0">
                <a:blip r:embed="rId9"/>
                <a:stretch>
                  <a:fillRect l="-1358" t="-4520" r="-2512" b="-1129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/>
          <p:cNvSpPr txBox="1"/>
          <p:nvPr/>
        </p:nvSpPr>
        <p:spPr>
          <a:xfrm>
            <a:off x="2511380" y="3683129"/>
            <a:ext cx="40208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Khi x = 1 thì y = 4.1 = 4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511380" y="4173733"/>
            <a:ext cx="47136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Khi x = 2 thì y = 4.2 = </a:t>
            </a:r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511380" y="4664336"/>
            <a:ext cx="44947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Khi x = 3 thì y = 4.3 =</a:t>
            </a:r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475294" y="5021751"/>
            <a:ext cx="10659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876772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12" grpId="0"/>
      <p:bldP spid="3" grpId="0"/>
      <p:bldP spid="20" grpId="0"/>
      <p:bldP spid="9" grpId="0"/>
      <p:bldP spid="11" grpId="0"/>
      <p:bldP spid="15" grpId="0"/>
      <p:bldP spid="1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D4EF09CF-3362-453A-9463-F6669A9D3E01}"/>
              </a:ext>
            </a:extLst>
          </p:cNvPr>
          <p:cNvGrpSpPr/>
          <p:nvPr/>
        </p:nvGrpSpPr>
        <p:grpSpPr>
          <a:xfrm rot="8757556">
            <a:off x="-1052601" y="4821382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xmlns="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xmlns="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xmlns="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xmlns="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CA5C00B0-B2B6-4792-8C67-F8C09471186E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xmlns="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xmlns="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HOẠT ĐỘNG HÌNH THÀNH KIẾN THỨC</a:t>
              </a:r>
              <a:endParaRPr lang="en-US" sz="2400">
                <a:solidFill>
                  <a:srgbClr val="FFFF00"/>
                </a:solidFill>
                <a:latin typeface="Arial" panose="020B0604020202020204" pitchFamily="34" charset="0"/>
              </a:endParaRPr>
            </a:p>
          </p:txBody>
        </p:sp>
      </p:grpSp>
      <p:graphicFrame>
        <p:nvGraphicFramePr>
          <p:cNvPr id="13" name="Đối tượng 12">
            <a:extLst>
              <a:ext uri="{FF2B5EF4-FFF2-40B4-BE49-F238E27FC236}">
                <a16:creationId xmlns:a16="http://schemas.microsoft.com/office/drawing/2014/main" xmlns="" id="{0BEDF37A-D9E8-0052-B9B7-31CF4CE5139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927600" y="2667000"/>
          <a:ext cx="914400" cy="198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6" name="Equation" r:id="rId4" imgW="914400" imgH="198720" progId="Equation.DSMT4">
                  <p:embed/>
                </p:oleObj>
              </mc:Choice>
              <mc:Fallback>
                <p:oleObj name="Equation" r:id="rId4" imgW="914400" imgH="1987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927600" y="2667000"/>
                        <a:ext cx="914400" cy="1984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8" name="Nhóm 17">
            <a:extLst>
              <a:ext uri="{FF2B5EF4-FFF2-40B4-BE49-F238E27FC236}">
                <a16:creationId xmlns:a16="http://schemas.microsoft.com/office/drawing/2014/main" xmlns="" id="{941A1F87-D1BF-AF90-74FF-161CB13616C2}"/>
              </a:ext>
            </a:extLst>
          </p:cNvPr>
          <p:cNvGrpSpPr/>
          <p:nvPr/>
        </p:nvGrpSpPr>
        <p:grpSpPr>
          <a:xfrm>
            <a:off x="750577" y="464877"/>
            <a:ext cx="10621066" cy="6278413"/>
            <a:chOff x="174017" y="490959"/>
            <a:chExt cx="10621066" cy="6278413"/>
          </a:xfrm>
        </p:grpSpPr>
        <p:sp>
          <p:nvSpPr>
            <p:cNvPr id="9" name="Bong bóng Ý nghĩ: Hình đám mây 8">
              <a:extLst>
                <a:ext uri="{FF2B5EF4-FFF2-40B4-BE49-F238E27FC236}">
                  <a16:creationId xmlns:a16="http://schemas.microsoft.com/office/drawing/2014/main" xmlns="" id="{141CD16C-252F-4AA7-BE24-77A5DA842AB4}"/>
                </a:ext>
              </a:extLst>
            </p:cNvPr>
            <p:cNvSpPr/>
            <p:nvPr/>
          </p:nvSpPr>
          <p:spPr>
            <a:xfrm>
              <a:off x="5618926" y="490959"/>
              <a:ext cx="5176157" cy="3692685"/>
            </a:xfrm>
            <a:prstGeom prst="cloudCallout">
              <a:avLst>
                <a:gd name="adj1" fmla="val -64299"/>
                <a:gd name="adj2" fmla="val 38474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>
                <a:spcBef>
                  <a:spcPts val="600"/>
                </a:spcBef>
                <a:spcAft>
                  <a:spcPts val="600"/>
                </a:spcAft>
              </a:pPr>
              <a:r>
                <a:rPr lang="en-US" sz="6000" b="1" i="1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</a:rPr>
                <a:t>Vậy hàm số là gì? </a:t>
              </a:r>
              <a:endParaRPr lang="en-US" sz="60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endParaRPr>
            </a:p>
          </p:txBody>
        </p:sp>
        <p:pic>
          <p:nvPicPr>
            <p:cNvPr id="21" name="Picture 1">
              <a:extLst>
                <a:ext uri="{FF2B5EF4-FFF2-40B4-BE49-F238E27FC236}">
                  <a16:creationId xmlns:a16="http://schemas.microsoft.com/office/drawing/2014/main" xmlns="" id="{6C5A5579-F2C4-DE4F-D276-64E73A2A4ED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4017" y="2607021"/>
              <a:ext cx="4979817" cy="41623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77114041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D4EF09CF-3362-453A-9463-F6669A9D3E01}"/>
              </a:ext>
            </a:extLst>
          </p:cNvPr>
          <p:cNvGrpSpPr/>
          <p:nvPr/>
        </p:nvGrpSpPr>
        <p:grpSpPr>
          <a:xfrm rot="8757556">
            <a:off x="-1568163" y="4567382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xmlns="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xmlns="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xmlns="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xmlns="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CA5C00B0-B2B6-4792-8C67-F8C09471186E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xmlns="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xmlns="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HOẠT ĐỘNG HÌNH THÀNH KIẾN THỨC</a:t>
              </a:r>
              <a:endParaRPr lang="en-US" sz="2400">
                <a:solidFill>
                  <a:srgbClr val="FFFF00"/>
                </a:solidFill>
                <a:latin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33">
                <a:extLst>
                  <a:ext uri="{FF2B5EF4-FFF2-40B4-BE49-F238E27FC236}">
                    <a16:creationId xmlns:a16="http://schemas.microsoft.com/office/drawing/2014/main" xmlns="" id="{A695F1BD-4AB8-D6B4-F7EC-0761DC9946A0}"/>
                  </a:ext>
                </a:extLst>
              </p:cNvPr>
              <p:cNvSpPr txBox="1"/>
              <p:nvPr/>
            </p:nvSpPr>
            <p:spPr>
              <a:xfrm>
                <a:off x="759063" y="1683427"/>
                <a:ext cx="10357846" cy="459491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4000" b="1">
                    <a:latin typeface="Arial" panose="020B0604020202020204" pitchFamily="34" charset="0"/>
                    <a:cs typeface="Arial" panose="020B0604020202020204" pitchFamily="34" charset="0"/>
                  </a:rPr>
                  <a:t>	Nếu đại lượng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4000" b="1" i="0" smtClean="0">
                        <a:latin typeface="Arial" panose="020B0604020202020204" pitchFamily="34" charset="0"/>
                        <a:cs typeface="Arial" panose="020B0604020202020204" pitchFamily="34" charset="0"/>
                      </a:rPr>
                      <m:t>y</m:t>
                    </m:r>
                  </m:oMath>
                </a14:m>
                <a:r>
                  <a:rPr lang="en-US" sz="4000" b="1">
                    <a:latin typeface="Arial" panose="020B0604020202020204" pitchFamily="34" charset="0"/>
                    <a:cs typeface="Arial" panose="020B0604020202020204" pitchFamily="34" charset="0"/>
                  </a:rPr>
                  <a:t> phụ thuộc vào đại lượng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4000" b="1" i="0" smtClean="0">
                        <a:latin typeface="Arial" panose="020B0604020202020204" pitchFamily="34" charset="0"/>
                        <a:cs typeface="Arial" panose="020B0604020202020204" pitchFamily="34" charset="0"/>
                      </a:rPr>
                      <m:t>x</m:t>
                    </m:r>
                  </m:oMath>
                </a14:m>
                <a:r>
                  <a:rPr lang="en-US" sz="4000" b="1">
                    <a:latin typeface="Arial" panose="020B0604020202020204" pitchFamily="34" charset="0"/>
                    <a:cs typeface="Arial" panose="020B0604020202020204" pitchFamily="34" charset="0"/>
                  </a:rPr>
                  <a:t> (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4000" b="1" i="0" smtClean="0">
                        <a:latin typeface="Arial" panose="020B0604020202020204" pitchFamily="34" charset="0"/>
                        <a:cs typeface="Arial" panose="020B0604020202020204" pitchFamily="34" charset="0"/>
                      </a:rPr>
                      <m:t>x</m:t>
                    </m:r>
                  </m:oMath>
                </a14:m>
                <a:r>
                  <a:rPr lang="en-US" sz="4000" b="1">
                    <a:latin typeface="Arial" panose="020B0604020202020204" pitchFamily="34" charset="0"/>
                    <a:cs typeface="Arial" panose="020B0604020202020204" pitchFamily="34" charset="0"/>
                  </a:rPr>
                  <a:t> thay đổi) sao cho với mỗi giá trị của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4000" b="1" i="0" smtClean="0">
                        <a:latin typeface="Arial" panose="020B0604020202020204" pitchFamily="34" charset="0"/>
                        <a:cs typeface="Arial" panose="020B0604020202020204" pitchFamily="34" charset="0"/>
                      </a:rPr>
                      <m:t>x</m:t>
                    </m:r>
                  </m:oMath>
                </a14:m>
                <a:r>
                  <a:rPr lang="en-US" sz="4000" b="1">
                    <a:latin typeface="Arial" panose="020B0604020202020204" pitchFamily="34" charset="0"/>
                    <a:cs typeface="Arial" panose="020B0604020202020204" pitchFamily="34" charset="0"/>
                  </a:rPr>
                  <a:t> ta luôn xác định được chỉ một giá trị tương ứng của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4000" b="1" i="0" smtClean="0">
                        <a:latin typeface="Arial" panose="020B0604020202020204" pitchFamily="34" charset="0"/>
                        <a:cs typeface="Arial" panose="020B0604020202020204" pitchFamily="34" charset="0"/>
                      </a:rPr>
                      <m:t>y</m:t>
                    </m:r>
                  </m:oMath>
                </a14:m>
                <a:r>
                  <a:rPr lang="en-US" sz="4000" b="1">
                    <a:latin typeface="Arial" panose="020B0604020202020204" pitchFamily="34" charset="0"/>
                    <a:cs typeface="Arial" panose="020B0604020202020204" pitchFamily="34" charset="0"/>
                  </a:rPr>
                  <a:t> thì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4000" b="1" i="0" smtClean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m:t>y</m:t>
                    </m:r>
                  </m:oMath>
                </a14:m>
                <a:r>
                  <a:rPr lang="en-US" sz="4000" b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được gọi là </a:t>
                </a:r>
                <a:r>
                  <a:rPr lang="en-US" sz="4000" b="1" u="sng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hàm số </a:t>
                </a:r>
                <a:r>
                  <a:rPr lang="en-US" sz="4000" b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của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4000" b="1" i="0" smtClean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m:t>x</m:t>
                    </m:r>
                  </m:oMath>
                </a14:m>
                <a:r>
                  <a:rPr lang="en-US" sz="4000" b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b="1">
                    <a:latin typeface="Arial" panose="020B0604020202020204" pitchFamily="34" charset="0"/>
                    <a:cs typeface="Arial" panose="020B0604020202020204" pitchFamily="34" charset="0"/>
                  </a:rPr>
                  <a:t>và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4000" b="1" i="0" smtClean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m:t>x</m:t>
                    </m:r>
                  </m:oMath>
                </a14:m>
                <a:r>
                  <a:rPr lang="en-US" sz="4000" b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gọi là </a:t>
                </a:r>
                <a:r>
                  <a:rPr lang="en-US" sz="4000" b="1" u="sng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biến số</a:t>
                </a:r>
                <a:r>
                  <a:rPr lang="en-US" sz="4000" b="1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endParaRPr lang="en-US" sz="40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4" name="TextBox 33">
                <a:extLst>
                  <a:ext uri="{FF2B5EF4-FFF2-40B4-BE49-F238E27FC236}">
                    <a16:creationId xmlns:a16="http://schemas.microsoft.com/office/drawing/2014/main" id="{A695F1BD-4AB8-D6B4-F7EC-0761DC9946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9063" y="1683427"/>
                <a:ext cx="10357846" cy="4594912"/>
              </a:xfrm>
              <a:prstGeom prst="rect">
                <a:avLst/>
              </a:prstGeom>
              <a:blipFill>
                <a:blip r:embed="rId3"/>
                <a:stretch>
                  <a:fillRect l="-2119" r="-2060" b="-47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!!3" descr="Chuyên đề về xác định công thức của hợp chất vô cơ và hữu cơ - Tech12h">
            <a:extLst>
              <a:ext uri="{FF2B5EF4-FFF2-40B4-BE49-F238E27FC236}">
                <a16:creationId xmlns:a16="http://schemas.microsoft.com/office/drawing/2014/main" xmlns="" id="{4A68E8D6-0AC9-6E89-F381-09A8687BB0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6161" y="119796"/>
            <a:ext cx="1615482" cy="1331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Hộp Văn bản 1">
            <a:extLst>
              <a:ext uri="{FF2B5EF4-FFF2-40B4-BE49-F238E27FC236}">
                <a16:creationId xmlns:a16="http://schemas.microsoft.com/office/drawing/2014/main" xmlns="" id="{9092E5FF-9B8E-3576-B6BE-1BE9BCCAEF9D}"/>
              </a:ext>
            </a:extLst>
          </p:cNvPr>
          <p:cNvSpPr txBox="1"/>
          <p:nvPr/>
        </p:nvSpPr>
        <p:spPr>
          <a:xfrm>
            <a:off x="1172584" y="99749"/>
            <a:ext cx="92838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GB" sz="4000" b="1">
                <a:solidFill>
                  <a:srgbClr val="FF0000"/>
                </a:solidFill>
                <a:latin typeface="Arial" panose="020B0604020202020204" pitchFamily="34" charset="0"/>
                <a:ea typeface="思源黑体 Medium"/>
                <a:cs typeface="Arial" panose="020B0604020202020204" pitchFamily="34" charset="0"/>
                <a:sym typeface="Special Elite"/>
              </a:rPr>
              <a:t>§1.</a:t>
            </a:r>
            <a:r>
              <a:rPr lang="en-US" altLang="en-GB" sz="4000" b="1">
                <a:solidFill>
                  <a:srgbClr val="3CC453"/>
                </a:solidFill>
                <a:latin typeface="Arial" panose="020B0604020202020204" pitchFamily="34" charset="0"/>
                <a:ea typeface="思源黑体 Medium"/>
                <a:cs typeface="Arial" panose="020B0604020202020204" pitchFamily="34" charset="0"/>
                <a:sym typeface="Special Elite"/>
              </a:rPr>
              <a:t> HÀM SỐ</a:t>
            </a:r>
            <a:endParaRPr lang="en-US" sz="4000" dirty="0">
              <a:solidFill>
                <a:srgbClr val="3CC453"/>
              </a:solidFill>
              <a:latin typeface="Arial" panose="020B0604020202020204" pitchFamily="34" charset="0"/>
            </a:endParaRPr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xmlns="" id="{CBF79020-B12B-6AEF-04E4-AD919E00F4A4}"/>
              </a:ext>
            </a:extLst>
          </p:cNvPr>
          <p:cNvSpPr txBox="1"/>
          <p:nvPr/>
        </p:nvSpPr>
        <p:spPr>
          <a:xfrm>
            <a:off x="628053" y="1031886"/>
            <a:ext cx="325922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u="sng">
                <a:solidFill>
                  <a:srgbClr val="FF0000"/>
                </a:solidFill>
                <a:latin typeface="Arial" panose="020B0604020202020204" pitchFamily="34" charset="0"/>
              </a:rPr>
              <a:t>I. Định nghĩa</a:t>
            </a:r>
            <a:endParaRPr lang="vi-VN" sz="4000" b="1" u="sng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116688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D4EF09CF-3362-453A-9463-F6669A9D3E01}"/>
              </a:ext>
            </a:extLst>
          </p:cNvPr>
          <p:cNvGrpSpPr/>
          <p:nvPr/>
        </p:nvGrpSpPr>
        <p:grpSpPr>
          <a:xfrm rot="8757556">
            <a:off x="-1052601" y="4821382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xmlns="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xmlns="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xmlns="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xmlns="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xmlns="" id="{1ED5D934-1005-42E7-B9E8-65E9CE12B957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xmlns="" id="{E77C13A5-0834-400F-A56E-4C74E35B6AE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xmlns="" id="{9512712A-CFC7-4140-8BF0-0E597115E51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HOẠT ĐỘNG HÌNH THÀNH KIẾN THỨC</a:t>
              </a:r>
              <a:endParaRPr lang="en-US" sz="2400">
                <a:solidFill>
                  <a:srgbClr val="FFFF00"/>
                </a:solidFill>
                <a:latin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Hộp Văn bản 24">
                <a:extLst>
                  <a:ext uri="{FF2B5EF4-FFF2-40B4-BE49-F238E27FC236}">
                    <a16:creationId xmlns:a16="http://schemas.microsoft.com/office/drawing/2014/main" xmlns="" id="{C9E68A9C-F5AD-3806-7C25-7DB9538FE6A3}"/>
                  </a:ext>
                </a:extLst>
              </p:cNvPr>
              <p:cNvSpPr txBox="1"/>
              <p:nvPr/>
            </p:nvSpPr>
            <p:spPr>
              <a:xfrm>
                <a:off x="67157" y="1374533"/>
                <a:ext cx="11534029" cy="170816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fr-FR" sz="3500" b="1" i="1" dirty="0" smtClean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</a:rPr>
                  <a:t>Ví</a:t>
                </a:r>
                <a:r>
                  <a:rPr lang="fr-FR" sz="3500" b="1" i="1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:r>
                  <a:rPr lang="fr-FR" sz="3500" b="1" i="1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</a:rPr>
                  <a:t>dụ</a:t>
                </a:r>
                <a:r>
                  <a:rPr lang="fr-FR" sz="3500" b="1" i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:r>
                  <a:rPr lang="fr-FR" sz="3500" b="1" i="1" smtClean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</a:rPr>
                  <a:t>1: </a:t>
                </a:r>
                <a:r>
                  <a:rPr lang="fr-FR" sz="3500" smtClean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</a:rPr>
                  <a:t>Viết </a:t>
                </a:r>
                <a:r>
                  <a:rPr lang="fr-FR" sz="350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</a:rPr>
                  <a:t>công thức tính thể tích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fr-FR" sz="3500" i="0" smtClean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V</m:t>
                    </m:r>
                    <m:r>
                      <m:rPr>
                        <m:nor/>
                      </m:rPr>
                      <a:rPr lang="fr-FR" sz="3500" i="0" smtClean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(</m:t>
                    </m:r>
                    <m:r>
                      <m:rPr>
                        <m:nor/>
                      </m:rPr>
                      <a:rPr lang="fr-FR" sz="3500" i="0" smtClean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cm</m:t>
                    </m:r>
                  </m:oMath>
                </a14:m>
                <a:r>
                  <a:rPr lang="fr-FR" sz="3500" baseline="3000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</a:rPr>
                  <a:t>3</a:t>
                </a:r>
                <a:r>
                  <a:rPr lang="fr-FR" sz="350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</a:rPr>
                  <a:t>) của hình lập phương có đội dài cạnh là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fr-FR" sz="35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a</m:t>
                    </m:r>
                    <m:r>
                      <m:rPr>
                        <m:nor/>
                      </m:rPr>
                      <a:rPr lang="fr-FR" sz="3500" i="0" smtClean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(</m:t>
                    </m:r>
                    <m:r>
                      <m:rPr>
                        <m:nor/>
                      </m:rPr>
                      <a:rPr lang="fr-FR" sz="3500" i="0" smtClean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cm</m:t>
                    </m:r>
                    <m:r>
                      <m:rPr>
                        <m:nor/>
                      </m:rPr>
                      <a:rPr lang="fr-FR" sz="3500" i="0" smtClean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). </m:t>
                    </m:r>
                  </m:oMath>
                </a14:m>
                <a:r>
                  <a:rPr lang="fr-FR" sz="350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</a:rPr>
                  <a:t>Hỏi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fr-FR" sz="3500" i="0" smtClean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V</m:t>
                    </m:r>
                  </m:oMath>
                </a14:m>
                <a:r>
                  <a:rPr lang="fr-FR" sz="350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</a:rPr>
                  <a:t> có phải là hàm số của </a:t>
                </a:r>
                <a14:m>
                  <m:oMath xmlns:m="http://schemas.openxmlformats.org/officeDocument/2006/math">
                    <m:r>
                      <a:rPr lang="en-US" sz="3500" b="0" i="1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𝑎</m:t>
                    </m:r>
                  </m:oMath>
                </a14:m>
                <a:r>
                  <a:rPr lang="fr-FR" sz="3500" smtClean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:r>
                  <a:rPr lang="fr-FR" sz="350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</a:rPr>
                  <a:t>hay không? Vì sao?  </a:t>
                </a:r>
                <a:endParaRPr lang="en-US" sz="35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25" name="Hộp Văn bản 24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C9E68A9C-F5AD-3806-7C25-7DB9538FE6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157" y="1374533"/>
                <a:ext cx="11534029" cy="1708160"/>
              </a:xfrm>
              <a:prstGeom prst="rect">
                <a:avLst/>
              </a:prstGeom>
              <a:blipFill rotWithShape="0">
                <a:blip r:embed="rId3"/>
                <a:stretch>
                  <a:fillRect l="-1533" t="-5694" r="-1268" b="-117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Hộp Văn bản 22">
            <a:extLst>
              <a:ext uri="{FF2B5EF4-FFF2-40B4-BE49-F238E27FC236}">
                <a16:creationId xmlns:a16="http://schemas.microsoft.com/office/drawing/2014/main" xmlns="" id="{0F73B42E-199B-F92B-23D8-1FA936A49224}"/>
              </a:ext>
            </a:extLst>
          </p:cNvPr>
          <p:cNvSpPr txBox="1"/>
          <p:nvPr/>
        </p:nvSpPr>
        <p:spPr>
          <a:xfrm>
            <a:off x="3201014" y="3034469"/>
            <a:ext cx="5238974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b="1"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3500" dirty="0">
              <a:latin typeface="Arial" panose="020B0604020202020204" pitchFamily="34" charset="0"/>
            </a:endParaRP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xmlns="" id="{D9C5073B-AB74-3A2B-92FD-BBDD71BD7EB9}"/>
              </a:ext>
            </a:extLst>
          </p:cNvPr>
          <p:cNvSpPr txBox="1"/>
          <p:nvPr/>
        </p:nvSpPr>
        <p:spPr>
          <a:xfrm>
            <a:off x="1593256" y="53277"/>
            <a:ext cx="92838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GB" sz="3600" b="1">
                <a:solidFill>
                  <a:srgbClr val="FF0000"/>
                </a:solidFill>
                <a:latin typeface="Arial" panose="020B0604020202020204" pitchFamily="34" charset="0"/>
                <a:ea typeface="思源黑体 Medium"/>
                <a:cs typeface="Arial" panose="020B0604020202020204" pitchFamily="34" charset="0"/>
                <a:sym typeface="Special Elite"/>
              </a:rPr>
              <a:t>§1</a:t>
            </a:r>
            <a:r>
              <a:rPr lang="en-US" altLang="en-GB" sz="3600" b="1">
                <a:solidFill>
                  <a:srgbClr val="3CC453"/>
                </a:solidFill>
                <a:latin typeface="Arial" panose="020B0604020202020204" pitchFamily="34" charset="0"/>
                <a:ea typeface="思源黑体 Medium"/>
                <a:cs typeface="Arial" panose="020B0604020202020204" pitchFamily="34" charset="0"/>
                <a:sym typeface="Special Elite"/>
              </a:rPr>
              <a:t>. HÀM SỐ</a:t>
            </a:r>
            <a:endParaRPr lang="en-US" sz="3600" dirty="0">
              <a:solidFill>
                <a:srgbClr val="3CC453"/>
              </a:solidFill>
              <a:latin typeface="Arial" panose="020B0604020202020204" pitchFamily="34" charset="0"/>
            </a:endParaRPr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xmlns="" id="{96278896-40EA-CEC8-B054-744E6596717A}"/>
              </a:ext>
            </a:extLst>
          </p:cNvPr>
          <p:cNvSpPr txBox="1"/>
          <p:nvPr/>
        </p:nvSpPr>
        <p:spPr>
          <a:xfrm>
            <a:off x="67157" y="608115"/>
            <a:ext cx="26420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u="sng">
                <a:latin typeface="Arial" panose="020B0604020202020204" pitchFamily="34" charset="0"/>
                <a:cs typeface="Arial" panose="020B0604020202020204" pitchFamily="34" charset="0"/>
              </a:rPr>
              <a:t>I. Định nghĩa</a:t>
            </a:r>
            <a:endParaRPr lang="vi-VN" sz="3200" b="1" u="sng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Hình ảnh 8">
            <a:extLst>
              <a:ext uri="{FF2B5EF4-FFF2-40B4-BE49-F238E27FC236}">
                <a16:creationId xmlns:a16="http://schemas.microsoft.com/office/drawing/2014/main" xmlns="" id="{8CCB21B3-1827-6A0E-87DA-45C22166FE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61628" y="3062517"/>
            <a:ext cx="2209800" cy="225742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9" name="Hộp Văn bản 18">
                <a:extLst>
                  <a:ext uri="{FF2B5EF4-FFF2-40B4-BE49-F238E27FC236}">
                    <a16:creationId xmlns:a16="http://schemas.microsoft.com/office/drawing/2014/main" xmlns="" id="{1D13EAB5-FE7E-03E3-6E8B-DBBB74FEDFBB}"/>
                  </a:ext>
                </a:extLst>
              </p:cNvPr>
              <p:cNvSpPr txBox="1"/>
              <p:nvPr/>
            </p:nvSpPr>
            <p:spPr>
              <a:xfrm>
                <a:off x="1091965" y="3436073"/>
                <a:ext cx="7451676" cy="58785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15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2800" smtClean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Ta có: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0" smtClean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V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i="0" smtClean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sSup>
                      <m:sSupPr>
                        <m:ctrlPr>
                          <a:rPr lang="en-US" sz="280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800" b="0" i="0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 </m:t>
                        </m:r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𝑎</m:t>
                        </m:r>
                      </m:e>
                      <m:sup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sup>
                    </m:sSup>
                    <m:d>
                      <m:dPr>
                        <m:ctrlPr>
                          <a:rPr lang="vi-VN" sz="280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80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280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 </m:t>
                            </m:r>
                            <m:r>
                              <m:rPr>
                                <m:sty m:val="p"/>
                              </m:rPr>
                              <a:rPr lang="en-US" sz="2800" b="0" i="0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cm</m:t>
                            </m:r>
                          </m:e>
                          <m:sup>
                            <m:r>
                              <a:rPr lang="en-US" sz="2800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3</m:t>
                            </m:r>
                          </m:sup>
                        </m:sSup>
                      </m:e>
                    </m:d>
                  </m:oMath>
                </a14:m>
                <a:endParaRPr lang="vi-VN" sz="280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9" name="Hộp Văn bản 18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1D13EAB5-FE7E-03E3-6E8B-DBBB74FEDF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1965" y="3436073"/>
                <a:ext cx="7451676" cy="587853"/>
              </a:xfrm>
              <a:prstGeom prst="rect">
                <a:avLst/>
              </a:prstGeom>
              <a:blipFill rotWithShape="0">
                <a:blip r:embed="rId5"/>
                <a:stretch>
                  <a:fillRect l="-1635" t="-8333" b="-208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Hộp Văn bản 18">
                <a:extLst>
                  <a:ext uri="{FF2B5EF4-FFF2-40B4-BE49-F238E27FC236}">
                    <a16:creationId xmlns:a16="http://schemas.microsoft.com/office/drawing/2014/main" xmlns="" id="{1989CF17-321E-F298-43E4-BADB1025DE83}"/>
                  </a:ext>
                </a:extLst>
              </p:cNvPr>
              <p:cNvSpPr txBox="1"/>
              <p:nvPr/>
            </p:nvSpPr>
            <p:spPr>
              <a:xfrm>
                <a:off x="1091965" y="4994865"/>
                <a:ext cx="7451676" cy="108337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15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2800" smtClean="0">
                    <a:solidFill>
                      <a:srgbClr val="FF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Nhận thấy mỗi giá trị của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𝑎</m:t>
                    </m:r>
                  </m:oMath>
                </a14:m>
                <a:r>
                  <a:rPr lang="en-US" sz="2800" smtClean="0">
                    <a:solidFill>
                      <a:srgbClr val="FF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>
                    <a:solidFill>
                      <a:srgbClr val="FF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chỉ xác định đúng một giá trị của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0" smtClean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V</m:t>
                    </m:r>
                  </m:oMath>
                </a14:m>
                <a:r>
                  <a:rPr lang="en-US" sz="2800">
                    <a:solidFill>
                      <a:srgbClr val="FF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 </a:t>
                </a:r>
                <a:endParaRPr lang="vi-VN" sz="280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1" name="Hộp Văn bản 18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1989CF17-321E-F298-43E4-BADB1025DE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1965" y="4994865"/>
                <a:ext cx="7451676" cy="1083374"/>
              </a:xfrm>
              <a:prstGeom prst="rect">
                <a:avLst/>
              </a:prstGeom>
              <a:blipFill rotWithShape="0">
                <a:blip r:embed="rId6"/>
                <a:stretch>
                  <a:fillRect l="-1635" t="-3933" r="-981" b="-106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Hộp Văn bản 18">
                <a:extLst>
                  <a:ext uri="{FF2B5EF4-FFF2-40B4-BE49-F238E27FC236}">
                    <a16:creationId xmlns:a16="http://schemas.microsoft.com/office/drawing/2014/main" xmlns="" id="{EAE78E07-FCC2-87FF-2168-6E2AE96A7B0C}"/>
                  </a:ext>
                </a:extLst>
              </p:cNvPr>
              <p:cNvSpPr txBox="1"/>
              <p:nvPr/>
            </p:nvSpPr>
            <p:spPr>
              <a:xfrm>
                <a:off x="2227534" y="6180119"/>
                <a:ext cx="7451676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800" smtClean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Vậy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0" smtClean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V</m:t>
                    </m:r>
                  </m:oMath>
                </a14:m>
                <a:r>
                  <a:rPr lang="en-US" sz="280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là hàm số của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 b="0" i="0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a</m:t>
                    </m:r>
                    <m:r>
                      <a:rPr lang="en-US" sz="2800" b="0" i="0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, </m:t>
                    </m:r>
                    <m:r>
                      <m:rPr>
                        <m:sty m:val="p"/>
                      </m:rPr>
                      <a:rPr lang="en-US" sz="2800" b="0" i="0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a</m:t>
                    </m:r>
                    <m:r>
                      <a:rPr lang="en-US" sz="2800" b="0" i="0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800" b="0" i="0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g</m:t>
                    </m:r>
                    <m:r>
                      <a:rPr lang="en-US" sz="2800" b="0" i="0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ọ</m:t>
                    </m:r>
                    <m:r>
                      <m:rPr>
                        <m:sty m:val="p"/>
                      </m:rPr>
                      <a:rPr lang="en-US" sz="2800" b="0" i="0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i</m:t>
                    </m:r>
                    <m:r>
                      <a:rPr lang="en-US" sz="2800" b="0" i="0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800" b="0" i="0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l</m:t>
                    </m:r>
                    <m:r>
                      <a:rPr lang="en-US" sz="2800" b="0" i="0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à </m:t>
                    </m:r>
                    <m:r>
                      <m:rPr>
                        <m:sty m:val="p"/>
                      </m:rPr>
                      <a:rPr lang="en-US" sz="2800" b="0" i="0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bi</m:t>
                    </m:r>
                    <m:r>
                      <a:rPr lang="en-US" sz="2800" b="0" i="0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ế</m:t>
                    </m:r>
                    <m:r>
                      <m:rPr>
                        <m:sty m:val="p"/>
                      </m:rPr>
                      <a:rPr lang="en-US" sz="2800" b="0" i="0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n</m:t>
                    </m:r>
                    <m:r>
                      <a:rPr lang="en-US" sz="2800" b="0" i="0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800" b="0" i="0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s</m:t>
                    </m:r>
                    <m:r>
                      <a:rPr lang="en-US" sz="2800" b="0" i="0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ố.</m:t>
                    </m:r>
                  </m:oMath>
                </a14:m>
                <a:endParaRPr lang="vi-VN" sz="28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Hộp Văn bản 18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EAE78E07-FCC2-87FF-2168-6E2AE96A7B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27534" y="6180119"/>
                <a:ext cx="7451676" cy="523220"/>
              </a:xfrm>
              <a:prstGeom prst="rect">
                <a:avLst/>
              </a:prstGeom>
              <a:blipFill rotWithShape="0">
                <a:blip r:embed="rId7"/>
                <a:stretch>
                  <a:fillRect l="-1635" t="-13953" b="-302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TextBox 19"/>
          <p:cNvSpPr txBox="1"/>
          <p:nvPr/>
        </p:nvSpPr>
        <p:spPr>
          <a:xfrm>
            <a:off x="5324978" y="4357477"/>
            <a:ext cx="10659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388192" y="3961392"/>
            <a:ext cx="40208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Khi a = 1 thì V = 1</a:t>
            </a:r>
            <a:r>
              <a:rPr lang="en-US" sz="28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 = 1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409282" y="4404242"/>
            <a:ext cx="40208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Khi a = 2 thì V = 2</a:t>
            </a:r>
            <a:r>
              <a:rPr lang="en-US" sz="2800" baseline="3000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 = 8</a:t>
            </a:r>
          </a:p>
        </p:txBody>
      </p:sp>
    </p:spTree>
    <p:extLst>
      <p:ext uri="{BB962C8B-B14F-4D97-AF65-F5344CB8AC3E}">
        <p14:creationId xmlns:p14="http://schemas.microsoft.com/office/powerpoint/2010/main" val="94290787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3" grpId="0"/>
      <p:bldP spid="2" grpId="0"/>
      <p:bldP spid="3" grpId="0"/>
      <p:bldP spid="19" grpId="0"/>
      <p:bldP spid="11" grpId="0"/>
      <p:bldP spid="12" grpId="0"/>
      <p:bldP spid="20" grpId="0"/>
      <p:bldP spid="22" grpId="0"/>
      <p:bldP spid="2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Hộp Văn bản 17">
            <a:extLst>
              <a:ext uri="{FF2B5EF4-FFF2-40B4-BE49-F238E27FC236}">
                <a16:creationId xmlns:a16="http://schemas.microsoft.com/office/drawing/2014/main" xmlns="" id="{7089E9C7-0169-57B5-39CC-3348849F2DF3}"/>
              </a:ext>
            </a:extLst>
          </p:cNvPr>
          <p:cNvSpPr txBox="1"/>
          <p:nvPr/>
        </p:nvSpPr>
        <p:spPr>
          <a:xfrm>
            <a:off x="0" y="73995"/>
            <a:ext cx="1246040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800" b="1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Ví</a:t>
            </a:r>
            <a:r>
              <a:rPr lang="fr-FR" sz="2800" b="1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fr-FR" sz="2800" b="1" i="1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dụ</a:t>
            </a:r>
            <a:r>
              <a:rPr lang="fr-FR" sz="2800" b="1" i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fr-FR" sz="2800" b="1" i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2:</a:t>
            </a:r>
            <a:endParaRPr lang="en-US" sz="2800" dirty="0"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Hộp Văn bản 17">
                <a:extLst>
                  <a:ext uri="{FF2B5EF4-FFF2-40B4-BE49-F238E27FC236}">
                    <a16:creationId xmlns:a16="http://schemas.microsoft.com/office/drawing/2014/main" xmlns="" id="{BF96C8D8-9466-FDBE-03CC-260BD4680E23}"/>
                  </a:ext>
                </a:extLst>
              </p:cNvPr>
              <p:cNvSpPr txBox="1"/>
              <p:nvPr/>
            </p:nvSpPr>
            <p:spPr>
              <a:xfrm>
                <a:off x="280253" y="824402"/>
                <a:ext cx="11631494" cy="267765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fr-FR" sz="280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</a:rPr>
                  <a:t>Để xem dự báo nhiệt độ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fr-FR" sz="2800" i="0" smtClean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T</m:t>
                    </m:r>
                    <m:r>
                      <m:rPr>
                        <m:nor/>
                      </m:rPr>
                      <a:rPr lang="fr-FR" sz="2800" i="0" smtClean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m:rPr>
                        <m:nor/>
                      </m:rPr>
                      <a:rPr lang="fr-FR" sz="2800" i="0" baseline="300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o</m:t>
                    </m:r>
                    <m:r>
                      <m:rPr>
                        <m:nor/>
                      </m:rPr>
                      <a:rPr lang="fr-FR" sz="2800" i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C</m:t>
                    </m:r>
                    <m:r>
                      <m:rPr>
                        <m:nor/>
                      </m:rPr>
                      <a:rPr lang="fr-FR" sz="2800" i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) </m:t>
                    </m:r>
                  </m:oMath>
                </a14:m>
                <a:r>
                  <a:rPr lang="fr-FR" sz="280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</a:rPr>
                  <a:t>tại một số thời điểm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fr-FR" sz="2800" i="0" smtClean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t</m:t>
                    </m:r>
                    <m:r>
                      <m:rPr>
                        <m:nor/>
                      </m:rPr>
                      <a:rPr lang="fr-FR" sz="2800" i="0" smtClean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(</m:t>
                    </m:r>
                    <m:r>
                      <m:rPr>
                        <m:nor/>
                      </m:rPr>
                      <a:rPr lang="fr-FR" sz="2800" i="0" smtClean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h</m:t>
                    </m:r>
                    <m:r>
                      <m:rPr>
                        <m:nor/>
                      </m:rPr>
                      <a:rPr lang="fr-FR" sz="2800" i="0" smtClean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fr-FR" sz="280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</a:rPr>
                  <a:t> trong cùng một ngày, chúng ta có thể truy cập trang </a:t>
                </a:r>
                <a:r>
                  <a:rPr lang="fr-FR" sz="280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hlinkClick r:id="rId5"/>
                  </a:rPr>
                  <a:t>https://accuweather.com</a:t>
                </a:r>
                <a:r>
                  <a:rPr lang="fr-FR" sz="280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</a:rPr>
                  <a:t> . 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fr-FR" sz="2800" smtClean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</a:rPr>
                  <a:t>Thống kê nhiệt </a:t>
                </a:r>
                <a:r>
                  <a:rPr lang="fr-FR" sz="280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</a:rPr>
                  <a:t>độ </a:t>
                </a:r>
                <a:r>
                  <a:rPr lang="fr-FR" sz="2800" smtClean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</a:rPr>
                  <a:t>T</a:t>
                </a:r>
                <a:r>
                  <a:rPr lang="fr-FR" sz="2800" baseline="30000" smtClean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</a:rPr>
                  <a:t>0</a:t>
                </a:r>
                <a:r>
                  <a:rPr lang="fr-FR" sz="2800" smtClean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</a:rPr>
                  <a:t>(</a:t>
                </a:r>
                <a:r>
                  <a:rPr lang="fr-FR" sz="2800" smtClean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</a:rPr>
                  <a:t>C) tại một địa điểm thuộc vùng ôn đới ở một số thời điểm t(h) trong một ngày được cho bởi bảng sau</a:t>
                </a:r>
                <a:r>
                  <a:rPr lang="fr-FR" sz="280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</a:rPr>
                  <a:t>: </a:t>
                </a:r>
                <a:endParaRPr lang="en-US" sz="28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2" name="Hộp Văn bản 17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BF96C8D8-9466-FDBE-03CC-260BD4680E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0253" y="824402"/>
                <a:ext cx="11631494" cy="2677656"/>
              </a:xfrm>
              <a:prstGeom prst="rect">
                <a:avLst/>
              </a:prstGeom>
              <a:blipFill rotWithShape="0">
                <a:blip r:embed="rId6"/>
                <a:stretch>
                  <a:fillRect l="-1101" r="-1048" b="-25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D5F2875E-4402-B2F9-E64D-DE919900C00E}"/>
              </a:ext>
            </a:extLst>
          </p:cNvPr>
          <p:cNvSpPr txBox="1"/>
          <p:nvPr/>
        </p:nvSpPr>
        <p:spPr>
          <a:xfrm>
            <a:off x="8015592" y="73995"/>
            <a:ext cx="493119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HOẠT ĐỘNG CẶP ĐÔI</a:t>
            </a:r>
            <a:endParaRPr lang="en-US" sz="2800" b="1">
              <a:solidFill>
                <a:srgbClr val="FF0000"/>
              </a:solidFill>
            </a:endParaRPr>
          </a:p>
        </p:txBody>
      </p:sp>
      <p:pic>
        <p:nvPicPr>
          <p:cNvPr id="7" name="Đồng hồ đếm ngược 2 phút có tiế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56594" y="5787899"/>
            <a:ext cx="1782330" cy="84311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34208" y="5124558"/>
            <a:ext cx="961912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lphaLcParenR"/>
            </a:pPr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Nhiệt độ T có phải là hàm số của thời điểm t hay không? Vì sao?</a:t>
            </a:r>
          </a:p>
          <a:p>
            <a:pPr marL="342900" indent="-342900">
              <a:buAutoNum type="alphaLcParenR"/>
            </a:pPr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Thời điểm t có phải là hàm số của nhiệt độ T hay không? Vì sao?</a:t>
            </a: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73133805"/>
              </p:ext>
            </p:extLst>
          </p:nvPr>
        </p:nvGraphicFramePr>
        <p:xfrm>
          <a:off x="2838450" y="3406932"/>
          <a:ext cx="7100681" cy="150962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491467"/>
                <a:gridCol w="809727"/>
                <a:gridCol w="747440"/>
                <a:gridCol w="747440"/>
                <a:gridCol w="747440"/>
                <a:gridCol w="747440"/>
                <a:gridCol w="809727"/>
              </a:tblGrid>
              <a:tr h="754812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600">
                          <a:effectLst/>
                        </a:rPr>
                        <a:t>Thời điểm t(h)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6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600">
                          <a:effectLst/>
                        </a:rPr>
                        <a:t>6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600">
                          <a:effectLst/>
                        </a:rPr>
                        <a:t>8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600">
                          <a:effectLst/>
                        </a:rPr>
                        <a:t>12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600">
                          <a:effectLst/>
                        </a:rPr>
                        <a:t>18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600">
                          <a:effectLst/>
                        </a:rPr>
                        <a:t>21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754812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600">
                          <a:effectLst/>
                        </a:rPr>
                        <a:t>Nhiệt độ T</a:t>
                      </a:r>
                      <a:r>
                        <a:rPr lang="en-US" sz="2600" baseline="30000">
                          <a:effectLst/>
                        </a:rPr>
                        <a:t>0</a:t>
                      </a:r>
                      <a:r>
                        <a:rPr lang="en-US" sz="2600">
                          <a:effectLst/>
                        </a:rPr>
                        <a:t> (C)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600">
                          <a:effectLst/>
                        </a:rPr>
                        <a:t>18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600">
                          <a:effectLst/>
                        </a:rPr>
                        <a:t>19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600">
                          <a:effectLst/>
                        </a:rPr>
                        <a:t>21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600">
                          <a:effectLst/>
                        </a:rPr>
                        <a:t>26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600">
                          <a:effectLst/>
                        </a:rPr>
                        <a:t>24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600">
                          <a:effectLst/>
                        </a:rPr>
                        <a:t>21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6219414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7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38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18" grpId="0"/>
      <p:bldP spid="2" grpId="0"/>
      <p:bldP spid="4" grpId="0"/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4" name="Hộp Văn bản 33">
                <a:extLst>
                  <a:ext uri="{FF2B5EF4-FFF2-40B4-BE49-F238E27FC236}">
                    <a16:creationId xmlns:a16="http://schemas.microsoft.com/office/drawing/2014/main" xmlns="" id="{070C3F16-29CC-FF1B-B6F1-EEB3BC25E597}"/>
                  </a:ext>
                </a:extLst>
              </p:cNvPr>
              <p:cNvSpPr txBox="1"/>
              <p:nvPr/>
            </p:nvSpPr>
            <p:spPr>
              <a:xfrm>
                <a:off x="341194" y="2503767"/>
                <a:ext cx="11696131" cy="160832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50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a) Nhiệt độ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500" i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T</m:t>
                    </m:r>
                  </m:oMath>
                </a14:m>
                <a:r>
                  <a:rPr lang="en-US" sz="350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là hàm số của thời điểm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500" i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t</m:t>
                    </m:r>
                  </m:oMath>
                </a14:m>
                <a:r>
                  <a:rPr lang="en-US" sz="350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vì mỗi giá trị của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500" i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t</m:t>
                    </m:r>
                  </m:oMath>
                </a14:m>
                <a:r>
                  <a:rPr lang="en-US" sz="350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chỉ xác định đúng một giá trị của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500" i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T</m:t>
                    </m:r>
                  </m:oMath>
                </a14:m>
                <a:r>
                  <a:rPr lang="en-US" sz="350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 </a:t>
                </a:r>
                <a:endParaRPr lang="vi-VN" sz="350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4" name="Hộp Văn bản 33">
                <a:extLst>
                  <a:ext uri="{FF2B5EF4-FFF2-40B4-BE49-F238E27FC236}">
                    <a16:creationId xmlns:a16="http://schemas.microsoft.com/office/drawing/2014/main" id="{070C3F16-29CC-FF1B-B6F1-EEB3BC25E5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1194" y="2503767"/>
                <a:ext cx="11696131" cy="1608325"/>
              </a:xfrm>
              <a:prstGeom prst="rect">
                <a:avLst/>
              </a:prstGeom>
              <a:blipFill>
                <a:blip r:embed="rId4"/>
                <a:stretch>
                  <a:fillRect l="-1563" b="-128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Hộp Văn bản 34">
            <a:extLst>
              <a:ext uri="{FF2B5EF4-FFF2-40B4-BE49-F238E27FC236}">
                <a16:creationId xmlns:a16="http://schemas.microsoft.com/office/drawing/2014/main" xmlns="" id="{9E15E21B-EB03-AFD5-272E-0819C871000F}"/>
              </a:ext>
            </a:extLst>
          </p:cNvPr>
          <p:cNvSpPr txBox="1"/>
          <p:nvPr/>
        </p:nvSpPr>
        <p:spPr>
          <a:xfrm>
            <a:off x="3247689" y="1655840"/>
            <a:ext cx="5238974" cy="8004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500" b="1"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3500" dirty="0">
              <a:latin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Hộp Văn bản 33">
                <a:extLst>
                  <a:ext uri="{FF2B5EF4-FFF2-40B4-BE49-F238E27FC236}">
                    <a16:creationId xmlns:a16="http://schemas.microsoft.com/office/drawing/2014/main" xmlns="" id="{F420A87B-4E21-28C3-22A9-702DFCB396C3}"/>
                  </a:ext>
                </a:extLst>
              </p:cNvPr>
              <p:cNvSpPr txBox="1"/>
              <p:nvPr/>
            </p:nvSpPr>
            <p:spPr>
              <a:xfrm>
                <a:off x="341194" y="4313164"/>
                <a:ext cx="11696131" cy="80041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50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b) Thời điểm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500" i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t</m:t>
                    </m:r>
                  </m:oMath>
                </a14:m>
                <a:r>
                  <a:rPr lang="en-US" sz="350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không phải là hàm số của nhiệt độ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500" i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T</m:t>
                    </m:r>
                  </m:oMath>
                </a14:m>
                <a:r>
                  <a:rPr lang="en-US" sz="350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 </a:t>
                </a:r>
                <a:endParaRPr lang="vi-VN" sz="350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" name="Hộp Văn bản 33">
                <a:extLst>
                  <a:ext uri="{FF2B5EF4-FFF2-40B4-BE49-F238E27FC236}">
                    <a16:creationId xmlns:a16="http://schemas.microsoft.com/office/drawing/2014/main" id="{F420A87B-4E21-28C3-22A9-702DFCB396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1194" y="4313164"/>
                <a:ext cx="11696131" cy="800412"/>
              </a:xfrm>
              <a:prstGeom prst="rect">
                <a:avLst/>
              </a:prstGeom>
              <a:blipFill>
                <a:blip r:embed="rId5"/>
                <a:stretch>
                  <a:fillRect l="-1563" b="-267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Hộp Văn bản 33">
                <a:extLst>
                  <a:ext uri="{FF2B5EF4-FFF2-40B4-BE49-F238E27FC236}">
                    <a16:creationId xmlns:a16="http://schemas.microsoft.com/office/drawing/2014/main" xmlns="" id="{06D1F2E7-0E1A-D1A9-4C80-2FDBD49957A8}"/>
                  </a:ext>
                </a:extLst>
              </p:cNvPr>
              <p:cNvSpPr txBox="1"/>
              <p:nvPr/>
            </p:nvSpPr>
            <p:spPr>
              <a:xfrm>
                <a:off x="341195" y="5113576"/>
                <a:ext cx="10339776" cy="170816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50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Lí do: Nhiệt độ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500" i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T</m:t>
                    </m:r>
                    <m:r>
                      <m:rPr>
                        <m:nor/>
                      </m:rPr>
                      <a:rPr lang="en-US" sz="3500" b="0" i="0" smtClean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  <m:r>
                      <m:rPr>
                        <m:nor/>
                      </m:rPr>
                      <a:rPr lang="en-US" sz="3500" i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sSup>
                      <m:sSupPr>
                        <m:ctrlPr>
                          <a:rPr lang="en-US" sz="35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en-US" sz="3500" b="0" i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 21</m:t>
                        </m:r>
                      </m:e>
                      <m:sup>
                        <m:r>
                          <a:rPr lang="en-US" sz="35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0</m:t>
                        </m:r>
                      </m:sup>
                    </m:sSup>
                    <m:r>
                      <m:rPr>
                        <m:nor/>
                      </m:rPr>
                      <a:rPr lang="en-US" sz="3500" i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C</m:t>
                    </m:r>
                  </m:oMath>
                </a14:m>
                <a:r>
                  <a:rPr lang="en-US" sz="350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tương ứng với hai thời điểm khác nhau là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500" i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t</m:t>
                    </m:r>
                    <m:r>
                      <m:rPr>
                        <m:nor/>
                      </m:rPr>
                      <a:rPr lang="en-US" sz="3500" b="0" i="0" smtClean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  <m:r>
                      <m:rPr>
                        <m:nor/>
                      </m:rPr>
                      <a:rPr lang="en-US" sz="3500" i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r>
                      <m:rPr>
                        <m:nor/>
                      </m:rPr>
                      <a:rPr lang="en-US" sz="3500" b="0" i="0" smtClean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8</m:t>
                    </m:r>
                    <m:r>
                      <m:rPr>
                        <m:nor/>
                      </m:rPr>
                      <a:rPr lang="en-US" sz="3500" i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h</m:t>
                    </m:r>
                  </m:oMath>
                </a14:m>
                <a:r>
                  <a:rPr lang="en-US" sz="350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500" i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t</m:t>
                    </m:r>
                    <m:r>
                      <m:rPr>
                        <m:nor/>
                      </m:rPr>
                      <a:rPr lang="en-US" sz="3500" b="0" i="0" smtClean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  <m:r>
                      <m:rPr>
                        <m:nor/>
                      </m:rPr>
                      <a:rPr lang="en-US" sz="3500" i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r>
                      <m:rPr>
                        <m:nor/>
                      </m:rPr>
                      <a:rPr lang="en-US" sz="3500" b="0" i="0" smtClean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21</m:t>
                    </m:r>
                    <m:r>
                      <m:rPr>
                        <m:nor/>
                      </m:rPr>
                      <a:rPr lang="en-US" sz="3500" i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h</m:t>
                    </m:r>
                  </m:oMath>
                </a14:m>
                <a:r>
                  <a:rPr lang="en-US" sz="350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  <a:endParaRPr lang="vi-VN" sz="35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" name="Hộp Văn bản 33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06D1F2E7-0E1A-D1A9-4C80-2FDBD49957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1195" y="5113576"/>
                <a:ext cx="10339776" cy="1708160"/>
              </a:xfrm>
              <a:prstGeom prst="rect">
                <a:avLst/>
              </a:prstGeom>
              <a:blipFill rotWithShape="0">
                <a:blip r:embed="rId6"/>
                <a:stretch>
                  <a:fillRect l="-1769" b="-6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9695142"/>
              </p:ext>
            </p:extLst>
          </p:nvPr>
        </p:nvGraphicFramePr>
        <p:xfrm>
          <a:off x="2467389" y="275019"/>
          <a:ext cx="6901901" cy="13808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421719"/>
                <a:gridCol w="787059"/>
                <a:gridCol w="726516"/>
                <a:gridCol w="726516"/>
                <a:gridCol w="726516"/>
                <a:gridCol w="726516"/>
                <a:gridCol w="787059"/>
              </a:tblGrid>
              <a:tr h="690410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600">
                          <a:effectLst/>
                        </a:rPr>
                        <a:t>Thời điểm t(h)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6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600">
                          <a:effectLst/>
                        </a:rPr>
                        <a:t>6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600">
                          <a:effectLst/>
                        </a:rPr>
                        <a:t>8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600">
                          <a:effectLst/>
                        </a:rPr>
                        <a:t>12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600">
                          <a:effectLst/>
                        </a:rPr>
                        <a:t>18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600">
                          <a:effectLst/>
                        </a:rPr>
                        <a:t>21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690410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600">
                          <a:effectLst/>
                        </a:rPr>
                        <a:t>Nhiệt độ T</a:t>
                      </a:r>
                      <a:r>
                        <a:rPr lang="en-US" sz="2600" baseline="30000">
                          <a:effectLst/>
                        </a:rPr>
                        <a:t>0</a:t>
                      </a:r>
                      <a:r>
                        <a:rPr lang="en-US" sz="2600">
                          <a:effectLst/>
                        </a:rPr>
                        <a:t> (C)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600">
                          <a:effectLst/>
                        </a:rPr>
                        <a:t>18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600">
                          <a:effectLst/>
                        </a:rPr>
                        <a:t>19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600">
                          <a:effectLst/>
                        </a:rPr>
                        <a:t>21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600">
                          <a:effectLst/>
                        </a:rPr>
                        <a:t>26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600">
                          <a:effectLst/>
                        </a:rPr>
                        <a:t>24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600">
                          <a:effectLst/>
                        </a:rPr>
                        <a:t>21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519129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5" grpId="0"/>
      <p:bldP spid="3" grpId="0"/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Hộp Văn bản 17">
            <a:extLst>
              <a:ext uri="{FF2B5EF4-FFF2-40B4-BE49-F238E27FC236}">
                <a16:creationId xmlns:a16="http://schemas.microsoft.com/office/drawing/2014/main" xmlns="" id="{7089E9C7-0169-57B5-39CC-3348849F2DF3}"/>
              </a:ext>
            </a:extLst>
          </p:cNvPr>
          <p:cNvSpPr txBox="1"/>
          <p:nvPr/>
        </p:nvSpPr>
        <p:spPr>
          <a:xfrm>
            <a:off x="0" y="0"/>
            <a:ext cx="12460406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3500" b="1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Ví</a:t>
            </a:r>
            <a:r>
              <a:rPr lang="fr-FR" sz="3500" b="1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b="1" i="1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dụ</a:t>
            </a:r>
            <a:r>
              <a:rPr lang="fr-FR" sz="3500" b="1" i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b="1" i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3:</a:t>
            </a:r>
            <a:endParaRPr lang="en-US" sz="3500" dirty="0"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Hộp Văn bản 3">
                <a:extLst>
                  <a:ext uri="{FF2B5EF4-FFF2-40B4-BE49-F238E27FC236}">
                    <a16:creationId xmlns:a16="http://schemas.microsoft.com/office/drawing/2014/main" xmlns="" id="{4C0976F0-4086-A187-5EBB-8CB2D209E064}"/>
                  </a:ext>
                </a:extLst>
              </p:cNvPr>
              <p:cNvSpPr txBox="1"/>
              <p:nvPr/>
            </p:nvSpPr>
            <p:spPr>
              <a:xfrm>
                <a:off x="473413" y="5194439"/>
                <a:ext cx="9814689" cy="160832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50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Đại lượng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500" i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y</m:t>
                    </m:r>
                  </m:oMath>
                </a14:m>
                <a:r>
                  <a:rPr lang="en-US" sz="350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là hàm số của đại lượng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500" i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x</m:t>
                    </m:r>
                  </m:oMath>
                </a14:m>
                <a:r>
                  <a:rPr lang="en-US" sz="350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vì mỗi giá trị của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500" i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x</m:t>
                    </m:r>
                  </m:oMath>
                </a14:m>
                <a:r>
                  <a:rPr lang="en-US" sz="350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chỉ xác định đúng một giá trị của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500" i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y</m:t>
                    </m:r>
                  </m:oMath>
                </a14:m>
                <a:r>
                  <a:rPr lang="en-US" sz="350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  <a:endParaRPr lang="vi-VN" sz="35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" name="Hộp Văn bản 3">
                <a:extLst>
                  <a:ext uri="{FF2B5EF4-FFF2-40B4-BE49-F238E27FC236}">
                    <a16:creationId xmlns:a16="http://schemas.microsoft.com/office/drawing/2014/main" id="{4C0976F0-4086-A187-5EBB-8CB2D209E0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3413" y="5194439"/>
                <a:ext cx="9814689" cy="1608325"/>
              </a:xfrm>
              <a:prstGeom prst="rect">
                <a:avLst/>
              </a:prstGeom>
              <a:blipFill>
                <a:blip r:embed="rId4"/>
                <a:stretch>
                  <a:fillRect l="-1863" r="-2795" b="-128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Hộp Văn bản 17">
                <a:extLst>
                  <a:ext uri="{FF2B5EF4-FFF2-40B4-BE49-F238E27FC236}">
                    <a16:creationId xmlns:a16="http://schemas.microsoft.com/office/drawing/2014/main" xmlns="" id="{2CE3DCED-DD0C-BE04-2E03-73BF469817D3}"/>
                  </a:ext>
                </a:extLst>
              </p:cNvPr>
              <p:cNvSpPr txBox="1"/>
              <p:nvPr/>
            </p:nvSpPr>
            <p:spPr>
              <a:xfrm>
                <a:off x="473413" y="526399"/>
                <a:ext cx="11245174" cy="24162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fr-FR" sz="350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Đại lượng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500" i="0"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y</m:t>
                    </m:r>
                  </m:oMath>
                </a14:m>
                <a:r>
                  <a:rPr lang="fr-FR" sz="350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có phải là hàm số của đại lượng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500" i="0"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x</m:t>
                    </m:r>
                  </m:oMath>
                </a14:m>
                <a:r>
                  <a:rPr lang="fr-FR" sz="350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hay không nếu bảng giá trị tương ứng của chúng được cho bởi bảng sau?</a:t>
                </a:r>
                <a:endParaRPr lang="en-US" sz="35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" name="Hộp Văn bản 17">
                <a:extLst>
                  <a:ext uri="{FF2B5EF4-FFF2-40B4-BE49-F238E27FC236}">
                    <a16:creationId xmlns:a16="http://schemas.microsoft.com/office/drawing/2014/main" id="{2CE3DCED-DD0C-BE04-2E03-73BF469817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3413" y="526399"/>
                <a:ext cx="11245174" cy="2416239"/>
              </a:xfrm>
              <a:prstGeom prst="rect">
                <a:avLst/>
              </a:prstGeom>
              <a:blipFill>
                <a:blip r:embed="rId5"/>
                <a:stretch>
                  <a:fillRect l="-1627" r="-868" b="-80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Hộp Văn bản 3">
            <a:extLst>
              <a:ext uri="{FF2B5EF4-FFF2-40B4-BE49-F238E27FC236}">
                <a16:creationId xmlns:a16="http://schemas.microsoft.com/office/drawing/2014/main" xmlns="" id="{51AFFAFB-1B70-19F8-6053-DA973936F279}"/>
              </a:ext>
            </a:extLst>
          </p:cNvPr>
          <p:cNvSpPr txBox="1"/>
          <p:nvPr/>
        </p:nvSpPr>
        <p:spPr>
          <a:xfrm>
            <a:off x="444646" y="4364109"/>
            <a:ext cx="2490488" cy="8004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500" b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Trả lời:</a:t>
            </a:r>
            <a:endParaRPr lang="vi-VN" sz="35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63909839"/>
              </p:ext>
            </p:extLst>
          </p:nvPr>
        </p:nvGraphicFramePr>
        <p:xfrm>
          <a:off x="2691685" y="2972556"/>
          <a:ext cx="6433265" cy="150016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74515"/>
                <a:gridCol w="1092441"/>
                <a:gridCol w="1031750"/>
                <a:gridCol w="1031750"/>
                <a:gridCol w="971059"/>
                <a:gridCol w="1031750"/>
              </a:tblGrid>
              <a:tr h="75008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600">
                          <a:effectLst/>
                        </a:rPr>
                        <a:t>x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6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600">
                          <a:effectLst/>
                        </a:rPr>
                        <a:t>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600">
                          <a:effectLst/>
                        </a:rPr>
                        <a:t>2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600">
                          <a:effectLst/>
                        </a:rPr>
                        <a:t>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600">
                          <a:effectLst/>
                        </a:rPr>
                        <a:t>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75008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600">
                          <a:effectLst/>
                        </a:rPr>
                        <a:t>y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600">
                          <a:effectLst/>
                        </a:rPr>
                        <a:t>2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600">
                          <a:effectLst/>
                        </a:rPr>
                        <a:t>2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600">
                          <a:effectLst/>
                        </a:rPr>
                        <a:t>2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600">
                          <a:effectLst/>
                        </a:rPr>
                        <a:t>2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600">
                          <a:effectLst/>
                        </a:rPr>
                        <a:t>2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9742536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4" grpId="0"/>
      <p:bldP spid="3" grpId="0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!!2">
            <a:extLst>
              <a:ext uri="{FF2B5EF4-FFF2-40B4-BE49-F238E27FC236}">
                <a16:creationId xmlns:a16="http://schemas.microsoft.com/office/drawing/2014/main" xmlns="" id="{F4B5F415-7490-4054-85B4-10F7AE6D33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90270" y="2323835"/>
            <a:ext cx="11952372" cy="1417123"/>
          </a:xfrm>
        </p:spPr>
        <p:txBody>
          <a:bodyPr>
            <a:noAutofit/>
          </a:bodyPr>
          <a:lstStyle/>
          <a:p>
            <a:r>
              <a:rPr lang="en-US" sz="54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 </a:t>
            </a:r>
            <a:r>
              <a:rPr lang="en-US" sz="5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33 </a:t>
            </a:r>
            <a:r>
              <a:rPr lang="en-US" sz="54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50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HÀM </a:t>
            </a:r>
            <a:r>
              <a:rPr lang="en-US" sz="5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endParaRPr lang="en-US" sz="5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xmlns="" id="{AA65E432-C1E6-4C36-BF8E-2DA25E65DC3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/>
          <p:nvPr/>
        </p:nvCxnSpPr>
        <p:spPr>
          <a:xfrm>
            <a:off x="3579677" y="4747910"/>
            <a:ext cx="49149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1" descr="Clipboard">
            <a:extLst>
              <a:ext uri="{FF2B5EF4-FFF2-40B4-BE49-F238E27FC236}">
                <a16:creationId xmlns:a16="http://schemas.microsoft.com/office/drawing/2014/main" xmlns="" id="{2A123BD8-A09C-49C0-98E8-54B55610A9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 rot="631394">
            <a:off x="-634327" y="3883012"/>
            <a:ext cx="3194131" cy="3194131"/>
          </a:xfrm>
          <a:prstGeom prst="rect">
            <a:avLst/>
          </a:prstGeom>
        </p:spPr>
      </p:pic>
      <p:pic>
        <p:nvPicPr>
          <p:cNvPr id="19" name="Graphic 18" descr="Ruler">
            <a:extLst>
              <a:ext uri="{FF2B5EF4-FFF2-40B4-BE49-F238E27FC236}">
                <a16:creationId xmlns:a16="http://schemas.microsoft.com/office/drawing/2014/main" xmlns="" id="{39130E3C-1E93-4315-AE76-13C55147DCF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 rot="18889495">
            <a:off x="10171718" y="145767"/>
            <a:ext cx="1574403" cy="1574403"/>
          </a:xfrm>
          <a:prstGeom prst="rect">
            <a:avLst/>
          </a:prstGeom>
        </p:spPr>
      </p:pic>
      <p:pic>
        <p:nvPicPr>
          <p:cNvPr id="21" name="Graphic 20" descr="Pencil">
            <a:extLst>
              <a:ext uri="{FF2B5EF4-FFF2-40B4-BE49-F238E27FC236}">
                <a16:creationId xmlns:a16="http://schemas.microsoft.com/office/drawing/2014/main" xmlns="" id="{FFEC1660-205F-490E-800A-0D57D250BAE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 rot="20520790">
            <a:off x="10917677" y="783939"/>
            <a:ext cx="1488402" cy="1488402"/>
          </a:xfrm>
          <a:prstGeom prst="rect">
            <a:avLst/>
          </a:prstGeom>
        </p:spPr>
      </p:pic>
      <p:sp>
        <p:nvSpPr>
          <p:cNvPr id="12" name="Subtitle 2">
            <a:extLst>
              <a:ext uri="{FF2B5EF4-FFF2-40B4-BE49-F238E27FC236}">
                <a16:creationId xmlns:a16="http://schemas.microsoft.com/office/drawing/2014/main" xmlns="" id="{CF2EB805-B981-47B9-9661-CF05DB551677}"/>
              </a:ext>
            </a:extLst>
          </p:cNvPr>
          <p:cNvSpPr txBox="1">
            <a:spLocks/>
          </p:cNvSpPr>
          <p:nvPr/>
        </p:nvSpPr>
        <p:spPr>
          <a:xfrm>
            <a:off x="262360" y="160893"/>
            <a:ext cx="9144000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80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   PHÒNG GD&amp;ĐT………..</a:t>
            </a:r>
          </a:p>
          <a:p>
            <a:pPr algn="l"/>
            <a:r>
              <a:rPr lang="en-US" sz="280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TRƯỜNG THCS ………….……</a:t>
            </a:r>
            <a:endParaRPr lang="en-US" sz="2800" dirty="0">
              <a:solidFill>
                <a:schemeClr val="bg1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4" name="!!1">
            <a:extLst>
              <a:ext uri="{FF2B5EF4-FFF2-40B4-BE49-F238E27FC236}">
                <a16:creationId xmlns:a16="http://schemas.microsoft.com/office/drawing/2014/main" xmlns="" id="{0E246211-C9C9-4B3E-9DDF-914AB989AE93}"/>
              </a:ext>
            </a:extLst>
          </p:cNvPr>
          <p:cNvSpPr txBox="1"/>
          <p:nvPr/>
        </p:nvSpPr>
        <p:spPr>
          <a:xfrm>
            <a:off x="1442434" y="2094255"/>
            <a:ext cx="1049628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CHƯƠNG III- HÀM SỐ VÀ ĐỒ THỊ </a:t>
            </a:r>
            <a:endParaRPr lang="en-US" sz="48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25508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Nhóm 3">
            <a:extLst>
              <a:ext uri="{FF2B5EF4-FFF2-40B4-BE49-F238E27FC236}">
                <a16:creationId xmlns:a16="http://schemas.microsoft.com/office/drawing/2014/main" xmlns="" id="{47D39EB5-33CD-23E3-6F9E-120D95A26358}"/>
              </a:ext>
            </a:extLst>
          </p:cNvPr>
          <p:cNvGrpSpPr/>
          <p:nvPr/>
        </p:nvGrpSpPr>
        <p:grpSpPr>
          <a:xfrm>
            <a:off x="1726815" y="1840969"/>
            <a:ext cx="10465185" cy="4997627"/>
            <a:chOff x="8013497" y="1438551"/>
            <a:chExt cx="10465185" cy="4997627"/>
          </a:xfrm>
        </p:grpSpPr>
        <p:pic>
          <p:nvPicPr>
            <p:cNvPr id="9" name="!!3" descr="Wondering | Grappige gezichten, Smiley, Grappige plaatjes">
              <a:extLst>
                <a:ext uri="{FF2B5EF4-FFF2-40B4-BE49-F238E27FC236}">
                  <a16:creationId xmlns:a16="http://schemas.microsoft.com/office/drawing/2014/main" xmlns="" id="{EA57CF5D-BE2E-7311-3905-C4B9BFDD1E5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13497" y="4614298"/>
              <a:ext cx="1926592" cy="18218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Bong bóng Ý nghĩ: Hình đám mây 5">
                  <a:extLst>
                    <a:ext uri="{FF2B5EF4-FFF2-40B4-BE49-F238E27FC236}">
                      <a16:creationId xmlns:a16="http://schemas.microsoft.com/office/drawing/2014/main" xmlns="" id="{B0DE236C-464C-EFEE-3CF1-8A3471BE3C2A}"/>
                    </a:ext>
                  </a:extLst>
                </p:cNvPr>
                <p:cNvSpPr/>
                <p:nvPr/>
              </p:nvSpPr>
              <p:spPr>
                <a:xfrm>
                  <a:off x="9173178" y="1438551"/>
                  <a:ext cx="9305504" cy="3723252"/>
                </a:xfrm>
                <a:prstGeom prst="cloudCallout">
                  <a:avLst>
                    <a:gd name="adj1" fmla="val -42629"/>
                    <a:gd name="adj2" fmla="val 47822"/>
                  </a:avLst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lnSpc>
                      <a:spcPct val="150000"/>
                    </a:lnSpc>
                  </a:pPr>
                  <a:r>
                    <a:rPr lang="en-US" sz="3500" b="1" i="1">
                      <a:latin typeface="Arial" panose="020B0604020202020204" pitchFamily="34" charset="0"/>
                      <a:cs typeface="Arial" panose="020B0604020202020204" pitchFamily="34" charset="0"/>
                    </a:rPr>
                    <a:t>Trong bảng trên, em có nhận xét gì về giá trị của </a:t>
                  </a:r>
                  <a14:m>
                    <m:oMath xmlns:m="http://schemas.openxmlformats.org/officeDocument/2006/math">
                      <m:r>
                        <m:rPr>
                          <m:nor/>
                        </m:rPr>
                        <a:rPr lang="en-US" sz="3500" b="1" i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y</m:t>
                      </m:r>
                    </m:oMath>
                  </a14:m>
                  <a:r>
                    <a:rPr lang="en-US" sz="3500" b="1" i="1">
                      <a:latin typeface="Arial" panose="020B0604020202020204" pitchFamily="34" charset="0"/>
                      <a:cs typeface="Arial" panose="020B0604020202020204" pitchFamily="34" charset="0"/>
                    </a:rPr>
                    <a:t> khi giá trị của </a:t>
                  </a:r>
                  <a14:m>
                    <m:oMath xmlns:m="http://schemas.openxmlformats.org/officeDocument/2006/math">
                      <m:r>
                        <m:rPr>
                          <m:nor/>
                        </m:rPr>
                        <a:rPr lang="en-US" sz="3500" b="1" i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x</m:t>
                      </m:r>
                    </m:oMath>
                  </a14:m>
                  <a:r>
                    <a:rPr lang="en-US" sz="3500" b="1" i="1">
                      <a:latin typeface="Arial" panose="020B0604020202020204" pitchFamily="34" charset="0"/>
                      <a:cs typeface="Arial" panose="020B0604020202020204" pitchFamily="34" charset="0"/>
                    </a:rPr>
                    <a:t> thay đổi?</a:t>
                  </a:r>
                  <a:endParaRPr lang="en-US" sz="3500" b="1" i="1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8" name="Bong bóng Ý nghĩ: Hình đám mây 5">
                  <a:extLst>
                    <a:ext uri="{FF2B5EF4-FFF2-40B4-BE49-F238E27FC236}">
                      <a16:creationId xmlns:a16="http://schemas.microsoft.com/office/drawing/2014/main" id="{B0DE236C-464C-EFEE-3CF1-8A3471BE3C2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173178" y="1438551"/>
                  <a:ext cx="9305504" cy="3723252"/>
                </a:xfrm>
                <a:prstGeom prst="cloudCallout">
                  <a:avLst>
                    <a:gd name="adj1" fmla="val -42629"/>
                    <a:gd name="adj2" fmla="val 47822"/>
                  </a:avLst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xmlns="" id="{FA60D659-EEFC-3FC8-515E-A742CF535254}"/>
                  </a:ext>
                </a:extLst>
              </p:cNvPr>
              <p:cNvSpPr txBox="1"/>
              <p:nvPr/>
            </p:nvSpPr>
            <p:spPr>
              <a:xfrm>
                <a:off x="823223" y="1840969"/>
                <a:ext cx="10875524" cy="20414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sz="4500" b="1">
                    <a:latin typeface="Arial" panose="020B0604020202020204" pitchFamily="34" charset="0"/>
                    <a:cs typeface="Arial" panose="020B0604020202020204" pitchFamily="34" charset="0"/>
                  </a:rPr>
                  <a:t>Giá trị của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4500" b="1" i="0" smtClean="0">
                        <a:latin typeface="Arial" panose="020B0604020202020204" pitchFamily="34" charset="0"/>
                        <a:cs typeface="Arial" panose="020B0604020202020204" pitchFamily="34" charset="0"/>
                      </a:rPr>
                      <m:t>y</m:t>
                    </m:r>
                  </m:oMath>
                </a14:m>
                <a:r>
                  <a:rPr lang="en-US" sz="4500" b="1">
                    <a:latin typeface="Arial" panose="020B0604020202020204" pitchFamily="34" charset="0"/>
                    <a:cs typeface="Arial" panose="020B0604020202020204" pitchFamily="34" charset="0"/>
                  </a:rPr>
                  <a:t> không thay đổi khi giá trị của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4500" b="1" i="0" smtClean="0">
                        <a:latin typeface="Arial" panose="020B0604020202020204" pitchFamily="34" charset="0"/>
                        <a:cs typeface="Arial" panose="020B0604020202020204" pitchFamily="34" charset="0"/>
                      </a:rPr>
                      <m:t>x</m:t>
                    </m:r>
                  </m:oMath>
                </a14:m>
                <a:r>
                  <a:rPr lang="en-US" sz="4500" b="1">
                    <a:latin typeface="Arial" panose="020B0604020202020204" pitchFamily="34" charset="0"/>
                    <a:cs typeface="Arial" panose="020B0604020202020204" pitchFamily="34" charset="0"/>
                  </a:rPr>
                  <a:t> thay đổi.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FA60D659-EEFC-3FC8-515E-A742CF5352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3223" y="1840969"/>
                <a:ext cx="10875524" cy="2041456"/>
              </a:xfrm>
              <a:prstGeom prst="rect">
                <a:avLst/>
              </a:prstGeom>
              <a:blipFill>
                <a:blip r:embed="rId6"/>
                <a:stretch>
                  <a:fillRect l="-56" r="-1513" b="-137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Arrow: Down 11">
            <a:extLst>
              <a:ext uri="{FF2B5EF4-FFF2-40B4-BE49-F238E27FC236}">
                <a16:creationId xmlns:a16="http://schemas.microsoft.com/office/drawing/2014/main" xmlns="" id="{E7915143-3C9C-0761-3E74-2286545DDD6A}"/>
              </a:ext>
            </a:extLst>
          </p:cNvPr>
          <p:cNvSpPr/>
          <p:nvPr/>
        </p:nvSpPr>
        <p:spPr>
          <a:xfrm>
            <a:off x="5768502" y="3897170"/>
            <a:ext cx="654996" cy="1253946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0E2842E0-F1A1-BD1A-F086-3FAF8F46F977}"/>
              </a:ext>
            </a:extLst>
          </p:cNvPr>
          <p:cNvSpPr txBox="1"/>
          <p:nvPr/>
        </p:nvSpPr>
        <p:spPr>
          <a:xfrm>
            <a:off x="685346" y="5395314"/>
            <a:ext cx="10875524" cy="11038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5000" b="1">
                <a:latin typeface="Arial" panose="020B0604020202020204" pitchFamily="34" charset="0"/>
                <a:cs typeface="Arial" panose="020B0604020202020204" pitchFamily="34" charset="0"/>
              </a:rPr>
              <a:t>HÀM HẰNG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0646756"/>
              </p:ext>
            </p:extLst>
          </p:nvPr>
        </p:nvGraphicFramePr>
        <p:xfrm>
          <a:off x="2739551" y="234921"/>
          <a:ext cx="6417327" cy="126665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71357"/>
                <a:gridCol w="1089735"/>
                <a:gridCol w="1029194"/>
                <a:gridCol w="1029194"/>
                <a:gridCol w="968653"/>
                <a:gridCol w="1029194"/>
              </a:tblGrid>
              <a:tr h="63332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600">
                          <a:effectLst/>
                        </a:rPr>
                        <a:t>x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6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600">
                          <a:effectLst/>
                        </a:rPr>
                        <a:t>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600">
                          <a:effectLst/>
                        </a:rPr>
                        <a:t>2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600">
                          <a:effectLst/>
                        </a:rPr>
                        <a:t>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600">
                          <a:effectLst/>
                        </a:rPr>
                        <a:t>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63332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600">
                          <a:effectLst/>
                        </a:rPr>
                        <a:t>y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600">
                          <a:effectLst/>
                        </a:rPr>
                        <a:t>2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600">
                          <a:effectLst/>
                        </a:rPr>
                        <a:t>2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600">
                          <a:effectLst/>
                        </a:rPr>
                        <a:t>2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600">
                          <a:effectLst/>
                        </a:rPr>
                        <a:t>2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600">
                          <a:effectLst/>
                        </a:rPr>
                        <a:t>2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2821152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Hộp Văn bản 9">
            <a:extLst>
              <a:ext uri="{FF2B5EF4-FFF2-40B4-BE49-F238E27FC236}">
                <a16:creationId xmlns:a16="http://schemas.microsoft.com/office/drawing/2014/main" xmlns="" id="{B58A08D8-36AB-F338-4D00-171E39B49AB6}"/>
              </a:ext>
            </a:extLst>
          </p:cNvPr>
          <p:cNvSpPr txBox="1"/>
          <p:nvPr/>
        </p:nvSpPr>
        <p:spPr>
          <a:xfrm>
            <a:off x="567688" y="225501"/>
            <a:ext cx="11944527" cy="7400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000" b="1" u="sng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Chú ý:</a:t>
            </a:r>
            <a:endParaRPr lang="vi-VN" sz="4000" u="sng">
              <a:solidFill>
                <a:schemeClr val="tx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Hộp Văn bản 9">
                <a:extLst>
                  <a:ext uri="{FF2B5EF4-FFF2-40B4-BE49-F238E27FC236}">
                    <a16:creationId xmlns:a16="http://schemas.microsoft.com/office/drawing/2014/main" xmlns="" id="{3D107171-567F-AA15-A755-9CF6E67C4CAB}"/>
                  </a:ext>
                </a:extLst>
              </p:cNvPr>
              <p:cNvSpPr txBox="1"/>
              <p:nvPr/>
            </p:nvSpPr>
            <p:spPr>
              <a:xfrm>
                <a:off x="567688" y="1098265"/>
                <a:ext cx="10142223" cy="182492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400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- Khi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4000" i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x</m:t>
                    </m:r>
                  </m:oMath>
                </a14:m>
                <a:r>
                  <a:rPr lang="en-US" sz="400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thay đổi mà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4000" i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y</m:t>
                    </m:r>
                  </m:oMath>
                </a14:m>
                <a:r>
                  <a:rPr lang="en-US" sz="400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luôn nhận một giá trị thì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4000" i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y</m:t>
                    </m:r>
                  </m:oMath>
                </a14:m>
                <a:r>
                  <a:rPr lang="en-US" sz="400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được gọi là </a:t>
                </a:r>
                <a:r>
                  <a:rPr lang="en-US" sz="4000" b="1">
                    <a:solidFill>
                      <a:srgbClr val="FF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hàm hằng</a:t>
                </a:r>
                <a:r>
                  <a:rPr lang="en-US" sz="400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 </a:t>
                </a:r>
                <a:endParaRPr lang="vi-VN" sz="400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" name="Hộp Văn bản 9">
                <a:extLst>
                  <a:ext uri="{FF2B5EF4-FFF2-40B4-BE49-F238E27FC236}">
                    <a16:creationId xmlns:a16="http://schemas.microsoft.com/office/drawing/2014/main" id="{3D107171-567F-AA15-A755-9CF6E67C4CA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7688" y="1098265"/>
                <a:ext cx="10142223" cy="1824923"/>
              </a:xfrm>
              <a:prstGeom prst="rect">
                <a:avLst/>
              </a:prstGeom>
              <a:blipFill>
                <a:blip r:embed="rId3"/>
                <a:stretch>
                  <a:fillRect l="-2103"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Hộp Văn bản 9">
                <a:extLst>
                  <a:ext uri="{FF2B5EF4-FFF2-40B4-BE49-F238E27FC236}">
                    <a16:creationId xmlns:a16="http://schemas.microsoft.com/office/drawing/2014/main" xmlns="" id="{655174D7-D564-E4A6-293B-64C777E2D1F4}"/>
                  </a:ext>
                </a:extLst>
              </p:cNvPr>
              <p:cNvSpPr txBox="1"/>
              <p:nvPr/>
            </p:nvSpPr>
            <p:spPr>
              <a:xfrm>
                <a:off x="567688" y="4489050"/>
                <a:ext cx="8868142" cy="182492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400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- Khi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4000" i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y</m:t>
                    </m:r>
                  </m:oMath>
                </a14:m>
                <a:r>
                  <a:rPr lang="en-US" sz="400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là hàm số của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4000" i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x</m:t>
                    </m:r>
                  </m:oMath>
                </a14:m>
                <a:r>
                  <a:rPr lang="en-US" sz="400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ta có thể viết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4000" i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y</m:t>
                    </m:r>
                    <m:r>
                      <m:rPr>
                        <m:nor/>
                      </m:rPr>
                      <a:rPr lang="en-US" sz="4000" b="0" i="0" smtClean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  <m:r>
                      <m:rPr>
                        <m:nor/>
                      </m:rPr>
                      <a:rPr lang="en-US" sz="4000" i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r>
                      <m:rPr>
                        <m:nor/>
                      </m:rPr>
                      <a:rPr lang="en-US" sz="4000" b="0" i="0" smtClean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  <m:r>
                      <m:rPr>
                        <m:nor/>
                      </m:rPr>
                      <a:rPr lang="en-US" sz="4000" i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f</m:t>
                    </m:r>
                    <m:d>
                      <m:dPr>
                        <m:ctrlPr>
                          <a:rPr lang="vi-VN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en-US" sz="4000" i="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x</m:t>
                        </m:r>
                      </m:e>
                    </m:d>
                    <m:r>
                      <m:rPr>
                        <m:nor/>
                      </m:rPr>
                      <a:rPr lang="en-US" sz="4000" i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;</m:t>
                    </m:r>
                    <m:r>
                      <m:rPr>
                        <m:nor/>
                      </m:rPr>
                      <a:rPr lang="en-US" sz="4000" b="0" i="0" smtClean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  <m:r>
                      <m:rPr>
                        <m:nor/>
                      </m:rPr>
                      <a:rPr lang="en-US" sz="4000" i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y</m:t>
                    </m:r>
                    <m:r>
                      <m:rPr>
                        <m:nor/>
                      </m:rPr>
                      <a:rPr lang="en-US" sz="4000" b="0" i="0" smtClean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  <m:r>
                      <m:rPr>
                        <m:nor/>
                      </m:rPr>
                      <a:rPr lang="en-US" sz="4000" i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r>
                      <m:rPr>
                        <m:nor/>
                      </m:rPr>
                      <a:rPr lang="en-US" sz="4000" b="0" i="0" smtClean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  <m:r>
                      <m:rPr>
                        <m:nor/>
                      </m:rPr>
                      <a:rPr lang="en-US" sz="4000" i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g</m:t>
                    </m:r>
                    <m:d>
                      <m:dPr>
                        <m:ctrlPr>
                          <a:rPr lang="vi-VN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en-US" sz="4000" i="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x</m:t>
                        </m:r>
                      </m:e>
                    </m:d>
                  </m:oMath>
                </a14:m>
                <a:r>
                  <a:rPr lang="en-US" sz="400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  <a:endParaRPr lang="vi-VN" sz="4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" name="Hộp Văn bản 9">
                <a:extLst>
                  <a:ext uri="{FF2B5EF4-FFF2-40B4-BE49-F238E27FC236}">
                    <a16:creationId xmlns:a16="http://schemas.microsoft.com/office/drawing/2014/main" id="{655174D7-D564-E4A6-293B-64C777E2D1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7688" y="4489050"/>
                <a:ext cx="8868142" cy="1824923"/>
              </a:xfrm>
              <a:prstGeom prst="rect">
                <a:avLst/>
              </a:prstGeom>
              <a:blipFill>
                <a:blip r:embed="rId4"/>
                <a:stretch>
                  <a:fillRect l="-2405"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Hộp Văn bản 9">
            <a:extLst>
              <a:ext uri="{FF2B5EF4-FFF2-40B4-BE49-F238E27FC236}">
                <a16:creationId xmlns:a16="http://schemas.microsoft.com/office/drawing/2014/main" xmlns="" id="{FF5C535E-5CA3-1F36-EFA0-57C0744383DA}"/>
              </a:ext>
            </a:extLst>
          </p:cNvPr>
          <p:cNvSpPr txBox="1"/>
          <p:nvPr/>
        </p:nvSpPr>
        <p:spPr>
          <a:xfrm>
            <a:off x="567688" y="3188946"/>
            <a:ext cx="11624312" cy="9015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00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Hàm số có thể cho bằng công thức, bằng bảng. </a:t>
            </a:r>
            <a:endParaRPr lang="vi-VN" sz="4000">
              <a:solidFill>
                <a:schemeClr val="tx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8512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" grpId="0"/>
      <p:bldP spid="3" grpId="0"/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: Rounded Corners 15">
            <a:extLst>
              <a:ext uri="{FF2B5EF4-FFF2-40B4-BE49-F238E27FC236}">
                <a16:creationId xmlns:a16="http://schemas.microsoft.com/office/drawing/2014/main" xmlns="" id="{249932DB-CD76-4630-9D2C-4ECAD7A72C8D}"/>
              </a:ext>
            </a:extLst>
          </p:cNvPr>
          <p:cNvSpPr/>
          <p:nvPr/>
        </p:nvSpPr>
        <p:spPr>
          <a:xfrm>
            <a:off x="3041026" y="1934449"/>
            <a:ext cx="6499053" cy="1781516"/>
          </a:xfrm>
          <a:prstGeom prst="roundRect">
            <a:avLst/>
          </a:prstGeom>
          <a:solidFill>
            <a:srgbClr val="FAC8EC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HOẠT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ĐỘNG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LUYỆN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TẬP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236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ình chữ nhật 2">
            <a:extLst>
              <a:ext uri="{FF2B5EF4-FFF2-40B4-BE49-F238E27FC236}">
                <a16:creationId xmlns:a16="http://schemas.microsoft.com/office/drawing/2014/main" xmlns="" id="{590D186F-7869-A63B-44C9-A53582AC9EC7}"/>
              </a:ext>
            </a:extLst>
          </p:cNvPr>
          <p:cNvSpPr/>
          <p:nvPr/>
        </p:nvSpPr>
        <p:spPr>
          <a:xfrm>
            <a:off x="0" y="0"/>
            <a:ext cx="4587017" cy="7378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Bài tập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(SGK-T58)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xmlns="" id="{7FF505B0-15B1-A3D3-9AC6-FEA326CCA2C8}"/>
              </a:ext>
            </a:extLst>
          </p:cNvPr>
          <p:cNvSpPr txBox="1"/>
          <p:nvPr/>
        </p:nvSpPr>
        <p:spPr>
          <a:xfrm>
            <a:off x="348223" y="2549562"/>
            <a:ext cx="18830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latin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Hộp Văn bản 1">
                <a:extLst>
                  <a:ext uri="{FF2B5EF4-FFF2-40B4-BE49-F238E27FC236}">
                    <a16:creationId xmlns:a16="http://schemas.microsoft.com/office/drawing/2014/main" xmlns="" id="{3D252B0E-CD7E-CEC7-9AA4-3133C41706AA}"/>
                  </a:ext>
                </a:extLst>
              </p:cNvPr>
              <p:cNvSpPr txBox="1"/>
              <p:nvPr/>
            </p:nvSpPr>
            <p:spPr>
              <a:xfrm>
                <a:off x="221203" y="671861"/>
                <a:ext cx="10791024" cy="208422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3000">
                    <a:latin typeface="Arial" panose="020B0604020202020204" pitchFamily="34" charset="0"/>
                    <a:cs typeface="Arial" panose="020B0604020202020204" pitchFamily="34" charset="0"/>
                  </a:rPr>
                  <a:t> 	Đại lượng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000" i="0" smtClean="0">
                        <a:latin typeface="Arial" panose="020B0604020202020204" pitchFamily="34" charset="0"/>
                        <a:cs typeface="Arial" panose="020B0604020202020204" pitchFamily="34" charset="0"/>
                      </a:rPr>
                      <m:t>y</m:t>
                    </m:r>
                  </m:oMath>
                </a14:m>
                <a:r>
                  <a:rPr lang="en-US" sz="3000">
                    <a:latin typeface="Arial" panose="020B0604020202020204" pitchFamily="34" charset="0"/>
                    <a:cs typeface="Arial" panose="020B0604020202020204" pitchFamily="34" charset="0"/>
                  </a:rPr>
                  <a:t> có phải là hàm số của đại lượng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000" i="0" smtClean="0">
                        <a:latin typeface="Arial" panose="020B0604020202020204" pitchFamily="34" charset="0"/>
                        <a:cs typeface="Arial" panose="020B0604020202020204" pitchFamily="34" charset="0"/>
                      </a:rPr>
                      <m:t>x</m:t>
                    </m:r>
                  </m:oMath>
                </a14:m>
                <a:r>
                  <a:rPr lang="en-US" sz="3000">
                    <a:latin typeface="Arial" panose="020B0604020202020204" pitchFamily="34" charset="0"/>
                    <a:cs typeface="Arial" panose="020B0604020202020204" pitchFamily="34" charset="0"/>
                  </a:rPr>
                  <a:t> hay không nếu bảng giá trị tương ứng của chúng được cho bởi mỗi trường hợp sau: </a:t>
                </a:r>
                <a:endParaRPr lang="vi-VN" sz="3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" name="Hộp Văn bản 1">
                <a:extLst>
                  <a:ext uri="{FF2B5EF4-FFF2-40B4-BE49-F238E27FC236}">
                    <a16:creationId xmlns:a16="http://schemas.microsoft.com/office/drawing/2014/main" id="{3D252B0E-CD7E-CEC7-9AA4-3133C41706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1203" y="671861"/>
                <a:ext cx="10791024" cy="2084225"/>
              </a:xfrm>
              <a:prstGeom prst="rect">
                <a:avLst/>
              </a:prstGeom>
              <a:blipFill>
                <a:blip r:embed="rId5"/>
                <a:stretch>
                  <a:fillRect l="-1299" r="-2203" b="-78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EF57A1CF-1E78-B551-7C2F-FDCA6A54102F}"/>
              </a:ext>
            </a:extLst>
          </p:cNvPr>
          <p:cNvSpPr txBox="1"/>
          <p:nvPr/>
        </p:nvSpPr>
        <p:spPr>
          <a:xfrm>
            <a:off x="7044538" y="107306"/>
            <a:ext cx="39676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HOẠT ĐỘNG CẶP ĐÔI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" name="Table 3">
                <a:extLst>
                  <a:ext uri="{FF2B5EF4-FFF2-40B4-BE49-F238E27FC236}">
                    <a16:creationId xmlns:a16="http://schemas.microsoft.com/office/drawing/2014/main" xmlns="" id="{C6B43CA3-A107-C834-B1A4-D4BA9F06B74F}"/>
                  </a:ext>
                </a:extLst>
              </p:cNvPr>
              <p:cNvGraphicFramePr>
                <a:graphicFrameLocks noGrp="1"/>
              </p:cNvGraphicFramePr>
              <p:nvPr>
                <p:extLst/>
              </p:nvPr>
            </p:nvGraphicFramePr>
            <p:xfrm>
              <a:off x="1132113" y="3337994"/>
              <a:ext cx="9167753" cy="1377538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309679">
                      <a:extLst>
                        <a:ext uri="{9D8B030D-6E8A-4147-A177-3AD203B41FA5}">
                          <a16:colId xmlns:a16="http://schemas.microsoft.com/office/drawing/2014/main" xmlns="" val="3194319569"/>
                        </a:ext>
                      </a:extLst>
                    </a:gridCol>
                    <a:gridCol w="1309679">
                      <a:extLst>
                        <a:ext uri="{9D8B030D-6E8A-4147-A177-3AD203B41FA5}">
                          <a16:colId xmlns:a16="http://schemas.microsoft.com/office/drawing/2014/main" xmlns="" val="883209850"/>
                        </a:ext>
                      </a:extLst>
                    </a:gridCol>
                    <a:gridCol w="1309679">
                      <a:extLst>
                        <a:ext uri="{9D8B030D-6E8A-4147-A177-3AD203B41FA5}">
                          <a16:colId xmlns:a16="http://schemas.microsoft.com/office/drawing/2014/main" xmlns="" val="3136358293"/>
                        </a:ext>
                      </a:extLst>
                    </a:gridCol>
                    <a:gridCol w="1309679">
                      <a:extLst>
                        <a:ext uri="{9D8B030D-6E8A-4147-A177-3AD203B41FA5}">
                          <a16:colId xmlns:a16="http://schemas.microsoft.com/office/drawing/2014/main" xmlns="" val="2997058723"/>
                        </a:ext>
                      </a:extLst>
                    </a:gridCol>
                    <a:gridCol w="1309679">
                      <a:extLst>
                        <a:ext uri="{9D8B030D-6E8A-4147-A177-3AD203B41FA5}">
                          <a16:colId xmlns:a16="http://schemas.microsoft.com/office/drawing/2014/main" xmlns="" val="3289883308"/>
                        </a:ext>
                      </a:extLst>
                    </a:gridCol>
                    <a:gridCol w="1309679">
                      <a:extLst>
                        <a:ext uri="{9D8B030D-6E8A-4147-A177-3AD203B41FA5}">
                          <a16:colId xmlns:a16="http://schemas.microsoft.com/office/drawing/2014/main" xmlns="" val="2543174972"/>
                        </a:ext>
                      </a:extLst>
                    </a:gridCol>
                    <a:gridCol w="1309679">
                      <a:extLst>
                        <a:ext uri="{9D8B030D-6E8A-4147-A177-3AD203B41FA5}">
                          <a16:colId xmlns:a16="http://schemas.microsoft.com/office/drawing/2014/main" xmlns="" val="1474294065"/>
                        </a:ext>
                      </a:extLst>
                    </a:gridCol>
                  </a:tblGrid>
                  <a:tr h="688769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sz="3000" b="1" i="0" smtClean="0">
                                    <a:solidFill>
                                      <a:schemeClr val="tx1"/>
                                    </a:solidFill>
                                    <a:latin typeface="Arial" panose="020B0604020202020204" pitchFamily="34" charset="0"/>
                                    <a:cs typeface="Arial" panose="020B0604020202020204" pitchFamily="34" charset="0"/>
                                  </a:rPr>
                                  <m:t>x</m:t>
                                </m:r>
                              </m:oMath>
                            </m:oMathPara>
                          </a14:m>
                          <a:endParaRPr lang="en-US" sz="3000" b="1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sz="3000" b="1" i="0" smtClean="0">
                                    <a:solidFill>
                                      <a:schemeClr val="tx1"/>
                                    </a:solidFill>
                                    <a:latin typeface="Arial" panose="020B0604020202020204" pitchFamily="34" charset="0"/>
                                    <a:cs typeface="Arial" panose="020B0604020202020204" pitchFamily="34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US" sz="3000" b="1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sz="3000" b="1" i="0" smtClean="0">
                                    <a:solidFill>
                                      <a:schemeClr val="tx1"/>
                                    </a:solidFill>
                                    <a:latin typeface="Arial" panose="020B0604020202020204" pitchFamily="34" charset="0"/>
                                    <a:cs typeface="Arial" panose="020B0604020202020204" pitchFamily="34" charset="0"/>
                                  </a:rPr>
                                  <m:t>2</m:t>
                                </m:r>
                              </m:oMath>
                            </m:oMathPara>
                          </a14:m>
                          <a:endParaRPr lang="en-US" sz="3000" b="1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sz="3000" b="1" i="0" smtClean="0">
                                    <a:solidFill>
                                      <a:schemeClr val="tx1"/>
                                    </a:solidFill>
                                    <a:latin typeface="Arial" panose="020B0604020202020204" pitchFamily="34" charset="0"/>
                                    <a:cs typeface="Arial" panose="020B0604020202020204" pitchFamily="34" charset="0"/>
                                  </a:rPr>
                                  <m:t>3</m:t>
                                </m:r>
                              </m:oMath>
                            </m:oMathPara>
                          </a14:m>
                          <a:endParaRPr lang="en-US" sz="3000" b="1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sz="3000" b="1" i="0" smtClean="0">
                                    <a:solidFill>
                                      <a:schemeClr val="tx1"/>
                                    </a:solidFill>
                                    <a:latin typeface="Arial" panose="020B0604020202020204" pitchFamily="34" charset="0"/>
                                    <a:cs typeface="Arial" panose="020B0604020202020204" pitchFamily="34" charset="0"/>
                                  </a:rPr>
                                  <m:t>4</m:t>
                                </m:r>
                              </m:oMath>
                            </m:oMathPara>
                          </a14:m>
                          <a:endParaRPr lang="en-US" sz="3000" b="1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sz="3000" b="1" i="0" smtClean="0">
                                    <a:solidFill>
                                      <a:schemeClr val="tx1"/>
                                    </a:solidFill>
                                    <a:latin typeface="Arial" panose="020B0604020202020204" pitchFamily="34" charset="0"/>
                                    <a:cs typeface="Arial" panose="020B0604020202020204" pitchFamily="34" charset="0"/>
                                  </a:rPr>
                                  <m:t>5</m:t>
                                </m:r>
                              </m:oMath>
                            </m:oMathPara>
                          </a14:m>
                          <a:endParaRPr lang="en-US" sz="3000" b="1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sz="3000" b="1" i="0" smtClean="0">
                                    <a:solidFill>
                                      <a:schemeClr val="tx1"/>
                                    </a:solidFill>
                                    <a:latin typeface="Arial" panose="020B0604020202020204" pitchFamily="34" charset="0"/>
                                    <a:cs typeface="Arial" panose="020B0604020202020204" pitchFamily="34" charset="0"/>
                                  </a:rPr>
                                  <m:t>6</m:t>
                                </m:r>
                              </m:oMath>
                            </m:oMathPara>
                          </a14:m>
                          <a:endParaRPr lang="en-US" sz="3000" b="1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242525177"/>
                      </a:ext>
                    </a:extLst>
                  </a:tr>
                  <a:tr h="688769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sz="3000" b="1" i="0" smtClean="0">
                                    <a:solidFill>
                                      <a:schemeClr val="tx1"/>
                                    </a:solidFill>
                                    <a:latin typeface="Arial" panose="020B0604020202020204" pitchFamily="34" charset="0"/>
                                    <a:cs typeface="Arial" panose="020B0604020202020204" pitchFamily="34" charset="0"/>
                                  </a:rPr>
                                  <m:t>y</m:t>
                                </m:r>
                              </m:oMath>
                            </m:oMathPara>
                          </a14:m>
                          <a:endParaRPr lang="en-US" sz="3000" b="1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sz="3000" b="1" i="0" smtClean="0">
                                    <a:solidFill>
                                      <a:schemeClr val="tx1"/>
                                    </a:solidFill>
                                    <a:latin typeface="Arial" panose="020B0604020202020204" pitchFamily="34" charset="0"/>
                                    <a:cs typeface="Arial" panose="020B0604020202020204" pitchFamily="34" charset="0"/>
                                  </a:rPr>
                                  <m:t>− 2</m:t>
                                </m:r>
                              </m:oMath>
                            </m:oMathPara>
                          </a14:m>
                          <a:endParaRPr lang="en-US" sz="3000" b="1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sz="3000" b="1" i="0" smtClean="0">
                                    <a:solidFill>
                                      <a:schemeClr val="tx1"/>
                                    </a:solidFill>
                                    <a:latin typeface="Arial" panose="020B0604020202020204" pitchFamily="34" charset="0"/>
                                    <a:cs typeface="Arial" panose="020B0604020202020204" pitchFamily="34" charset="0"/>
                                  </a:rPr>
                                  <m:t>− 2</m:t>
                                </m:r>
                              </m:oMath>
                            </m:oMathPara>
                          </a14:m>
                          <a:endParaRPr lang="en-US" sz="3000" b="1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sz="3000" b="1" i="0" smtClean="0">
                                    <a:solidFill>
                                      <a:schemeClr val="tx1"/>
                                    </a:solidFill>
                                    <a:latin typeface="Arial" panose="020B0604020202020204" pitchFamily="34" charset="0"/>
                                    <a:cs typeface="Arial" panose="020B0604020202020204" pitchFamily="34" charset="0"/>
                                  </a:rPr>
                                  <m:t>− 2</m:t>
                                </m:r>
                              </m:oMath>
                            </m:oMathPara>
                          </a14:m>
                          <a:endParaRPr lang="en-US" sz="3000" b="1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sz="3000" b="1" i="0" smtClean="0">
                                    <a:solidFill>
                                      <a:schemeClr val="tx1"/>
                                    </a:solidFill>
                                    <a:latin typeface="Arial" panose="020B0604020202020204" pitchFamily="34" charset="0"/>
                                    <a:cs typeface="Arial" panose="020B0604020202020204" pitchFamily="34" charset="0"/>
                                  </a:rPr>
                                  <m:t>− 2</m:t>
                                </m:r>
                              </m:oMath>
                            </m:oMathPara>
                          </a14:m>
                          <a:endParaRPr lang="en-US" sz="3000" b="1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sz="3000" b="1" i="0" smtClean="0">
                                    <a:solidFill>
                                      <a:schemeClr val="tx1"/>
                                    </a:solidFill>
                                    <a:latin typeface="Arial" panose="020B0604020202020204" pitchFamily="34" charset="0"/>
                                    <a:cs typeface="Arial" panose="020B0604020202020204" pitchFamily="34" charset="0"/>
                                  </a:rPr>
                                  <m:t>− 2</m:t>
                                </m:r>
                              </m:oMath>
                            </m:oMathPara>
                          </a14:m>
                          <a:endParaRPr lang="en-US" sz="3000" b="1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sz="3000" b="1" i="0" smtClean="0">
                                    <a:solidFill>
                                      <a:schemeClr val="tx1"/>
                                    </a:solidFill>
                                    <a:latin typeface="Arial" panose="020B0604020202020204" pitchFamily="34" charset="0"/>
                                    <a:cs typeface="Arial" panose="020B0604020202020204" pitchFamily="34" charset="0"/>
                                  </a:rPr>
                                  <m:t>− 2</m:t>
                                </m:r>
                              </m:oMath>
                            </m:oMathPara>
                          </a14:m>
                          <a:endParaRPr lang="en-US" sz="3000" b="1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1181174760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6" name="Table 3">
                <a:extLst>
                  <a:ext uri="{FF2B5EF4-FFF2-40B4-BE49-F238E27FC236}">
                    <a16:creationId xmlns:a16="http://schemas.microsoft.com/office/drawing/2014/main" id="{C6B43CA3-A107-C834-B1A4-D4BA9F06B74F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273635617"/>
                  </p:ext>
                </p:extLst>
              </p:nvPr>
            </p:nvGraphicFramePr>
            <p:xfrm>
              <a:off x="1132113" y="3337994"/>
              <a:ext cx="9167753" cy="1377538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309679">
                      <a:extLst>
                        <a:ext uri="{9D8B030D-6E8A-4147-A177-3AD203B41FA5}">
                          <a16:colId xmlns:a16="http://schemas.microsoft.com/office/drawing/2014/main" val="3194319569"/>
                        </a:ext>
                      </a:extLst>
                    </a:gridCol>
                    <a:gridCol w="1309679">
                      <a:extLst>
                        <a:ext uri="{9D8B030D-6E8A-4147-A177-3AD203B41FA5}">
                          <a16:colId xmlns:a16="http://schemas.microsoft.com/office/drawing/2014/main" val="883209850"/>
                        </a:ext>
                      </a:extLst>
                    </a:gridCol>
                    <a:gridCol w="1309679">
                      <a:extLst>
                        <a:ext uri="{9D8B030D-6E8A-4147-A177-3AD203B41FA5}">
                          <a16:colId xmlns:a16="http://schemas.microsoft.com/office/drawing/2014/main" val="3136358293"/>
                        </a:ext>
                      </a:extLst>
                    </a:gridCol>
                    <a:gridCol w="1309679">
                      <a:extLst>
                        <a:ext uri="{9D8B030D-6E8A-4147-A177-3AD203B41FA5}">
                          <a16:colId xmlns:a16="http://schemas.microsoft.com/office/drawing/2014/main" val="2997058723"/>
                        </a:ext>
                      </a:extLst>
                    </a:gridCol>
                    <a:gridCol w="1309679">
                      <a:extLst>
                        <a:ext uri="{9D8B030D-6E8A-4147-A177-3AD203B41FA5}">
                          <a16:colId xmlns:a16="http://schemas.microsoft.com/office/drawing/2014/main" val="3289883308"/>
                        </a:ext>
                      </a:extLst>
                    </a:gridCol>
                    <a:gridCol w="1309679">
                      <a:extLst>
                        <a:ext uri="{9D8B030D-6E8A-4147-A177-3AD203B41FA5}">
                          <a16:colId xmlns:a16="http://schemas.microsoft.com/office/drawing/2014/main" val="2543174972"/>
                        </a:ext>
                      </a:extLst>
                    </a:gridCol>
                    <a:gridCol w="1309679">
                      <a:extLst>
                        <a:ext uri="{9D8B030D-6E8A-4147-A177-3AD203B41FA5}">
                          <a16:colId xmlns:a16="http://schemas.microsoft.com/office/drawing/2014/main" val="1474294065"/>
                        </a:ext>
                      </a:extLst>
                    </a:gridCol>
                  </a:tblGrid>
                  <a:tr h="688769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7"/>
                          <a:stretch>
                            <a:fillRect l="-465" t="-877" r="-600930" b="-10087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7"/>
                          <a:stretch>
                            <a:fillRect l="-100465" t="-877" r="-500930" b="-10087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7"/>
                          <a:stretch>
                            <a:fillRect l="-200465" t="-877" r="-400930" b="-10087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7"/>
                          <a:stretch>
                            <a:fillRect l="-300465" t="-877" r="-300930" b="-10087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7"/>
                          <a:stretch>
                            <a:fillRect l="-400465" t="-877" r="-200930" b="-10087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7"/>
                          <a:stretch>
                            <a:fillRect l="-500465" t="-877" r="-100930" b="-10087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7"/>
                          <a:stretch>
                            <a:fillRect l="-600465" t="-877" r="-930" b="-10087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42525177"/>
                      </a:ext>
                    </a:extLst>
                  </a:tr>
                  <a:tr h="688769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7"/>
                          <a:stretch>
                            <a:fillRect l="-465" t="-101770" r="-600930" b="-177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7"/>
                          <a:stretch>
                            <a:fillRect l="-100465" t="-101770" r="-500930" b="-177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7"/>
                          <a:stretch>
                            <a:fillRect l="-200465" t="-101770" r="-400930" b="-177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7"/>
                          <a:stretch>
                            <a:fillRect l="-300465" t="-101770" r="-300930" b="-177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7"/>
                          <a:stretch>
                            <a:fillRect l="-400465" t="-101770" r="-200930" b="-177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7"/>
                          <a:stretch>
                            <a:fillRect l="-500465" t="-101770" r="-100930" b="-177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7"/>
                          <a:stretch>
                            <a:fillRect l="-600465" t="-101770" r="-930" b="-177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181174760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8" name="Hộp Văn bản 8">
            <a:extLst>
              <a:ext uri="{FF2B5EF4-FFF2-40B4-BE49-F238E27FC236}">
                <a16:creationId xmlns:a16="http://schemas.microsoft.com/office/drawing/2014/main" xmlns="" id="{6041017F-9432-EEB7-F7F2-E97EA02A215D}"/>
              </a:ext>
            </a:extLst>
          </p:cNvPr>
          <p:cNvSpPr txBox="1"/>
          <p:nvPr/>
        </p:nvSpPr>
        <p:spPr>
          <a:xfrm>
            <a:off x="1132112" y="2676978"/>
            <a:ext cx="7191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Arial" panose="020B0604020202020204" pitchFamily="34" charset="0"/>
              </a:rPr>
              <a:t>a)</a:t>
            </a:r>
            <a:endParaRPr lang="en-US" sz="3200" dirty="0">
              <a:latin typeface="Arial" panose="020B0604020202020204" pitchFamily="34" charset="0"/>
            </a:endParaRPr>
          </a:p>
        </p:txBody>
      </p:sp>
      <p:sp>
        <p:nvSpPr>
          <p:cNvPr id="10" name="Hộp Văn bản 8">
            <a:extLst>
              <a:ext uri="{FF2B5EF4-FFF2-40B4-BE49-F238E27FC236}">
                <a16:creationId xmlns:a16="http://schemas.microsoft.com/office/drawing/2014/main" xmlns="" id="{0A23A85A-5774-03A5-7500-41AE451AA4F5}"/>
              </a:ext>
            </a:extLst>
          </p:cNvPr>
          <p:cNvSpPr txBox="1"/>
          <p:nvPr/>
        </p:nvSpPr>
        <p:spPr>
          <a:xfrm>
            <a:off x="1132112" y="4703104"/>
            <a:ext cx="18830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Arial" panose="020B0604020202020204" pitchFamily="34" charset="0"/>
              </a:rPr>
              <a:t>b)</a:t>
            </a:r>
            <a:endParaRPr lang="en-US" sz="3200" dirty="0">
              <a:latin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1" name="Table 3">
                <a:extLst>
                  <a:ext uri="{FF2B5EF4-FFF2-40B4-BE49-F238E27FC236}">
                    <a16:creationId xmlns:a16="http://schemas.microsoft.com/office/drawing/2014/main" xmlns="" id="{CBC039A5-202F-1712-E7E4-2CADC197C41E}"/>
                  </a:ext>
                </a:extLst>
              </p:cNvPr>
              <p:cNvGraphicFramePr>
                <a:graphicFrameLocks noGrp="1"/>
              </p:cNvGraphicFramePr>
              <p:nvPr>
                <p:extLst/>
              </p:nvPr>
            </p:nvGraphicFramePr>
            <p:xfrm>
              <a:off x="1132112" y="5275220"/>
              <a:ext cx="9167753" cy="1377538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309679">
                      <a:extLst>
                        <a:ext uri="{9D8B030D-6E8A-4147-A177-3AD203B41FA5}">
                          <a16:colId xmlns:a16="http://schemas.microsoft.com/office/drawing/2014/main" xmlns="" val="3194319569"/>
                        </a:ext>
                      </a:extLst>
                    </a:gridCol>
                    <a:gridCol w="1309679">
                      <a:extLst>
                        <a:ext uri="{9D8B030D-6E8A-4147-A177-3AD203B41FA5}">
                          <a16:colId xmlns:a16="http://schemas.microsoft.com/office/drawing/2014/main" xmlns="" val="883209850"/>
                        </a:ext>
                      </a:extLst>
                    </a:gridCol>
                    <a:gridCol w="1309679">
                      <a:extLst>
                        <a:ext uri="{9D8B030D-6E8A-4147-A177-3AD203B41FA5}">
                          <a16:colId xmlns:a16="http://schemas.microsoft.com/office/drawing/2014/main" xmlns="" val="3136358293"/>
                        </a:ext>
                      </a:extLst>
                    </a:gridCol>
                    <a:gridCol w="1309679">
                      <a:extLst>
                        <a:ext uri="{9D8B030D-6E8A-4147-A177-3AD203B41FA5}">
                          <a16:colId xmlns:a16="http://schemas.microsoft.com/office/drawing/2014/main" xmlns="" val="2997058723"/>
                        </a:ext>
                      </a:extLst>
                    </a:gridCol>
                    <a:gridCol w="1309679">
                      <a:extLst>
                        <a:ext uri="{9D8B030D-6E8A-4147-A177-3AD203B41FA5}">
                          <a16:colId xmlns:a16="http://schemas.microsoft.com/office/drawing/2014/main" xmlns="" val="3289883308"/>
                        </a:ext>
                      </a:extLst>
                    </a:gridCol>
                    <a:gridCol w="1309679">
                      <a:extLst>
                        <a:ext uri="{9D8B030D-6E8A-4147-A177-3AD203B41FA5}">
                          <a16:colId xmlns:a16="http://schemas.microsoft.com/office/drawing/2014/main" xmlns="" val="2543174972"/>
                        </a:ext>
                      </a:extLst>
                    </a:gridCol>
                    <a:gridCol w="1309679">
                      <a:extLst>
                        <a:ext uri="{9D8B030D-6E8A-4147-A177-3AD203B41FA5}">
                          <a16:colId xmlns:a16="http://schemas.microsoft.com/office/drawing/2014/main" xmlns="" val="1474294065"/>
                        </a:ext>
                      </a:extLst>
                    </a:gridCol>
                  </a:tblGrid>
                  <a:tr h="688769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sz="3000" b="1" i="0" smtClean="0">
                                    <a:solidFill>
                                      <a:schemeClr val="tx1"/>
                                    </a:solidFill>
                                    <a:latin typeface="Arial" panose="020B0604020202020204" pitchFamily="34" charset="0"/>
                                    <a:cs typeface="Arial" panose="020B0604020202020204" pitchFamily="34" charset="0"/>
                                  </a:rPr>
                                  <m:t>x</m:t>
                                </m:r>
                              </m:oMath>
                            </m:oMathPara>
                          </a14:m>
                          <a:endParaRPr lang="en-US" sz="3000" b="1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sz="3000" b="1" i="0" smtClean="0">
                                    <a:solidFill>
                                      <a:schemeClr val="tx1"/>
                                    </a:solidFill>
                                    <a:latin typeface="Arial" panose="020B0604020202020204" pitchFamily="34" charset="0"/>
                                    <a:cs typeface="Arial" panose="020B0604020202020204" pitchFamily="34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US" sz="3000" b="1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sz="3000" b="1" i="0" smtClean="0">
                                    <a:solidFill>
                                      <a:schemeClr val="tx1"/>
                                    </a:solidFill>
                                    <a:latin typeface="Arial" panose="020B0604020202020204" pitchFamily="34" charset="0"/>
                                    <a:cs typeface="Arial" panose="020B0604020202020204" pitchFamily="34" charset="0"/>
                                  </a:rPr>
                                  <m:t>2</m:t>
                                </m:r>
                              </m:oMath>
                            </m:oMathPara>
                          </a14:m>
                          <a:endParaRPr lang="en-US" sz="3000" b="1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sz="3000" b="1" i="0" smtClean="0">
                                    <a:solidFill>
                                      <a:schemeClr val="tx1"/>
                                    </a:solidFill>
                                    <a:latin typeface="Arial" panose="020B0604020202020204" pitchFamily="34" charset="0"/>
                                    <a:cs typeface="Arial" panose="020B0604020202020204" pitchFamily="34" charset="0"/>
                                  </a:rPr>
                                  <m:t>3</m:t>
                                </m:r>
                              </m:oMath>
                            </m:oMathPara>
                          </a14:m>
                          <a:endParaRPr lang="en-US" sz="3000" b="1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sz="3000" b="1" i="0" smtClean="0">
                                    <a:solidFill>
                                      <a:schemeClr val="tx1"/>
                                    </a:solidFill>
                                    <a:latin typeface="Arial" panose="020B0604020202020204" pitchFamily="34" charset="0"/>
                                    <a:cs typeface="Arial" panose="020B0604020202020204" pitchFamily="34" charset="0"/>
                                  </a:rPr>
                                  <m:t>4</m:t>
                                </m:r>
                              </m:oMath>
                            </m:oMathPara>
                          </a14:m>
                          <a:endParaRPr lang="en-US" sz="3000" b="1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sz="3000" b="1" i="0" smtClean="0">
                                    <a:solidFill>
                                      <a:schemeClr val="tx1"/>
                                    </a:solidFill>
                                    <a:latin typeface="Arial" panose="020B0604020202020204" pitchFamily="34" charset="0"/>
                                    <a:cs typeface="Arial" panose="020B0604020202020204" pitchFamily="34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US" sz="3000" b="1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sz="3000" b="1" i="0" smtClean="0">
                                    <a:solidFill>
                                      <a:schemeClr val="tx1"/>
                                    </a:solidFill>
                                    <a:latin typeface="Arial" panose="020B0604020202020204" pitchFamily="34" charset="0"/>
                                    <a:cs typeface="Arial" panose="020B0604020202020204" pitchFamily="34" charset="0"/>
                                  </a:rPr>
                                  <m:t>5</m:t>
                                </m:r>
                              </m:oMath>
                            </m:oMathPara>
                          </a14:m>
                          <a:endParaRPr lang="en-US" sz="3000" b="1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242525177"/>
                      </a:ext>
                    </a:extLst>
                  </a:tr>
                  <a:tr h="688769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sz="3000" b="1" i="0" smtClean="0">
                                    <a:solidFill>
                                      <a:schemeClr val="tx1"/>
                                    </a:solidFill>
                                    <a:latin typeface="Arial" panose="020B0604020202020204" pitchFamily="34" charset="0"/>
                                    <a:cs typeface="Arial" panose="020B0604020202020204" pitchFamily="34" charset="0"/>
                                  </a:rPr>
                                  <m:t>y</m:t>
                                </m:r>
                              </m:oMath>
                            </m:oMathPara>
                          </a14:m>
                          <a:endParaRPr lang="en-US" sz="3000" b="1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sz="3000" b="1" i="0" smtClean="0">
                                    <a:solidFill>
                                      <a:schemeClr val="tx1"/>
                                    </a:solidFill>
                                    <a:latin typeface="Arial" panose="020B0604020202020204" pitchFamily="34" charset="0"/>
                                    <a:cs typeface="Arial" panose="020B0604020202020204" pitchFamily="34" charset="0"/>
                                  </a:rPr>
                                  <m:t>− 2</m:t>
                                </m:r>
                              </m:oMath>
                            </m:oMathPara>
                          </a14:m>
                          <a:endParaRPr lang="en-US" sz="3000" b="1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sz="3000" b="1" i="0" smtClean="0">
                                    <a:solidFill>
                                      <a:schemeClr val="tx1"/>
                                    </a:solidFill>
                                    <a:latin typeface="Arial" panose="020B0604020202020204" pitchFamily="34" charset="0"/>
                                    <a:cs typeface="Arial" panose="020B0604020202020204" pitchFamily="34" charset="0"/>
                                  </a:rPr>
                                  <m:t>− 3</m:t>
                                </m:r>
                              </m:oMath>
                            </m:oMathPara>
                          </a14:m>
                          <a:endParaRPr lang="en-US" sz="3000" b="1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sz="3000" b="1" i="0" smtClean="0">
                                    <a:solidFill>
                                      <a:schemeClr val="tx1"/>
                                    </a:solidFill>
                                    <a:latin typeface="Arial" panose="020B0604020202020204" pitchFamily="34" charset="0"/>
                                    <a:cs typeface="Arial" panose="020B0604020202020204" pitchFamily="34" charset="0"/>
                                  </a:rPr>
                                  <m:t>− 4</m:t>
                                </m:r>
                              </m:oMath>
                            </m:oMathPara>
                          </a14:m>
                          <a:endParaRPr lang="en-US" sz="3000" b="1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sz="3000" b="1" i="0" smtClean="0">
                                    <a:solidFill>
                                      <a:schemeClr val="tx1"/>
                                    </a:solidFill>
                                    <a:latin typeface="Arial" panose="020B0604020202020204" pitchFamily="34" charset="0"/>
                                    <a:cs typeface="Arial" panose="020B0604020202020204" pitchFamily="34" charset="0"/>
                                  </a:rPr>
                                  <m:t>− 5</m:t>
                                </m:r>
                              </m:oMath>
                            </m:oMathPara>
                          </a14:m>
                          <a:endParaRPr lang="en-US" sz="3000" b="1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sz="3000" b="1" i="0" smtClean="0">
                                    <a:solidFill>
                                      <a:schemeClr val="tx1"/>
                                    </a:solidFill>
                                    <a:latin typeface="Arial" panose="020B0604020202020204" pitchFamily="34" charset="0"/>
                                    <a:cs typeface="Arial" panose="020B0604020202020204" pitchFamily="34" charset="0"/>
                                  </a:rPr>
                                  <m:t>− 6</m:t>
                                </m:r>
                              </m:oMath>
                            </m:oMathPara>
                          </a14:m>
                          <a:endParaRPr lang="en-US" sz="3000" b="1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sz="3000" b="1" i="0" smtClean="0">
                                    <a:solidFill>
                                      <a:schemeClr val="tx1"/>
                                    </a:solidFill>
                                    <a:latin typeface="Arial" panose="020B0604020202020204" pitchFamily="34" charset="0"/>
                                    <a:cs typeface="Arial" panose="020B0604020202020204" pitchFamily="34" charset="0"/>
                                  </a:rPr>
                                  <m:t>− 7</m:t>
                                </m:r>
                              </m:oMath>
                            </m:oMathPara>
                          </a14:m>
                          <a:endParaRPr lang="en-US" sz="3000" b="1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1181174760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1" name="Table 3">
                <a:extLst>
                  <a:ext uri="{FF2B5EF4-FFF2-40B4-BE49-F238E27FC236}">
                    <a16:creationId xmlns:a16="http://schemas.microsoft.com/office/drawing/2014/main" id="{CBC039A5-202F-1712-E7E4-2CADC197C41E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691035850"/>
                  </p:ext>
                </p:extLst>
              </p:nvPr>
            </p:nvGraphicFramePr>
            <p:xfrm>
              <a:off x="1132112" y="5275220"/>
              <a:ext cx="9167753" cy="1377538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309679">
                      <a:extLst>
                        <a:ext uri="{9D8B030D-6E8A-4147-A177-3AD203B41FA5}">
                          <a16:colId xmlns:a16="http://schemas.microsoft.com/office/drawing/2014/main" val="3194319569"/>
                        </a:ext>
                      </a:extLst>
                    </a:gridCol>
                    <a:gridCol w="1309679">
                      <a:extLst>
                        <a:ext uri="{9D8B030D-6E8A-4147-A177-3AD203B41FA5}">
                          <a16:colId xmlns:a16="http://schemas.microsoft.com/office/drawing/2014/main" val="883209850"/>
                        </a:ext>
                      </a:extLst>
                    </a:gridCol>
                    <a:gridCol w="1309679">
                      <a:extLst>
                        <a:ext uri="{9D8B030D-6E8A-4147-A177-3AD203B41FA5}">
                          <a16:colId xmlns:a16="http://schemas.microsoft.com/office/drawing/2014/main" val="3136358293"/>
                        </a:ext>
                      </a:extLst>
                    </a:gridCol>
                    <a:gridCol w="1309679">
                      <a:extLst>
                        <a:ext uri="{9D8B030D-6E8A-4147-A177-3AD203B41FA5}">
                          <a16:colId xmlns:a16="http://schemas.microsoft.com/office/drawing/2014/main" val="2997058723"/>
                        </a:ext>
                      </a:extLst>
                    </a:gridCol>
                    <a:gridCol w="1309679">
                      <a:extLst>
                        <a:ext uri="{9D8B030D-6E8A-4147-A177-3AD203B41FA5}">
                          <a16:colId xmlns:a16="http://schemas.microsoft.com/office/drawing/2014/main" val="3289883308"/>
                        </a:ext>
                      </a:extLst>
                    </a:gridCol>
                    <a:gridCol w="1309679">
                      <a:extLst>
                        <a:ext uri="{9D8B030D-6E8A-4147-A177-3AD203B41FA5}">
                          <a16:colId xmlns:a16="http://schemas.microsoft.com/office/drawing/2014/main" val="2543174972"/>
                        </a:ext>
                      </a:extLst>
                    </a:gridCol>
                    <a:gridCol w="1309679">
                      <a:extLst>
                        <a:ext uri="{9D8B030D-6E8A-4147-A177-3AD203B41FA5}">
                          <a16:colId xmlns:a16="http://schemas.microsoft.com/office/drawing/2014/main" val="1474294065"/>
                        </a:ext>
                      </a:extLst>
                    </a:gridCol>
                  </a:tblGrid>
                  <a:tr h="688769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8"/>
                          <a:stretch>
                            <a:fillRect l="-465" t="-877" r="-600930" b="-10087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8"/>
                          <a:stretch>
                            <a:fillRect l="-100465" t="-877" r="-500930" b="-10087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8"/>
                          <a:stretch>
                            <a:fillRect l="-200465" t="-877" r="-400930" b="-10087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8"/>
                          <a:stretch>
                            <a:fillRect l="-300465" t="-877" r="-300930" b="-10087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8"/>
                          <a:stretch>
                            <a:fillRect l="-400465" t="-877" r="-200930" b="-10087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8"/>
                          <a:stretch>
                            <a:fillRect l="-500465" t="-877" r="-100930" b="-10087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8"/>
                          <a:stretch>
                            <a:fillRect l="-600465" t="-877" r="-930" b="-10087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42525177"/>
                      </a:ext>
                    </a:extLst>
                  </a:tr>
                  <a:tr h="688769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8"/>
                          <a:stretch>
                            <a:fillRect l="-465" t="-101770" r="-600930" b="-177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8"/>
                          <a:stretch>
                            <a:fillRect l="-100465" t="-101770" r="-500930" b="-177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8"/>
                          <a:stretch>
                            <a:fillRect l="-200465" t="-101770" r="-400930" b="-177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8"/>
                          <a:stretch>
                            <a:fillRect l="-300465" t="-101770" r="-300930" b="-177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8"/>
                          <a:stretch>
                            <a:fillRect l="-400465" t="-101770" r="-200930" b="-177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8"/>
                          <a:stretch>
                            <a:fillRect l="-500465" t="-101770" r="-100930" b="-177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8"/>
                          <a:stretch>
                            <a:fillRect l="-600465" t="-101770" r="-930" b="-177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181174760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5" name="Rectangle: Rounded Corners 15">
            <a:extLst>
              <a:ext uri="{FF2B5EF4-FFF2-40B4-BE49-F238E27FC236}">
                <a16:creationId xmlns:a16="http://schemas.microsoft.com/office/drawing/2014/main" xmlns="" id="{A0443BFF-F1EC-EA62-9B98-1C1892D7BE0A}"/>
              </a:ext>
            </a:extLst>
          </p:cNvPr>
          <p:cNvSpPr/>
          <p:nvPr/>
        </p:nvSpPr>
        <p:spPr>
          <a:xfrm rot="5400000">
            <a:off x="9362393" y="2039800"/>
            <a:ext cx="4854445" cy="794159"/>
          </a:xfrm>
          <a:prstGeom prst="roundRect">
            <a:avLst/>
          </a:prstGeom>
          <a:solidFill>
            <a:srgbClr val="FAC8EC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HOẠT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ĐỘNG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LUYỆN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TẬP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2" name="Đồng hồ đếm ngược 2 phút có tiế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409670" y="5963989"/>
            <a:ext cx="1782330" cy="843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08443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4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45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  <p:bldLst>
      <p:bldP spid="3" grpId="0" animBg="1"/>
      <p:bldP spid="2" grpId="0"/>
      <p:bldP spid="4" grpId="0"/>
      <p:bldP spid="8" grpId="0"/>
      <p:bldP spid="1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ình chữ nhật 2">
            <a:extLst>
              <a:ext uri="{FF2B5EF4-FFF2-40B4-BE49-F238E27FC236}">
                <a16:creationId xmlns:a16="http://schemas.microsoft.com/office/drawing/2014/main" xmlns="" id="{590D186F-7869-A63B-44C9-A53582AC9EC7}"/>
              </a:ext>
            </a:extLst>
          </p:cNvPr>
          <p:cNvSpPr/>
          <p:nvPr/>
        </p:nvSpPr>
        <p:spPr>
          <a:xfrm>
            <a:off x="0" y="0"/>
            <a:ext cx="4587017" cy="7378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Bài tập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(SGK-T58)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xmlns="" id="{7FF505B0-15B1-A3D3-9AC6-FEA326CCA2C8}"/>
              </a:ext>
            </a:extLst>
          </p:cNvPr>
          <p:cNvSpPr txBox="1"/>
          <p:nvPr/>
        </p:nvSpPr>
        <p:spPr>
          <a:xfrm>
            <a:off x="348223" y="2549562"/>
            <a:ext cx="18830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latin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Hộp Văn bản 22">
                <a:extLst>
                  <a:ext uri="{FF2B5EF4-FFF2-40B4-BE49-F238E27FC236}">
                    <a16:creationId xmlns:a16="http://schemas.microsoft.com/office/drawing/2014/main" xmlns="" id="{F92E0BCB-A77C-9105-B467-72FD90636385}"/>
                  </a:ext>
                </a:extLst>
              </p:cNvPr>
              <p:cNvSpPr txBox="1"/>
              <p:nvPr/>
            </p:nvSpPr>
            <p:spPr>
              <a:xfrm>
                <a:off x="492093" y="3429000"/>
                <a:ext cx="10900442" cy="182492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400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Đại lượng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4000" i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y</m:t>
                    </m:r>
                  </m:oMath>
                </a14:m>
                <a:r>
                  <a:rPr lang="en-US" sz="400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là hàm số của đại lượng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4000" i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x</m:t>
                    </m:r>
                  </m:oMath>
                </a14:m>
                <a:r>
                  <a:rPr lang="en-US" sz="400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 vì mỗi giá trị của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4000" i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x</m:t>
                    </m:r>
                  </m:oMath>
                </a14:m>
                <a:r>
                  <a:rPr lang="en-US" sz="400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chỉ xác định đúng một giá trị của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4000" i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y</m:t>
                    </m:r>
                  </m:oMath>
                </a14:m>
                <a:r>
                  <a:rPr lang="en-US" sz="400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  <a:endParaRPr lang="vi-VN" sz="400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3" name="Hộp Văn bản 22">
                <a:extLst>
                  <a:ext uri="{FF2B5EF4-FFF2-40B4-BE49-F238E27FC236}">
                    <a16:creationId xmlns:a16="http://schemas.microsoft.com/office/drawing/2014/main" id="{F92E0BCB-A77C-9105-B467-72FD906363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2093" y="3429000"/>
                <a:ext cx="10900442" cy="1824923"/>
              </a:xfrm>
              <a:prstGeom prst="rect">
                <a:avLst/>
              </a:prstGeom>
              <a:blipFill>
                <a:blip r:embed="rId3"/>
                <a:stretch>
                  <a:fillRect l="-2013" r="-783" b="-133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" name="Table 3">
                <a:extLst>
                  <a:ext uri="{FF2B5EF4-FFF2-40B4-BE49-F238E27FC236}">
                    <a16:creationId xmlns:a16="http://schemas.microsoft.com/office/drawing/2014/main" xmlns="" id="{A1C68A32-6396-E813-5166-69BB4C6BFE34}"/>
                  </a:ext>
                </a:extLst>
              </p:cNvPr>
              <p:cNvGraphicFramePr>
                <a:graphicFrameLocks noGrp="1"/>
              </p:cNvGraphicFramePr>
              <p:nvPr>
                <p:extLst/>
              </p:nvPr>
            </p:nvGraphicFramePr>
            <p:xfrm>
              <a:off x="1512123" y="1683071"/>
              <a:ext cx="9167753" cy="1377538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309679">
                      <a:extLst>
                        <a:ext uri="{9D8B030D-6E8A-4147-A177-3AD203B41FA5}">
                          <a16:colId xmlns:a16="http://schemas.microsoft.com/office/drawing/2014/main" xmlns="" val="3194319569"/>
                        </a:ext>
                      </a:extLst>
                    </a:gridCol>
                    <a:gridCol w="1309679">
                      <a:extLst>
                        <a:ext uri="{9D8B030D-6E8A-4147-A177-3AD203B41FA5}">
                          <a16:colId xmlns:a16="http://schemas.microsoft.com/office/drawing/2014/main" xmlns="" val="883209850"/>
                        </a:ext>
                      </a:extLst>
                    </a:gridCol>
                    <a:gridCol w="1309679">
                      <a:extLst>
                        <a:ext uri="{9D8B030D-6E8A-4147-A177-3AD203B41FA5}">
                          <a16:colId xmlns:a16="http://schemas.microsoft.com/office/drawing/2014/main" xmlns="" val="3136358293"/>
                        </a:ext>
                      </a:extLst>
                    </a:gridCol>
                    <a:gridCol w="1309679">
                      <a:extLst>
                        <a:ext uri="{9D8B030D-6E8A-4147-A177-3AD203B41FA5}">
                          <a16:colId xmlns:a16="http://schemas.microsoft.com/office/drawing/2014/main" xmlns="" val="2997058723"/>
                        </a:ext>
                      </a:extLst>
                    </a:gridCol>
                    <a:gridCol w="1309679">
                      <a:extLst>
                        <a:ext uri="{9D8B030D-6E8A-4147-A177-3AD203B41FA5}">
                          <a16:colId xmlns:a16="http://schemas.microsoft.com/office/drawing/2014/main" xmlns="" val="3289883308"/>
                        </a:ext>
                      </a:extLst>
                    </a:gridCol>
                    <a:gridCol w="1309679">
                      <a:extLst>
                        <a:ext uri="{9D8B030D-6E8A-4147-A177-3AD203B41FA5}">
                          <a16:colId xmlns:a16="http://schemas.microsoft.com/office/drawing/2014/main" xmlns="" val="2543174972"/>
                        </a:ext>
                      </a:extLst>
                    </a:gridCol>
                    <a:gridCol w="1309679">
                      <a:extLst>
                        <a:ext uri="{9D8B030D-6E8A-4147-A177-3AD203B41FA5}">
                          <a16:colId xmlns:a16="http://schemas.microsoft.com/office/drawing/2014/main" xmlns="" val="1474294065"/>
                        </a:ext>
                      </a:extLst>
                    </a:gridCol>
                  </a:tblGrid>
                  <a:tr h="688769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sz="3000" b="1" i="0" smtClean="0">
                                    <a:solidFill>
                                      <a:schemeClr val="tx1"/>
                                    </a:solidFill>
                                    <a:latin typeface="Arial" panose="020B0604020202020204" pitchFamily="34" charset="0"/>
                                    <a:cs typeface="Arial" panose="020B0604020202020204" pitchFamily="34" charset="0"/>
                                  </a:rPr>
                                  <m:t>x</m:t>
                                </m:r>
                              </m:oMath>
                            </m:oMathPara>
                          </a14:m>
                          <a:endParaRPr lang="en-US" sz="3000" b="1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sz="3000" b="1" i="0" smtClean="0">
                                    <a:solidFill>
                                      <a:schemeClr val="tx1"/>
                                    </a:solidFill>
                                    <a:latin typeface="Arial" panose="020B0604020202020204" pitchFamily="34" charset="0"/>
                                    <a:cs typeface="Arial" panose="020B0604020202020204" pitchFamily="34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US" sz="3000" b="1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sz="3000" b="1" i="0" smtClean="0">
                                    <a:solidFill>
                                      <a:schemeClr val="tx1"/>
                                    </a:solidFill>
                                    <a:latin typeface="Arial" panose="020B0604020202020204" pitchFamily="34" charset="0"/>
                                    <a:cs typeface="Arial" panose="020B0604020202020204" pitchFamily="34" charset="0"/>
                                  </a:rPr>
                                  <m:t>2</m:t>
                                </m:r>
                              </m:oMath>
                            </m:oMathPara>
                          </a14:m>
                          <a:endParaRPr lang="en-US" sz="3000" b="1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sz="3000" b="1" i="0" smtClean="0">
                                    <a:solidFill>
                                      <a:schemeClr val="tx1"/>
                                    </a:solidFill>
                                    <a:latin typeface="Arial" panose="020B0604020202020204" pitchFamily="34" charset="0"/>
                                    <a:cs typeface="Arial" panose="020B0604020202020204" pitchFamily="34" charset="0"/>
                                  </a:rPr>
                                  <m:t>3</m:t>
                                </m:r>
                              </m:oMath>
                            </m:oMathPara>
                          </a14:m>
                          <a:endParaRPr lang="en-US" sz="3000" b="1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sz="3000" b="1" i="0" smtClean="0">
                                    <a:solidFill>
                                      <a:schemeClr val="tx1"/>
                                    </a:solidFill>
                                    <a:latin typeface="Arial" panose="020B0604020202020204" pitchFamily="34" charset="0"/>
                                    <a:cs typeface="Arial" panose="020B0604020202020204" pitchFamily="34" charset="0"/>
                                  </a:rPr>
                                  <m:t>4</m:t>
                                </m:r>
                              </m:oMath>
                            </m:oMathPara>
                          </a14:m>
                          <a:endParaRPr lang="en-US" sz="3000" b="1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sz="3000" b="1" i="0" smtClean="0">
                                    <a:solidFill>
                                      <a:schemeClr val="tx1"/>
                                    </a:solidFill>
                                    <a:latin typeface="Arial" panose="020B0604020202020204" pitchFamily="34" charset="0"/>
                                    <a:cs typeface="Arial" panose="020B0604020202020204" pitchFamily="34" charset="0"/>
                                  </a:rPr>
                                  <m:t>5</m:t>
                                </m:r>
                              </m:oMath>
                            </m:oMathPara>
                          </a14:m>
                          <a:endParaRPr lang="en-US" sz="3000" b="1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sz="3000" b="1" i="0" smtClean="0">
                                    <a:solidFill>
                                      <a:schemeClr val="tx1"/>
                                    </a:solidFill>
                                    <a:latin typeface="Arial" panose="020B0604020202020204" pitchFamily="34" charset="0"/>
                                    <a:cs typeface="Arial" panose="020B0604020202020204" pitchFamily="34" charset="0"/>
                                  </a:rPr>
                                  <m:t>6</m:t>
                                </m:r>
                              </m:oMath>
                            </m:oMathPara>
                          </a14:m>
                          <a:endParaRPr lang="en-US" sz="3000" b="1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242525177"/>
                      </a:ext>
                    </a:extLst>
                  </a:tr>
                  <a:tr h="688769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sz="3000" b="1" i="0" smtClean="0">
                                    <a:solidFill>
                                      <a:schemeClr val="tx1"/>
                                    </a:solidFill>
                                    <a:latin typeface="Arial" panose="020B0604020202020204" pitchFamily="34" charset="0"/>
                                    <a:cs typeface="Arial" panose="020B0604020202020204" pitchFamily="34" charset="0"/>
                                  </a:rPr>
                                  <m:t>y</m:t>
                                </m:r>
                              </m:oMath>
                            </m:oMathPara>
                          </a14:m>
                          <a:endParaRPr lang="en-US" sz="3000" b="1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sz="3000" b="1" i="0" smtClean="0">
                                    <a:solidFill>
                                      <a:schemeClr val="tx1"/>
                                    </a:solidFill>
                                    <a:latin typeface="Arial" panose="020B0604020202020204" pitchFamily="34" charset="0"/>
                                    <a:cs typeface="Arial" panose="020B0604020202020204" pitchFamily="34" charset="0"/>
                                  </a:rPr>
                                  <m:t>− 2</m:t>
                                </m:r>
                              </m:oMath>
                            </m:oMathPara>
                          </a14:m>
                          <a:endParaRPr lang="en-US" sz="3000" b="1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sz="3000" b="1" i="0" smtClean="0">
                                    <a:solidFill>
                                      <a:schemeClr val="tx1"/>
                                    </a:solidFill>
                                    <a:latin typeface="Arial" panose="020B0604020202020204" pitchFamily="34" charset="0"/>
                                    <a:cs typeface="Arial" panose="020B0604020202020204" pitchFamily="34" charset="0"/>
                                  </a:rPr>
                                  <m:t>− 2</m:t>
                                </m:r>
                              </m:oMath>
                            </m:oMathPara>
                          </a14:m>
                          <a:endParaRPr lang="en-US" sz="3000" b="1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sz="3000" b="1" i="0" smtClean="0">
                                    <a:solidFill>
                                      <a:schemeClr val="tx1"/>
                                    </a:solidFill>
                                    <a:latin typeface="Arial" panose="020B0604020202020204" pitchFamily="34" charset="0"/>
                                    <a:cs typeface="Arial" panose="020B0604020202020204" pitchFamily="34" charset="0"/>
                                  </a:rPr>
                                  <m:t>− 2</m:t>
                                </m:r>
                              </m:oMath>
                            </m:oMathPara>
                          </a14:m>
                          <a:endParaRPr lang="en-US" sz="3000" b="1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sz="3000" b="1" i="0" smtClean="0">
                                    <a:solidFill>
                                      <a:schemeClr val="tx1"/>
                                    </a:solidFill>
                                    <a:latin typeface="Arial" panose="020B0604020202020204" pitchFamily="34" charset="0"/>
                                    <a:cs typeface="Arial" panose="020B0604020202020204" pitchFamily="34" charset="0"/>
                                  </a:rPr>
                                  <m:t>− 2</m:t>
                                </m:r>
                              </m:oMath>
                            </m:oMathPara>
                          </a14:m>
                          <a:endParaRPr lang="en-US" sz="3000" b="1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sz="3000" b="1" i="0" smtClean="0">
                                    <a:solidFill>
                                      <a:schemeClr val="tx1"/>
                                    </a:solidFill>
                                    <a:latin typeface="Arial" panose="020B0604020202020204" pitchFamily="34" charset="0"/>
                                    <a:cs typeface="Arial" panose="020B0604020202020204" pitchFamily="34" charset="0"/>
                                  </a:rPr>
                                  <m:t>− 2</m:t>
                                </m:r>
                              </m:oMath>
                            </m:oMathPara>
                          </a14:m>
                          <a:endParaRPr lang="en-US" sz="3000" b="1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sz="3000" b="1" i="0" smtClean="0">
                                    <a:solidFill>
                                      <a:schemeClr val="tx1"/>
                                    </a:solidFill>
                                    <a:latin typeface="Arial" panose="020B0604020202020204" pitchFamily="34" charset="0"/>
                                    <a:cs typeface="Arial" panose="020B0604020202020204" pitchFamily="34" charset="0"/>
                                  </a:rPr>
                                  <m:t>− 2</m:t>
                                </m:r>
                              </m:oMath>
                            </m:oMathPara>
                          </a14:m>
                          <a:endParaRPr lang="en-US" sz="3000" b="1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1181174760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" name="Table 3">
                <a:extLst>
                  <a:ext uri="{FF2B5EF4-FFF2-40B4-BE49-F238E27FC236}">
                    <a16:creationId xmlns:a16="http://schemas.microsoft.com/office/drawing/2014/main" id="{A1C68A32-6396-E813-5166-69BB4C6BFE34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01791804"/>
                  </p:ext>
                </p:extLst>
              </p:nvPr>
            </p:nvGraphicFramePr>
            <p:xfrm>
              <a:off x="1512123" y="1683071"/>
              <a:ext cx="9167753" cy="1377538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309679">
                      <a:extLst>
                        <a:ext uri="{9D8B030D-6E8A-4147-A177-3AD203B41FA5}">
                          <a16:colId xmlns:a16="http://schemas.microsoft.com/office/drawing/2014/main" val="3194319569"/>
                        </a:ext>
                      </a:extLst>
                    </a:gridCol>
                    <a:gridCol w="1309679">
                      <a:extLst>
                        <a:ext uri="{9D8B030D-6E8A-4147-A177-3AD203B41FA5}">
                          <a16:colId xmlns:a16="http://schemas.microsoft.com/office/drawing/2014/main" val="883209850"/>
                        </a:ext>
                      </a:extLst>
                    </a:gridCol>
                    <a:gridCol w="1309679">
                      <a:extLst>
                        <a:ext uri="{9D8B030D-6E8A-4147-A177-3AD203B41FA5}">
                          <a16:colId xmlns:a16="http://schemas.microsoft.com/office/drawing/2014/main" val="3136358293"/>
                        </a:ext>
                      </a:extLst>
                    </a:gridCol>
                    <a:gridCol w="1309679">
                      <a:extLst>
                        <a:ext uri="{9D8B030D-6E8A-4147-A177-3AD203B41FA5}">
                          <a16:colId xmlns:a16="http://schemas.microsoft.com/office/drawing/2014/main" val="2997058723"/>
                        </a:ext>
                      </a:extLst>
                    </a:gridCol>
                    <a:gridCol w="1309679">
                      <a:extLst>
                        <a:ext uri="{9D8B030D-6E8A-4147-A177-3AD203B41FA5}">
                          <a16:colId xmlns:a16="http://schemas.microsoft.com/office/drawing/2014/main" val="3289883308"/>
                        </a:ext>
                      </a:extLst>
                    </a:gridCol>
                    <a:gridCol w="1309679">
                      <a:extLst>
                        <a:ext uri="{9D8B030D-6E8A-4147-A177-3AD203B41FA5}">
                          <a16:colId xmlns:a16="http://schemas.microsoft.com/office/drawing/2014/main" val="2543174972"/>
                        </a:ext>
                      </a:extLst>
                    </a:gridCol>
                    <a:gridCol w="1309679">
                      <a:extLst>
                        <a:ext uri="{9D8B030D-6E8A-4147-A177-3AD203B41FA5}">
                          <a16:colId xmlns:a16="http://schemas.microsoft.com/office/drawing/2014/main" val="1474294065"/>
                        </a:ext>
                      </a:extLst>
                    </a:gridCol>
                  </a:tblGrid>
                  <a:tr h="688769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l="-465" t="-877" r="-600930" b="-10087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l="-100465" t="-877" r="-500930" b="-10087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l="-200465" t="-877" r="-400930" b="-10087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l="-301869" t="-877" r="-302804" b="-10087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l="-400000" t="-877" r="-201395" b="-10087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l="-500000" t="-877" r="-101395" b="-10087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l="-600000" t="-877" r="-1395" b="-10087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42525177"/>
                      </a:ext>
                    </a:extLst>
                  </a:tr>
                  <a:tr h="688769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l="-465" t="-101770" r="-600930" b="-177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l="-100465" t="-101770" r="-500930" b="-177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l="-200465" t="-101770" r="-400930" b="-177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l="-301869" t="-101770" r="-302804" b="-177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l="-400000" t="-101770" r="-201395" b="-177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l="-500000" t="-101770" r="-101395" b="-177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l="-600000" t="-101770" r="-1395" b="-177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181174760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4" name="Hộp Văn bản 8">
            <a:extLst>
              <a:ext uri="{FF2B5EF4-FFF2-40B4-BE49-F238E27FC236}">
                <a16:creationId xmlns:a16="http://schemas.microsoft.com/office/drawing/2014/main" xmlns="" id="{46F33311-7593-9489-6DA1-9A29B4C521E4}"/>
              </a:ext>
            </a:extLst>
          </p:cNvPr>
          <p:cNvSpPr txBox="1"/>
          <p:nvPr/>
        </p:nvSpPr>
        <p:spPr>
          <a:xfrm>
            <a:off x="1512123" y="847207"/>
            <a:ext cx="7191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Arial" panose="020B0604020202020204" pitchFamily="34" charset="0"/>
              </a:rPr>
              <a:t>a)</a:t>
            </a:r>
            <a:endParaRPr lang="en-US" sz="3200" dirty="0">
              <a:latin typeface="Arial" panose="020B0604020202020204" pitchFamily="34" charset="0"/>
            </a:endParaRPr>
          </a:p>
        </p:txBody>
      </p:sp>
      <p:sp>
        <p:nvSpPr>
          <p:cNvPr id="5" name="Rectangle: Rounded Corners 15">
            <a:extLst>
              <a:ext uri="{FF2B5EF4-FFF2-40B4-BE49-F238E27FC236}">
                <a16:creationId xmlns:a16="http://schemas.microsoft.com/office/drawing/2014/main" xmlns="" id="{EE445973-AE82-1626-3A84-49F716E5287C}"/>
              </a:ext>
            </a:extLst>
          </p:cNvPr>
          <p:cNvSpPr/>
          <p:nvPr/>
        </p:nvSpPr>
        <p:spPr>
          <a:xfrm rot="5400000">
            <a:off x="8365443" y="3036749"/>
            <a:ext cx="6848343" cy="794159"/>
          </a:xfrm>
          <a:prstGeom prst="roundRect">
            <a:avLst/>
          </a:prstGeom>
          <a:solidFill>
            <a:srgbClr val="FAC8EC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HOẠT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ĐỘNG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LUYỆN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TẬP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752355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3" grpId="0"/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ình chữ nhật 2">
            <a:extLst>
              <a:ext uri="{FF2B5EF4-FFF2-40B4-BE49-F238E27FC236}">
                <a16:creationId xmlns:a16="http://schemas.microsoft.com/office/drawing/2014/main" xmlns="" id="{590D186F-7869-A63B-44C9-A53582AC9EC7}"/>
              </a:ext>
            </a:extLst>
          </p:cNvPr>
          <p:cNvSpPr/>
          <p:nvPr/>
        </p:nvSpPr>
        <p:spPr>
          <a:xfrm>
            <a:off x="0" y="0"/>
            <a:ext cx="4587017" cy="7378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Bài tập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(SGK-T58)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xmlns="" id="{7FF505B0-15B1-A3D3-9AC6-FEA326CCA2C8}"/>
              </a:ext>
            </a:extLst>
          </p:cNvPr>
          <p:cNvSpPr txBox="1"/>
          <p:nvPr/>
        </p:nvSpPr>
        <p:spPr>
          <a:xfrm>
            <a:off x="875386" y="1778585"/>
            <a:ext cx="18830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Arial" panose="020B0604020202020204" pitchFamily="34" charset="0"/>
              </a:rPr>
              <a:t>b)</a:t>
            </a:r>
            <a:endParaRPr lang="en-US" sz="3200" dirty="0">
              <a:latin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xmlns="" id="{BDCDF82A-6AA4-E471-C537-FA8D3BD653D8}"/>
                  </a:ext>
                </a:extLst>
              </p:cNvPr>
              <p:cNvSpPr txBox="1"/>
              <p:nvPr/>
            </p:nvSpPr>
            <p:spPr>
              <a:xfrm>
                <a:off x="875386" y="3156123"/>
                <a:ext cx="10845559" cy="308020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450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Đại lượng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4500" i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y</m:t>
                    </m:r>
                  </m:oMath>
                </a14:m>
                <a:r>
                  <a:rPr lang="en-US" sz="450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không là hàm số của đại lượng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4500" i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x</m:t>
                    </m:r>
                  </m:oMath>
                </a14:m>
                <a:r>
                  <a:rPr lang="en-US" sz="450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vì giá trị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4500" i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x</m:t>
                    </m:r>
                    <m:r>
                      <m:rPr>
                        <m:nor/>
                      </m:rPr>
                      <a:rPr lang="en-US" sz="4500" b="0" i="0" smtClean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  <m:r>
                      <m:rPr>
                        <m:nor/>
                      </m:rPr>
                      <a:rPr lang="en-US" sz="4500" i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r>
                      <m:rPr>
                        <m:nor/>
                      </m:rPr>
                      <a:rPr lang="en-US" sz="4500" b="0" i="0" smtClean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  <m:r>
                      <m:rPr>
                        <m:nor/>
                      </m:rPr>
                      <a:rPr lang="en-US" sz="4500" i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1</m:t>
                    </m:r>
                  </m:oMath>
                </a14:m>
                <a:r>
                  <a:rPr lang="en-US" sz="450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xác định đến hai giá trị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4500" i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y</m:t>
                    </m:r>
                    <m:r>
                      <m:rPr>
                        <m:nor/>
                      </m:rPr>
                      <a:rPr lang="en-US" sz="4500" b="0" i="0" smtClean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  <m:r>
                      <m:rPr>
                        <m:nor/>
                      </m:rPr>
                      <a:rPr lang="en-US" sz="4500" i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r>
                      <m:rPr>
                        <m:nor/>
                      </m:rPr>
                      <a:rPr lang="en-US" sz="4500" b="0" i="0" smtClean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  <m:r>
                      <m:rPr>
                        <m:nor/>
                      </m:rPr>
                      <a:rPr lang="en-US" sz="4500" i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</m:t>
                    </m:r>
                    <m:r>
                      <m:rPr>
                        <m:nor/>
                      </m:rPr>
                      <a:rPr lang="en-US" sz="4500" b="0" i="0" smtClean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  <m:r>
                      <m:rPr>
                        <m:nor/>
                      </m:rPr>
                      <a:rPr lang="en-US" sz="4500" i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2</m:t>
                    </m:r>
                  </m:oMath>
                </a14:m>
                <a:r>
                  <a:rPr lang="en-US" sz="450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4500" i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y</m:t>
                    </m:r>
                    <m:r>
                      <m:rPr>
                        <m:nor/>
                      </m:rPr>
                      <a:rPr lang="en-US" sz="4500" b="0" i="0" smtClean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  <m:r>
                      <m:rPr>
                        <m:nor/>
                      </m:rPr>
                      <a:rPr lang="en-US" sz="4500" i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r>
                      <m:rPr>
                        <m:nor/>
                      </m:rPr>
                      <a:rPr lang="en-US" sz="4500" b="0" i="0" smtClean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  <m:r>
                      <m:rPr>
                        <m:nor/>
                      </m:rPr>
                      <a:rPr lang="en-US" sz="4500" i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</m:t>
                    </m:r>
                    <m:r>
                      <m:rPr>
                        <m:nor/>
                      </m:rPr>
                      <a:rPr lang="en-US" sz="4500" b="0" i="0" smtClean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  <m:r>
                      <m:rPr>
                        <m:nor/>
                      </m:rPr>
                      <a:rPr lang="en-US" sz="4500" i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6</m:t>
                    </m:r>
                  </m:oMath>
                </a14:m>
                <a:r>
                  <a:rPr lang="en-US" sz="450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  <a:endParaRPr lang="vi-VN" sz="45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BDCDF82A-6AA4-E471-C537-FA8D3BD653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5386" y="3156123"/>
                <a:ext cx="10845559" cy="3080202"/>
              </a:xfrm>
              <a:prstGeom prst="rect">
                <a:avLst/>
              </a:prstGeom>
              <a:blipFill>
                <a:blip r:embed="rId3"/>
                <a:stretch>
                  <a:fillRect l="-2361" b="-89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" name="Table 3">
                <a:extLst>
                  <a:ext uri="{FF2B5EF4-FFF2-40B4-BE49-F238E27FC236}">
                    <a16:creationId xmlns:a16="http://schemas.microsoft.com/office/drawing/2014/main" xmlns="" id="{D7F58C9E-84DD-3A46-CCDB-4E8AA59C0257}"/>
                  </a:ext>
                </a:extLst>
              </p:cNvPr>
              <p:cNvGraphicFramePr>
                <a:graphicFrameLocks noGrp="1"/>
              </p:cNvGraphicFramePr>
              <p:nvPr>
                <p:extLst/>
              </p:nvPr>
            </p:nvGraphicFramePr>
            <p:xfrm>
              <a:off x="1816925" y="1413164"/>
              <a:ext cx="9167753" cy="1377538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309679">
                      <a:extLst>
                        <a:ext uri="{9D8B030D-6E8A-4147-A177-3AD203B41FA5}">
                          <a16:colId xmlns:a16="http://schemas.microsoft.com/office/drawing/2014/main" xmlns="" val="3194319569"/>
                        </a:ext>
                      </a:extLst>
                    </a:gridCol>
                    <a:gridCol w="1309679">
                      <a:extLst>
                        <a:ext uri="{9D8B030D-6E8A-4147-A177-3AD203B41FA5}">
                          <a16:colId xmlns:a16="http://schemas.microsoft.com/office/drawing/2014/main" xmlns="" val="883209850"/>
                        </a:ext>
                      </a:extLst>
                    </a:gridCol>
                    <a:gridCol w="1309679">
                      <a:extLst>
                        <a:ext uri="{9D8B030D-6E8A-4147-A177-3AD203B41FA5}">
                          <a16:colId xmlns:a16="http://schemas.microsoft.com/office/drawing/2014/main" xmlns="" val="3136358293"/>
                        </a:ext>
                      </a:extLst>
                    </a:gridCol>
                    <a:gridCol w="1309679">
                      <a:extLst>
                        <a:ext uri="{9D8B030D-6E8A-4147-A177-3AD203B41FA5}">
                          <a16:colId xmlns:a16="http://schemas.microsoft.com/office/drawing/2014/main" xmlns="" val="2997058723"/>
                        </a:ext>
                      </a:extLst>
                    </a:gridCol>
                    <a:gridCol w="1309679">
                      <a:extLst>
                        <a:ext uri="{9D8B030D-6E8A-4147-A177-3AD203B41FA5}">
                          <a16:colId xmlns:a16="http://schemas.microsoft.com/office/drawing/2014/main" xmlns="" val="3289883308"/>
                        </a:ext>
                      </a:extLst>
                    </a:gridCol>
                    <a:gridCol w="1309679">
                      <a:extLst>
                        <a:ext uri="{9D8B030D-6E8A-4147-A177-3AD203B41FA5}">
                          <a16:colId xmlns:a16="http://schemas.microsoft.com/office/drawing/2014/main" xmlns="" val="2543174972"/>
                        </a:ext>
                      </a:extLst>
                    </a:gridCol>
                    <a:gridCol w="1309679">
                      <a:extLst>
                        <a:ext uri="{9D8B030D-6E8A-4147-A177-3AD203B41FA5}">
                          <a16:colId xmlns:a16="http://schemas.microsoft.com/office/drawing/2014/main" xmlns="" val="1474294065"/>
                        </a:ext>
                      </a:extLst>
                    </a:gridCol>
                  </a:tblGrid>
                  <a:tr h="688769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sz="3000" b="1" i="0" smtClean="0">
                                    <a:solidFill>
                                      <a:schemeClr val="tx1"/>
                                    </a:solidFill>
                                    <a:latin typeface="Arial" panose="020B0604020202020204" pitchFamily="34" charset="0"/>
                                    <a:cs typeface="Arial" panose="020B0604020202020204" pitchFamily="34" charset="0"/>
                                  </a:rPr>
                                  <m:t>x</m:t>
                                </m:r>
                              </m:oMath>
                            </m:oMathPara>
                          </a14:m>
                          <a:endParaRPr lang="en-US" sz="3000" b="1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sz="3000" b="1" i="0" smtClean="0">
                                    <a:solidFill>
                                      <a:schemeClr val="tx1"/>
                                    </a:solidFill>
                                    <a:latin typeface="Arial" panose="020B0604020202020204" pitchFamily="34" charset="0"/>
                                    <a:cs typeface="Arial" panose="020B0604020202020204" pitchFamily="34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US" sz="3000" b="1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sz="3000" b="1" i="0" smtClean="0">
                                    <a:solidFill>
                                      <a:schemeClr val="tx1"/>
                                    </a:solidFill>
                                    <a:latin typeface="Arial" panose="020B0604020202020204" pitchFamily="34" charset="0"/>
                                    <a:cs typeface="Arial" panose="020B0604020202020204" pitchFamily="34" charset="0"/>
                                  </a:rPr>
                                  <m:t>2</m:t>
                                </m:r>
                              </m:oMath>
                            </m:oMathPara>
                          </a14:m>
                          <a:endParaRPr lang="en-US" sz="3000" b="1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sz="3000" b="1" i="0" smtClean="0">
                                    <a:solidFill>
                                      <a:schemeClr val="tx1"/>
                                    </a:solidFill>
                                    <a:latin typeface="Arial" panose="020B0604020202020204" pitchFamily="34" charset="0"/>
                                    <a:cs typeface="Arial" panose="020B0604020202020204" pitchFamily="34" charset="0"/>
                                  </a:rPr>
                                  <m:t>3</m:t>
                                </m:r>
                              </m:oMath>
                            </m:oMathPara>
                          </a14:m>
                          <a:endParaRPr lang="en-US" sz="3000" b="1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sz="3000" b="1" i="0" smtClean="0">
                                    <a:solidFill>
                                      <a:schemeClr val="tx1"/>
                                    </a:solidFill>
                                    <a:latin typeface="Arial" panose="020B0604020202020204" pitchFamily="34" charset="0"/>
                                    <a:cs typeface="Arial" panose="020B0604020202020204" pitchFamily="34" charset="0"/>
                                  </a:rPr>
                                  <m:t>4</m:t>
                                </m:r>
                              </m:oMath>
                            </m:oMathPara>
                          </a14:m>
                          <a:endParaRPr lang="en-US" sz="3000" b="1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sz="3000" b="1" i="0" smtClean="0">
                                    <a:solidFill>
                                      <a:schemeClr val="tx1"/>
                                    </a:solidFill>
                                    <a:latin typeface="Arial" panose="020B0604020202020204" pitchFamily="34" charset="0"/>
                                    <a:cs typeface="Arial" panose="020B0604020202020204" pitchFamily="34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US" sz="3000" b="1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sz="3000" b="1" i="0" smtClean="0">
                                    <a:solidFill>
                                      <a:schemeClr val="tx1"/>
                                    </a:solidFill>
                                    <a:latin typeface="Arial" panose="020B0604020202020204" pitchFamily="34" charset="0"/>
                                    <a:cs typeface="Arial" panose="020B0604020202020204" pitchFamily="34" charset="0"/>
                                  </a:rPr>
                                  <m:t>5</m:t>
                                </m:r>
                              </m:oMath>
                            </m:oMathPara>
                          </a14:m>
                          <a:endParaRPr lang="en-US" sz="3000" b="1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242525177"/>
                      </a:ext>
                    </a:extLst>
                  </a:tr>
                  <a:tr h="688769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sz="3000" b="1" i="0" smtClean="0">
                                    <a:solidFill>
                                      <a:schemeClr val="tx1"/>
                                    </a:solidFill>
                                    <a:latin typeface="Arial" panose="020B0604020202020204" pitchFamily="34" charset="0"/>
                                    <a:cs typeface="Arial" panose="020B0604020202020204" pitchFamily="34" charset="0"/>
                                  </a:rPr>
                                  <m:t>y</m:t>
                                </m:r>
                              </m:oMath>
                            </m:oMathPara>
                          </a14:m>
                          <a:endParaRPr lang="en-US" sz="3000" b="1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sz="3000" b="1" i="0" smtClean="0">
                                    <a:solidFill>
                                      <a:schemeClr val="tx1"/>
                                    </a:solidFill>
                                    <a:latin typeface="Arial" panose="020B0604020202020204" pitchFamily="34" charset="0"/>
                                    <a:cs typeface="Arial" panose="020B0604020202020204" pitchFamily="34" charset="0"/>
                                  </a:rPr>
                                  <m:t>− 2</m:t>
                                </m:r>
                              </m:oMath>
                            </m:oMathPara>
                          </a14:m>
                          <a:endParaRPr lang="en-US" sz="3000" b="1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sz="3000" b="1" i="0" smtClean="0">
                                    <a:solidFill>
                                      <a:schemeClr val="tx1"/>
                                    </a:solidFill>
                                    <a:latin typeface="Arial" panose="020B0604020202020204" pitchFamily="34" charset="0"/>
                                    <a:cs typeface="Arial" panose="020B0604020202020204" pitchFamily="34" charset="0"/>
                                  </a:rPr>
                                  <m:t>− 3</m:t>
                                </m:r>
                              </m:oMath>
                            </m:oMathPara>
                          </a14:m>
                          <a:endParaRPr lang="en-US" sz="3000" b="1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sz="3000" b="1" i="0" smtClean="0">
                                    <a:solidFill>
                                      <a:schemeClr val="tx1"/>
                                    </a:solidFill>
                                    <a:latin typeface="Arial" panose="020B0604020202020204" pitchFamily="34" charset="0"/>
                                    <a:cs typeface="Arial" panose="020B0604020202020204" pitchFamily="34" charset="0"/>
                                  </a:rPr>
                                  <m:t>− 4</m:t>
                                </m:r>
                              </m:oMath>
                            </m:oMathPara>
                          </a14:m>
                          <a:endParaRPr lang="en-US" sz="3000" b="1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sz="3000" b="1" i="0" smtClean="0">
                                    <a:solidFill>
                                      <a:schemeClr val="tx1"/>
                                    </a:solidFill>
                                    <a:latin typeface="Arial" panose="020B0604020202020204" pitchFamily="34" charset="0"/>
                                    <a:cs typeface="Arial" panose="020B0604020202020204" pitchFamily="34" charset="0"/>
                                  </a:rPr>
                                  <m:t>− 5</m:t>
                                </m:r>
                              </m:oMath>
                            </m:oMathPara>
                          </a14:m>
                          <a:endParaRPr lang="en-US" sz="3000" b="1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sz="3000" b="1" i="0" smtClean="0">
                                    <a:solidFill>
                                      <a:schemeClr val="tx1"/>
                                    </a:solidFill>
                                    <a:latin typeface="Arial" panose="020B0604020202020204" pitchFamily="34" charset="0"/>
                                    <a:cs typeface="Arial" panose="020B0604020202020204" pitchFamily="34" charset="0"/>
                                  </a:rPr>
                                  <m:t>− 6</m:t>
                                </m:r>
                              </m:oMath>
                            </m:oMathPara>
                          </a14:m>
                          <a:endParaRPr lang="en-US" sz="3000" b="1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sz="3000" b="1" i="0" smtClean="0">
                                    <a:solidFill>
                                      <a:schemeClr val="tx1"/>
                                    </a:solidFill>
                                    <a:latin typeface="Arial" panose="020B0604020202020204" pitchFamily="34" charset="0"/>
                                    <a:cs typeface="Arial" panose="020B0604020202020204" pitchFamily="34" charset="0"/>
                                  </a:rPr>
                                  <m:t>− 7</m:t>
                                </m:r>
                              </m:oMath>
                            </m:oMathPara>
                          </a14:m>
                          <a:endParaRPr lang="en-US" sz="3000" b="1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1181174760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" name="Table 3">
                <a:extLst>
                  <a:ext uri="{FF2B5EF4-FFF2-40B4-BE49-F238E27FC236}">
                    <a16:creationId xmlns:a16="http://schemas.microsoft.com/office/drawing/2014/main" id="{D7F58C9E-84DD-3A46-CCDB-4E8AA59C0257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481808612"/>
                  </p:ext>
                </p:extLst>
              </p:nvPr>
            </p:nvGraphicFramePr>
            <p:xfrm>
              <a:off x="1816925" y="1413164"/>
              <a:ext cx="9167753" cy="1377538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309679">
                      <a:extLst>
                        <a:ext uri="{9D8B030D-6E8A-4147-A177-3AD203B41FA5}">
                          <a16:colId xmlns:a16="http://schemas.microsoft.com/office/drawing/2014/main" val="3194319569"/>
                        </a:ext>
                      </a:extLst>
                    </a:gridCol>
                    <a:gridCol w="1309679">
                      <a:extLst>
                        <a:ext uri="{9D8B030D-6E8A-4147-A177-3AD203B41FA5}">
                          <a16:colId xmlns:a16="http://schemas.microsoft.com/office/drawing/2014/main" val="883209850"/>
                        </a:ext>
                      </a:extLst>
                    </a:gridCol>
                    <a:gridCol w="1309679">
                      <a:extLst>
                        <a:ext uri="{9D8B030D-6E8A-4147-A177-3AD203B41FA5}">
                          <a16:colId xmlns:a16="http://schemas.microsoft.com/office/drawing/2014/main" val="3136358293"/>
                        </a:ext>
                      </a:extLst>
                    </a:gridCol>
                    <a:gridCol w="1309679">
                      <a:extLst>
                        <a:ext uri="{9D8B030D-6E8A-4147-A177-3AD203B41FA5}">
                          <a16:colId xmlns:a16="http://schemas.microsoft.com/office/drawing/2014/main" val="2997058723"/>
                        </a:ext>
                      </a:extLst>
                    </a:gridCol>
                    <a:gridCol w="1309679">
                      <a:extLst>
                        <a:ext uri="{9D8B030D-6E8A-4147-A177-3AD203B41FA5}">
                          <a16:colId xmlns:a16="http://schemas.microsoft.com/office/drawing/2014/main" val="3289883308"/>
                        </a:ext>
                      </a:extLst>
                    </a:gridCol>
                    <a:gridCol w="1309679">
                      <a:extLst>
                        <a:ext uri="{9D8B030D-6E8A-4147-A177-3AD203B41FA5}">
                          <a16:colId xmlns:a16="http://schemas.microsoft.com/office/drawing/2014/main" val="2543174972"/>
                        </a:ext>
                      </a:extLst>
                    </a:gridCol>
                    <a:gridCol w="1309679">
                      <a:extLst>
                        <a:ext uri="{9D8B030D-6E8A-4147-A177-3AD203B41FA5}">
                          <a16:colId xmlns:a16="http://schemas.microsoft.com/office/drawing/2014/main" val="1474294065"/>
                        </a:ext>
                      </a:extLst>
                    </a:gridCol>
                  </a:tblGrid>
                  <a:tr h="688769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l="-465" t="-877" r="-600930" b="-10087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l="-100465" t="-877" r="-500930" b="-10087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l="-200465" t="-877" r="-400930" b="-10087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l="-301869" t="-877" r="-302804" b="-10087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l="-400000" t="-877" r="-201395" b="-10087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l="-500000" t="-877" r="-101395" b="-10087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l="-600000" t="-877" r="-1395" b="-10087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42525177"/>
                      </a:ext>
                    </a:extLst>
                  </a:tr>
                  <a:tr h="688769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l="-465" t="-101770" r="-600930" b="-177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l="-100465" t="-101770" r="-500930" b="-177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l="-200465" t="-101770" r="-400930" b="-177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l="-301869" t="-101770" r="-302804" b="-177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l="-400000" t="-101770" r="-201395" b="-177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l="-500000" t="-101770" r="-101395" b="-177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l="-600000" t="-101770" r="-1395" b="-177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181174760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4" name="Rectangle: Rounded Corners 15">
            <a:extLst>
              <a:ext uri="{FF2B5EF4-FFF2-40B4-BE49-F238E27FC236}">
                <a16:creationId xmlns:a16="http://schemas.microsoft.com/office/drawing/2014/main" xmlns="" id="{50A58CD9-80B5-6E5D-D5A6-FE9ED3A936E8}"/>
              </a:ext>
            </a:extLst>
          </p:cNvPr>
          <p:cNvSpPr/>
          <p:nvPr/>
        </p:nvSpPr>
        <p:spPr>
          <a:xfrm rot="5400000">
            <a:off x="8365443" y="3036749"/>
            <a:ext cx="6848343" cy="794159"/>
          </a:xfrm>
          <a:prstGeom prst="roundRect">
            <a:avLst/>
          </a:prstGeom>
          <a:solidFill>
            <a:srgbClr val="FAC8EC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HOẠT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ĐỘNG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LUYỆN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TẬP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86527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/>
      <p:bldP spid="1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1ECC8308-E696-58FB-2488-1DAFA23BB703}"/>
              </a:ext>
            </a:extLst>
          </p:cNvPr>
          <p:cNvSpPr/>
          <p:nvPr/>
        </p:nvSpPr>
        <p:spPr>
          <a:xfrm>
            <a:off x="933410" y="2406742"/>
            <a:ext cx="10084266" cy="1436427"/>
          </a:xfrm>
          <a:prstGeom prst="roundRect">
            <a:avLst/>
          </a:prstGeom>
          <a:solidFill>
            <a:srgbClr val="FFD3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400">
              <a:latin typeface="Arial" panose="020B0604020202020204" pitchFamily="34" charset="0"/>
            </a:endParaRPr>
          </a:p>
        </p:txBody>
      </p:sp>
      <p:sp>
        <p:nvSpPr>
          <p:cNvPr id="6" name="!!1">
            <a:extLst>
              <a:ext uri="{FF2B5EF4-FFF2-40B4-BE49-F238E27FC236}">
                <a16:creationId xmlns:a16="http://schemas.microsoft.com/office/drawing/2014/main" xmlns="" id="{5176670D-7AFE-B18B-B12F-CCF21774A659}"/>
              </a:ext>
            </a:extLst>
          </p:cNvPr>
          <p:cNvSpPr txBox="1"/>
          <p:nvPr/>
        </p:nvSpPr>
        <p:spPr>
          <a:xfrm>
            <a:off x="1507177" y="2617123"/>
            <a:ext cx="969746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0" b="1" dirty="0" err="1">
                <a:solidFill>
                  <a:srgbClr val="C55A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6000" b="1" dirty="0">
                <a:solidFill>
                  <a:srgbClr val="C55A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err="1">
                <a:solidFill>
                  <a:srgbClr val="C55A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6000" b="1">
                <a:solidFill>
                  <a:srgbClr val="C55A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VẬN DỤNG</a:t>
            </a:r>
            <a:endParaRPr lang="en-US" sz="6000" dirty="0">
              <a:solidFill>
                <a:srgbClr val="C55A1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2567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9" name="Picture 11" descr="Phong Cách Hoạt Hình Cây Dừa Hình minh họa Sẵn có - Tải xuống Hình ảnh Ngay  bây giờ - Bãi biển, Bảo tồn thiên nhiên, Các vấn đề xã hội - iStock">
            <a:extLst>
              <a:ext uri="{FF2B5EF4-FFF2-40B4-BE49-F238E27FC236}">
                <a16:creationId xmlns:a16="http://schemas.microsoft.com/office/drawing/2014/main" xmlns="" id="{C8D77C51-AED6-D2A1-B37E-C373A58DC9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3115" y="2832444"/>
            <a:ext cx="2508885" cy="4025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Hộp Văn bản 8">
            <a:extLst>
              <a:ext uri="{FF2B5EF4-FFF2-40B4-BE49-F238E27FC236}">
                <a16:creationId xmlns:a16="http://schemas.microsoft.com/office/drawing/2014/main" xmlns="" id="{7FF505B0-15B1-A3D3-9AC6-FEA326CCA2C8}"/>
              </a:ext>
            </a:extLst>
          </p:cNvPr>
          <p:cNvSpPr txBox="1"/>
          <p:nvPr/>
        </p:nvSpPr>
        <p:spPr>
          <a:xfrm>
            <a:off x="348223" y="2549562"/>
            <a:ext cx="18830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latin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Hộp Văn bản 18">
                <a:extLst>
                  <a:ext uri="{FF2B5EF4-FFF2-40B4-BE49-F238E27FC236}">
                    <a16:creationId xmlns:a16="http://schemas.microsoft.com/office/drawing/2014/main" xmlns="" id="{541EB2D9-3AE3-13E6-0878-8AD8BDC38263}"/>
                  </a:ext>
                </a:extLst>
              </p:cNvPr>
              <p:cNvSpPr txBox="1"/>
              <p:nvPr/>
            </p:nvSpPr>
            <p:spPr>
              <a:xfrm>
                <a:off x="515155" y="2278221"/>
                <a:ext cx="9632794" cy="378565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tabLst>
                    <a:tab pos="4410075" algn="l"/>
                  </a:tabLst>
                </a:pPr>
                <a:r>
                  <a:rPr lang="nl-NL" sz="240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      </a:t>
                </a:r>
                <a:r>
                  <a:rPr lang="nl-NL" sz="240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Dừa sáp là một loại cây đặc sản của tỉnh Trà Vinh. Giá bán một quả loại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nl-NL" sz="2400" i="0" smtClean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I</m:t>
                    </m:r>
                  </m:oMath>
                </a14:m>
                <a:r>
                  <a:rPr lang="nl-NL" sz="240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là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400" i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120</m:t>
                    </m:r>
                    <m:r>
                      <m:rPr>
                        <m:nor/>
                      </m:rPr>
                      <a:rPr lang="en-US" sz="2400" b="0" i="0" smtClean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  <m:r>
                      <m:rPr>
                        <m:nor/>
                      </m:rPr>
                      <a:rPr lang="en-US" sz="2400" i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000</m:t>
                    </m:r>
                  </m:oMath>
                </a14:m>
                <a:r>
                  <a:rPr lang="nl-NL" sz="240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đồng. Với mỗi quả dừa sáp bán ra, người nông dân thu được một số tiền tương ứng. Nếu </a:t>
                </a:r>
                <a:r>
                  <a:rPr lang="en-US" sz="2400" i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x</a:t>
                </a:r>
                <a:r>
                  <a:rPr lang="nl-NL" sz="240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là số dừa bán ra và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nl-NL" sz="2400" i="0" smtClean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y</m:t>
                    </m:r>
                  </m:oMath>
                </a14:m>
                <a:r>
                  <a:rPr lang="nl-NL" sz="240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là số tiền thu về. </a:t>
                </a:r>
                <a:endParaRPr lang="vi-VN" sz="240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tabLst>
                    <a:tab pos="4410075" algn="l"/>
                  </a:tabLst>
                </a:pPr>
                <a:r>
                  <a:rPr lang="en-US" sz="240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400" i="0" smtClean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y</m:t>
                    </m:r>
                  </m:oMath>
                </a14:m>
                <a:r>
                  <a:rPr lang="nl-NL" sz="240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có phải là hàm số của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nl-NL" sz="2400" i="0" smtClean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x</m:t>
                    </m:r>
                  </m:oMath>
                </a14:m>
                <a:r>
                  <a:rPr lang="nl-NL" sz="240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không? Vì sao?</a:t>
                </a:r>
                <a:endParaRPr lang="vi-VN" sz="240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tabLst>
                    <a:tab pos="4410075" algn="l"/>
                  </a:tabLst>
                </a:pPr>
                <a:r>
                  <a:rPr lang="nl-NL" sz="240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b) Viết công thức hàm số biểu thị đại lượng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400" i="0" smtClean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y</m:t>
                    </m:r>
                  </m:oMath>
                </a14:m>
                <a:r>
                  <a:rPr lang="nl-NL" sz="240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theo đại lượng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400" i="0" smtClean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x</m:t>
                    </m:r>
                  </m:oMath>
                </a14:m>
                <a:r>
                  <a:rPr lang="en-US" sz="2400" smtClean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lvl="0" algn="just">
                  <a:tabLst>
                    <a:tab pos="4410075" algn="l"/>
                  </a:tabLst>
                  <a:defRPr/>
                </a:pPr>
                <a:r>
                  <a:rPr lang="nl-NL" sz="240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c) Tính số tiền thu được khi người nông dân bán được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400">
                        <a:solidFill>
                          <a:prstClr val="black"/>
                        </a:solidFill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50</m:t>
                    </m:r>
                  </m:oMath>
                </a14:m>
                <a:r>
                  <a:rPr lang="nl-NL" sz="240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quả dừa sáp.</a:t>
                </a:r>
                <a:endParaRPr lang="vi-VN" sz="2400">
                  <a:solidFill>
                    <a:prstClr val="black"/>
                  </a:solidFill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lvl="0" algn="just">
                  <a:tabLst>
                    <a:tab pos="4410075" algn="l"/>
                  </a:tabLst>
                  <a:defRPr/>
                </a:pPr>
                <a:r>
                  <a:rPr lang="nl-NL" sz="240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d) Nếu người nông dân thu về </a:t>
                </a:r>
                <a:r>
                  <a:rPr lang="en-US" sz="240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2400000 đồng. Tính số quả dừa sáp đã bán</a:t>
                </a:r>
                <a:r>
                  <a:rPr lang="en-US" sz="2400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  <a:endParaRPr lang="vi-VN" sz="2400">
                  <a:solidFill>
                    <a:prstClr val="black"/>
                  </a:solidFill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9" name="Hộp Văn bản 18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541EB2D9-3AE3-13E6-0878-8AD8BDC382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5155" y="2278221"/>
                <a:ext cx="9632794" cy="3785652"/>
              </a:xfrm>
              <a:prstGeom prst="rect">
                <a:avLst/>
              </a:prstGeom>
              <a:blipFill rotWithShape="0">
                <a:blip r:embed="rId6"/>
                <a:stretch>
                  <a:fillRect l="-1013" t="-1127" r="-949" b="-289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F5B4DAF4-40C1-9114-2B90-7A63EBBC83E2}"/>
              </a:ext>
            </a:extLst>
          </p:cNvPr>
          <p:cNvSpPr txBox="1"/>
          <p:nvPr/>
        </p:nvSpPr>
        <p:spPr>
          <a:xfrm>
            <a:off x="3960877" y="115894"/>
            <a:ext cx="388388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HOẠT ĐỘNG NHÓM </a:t>
            </a:r>
            <a:endParaRPr lang="en-US" sz="2800" b="1"/>
          </a:p>
        </p:txBody>
      </p:sp>
      <p:pic>
        <p:nvPicPr>
          <p:cNvPr id="5" name="5 Minutes timer (Đồng hồ đếm ngược 5 phút)">
            <a:hlinkClick r:id="" action="ppaction://media"/>
            <a:extLst>
              <a:ext uri="{FF2B5EF4-FFF2-40B4-BE49-F238E27FC236}">
                <a16:creationId xmlns:a16="http://schemas.microsoft.com/office/drawing/2014/main" xmlns="" id="{6A02F9A1-ADE2-5314-D89B-F0DCF22297B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" y="6058182"/>
            <a:ext cx="1468192" cy="77682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22987" y="639114"/>
            <a:ext cx="382177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Lớp chia thành 4 nhóm.</a:t>
            </a:r>
          </a:p>
          <a:p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 Nhóm 1, 3: Làm câu a, b</a:t>
            </a:r>
          </a:p>
          <a:p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 Nhóm 2, 4: Làm câu c, d</a:t>
            </a:r>
          </a:p>
          <a:p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Thời gian thực hiện: 5 phút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153053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30007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9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4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19" grpId="0"/>
      <p:bldP spid="4" grpId="0"/>
      <p:bldP spid="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Hộp Văn bản 8">
            <a:extLst>
              <a:ext uri="{FF2B5EF4-FFF2-40B4-BE49-F238E27FC236}">
                <a16:creationId xmlns:a16="http://schemas.microsoft.com/office/drawing/2014/main" xmlns="" id="{7FF505B0-15B1-A3D3-9AC6-FEA326CCA2C8}"/>
              </a:ext>
            </a:extLst>
          </p:cNvPr>
          <p:cNvSpPr txBox="1"/>
          <p:nvPr/>
        </p:nvSpPr>
        <p:spPr>
          <a:xfrm>
            <a:off x="348223" y="2308262"/>
            <a:ext cx="18830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latin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Hộp Văn bản 18">
                <a:extLst>
                  <a:ext uri="{FF2B5EF4-FFF2-40B4-BE49-F238E27FC236}">
                    <a16:creationId xmlns:a16="http://schemas.microsoft.com/office/drawing/2014/main" xmlns="" id="{541EB2D9-3AE3-13E6-0878-8AD8BDC38263}"/>
                  </a:ext>
                </a:extLst>
              </p:cNvPr>
              <p:cNvSpPr txBox="1"/>
              <p:nvPr/>
            </p:nvSpPr>
            <p:spPr>
              <a:xfrm>
                <a:off x="503866" y="190273"/>
                <a:ext cx="11495554" cy="346921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tabLst>
                    <a:tab pos="4410075" algn="l"/>
                  </a:tabLst>
                </a:pPr>
                <a:r>
                  <a:rPr lang="nl-NL" sz="300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      </a:t>
                </a:r>
                <a:r>
                  <a:rPr lang="nl-NL" sz="300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Dừa sáp là một loại cây đặc sản của tỉnh Trà Vinh. Giá bán một quả loại I là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000" i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120</m:t>
                    </m:r>
                    <m:r>
                      <m:rPr>
                        <m:nor/>
                      </m:rPr>
                      <a:rPr lang="en-US" sz="3000" b="0" i="0" smtClean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  <m:r>
                      <m:rPr>
                        <m:nor/>
                      </m:rPr>
                      <a:rPr lang="en-US" sz="3000" i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000</m:t>
                    </m:r>
                  </m:oMath>
                </a14:m>
                <a:r>
                  <a:rPr lang="nl-NL" sz="300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đồng. Với mỗi quả dừa sáp bán ra, người nông dân thu được một số tiền tương ứng. Nếu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000" i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x</m:t>
                    </m:r>
                  </m:oMath>
                </a14:m>
                <a:r>
                  <a:rPr lang="nl-NL" sz="300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là số dừa bán ra và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nl-NL" sz="3000" i="0" smtClean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y</m:t>
                    </m:r>
                  </m:oMath>
                </a14:m>
                <a:r>
                  <a:rPr lang="nl-NL" sz="300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là số tiền thu về. </a:t>
                </a:r>
                <a:endParaRPr lang="vi-VN" sz="300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tabLst>
                    <a:tab pos="4410075" algn="l"/>
                  </a:tabLst>
                </a:pPr>
                <a:r>
                  <a:rPr lang="en-US" sz="300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000" i="0" smtClean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y</m:t>
                    </m:r>
                  </m:oMath>
                </a14:m>
                <a:r>
                  <a:rPr lang="nl-NL" sz="300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có phải là hàm số của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nl-NL" sz="3000" i="0" smtClean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x</m:t>
                    </m:r>
                  </m:oMath>
                </a14:m>
                <a:r>
                  <a:rPr lang="nl-NL" sz="300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không? Vì sao?</a:t>
                </a:r>
                <a:endParaRPr lang="vi-VN" sz="300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9" name="Hộp Văn bản 18">
                <a:extLst>
                  <a:ext uri="{FF2B5EF4-FFF2-40B4-BE49-F238E27FC236}">
                    <a16:creationId xmlns:a16="http://schemas.microsoft.com/office/drawing/2014/main" id="{541EB2D9-3AE3-13E6-0878-8AD8BDC382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3866" y="190273"/>
                <a:ext cx="11495554" cy="3469219"/>
              </a:xfrm>
              <a:prstGeom prst="rect">
                <a:avLst/>
              </a:prstGeom>
              <a:blipFill>
                <a:blip r:embed="rId3"/>
                <a:stretch>
                  <a:fillRect l="-1273" r="-1963" b="-43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Hộp Văn bản 18">
                <a:extLst>
                  <a:ext uri="{FF2B5EF4-FFF2-40B4-BE49-F238E27FC236}">
                    <a16:creationId xmlns:a16="http://schemas.microsoft.com/office/drawing/2014/main" xmlns="" id="{F2C9A312-7876-6D3A-7160-CD9116822811}"/>
                  </a:ext>
                </a:extLst>
              </p:cNvPr>
              <p:cNvSpPr txBox="1"/>
              <p:nvPr/>
            </p:nvSpPr>
            <p:spPr>
              <a:xfrm>
                <a:off x="503866" y="5124957"/>
                <a:ext cx="11495554" cy="6992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tabLst>
                    <a:tab pos="4410075" algn="l"/>
                  </a:tabLst>
                </a:pPr>
                <a:r>
                  <a:rPr lang="nl-NL" sz="300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b) Viết công thức hàm số biểu thị đại lượng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000" i="0" smtClean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y</m:t>
                    </m:r>
                  </m:oMath>
                </a14:m>
                <a:r>
                  <a:rPr lang="nl-NL" sz="300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theo đại lượng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000" i="0" smtClean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x</m:t>
                    </m:r>
                  </m:oMath>
                </a14:m>
                <a:r>
                  <a:rPr lang="en-US" sz="300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  <a:endParaRPr lang="vi-VN" sz="300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" name="Hộp Văn bản 18">
                <a:extLst>
                  <a:ext uri="{FF2B5EF4-FFF2-40B4-BE49-F238E27FC236}">
                    <a16:creationId xmlns:a16="http://schemas.microsoft.com/office/drawing/2014/main" id="{F2C9A312-7876-6D3A-7160-CD91168228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3866" y="5124957"/>
                <a:ext cx="11495554" cy="699230"/>
              </a:xfrm>
              <a:prstGeom prst="rect">
                <a:avLst/>
              </a:prstGeom>
              <a:blipFill>
                <a:blip r:embed="rId4"/>
                <a:stretch>
                  <a:fillRect l="-1273" b="-263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xmlns="" id="{F32A8C1E-26A5-F72D-3C62-D4FA655A6868}"/>
                  </a:ext>
                </a:extLst>
              </p:cNvPr>
              <p:cNvSpPr txBox="1"/>
              <p:nvPr/>
            </p:nvSpPr>
            <p:spPr>
              <a:xfrm>
                <a:off x="1614615" y="3657837"/>
                <a:ext cx="8962769" cy="139172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>
                    <a:tab pos="4410075" algn="l"/>
                  </a:tabLst>
                  <a:defRPr/>
                </a:pP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en-US" sz="300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y</m:t>
                    </m:r>
                  </m:oMath>
                </a14:m>
                <a:r>
                  <a:rPr kumimoji="0" lang="nl-NL" sz="3000" i="0" u="none" strike="noStrike" kern="120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là hàm số của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en-US" sz="300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x</m:t>
                    </m:r>
                  </m:oMath>
                </a14:m>
                <a:r>
                  <a:rPr kumimoji="0" lang="nl-NL" sz="3000" i="0" u="none" strike="noStrike" kern="120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vì với mỗi giá trị của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en-US" sz="300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x</m:t>
                    </m:r>
                  </m:oMath>
                </a14:m>
                <a:r>
                  <a:rPr kumimoji="0" lang="en-US" sz="3000" i="0" u="none" strike="noStrike" kern="120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nl-NL" sz="3000" i="0" u="none" strike="noStrike" kern="120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ta có một giá trị của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en-US" sz="300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y</m:t>
                    </m:r>
                  </m:oMath>
                </a14:m>
                <a:r>
                  <a:rPr kumimoji="0" lang="nl-NL" sz="3000" i="0" u="none" strike="noStrike" kern="120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tương </a:t>
                </a:r>
                <a:r>
                  <a:rPr kumimoji="0" lang="nl-NL" sz="300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ứng</a:t>
                </a:r>
                <a:endParaRPr kumimoji="0" lang="vi-VN" sz="300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F32A8C1E-26A5-F72D-3C62-D4FA655A68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14615" y="3657837"/>
                <a:ext cx="8962769" cy="1391728"/>
              </a:xfrm>
              <a:prstGeom prst="rect">
                <a:avLst/>
              </a:prstGeom>
              <a:blipFill rotWithShape="0">
                <a:blip r:embed="rId5"/>
                <a:stretch>
                  <a:fillRect r="-748" b="-127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A29C4D51-E2D9-8707-A1DF-5A31EDC88641}"/>
              </a:ext>
            </a:extLst>
          </p:cNvPr>
          <p:cNvSpPr txBox="1"/>
          <p:nvPr/>
        </p:nvSpPr>
        <p:spPr>
          <a:xfrm>
            <a:off x="4458686" y="5899579"/>
            <a:ext cx="6118698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410075" algn="l"/>
              </a:tabLst>
              <a:defRPr/>
            </a:pPr>
            <a:r>
              <a:rPr kumimoji="0" lang="en-US" sz="300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 = 120 000 . x</a:t>
            </a:r>
            <a:endParaRPr kumimoji="0" lang="vi-VN" sz="300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810460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" grpId="0"/>
      <p:bldP spid="6" grpId="0"/>
      <p:bldP spid="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Hộp Văn bản 8">
            <a:extLst>
              <a:ext uri="{FF2B5EF4-FFF2-40B4-BE49-F238E27FC236}">
                <a16:creationId xmlns:a16="http://schemas.microsoft.com/office/drawing/2014/main" xmlns="" id="{7FF505B0-15B1-A3D3-9AC6-FEA326CCA2C8}"/>
              </a:ext>
            </a:extLst>
          </p:cNvPr>
          <p:cNvSpPr txBox="1"/>
          <p:nvPr/>
        </p:nvSpPr>
        <p:spPr>
          <a:xfrm>
            <a:off x="348223" y="2308262"/>
            <a:ext cx="18830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latin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Hộp Văn bản 18">
                <a:extLst>
                  <a:ext uri="{FF2B5EF4-FFF2-40B4-BE49-F238E27FC236}">
                    <a16:creationId xmlns:a16="http://schemas.microsoft.com/office/drawing/2014/main" xmlns="" id="{541EB2D9-3AE3-13E6-0878-8AD8BDC38263}"/>
                  </a:ext>
                </a:extLst>
              </p:cNvPr>
              <p:cNvSpPr txBox="1"/>
              <p:nvPr/>
            </p:nvSpPr>
            <p:spPr>
              <a:xfrm>
                <a:off x="207049" y="783085"/>
                <a:ext cx="11495554" cy="7848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tabLst>
                    <a:tab pos="4410075" algn="l"/>
                  </a:tabLst>
                </a:pPr>
                <a:r>
                  <a:rPr lang="en-US" sz="300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</a:t>
                </a:r>
                <a:r>
                  <a:rPr lang="en-US" sz="3000" smtClean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) </a:t>
                </a:r>
                <a:r>
                  <a:rPr lang="nl-NL" sz="3000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</a:t>
                </a:r>
                <a:r>
                  <a:rPr lang="nl-NL" sz="3000" smtClean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ố </a:t>
                </a:r>
                <a:r>
                  <a:rPr lang="nl-NL" sz="300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tiền thu được khi người nông dân bán được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000">
                        <a:solidFill>
                          <a:prstClr val="black"/>
                        </a:solidFill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50</m:t>
                    </m:r>
                  </m:oMath>
                </a14:m>
                <a:r>
                  <a:rPr lang="nl-NL" sz="300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quả dừa </a:t>
                </a:r>
                <a:r>
                  <a:rPr lang="nl-NL" sz="3000" smtClean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sáp:</a:t>
                </a:r>
                <a:endParaRPr lang="vi-VN" sz="300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9" name="Hộp Văn bản 18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541EB2D9-3AE3-13E6-0878-8AD8BDC382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7049" y="783085"/>
                <a:ext cx="11495554" cy="784830"/>
              </a:xfrm>
              <a:prstGeom prst="rect">
                <a:avLst/>
              </a:prstGeom>
              <a:blipFill rotWithShape="0">
                <a:blip r:embed="rId3"/>
                <a:stretch>
                  <a:fillRect l="-1273" r="-1060" b="-116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Hộp Văn bản 18">
            <a:extLst>
              <a:ext uri="{FF2B5EF4-FFF2-40B4-BE49-F238E27FC236}">
                <a16:creationId xmlns:a16="http://schemas.microsoft.com/office/drawing/2014/main" xmlns="" xmlns:a14="http://schemas.microsoft.com/office/drawing/2010/main" xmlns:mc="http://schemas.openxmlformats.org/markup-compatibility/2006" id="{F2C9A312-7876-6D3A-7160-CD9116822811}"/>
              </a:ext>
            </a:extLst>
          </p:cNvPr>
          <p:cNvSpPr txBox="1"/>
          <p:nvPr/>
        </p:nvSpPr>
        <p:spPr>
          <a:xfrm>
            <a:off x="207049" y="2743477"/>
            <a:ext cx="1149555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tabLst>
                <a:tab pos="4410075" algn="l"/>
              </a:tabLst>
            </a:pPr>
            <a:r>
              <a:rPr lang="nl-NL" sz="300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</a:t>
            </a:r>
            <a:r>
              <a:rPr lang="nl-NL" sz="300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 </a:t>
            </a:r>
            <a:r>
              <a:rPr lang="en-US" sz="3200" smtClean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</a:t>
            </a:r>
            <a:r>
              <a:rPr lang="en-US" sz="3200" smtClean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ố </a:t>
            </a:r>
            <a:r>
              <a:rPr lang="en-US" sz="320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quả dừa sáp đã </a:t>
            </a:r>
            <a:r>
              <a:rPr lang="en-US" sz="3200" smtClean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bán</a:t>
            </a:r>
            <a:r>
              <a:rPr lang="en-US" sz="320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endParaRPr lang="vi-VN" sz="3000">
              <a:solidFill>
                <a:schemeClr val="tx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xmlns="" id="{F32A8C1E-26A5-F72D-3C62-D4FA655A6868}"/>
                  </a:ext>
                </a:extLst>
              </p:cNvPr>
              <p:cNvSpPr txBox="1"/>
              <p:nvPr/>
            </p:nvSpPr>
            <p:spPr>
              <a:xfrm>
                <a:off x="932035" y="1612398"/>
                <a:ext cx="8962769" cy="7848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>
                    <a:tab pos="4410075" algn="l"/>
                  </a:tabLst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30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50.120 000=6 000 000(đồ</m:t>
                      </m:r>
                      <m:r>
                        <m:rPr>
                          <m:sty m:val="p"/>
                        </m:rPr>
                        <a:rPr kumimoji="0" lang="en-US" sz="30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ng</m:t>
                      </m:r>
                      <m:r>
                        <a:rPr kumimoji="0" lang="en-US" sz="30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)</m:t>
                      </m:r>
                    </m:oMath>
                  </m:oMathPara>
                </a14:m>
                <a:endParaRPr kumimoji="0" lang="vi-VN" sz="300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F32A8C1E-26A5-F72D-3C62-D4FA655A68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2035" y="1612398"/>
                <a:ext cx="8962769" cy="784830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A29C4D51-E2D9-8707-A1DF-5A31EDC88641}"/>
              </a:ext>
            </a:extLst>
          </p:cNvPr>
          <p:cNvSpPr txBox="1"/>
          <p:nvPr/>
        </p:nvSpPr>
        <p:spPr>
          <a:xfrm>
            <a:off x="2771554" y="3920723"/>
            <a:ext cx="6118698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410075" algn="l"/>
              </a:tabLst>
              <a:defRPr/>
            </a:pPr>
            <a:r>
              <a:rPr kumimoji="0" lang="en-US" sz="3000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2 400 000 : </a:t>
            </a:r>
            <a:r>
              <a:rPr kumimoji="0" lang="en-US" sz="3000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120</a:t>
            </a:r>
            <a:r>
              <a:rPr kumimoji="0" lang="en-US" sz="3000" i="0" u="none" strike="noStrike" kern="1200" cap="none" spc="0" normalizeH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000 = </a:t>
            </a:r>
            <a:r>
              <a:rPr lang="en-US" sz="3000" smtClean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20</a:t>
            </a:r>
            <a:r>
              <a:rPr kumimoji="0" lang="en-US" sz="3000" i="0" u="none" strike="noStrike" kern="1200" cap="none" spc="0" normalizeH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(quả) </a:t>
            </a:r>
            <a:endParaRPr kumimoji="0" lang="vi-VN" sz="300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912764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" grpId="0"/>
      <p:bldP spid="6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xmlns="" id="{F0B9D66F-5601-40B8-86B8-4B94AB7C2B0B}"/>
              </a:ext>
            </a:extLst>
          </p:cNvPr>
          <p:cNvSpPr/>
          <p:nvPr/>
        </p:nvSpPr>
        <p:spPr>
          <a:xfrm>
            <a:off x="908010" y="2406742"/>
            <a:ext cx="10084266" cy="1436427"/>
          </a:xfrm>
          <a:prstGeom prst="roundRect">
            <a:avLst/>
          </a:prstGeom>
          <a:solidFill>
            <a:srgbClr val="FFD3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400">
              <a:latin typeface="Arial" panose="020B0604020202020204" pitchFamily="34" charset="0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B41947A2-8C4E-460E-A29C-30BD4B5DB041}"/>
              </a:ext>
            </a:extLst>
          </p:cNvPr>
          <p:cNvGrpSpPr/>
          <p:nvPr/>
        </p:nvGrpSpPr>
        <p:grpSpPr>
          <a:xfrm rot="19823548">
            <a:off x="10623838" y="-2694906"/>
            <a:ext cx="3136324" cy="8030311"/>
            <a:chOff x="9055676" y="0"/>
            <a:chExt cx="3136324" cy="6858000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xmlns="" id="{EA5BD8AB-C5E3-48B8-8244-650D432A9D70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xmlns="" id="{FA2DC627-8030-44BB-AF58-DA2E1D7FE52E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xmlns="" id="{C7E7C356-12CC-418B-92DE-C3D776E2F383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</a:endParaRP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xmlns="" id="{0E126EC2-82B8-4C28-8457-E91069573314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xmlns="" id="{3612BE79-8E59-4846-9676-1838738481B9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</a:endParaRPr>
            </a:p>
          </p:txBody>
        </p:sp>
      </p:grpSp>
      <p:sp>
        <p:nvSpPr>
          <p:cNvPr id="35" name="!!1">
            <a:extLst>
              <a:ext uri="{FF2B5EF4-FFF2-40B4-BE49-F238E27FC236}">
                <a16:creationId xmlns:a16="http://schemas.microsoft.com/office/drawing/2014/main" xmlns="" id="{4D3CFCA8-27ED-41FB-92A9-BA8CC0500364}"/>
              </a:ext>
            </a:extLst>
          </p:cNvPr>
          <p:cNvSpPr txBox="1"/>
          <p:nvPr/>
        </p:nvSpPr>
        <p:spPr>
          <a:xfrm>
            <a:off x="1203402" y="2617123"/>
            <a:ext cx="969746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0" b="1" dirty="0" err="1">
                <a:solidFill>
                  <a:srgbClr val="C55A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6000" b="1" dirty="0">
                <a:solidFill>
                  <a:srgbClr val="C55A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err="1">
                <a:solidFill>
                  <a:srgbClr val="C55A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6000" b="1">
                <a:solidFill>
                  <a:srgbClr val="C55A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smtClean="0">
                <a:solidFill>
                  <a:srgbClr val="C55A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  <a:endParaRPr lang="en-US" sz="6000" dirty="0">
              <a:solidFill>
                <a:srgbClr val="C55A11"/>
              </a:solidFill>
              <a:latin typeface="Arial" panose="020B0604020202020204" pitchFamily="34" charset="0"/>
            </a:endParaRPr>
          </a:p>
        </p:txBody>
      </p:sp>
      <p:sp>
        <p:nvSpPr>
          <p:cNvPr id="25" name="Rectangle 8">
            <a:extLst>
              <a:ext uri="{FF2B5EF4-FFF2-40B4-BE49-F238E27FC236}">
                <a16:creationId xmlns:a16="http://schemas.microsoft.com/office/drawing/2014/main" xmlns="" id="{E5F907BA-4B64-D8DE-E72B-C21DFDAA0E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81700" y="5378381"/>
            <a:ext cx="3573879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956009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xmlns="" id="{23F104B3-B75C-26C2-EC39-26F4819BB33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76" b="4718"/>
          <a:stretch/>
        </p:blipFill>
        <p:spPr>
          <a:xfrm>
            <a:off x="0" y="0"/>
            <a:ext cx="12317260" cy="6858000"/>
          </a:xfrm>
          <a:prstGeom prst="rect">
            <a:avLst/>
          </a:prstGeom>
        </p:spPr>
      </p:pic>
      <p:pic>
        <p:nvPicPr>
          <p:cNvPr id="9" name="Hình ảnh 8">
            <a:extLst>
              <a:ext uri="{FF2B5EF4-FFF2-40B4-BE49-F238E27FC236}">
                <a16:creationId xmlns:a16="http://schemas.microsoft.com/office/drawing/2014/main" xmlns="" id="{4EBD946A-B943-2147-5118-0876133A33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7413" y="4898660"/>
            <a:ext cx="1558587" cy="1576502"/>
          </a:xfrm>
          <a:prstGeom prst="rect">
            <a:avLst/>
          </a:prstGeom>
        </p:spPr>
      </p:pic>
      <p:pic>
        <p:nvPicPr>
          <p:cNvPr id="10" name="Hình ảnh 9">
            <a:extLst>
              <a:ext uri="{FF2B5EF4-FFF2-40B4-BE49-F238E27FC236}">
                <a16:creationId xmlns:a16="http://schemas.microsoft.com/office/drawing/2014/main" xmlns="" id="{EB8AB304-2BA7-29CE-8E36-C8E31E8B62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1724" y="5023553"/>
            <a:ext cx="1558587" cy="1576502"/>
          </a:xfrm>
          <a:prstGeom prst="rect">
            <a:avLst/>
          </a:prstGeom>
        </p:spPr>
      </p:pic>
      <p:pic>
        <p:nvPicPr>
          <p:cNvPr id="8" name="Picture 2" descr="Hình ảnh Trò Chơi Ghép Hình PNG , Câu đố, Khu Nhà, Mối Nối PNG và Vector  với nền trong suốt để tải xuống miễn phí">
            <a:extLst>
              <a:ext uri="{FF2B5EF4-FFF2-40B4-BE49-F238E27FC236}">
                <a16:creationId xmlns:a16="http://schemas.microsoft.com/office/drawing/2014/main" xmlns="" id="{F5A2C52A-66B2-08E4-6768-7C3FF7EE6F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37344" y1="28594" x2="37344" y2="28594"/>
                        <a14:foregroundMark x1="26719" y1="25938" x2="26719" y2="25938"/>
                        <a14:foregroundMark x1="69219" y1="26406" x2="69219" y2="26406"/>
                        <a14:foregroundMark x1="76406" y1="24531" x2="76406" y2="24531"/>
                        <a14:foregroundMark x1="76406" y1="61875" x2="76406" y2="61875"/>
                        <a14:foregroundMark x1="70938" y1="74219" x2="70938" y2="74219"/>
                        <a14:foregroundMark x1="61563" y1="62187" x2="61563" y2="62187"/>
                        <a14:foregroundMark x1="83594" y1="55469" x2="83594" y2="55469"/>
                        <a14:foregroundMark x1="80625" y1="17344" x2="80625" y2="17344"/>
                        <a14:foregroundMark x1="65313" y1="23750" x2="65313" y2="23750"/>
                        <a14:foregroundMark x1="71406" y1="43906" x2="71406" y2="43906"/>
                        <a14:foregroundMark x1="40313" y1="32344" x2="40313" y2="32344"/>
                        <a14:foregroundMark x1="40781" y1="23750" x2="40781" y2="23750"/>
                        <a14:foregroundMark x1="70313" y1="42969" x2="70313" y2="42969"/>
                        <a14:foregroundMark x1="62187" y1="67031" x2="62187" y2="67031"/>
                        <a14:foregroundMark x1="41406" y1="35000" x2="41406" y2="3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3043" y="4454692"/>
            <a:ext cx="2581958" cy="2581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Hình ảnh 10">
            <a:extLst>
              <a:ext uri="{FF2B5EF4-FFF2-40B4-BE49-F238E27FC236}">
                <a16:creationId xmlns:a16="http://schemas.microsoft.com/office/drawing/2014/main" xmlns="" id="{7904AA0B-B18A-C8A5-E4FB-B00E49B0DB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86072"/>
            <a:ext cx="828675" cy="83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007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5">
            <a:extLst>
              <a:ext uri="{FF2B5EF4-FFF2-40B4-BE49-F238E27FC236}">
                <a16:creationId xmlns:a16="http://schemas.microsoft.com/office/drawing/2014/main" xmlns="" id="{D911F9EE-237A-55E1-EA95-A732FF8FEA92}"/>
              </a:ext>
            </a:extLst>
          </p:cNvPr>
          <p:cNvSpPr txBox="1">
            <a:spLocks/>
          </p:cNvSpPr>
          <p:nvPr/>
        </p:nvSpPr>
        <p:spPr>
          <a:xfrm>
            <a:off x="393700" y="1615082"/>
            <a:ext cx="11404600" cy="6197636"/>
          </a:xfrm>
          <a:prstGeom prst="rect">
            <a:avLst/>
          </a:prstGeom>
        </p:spPr>
        <p:txBody>
          <a:bodyPr lIns="68580" tIns="34290" rIns="68580" bIns="3429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20000"/>
              </a:lnSpc>
              <a:defRPr/>
            </a:pPr>
            <a:r>
              <a:rPr lang="en-US" sz="3500" b="1" kern="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3500" b="1" kern="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500" b="1" kern="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Luật</a:t>
            </a:r>
            <a:r>
              <a:rPr lang="en-US" sz="3500" b="1" kern="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b="1" kern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3500" b="1" ker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500" b="1" ker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 </a:t>
            </a:r>
            <a:r>
              <a:rPr lang="en-US" sz="3500" b="1" kern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</a:t>
            </a:r>
            <a:r>
              <a:rPr lang="en-US" sz="3500" b="1" ker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mảnh ghép, </a:t>
            </a:r>
            <a:r>
              <a:rPr lang="en-US" sz="3500" b="1">
                <a:latin typeface="Arial" panose="020B0604020202020204" pitchFamily="34" charset="0"/>
                <a:cs typeface="Arial" panose="020B0604020202020204" pitchFamily="34" charset="0"/>
              </a:rPr>
              <a:t>mỗi mảnh ghép tương ứng một câu hỏi.</a:t>
            </a:r>
            <a:r>
              <a:rPr lang="en-US" sz="3500" b="1" ker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Ẩn sau các mảnh ghép là một điều bí mật.</a:t>
            </a:r>
            <a:r>
              <a:rPr lang="en-US" sz="3500" b="1">
                <a:latin typeface="Arial" panose="020B0604020202020204" pitchFamily="34" charset="0"/>
                <a:cs typeface="Arial" panose="020B0604020202020204" pitchFamily="34" charset="0"/>
              </a:rPr>
              <a:t> Các nhóm </a:t>
            </a:r>
            <a:r>
              <a:rPr lang="en-US" sz="3500" b="1" smtClean="0">
                <a:latin typeface="Arial" panose="020B0604020202020204" pitchFamily="34" charset="0"/>
                <a:cs typeface="Arial" panose="020B0604020202020204" pitchFamily="34" charset="0"/>
              </a:rPr>
              <a:t>giơ tay để </a:t>
            </a:r>
            <a:r>
              <a:rPr lang="en-US" sz="3500" b="1">
                <a:latin typeface="Arial" panose="020B0604020202020204" pitchFamily="34" charset="0"/>
                <a:cs typeface="Arial" panose="020B0604020202020204" pitchFamily="34" charset="0"/>
              </a:rPr>
              <a:t>dành quyền trả lời. Nếu </a:t>
            </a:r>
            <a:r>
              <a:rPr lang="en-US" sz="3500" b="1" smtClean="0">
                <a:latin typeface="Arial" panose="020B0604020202020204" pitchFamily="34" charset="0"/>
                <a:cs typeface="Arial" panose="020B0604020202020204" pitchFamily="34" charset="0"/>
              </a:rPr>
              <a:t>nhóm nào trả </a:t>
            </a:r>
            <a:r>
              <a:rPr lang="en-US" sz="3500" b="1">
                <a:latin typeface="Arial" panose="020B0604020202020204" pitchFamily="34" charset="0"/>
                <a:cs typeface="Arial" panose="020B0604020202020204" pitchFamily="34" charset="0"/>
              </a:rPr>
              <a:t>lời sai, cơ hội trả lời dành cho các nhóm khác. </a:t>
            </a:r>
          </a:p>
          <a:p>
            <a:pPr algn="just">
              <a:lnSpc>
                <a:spcPct val="120000"/>
              </a:lnSpc>
              <a:defRPr/>
            </a:pPr>
            <a:r>
              <a:rPr lang="en-US" sz="3500" b="1" ker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 </a:t>
            </a:r>
            <a:r>
              <a:rPr lang="en-US" sz="3500" b="1" kern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 </a:t>
            </a:r>
            <a:r>
              <a:rPr lang="en-US" sz="3500" b="1" ker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 cùng mở các mảnh ghép và khám phá điều bí mật phía sau nhé!</a:t>
            </a:r>
            <a:endParaRPr lang="en-US" sz="3500" b="1" kern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20000"/>
              </a:lnSpc>
              <a:defRPr/>
            </a:pPr>
            <a:r>
              <a:rPr lang="en-US" sz="35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en-US" sz="35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3500" b="1" kern="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xmlns="" id="{F7617FAF-A644-6F41-D2E9-82EBD11599AB}"/>
              </a:ext>
            </a:extLst>
          </p:cNvPr>
          <p:cNvSpPr/>
          <p:nvPr/>
        </p:nvSpPr>
        <p:spPr>
          <a:xfrm>
            <a:off x="2833244" y="807169"/>
            <a:ext cx="7237855" cy="821374"/>
          </a:xfrm>
          <a:prstGeom prst="rect">
            <a:avLst/>
          </a:prstGeom>
          <a:noFill/>
        </p:spPr>
        <p:txBody>
          <a:bodyPr wrap="square" lIns="51431" tIns="25715" rIns="51431" bIns="25715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5000" b="1">
                <a:ln>
                  <a:solidFill>
                    <a:srgbClr val="BBE0E3">
                      <a:lumMod val="50000"/>
                    </a:srgbClr>
                  </a:solidFill>
                </a:ln>
                <a:solidFill>
                  <a:srgbClr val="33C73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Mảnh ghép bí ẩn</a:t>
            </a:r>
            <a:endParaRPr lang="en-US" sz="5000" b="1" dirty="0">
              <a:ln w="18000">
                <a:solidFill>
                  <a:srgbClr val="333399">
                    <a:satMod val="140000"/>
                  </a:srgbClr>
                </a:solidFill>
                <a:prstDash val="solid"/>
                <a:miter lim="800000"/>
              </a:ln>
              <a:solidFill>
                <a:srgbClr val="33C73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xmlns="" id="{94712800-2476-EC87-0C03-974DBF410FAA}"/>
              </a:ext>
            </a:extLst>
          </p:cNvPr>
          <p:cNvSpPr/>
          <p:nvPr/>
        </p:nvSpPr>
        <p:spPr>
          <a:xfrm>
            <a:off x="4513827" y="-744"/>
            <a:ext cx="3876690" cy="807913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r>
              <a:rPr lang="en-US" sz="4800" b="1" spc="38" dirty="0">
                <a:ln w="9525" cmpd="sng">
                  <a:solidFill>
                    <a:srgbClr val="BBE0E3"/>
                  </a:solidFill>
                  <a:prstDash val="solid"/>
                </a:ln>
                <a:effectLst>
                  <a:glow rad="38100">
                    <a:srgbClr val="BBE0E3">
                      <a:alpha val="40000"/>
                    </a:srgb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TRÒ CHƠI</a:t>
            </a:r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xmlns="" id="{23C93AA9-FB38-2CD2-1F0F-017675D9013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20"/>
          <a:stretch>
            <a:fillRect/>
          </a:stretch>
        </p:blipFill>
        <p:spPr bwMode="auto">
          <a:xfrm>
            <a:off x="-254000" y="53353"/>
            <a:ext cx="1930400" cy="19373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13556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3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8225" y="1366838"/>
            <a:ext cx="6142038" cy="4322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Rounded Rectangle 35"/>
          <p:cNvSpPr>
            <a:spLocks noChangeArrowheads="1"/>
          </p:cNvSpPr>
          <p:nvPr/>
        </p:nvSpPr>
        <p:spPr bwMode="auto">
          <a:xfrm>
            <a:off x="1828800" y="6019800"/>
            <a:ext cx="8610600" cy="838200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000" b="1">
                <a:solidFill>
                  <a:srgbClr val="FFFF00"/>
                </a:solidFill>
              </a:rPr>
              <a:t>Ngày thành lập Quân Đội Nhân Dân Việt Nam</a:t>
            </a:r>
          </a:p>
        </p:txBody>
      </p:sp>
      <p:sp>
        <p:nvSpPr>
          <p:cNvPr id="35" name="Rounded Rectangle 34"/>
          <p:cNvSpPr>
            <a:spLocks noChangeArrowheads="1"/>
          </p:cNvSpPr>
          <p:nvPr/>
        </p:nvSpPr>
        <p:spPr bwMode="auto">
          <a:xfrm>
            <a:off x="8610600" y="3581400"/>
            <a:ext cx="1828800" cy="1752600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endParaRPr lang="en-US" altLang="en-US" sz="2400" b="1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en-US" sz="24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 1944.</a:t>
            </a:r>
          </a:p>
        </p:txBody>
      </p:sp>
      <p:sp>
        <p:nvSpPr>
          <p:cNvPr id="34" name="Rounded Rectangle 33"/>
          <p:cNvSpPr>
            <a:spLocks noChangeArrowheads="1"/>
          </p:cNvSpPr>
          <p:nvPr/>
        </p:nvSpPr>
        <p:spPr bwMode="auto">
          <a:xfrm>
            <a:off x="8610600" y="1828800"/>
            <a:ext cx="1828800" cy="1447800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endParaRPr lang="en-US" altLang="en-US" sz="2800" b="1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en-US" sz="28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 12</a:t>
            </a:r>
          </a:p>
        </p:txBody>
      </p:sp>
      <p:sp>
        <p:nvSpPr>
          <p:cNvPr id="33" name="Rounded Rectangle 32"/>
          <p:cNvSpPr>
            <a:spLocks noChangeArrowheads="1"/>
          </p:cNvSpPr>
          <p:nvPr/>
        </p:nvSpPr>
        <p:spPr bwMode="auto">
          <a:xfrm>
            <a:off x="8610600" y="228600"/>
            <a:ext cx="1828800" cy="1447800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endParaRPr lang="en-US" altLang="en-US" sz="2800" b="1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en-US" sz="28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 22</a:t>
            </a:r>
          </a:p>
        </p:txBody>
      </p:sp>
      <p:grpSp>
        <p:nvGrpSpPr>
          <p:cNvPr id="2" name="Group 15"/>
          <p:cNvGrpSpPr>
            <a:grpSpLocks/>
          </p:cNvGrpSpPr>
          <p:nvPr/>
        </p:nvGrpSpPr>
        <p:grpSpPr bwMode="auto">
          <a:xfrm>
            <a:off x="2244725" y="1354138"/>
            <a:ext cx="3124200" cy="2286000"/>
            <a:chOff x="381000" y="914400"/>
            <a:chExt cx="3124200" cy="2286000"/>
          </a:xfrm>
        </p:grpSpPr>
        <p:sp>
          <p:nvSpPr>
            <p:cNvPr id="7" name="Flowchart: Process 6"/>
            <p:cNvSpPr/>
            <p:nvPr/>
          </p:nvSpPr>
          <p:spPr>
            <a:xfrm>
              <a:off x="381000" y="914400"/>
              <a:ext cx="3124200" cy="2286000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6890" name="TextBox 11"/>
            <p:cNvSpPr txBox="1">
              <a:spLocks noChangeArrowheads="1"/>
            </p:cNvSpPr>
            <p:nvPr/>
          </p:nvSpPr>
          <p:spPr bwMode="auto">
            <a:xfrm>
              <a:off x="1447800" y="1371600"/>
              <a:ext cx="990600" cy="15696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9600"/>
                <a:t>1</a:t>
              </a:r>
              <a:endParaRPr lang="en-US" altLang="en-US"/>
            </a:p>
          </p:txBody>
        </p:sp>
      </p:grpSp>
      <p:grpSp>
        <p:nvGrpSpPr>
          <p:cNvPr id="3" name="Group 16"/>
          <p:cNvGrpSpPr>
            <a:grpSpLocks/>
          </p:cNvGrpSpPr>
          <p:nvPr/>
        </p:nvGrpSpPr>
        <p:grpSpPr bwMode="auto">
          <a:xfrm>
            <a:off x="5346700" y="1354138"/>
            <a:ext cx="3124200" cy="2286000"/>
            <a:chOff x="3505200" y="914400"/>
            <a:chExt cx="3124200" cy="2286000"/>
          </a:xfrm>
        </p:grpSpPr>
        <p:sp>
          <p:nvSpPr>
            <p:cNvPr id="9" name="Flowchart: Process 8"/>
            <p:cNvSpPr/>
            <p:nvPr/>
          </p:nvSpPr>
          <p:spPr>
            <a:xfrm>
              <a:off x="3505200" y="914400"/>
              <a:ext cx="3124200" cy="2286000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6888" name="TextBox 12"/>
            <p:cNvSpPr txBox="1">
              <a:spLocks noChangeArrowheads="1"/>
            </p:cNvSpPr>
            <p:nvPr/>
          </p:nvSpPr>
          <p:spPr bwMode="auto">
            <a:xfrm>
              <a:off x="4648200" y="1295400"/>
              <a:ext cx="990600" cy="15696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9600"/>
                <a:t>2</a:t>
              </a:r>
              <a:endParaRPr lang="en-US" altLang="en-US"/>
            </a:p>
          </p:txBody>
        </p:sp>
      </p:grpSp>
      <p:grpSp>
        <p:nvGrpSpPr>
          <p:cNvPr id="4" name="Group 17"/>
          <p:cNvGrpSpPr>
            <a:grpSpLocks/>
          </p:cNvGrpSpPr>
          <p:nvPr/>
        </p:nvGrpSpPr>
        <p:grpSpPr bwMode="auto">
          <a:xfrm>
            <a:off x="2251075" y="3643313"/>
            <a:ext cx="3124200" cy="2286000"/>
            <a:chOff x="381000" y="3200400"/>
            <a:chExt cx="3124200" cy="2286000"/>
          </a:xfrm>
        </p:grpSpPr>
        <p:sp>
          <p:nvSpPr>
            <p:cNvPr id="10" name="Flowchart: Process 9"/>
            <p:cNvSpPr/>
            <p:nvPr/>
          </p:nvSpPr>
          <p:spPr>
            <a:xfrm>
              <a:off x="381000" y="3200400"/>
              <a:ext cx="3124200" cy="2286000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6886" name="TextBox 13"/>
            <p:cNvSpPr txBox="1">
              <a:spLocks noChangeArrowheads="1"/>
            </p:cNvSpPr>
            <p:nvPr/>
          </p:nvSpPr>
          <p:spPr bwMode="auto">
            <a:xfrm>
              <a:off x="1524000" y="3505200"/>
              <a:ext cx="990600" cy="15696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9600"/>
                <a:t>3</a:t>
              </a:r>
              <a:endParaRPr lang="en-US" altLang="en-US"/>
            </a:p>
          </p:txBody>
        </p:sp>
      </p:grpSp>
      <p:grpSp>
        <p:nvGrpSpPr>
          <p:cNvPr id="8" name="Group 18"/>
          <p:cNvGrpSpPr>
            <a:grpSpLocks/>
          </p:cNvGrpSpPr>
          <p:nvPr/>
        </p:nvGrpSpPr>
        <p:grpSpPr bwMode="auto">
          <a:xfrm>
            <a:off x="5360988" y="3640138"/>
            <a:ext cx="3124200" cy="2286000"/>
            <a:chOff x="3505200" y="3200400"/>
            <a:chExt cx="3124200" cy="2286000"/>
          </a:xfrm>
        </p:grpSpPr>
        <p:sp>
          <p:nvSpPr>
            <p:cNvPr id="11" name="Flowchart: Process 10"/>
            <p:cNvSpPr/>
            <p:nvPr/>
          </p:nvSpPr>
          <p:spPr>
            <a:xfrm>
              <a:off x="3505200" y="3200400"/>
              <a:ext cx="3124200" cy="2286000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6884" name="TextBox 14"/>
            <p:cNvSpPr txBox="1">
              <a:spLocks noChangeArrowheads="1"/>
            </p:cNvSpPr>
            <p:nvPr/>
          </p:nvSpPr>
          <p:spPr bwMode="auto">
            <a:xfrm>
              <a:off x="4495800" y="3505200"/>
              <a:ext cx="990600" cy="15696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9600"/>
                <a:t>4</a:t>
              </a:r>
              <a:endParaRPr lang="en-US" altLang="en-US"/>
            </a:p>
          </p:txBody>
        </p:sp>
      </p:grpSp>
      <p:sp>
        <p:nvSpPr>
          <p:cNvPr id="36875" name="TextBox 19"/>
          <p:cNvSpPr txBox="1">
            <a:spLocks noChangeArrowheads="1"/>
          </p:cNvSpPr>
          <p:nvPr/>
        </p:nvSpPr>
        <p:spPr bwMode="auto">
          <a:xfrm>
            <a:off x="3570288" y="336551"/>
            <a:ext cx="55626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 LÀ NGÀY GÌ?</a:t>
            </a:r>
          </a:p>
        </p:txBody>
      </p:sp>
      <p:sp>
        <p:nvSpPr>
          <p:cNvPr id="24" name="Vertical Scroll 23"/>
          <p:cNvSpPr/>
          <p:nvPr/>
        </p:nvSpPr>
        <p:spPr>
          <a:xfrm>
            <a:off x="8270875" y="379413"/>
            <a:ext cx="2057400" cy="4114800"/>
          </a:xfrm>
          <a:prstGeom prst="verticalScroll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rgbClr val="002060"/>
                </a:solidFill>
              </a:rPr>
              <a:t>Đáp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án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câu</a:t>
            </a:r>
            <a:r>
              <a:rPr lang="en-US" sz="2400" b="1" dirty="0">
                <a:solidFill>
                  <a:srgbClr val="002060"/>
                </a:solidFill>
              </a:rPr>
              <a:t> 3: </a:t>
            </a:r>
          </a:p>
          <a:p>
            <a:pPr algn="ctr">
              <a:defRPr/>
            </a:pPr>
            <a:r>
              <a:rPr lang="en-US" sz="2400" b="1" dirty="0">
                <a:solidFill>
                  <a:srgbClr val="002060"/>
                </a:solidFill>
              </a:rPr>
              <a:t>1944</a:t>
            </a:r>
          </a:p>
        </p:txBody>
      </p:sp>
      <p:sp>
        <p:nvSpPr>
          <p:cNvPr id="23" name="Rectangle 22"/>
          <p:cNvSpPr/>
          <p:nvPr/>
        </p:nvSpPr>
        <p:spPr bwMode="auto">
          <a:xfrm>
            <a:off x="1843088" y="5956300"/>
            <a:ext cx="7467600" cy="91440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2400" b="1" dirty="0" err="1">
                <a:solidFill>
                  <a:schemeClr val="tx1"/>
                </a:solidFill>
              </a:rPr>
              <a:t>Câu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>
                <a:solidFill>
                  <a:schemeClr val="tx1"/>
                </a:solidFill>
              </a:rPr>
              <a:t>3</a:t>
            </a:r>
            <a:r>
              <a:rPr lang="en-US" sz="2400" b="1" smtClean="0">
                <a:solidFill>
                  <a:schemeClr val="tx1"/>
                </a:solidFill>
              </a:rPr>
              <a:t>: Cho hàm số y = x + 1940. Tính giá trị của hàm số y khi x = 4?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1" name="Rectangle 20"/>
          <p:cNvSpPr/>
          <p:nvPr/>
        </p:nvSpPr>
        <p:spPr bwMode="auto">
          <a:xfrm>
            <a:off x="1843088" y="5927952"/>
            <a:ext cx="5029200" cy="91440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2400" b="1" dirty="0" err="1">
                <a:solidFill>
                  <a:schemeClr val="tx1"/>
                </a:solidFill>
              </a:rPr>
              <a:t>Câu</a:t>
            </a:r>
            <a:r>
              <a:rPr lang="en-US" sz="2400" b="1" dirty="0">
                <a:solidFill>
                  <a:schemeClr val="tx1"/>
                </a:solidFill>
              </a:rPr>
              <a:t> 2</a:t>
            </a:r>
            <a:r>
              <a:rPr lang="en-US" sz="2400" b="1">
                <a:solidFill>
                  <a:schemeClr val="tx1"/>
                </a:solidFill>
              </a:rPr>
              <a:t>: Cho hàm số y = 2x</a:t>
            </a:r>
            <a:r>
              <a:rPr lang="en-US" sz="2400" b="1" smtClean="0">
                <a:solidFill>
                  <a:schemeClr val="tx1"/>
                </a:solidFill>
              </a:rPr>
              <a:t>. Khi x = 6 thì giá trị hàm số y bằng bao nhiêu? 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1843088" y="5943600"/>
            <a:ext cx="8610600" cy="91440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2400" b="1" dirty="0" err="1">
                <a:solidFill>
                  <a:schemeClr val="tx1"/>
                </a:solidFill>
              </a:rPr>
              <a:t>Câu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>
                <a:solidFill>
                  <a:schemeClr val="tx1"/>
                </a:solidFill>
              </a:rPr>
              <a:t>1</a:t>
            </a:r>
            <a:r>
              <a:rPr lang="en-US" sz="2400" b="1" smtClean="0">
                <a:solidFill>
                  <a:schemeClr val="tx1"/>
                </a:solidFill>
              </a:rPr>
              <a:t>: Một xe máy đi với vận tốc 22km/h. Tính quãng đường xe máy đi được sau 1h?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2" name="Vertical Scroll 21"/>
          <p:cNvSpPr/>
          <p:nvPr/>
        </p:nvSpPr>
        <p:spPr>
          <a:xfrm>
            <a:off x="8261350" y="290513"/>
            <a:ext cx="2590800" cy="4114800"/>
          </a:xfrm>
          <a:prstGeom prst="verticalScroll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rgbClr val="002060"/>
                </a:solidFill>
              </a:rPr>
              <a:t>Đáp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án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câu</a:t>
            </a:r>
            <a:r>
              <a:rPr lang="en-US" sz="2400" b="1" dirty="0">
                <a:solidFill>
                  <a:srgbClr val="002060"/>
                </a:solidFill>
              </a:rPr>
              <a:t> 2: </a:t>
            </a:r>
          </a:p>
          <a:p>
            <a:pPr algn="ctr">
              <a:defRPr/>
            </a:pPr>
            <a:r>
              <a:rPr lang="en-US" sz="2400" b="1" dirty="0">
                <a:solidFill>
                  <a:srgbClr val="002060"/>
                </a:solidFill>
              </a:rPr>
              <a:t>12</a:t>
            </a:r>
          </a:p>
          <a:p>
            <a:pPr algn="ctr">
              <a:defRPr/>
            </a:pPr>
            <a:endParaRPr lang="en-US" sz="2400" b="1" dirty="0">
              <a:solidFill>
                <a:srgbClr val="002060"/>
              </a:solidFill>
            </a:endParaRPr>
          </a:p>
          <a:p>
            <a:pPr algn="ctr">
              <a:defRPr/>
            </a:pP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6" name="Vertical Scroll 5"/>
          <p:cNvSpPr/>
          <p:nvPr/>
        </p:nvSpPr>
        <p:spPr>
          <a:xfrm>
            <a:off x="8181975" y="277813"/>
            <a:ext cx="2667000" cy="4114800"/>
          </a:xfrm>
          <a:prstGeom prst="verticalScroll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rgbClr val="002060"/>
                </a:solidFill>
              </a:rPr>
              <a:t>Đáp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án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câu</a:t>
            </a:r>
            <a:r>
              <a:rPr lang="en-US" sz="2400" b="1" dirty="0">
                <a:solidFill>
                  <a:srgbClr val="002060"/>
                </a:solidFill>
              </a:rPr>
              <a:t> 1:</a:t>
            </a:r>
          </a:p>
          <a:p>
            <a:pPr algn="ctr">
              <a:defRPr/>
            </a:pPr>
            <a:r>
              <a:rPr lang="en-US" sz="2400" b="1" dirty="0">
                <a:solidFill>
                  <a:srgbClr val="002060"/>
                </a:solidFill>
              </a:rPr>
              <a:t>22</a:t>
            </a:r>
          </a:p>
          <a:p>
            <a:pPr algn="ctr">
              <a:defRPr/>
            </a:pPr>
            <a:endParaRPr lang="en-US" sz="2400" b="1" dirty="0">
              <a:solidFill>
                <a:srgbClr val="002060"/>
              </a:solidFill>
            </a:endParaRPr>
          </a:p>
          <a:p>
            <a:pPr algn="ctr">
              <a:defRPr/>
            </a:pP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27" name="5-Point Star 26"/>
          <p:cNvSpPr/>
          <p:nvPr/>
        </p:nvSpPr>
        <p:spPr>
          <a:xfrm>
            <a:off x="8270875" y="827088"/>
            <a:ext cx="2133600" cy="2209800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 dirty="0">
                <a:solidFill>
                  <a:srgbClr val="FF0000"/>
                </a:solidFill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4092124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 nodeType="clickPar">
                      <p:stCondLst>
                        <p:cond delay="0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4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 nodeType="clickPar">
                      <p:stCondLst>
                        <p:cond delay="0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8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66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7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 nodeType="clickPar">
                      <p:stCondLst>
                        <p:cond delay="0"/>
                      </p:stCondLst>
                      <p:childTnLst>
                        <p:par>
                          <p:cTn id="7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 nodeType="clickPar">
                      <p:stCondLst>
                        <p:cond delay="indefinite"/>
                      </p:stCondLst>
                      <p:childTnLst>
                        <p:par>
                          <p:cTn id="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 nodeType="clickPar">
                      <p:stCondLst>
                        <p:cond delay="indefinite"/>
                      </p:stCondLst>
                      <p:childTnLst>
                        <p:par>
                          <p:cTn id="9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3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 nodeType="clickPar">
                      <p:stCondLst>
                        <p:cond delay="indefinite"/>
                      </p:stCondLst>
                      <p:childTnLst>
                        <p:par>
                          <p:cTn id="9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8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9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 nodeType="clickPar">
                      <p:stCondLst>
                        <p:cond delay="0"/>
                      </p:stCondLst>
                      <p:childTnLst>
                        <p:par>
                          <p:cTn id="10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4" presetID="5" presetClass="entr" presetSubtype="1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 nodeType="clickPar">
                      <p:stCondLst>
                        <p:cond delay="indefinite"/>
                      </p:stCondLst>
                      <p:childTnLst>
                        <p:par>
                          <p:cTn id="10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9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0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1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 nodeType="clickPar">
                      <p:stCondLst>
                        <p:cond delay="indefinite"/>
                      </p:stCondLst>
                      <p:childTnLst>
                        <p:par>
                          <p:cTn id="1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36" grpId="0" animBg="1"/>
      <p:bldP spid="35" grpId="0" animBg="1"/>
      <p:bldP spid="34" grpId="0" animBg="1"/>
      <p:bldP spid="33" grpId="0" animBg="1"/>
      <p:bldP spid="24" grpId="0" animBg="1"/>
      <p:bldP spid="24" grpId="1" animBg="1"/>
      <p:bldP spid="23" grpId="0" animBg="1"/>
      <p:bldP spid="23" grpId="1" animBg="1"/>
      <p:bldP spid="21" grpId="0" animBg="1"/>
      <p:bldP spid="21" grpId="1" animBg="1"/>
      <p:bldP spid="5" grpId="0" animBg="1"/>
      <p:bldP spid="5" grpId="1" animBg="1"/>
      <p:bldP spid="22" grpId="0" animBg="1"/>
      <p:bldP spid="22" grpId="1" animBg="1"/>
      <p:bldP spid="6" grpId="0" animBg="1"/>
      <p:bldP spid="6" grpId="1" animBg="1"/>
      <p:bldP spid="27" grpId="0" animBg="1"/>
      <p:bldP spid="27" grpId="1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37891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7" name="TextBox 6"/>
          <p:cNvSpPr txBox="1"/>
          <p:nvPr/>
        </p:nvSpPr>
        <p:spPr>
          <a:xfrm>
            <a:off x="4381500" y="2914650"/>
            <a:ext cx="3371850" cy="508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7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sz="27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VIDEO</a:t>
            </a:r>
          </a:p>
        </p:txBody>
      </p:sp>
      <p:sp>
        <p:nvSpPr>
          <p:cNvPr id="37893" name="Right Arrow 4">
            <a:hlinkClick r:id="rId2"/>
          </p:cNvPr>
          <p:cNvSpPr>
            <a:spLocks noChangeArrowheads="1"/>
          </p:cNvSpPr>
          <p:nvPr/>
        </p:nvSpPr>
        <p:spPr bwMode="auto">
          <a:xfrm>
            <a:off x="5638800" y="3771900"/>
            <a:ext cx="857250" cy="5715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35969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45D60562-028E-4B92-BB2B-E55173015A53}"/>
              </a:ext>
            </a:extLst>
          </p:cNvPr>
          <p:cNvSpPr/>
          <p:nvPr/>
        </p:nvSpPr>
        <p:spPr>
          <a:xfrm>
            <a:off x="112542" y="99607"/>
            <a:ext cx="11943219" cy="6658786"/>
          </a:xfrm>
          <a:custGeom>
            <a:avLst/>
            <a:gdLst>
              <a:gd name="connsiteX0" fmla="*/ 0 w 11943219"/>
              <a:gd name="connsiteY0" fmla="*/ 0 h 6658786"/>
              <a:gd name="connsiteX1" fmla="*/ 11943219 w 11943219"/>
              <a:gd name="connsiteY1" fmla="*/ 0 h 6658786"/>
              <a:gd name="connsiteX2" fmla="*/ 11943219 w 11943219"/>
              <a:gd name="connsiteY2" fmla="*/ 6658786 h 6658786"/>
              <a:gd name="connsiteX3" fmla="*/ 0 w 11943219"/>
              <a:gd name="connsiteY3" fmla="*/ 6658786 h 6658786"/>
              <a:gd name="connsiteX4" fmla="*/ 0 w 11943219"/>
              <a:gd name="connsiteY4" fmla="*/ 0 h 66587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943219" h="6658786" extrusionOk="0">
                <a:moveTo>
                  <a:pt x="0" y="0"/>
                </a:moveTo>
                <a:cubicBezTo>
                  <a:pt x="4310450" y="118645"/>
                  <a:pt x="8658619" y="116012"/>
                  <a:pt x="11943219" y="0"/>
                </a:cubicBezTo>
                <a:cubicBezTo>
                  <a:pt x="11810337" y="1360470"/>
                  <a:pt x="12028170" y="5310941"/>
                  <a:pt x="11943219" y="6658786"/>
                </a:cubicBezTo>
                <a:cubicBezTo>
                  <a:pt x="10454998" y="6793386"/>
                  <a:pt x="2886094" y="6501590"/>
                  <a:pt x="0" y="6658786"/>
                </a:cubicBezTo>
                <a:cubicBezTo>
                  <a:pt x="-20187" y="5944707"/>
                  <a:pt x="-152480" y="740150"/>
                  <a:pt x="0" y="0"/>
                </a:cubicBezTo>
                <a:close/>
              </a:path>
            </a:pathLst>
          </a:custGeom>
          <a:noFill/>
          <a:ln w="69850">
            <a:solidFill>
              <a:srgbClr val="1F4E79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2" name="!!4">
            <a:extLst>
              <a:ext uri="{FF2B5EF4-FFF2-40B4-BE49-F238E27FC236}">
                <a16:creationId xmlns:a16="http://schemas.microsoft.com/office/drawing/2014/main" xmlns="" id="{58E6D429-DC53-47C4-8036-1E9D12B8E28B}"/>
              </a:ext>
            </a:extLst>
          </p:cNvPr>
          <p:cNvSpPr/>
          <p:nvPr/>
        </p:nvSpPr>
        <p:spPr>
          <a:xfrm>
            <a:off x="3225504" y="328207"/>
            <a:ext cx="6599432" cy="956117"/>
          </a:xfrm>
          <a:prstGeom prst="roundRect">
            <a:avLst>
              <a:gd name="adj" fmla="val 50000"/>
            </a:avLst>
          </a:prstGeom>
          <a:solidFill>
            <a:srgbClr val="70AD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>
                <a:latin typeface="Arial" panose="020B0604020202020204" pitchFamily="34" charset="0"/>
                <a:cs typeface="Arial" panose="020B0604020202020204" pitchFamily="34" charset="0"/>
              </a:rPr>
              <a:t>HƯỚNG DẪN TỰ HỌC Ở NHÀ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CE530CE9-79B6-4A34-9DE8-7F769B44A120}"/>
              </a:ext>
            </a:extLst>
          </p:cNvPr>
          <p:cNvSpPr txBox="1"/>
          <p:nvPr/>
        </p:nvSpPr>
        <p:spPr>
          <a:xfrm>
            <a:off x="422679" y="1474286"/>
            <a:ext cx="11322944" cy="45751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342265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80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Ghi nhớ định nghĩa hàm số.</a:t>
            </a:r>
            <a:endParaRPr lang="vi-VN" sz="480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indent="342265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80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Học sinh tìm hiểu ở nhà bài tập vận dụng c và d để chuẩn bị cho tiết tiếp theo.</a:t>
            </a:r>
            <a:endParaRPr lang="vi-VN" sz="480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indent="342265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80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Bài tập về nhà: Bài 1, 2 SBT trang 51.</a:t>
            </a:r>
            <a:endParaRPr lang="vi-VN" sz="480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342169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7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4" descr="005-C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857250"/>
            <a:ext cx="6858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39" name="WordArt 6"/>
          <p:cNvSpPr>
            <a:spLocks noChangeArrowheads="1" noChangeShapeType="1" noTextEdit="1"/>
          </p:cNvSpPr>
          <p:nvPr/>
        </p:nvSpPr>
        <p:spPr bwMode="auto">
          <a:xfrm>
            <a:off x="3467100" y="2114550"/>
            <a:ext cx="5257800" cy="23431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t-BR" b="1" kern="1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.VnTimeH" panose="020B7200000000000000" pitchFamily="34" charset="0"/>
              </a:rPr>
              <a:t>ch©n thµnh c¶m ¬n c¸c thÇy c« gi¸o </a:t>
            </a:r>
          </a:p>
          <a:p>
            <a:pPr algn="ctr"/>
            <a:r>
              <a:rPr lang="pt-BR" b="1" kern="1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.VnTimeH" panose="020B7200000000000000" pitchFamily="34" charset="0"/>
              </a:rPr>
              <a:t>vµ c¸c em häc sinh.</a:t>
            </a:r>
            <a:endParaRPr lang="en-US" b="1" kern="10">
              <a:ln w="12700">
                <a:solidFill>
                  <a:srgbClr val="000000"/>
                </a:solidFill>
                <a:round/>
                <a:headEnd/>
                <a:tailEnd/>
              </a:ln>
              <a:solidFill>
                <a:srgbClr val="0000FF"/>
              </a:solidFill>
              <a:latin typeface=".VnTimeH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9903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447D3601-3625-1EF8-BDE9-1389EF754ADE}"/>
              </a:ext>
            </a:extLst>
          </p:cNvPr>
          <p:cNvSpPr txBox="1"/>
          <p:nvPr/>
        </p:nvSpPr>
        <p:spPr>
          <a:xfrm>
            <a:off x="4788845" y="-10763"/>
            <a:ext cx="31165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TRÒ CHƠI </a:t>
            </a:r>
            <a:endParaRPr lang="en-US" sz="40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D03540B1-CBDC-3693-3687-6A3A60CBD079}"/>
              </a:ext>
            </a:extLst>
          </p:cNvPr>
          <p:cNvSpPr txBox="1"/>
          <p:nvPr/>
        </p:nvSpPr>
        <p:spPr>
          <a:xfrm>
            <a:off x="2141350" y="3660259"/>
            <a:ext cx="9722100" cy="308020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50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 thời gian hai phút, nhóm nào viết được nhiều ví dụ về hàm số đúng nhất thì nhóm đó chiến thắng.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183E6AD9-DF02-FB8A-7892-268A7E797F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07" r="2850" b="18851"/>
          <a:stretch/>
        </p:blipFill>
        <p:spPr bwMode="auto">
          <a:xfrm>
            <a:off x="0" y="770580"/>
            <a:ext cx="12192000" cy="2816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Đồng hồ đếm ngược 2 phút có tiế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6594" y="5787899"/>
            <a:ext cx="1782330" cy="843117"/>
          </a:xfrm>
          <a:prstGeom prst="rect">
            <a:avLst/>
          </a:prstGeom>
        </p:spPr>
      </p:pic>
      <p:sp>
        <p:nvSpPr>
          <p:cNvPr id="2" name="AutoShape 2" descr="https://i.ytimg.com/vi/4wMOcaYi1m8/hqdefault.jpg?sqp=-oaymwFBCPYBEIoBSFryq4qpAzMIARUAAIhCGAHYAQHiAQoIGBACGAY4AUAB8AEB-AH-CYAC0AWKAgwIABABGGQgZChkMA8=&amp;rs=AOn4CLBHT1-Dv7k5M7-3zhePsYS4bdyr3A"/>
          <p:cNvSpPr>
            <a:spLocks noChangeAspect="1" noChangeArrowheads="1"/>
          </p:cNvSpPr>
          <p:nvPr/>
        </p:nvSpPr>
        <p:spPr bwMode="auto">
          <a:xfrm>
            <a:off x="579644" y="1339780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050828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15" grpId="0"/>
      <p:bldP spid="18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0121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xmlns="" id="{23F104B3-B75C-26C2-EC39-26F4819BB33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76" b="4718"/>
          <a:stretch/>
        </p:blipFill>
        <p:spPr>
          <a:xfrm>
            <a:off x="0" y="0"/>
            <a:ext cx="12317260" cy="6858000"/>
          </a:xfrm>
          <a:prstGeom prst="rect">
            <a:avLst/>
          </a:prstGeom>
        </p:spPr>
      </p:pic>
      <p:pic>
        <p:nvPicPr>
          <p:cNvPr id="9" name="Hình ảnh 8">
            <a:extLst>
              <a:ext uri="{FF2B5EF4-FFF2-40B4-BE49-F238E27FC236}">
                <a16:creationId xmlns:a16="http://schemas.microsoft.com/office/drawing/2014/main" xmlns="" id="{4EBD946A-B943-2147-5118-0876133A33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7413" y="4898660"/>
            <a:ext cx="1558587" cy="1576502"/>
          </a:xfrm>
          <a:prstGeom prst="rect">
            <a:avLst/>
          </a:prstGeom>
        </p:spPr>
      </p:pic>
      <p:pic>
        <p:nvPicPr>
          <p:cNvPr id="10" name="Hình ảnh 9">
            <a:extLst>
              <a:ext uri="{FF2B5EF4-FFF2-40B4-BE49-F238E27FC236}">
                <a16:creationId xmlns:a16="http://schemas.microsoft.com/office/drawing/2014/main" xmlns="" id="{EB8AB304-2BA7-29CE-8E36-C8E31E8B62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1724" y="5023553"/>
            <a:ext cx="1558587" cy="1576502"/>
          </a:xfrm>
          <a:prstGeom prst="rect">
            <a:avLst/>
          </a:prstGeom>
        </p:spPr>
      </p:pic>
      <p:pic>
        <p:nvPicPr>
          <p:cNvPr id="8" name="Picture 2" descr="Hình ảnh Trò Chơi Ghép Hình PNG , Câu đố, Khu Nhà, Mối Nối PNG và Vector  với nền trong suốt để tải xuống miễn phí">
            <a:extLst>
              <a:ext uri="{FF2B5EF4-FFF2-40B4-BE49-F238E27FC236}">
                <a16:creationId xmlns:a16="http://schemas.microsoft.com/office/drawing/2014/main" xmlns="" id="{F5A2C52A-66B2-08E4-6768-7C3FF7EE6F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37344" y1="28594" x2="37344" y2="28594"/>
                        <a14:foregroundMark x1="26719" y1="25938" x2="26719" y2="25938"/>
                        <a14:foregroundMark x1="69219" y1="26406" x2="69219" y2="26406"/>
                        <a14:foregroundMark x1="76406" y1="24531" x2="76406" y2="24531"/>
                        <a14:foregroundMark x1="76406" y1="61875" x2="76406" y2="61875"/>
                        <a14:foregroundMark x1="70938" y1="74219" x2="70938" y2="74219"/>
                        <a14:foregroundMark x1="61563" y1="62187" x2="61563" y2="62187"/>
                        <a14:foregroundMark x1="83594" y1="55469" x2="83594" y2="55469"/>
                        <a14:foregroundMark x1="80625" y1="17344" x2="80625" y2="17344"/>
                        <a14:foregroundMark x1="65313" y1="23750" x2="65313" y2="23750"/>
                        <a14:foregroundMark x1="71406" y1="43906" x2="71406" y2="43906"/>
                        <a14:foregroundMark x1="40313" y1="32344" x2="40313" y2="32344"/>
                        <a14:foregroundMark x1="40781" y1="23750" x2="40781" y2="23750"/>
                        <a14:foregroundMark x1="70313" y1="42969" x2="70313" y2="42969"/>
                        <a14:foregroundMark x1="62187" y1="67031" x2="62187" y2="67031"/>
                        <a14:foregroundMark x1="41406" y1="35000" x2="41406" y2="3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3043" y="4454692"/>
            <a:ext cx="2581958" cy="2581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Hình ảnh 10">
            <a:extLst>
              <a:ext uri="{FF2B5EF4-FFF2-40B4-BE49-F238E27FC236}">
                <a16:creationId xmlns:a16="http://schemas.microsoft.com/office/drawing/2014/main" xmlns="" id="{7904AA0B-B18A-C8A5-E4FB-B00E49B0DB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86072"/>
            <a:ext cx="828675" cy="83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6689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5">
            <a:extLst>
              <a:ext uri="{FF2B5EF4-FFF2-40B4-BE49-F238E27FC236}">
                <a16:creationId xmlns:a16="http://schemas.microsoft.com/office/drawing/2014/main" xmlns="" id="{D911F9EE-237A-55E1-EA95-A732FF8FEA92}"/>
              </a:ext>
            </a:extLst>
          </p:cNvPr>
          <p:cNvSpPr txBox="1">
            <a:spLocks/>
          </p:cNvSpPr>
          <p:nvPr/>
        </p:nvSpPr>
        <p:spPr>
          <a:xfrm>
            <a:off x="393700" y="1615082"/>
            <a:ext cx="11404600" cy="6197636"/>
          </a:xfrm>
          <a:prstGeom prst="rect">
            <a:avLst/>
          </a:prstGeom>
        </p:spPr>
        <p:txBody>
          <a:bodyPr lIns="68580" tIns="34290" rIns="68580" bIns="3429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20000"/>
              </a:lnSpc>
              <a:defRPr/>
            </a:pPr>
            <a:r>
              <a:rPr lang="en-US" sz="3500" b="1" kern="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3500" b="1" kern="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500" b="1" kern="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Luật</a:t>
            </a:r>
            <a:r>
              <a:rPr lang="en-US" sz="3500" b="1" kern="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b="1" kern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3500" b="1" ker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500" b="1" ker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 6 mảnh ghép, </a:t>
            </a:r>
            <a:r>
              <a:rPr lang="en-US" sz="3500" b="1">
                <a:latin typeface="Arial" panose="020B0604020202020204" pitchFamily="34" charset="0"/>
                <a:cs typeface="Arial" panose="020B0604020202020204" pitchFamily="34" charset="0"/>
              </a:rPr>
              <a:t>mỗi mảnh ghép tương ứng một câu hỏi.</a:t>
            </a:r>
            <a:r>
              <a:rPr lang="en-US" sz="3500" b="1" ker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Ẩn sau các mảnh ghép là một điều bí mật.</a:t>
            </a:r>
            <a:r>
              <a:rPr lang="en-US" sz="3500" b="1">
                <a:latin typeface="Arial" panose="020B0604020202020204" pitchFamily="34" charset="0"/>
                <a:cs typeface="Arial" panose="020B0604020202020204" pitchFamily="34" charset="0"/>
              </a:rPr>
              <a:t> Các nhóm dùng chuông để dành quyền trả lời. Nếu nhóm trả lời sai, cơ hội trả lời dành cho các nhóm khác. </a:t>
            </a:r>
          </a:p>
          <a:p>
            <a:pPr algn="just">
              <a:lnSpc>
                <a:spcPct val="120000"/>
              </a:lnSpc>
              <a:defRPr/>
            </a:pPr>
            <a:r>
              <a:rPr lang="en-US" sz="3500" b="1" ker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 em hãy cùng mở các mảnh ghép và khám phá điều bí mật phía sau nhé!</a:t>
            </a:r>
            <a:endParaRPr lang="en-US" sz="3500" b="1" kern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20000"/>
              </a:lnSpc>
              <a:defRPr/>
            </a:pPr>
            <a:r>
              <a:rPr lang="en-US" sz="35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en-US" sz="35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3500" b="1" kern="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xmlns="" id="{F7617FAF-A644-6F41-D2E9-82EBD11599AB}"/>
              </a:ext>
            </a:extLst>
          </p:cNvPr>
          <p:cNvSpPr/>
          <p:nvPr/>
        </p:nvSpPr>
        <p:spPr>
          <a:xfrm>
            <a:off x="2833244" y="807169"/>
            <a:ext cx="7237855" cy="821374"/>
          </a:xfrm>
          <a:prstGeom prst="rect">
            <a:avLst/>
          </a:prstGeom>
          <a:noFill/>
        </p:spPr>
        <p:txBody>
          <a:bodyPr wrap="square" lIns="51431" tIns="25715" rIns="51431" bIns="25715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5000" b="1">
                <a:ln>
                  <a:solidFill>
                    <a:srgbClr val="BBE0E3">
                      <a:lumMod val="50000"/>
                    </a:srgbClr>
                  </a:solidFill>
                </a:ln>
                <a:solidFill>
                  <a:srgbClr val="33C73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Mảnh ghép bí ẩn</a:t>
            </a:r>
            <a:endParaRPr lang="en-US" sz="5000" b="1" dirty="0">
              <a:ln w="18000">
                <a:solidFill>
                  <a:srgbClr val="333399">
                    <a:satMod val="140000"/>
                  </a:srgbClr>
                </a:solidFill>
                <a:prstDash val="solid"/>
                <a:miter lim="800000"/>
              </a:ln>
              <a:solidFill>
                <a:srgbClr val="33C73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xmlns="" id="{94712800-2476-EC87-0C03-974DBF410FAA}"/>
              </a:ext>
            </a:extLst>
          </p:cNvPr>
          <p:cNvSpPr/>
          <p:nvPr/>
        </p:nvSpPr>
        <p:spPr>
          <a:xfrm>
            <a:off x="4513827" y="-744"/>
            <a:ext cx="3876690" cy="807913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r>
              <a:rPr lang="en-US" sz="4800" b="1" spc="38" dirty="0">
                <a:ln w="9525" cmpd="sng">
                  <a:solidFill>
                    <a:srgbClr val="BBE0E3"/>
                  </a:solidFill>
                  <a:prstDash val="solid"/>
                </a:ln>
                <a:effectLst>
                  <a:glow rad="38100">
                    <a:srgbClr val="BBE0E3">
                      <a:alpha val="40000"/>
                    </a:srgb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TRÒ CHƠI</a:t>
            </a:r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xmlns="" id="{23C93AA9-FB38-2CD2-1F0F-017675D9013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20"/>
          <a:stretch>
            <a:fillRect/>
          </a:stretch>
        </p:blipFill>
        <p:spPr bwMode="auto">
          <a:xfrm>
            <a:off x="-254000" y="53353"/>
            <a:ext cx="1930400" cy="19373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60821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hlinkClick r:id="rId2"/>
          </p:cNvPr>
          <p:cNvSpPr/>
          <p:nvPr/>
        </p:nvSpPr>
        <p:spPr>
          <a:xfrm>
            <a:off x="11127345" y="6130344"/>
            <a:ext cx="798491" cy="4765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Explosion 2 1"/>
          <p:cNvSpPr/>
          <p:nvPr/>
        </p:nvSpPr>
        <p:spPr>
          <a:xfrm>
            <a:off x="1687133" y="334851"/>
            <a:ext cx="8152326" cy="5795493"/>
          </a:xfrm>
          <a:prstGeom prst="irregularSeal2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3284112" y="2632432"/>
            <a:ext cx="39924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 MÌNH CÙNG HÁT NHÉ!</a:t>
            </a:r>
            <a:endParaRPr lang="en-US" sz="3600" b="1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1499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>
            <a:extLst>
              <a:ext uri="{FF2B5EF4-FFF2-40B4-BE49-F238E27FC236}">
                <a16:creationId xmlns:a16="http://schemas.microsoft.com/office/drawing/2014/main" xmlns="" id="{4A43FDC4-94DE-AED0-DF0E-1F3E5C4883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9" name="Hình chữ nhật 148">
            <a:hlinkClick r:id="rId4" action="ppaction://hlinksldjump"/>
            <a:extLst>
              <a:ext uri="{FF2B5EF4-FFF2-40B4-BE49-F238E27FC236}">
                <a16:creationId xmlns:a16="http://schemas.microsoft.com/office/drawing/2014/main" xmlns="" id="{CC9ED290-18AE-D42F-029E-A9196FFE9FD2}"/>
              </a:ext>
            </a:extLst>
          </p:cNvPr>
          <p:cNvSpPr/>
          <p:nvPr/>
        </p:nvSpPr>
        <p:spPr>
          <a:xfrm>
            <a:off x="-59393" y="0"/>
            <a:ext cx="4047373" cy="2909585"/>
          </a:xfrm>
          <a:prstGeom prst="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rtDeco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vi-VN" sz="18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0" name="Hình chữ nhật 149">
            <a:hlinkClick r:id="rId5" action="ppaction://hlinksldjump"/>
            <a:extLst>
              <a:ext uri="{FF2B5EF4-FFF2-40B4-BE49-F238E27FC236}">
                <a16:creationId xmlns:a16="http://schemas.microsoft.com/office/drawing/2014/main" xmlns="" id="{8E1C82AC-8143-070A-EDC1-E4D99FA014A6}"/>
              </a:ext>
            </a:extLst>
          </p:cNvPr>
          <p:cNvSpPr/>
          <p:nvPr/>
        </p:nvSpPr>
        <p:spPr>
          <a:xfrm>
            <a:off x="4007435" y="-1"/>
            <a:ext cx="4002360" cy="2909585"/>
          </a:xfrm>
          <a:prstGeom prst="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rtDeco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vi-VN" sz="18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1" name="Hình chữ nhật 150">
            <a:hlinkClick r:id="rId6" action="ppaction://hlinksldjump"/>
            <a:extLst>
              <a:ext uri="{FF2B5EF4-FFF2-40B4-BE49-F238E27FC236}">
                <a16:creationId xmlns:a16="http://schemas.microsoft.com/office/drawing/2014/main" xmlns="" id="{6D3D46FC-E637-BB63-4398-3DAA97FC9477}"/>
              </a:ext>
            </a:extLst>
          </p:cNvPr>
          <p:cNvSpPr/>
          <p:nvPr/>
        </p:nvSpPr>
        <p:spPr>
          <a:xfrm>
            <a:off x="8029250" y="0"/>
            <a:ext cx="4158096" cy="2926823"/>
          </a:xfrm>
          <a:prstGeom prst="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rtDeco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vi-VN" sz="18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2" name="Hình chữ nhật 151">
            <a:hlinkClick r:id="rId7" action="ppaction://hlinksldjump"/>
            <a:extLst>
              <a:ext uri="{FF2B5EF4-FFF2-40B4-BE49-F238E27FC236}">
                <a16:creationId xmlns:a16="http://schemas.microsoft.com/office/drawing/2014/main" xmlns="" id="{09967E74-545B-5938-E966-1487AF7D6783}"/>
              </a:ext>
            </a:extLst>
          </p:cNvPr>
          <p:cNvSpPr/>
          <p:nvPr/>
        </p:nvSpPr>
        <p:spPr>
          <a:xfrm>
            <a:off x="19455" y="2926822"/>
            <a:ext cx="4047373" cy="3891346"/>
          </a:xfrm>
          <a:prstGeom prst="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rtDeco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vi-VN" sz="18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3" name="Hình chữ nhật 152">
            <a:hlinkClick r:id="rId8" action="ppaction://hlinksldjump"/>
            <a:extLst>
              <a:ext uri="{FF2B5EF4-FFF2-40B4-BE49-F238E27FC236}">
                <a16:creationId xmlns:a16="http://schemas.microsoft.com/office/drawing/2014/main" xmlns="" id="{B5A2F650-B736-A470-1F9A-ED4FCF3E2EA1}"/>
              </a:ext>
            </a:extLst>
          </p:cNvPr>
          <p:cNvSpPr/>
          <p:nvPr/>
        </p:nvSpPr>
        <p:spPr>
          <a:xfrm>
            <a:off x="3999335" y="2926823"/>
            <a:ext cx="4010460" cy="3898586"/>
          </a:xfrm>
          <a:prstGeom prst="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rtDeco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vi-VN" sz="18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4" name="Hình chữ nhật 153">
            <a:hlinkClick r:id="rId9" action="ppaction://hlinksldjump"/>
            <a:extLst>
              <a:ext uri="{FF2B5EF4-FFF2-40B4-BE49-F238E27FC236}">
                <a16:creationId xmlns:a16="http://schemas.microsoft.com/office/drawing/2014/main" xmlns="" id="{76342F52-70B1-9E27-2F48-0A09E977424F}"/>
              </a:ext>
            </a:extLst>
          </p:cNvPr>
          <p:cNvSpPr/>
          <p:nvPr/>
        </p:nvSpPr>
        <p:spPr>
          <a:xfrm>
            <a:off x="8029250" y="2940932"/>
            <a:ext cx="4145078" cy="3898586"/>
          </a:xfrm>
          <a:prstGeom prst="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rtDeco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lang="vi-VN" sz="18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3814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2" dur="20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8" dur="20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4" dur="20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0" dur="20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6" dur="20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9"/>
                  </p:tgtEl>
                </p:cond>
              </p:nextCondLst>
            </p:seq>
          </p:childTnLst>
        </p:cTn>
      </p:par>
    </p:tnLst>
    <p:bldLst>
      <p:bldP spid="149" grpId="0" animBg="1"/>
      <p:bldP spid="150" grpId="0" animBg="1"/>
      <p:bldP spid="151" grpId="0" animBg="1"/>
      <p:bldP spid="152" grpId="0" animBg="1"/>
      <p:bldP spid="153" grpId="0" animBg="1"/>
      <p:bldP spid="154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22">
            <a:hlinkClick r:id="rId7" action="ppaction://hlinksldjump"/>
          </p:cNvPr>
          <p:cNvSpPr>
            <a:spLocks noChangeArrowheads="1"/>
          </p:cNvSpPr>
          <p:nvPr/>
        </p:nvSpPr>
        <p:spPr bwMode="auto">
          <a:xfrm>
            <a:off x="0" y="30674"/>
            <a:ext cx="1784146" cy="707886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4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Câu 1:</a:t>
            </a:r>
            <a:endParaRPr kumimoji="0" lang="en-US" altLang="en-US" sz="4000" b="1" i="0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1901721" y="74963"/>
                <a:ext cx="8388557" cy="19377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4400">
                    <a:latin typeface="Arial" panose="020B0604020202020204" pitchFamily="34" charset="0"/>
                    <a:cs typeface="Arial" panose="020B0604020202020204" pitchFamily="34" charset="0"/>
                  </a:rPr>
                  <a:t>Giá trị phân thức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800" i="0">
                            <a:latin typeface="Abadi" panose="020B0604020104020204" pitchFamily="34" charset="0"/>
                            <a:cs typeface="Arial" panose="020B0604020202020204" pitchFamily="34" charset="0"/>
                          </a:rPr>
                          <m:t>3</m:t>
                        </m:r>
                        <m:r>
                          <m:rPr>
                            <m:nor/>
                          </m:rPr>
                          <a:rPr lang="en-US" sz="4800" i="0">
                            <a:latin typeface="Abadi" panose="020B0604020104020204" pitchFamily="34" charset="0"/>
                            <a:cs typeface="Arial" panose="020B0604020202020204" pitchFamily="34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4800" i="0" smtClean="0">
                            <a:latin typeface="Abadi" panose="020B0604020104020204" pitchFamily="34" charset="0"/>
                            <a:cs typeface="Arial" panose="020B0604020202020204" pitchFamily="34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4800" i="0">
                            <a:latin typeface="Abadi" panose="020B060402010402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m:rPr>
                            <m:nor/>
                          </m:rPr>
                          <a:rPr lang="en-US" sz="4800" i="0" smtClean="0">
                            <a:latin typeface="Abadi" panose="020B0604020104020204" pitchFamily="34" charset="0"/>
                            <a:cs typeface="Arial" panose="020B0604020202020204" pitchFamily="34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4800" i="0">
                            <a:latin typeface="Abadi" panose="020B0604020104020204" pitchFamily="34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sSup>
                          <m:sSupPr>
                            <m:ctrlPr>
                              <a:rPr lang="en-US" sz="48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nor/>
                              </m:rPr>
                              <a:rPr lang="en-US" sz="4800" i="0" smtClean="0">
                                <a:latin typeface="Abadi" panose="020B0604020104020204" pitchFamily="34" charset="0"/>
                                <a:cs typeface="Arial" panose="020B0604020202020204" pitchFamily="34" charset="0"/>
                              </a:rPr>
                              <m:t>x</m:t>
                            </m:r>
                          </m:e>
                          <m:sup>
                            <m:r>
                              <a:rPr lang="en-US" sz="48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  <m:r>
                          <m:rPr>
                            <m:nor/>
                          </m:rPr>
                          <a:rPr lang="en-US" sz="4800" i="0" smtClean="0">
                            <a:latin typeface="Abadi" panose="020B0604020104020204" pitchFamily="34" charset="0"/>
                            <a:cs typeface="Arial" panose="020B0604020202020204" pitchFamily="34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4800" i="0">
                            <a:latin typeface="Abadi" panose="020B060402010402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m:rPr>
                            <m:nor/>
                          </m:rPr>
                          <a:rPr lang="en-US" sz="4800" i="0" smtClean="0">
                            <a:latin typeface="Abadi" panose="020B0604020104020204" pitchFamily="34" charset="0"/>
                            <a:cs typeface="Arial" panose="020B0604020202020204" pitchFamily="34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4800" i="0">
                            <a:latin typeface="Abadi" panose="020B0604020104020204" pitchFamily="34" charset="0"/>
                            <a:cs typeface="Arial" panose="020B0604020202020204" pitchFamily="34" charset="0"/>
                          </a:rPr>
                          <m:t>1</m:t>
                        </m:r>
                      </m:den>
                    </m:f>
                  </m:oMath>
                </a14:m>
                <a:r>
                  <a:rPr lang="en-US" sz="4400">
                    <a:latin typeface="Arial" panose="020B0604020202020204" pitchFamily="34" charset="0"/>
                    <a:cs typeface="Arial" panose="020B0604020202020204" pitchFamily="34" charset="0"/>
                  </a:rPr>
                  <a:t>  được xác định với:</a:t>
                </a: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1721" y="74963"/>
                <a:ext cx="8388557" cy="1937710"/>
              </a:xfrm>
              <a:prstGeom prst="rect">
                <a:avLst/>
              </a:prstGeom>
              <a:blipFill>
                <a:blip r:embed="rId8"/>
                <a:stretch>
                  <a:fillRect l="-2980" b="-138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S">
                <a:extLst>
                  <a:ext uri="{FF2B5EF4-FFF2-40B4-BE49-F238E27FC236}">
                    <a16:creationId xmlns:a16="http://schemas.microsoft.com/office/drawing/2014/main" xmlns="" id="{DA939E6D-03E9-8D7A-6D67-3F8B2D1BA811}"/>
                  </a:ext>
                </a:extLst>
              </p:cNvPr>
              <p:cNvSpPr/>
              <p:nvPr/>
            </p:nvSpPr>
            <p:spPr>
              <a:xfrm>
                <a:off x="476154" y="2516324"/>
                <a:ext cx="2902045" cy="1346127"/>
              </a:xfrm>
              <a:prstGeom prst="roundRect">
                <a:avLst/>
              </a:prstGeom>
              <a:solidFill>
                <a:srgbClr val="FFC000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5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</a:t>
                </a:r>
                <a:r>
                  <a:rPr lang="en-US" sz="4500" b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4500" i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m:t>x</m:t>
                    </m:r>
                    <m:r>
                      <m:rPr>
                        <m:nor/>
                      </m:rPr>
                      <a:rPr lang="en-US" sz="4500" b="0" i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m:t> </m:t>
                    </m:r>
                    <m:r>
                      <m:rPr>
                        <m:nor/>
                      </m:rPr>
                      <a:rPr lang="en-US" sz="4500" i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m:t>≠</m:t>
                    </m:r>
                    <m:r>
                      <m:rPr>
                        <m:nor/>
                      </m:rPr>
                      <a:rPr lang="en-US" sz="4500" b="0" i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m:t> </m:t>
                    </m:r>
                    <m:r>
                      <m:rPr>
                        <m:nor/>
                      </m:rPr>
                      <a:rPr lang="en-US" sz="4500" i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m:t>−1</m:t>
                    </m:r>
                  </m:oMath>
                </a14:m>
                <a:endParaRPr lang="en-US" sz="45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" name="S">
                <a:extLst>
                  <a:ext uri="{FF2B5EF4-FFF2-40B4-BE49-F238E27FC236}">
                    <a16:creationId xmlns:a16="http://schemas.microsoft.com/office/drawing/2014/main" id="{DA939E6D-03E9-8D7A-6D67-3F8B2D1BA81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6154" y="2516324"/>
                <a:ext cx="2902045" cy="1346127"/>
              </a:xfrm>
              <a:prstGeom prst="round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S">
                <a:extLst>
                  <a:ext uri="{FF2B5EF4-FFF2-40B4-BE49-F238E27FC236}">
                    <a16:creationId xmlns:a16="http://schemas.microsoft.com/office/drawing/2014/main" xmlns="" id="{B5ABAB99-B559-CCA1-FC36-5B92232417FC}"/>
                  </a:ext>
                </a:extLst>
              </p:cNvPr>
              <p:cNvSpPr/>
              <p:nvPr/>
            </p:nvSpPr>
            <p:spPr>
              <a:xfrm>
                <a:off x="6276181" y="2562304"/>
                <a:ext cx="5880942" cy="1346126"/>
              </a:xfrm>
              <a:prstGeom prst="roundRect">
                <a:avLst/>
              </a:prstGeom>
              <a:solidFill>
                <a:srgbClr val="FFC000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500" b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4500" i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m:t>x</m:t>
                    </m:r>
                    <m:r>
                      <m:rPr>
                        <m:nor/>
                      </m:rPr>
                      <a:rPr lang="en-US" sz="4500" b="0" i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m:t> </m:t>
                    </m:r>
                    <m:r>
                      <m:rPr>
                        <m:nor/>
                      </m:rPr>
                      <a:rPr lang="en-US" sz="4500" i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m:t>≠</m:t>
                    </m:r>
                    <m:r>
                      <m:rPr>
                        <m:nor/>
                      </m:rPr>
                      <a:rPr lang="en-US" sz="4500" b="0" i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m:t> </m:t>
                    </m:r>
                    <m:r>
                      <m:rPr>
                        <m:nor/>
                      </m:rPr>
                      <a:rPr lang="en-US" sz="4500" i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m:t>1</m:t>
                    </m:r>
                  </m:oMath>
                </a14:m>
                <a:r>
                  <a:rPr lang="en-US" sz="4500" b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5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500" b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4500" i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m:t>x</m:t>
                    </m:r>
                    <m:r>
                      <m:rPr>
                        <m:nor/>
                      </m:rPr>
                      <a:rPr lang="en-US" sz="4500" b="0" i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m:t> </m:t>
                    </m:r>
                    <m:r>
                      <m:rPr>
                        <m:nor/>
                      </m:rPr>
                      <a:rPr lang="en-US" sz="4500" i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m:t>≠</m:t>
                    </m:r>
                    <m:r>
                      <m:rPr>
                        <m:nor/>
                      </m:rPr>
                      <a:rPr lang="en-US" sz="4500" b="0" i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m:t> </m:t>
                    </m:r>
                    <m:r>
                      <m:rPr>
                        <m:nor/>
                      </m:rPr>
                      <a:rPr lang="en-US" sz="4500" i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m:t>−</m:t>
                    </m:r>
                    <m:r>
                      <m:rPr>
                        <m:nor/>
                      </m:rPr>
                      <a:rPr lang="en-US" sz="4500" b="0" i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m:t> </m:t>
                    </m:r>
                    <m:r>
                      <m:rPr>
                        <m:nor/>
                      </m:rPr>
                      <a:rPr lang="en-US" sz="4500" i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m:t>1</m:t>
                    </m:r>
                  </m:oMath>
                </a14:m>
                <a:endParaRPr lang="en-US" sz="45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" name="S">
                <a:extLst>
                  <a:ext uri="{FF2B5EF4-FFF2-40B4-BE49-F238E27FC236}">
                    <a16:creationId xmlns:a16="http://schemas.microsoft.com/office/drawing/2014/main" id="{B5ABAB99-B559-CCA1-FC36-5B92232417F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76181" y="2562304"/>
                <a:ext cx="5880942" cy="1346126"/>
              </a:xfrm>
              <a:prstGeom prst="round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Đ">
                <a:extLst>
                  <a:ext uri="{FF2B5EF4-FFF2-40B4-BE49-F238E27FC236}">
                    <a16:creationId xmlns:a16="http://schemas.microsoft.com/office/drawing/2014/main" xmlns="" id="{447F9729-FF83-B444-1CDC-91413CBCBC3B}"/>
                  </a:ext>
                </a:extLst>
              </p:cNvPr>
              <p:cNvSpPr/>
              <p:nvPr/>
            </p:nvSpPr>
            <p:spPr>
              <a:xfrm>
                <a:off x="6381004" y="4534659"/>
                <a:ext cx="5776119" cy="1367666"/>
              </a:xfrm>
              <a:prstGeom prst="roundRect">
                <a:avLst/>
              </a:prstGeom>
              <a:solidFill>
                <a:srgbClr val="FFC000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500" b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4500" i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m:t>x</m:t>
                    </m:r>
                    <m:r>
                      <m:rPr>
                        <m:nor/>
                      </m:rPr>
                      <a:rPr lang="en-US" sz="4500" b="0" i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m:t> </m:t>
                    </m:r>
                    <m:r>
                      <m:rPr>
                        <m:nor/>
                      </m:rPr>
                      <a:rPr lang="en-US" sz="4500" i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m:t>≠</m:t>
                    </m:r>
                    <m:r>
                      <m:rPr>
                        <m:nor/>
                      </m:rPr>
                      <a:rPr lang="en-US" sz="4500" b="0" i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m:t> </m:t>
                    </m:r>
                    <m:r>
                      <m:rPr>
                        <m:nor/>
                      </m:rPr>
                      <a:rPr lang="en-US" sz="4500" i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m:t>1</m:t>
                    </m:r>
                  </m:oMath>
                </a14:m>
                <a:r>
                  <a:rPr lang="en-US" sz="4500" b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5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hoặc</a:t>
                </a:r>
                <a:r>
                  <a:rPr lang="en-US" sz="4500" b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4500" i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m:t>x</m:t>
                    </m:r>
                    <m:r>
                      <m:rPr>
                        <m:nor/>
                      </m:rPr>
                      <a:rPr lang="en-US" sz="4500" b="0" i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m:t> </m:t>
                    </m:r>
                    <m:r>
                      <m:rPr>
                        <m:nor/>
                      </m:rPr>
                      <a:rPr lang="en-US" sz="4500" i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m:t>≠</m:t>
                    </m:r>
                    <m:r>
                      <m:rPr>
                        <m:nor/>
                      </m:rPr>
                      <a:rPr lang="en-US" sz="4500" b="0" i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m:t> </m:t>
                    </m:r>
                    <m:r>
                      <m:rPr>
                        <m:nor/>
                      </m:rPr>
                      <a:rPr lang="en-US" sz="4500" i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m:t>−</m:t>
                    </m:r>
                    <m:r>
                      <m:rPr>
                        <m:nor/>
                      </m:rPr>
                      <a:rPr lang="en-US" sz="4500" b="0" i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m:t> </m:t>
                    </m:r>
                    <m:r>
                      <m:rPr>
                        <m:nor/>
                      </m:rPr>
                      <a:rPr lang="en-US" sz="4500" i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m:t>1</m:t>
                    </m:r>
                  </m:oMath>
                </a14:m>
                <a:endParaRPr lang="en-US" sz="45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7" name="Đ">
                <a:extLst>
                  <a:ext uri="{FF2B5EF4-FFF2-40B4-BE49-F238E27FC236}">
                    <a16:creationId xmlns:a16="http://schemas.microsoft.com/office/drawing/2014/main" id="{447F9729-FF83-B444-1CDC-91413CBCBC3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81004" y="4534659"/>
                <a:ext cx="5776119" cy="1367666"/>
              </a:xfrm>
              <a:prstGeom prst="roundRect">
                <a:avLst/>
              </a:prstGeom>
              <a:blipFill>
                <a:blip r:embed="rId11"/>
                <a:stretch>
                  <a:fillRect/>
                </a:stretch>
              </a:blip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S">
                <a:extLst>
                  <a:ext uri="{FF2B5EF4-FFF2-40B4-BE49-F238E27FC236}">
                    <a16:creationId xmlns:a16="http://schemas.microsoft.com/office/drawing/2014/main" xmlns="" id="{4886C032-D6FB-615A-B946-FAD72A978F80}"/>
                  </a:ext>
                </a:extLst>
              </p:cNvPr>
              <p:cNvSpPr/>
              <p:nvPr/>
            </p:nvSpPr>
            <p:spPr>
              <a:xfrm>
                <a:off x="564945" y="4496558"/>
                <a:ext cx="2813253" cy="1367667"/>
              </a:xfrm>
              <a:prstGeom prst="roundRect">
                <a:avLst/>
              </a:prstGeom>
              <a:solidFill>
                <a:srgbClr val="FFC000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5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</a:t>
                </a:r>
                <a:r>
                  <a:rPr lang="en-US" sz="4500" b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14:m>
                  <m:oMath xmlns:m="http://schemas.openxmlformats.org/officeDocument/2006/math">
                    <m:r>
                      <a:rPr lang="en-US" sz="4500" b="1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 </m:t>
                    </m:r>
                    <m:r>
                      <m:rPr>
                        <m:nor/>
                      </m:rPr>
                      <a:rPr lang="en-US" sz="4500" i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m:t>x</m:t>
                    </m:r>
                    <m:r>
                      <m:rPr>
                        <m:nor/>
                      </m:rPr>
                      <a:rPr lang="en-US" sz="4500" b="0" i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m:t> </m:t>
                    </m:r>
                    <m:r>
                      <m:rPr>
                        <m:nor/>
                      </m:rPr>
                      <a:rPr lang="en-US" sz="4500" i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m:t>≠</m:t>
                    </m:r>
                    <m:r>
                      <m:rPr>
                        <m:nor/>
                      </m:rPr>
                      <a:rPr lang="en-US" sz="4500" b="0" i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m:t> </m:t>
                    </m:r>
                    <m:r>
                      <m:rPr>
                        <m:nor/>
                      </m:rPr>
                      <a:rPr lang="en-US" sz="4500" i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m:t>1</m:t>
                    </m:r>
                  </m:oMath>
                </a14:m>
                <a:endParaRPr lang="en-US" sz="45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8" name="S">
                <a:extLst>
                  <a:ext uri="{FF2B5EF4-FFF2-40B4-BE49-F238E27FC236}">
                    <a16:creationId xmlns:a16="http://schemas.microsoft.com/office/drawing/2014/main" id="{4886C032-D6FB-615A-B946-FAD72A978F8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4945" y="4496558"/>
                <a:ext cx="2813253" cy="1367667"/>
              </a:xfrm>
              <a:prstGeom prst="roundRect">
                <a:avLst/>
              </a:prstGeom>
              <a:blipFill>
                <a:blip r:embed="rId12"/>
                <a:stretch>
                  <a:fillRect/>
                </a:stretch>
              </a:blip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4" descr="Wall Mural Cartoon Little Star - PIXERS.NET.AU">
            <a:hlinkClick r:id="rId13" action="ppaction://hlinksldjump"/>
            <a:extLst>
              <a:ext uri="{FF2B5EF4-FFF2-40B4-BE49-F238E27FC236}">
                <a16:creationId xmlns:a16="http://schemas.microsoft.com/office/drawing/2014/main" xmlns="" id="{AEBF5C92-40B8-A9EF-B0F7-D86E94851A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778" b="90667" l="8000" r="92000">
                        <a14:foregroundMark x1="92444" y1="46222" x2="92444" y2="46222"/>
                        <a14:foregroundMark x1="53333" y1="9778" x2="53333" y2="9778"/>
                        <a14:foregroundMark x1="8444" y1="35556" x2="8444" y2="35556"/>
                        <a14:foregroundMark x1="71111" y1="90667" x2="71111" y2="90667"/>
                        <a14:foregroundMark x1="36889" y1="49333" x2="36889" y2="49333"/>
                        <a14:foregroundMark x1="36889" y1="46667" x2="36889" y2="46667"/>
                        <a14:foregroundMark x1="60444" y1="51556" x2="60444" y2="51556"/>
                        <a14:foregroundMark x1="67556" y1="48444" x2="67556" y2="48444"/>
                        <a14:foregroundMark x1="64000" y1="45778" x2="64000" y2="45778"/>
                        <a14:foregroundMark x1="64000" y1="49333" x2="64000" y2="49333"/>
                        <a14:foregroundMark x1="63556" y1="43556" x2="63556" y2="43556"/>
                        <a14:foregroundMark x1="63111" y1="47556" x2="63111" y2="47556"/>
                        <a14:foregroundMark x1="62667" y1="44000" x2="62667" y2="44000"/>
                        <a14:foregroundMark x1="64000" y1="52444" x2="64000" y2="52444"/>
                        <a14:foregroundMark x1="35111" y1="43111" x2="35111" y2="43111"/>
                        <a14:foregroundMark x1="36889" y1="40889" x2="36889" y2="40889"/>
                        <a14:foregroundMark x1="36889" y1="38222" x2="36889" y2="38222"/>
                        <a14:foregroundMark x1="34667" y1="42222" x2="34667" y2="42222"/>
                        <a14:foregroundMark x1="33778" y1="45333" x2="33778" y2="45333"/>
                        <a14:foregroundMark x1="33778" y1="48889" x2="33778" y2="48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9901" y="-38486"/>
            <a:ext cx="1562099" cy="1562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đ">
            <a:extLst>
              <a:ext uri="{FF2B5EF4-FFF2-40B4-BE49-F238E27FC236}">
                <a16:creationId xmlns:a16="http://schemas.microsoft.com/office/drawing/2014/main" xmlns="" id="{90D10103-6AE5-52AF-CE89-7D9981CBE4AC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8318" y="2065462"/>
            <a:ext cx="2032964" cy="1796989"/>
          </a:xfrm>
          <a:prstGeom prst="rect">
            <a:avLst/>
          </a:prstGeom>
        </p:spPr>
      </p:pic>
      <p:pic>
        <p:nvPicPr>
          <p:cNvPr id="9" name="s">
            <a:extLst>
              <a:ext uri="{FF2B5EF4-FFF2-40B4-BE49-F238E27FC236}">
                <a16:creationId xmlns:a16="http://schemas.microsoft.com/office/drawing/2014/main" xmlns="" id="{B95A9AD1-CB93-CB53-A357-D7EC35C966A7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3119" y="3515991"/>
            <a:ext cx="2032964" cy="1496214"/>
          </a:xfrm>
          <a:prstGeom prst="rect">
            <a:avLst/>
          </a:prstGeom>
        </p:spPr>
      </p:pic>
      <p:pic>
        <p:nvPicPr>
          <p:cNvPr id="82" name="Đồng hồ đếm ngược 20 giây">
            <a:hlinkClick r:id="" action="ppaction://media"/>
            <a:extLst>
              <a:ext uri="{FF2B5EF4-FFF2-40B4-BE49-F238E27FC236}">
                <a16:creationId xmlns:a16="http://schemas.microsoft.com/office/drawing/2014/main" xmlns="" id="{42C14B2D-2289-9904-1CAD-F87D309B9FB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4200674" y="5601349"/>
            <a:ext cx="1808252" cy="1271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041364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23755" fill="hold"/>
                                        <p:tgtEl>
                                          <p:spTgt spid="8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82"/>
                </p:tgtEl>
              </p:cMediaNode>
            </p:vide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19" grpId="0" animBg="1"/>
      <p:bldP spid="2" grpId="0"/>
      <p:bldP spid="3" grpId="0" animBg="1"/>
      <p:bldP spid="3" grpId="1" animBg="1"/>
      <p:bldP spid="6" grpId="0" animBg="1"/>
      <p:bldP spid="7" grpId="0" animBg="1"/>
      <p:bldP spid="7" grpId="1" animBg="1"/>
      <p:bldP spid="8" grpId="0" animBg="1"/>
      <p:bldP spid="8" grpId="1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2">
            <a:hlinkClick r:id="rId7" action="ppaction://hlinksldjump"/>
            <a:extLst>
              <a:ext uri="{FF2B5EF4-FFF2-40B4-BE49-F238E27FC236}">
                <a16:creationId xmlns:a16="http://schemas.microsoft.com/office/drawing/2014/main" xmlns="" id="{D9C2C755-342E-7541-172B-316BC0D341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7052" y="6292"/>
            <a:ext cx="1433578" cy="58477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2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Câu 2</a:t>
            </a:r>
            <a:r>
              <a:rPr lang="en-US" altLang="en-US" sz="3200" b="1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endParaRPr kumimoji="0" lang="en-US" altLang="en-US" sz="3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1">
                <a:extLst>
                  <a:ext uri="{FF2B5EF4-FFF2-40B4-BE49-F238E27FC236}">
                    <a16:creationId xmlns:a16="http://schemas.microsoft.com/office/drawing/2014/main" xmlns="" id="{C1C02C33-57EE-C8E7-7FE4-C877F8E78FB5}"/>
                  </a:ext>
                </a:extLst>
              </p:cNvPr>
              <p:cNvSpPr/>
              <p:nvPr/>
            </p:nvSpPr>
            <p:spPr>
              <a:xfrm>
                <a:off x="1486827" y="68122"/>
                <a:ext cx="9973723" cy="13630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fr-FR"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Giá trị của phân thức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5000" i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2</m:t>
                        </m:r>
                        <m:r>
                          <m:rPr>
                            <m:nor/>
                          </m:rPr>
                          <a:rPr lang="en-US" sz="5000" b="0" i="0" smtClean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5000" i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+</m:t>
                        </m:r>
                        <m:r>
                          <m:rPr>
                            <m:nor/>
                          </m:rPr>
                          <a:rPr lang="en-US" sz="5000" b="0" i="0" smtClean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5000" i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x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5000" i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tại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4000" i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m:t>x</m:t>
                    </m:r>
                    <m:r>
                      <m:rPr>
                        <m:nor/>
                      </m:rPr>
                      <a:rPr lang="en-US" sz="4000" b="0" i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m:t> </m:t>
                    </m:r>
                    <m:r>
                      <m:rPr>
                        <m:nor/>
                      </m:rPr>
                      <a:rPr lang="en-US" sz="4000" i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m:t>=</m:t>
                    </m:r>
                    <m:r>
                      <m:rPr>
                        <m:nor/>
                      </m:rPr>
                      <a:rPr lang="en-US" sz="4000" b="0" i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m:t> </m:t>
                    </m:r>
                    <m:r>
                      <m:rPr>
                        <m:nor/>
                      </m:rPr>
                      <a:rPr lang="en-US" sz="4000" i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m:t>1</m:t>
                    </m:r>
                  </m:oMath>
                </a14:m>
                <a:r>
                  <a:rPr lang="en-US"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>
                    <a:latin typeface="Arial" panose="020B0604020202020204" pitchFamily="34" charset="0"/>
                    <a:cs typeface="Arial" panose="020B0604020202020204" pitchFamily="34" charset="0"/>
                  </a:rPr>
                  <a:t>l</a:t>
                </a:r>
                <a:r>
                  <a:rPr lang="en-US"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à:</a:t>
                </a:r>
              </a:p>
            </p:txBody>
          </p:sp>
        </mc:Choice>
        <mc:Fallback xmlns="">
          <p:sp>
            <p:nvSpPr>
              <p:cNvPr id="3" name="Rectangle 1">
                <a:extLst>
                  <a:ext uri="{FF2B5EF4-FFF2-40B4-BE49-F238E27FC236}">
                    <a16:creationId xmlns:a16="http://schemas.microsoft.com/office/drawing/2014/main" id="{C1C02C33-57EE-C8E7-7FE4-C877F8E78FB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86827" y="68122"/>
                <a:ext cx="9973723" cy="1363065"/>
              </a:xfrm>
              <a:prstGeom prst="rect">
                <a:avLst/>
              </a:prstGeom>
              <a:blipFill>
                <a:blip r:embed="rId8"/>
                <a:stretch>
                  <a:fillRect l="-2200" b="-17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ounded Rectangle 4">
                <a:extLst>
                  <a:ext uri="{FF2B5EF4-FFF2-40B4-BE49-F238E27FC236}">
                    <a16:creationId xmlns:a16="http://schemas.microsoft.com/office/drawing/2014/main" xmlns="" id="{24A0D336-1A68-CACC-7CB7-54E94F672736}"/>
                  </a:ext>
                </a:extLst>
              </p:cNvPr>
              <p:cNvSpPr/>
              <p:nvPr/>
            </p:nvSpPr>
            <p:spPr>
              <a:xfrm>
                <a:off x="585029" y="1758710"/>
                <a:ext cx="4033370" cy="1569409"/>
              </a:xfrm>
              <a:prstGeom prst="roundRect">
                <a:avLst/>
              </a:prstGeom>
              <a:solidFill>
                <a:srgbClr val="FFC000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50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</a:t>
                </a:r>
                <a:r>
                  <a:rPr lang="en-US" sz="5000" b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5000" i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m:t>1</m:t>
                    </m:r>
                  </m:oMath>
                </a14:m>
                <a:endParaRPr lang="en-US" sz="50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" name="Rounded Rectangle 4">
                <a:extLst>
                  <a:ext uri="{FF2B5EF4-FFF2-40B4-BE49-F238E27FC236}">
                    <a16:creationId xmlns:a16="http://schemas.microsoft.com/office/drawing/2014/main" id="{24A0D336-1A68-CACC-7CB7-54E94F67273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5029" y="1758710"/>
                <a:ext cx="4033370" cy="1569409"/>
              </a:xfrm>
              <a:prstGeom prst="round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ounded Rectangle 5">
                <a:extLst>
                  <a:ext uri="{FF2B5EF4-FFF2-40B4-BE49-F238E27FC236}">
                    <a16:creationId xmlns:a16="http://schemas.microsoft.com/office/drawing/2014/main" xmlns="" id="{35713676-9A9E-6B46-5074-AAA9F74995D4}"/>
                  </a:ext>
                </a:extLst>
              </p:cNvPr>
              <p:cNvSpPr/>
              <p:nvPr/>
            </p:nvSpPr>
            <p:spPr>
              <a:xfrm>
                <a:off x="547099" y="3890411"/>
                <a:ext cx="4071300" cy="1569408"/>
              </a:xfrm>
              <a:prstGeom prst="roundRect">
                <a:avLst/>
              </a:prstGeom>
              <a:solidFill>
                <a:srgbClr val="FFC000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5000" b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5000" b="0" i="0" smtClean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5000" i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</m:oMath>
                </a14:m>
                <a:endParaRPr lang="en-US" sz="50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" name="Rounded Rectangle 5">
                <a:extLst>
                  <a:ext uri="{FF2B5EF4-FFF2-40B4-BE49-F238E27FC236}">
                    <a16:creationId xmlns:a16="http://schemas.microsoft.com/office/drawing/2014/main" id="{35713676-9A9E-6B46-5074-AAA9F74995D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7099" y="3890411"/>
                <a:ext cx="4071300" cy="1569408"/>
              </a:xfrm>
              <a:prstGeom prst="round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ounded Rectangle 4">
                <a:extLst>
                  <a:ext uri="{FF2B5EF4-FFF2-40B4-BE49-F238E27FC236}">
                    <a16:creationId xmlns:a16="http://schemas.microsoft.com/office/drawing/2014/main" xmlns="" id="{139A5DE9-CB1A-4E5A-DBF0-3E5D29562A97}"/>
                  </a:ext>
                </a:extLst>
              </p:cNvPr>
              <p:cNvSpPr/>
              <p:nvPr/>
            </p:nvSpPr>
            <p:spPr>
              <a:xfrm>
                <a:off x="6752922" y="1802323"/>
                <a:ext cx="4101890" cy="1570387"/>
              </a:xfrm>
              <a:prstGeom prst="roundRect">
                <a:avLst/>
              </a:prstGeom>
              <a:solidFill>
                <a:srgbClr val="FFC000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50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</a:t>
                </a:r>
                <a:r>
                  <a:rPr lang="en-US" sz="5000" b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5000" b="0" i="0" smtClean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5000" i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</m:oMath>
                </a14:m>
                <a:endParaRPr lang="en-US" sz="50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" name="Rounded Rectangle 4">
                <a:extLst>
                  <a:ext uri="{FF2B5EF4-FFF2-40B4-BE49-F238E27FC236}">
                    <a16:creationId xmlns:a16="http://schemas.microsoft.com/office/drawing/2014/main" id="{139A5DE9-CB1A-4E5A-DBF0-3E5D29562A9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52922" y="1802323"/>
                <a:ext cx="4101890" cy="1570387"/>
              </a:xfrm>
              <a:prstGeom prst="roundRect">
                <a:avLst/>
              </a:prstGeom>
              <a:blipFill>
                <a:blip r:embed="rId11"/>
                <a:stretch>
                  <a:fillRect/>
                </a:stretch>
              </a:blip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Đ">
                <a:extLst>
                  <a:ext uri="{FF2B5EF4-FFF2-40B4-BE49-F238E27FC236}">
                    <a16:creationId xmlns:a16="http://schemas.microsoft.com/office/drawing/2014/main" xmlns="" id="{0D535DE0-E0DC-34DE-0DB7-BD3E283EB5FA}"/>
                  </a:ext>
                </a:extLst>
              </p:cNvPr>
              <p:cNvSpPr/>
              <p:nvPr/>
            </p:nvSpPr>
            <p:spPr>
              <a:xfrm>
                <a:off x="6716025" y="3910531"/>
                <a:ext cx="4083520" cy="1594522"/>
              </a:xfrm>
              <a:prstGeom prst="roundRect">
                <a:avLst/>
              </a:prstGeom>
              <a:solidFill>
                <a:srgbClr val="FFC000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50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</a:t>
                </a:r>
                <a:r>
                  <a:rPr lang="en-US" sz="5000" b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5000" i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5000" i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endParaRPr lang="en-US" sz="50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7" name="Đ">
                <a:extLst>
                  <a:ext uri="{FF2B5EF4-FFF2-40B4-BE49-F238E27FC236}">
                    <a16:creationId xmlns:a16="http://schemas.microsoft.com/office/drawing/2014/main" id="{0D535DE0-E0DC-34DE-0DB7-BD3E283EB5F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16025" y="3910531"/>
                <a:ext cx="4083520" cy="1594522"/>
              </a:xfrm>
              <a:prstGeom prst="roundRect">
                <a:avLst/>
              </a:prstGeom>
              <a:blipFill>
                <a:blip r:embed="rId12"/>
                <a:stretch>
                  <a:fillRect/>
                </a:stretch>
              </a:blip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4" descr="Wall Mural Cartoon Little Star - PIXERS.NET.AU">
            <a:hlinkClick r:id="rId13" action="ppaction://hlinksldjump"/>
            <a:extLst>
              <a:ext uri="{FF2B5EF4-FFF2-40B4-BE49-F238E27FC236}">
                <a16:creationId xmlns:a16="http://schemas.microsoft.com/office/drawing/2014/main" xmlns="" id="{2F7E2248-3956-9D54-354C-AF29C5792D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778" b="90667" l="8000" r="92000">
                        <a14:foregroundMark x1="92444" y1="46222" x2="92444" y2="46222"/>
                        <a14:foregroundMark x1="53333" y1="9778" x2="53333" y2="9778"/>
                        <a14:foregroundMark x1="8444" y1="35556" x2="8444" y2="35556"/>
                        <a14:foregroundMark x1="71111" y1="90667" x2="71111" y2="90667"/>
                        <a14:foregroundMark x1="36889" y1="49333" x2="36889" y2="49333"/>
                        <a14:foregroundMark x1="36889" y1="46667" x2="36889" y2="46667"/>
                        <a14:foregroundMark x1="60444" y1="51556" x2="60444" y2="51556"/>
                        <a14:foregroundMark x1="67556" y1="48444" x2="67556" y2="48444"/>
                        <a14:foregroundMark x1="64000" y1="45778" x2="64000" y2="45778"/>
                        <a14:foregroundMark x1="64000" y1="49333" x2="64000" y2="49333"/>
                        <a14:foregroundMark x1="63556" y1="43556" x2="63556" y2="43556"/>
                        <a14:foregroundMark x1="63111" y1="47556" x2="63111" y2="47556"/>
                        <a14:foregroundMark x1="62667" y1="44000" x2="62667" y2="44000"/>
                        <a14:foregroundMark x1="64000" y1="52444" x2="64000" y2="52444"/>
                        <a14:foregroundMark x1="35111" y1="43111" x2="35111" y2="43111"/>
                        <a14:foregroundMark x1="36889" y1="40889" x2="36889" y2="40889"/>
                        <a14:foregroundMark x1="36889" y1="38222" x2="36889" y2="38222"/>
                        <a14:foregroundMark x1="34667" y1="42222" x2="34667" y2="42222"/>
                        <a14:foregroundMark x1="33778" y1="45333" x2="33778" y2="45333"/>
                        <a14:foregroundMark x1="33778" y1="48889" x2="33778" y2="48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1312" y="-31396"/>
            <a:ext cx="1562099" cy="1562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đ">
            <a:extLst>
              <a:ext uri="{FF2B5EF4-FFF2-40B4-BE49-F238E27FC236}">
                <a16:creationId xmlns:a16="http://schemas.microsoft.com/office/drawing/2014/main" xmlns="" id="{E23985FB-B838-B907-3DE4-4EA02C2331DD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9500" y="1352947"/>
            <a:ext cx="2032964" cy="1796989"/>
          </a:xfrm>
          <a:prstGeom prst="rect">
            <a:avLst/>
          </a:prstGeom>
        </p:spPr>
      </p:pic>
      <p:pic>
        <p:nvPicPr>
          <p:cNvPr id="11" name="s">
            <a:extLst>
              <a:ext uri="{FF2B5EF4-FFF2-40B4-BE49-F238E27FC236}">
                <a16:creationId xmlns:a16="http://schemas.microsoft.com/office/drawing/2014/main" xmlns="" id="{7146FCB4-455B-31AD-243C-03864C11D561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380" y="3771907"/>
            <a:ext cx="2032964" cy="1496214"/>
          </a:xfrm>
          <a:prstGeom prst="rect">
            <a:avLst/>
          </a:prstGeom>
        </p:spPr>
      </p:pic>
      <p:pic>
        <p:nvPicPr>
          <p:cNvPr id="86" name="Đồng hồ đếm ngược 20 giây">
            <a:hlinkClick r:id="" action="ppaction://media"/>
            <a:extLst>
              <a:ext uri="{FF2B5EF4-FFF2-40B4-BE49-F238E27FC236}">
                <a16:creationId xmlns:a16="http://schemas.microsoft.com/office/drawing/2014/main" xmlns="" id="{4B21F842-32D2-4A38-43A7-AE5C54FCE52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4756736" y="5586091"/>
            <a:ext cx="1808252" cy="1271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12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23755" fill="hold"/>
                                        <p:tgtEl>
                                          <p:spTgt spid="8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48" fill="hold" display="0">
                  <p:stCondLst>
                    <p:cond delay="indefinite"/>
                  </p:stCondLst>
                </p:cTn>
                <p:tgtEl>
                  <p:spTgt spid="86"/>
                </p:tgtEl>
              </p:cMediaNode>
            </p:video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 animBg="1"/>
      <p:bldP spid="4" grpId="1" animBg="1"/>
      <p:bldP spid="5" grpId="0" animBg="1"/>
      <p:bldP spid="5" grpId="1" animBg="1"/>
      <p:bldP spid="6" grpId="0" animBg="1"/>
      <p:bldP spid="7" grpId="0" animBg="1"/>
      <p:bldP spid="7" grpId="1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2">
            <a:hlinkClick r:id="rId7" action="ppaction://hlinksldjump"/>
            <a:extLst>
              <a:ext uri="{FF2B5EF4-FFF2-40B4-BE49-F238E27FC236}">
                <a16:creationId xmlns:a16="http://schemas.microsoft.com/office/drawing/2014/main" xmlns="" id="{9C6CD7B8-B459-3FA7-FCF3-E3E4770C44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27433"/>
            <a:ext cx="1608204" cy="63094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5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Câu </a:t>
            </a:r>
            <a:r>
              <a:rPr lang="en-US" altLang="en-US" sz="3500" b="1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r>
              <a:rPr kumimoji="0" lang="en-US" altLang="en-US" sz="35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endParaRPr kumimoji="0" lang="en-US" altLang="en-US" sz="35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3">
            <a:extLst>
              <a:ext uri="{FF2B5EF4-FFF2-40B4-BE49-F238E27FC236}">
                <a16:creationId xmlns:a16="http://schemas.microsoft.com/office/drawing/2014/main" xmlns="" id="{27B0D50E-8665-6202-1F67-FC7F185C4A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56024" y="445325"/>
            <a:ext cx="3488376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36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                    </a:t>
            </a:r>
            <a:endParaRPr kumimoji="0" lang="en-US" altLang="en-US" sz="3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Đ">
                <a:extLst>
                  <a:ext uri="{FF2B5EF4-FFF2-40B4-BE49-F238E27FC236}">
                    <a16:creationId xmlns:a16="http://schemas.microsoft.com/office/drawing/2014/main" xmlns="" id="{AA4D22D3-3036-2D9B-C5E6-47585EC26764}"/>
                  </a:ext>
                </a:extLst>
              </p:cNvPr>
              <p:cNvSpPr/>
              <p:nvPr/>
            </p:nvSpPr>
            <p:spPr>
              <a:xfrm>
                <a:off x="189239" y="2571122"/>
                <a:ext cx="4011435" cy="1786259"/>
              </a:xfrm>
              <a:prstGeom prst="roundRect">
                <a:avLst/>
              </a:prstGeom>
              <a:solidFill>
                <a:srgbClr val="FFC000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</a:t>
                </a:r>
                <a:r>
                  <a:rPr lang="en-US" sz="4000" b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000" i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4000" b="0" i="0" smtClean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4000" i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+</m:t>
                        </m:r>
                        <m:r>
                          <m:rPr>
                            <m:nor/>
                          </m:rPr>
                          <a:rPr lang="en-US" sz="4000" b="0" i="0" smtClean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4000" i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000" i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4000" b="0" i="0" smtClean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4000" i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m:rPr>
                            <m:nor/>
                          </m:rPr>
                          <a:rPr lang="en-US" sz="4000" b="0" i="0" smtClean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4000" i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1</m:t>
                        </m:r>
                      </m:den>
                    </m:f>
                  </m:oMath>
                </a14:m>
                <a:endParaRPr lang="en-US" sz="40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" name="Đ">
                <a:extLst>
                  <a:ext uri="{FF2B5EF4-FFF2-40B4-BE49-F238E27FC236}">
                    <a16:creationId xmlns:a16="http://schemas.microsoft.com/office/drawing/2014/main" id="{AA4D22D3-3036-2D9B-C5E6-47585EC2676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9239" y="2571122"/>
                <a:ext cx="4011435" cy="1786259"/>
              </a:xfrm>
              <a:prstGeom prst="round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ounded Rectangle 5">
                <a:extLst>
                  <a:ext uri="{FF2B5EF4-FFF2-40B4-BE49-F238E27FC236}">
                    <a16:creationId xmlns:a16="http://schemas.microsoft.com/office/drawing/2014/main" xmlns="" id="{62D6AD0B-5B63-FA11-CE5D-A8CA1B74FF82}"/>
                  </a:ext>
                </a:extLst>
              </p:cNvPr>
              <p:cNvSpPr/>
              <p:nvPr/>
            </p:nvSpPr>
            <p:spPr>
              <a:xfrm>
                <a:off x="7556500" y="2694645"/>
                <a:ext cx="3756891" cy="1701945"/>
              </a:xfrm>
              <a:prstGeom prst="roundRect">
                <a:avLst/>
              </a:prstGeom>
              <a:solidFill>
                <a:srgbClr val="FFC000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000" i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000" i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4000" b="0" i="0" smtClean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4000" i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m:rPr>
                            <m:nor/>
                          </m:rPr>
                          <a:rPr lang="en-US" sz="4000" b="0" i="0" smtClean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4000" i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1</m:t>
                        </m:r>
                      </m:den>
                    </m:f>
                  </m:oMath>
                </a14:m>
                <a:endParaRPr lang="en-US" sz="40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" name="Rounded Rectangle 5">
                <a:extLst>
                  <a:ext uri="{FF2B5EF4-FFF2-40B4-BE49-F238E27FC236}">
                    <a16:creationId xmlns:a16="http://schemas.microsoft.com/office/drawing/2014/main" id="{62D6AD0B-5B63-FA11-CE5D-A8CA1B74FF8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56500" y="2694645"/>
                <a:ext cx="3756891" cy="1701945"/>
              </a:xfrm>
              <a:prstGeom prst="round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xmlns="" id="{6E88561F-3D94-BF59-2B32-BAE013ED9850}"/>
                  </a:ext>
                </a:extLst>
              </p:cNvPr>
              <p:cNvSpPr txBox="1"/>
              <p:nvPr/>
            </p:nvSpPr>
            <p:spPr>
              <a:xfrm>
                <a:off x="225280" y="264135"/>
                <a:ext cx="10785620" cy="149060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nl-NL"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Phép tính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000" i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000" i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4000" b="0" i="0" smtClean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4000" i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+</m:t>
                        </m:r>
                        <m:r>
                          <m:rPr>
                            <m:nor/>
                          </m:rPr>
                          <a:rPr lang="en-US" sz="4000" b="0" i="0" smtClean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4000" i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1</m:t>
                        </m:r>
                      </m:den>
                    </m:f>
                    <m:r>
                      <m:rPr>
                        <m:nor/>
                      </m:rPr>
                      <a:rPr lang="en-US" sz="4000" i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m:t>⋅</m:t>
                    </m:r>
                    <m:f>
                      <m:fPr>
                        <m:ctrlPr>
                          <a:rPr lang="en-US" sz="4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000" i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4000" b="0" i="0" smtClean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4000" i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+</m:t>
                        </m:r>
                        <m:r>
                          <m:rPr>
                            <m:nor/>
                          </m:rPr>
                          <a:rPr lang="en-US" sz="4000" b="0" i="0" smtClean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4000" i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000" i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4000" b="0" i="0" smtClean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4000" i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m:rPr>
                            <m:nor/>
                          </m:rPr>
                          <a:rPr lang="en-US" sz="4000" b="0" i="0" smtClean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4000" i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1</m:t>
                        </m:r>
                      </m:den>
                    </m:f>
                  </m:oMath>
                </a14:m>
                <a:r>
                  <a:rPr lang="en-US"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có kết quả rút gọn bằng:</a:t>
                </a:r>
              </a:p>
            </p:txBody>
          </p:sp>
        </mc:Choice>
        <mc:Fallback xmlns="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6E88561F-3D94-BF59-2B32-BAE013ED98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5280" y="264135"/>
                <a:ext cx="10785620" cy="1490601"/>
              </a:xfrm>
              <a:prstGeom prst="rect">
                <a:avLst/>
              </a:prstGeom>
              <a:blipFill>
                <a:blip r:embed="rId10"/>
                <a:stretch>
                  <a:fillRect l="-2035" r="-791" b="-61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ounded Rectangle 4">
                <a:extLst>
                  <a:ext uri="{FF2B5EF4-FFF2-40B4-BE49-F238E27FC236}">
                    <a16:creationId xmlns:a16="http://schemas.microsoft.com/office/drawing/2014/main" xmlns="" id="{394F07C0-8058-0350-2F68-FEDDE9105FF8}"/>
                  </a:ext>
                </a:extLst>
              </p:cNvPr>
              <p:cNvSpPr/>
              <p:nvPr/>
            </p:nvSpPr>
            <p:spPr>
              <a:xfrm>
                <a:off x="189239" y="4783703"/>
                <a:ext cx="4011435" cy="1786259"/>
              </a:xfrm>
              <a:prstGeom prst="roundRect">
                <a:avLst/>
              </a:prstGeom>
              <a:solidFill>
                <a:srgbClr val="FFC000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</a:t>
                </a:r>
                <a:r>
                  <a:rPr lang="en-US" sz="4000" b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000" i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4000" b="0" i="0" smtClean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4000" i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+</m:t>
                        </m:r>
                        <m:r>
                          <m:rPr>
                            <m:nor/>
                          </m:rPr>
                          <a:rPr lang="en-US" sz="4000" b="0" i="0" smtClean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4000" i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d>
                          <m:dPr>
                            <m:ctrlPr>
                              <a:rPr lang="en-US" sz="4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nor/>
                              </m:rPr>
                              <a:rPr lang="en-US" sz="4000" i="0">
                                <a:solidFill>
                                  <a:schemeClr val="tx1"/>
                                </a:solidFill>
                                <a:latin typeface="Arial" panose="020B0604020202020204" pitchFamily="34" charset="0"/>
                                <a:cs typeface="Arial" panose="020B0604020202020204" pitchFamily="34" charset="0"/>
                              </a:rPr>
                              <m:t>x</m:t>
                            </m:r>
                            <m:r>
                              <m:rPr>
                                <m:nor/>
                              </m:rPr>
                              <a:rPr lang="en-US" sz="4000" i="0">
                                <a:solidFill>
                                  <a:schemeClr val="tx1"/>
                                </a:solidFill>
                                <a:latin typeface="Arial" panose="020B0604020202020204" pitchFamily="34" charset="0"/>
                                <a:cs typeface="Arial" panose="020B0604020202020204" pitchFamily="34" charset="0"/>
                              </a:rPr>
                              <m:t>+1</m:t>
                            </m:r>
                          </m:e>
                        </m:d>
                        <m:d>
                          <m:dPr>
                            <m:ctrlPr>
                              <a:rPr lang="en-US" sz="4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nor/>
                              </m:rPr>
                              <a:rPr lang="en-US" sz="4000" i="0">
                                <a:solidFill>
                                  <a:schemeClr val="tx1"/>
                                </a:solidFill>
                                <a:latin typeface="Arial" panose="020B0604020202020204" pitchFamily="34" charset="0"/>
                                <a:cs typeface="Arial" panose="020B0604020202020204" pitchFamily="34" charset="0"/>
                              </a:rPr>
                              <m:t>x</m:t>
                            </m:r>
                            <m:r>
                              <m:rPr>
                                <m:nor/>
                              </m:rPr>
                              <a:rPr lang="en-US" sz="4000" i="0">
                                <a:solidFill>
                                  <a:schemeClr val="tx1"/>
                                </a:solidFill>
                                <a:latin typeface="Arial" panose="020B0604020202020204" pitchFamily="34" charset="0"/>
                                <a:cs typeface="Arial" panose="020B0604020202020204" pitchFamily="34" charset="0"/>
                              </a:rPr>
                              <m:t>−1</m:t>
                            </m:r>
                          </m:e>
                        </m:d>
                      </m:den>
                    </m:f>
                  </m:oMath>
                </a14:m>
                <a:endParaRPr lang="en-US" sz="40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8" name="Rounded Rectangle 4">
                <a:extLst>
                  <a:ext uri="{FF2B5EF4-FFF2-40B4-BE49-F238E27FC236}">
                    <a16:creationId xmlns:a16="http://schemas.microsoft.com/office/drawing/2014/main" id="{394F07C0-8058-0350-2F68-FEDDE9105FF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9239" y="4783703"/>
                <a:ext cx="4011435" cy="1786259"/>
              </a:xfrm>
              <a:prstGeom prst="roundRect">
                <a:avLst/>
              </a:prstGeom>
              <a:blipFill>
                <a:blip r:embed="rId11"/>
                <a:stretch>
                  <a:fillRect/>
                </a:stretch>
              </a:blip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ounded Rectangle 5">
                <a:extLst>
                  <a:ext uri="{FF2B5EF4-FFF2-40B4-BE49-F238E27FC236}">
                    <a16:creationId xmlns:a16="http://schemas.microsoft.com/office/drawing/2014/main" xmlns="" id="{6612F153-5626-116A-F037-EF24938CFD92}"/>
                  </a:ext>
                </a:extLst>
              </p:cNvPr>
              <p:cNvSpPr/>
              <p:nvPr/>
            </p:nvSpPr>
            <p:spPr>
              <a:xfrm>
                <a:off x="7556501" y="4783702"/>
                <a:ext cx="3756890" cy="1786259"/>
              </a:xfrm>
              <a:prstGeom prst="roundRect">
                <a:avLst/>
              </a:prstGeom>
              <a:solidFill>
                <a:srgbClr val="FFC000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</a:t>
                </a:r>
                <a:r>
                  <a:rPr lang="en-US" sz="4000" b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14:m>
                  <m:oMath xmlns:m="http://schemas.openxmlformats.org/officeDocument/2006/math">
                    <m:r>
                      <a:rPr lang="en-US" sz="4000" b="1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 </m:t>
                    </m:r>
                    <m:r>
                      <m:rPr>
                        <m:nor/>
                      </m:rPr>
                      <a:rPr lang="en-US" sz="4000" i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m:t>1</m:t>
                    </m:r>
                  </m:oMath>
                </a14:m>
                <a:endParaRPr lang="en-US" sz="40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9" name="Rounded Rectangle 5">
                <a:extLst>
                  <a:ext uri="{FF2B5EF4-FFF2-40B4-BE49-F238E27FC236}">
                    <a16:creationId xmlns:a16="http://schemas.microsoft.com/office/drawing/2014/main" id="{6612F153-5626-116A-F037-EF24938CFD9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56501" y="4783702"/>
                <a:ext cx="3756890" cy="1786259"/>
              </a:xfrm>
              <a:prstGeom prst="roundRect">
                <a:avLst/>
              </a:prstGeom>
              <a:blipFill>
                <a:blip r:embed="rId12"/>
                <a:stretch>
                  <a:fillRect/>
                </a:stretch>
              </a:blip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4" descr="Wall Mural Cartoon Little Star - PIXERS.NET.AU">
            <a:hlinkClick r:id="rId13" action="ppaction://hlinksldjump"/>
            <a:extLst>
              <a:ext uri="{FF2B5EF4-FFF2-40B4-BE49-F238E27FC236}">
                <a16:creationId xmlns:a16="http://schemas.microsoft.com/office/drawing/2014/main" xmlns="" id="{7E23B378-6AD3-6167-41A9-05206DEFBC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778" b="90667" l="8000" r="92000">
                        <a14:foregroundMark x1="92444" y1="46222" x2="92444" y2="46222"/>
                        <a14:foregroundMark x1="53333" y1="9778" x2="53333" y2="9778"/>
                        <a14:foregroundMark x1="8444" y1="35556" x2="8444" y2="35556"/>
                        <a14:foregroundMark x1="71111" y1="90667" x2="71111" y2="90667"/>
                        <a14:foregroundMark x1="36889" y1="49333" x2="36889" y2="49333"/>
                        <a14:foregroundMark x1="36889" y1="46667" x2="36889" y2="46667"/>
                        <a14:foregroundMark x1="60444" y1="51556" x2="60444" y2="51556"/>
                        <a14:foregroundMark x1="67556" y1="48444" x2="67556" y2="48444"/>
                        <a14:foregroundMark x1="64000" y1="45778" x2="64000" y2="45778"/>
                        <a14:foregroundMark x1="64000" y1="49333" x2="64000" y2="49333"/>
                        <a14:foregroundMark x1="63556" y1="43556" x2="63556" y2="43556"/>
                        <a14:foregroundMark x1="63111" y1="47556" x2="63111" y2="47556"/>
                        <a14:foregroundMark x1="62667" y1="44000" x2="62667" y2="44000"/>
                        <a14:foregroundMark x1="64000" y1="52444" x2="64000" y2="52444"/>
                        <a14:foregroundMark x1="35111" y1="43111" x2="35111" y2="43111"/>
                        <a14:foregroundMark x1="36889" y1="40889" x2="36889" y2="40889"/>
                        <a14:foregroundMark x1="36889" y1="38222" x2="36889" y2="38222"/>
                        <a14:foregroundMark x1="34667" y1="42222" x2="34667" y2="42222"/>
                        <a14:foregroundMark x1="33778" y1="45333" x2="33778" y2="45333"/>
                        <a14:foregroundMark x1="33778" y1="48889" x2="33778" y2="48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2301" y="-131158"/>
            <a:ext cx="1562099" cy="1562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đ">
            <a:extLst>
              <a:ext uri="{FF2B5EF4-FFF2-40B4-BE49-F238E27FC236}">
                <a16:creationId xmlns:a16="http://schemas.microsoft.com/office/drawing/2014/main" xmlns="" id="{73D631D1-6450-B517-B990-D172F5078FD7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5976" y="2155658"/>
            <a:ext cx="2032964" cy="1796989"/>
          </a:xfrm>
          <a:prstGeom prst="rect">
            <a:avLst/>
          </a:prstGeom>
        </p:spPr>
      </p:pic>
      <p:pic>
        <p:nvPicPr>
          <p:cNvPr id="11" name="s">
            <a:extLst>
              <a:ext uri="{FF2B5EF4-FFF2-40B4-BE49-F238E27FC236}">
                <a16:creationId xmlns:a16="http://schemas.microsoft.com/office/drawing/2014/main" xmlns="" id="{0B1F0357-F4CD-C46B-7F47-9500FF335058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2196" y="3862540"/>
            <a:ext cx="2032964" cy="1496214"/>
          </a:xfrm>
          <a:prstGeom prst="rect">
            <a:avLst/>
          </a:prstGeom>
        </p:spPr>
      </p:pic>
      <p:pic>
        <p:nvPicPr>
          <p:cNvPr id="83" name="Đồng hồ đếm ngược 20 giây">
            <a:hlinkClick r:id="" action="ppaction://media"/>
            <a:extLst>
              <a:ext uri="{FF2B5EF4-FFF2-40B4-BE49-F238E27FC236}">
                <a16:creationId xmlns:a16="http://schemas.microsoft.com/office/drawing/2014/main" xmlns="" id="{EF979832-299A-FC0D-2F73-27D0DDF7B63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5104800" y="5586091"/>
            <a:ext cx="1808252" cy="1271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537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23755" fill="hold"/>
                                        <p:tgtEl>
                                          <p:spTgt spid="8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5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4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5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5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 mute="1">
                <p:cTn id="88" fill="hold" display="0">
                  <p:stCondLst>
                    <p:cond delay="indefinite"/>
                  </p:stCondLst>
                </p:cTn>
                <p:tgtEl>
                  <p:spTgt spid="83"/>
                </p:tgtEl>
              </p:cMediaNode>
            </p:video>
          </p:childTnLst>
        </p:cTn>
      </p:par>
    </p:tnLst>
    <p:bldLst>
      <p:bldP spid="2" grpId="0" animBg="1"/>
      <p:bldP spid="4" grpId="0" animBg="1"/>
      <p:bldP spid="5" grpId="0" animBg="1"/>
      <p:bldP spid="5" grpId="1" animBg="1"/>
      <p:bldP spid="7" grpId="0"/>
      <p:bldP spid="8" grpId="0" animBg="1"/>
      <p:bldP spid="8" grpId="1" animBg="1"/>
      <p:bldP spid="9" grpId="0" animBg="1"/>
      <p:bldP spid="9" grpId="1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Wall Mural Cartoon Little Star - PIXERS.NET.AU">
            <a:hlinkClick r:id="rId7" action="ppaction://hlinksldjump"/>
            <a:extLst>
              <a:ext uri="{FF2B5EF4-FFF2-40B4-BE49-F238E27FC236}">
                <a16:creationId xmlns:a16="http://schemas.microsoft.com/office/drawing/2014/main" xmlns="" id="{47A52C6C-B11D-E1C9-8512-809EF107A9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778" b="90667" l="8000" r="92000">
                        <a14:foregroundMark x1="92444" y1="46222" x2="92444" y2="46222"/>
                        <a14:foregroundMark x1="53333" y1="9778" x2="53333" y2="9778"/>
                        <a14:foregroundMark x1="8444" y1="35556" x2="8444" y2="35556"/>
                        <a14:foregroundMark x1="71111" y1="90667" x2="71111" y2="90667"/>
                        <a14:foregroundMark x1="36889" y1="49333" x2="36889" y2="49333"/>
                        <a14:foregroundMark x1="36889" y1="46667" x2="36889" y2="46667"/>
                        <a14:foregroundMark x1="60444" y1="51556" x2="60444" y2="51556"/>
                        <a14:foregroundMark x1="67556" y1="48444" x2="67556" y2="48444"/>
                        <a14:foregroundMark x1="64000" y1="45778" x2="64000" y2="45778"/>
                        <a14:foregroundMark x1="64000" y1="49333" x2="64000" y2="49333"/>
                        <a14:foregroundMark x1="63556" y1="43556" x2="63556" y2="43556"/>
                        <a14:foregroundMark x1="63111" y1="47556" x2="63111" y2="47556"/>
                        <a14:foregroundMark x1="62667" y1="44000" x2="62667" y2="44000"/>
                        <a14:foregroundMark x1="64000" y1="52444" x2="64000" y2="52444"/>
                        <a14:foregroundMark x1="35111" y1="43111" x2="35111" y2="43111"/>
                        <a14:foregroundMark x1="36889" y1="40889" x2="36889" y2="40889"/>
                        <a14:foregroundMark x1="36889" y1="38222" x2="36889" y2="38222"/>
                        <a14:foregroundMark x1="34667" y1="42222" x2="34667" y2="42222"/>
                        <a14:foregroundMark x1="33778" y1="45333" x2="33778" y2="45333"/>
                        <a14:foregroundMark x1="33778" y1="48889" x2="33778" y2="48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9901" y="-93662"/>
            <a:ext cx="1562099" cy="1562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2">
            <a:hlinkClick r:id="rId10" action="ppaction://hlinksldjump"/>
            <a:extLst>
              <a:ext uri="{FF2B5EF4-FFF2-40B4-BE49-F238E27FC236}">
                <a16:creationId xmlns:a16="http://schemas.microsoft.com/office/drawing/2014/main" xmlns="" id="{58FCEE49-EC42-DCD1-133D-5D25118C4B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29" y="0"/>
            <a:ext cx="1562099" cy="63094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5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Câu </a:t>
            </a:r>
            <a:r>
              <a:rPr lang="en-US" altLang="en-US" sz="3500" b="1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</a:t>
            </a:r>
            <a:r>
              <a:rPr kumimoji="0" lang="en-US" altLang="en-US" sz="35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endParaRPr kumimoji="0" lang="en-US" altLang="en-US" sz="35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23">
            <a:extLst>
              <a:ext uri="{FF2B5EF4-FFF2-40B4-BE49-F238E27FC236}">
                <a16:creationId xmlns:a16="http://schemas.microsoft.com/office/drawing/2014/main" xmlns="" id="{F5C2FC1D-D022-FC5B-ACE8-6BF12CD099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56024" y="445325"/>
            <a:ext cx="3488376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36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                    </a:t>
            </a:r>
            <a:endParaRPr kumimoji="0" lang="en-US" altLang="en-US" sz="3600" b="0" i="0" u="none" strike="noStrike" cap="none" normalizeH="0" baseline="0" dirty="0">
              <a:ln>
                <a:noFill/>
              </a:ln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Đ">
                <a:extLst>
                  <a:ext uri="{FF2B5EF4-FFF2-40B4-BE49-F238E27FC236}">
                    <a16:creationId xmlns:a16="http://schemas.microsoft.com/office/drawing/2014/main" xmlns="" id="{21B96CF6-7C8F-F755-E0C2-F6568750A9B2}"/>
                  </a:ext>
                </a:extLst>
              </p:cNvPr>
              <p:cNvSpPr/>
              <p:nvPr/>
            </p:nvSpPr>
            <p:spPr>
              <a:xfrm>
                <a:off x="189239" y="2952122"/>
                <a:ext cx="2648249" cy="1786259"/>
              </a:xfrm>
              <a:prstGeom prst="roundRect">
                <a:avLst/>
              </a:prstGeom>
              <a:solidFill>
                <a:srgbClr val="FFC000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</a:t>
                </a:r>
                <a:r>
                  <a:rPr lang="en-US" sz="4000" b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4000" i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m:t>−</m:t>
                    </m:r>
                    <m:f>
                      <m:fPr>
                        <m:ctrlPr>
                          <a:rPr lang="en-US" sz="4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000" i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x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000" i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4000" b="0" i="0" smtClean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4000" i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m:rPr>
                            <m:nor/>
                          </m:rPr>
                          <a:rPr lang="en-US" sz="4000" b="0" i="0" smtClean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4000" i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endParaRPr lang="en-US" sz="40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" name="Đ">
                <a:extLst>
                  <a:ext uri="{FF2B5EF4-FFF2-40B4-BE49-F238E27FC236}">
                    <a16:creationId xmlns:a16="http://schemas.microsoft.com/office/drawing/2014/main" id="{21B96CF6-7C8F-F755-E0C2-F6568750A9B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9239" y="2952122"/>
                <a:ext cx="2648249" cy="1786259"/>
              </a:xfrm>
              <a:prstGeom prst="roundRect">
                <a:avLst/>
              </a:prstGeom>
              <a:blipFill>
                <a:blip r:embed="rId11"/>
                <a:stretch>
                  <a:fillRect/>
                </a:stretch>
              </a:blip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ounded Rectangle 5">
                <a:extLst>
                  <a:ext uri="{FF2B5EF4-FFF2-40B4-BE49-F238E27FC236}">
                    <a16:creationId xmlns:a16="http://schemas.microsoft.com/office/drawing/2014/main" xmlns="" id="{418B645B-1F52-86D4-CA49-7A89EDE2EED4}"/>
                  </a:ext>
                </a:extLst>
              </p:cNvPr>
              <p:cNvSpPr/>
              <p:nvPr/>
            </p:nvSpPr>
            <p:spPr>
              <a:xfrm>
                <a:off x="3293042" y="2984128"/>
                <a:ext cx="2648249" cy="1786257"/>
              </a:xfrm>
              <a:prstGeom prst="roundRect">
                <a:avLst/>
              </a:prstGeom>
              <a:solidFill>
                <a:srgbClr val="FFC000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000" i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4000" b="0" i="0" smtClean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4000" i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m:rPr>
                            <m:nor/>
                          </m:rPr>
                          <a:rPr lang="en-US" sz="4000" b="0" i="0" smtClean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4000" i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000" i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x</m:t>
                        </m:r>
                      </m:den>
                    </m:f>
                  </m:oMath>
                </a14:m>
                <a:endParaRPr lang="en-US" sz="40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" name="Rounded Rectangle 5">
                <a:extLst>
                  <a:ext uri="{FF2B5EF4-FFF2-40B4-BE49-F238E27FC236}">
                    <a16:creationId xmlns:a16="http://schemas.microsoft.com/office/drawing/2014/main" id="{418B645B-1F52-86D4-CA49-7A89EDE2EED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93042" y="2984128"/>
                <a:ext cx="2648249" cy="1786257"/>
              </a:xfrm>
              <a:prstGeom prst="roundRect">
                <a:avLst/>
              </a:prstGeom>
              <a:blipFill>
                <a:blip r:embed="rId12"/>
                <a:stretch>
                  <a:fillRect/>
                </a:stretch>
              </a:blip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xmlns="" id="{929036AF-3ED7-99A6-157C-740961B4DAF2}"/>
                  </a:ext>
                </a:extLst>
              </p:cNvPr>
              <p:cNvSpPr txBox="1"/>
              <p:nvPr/>
            </p:nvSpPr>
            <p:spPr>
              <a:xfrm>
                <a:off x="239803" y="218012"/>
                <a:ext cx="10032460" cy="228229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nl-NL"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Phân thức nghịch đảo của phân thức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000" i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x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000" i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4000" b="0" i="0" smtClean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4000" i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m:rPr>
                            <m:nor/>
                          </m:rPr>
                          <a:rPr lang="en-US" sz="4000" b="0" i="0" smtClean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4000" i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với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4000" i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m:t>x</m:t>
                    </m:r>
                    <m:r>
                      <m:rPr>
                        <m:nor/>
                      </m:rPr>
                      <a:rPr lang="en-US" sz="4000" b="0" i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m:t> </m:t>
                    </m:r>
                    <m:r>
                      <m:rPr>
                        <m:nor/>
                      </m:rPr>
                      <a:rPr lang="en-US" sz="4000" i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m:t>≠</m:t>
                    </m:r>
                    <m:r>
                      <m:rPr>
                        <m:nor/>
                      </m:rPr>
                      <a:rPr lang="en-US" sz="4000" b="0" i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m:t> </m:t>
                    </m:r>
                    <m:r>
                      <m:rPr>
                        <m:nor/>
                      </m:rPr>
                      <a:rPr lang="en-US" sz="4000" i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m:t>0; </m:t>
                    </m:r>
                    <m:r>
                      <m:rPr>
                        <m:nor/>
                      </m:rPr>
                      <a:rPr lang="en-US" sz="4000" i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m:t>x</m:t>
                    </m:r>
                    <m:r>
                      <m:rPr>
                        <m:nor/>
                      </m:rPr>
                      <a:rPr lang="en-US" sz="4000" b="0" i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m:t> </m:t>
                    </m:r>
                    <m:r>
                      <m:rPr>
                        <m:nor/>
                      </m:rPr>
                      <a:rPr lang="en-US" sz="4000" i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m:t>≠</m:t>
                    </m:r>
                    <m:r>
                      <m:rPr>
                        <m:nor/>
                      </m:rPr>
                      <a:rPr lang="en-US" sz="4000" b="0" i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m:t> </m:t>
                    </m:r>
                    <m:r>
                      <m:rPr>
                        <m:nor/>
                      </m:rPr>
                      <a:rPr lang="en-US" sz="4000" i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m:t>3</m:t>
                    </m:r>
                  </m:oMath>
                </a14:m>
                <a:r>
                  <a:rPr lang="en-US"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là: </a:t>
                </a:r>
              </a:p>
            </p:txBody>
          </p:sp>
        </mc:Choice>
        <mc:Fallback xmlns="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929036AF-3ED7-99A6-157C-740961B4DA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9803" y="218012"/>
                <a:ext cx="10032460" cy="2282291"/>
              </a:xfrm>
              <a:prstGeom prst="rect">
                <a:avLst/>
              </a:prstGeom>
              <a:blipFill>
                <a:blip r:embed="rId13"/>
                <a:stretch>
                  <a:fillRect l="-2126" b="-106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ounded Rectangle 4">
                <a:extLst>
                  <a:ext uri="{FF2B5EF4-FFF2-40B4-BE49-F238E27FC236}">
                    <a16:creationId xmlns:a16="http://schemas.microsoft.com/office/drawing/2014/main" xmlns="" id="{4CC17C01-8AD0-4845-CFAA-A9DC442EEBC9}"/>
                  </a:ext>
                </a:extLst>
              </p:cNvPr>
              <p:cNvSpPr/>
              <p:nvPr/>
            </p:nvSpPr>
            <p:spPr>
              <a:xfrm>
                <a:off x="6384540" y="2952122"/>
                <a:ext cx="2648249" cy="1786259"/>
              </a:xfrm>
              <a:prstGeom prst="roundRect">
                <a:avLst/>
              </a:prstGeom>
              <a:solidFill>
                <a:srgbClr val="FFC000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</a:t>
                </a:r>
                <a:r>
                  <a:rPr lang="en-US" sz="4000" b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000" i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m:rPr>
                            <m:nor/>
                          </m:rPr>
                          <a:rPr lang="en-US" sz="4000" b="0" i="0" smtClean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4000" i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x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000" i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4000" b="0" i="0" smtClean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4000" i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m:rPr>
                            <m:nor/>
                          </m:rPr>
                          <a:rPr lang="en-US" sz="4000" b="0" i="0" smtClean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4000" i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endParaRPr lang="en-US" sz="40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8" name="Rounded Rectangle 4">
                <a:extLst>
                  <a:ext uri="{FF2B5EF4-FFF2-40B4-BE49-F238E27FC236}">
                    <a16:creationId xmlns:a16="http://schemas.microsoft.com/office/drawing/2014/main" id="{4CC17C01-8AD0-4845-CFAA-A9DC442EEBC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84540" y="2952122"/>
                <a:ext cx="2648249" cy="1786259"/>
              </a:xfrm>
              <a:prstGeom prst="roundRect">
                <a:avLst/>
              </a:prstGeom>
              <a:blipFill>
                <a:blip r:embed="rId14"/>
                <a:stretch>
                  <a:fillRect/>
                </a:stretch>
              </a:blip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ounded Rectangle 5">
                <a:extLst>
                  <a:ext uri="{FF2B5EF4-FFF2-40B4-BE49-F238E27FC236}">
                    <a16:creationId xmlns:a16="http://schemas.microsoft.com/office/drawing/2014/main" xmlns="" id="{B8662F61-7EBE-B76F-8F69-B98C335DE69E}"/>
                  </a:ext>
                </a:extLst>
              </p:cNvPr>
              <p:cNvSpPr/>
              <p:nvPr/>
            </p:nvSpPr>
            <p:spPr>
              <a:xfrm>
                <a:off x="9426558" y="2961788"/>
                <a:ext cx="2648249" cy="1694650"/>
              </a:xfrm>
              <a:prstGeom prst="roundRect">
                <a:avLst/>
              </a:prstGeom>
              <a:solidFill>
                <a:srgbClr val="FFC000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b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000" i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4000" b="0" i="0" smtClean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4000" i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+</m:t>
                        </m:r>
                        <m:r>
                          <m:rPr>
                            <m:nor/>
                          </m:rPr>
                          <a:rPr lang="en-US" sz="4000" b="0" i="0" smtClean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4000" i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000" i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x</m:t>
                        </m:r>
                      </m:den>
                    </m:f>
                  </m:oMath>
                </a14:m>
                <a:endParaRPr lang="en-US" sz="40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9" name="Rounded Rectangle 5">
                <a:extLst>
                  <a:ext uri="{FF2B5EF4-FFF2-40B4-BE49-F238E27FC236}">
                    <a16:creationId xmlns:a16="http://schemas.microsoft.com/office/drawing/2014/main" id="{B8662F61-7EBE-B76F-8F69-B98C335DE69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26558" y="2961788"/>
                <a:ext cx="2648249" cy="1694650"/>
              </a:xfrm>
              <a:prstGeom prst="roundRect">
                <a:avLst/>
              </a:prstGeom>
              <a:blipFill>
                <a:blip r:embed="rId15"/>
                <a:stretch>
                  <a:fillRect/>
                </a:stretch>
              </a:blip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đ">
            <a:extLst>
              <a:ext uri="{FF2B5EF4-FFF2-40B4-BE49-F238E27FC236}">
                <a16:creationId xmlns:a16="http://schemas.microsoft.com/office/drawing/2014/main" xmlns="" id="{A08DA623-0D9E-067E-D9CF-B62F03ED13F5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181" y="4618634"/>
            <a:ext cx="2340607" cy="2068923"/>
          </a:xfrm>
          <a:prstGeom prst="rect">
            <a:avLst/>
          </a:prstGeom>
        </p:spPr>
      </p:pic>
      <p:pic>
        <p:nvPicPr>
          <p:cNvPr id="12" name="s">
            <a:extLst>
              <a:ext uri="{FF2B5EF4-FFF2-40B4-BE49-F238E27FC236}">
                <a16:creationId xmlns:a16="http://schemas.microsoft.com/office/drawing/2014/main" xmlns="" id="{CC62AAFE-0579-C3E4-9A00-0572B1E2647E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7166" y="5135368"/>
            <a:ext cx="2340607" cy="1722632"/>
          </a:xfrm>
          <a:prstGeom prst="rect">
            <a:avLst/>
          </a:prstGeom>
        </p:spPr>
      </p:pic>
      <p:pic>
        <p:nvPicPr>
          <p:cNvPr id="2070" name="Đồng hồ đếm ngược 20 giây">
            <a:hlinkClick r:id="" action="ppaction://media"/>
            <a:extLst>
              <a:ext uri="{FF2B5EF4-FFF2-40B4-BE49-F238E27FC236}">
                <a16:creationId xmlns:a16="http://schemas.microsoft.com/office/drawing/2014/main" xmlns="" id="{2D700D18-32BF-948A-E525-A16D4DA9FEB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0709" y="5105495"/>
            <a:ext cx="2491507" cy="1752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7910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23755" fill="hold"/>
                                        <p:tgtEl>
                                          <p:spTgt spid="207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61" fill="hold" display="0">
                  <p:stCondLst>
                    <p:cond delay="indefinite"/>
                  </p:stCondLst>
                </p:cTn>
                <p:tgtEl>
                  <p:spTgt spid="2070"/>
                </p:tgtEl>
              </p:cMediaNode>
            </p:video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9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5" grpId="1" animBg="1"/>
      <p:bldP spid="6" grpId="0" animBg="1"/>
      <p:bldP spid="7" grpId="0"/>
      <p:bldP spid="8" grpId="0" animBg="1"/>
      <p:bldP spid="8" grpId="1" animBg="1"/>
      <p:bldP spid="9" grpId="0" animBg="1"/>
      <p:bldP spid="9" grpId="1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2">
            <a:hlinkClick r:id="rId7" action="ppaction://hlinksldjump"/>
            <a:extLst>
              <a:ext uri="{FF2B5EF4-FFF2-40B4-BE49-F238E27FC236}">
                <a16:creationId xmlns:a16="http://schemas.microsoft.com/office/drawing/2014/main" xmlns="" id="{4590CDE9-1FA0-7252-1A76-57B54CEBE5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277" y="105912"/>
            <a:ext cx="1562099" cy="63094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5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Câu 5: </a:t>
            </a:r>
            <a:endParaRPr kumimoji="0" lang="en-US" altLang="en-US" sz="35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23">
            <a:extLst>
              <a:ext uri="{FF2B5EF4-FFF2-40B4-BE49-F238E27FC236}">
                <a16:creationId xmlns:a16="http://schemas.microsoft.com/office/drawing/2014/main" xmlns="" id="{BEB73886-4B01-ABE0-3C96-D4E6888CFB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56024" y="445325"/>
            <a:ext cx="3488376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36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                    </a:t>
            </a:r>
            <a:endParaRPr kumimoji="0" lang="en-US" altLang="en-US" sz="3600" b="0" i="0" u="none" strike="noStrike" cap="none" normalizeH="0" baseline="0" dirty="0">
              <a:ln>
                <a:noFill/>
              </a:ln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Đ">
                <a:extLst>
                  <a:ext uri="{FF2B5EF4-FFF2-40B4-BE49-F238E27FC236}">
                    <a16:creationId xmlns:a16="http://schemas.microsoft.com/office/drawing/2014/main" xmlns="" id="{7D4E374A-168C-EEE4-478A-77BBF6C6F75E}"/>
                  </a:ext>
                </a:extLst>
              </p:cNvPr>
              <p:cNvSpPr/>
              <p:nvPr/>
            </p:nvSpPr>
            <p:spPr>
              <a:xfrm>
                <a:off x="94277" y="3094208"/>
                <a:ext cx="2438400" cy="1506607"/>
              </a:xfrm>
              <a:prstGeom prst="roundRect">
                <a:avLst/>
              </a:prstGeom>
              <a:solidFill>
                <a:srgbClr val="FFC000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b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000" i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7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000" i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4000" b="0" i="0" smtClean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4000" i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m:rPr>
                            <m:nor/>
                          </m:rPr>
                          <a:rPr lang="en-US" sz="4000" b="0" i="0" smtClean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4000" i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</m:oMath>
                </a14:m>
                <a:endParaRPr lang="en-US" sz="40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" name="Đ">
                <a:extLst>
                  <a:ext uri="{FF2B5EF4-FFF2-40B4-BE49-F238E27FC236}">
                    <a16:creationId xmlns:a16="http://schemas.microsoft.com/office/drawing/2014/main" id="{7D4E374A-168C-EEE4-478A-77BBF6C6F75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277" y="3094208"/>
                <a:ext cx="2438400" cy="1506607"/>
              </a:xfrm>
              <a:prstGeom prst="round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ounded Rectangle 5">
                <a:extLst>
                  <a:ext uri="{FF2B5EF4-FFF2-40B4-BE49-F238E27FC236}">
                    <a16:creationId xmlns:a16="http://schemas.microsoft.com/office/drawing/2014/main" xmlns="" id="{939FCE3C-8B5A-E33A-500F-1EE28AB2BB60}"/>
                  </a:ext>
                </a:extLst>
              </p:cNvPr>
              <p:cNvSpPr/>
              <p:nvPr/>
            </p:nvSpPr>
            <p:spPr>
              <a:xfrm>
                <a:off x="3199474" y="3132840"/>
                <a:ext cx="2438400" cy="1506606"/>
              </a:xfrm>
              <a:prstGeom prst="roundRect">
                <a:avLst/>
              </a:prstGeom>
              <a:solidFill>
                <a:srgbClr val="FFC000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000" i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4000" b="0" i="0" smtClean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4000" i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m:rPr>
                            <m:nor/>
                          </m:rPr>
                          <a:rPr lang="en-US" sz="4000" b="0" i="0" smtClean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4000" i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000" i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7</m:t>
                        </m:r>
                      </m:den>
                    </m:f>
                  </m:oMath>
                </a14:m>
                <a:endParaRPr lang="en-US" sz="40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" name="Rounded Rectangle 5">
                <a:extLst>
                  <a:ext uri="{FF2B5EF4-FFF2-40B4-BE49-F238E27FC236}">
                    <a16:creationId xmlns:a16="http://schemas.microsoft.com/office/drawing/2014/main" id="{939FCE3C-8B5A-E33A-500F-1EE28AB2BB6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99474" y="3132840"/>
                <a:ext cx="2438400" cy="1506606"/>
              </a:xfrm>
              <a:prstGeom prst="round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xmlns="" id="{31ABF12A-D373-9173-C500-F254DAE57FBE}"/>
                  </a:ext>
                </a:extLst>
              </p:cNvPr>
              <p:cNvSpPr txBox="1"/>
              <p:nvPr/>
            </p:nvSpPr>
            <p:spPr>
              <a:xfrm>
                <a:off x="1154163" y="893799"/>
                <a:ext cx="10032460" cy="136338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nl-NL" sz="5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Kết quả phép cộng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5000" i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5000" i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5000" b="0" i="0" smtClean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5000" i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m:rPr>
                            <m:nor/>
                          </m:rPr>
                          <a:rPr lang="en-US" sz="5000" b="0" i="0" smtClean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5000" i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  <m:r>
                      <m:rPr>
                        <m:nor/>
                      </m:rPr>
                      <a:rPr lang="en-US" sz="5000" i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m:t>+</m:t>
                    </m:r>
                    <m:f>
                      <m:fPr>
                        <m:ctrlPr>
                          <a:rPr lang="en-US" sz="5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5000" i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5000" i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5000" b="0" i="0" smtClean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5000" i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m:rPr>
                            <m:nor/>
                          </m:rPr>
                          <a:rPr lang="en-US" sz="5000" b="0" i="0" smtClean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5000" i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nl-NL" sz="5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là:</a:t>
                </a:r>
                <a:endParaRPr lang="en-US" sz="5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31ABF12A-D373-9173-C500-F254DAE57F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54163" y="893799"/>
                <a:ext cx="10032460" cy="1363387"/>
              </a:xfrm>
              <a:prstGeom prst="rect">
                <a:avLst/>
              </a:prstGeom>
              <a:blipFill>
                <a:blip r:embed="rId10"/>
                <a:stretch>
                  <a:fillRect l="-2916" b="-98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ounded Rectangle 4">
                <a:extLst>
                  <a:ext uri="{FF2B5EF4-FFF2-40B4-BE49-F238E27FC236}">
                    <a16:creationId xmlns:a16="http://schemas.microsoft.com/office/drawing/2014/main" xmlns="" id="{2D0F3B92-F9F6-E1DE-F24C-5EC7BB2B2DBC}"/>
                  </a:ext>
                </a:extLst>
              </p:cNvPr>
              <p:cNvSpPr/>
              <p:nvPr/>
            </p:nvSpPr>
            <p:spPr>
              <a:xfrm>
                <a:off x="6417624" y="3175964"/>
                <a:ext cx="2438400" cy="1506607"/>
              </a:xfrm>
              <a:prstGeom prst="roundRect">
                <a:avLst/>
              </a:prstGeom>
              <a:solidFill>
                <a:srgbClr val="FFC000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</a:t>
                </a:r>
                <a:r>
                  <a:rPr lang="en-US" sz="4000" b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000" i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10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000" i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4000" b="0" i="0" smtClean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4000" i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m:rPr>
                            <m:nor/>
                          </m:rPr>
                          <a:rPr lang="en-US" sz="4000" b="0" i="0" smtClean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4000" i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</m:oMath>
                </a14:m>
                <a:endParaRPr lang="en-US" sz="40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8" name="Rounded Rectangle 4">
                <a:extLst>
                  <a:ext uri="{FF2B5EF4-FFF2-40B4-BE49-F238E27FC236}">
                    <a16:creationId xmlns:a16="http://schemas.microsoft.com/office/drawing/2014/main" id="{2D0F3B92-F9F6-E1DE-F24C-5EC7BB2B2DB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17624" y="3175964"/>
                <a:ext cx="2438400" cy="1506607"/>
              </a:xfrm>
              <a:prstGeom prst="roundRect">
                <a:avLst/>
              </a:prstGeom>
              <a:blipFill>
                <a:blip r:embed="rId11"/>
                <a:stretch>
                  <a:fillRect/>
                </a:stretch>
              </a:blip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ounded Rectangle 5">
                <a:extLst>
                  <a:ext uri="{FF2B5EF4-FFF2-40B4-BE49-F238E27FC236}">
                    <a16:creationId xmlns:a16="http://schemas.microsoft.com/office/drawing/2014/main" xmlns="" id="{90B268EE-EF7D-5ED2-7E6F-CA4F8B285CED}"/>
                  </a:ext>
                </a:extLst>
              </p:cNvPr>
              <p:cNvSpPr/>
              <p:nvPr/>
            </p:nvSpPr>
            <p:spPr>
              <a:xfrm>
                <a:off x="9559772" y="3132840"/>
                <a:ext cx="2438400" cy="1429341"/>
              </a:xfrm>
              <a:prstGeom prst="roundRect">
                <a:avLst/>
              </a:prstGeom>
              <a:solidFill>
                <a:srgbClr val="FFC000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ctr"/>
                <a:r>
                  <a:rPr lang="en-US" sz="4000" b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000" i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7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000" i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2</m:t>
                        </m:r>
                        <m:r>
                          <m:rPr>
                            <m:nor/>
                          </m:rPr>
                          <a:rPr lang="en-US" sz="4000" i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4000" b="0" i="0" smtClean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4000" i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m:rPr>
                            <m:nor/>
                          </m:rPr>
                          <a:rPr lang="en-US" sz="4000" b="0" i="0" smtClean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4000" i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endParaRPr lang="en-US" sz="4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ctr"/>
                <a:endParaRPr lang="en-US" sz="40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9" name="Rounded Rectangle 5">
                <a:extLst>
                  <a:ext uri="{FF2B5EF4-FFF2-40B4-BE49-F238E27FC236}">
                    <a16:creationId xmlns:a16="http://schemas.microsoft.com/office/drawing/2014/main" id="{90B268EE-EF7D-5ED2-7E6F-CA4F8B285CE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59772" y="3132840"/>
                <a:ext cx="2438400" cy="1429341"/>
              </a:xfrm>
              <a:prstGeom prst="roundRect">
                <a:avLst/>
              </a:prstGeom>
              <a:blipFill>
                <a:blip r:embed="rId12"/>
                <a:stretch>
                  <a:fillRect/>
                </a:stretch>
              </a:blip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4" descr="Wall Mural Cartoon Little Star - PIXERS.NET.AU">
            <a:hlinkClick r:id="rId13" action="ppaction://hlinksldjump"/>
            <a:extLst>
              <a:ext uri="{FF2B5EF4-FFF2-40B4-BE49-F238E27FC236}">
                <a16:creationId xmlns:a16="http://schemas.microsoft.com/office/drawing/2014/main" xmlns="" id="{0E465AF7-5707-6B29-4F6F-CE19D17103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778" b="90667" l="8000" r="92000">
                        <a14:foregroundMark x1="92444" y1="46222" x2="92444" y2="46222"/>
                        <a14:foregroundMark x1="53333" y1="9778" x2="53333" y2="9778"/>
                        <a14:foregroundMark x1="8444" y1="35556" x2="8444" y2="35556"/>
                        <a14:foregroundMark x1="71111" y1="90667" x2="71111" y2="90667"/>
                        <a14:foregroundMark x1="36889" y1="49333" x2="36889" y2="49333"/>
                        <a14:foregroundMark x1="36889" y1="46667" x2="36889" y2="46667"/>
                        <a14:foregroundMark x1="60444" y1="51556" x2="60444" y2="51556"/>
                        <a14:foregroundMark x1="67556" y1="48444" x2="67556" y2="48444"/>
                        <a14:foregroundMark x1="64000" y1="45778" x2="64000" y2="45778"/>
                        <a14:foregroundMark x1="64000" y1="49333" x2="64000" y2="49333"/>
                        <a14:foregroundMark x1="63556" y1="43556" x2="63556" y2="43556"/>
                        <a14:foregroundMark x1="63111" y1="47556" x2="63111" y2="47556"/>
                        <a14:foregroundMark x1="62667" y1="44000" x2="62667" y2="44000"/>
                        <a14:foregroundMark x1="64000" y1="52444" x2="64000" y2="52444"/>
                        <a14:foregroundMark x1="35111" y1="43111" x2="35111" y2="43111"/>
                        <a14:foregroundMark x1="36889" y1="40889" x2="36889" y2="40889"/>
                        <a14:foregroundMark x1="36889" y1="38222" x2="36889" y2="38222"/>
                        <a14:foregroundMark x1="34667" y1="42222" x2="34667" y2="42222"/>
                        <a14:foregroundMark x1="33778" y1="45333" x2="33778" y2="45333"/>
                        <a14:foregroundMark x1="33778" y1="48889" x2="33778" y2="48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9901" y="-93662"/>
            <a:ext cx="1562099" cy="1562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đ">
            <a:extLst>
              <a:ext uri="{FF2B5EF4-FFF2-40B4-BE49-F238E27FC236}">
                <a16:creationId xmlns:a16="http://schemas.microsoft.com/office/drawing/2014/main" xmlns="" id="{E88BCD42-FD2A-44AA-B281-216A732106D5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2962" y="4634589"/>
            <a:ext cx="2032964" cy="1796989"/>
          </a:xfrm>
          <a:prstGeom prst="rect">
            <a:avLst/>
          </a:prstGeom>
        </p:spPr>
      </p:pic>
      <p:pic>
        <p:nvPicPr>
          <p:cNvPr id="12" name="s">
            <a:extLst>
              <a:ext uri="{FF2B5EF4-FFF2-40B4-BE49-F238E27FC236}">
                <a16:creationId xmlns:a16="http://schemas.microsoft.com/office/drawing/2014/main" xmlns="" id="{3BC144E2-4C99-7BAC-6808-53FC241B92F6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8774" y="4928726"/>
            <a:ext cx="2032964" cy="1496214"/>
          </a:xfrm>
          <a:prstGeom prst="rect">
            <a:avLst/>
          </a:prstGeom>
        </p:spPr>
      </p:pic>
      <p:pic>
        <p:nvPicPr>
          <p:cNvPr id="83" name="Đồng hồ đếm ngược 20 giây">
            <a:hlinkClick r:id="" action="ppaction://media"/>
            <a:extLst>
              <a:ext uri="{FF2B5EF4-FFF2-40B4-BE49-F238E27FC236}">
                <a16:creationId xmlns:a16="http://schemas.microsoft.com/office/drawing/2014/main" xmlns="" id="{479A5060-C2DA-1E41-0906-D8CB886FF20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4200674" y="5601349"/>
            <a:ext cx="1808252" cy="1271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715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23755" fill="hold"/>
                                        <p:tgtEl>
                                          <p:spTgt spid="8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3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5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77" fill="hold" display="0">
                  <p:stCondLst>
                    <p:cond delay="indefinite"/>
                  </p:stCondLst>
                </p:cTn>
                <p:tgtEl>
                  <p:spTgt spid="83"/>
                </p:tgtEl>
              </p:cMediaNode>
            </p:video>
          </p:childTnLst>
        </p:cTn>
      </p:par>
    </p:tnLst>
    <p:bldLst>
      <p:bldP spid="3" grpId="0" animBg="1"/>
      <p:bldP spid="4" grpId="0"/>
      <p:bldP spid="5" grpId="0" animBg="1"/>
      <p:bldP spid="6" grpId="0" animBg="1"/>
      <p:bldP spid="6" grpId="1" animBg="1"/>
      <p:bldP spid="7" grpId="0"/>
      <p:bldP spid="8" grpId="0" animBg="1"/>
      <p:bldP spid="8" grpId="1" animBg="1"/>
      <p:bldP spid="9" grpId="0" animBg="1"/>
      <p:bldP spid="9" grpId="1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2">
            <a:hlinkClick r:id="rId7" action="ppaction://hlinksldjump"/>
            <a:extLst>
              <a:ext uri="{FF2B5EF4-FFF2-40B4-BE49-F238E27FC236}">
                <a16:creationId xmlns:a16="http://schemas.microsoft.com/office/drawing/2014/main" xmlns="" id="{46EF31C9-6BD3-F4A7-88BD-7FEDC13768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277" y="105912"/>
            <a:ext cx="1562099" cy="63094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5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Câu </a:t>
            </a:r>
            <a:r>
              <a:rPr lang="en-US" altLang="en-US" sz="3500" b="1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6</a:t>
            </a:r>
            <a:r>
              <a:rPr kumimoji="0" lang="en-US" altLang="en-US" sz="35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endParaRPr kumimoji="0" lang="en-US" altLang="en-US" sz="35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23">
            <a:extLst>
              <a:ext uri="{FF2B5EF4-FFF2-40B4-BE49-F238E27FC236}">
                <a16:creationId xmlns:a16="http://schemas.microsoft.com/office/drawing/2014/main" xmlns="" id="{99D5F251-FA21-1EFE-FF81-2E9905869D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56024" y="445325"/>
            <a:ext cx="3488376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36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                    </a:t>
            </a:r>
            <a:endParaRPr kumimoji="0" lang="en-US" altLang="en-US" sz="3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Đ">
                <a:extLst>
                  <a:ext uri="{FF2B5EF4-FFF2-40B4-BE49-F238E27FC236}">
                    <a16:creationId xmlns:a16="http://schemas.microsoft.com/office/drawing/2014/main" xmlns="" id="{483002BC-E14D-C294-5336-B5E2594E9D11}"/>
                  </a:ext>
                </a:extLst>
              </p:cNvPr>
              <p:cNvSpPr/>
              <p:nvPr/>
            </p:nvSpPr>
            <p:spPr>
              <a:xfrm>
                <a:off x="552174" y="2571122"/>
                <a:ext cx="2438400" cy="1506607"/>
              </a:xfrm>
              <a:prstGeom prst="roundRect">
                <a:avLst/>
              </a:prstGeom>
              <a:solidFill>
                <a:srgbClr val="FFC000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50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</a:t>
                </a:r>
                <a:r>
                  <a:rPr lang="en-US" sz="5000" b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5000" i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rPr>
                          <m:t>−1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5000" i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rPr>
                          <m:t>6</m:t>
                        </m:r>
                      </m:den>
                    </m:f>
                  </m:oMath>
                </a14:m>
                <a:endParaRPr lang="en-US" sz="50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7" name="Đ">
                <a:extLst>
                  <a:ext uri="{FF2B5EF4-FFF2-40B4-BE49-F238E27FC236}">
                    <a16:creationId xmlns:a16="http://schemas.microsoft.com/office/drawing/2014/main" id="{483002BC-E14D-C294-5336-B5E2594E9D1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2174" y="2571122"/>
                <a:ext cx="2438400" cy="1506607"/>
              </a:xfrm>
              <a:prstGeom prst="round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ounded Rectangle 5">
                <a:extLst>
                  <a:ext uri="{FF2B5EF4-FFF2-40B4-BE49-F238E27FC236}">
                    <a16:creationId xmlns:a16="http://schemas.microsoft.com/office/drawing/2014/main" xmlns="" id="{567CB969-2008-FACF-AB86-F20A2463EF66}"/>
                  </a:ext>
                </a:extLst>
              </p:cNvPr>
              <p:cNvSpPr/>
              <p:nvPr/>
            </p:nvSpPr>
            <p:spPr>
              <a:xfrm>
                <a:off x="3437465" y="2571124"/>
                <a:ext cx="2438400" cy="1506606"/>
              </a:xfrm>
              <a:prstGeom prst="roundRect">
                <a:avLst/>
              </a:prstGeom>
              <a:solidFill>
                <a:srgbClr val="FFC000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50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5000" i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5000" i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rPr>
                          <m:t>6</m:t>
                        </m:r>
                      </m:den>
                    </m:f>
                  </m:oMath>
                </a14:m>
                <a:endParaRPr lang="en-US" sz="50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8" name="Rounded Rectangle 5">
                <a:extLst>
                  <a:ext uri="{FF2B5EF4-FFF2-40B4-BE49-F238E27FC236}">
                    <a16:creationId xmlns:a16="http://schemas.microsoft.com/office/drawing/2014/main" id="{567CB969-2008-FACF-AB86-F20A2463EF6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37465" y="2571124"/>
                <a:ext cx="2438400" cy="1506606"/>
              </a:xfrm>
              <a:prstGeom prst="round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Hộp Văn bản 6">
                <a:extLst>
                  <a:ext uri="{FF2B5EF4-FFF2-40B4-BE49-F238E27FC236}">
                    <a16:creationId xmlns:a16="http://schemas.microsoft.com/office/drawing/2014/main" xmlns="" id="{5585A995-9F94-5EBD-9CEC-3D698B4E94C4}"/>
                  </a:ext>
                </a:extLst>
              </p:cNvPr>
              <p:cNvSpPr txBox="1"/>
              <p:nvPr/>
            </p:nvSpPr>
            <p:spPr>
              <a:xfrm>
                <a:off x="1126909" y="641205"/>
                <a:ext cx="10032460" cy="137088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nl-NL" sz="5000" b="1">
                    <a:solidFill>
                      <a:schemeClr val="tx1"/>
                    </a:solidFill>
                    <a:latin typeface="Arial" panose="020B0604020202020204" pitchFamily="34" charset="0"/>
                  </a:rPr>
                  <a:t>Kết quả của phép trừ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5000" b="1" i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rPr>
                          <m:t>3</m:t>
                        </m:r>
                        <m:r>
                          <m:rPr>
                            <m:nor/>
                          </m:rPr>
                          <a:rPr lang="en-US" sz="5000" b="1" i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rPr>
                          <m:t>x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5000" b="1" i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rPr>
                          <m:t>6</m:t>
                        </m:r>
                      </m:den>
                    </m:f>
                    <m:r>
                      <m:rPr>
                        <m:nor/>
                      </m:rPr>
                      <a:rPr lang="en-US" sz="5000" b="1" i="0">
                        <a:solidFill>
                          <a:schemeClr val="tx1"/>
                        </a:solidFill>
                        <a:latin typeface="Arial" panose="020B0604020202020204" pitchFamily="34" charset="0"/>
                      </a:rPr>
                      <m:t>−</m:t>
                    </m:r>
                    <m:f>
                      <m:fPr>
                        <m:ctrlPr>
                          <a:rPr lang="en-US" sz="5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5000" b="1" i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rPr>
                          <m:t>2</m:t>
                        </m:r>
                        <m:r>
                          <m:rPr>
                            <m:nor/>
                          </m:rPr>
                          <a:rPr lang="en-US" sz="5000" b="1" i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rPr>
                          <m:t>x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5000" b="1" i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nl-NL" sz="5000" b="1">
                    <a:solidFill>
                      <a:schemeClr val="tx1"/>
                    </a:solidFill>
                    <a:latin typeface="Arial" panose="020B0604020202020204" pitchFamily="34" charset="0"/>
                  </a:rPr>
                  <a:t> là:</a:t>
                </a:r>
                <a:endParaRPr lang="en-US" sz="5000" b="1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9" name="Hộp Văn bản 6">
                <a:extLst>
                  <a:ext uri="{FF2B5EF4-FFF2-40B4-BE49-F238E27FC236}">
                    <a16:creationId xmlns:a16="http://schemas.microsoft.com/office/drawing/2014/main" id="{5585A995-9F94-5EBD-9CEC-3D698B4E94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6909" y="641205"/>
                <a:ext cx="10032460" cy="1370888"/>
              </a:xfrm>
              <a:prstGeom prst="rect">
                <a:avLst/>
              </a:prstGeom>
              <a:blipFill>
                <a:blip r:embed="rId10"/>
                <a:stretch>
                  <a:fillRect l="-2916" b="-9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ounded Rectangle 4">
                <a:extLst>
                  <a:ext uri="{FF2B5EF4-FFF2-40B4-BE49-F238E27FC236}">
                    <a16:creationId xmlns:a16="http://schemas.microsoft.com/office/drawing/2014/main" xmlns="" id="{5FDFF39F-A380-E52A-8896-AC46AA343848}"/>
                  </a:ext>
                </a:extLst>
              </p:cNvPr>
              <p:cNvSpPr/>
              <p:nvPr/>
            </p:nvSpPr>
            <p:spPr>
              <a:xfrm>
                <a:off x="6417624" y="2571122"/>
                <a:ext cx="2438400" cy="1506607"/>
              </a:xfrm>
              <a:prstGeom prst="roundRect">
                <a:avLst/>
              </a:prstGeom>
              <a:solidFill>
                <a:srgbClr val="FFC000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50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</a:t>
                </a:r>
                <a:r>
                  <a:rPr lang="en-US" sz="5000" b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5000" i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rPr>
                          <m:t>6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5000" i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rPr>
                          <m:t>x</m:t>
                        </m:r>
                      </m:den>
                    </m:f>
                  </m:oMath>
                </a14:m>
                <a:endParaRPr lang="en-US" sz="50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0" name="Rounded Rectangle 4">
                <a:extLst>
                  <a:ext uri="{FF2B5EF4-FFF2-40B4-BE49-F238E27FC236}">
                    <a16:creationId xmlns:a16="http://schemas.microsoft.com/office/drawing/2014/main" id="{5FDFF39F-A380-E52A-8896-AC46AA34384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17624" y="2571122"/>
                <a:ext cx="2438400" cy="1506607"/>
              </a:xfrm>
              <a:prstGeom prst="roundRect">
                <a:avLst/>
              </a:prstGeom>
              <a:blipFill>
                <a:blip r:embed="rId11"/>
                <a:stretch>
                  <a:fillRect/>
                </a:stretch>
              </a:blip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ounded Rectangle 5">
                <a:extLst>
                  <a:ext uri="{FF2B5EF4-FFF2-40B4-BE49-F238E27FC236}">
                    <a16:creationId xmlns:a16="http://schemas.microsoft.com/office/drawing/2014/main" xmlns="" id="{C96706BD-59DD-4871-CF19-B14DE14D7DD7}"/>
                  </a:ext>
                </a:extLst>
              </p:cNvPr>
              <p:cNvSpPr/>
              <p:nvPr/>
            </p:nvSpPr>
            <p:spPr>
              <a:xfrm>
                <a:off x="9381012" y="2624592"/>
                <a:ext cx="2438400" cy="1429340"/>
              </a:xfrm>
              <a:prstGeom prst="roundRect">
                <a:avLst/>
              </a:prstGeom>
              <a:solidFill>
                <a:srgbClr val="FFC000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50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</a:t>
                </a:r>
                <a:r>
                  <a:rPr lang="en-US" sz="5000" b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r>
                  <a:rPr lang="en-US" sz="5000">
                    <a:solidFill>
                      <a:schemeClr val="tx1"/>
                    </a:solidFill>
                    <a:latin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5000" i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rPr>
                          <m:t>x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5000" i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rPr>
                          <m:t>6</m:t>
                        </m:r>
                      </m:den>
                    </m:f>
                  </m:oMath>
                </a14:m>
                <a:endParaRPr lang="en-US" sz="50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1" name="Rounded Rectangle 5">
                <a:extLst>
                  <a:ext uri="{FF2B5EF4-FFF2-40B4-BE49-F238E27FC236}">
                    <a16:creationId xmlns:a16="http://schemas.microsoft.com/office/drawing/2014/main" id="{C96706BD-59DD-4871-CF19-B14DE14D7DD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81012" y="2624592"/>
                <a:ext cx="2438400" cy="1429340"/>
              </a:xfrm>
              <a:prstGeom prst="roundRect">
                <a:avLst/>
              </a:prstGeom>
              <a:blipFill>
                <a:blip r:embed="rId12"/>
                <a:stretch>
                  <a:fillRect/>
                </a:stretch>
              </a:blip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4" descr="Wall Mural Cartoon Little Star - PIXERS.NET.AU">
            <a:hlinkClick r:id="rId13" action="ppaction://hlinksldjump"/>
            <a:extLst>
              <a:ext uri="{FF2B5EF4-FFF2-40B4-BE49-F238E27FC236}">
                <a16:creationId xmlns:a16="http://schemas.microsoft.com/office/drawing/2014/main" xmlns="" id="{4228901C-7D2B-A01E-A4A5-7AA50DD453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778" b="90667" l="8000" r="92000">
                        <a14:foregroundMark x1="92444" y1="46222" x2="92444" y2="46222"/>
                        <a14:foregroundMark x1="53333" y1="9778" x2="53333" y2="9778"/>
                        <a14:foregroundMark x1="8444" y1="35556" x2="8444" y2="35556"/>
                        <a14:foregroundMark x1="71111" y1="90667" x2="71111" y2="90667"/>
                        <a14:foregroundMark x1="36889" y1="49333" x2="36889" y2="49333"/>
                        <a14:foregroundMark x1="36889" y1="46667" x2="36889" y2="46667"/>
                        <a14:foregroundMark x1="60444" y1="51556" x2="60444" y2="51556"/>
                        <a14:foregroundMark x1="67556" y1="48444" x2="67556" y2="48444"/>
                        <a14:foregroundMark x1="64000" y1="45778" x2="64000" y2="45778"/>
                        <a14:foregroundMark x1="64000" y1="49333" x2="64000" y2="49333"/>
                        <a14:foregroundMark x1="63556" y1="43556" x2="63556" y2="43556"/>
                        <a14:foregroundMark x1="63111" y1="47556" x2="63111" y2="47556"/>
                        <a14:foregroundMark x1="62667" y1="44000" x2="62667" y2="44000"/>
                        <a14:foregroundMark x1="64000" y1="52444" x2="64000" y2="52444"/>
                        <a14:foregroundMark x1="35111" y1="43111" x2="35111" y2="43111"/>
                        <a14:foregroundMark x1="36889" y1="40889" x2="36889" y2="40889"/>
                        <a14:foregroundMark x1="36889" y1="38222" x2="36889" y2="38222"/>
                        <a14:foregroundMark x1="34667" y1="42222" x2="34667" y2="42222"/>
                        <a14:foregroundMark x1="33778" y1="45333" x2="33778" y2="45333"/>
                        <a14:foregroundMark x1="33778" y1="48889" x2="33778" y2="48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9901" y="-93662"/>
            <a:ext cx="1562099" cy="1562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đ">
            <a:extLst>
              <a:ext uri="{FF2B5EF4-FFF2-40B4-BE49-F238E27FC236}">
                <a16:creationId xmlns:a16="http://schemas.microsoft.com/office/drawing/2014/main" xmlns="" id="{EF978E53-788F-B80B-7C85-B00F641F0C3C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2962" y="4634589"/>
            <a:ext cx="2515382" cy="2223411"/>
          </a:xfrm>
          <a:prstGeom prst="rect">
            <a:avLst/>
          </a:prstGeom>
        </p:spPr>
      </p:pic>
      <p:pic>
        <p:nvPicPr>
          <p:cNvPr id="14" name="s">
            <a:extLst>
              <a:ext uri="{FF2B5EF4-FFF2-40B4-BE49-F238E27FC236}">
                <a16:creationId xmlns:a16="http://schemas.microsoft.com/office/drawing/2014/main" xmlns="" id="{31E4B4E8-E866-AC55-B5B4-8558377C74F6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8773" y="4928726"/>
            <a:ext cx="2621379" cy="1929274"/>
          </a:xfrm>
          <a:prstGeom prst="rect">
            <a:avLst/>
          </a:prstGeom>
        </p:spPr>
      </p:pic>
      <p:pic>
        <p:nvPicPr>
          <p:cNvPr id="86" name="Đồng hồ đếm ngược 20 giây">
            <a:hlinkClick r:id="" action="ppaction://media"/>
            <a:extLst>
              <a:ext uri="{FF2B5EF4-FFF2-40B4-BE49-F238E27FC236}">
                <a16:creationId xmlns:a16="http://schemas.microsoft.com/office/drawing/2014/main" xmlns="" id="{392797F6-9326-D380-84CC-B9D652F676C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0" y="5586091"/>
            <a:ext cx="1808252" cy="1271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7234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23755" fill="hold"/>
                                        <p:tgtEl>
                                          <p:spTgt spid="8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51" fill="hold" display="0">
                  <p:stCondLst>
                    <p:cond delay="indefinite"/>
                  </p:stCondLst>
                </p:cTn>
                <p:tgtEl>
                  <p:spTgt spid="86"/>
                </p:tgtEl>
              </p:cMediaNode>
            </p:video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  <p:bldP spid="7" grpId="0" animBg="1"/>
      <p:bldP spid="7" grpId="1" animBg="1"/>
      <p:bldP spid="8" grpId="0" animBg="1"/>
      <p:bldP spid="8" grpId="1" animBg="1"/>
      <p:bldP spid="9" grpId="0"/>
      <p:bldP spid="10" grpId="0" animBg="1"/>
      <p:bldP spid="10" grpId="1" animBg="1"/>
      <p:bldP spid="11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Hộp Văn bản 9">
            <a:extLst>
              <a:ext uri="{FF2B5EF4-FFF2-40B4-BE49-F238E27FC236}">
                <a16:creationId xmlns:a16="http://schemas.microsoft.com/office/drawing/2014/main" xmlns="" id="{A6421CA9-3CEC-37D9-4574-4B93282911AB}"/>
              </a:ext>
            </a:extLst>
          </p:cNvPr>
          <p:cNvSpPr txBox="1"/>
          <p:nvPr/>
        </p:nvSpPr>
        <p:spPr>
          <a:xfrm>
            <a:off x="332633" y="227449"/>
            <a:ext cx="6554582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500" b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Ví dụ về hàm số:</a:t>
            </a:r>
            <a:endParaRPr lang="vi-VN" sz="3500">
              <a:solidFill>
                <a:schemeClr val="tx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Hộp Văn bản 9">
                <a:extLst>
                  <a:ext uri="{FF2B5EF4-FFF2-40B4-BE49-F238E27FC236}">
                    <a16:creationId xmlns:a16="http://schemas.microsoft.com/office/drawing/2014/main" xmlns="" id="{918FCBDD-1F52-BE95-8F95-56199EF40AC1}"/>
                  </a:ext>
                </a:extLst>
              </p:cNvPr>
              <p:cNvSpPr txBox="1"/>
              <p:nvPr/>
            </p:nvSpPr>
            <p:spPr>
              <a:xfrm>
                <a:off x="291289" y="839756"/>
                <a:ext cx="11900711" cy="16081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tabLst>
                    <a:tab pos="4410075" algn="l"/>
                  </a:tabLst>
                </a:pPr>
                <a:r>
                  <a:rPr lang="nl-NL" sz="350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+ Thể tích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500" i="0" smtClean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V</m:t>
                    </m:r>
                    <m:r>
                      <a:rPr lang="en-US" sz="3500" i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  <m:d>
                      <m:dPr>
                        <m:ctrlPr>
                          <a:rPr lang="vi-VN" sz="35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en-US" sz="350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c</m:t>
                        </m:r>
                        <m:sSup>
                          <m:sSupPr>
                            <m:ctrlPr>
                              <a:rPr lang="vi-VN" sz="35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m:rPr>
                                <m:nor/>
                              </m:rPr>
                              <a:rPr lang="en-US" sz="3500">
                                <a:solidFill>
                                  <a:schemeClr val="tx1"/>
                                </a:solidFill>
                                <a:effectLst/>
                                <a:latin typeface="Arial" panose="020B0604020202020204" pitchFamily="34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m</m:t>
                            </m:r>
                          </m:e>
                          <m:sup>
                            <m:r>
                              <a:rPr lang="en-US" sz="3500" i="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3</m:t>
                            </m:r>
                          </m:sup>
                        </m:sSup>
                      </m:e>
                    </m:d>
                  </m:oMath>
                </a14:m>
                <a:r>
                  <a:rPr lang="nl-NL" sz="350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của một hình lập phương có độ dài cạnh là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500" i="0" smtClean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x</m:t>
                    </m:r>
                    <m:r>
                      <m:rPr>
                        <m:nor/>
                      </m:rPr>
                      <a:rPr lang="en-US" sz="3500" i="0" smtClean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  <m:r>
                      <m:rPr>
                        <m:nor/>
                      </m:rPr>
                      <a:rPr lang="vi-VN" sz="3500" i="0" smtClean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m:rPr>
                        <m:nor/>
                      </m:rPr>
                      <a:rPr lang="en-US" sz="3500" i="0" smtClean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cm</m:t>
                    </m:r>
                    <m:r>
                      <m:rPr>
                        <m:nor/>
                      </m:rPr>
                      <a:rPr lang="en-US" sz="3500" i="0" smtClean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)</m:t>
                    </m:r>
                    <m:r>
                      <m:rPr>
                        <m:nor/>
                      </m:rPr>
                      <a:rPr lang="nl-NL" sz="3500" i="0" smtClean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nl-NL" sz="350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là: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500" i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V</m:t>
                    </m:r>
                    <m:r>
                      <m:rPr>
                        <m:nor/>
                      </m:rPr>
                      <a:rPr lang="en-US" sz="3500" b="0" i="0" smtClean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  <m:r>
                      <m:rPr>
                        <m:nor/>
                      </m:rPr>
                      <a:rPr lang="en-US" sz="3500" i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r>
                      <m:rPr>
                        <m:nor/>
                      </m:rPr>
                      <a:rPr lang="en-US" sz="3500" b="0" i="0" smtClean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  <m:sSup>
                      <m:sSupPr>
                        <m:ctrlPr>
                          <a:rPr lang="vi-VN" sz="35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en-US" sz="3500" i="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x</m:t>
                        </m:r>
                      </m:e>
                      <m:sup>
                        <m:r>
                          <a:rPr lang="en-US" sz="3500" i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3</m:t>
                        </m:r>
                      </m:sup>
                    </m:sSup>
                    <m:r>
                      <a:rPr lang="en-US" sz="3500" b="0" i="0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  <m:d>
                      <m:dPr>
                        <m:ctrlPr>
                          <a:rPr lang="vi-VN" sz="35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en-US" sz="350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c</m:t>
                        </m:r>
                        <m:sSup>
                          <m:sSupPr>
                            <m:ctrlPr>
                              <a:rPr lang="vi-VN" sz="35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m:rPr>
                                <m:nor/>
                              </m:rPr>
                              <a:rPr lang="en-US" sz="3500">
                                <a:solidFill>
                                  <a:schemeClr val="tx1"/>
                                </a:solidFill>
                                <a:effectLst/>
                                <a:latin typeface="Arial" panose="020B0604020202020204" pitchFamily="34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m</m:t>
                            </m:r>
                          </m:e>
                          <m:sup>
                            <m:r>
                              <a:rPr lang="en-US" sz="3500" i="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3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sz="350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 </a:t>
                </a:r>
                <a:endParaRPr lang="vi-VN" sz="350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" name="Hộp Văn bản 9">
                <a:extLst>
                  <a:ext uri="{FF2B5EF4-FFF2-40B4-BE49-F238E27FC236}">
                    <a16:creationId xmlns:a16="http://schemas.microsoft.com/office/drawing/2014/main" id="{918FCBDD-1F52-BE95-8F95-56199EF40A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1289" y="839756"/>
                <a:ext cx="11900711" cy="1608197"/>
              </a:xfrm>
              <a:prstGeom prst="rect">
                <a:avLst/>
              </a:prstGeom>
              <a:blipFill>
                <a:blip r:embed="rId3"/>
                <a:stretch>
                  <a:fillRect l="-1537" r="-2254" b="-128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Hộp Văn bản 9">
                <a:extLst>
                  <a:ext uri="{FF2B5EF4-FFF2-40B4-BE49-F238E27FC236}">
                    <a16:creationId xmlns:a16="http://schemas.microsoft.com/office/drawing/2014/main" xmlns="" id="{714FC164-7B8F-1B8B-B985-28F0700BBD33}"/>
                  </a:ext>
                </a:extLst>
              </p:cNvPr>
              <p:cNvSpPr txBox="1"/>
              <p:nvPr/>
            </p:nvSpPr>
            <p:spPr>
              <a:xfrm>
                <a:off x="291290" y="3754015"/>
                <a:ext cx="11900710" cy="160832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tabLst>
                    <a:tab pos="4410075" algn="l"/>
                  </a:tabLst>
                </a:pPr>
                <a:r>
                  <a:rPr lang="nl-NL" sz="350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+ Một người đi xe máy với vận tốc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500" i="0" smtClean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45</m:t>
                    </m:r>
                    <m:r>
                      <m:rPr>
                        <m:nor/>
                      </m:rPr>
                      <a:rPr lang="en-US" sz="3500" b="0" i="0" smtClean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  <m:r>
                      <m:rPr>
                        <m:nor/>
                      </m:rPr>
                      <a:rPr lang="vi-VN" sz="3500" i="0" smtClean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m:rPr>
                        <m:nor/>
                      </m:rPr>
                      <a:rPr lang="en-US" sz="3500" i="0" smtClean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km</m:t>
                    </m:r>
                    <m:r>
                      <m:rPr>
                        <m:nor/>
                      </m:rPr>
                      <a:rPr lang="en-US" sz="3500" i="0" smtClean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/</m:t>
                    </m:r>
                    <m:r>
                      <m:rPr>
                        <m:nor/>
                      </m:rPr>
                      <a:rPr lang="en-US" sz="3500" i="0" smtClean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h</m:t>
                    </m:r>
                    <m:r>
                      <m:rPr>
                        <m:nor/>
                      </m:rPr>
                      <a:rPr lang="en-US" sz="3500" i="0" smtClean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en-US" sz="350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 </a:t>
                </a:r>
                <a:r>
                  <a:rPr lang="nl-NL" sz="350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Quãng đường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500" i="0" smtClean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S</m:t>
                    </m:r>
                    <m:r>
                      <m:rPr>
                        <m:nor/>
                      </m:rPr>
                      <a:rPr lang="vi-VN" sz="3500" i="0" smtClean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m:rPr>
                        <m:nor/>
                      </m:rPr>
                      <a:rPr lang="en-US" sz="3500" i="0" smtClean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km</m:t>
                    </m:r>
                    <m:r>
                      <m:rPr>
                        <m:nor/>
                      </m:rPr>
                      <a:rPr lang="en-US" sz="3500" i="0" smtClean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nl-NL" sz="350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xe máy đi được trong</a:t>
                </a:r>
                <a:r>
                  <a:rPr lang="en-US" sz="350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500" i="0" smtClean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t</m:t>
                    </m:r>
                    <m:r>
                      <m:rPr>
                        <m:nor/>
                      </m:rPr>
                      <a:rPr lang="vi-VN" sz="3500" i="0" smtClean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m:rPr>
                        <m:nor/>
                      </m:rPr>
                      <a:rPr lang="en-US" sz="3500" i="0" smtClean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h</m:t>
                    </m:r>
                    <m:r>
                      <m:rPr>
                        <m:nor/>
                      </m:rPr>
                      <a:rPr lang="en-US" sz="3500" i="0" smtClean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nl-NL" sz="350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là: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500" i="0" smtClean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S</m:t>
                    </m:r>
                    <m:r>
                      <m:rPr>
                        <m:nor/>
                      </m:rPr>
                      <a:rPr lang="en-US" sz="3500" i="0" smtClean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=45</m:t>
                    </m:r>
                    <m:r>
                      <m:rPr>
                        <m:nor/>
                      </m:rPr>
                      <a:rPr lang="en-US" sz="3500" i="0" smtClean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t</m:t>
                    </m:r>
                    <m:r>
                      <m:rPr>
                        <m:nor/>
                      </m:rPr>
                      <a:rPr lang="en-US" sz="3500" b="0" i="0" smtClean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  <m:r>
                      <m:rPr>
                        <m:nor/>
                      </m:rPr>
                      <a:rPr lang="vi-VN" sz="3500" i="0" smtClean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m:rPr>
                        <m:nor/>
                      </m:rPr>
                      <a:rPr lang="en-US" sz="3500" i="0" smtClean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km</m:t>
                    </m:r>
                    <m:r>
                      <m:rPr>
                        <m:nor/>
                      </m:rPr>
                      <a:rPr lang="en-US" sz="3500" i="0" smtClean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en-US" sz="350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  <a:endParaRPr lang="vi-VN" sz="350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" name="Hộp Văn bản 9">
                <a:extLst>
                  <a:ext uri="{FF2B5EF4-FFF2-40B4-BE49-F238E27FC236}">
                    <a16:creationId xmlns:a16="http://schemas.microsoft.com/office/drawing/2014/main" id="{714FC164-7B8F-1B8B-B985-28F0700BBD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1290" y="3754015"/>
                <a:ext cx="11900710" cy="1608325"/>
              </a:xfrm>
              <a:prstGeom prst="rect">
                <a:avLst/>
              </a:prstGeom>
              <a:blipFill>
                <a:blip r:embed="rId4"/>
                <a:stretch>
                  <a:fillRect l="-1537" b="-128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Hộp Văn bản 9">
                <a:extLst>
                  <a:ext uri="{FF2B5EF4-FFF2-40B4-BE49-F238E27FC236}">
                    <a16:creationId xmlns:a16="http://schemas.microsoft.com/office/drawing/2014/main" xmlns="" id="{CEB11D8A-9963-041F-F6FD-9D591FB60F35}"/>
                  </a:ext>
                </a:extLst>
              </p:cNvPr>
              <p:cNvSpPr txBox="1"/>
              <p:nvPr/>
            </p:nvSpPr>
            <p:spPr>
              <a:xfrm>
                <a:off x="332633" y="2656767"/>
                <a:ext cx="11654818" cy="81330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tabLst>
                    <a:tab pos="4410075" algn="l"/>
                  </a:tabLst>
                </a:pPr>
                <a:r>
                  <a:rPr lang="en-US" sz="350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Khi đó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500" b="1" i="0" smtClean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V</m:t>
                    </m:r>
                  </m:oMath>
                </a14:m>
                <a:r>
                  <a:rPr lang="en-US" sz="350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là </a:t>
                </a:r>
                <a:r>
                  <a:rPr lang="en-US" sz="3500" b="1">
                    <a:solidFill>
                      <a:srgbClr val="FF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hàm số </a:t>
                </a:r>
                <a:r>
                  <a:rPr lang="en-US" sz="350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500" i="0" smtClean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x</m:t>
                    </m:r>
                    <m:r>
                      <m:rPr>
                        <m:nor/>
                      </m:rPr>
                      <a:rPr lang="en-US" sz="3500" b="0" i="0" smtClean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en-US" sz="350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và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500" b="1" i="0" smtClean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x</m:t>
                    </m:r>
                  </m:oMath>
                </a14:m>
                <a:r>
                  <a:rPr lang="en-US" sz="350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được gọi là </a:t>
                </a:r>
                <a:r>
                  <a:rPr lang="en-US" sz="3500" b="1">
                    <a:solidFill>
                      <a:srgbClr val="FF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biến số</a:t>
                </a:r>
                <a:r>
                  <a:rPr lang="en-US" sz="350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  <a:endParaRPr lang="vi-VN" sz="350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9" name="Hộp Văn bản 9">
                <a:extLst>
                  <a:ext uri="{FF2B5EF4-FFF2-40B4-BE49-F238E27FC236}">
                    <a16:creationId xmlns:a16="http://schemas.microsoft.com/office/drawing/2014/main" id="{CEB11D8A-9963-041F-F6FD-9D591FB60F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2633" y="2656767"/>
                <a:ext cx="11654818" cy="813300"/>
              </a:xfrm>
              <a:prstGeom prst="rect">
                <a:avLst/>
              </a:prstGeom>
              <a:blipFill>
                <a:blip r:embed="rId5"/>
                <a:stretch>
                  <a:fillRect l="-1570" b="-248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Hộp Văn bản 9">
                <a:extLst>
                  <a:ext uri="{FF2B5EF4-FFF2-40B4-BE49-F238E27FC236}">
                    <a16:creationId xmlns:a16="http://schemas.microsoft.com/office/drawing/2014/main" xmlns="" id="{E98F0C5F-D0ED-B70C-1F78-D420FE6EEDD3}"/>
                  </a:ext>
                </a:extLst>
              </p:cNvPr>
              <p:cNvSpPr txBox="1"/>
              <p:nvPr/>
            </p:nvSpPr>
            <p:spPr>
              <a:xfrm>
                <a:off x="332633" y="5500867"/>
                <a:ext cx="11791006" cy="81330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350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Khi đó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500" b="1" i="0" smtClean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S</m:t>
                    </m:r>
                  </m:oMath>
                </a14:m>
                <a:r>
                  <a:rPr lang="en-US" sz="350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là </a:t>
                </a:r>
                <a:r>
                  <a:rPr lang="en-US" sz="3500" b="1">
                    <a:solidFill>
                      <a:srgbClr val="FF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hàm số </a:t>
                </a:r>
                <a:r>
                  <a:rPr lang="en-US" sz="350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500" i="0" smtClean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t</m:t>
                    </m:r>
                  </m:oMath>
                </a14:m>
                <a:r>
                  <a:rPr lang="en-US" sz="350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500" b="1" i="0" smtClean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t</m:t>
                    </m:r>
                  </m:oMath>
                </a14:m>
                <a:r>
                  <a:rPr lang="en-US" sz="350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được gọi là </a:t>
                </a:r>
                <a:r>
                  <a:rPr lang="en-US" sz="3500" b="1">
                    <a:solidFill>
                      <a:srgbClr val="FF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biến số</a:t>
                </a:r>
                <a:r>
                  <a:rPr lang="en-US" sz="350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  <a:endParaRPr lang="vi-VN" sz="350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1" name="Hộp Văn bản 9">
                <a:extLst>
                  <a:ext uri="{FF2B5EF4-FFF2-40B4-BE49-F238E27FC236}">
                    <a16:creationId xmlns:a16="http://schemas.microsoft.com/office/drawing/2014/main" id="{E98F0C5F-D0ED-B70C-1F78-D420FE6EED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2633" y="5500867"/>
                <a:ext cx="11791006" cy="813300"/>
              </a:xfrm>
              <a:prstGeom prst="rect">
                <a:avLst/>
              </a:prstGeom>
              <a:blipFill>
                <a:blip r:embed="rId6"/>
                <a:stretch>
                  <a:fillRect l="-1551" b="-238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69281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" grpId="0"/>
      <p:bldP spid="3" grpId="0"/>
      <p:bldP spid="9" grpId="0"/>
      <p:bldP spid="11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ình chữ nhật 2">
            <a:extLst>
              <a:ext uri="{FF2B5EF4-FFF2-40B4-BE49-F238E27FC236}">
                <a16:creationId xmlns:a16="http://schemas.microsoft.com/office/drawing/2014/main" xmlns="" id="{590D186F-7869-A63B-44C9-A53582AC9EC7}"/>
              </a:ext>
            </a:extLst>
          </p:cNvPr>
          <p:cNvSpPr/>
          <p:nvPr/>
        </p:nvSpPr>
        <p:spPr>
          <a:xfrm>
            <a:off x="4041335" y="3229296"/>
            <a:ext cx="4587017" cy="6286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Bài tập mở rộng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xmlns="" id="{7FF505B0-15B1-A3D3-9AC6-FEA326CCA2C8}"/>
              </a:ext>
            </a:extLst>
          </p:cNvPr>
          <p:cNvSpPr txBox="1"/>
          <p:nvPr/>
        </p:nvSpPr>
        <p:spPr>
          <a:xfrm>
            <a:off x="348223" y="2549562"/>
            <a:ext cx="18830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latin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Hộp Văn bản 18">
                <a:extLst>
                  <a:ext uri="{FF2B5EF4-FFF2-40B4-BE49-F238E27FC236}">
                    <a16:creationId xmlns:a16="http://schemas.microsoft.com/office/drawing/2014/main" xmlns="" id="{541EB2D9-3AE3-13E6-0878-8AD8BDC38263}"/>
                  </a:ext>
                </a:extLst>
              </p:cNvPr>
              <p:cNvSpPr txBox="1"/>
              <p:nvPr/>
            </p:nvSpPr>
            <p:spPr>
              <a:xfrm>
                <a:off x="164783" y="143643"/>
                <a:ext cx="12027217" cy="286232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tabLst>
                    <a:tab pos="4410075" algn="l"/>
                  </a:tabLst>
                </a:pPr>
                <a:r>
                  <a:rPr lang="nl-NL" sz="300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      </a:t>
                </a:r>
                <a:r>
                  <a:rPr lang="nl-NL" sz="300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Dừa sáp là một loại cây đặc sản của tỉnh Trà Vinh. Giá bán một </a:t>
                </a:r>
              </a:p>
              <a:p>
                <a:pPr>
                  <a:tabLst>
                    <a:tab pos="4410075" algn="l"/>
                  </a:tabLst>
                </a:pPr>
                <a:r>
                  <a:rPr lang="nl-NL" sz="300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quả loại I là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000" i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120</m:t>
                    </m:r>
                    <m:r>
                      <m:rPr>
                        <m:nor/>
                      </m:rPr>
                      <a:rPr lang="en-US" sz="3000" b="0" i="0" smtClean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  <m:r>
                      <m:rPr>
                        <m:nor/>
                      </m:rPr>
                      <a:rPr lang="en-US" sz="3000" i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000</m:t>
                    </m:r>
                  </m:oMath>
                </a14:m>
                <a:r>
                  <a:rPr lang="nl-NL" sz="300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đồng. Với mỗi quả dừa sáp bán ra, người nông </a:t>
                </a:r>
              </a:p>
              <a:p>
                <a:pPr>
                  <a:tabLst>
                    <a:tab pos="4410075" algn="l"/>
                  </a:tabLst>
                </a:pPr>
                <a:r>
                  <a:rPr lang="nl-NL" sz="300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dân thu được một số tiền tương ứng. Nếu </a:t>
                </a:r>
                <a:r>
                  <a:rPr lang="en-US" sz="3000" i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x</a:t>
                </a:r>
                <a:r>
                  <a:rPr lang="nl-NL" sz="300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là số dừa bán ra và y là </a:t>
                </a:r>
              </a:p>
              <a:p>
                <a:pPr>
                  <a:tabLst>
                    <a:tab pos="4410075" algn="l"/>
                  </a:tabLst>
                </a:pPr>
                <a:r>
                  <a:rPr lang="nl-NL" sz="300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số tiền thu về. </a:t>
                </a:r>
                <a:endParaRPr lang="vi-VN" sz="300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tabLst>
                    <a:tab pos="4410075" algn="l"/>
                  </a:tabLst>
                </a:pPr>
                <a:r>
                  <a:rPr lang="en-US" sz="300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000" i="0" smtClean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y</m:t>
                    </m:r>
                  </m:oMath>
                </a14:m>
                <a:r>
                  <a:rPr lang="nl-NL" sz="300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có phải là hàm số của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nl-NL" sz="3000" i="0" smtClean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x</m:t>
                    </m:r>
                  </m:oMath>
                </a14:m>
                <a:r>
                  <a:rPr lang="nl-NL" sz="300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không? Vì sao?</a:t>
                </a:r>
                <a:endParaRPr lang="vi-VN" sz="300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tabLst>
                    <a:tab pos="4410075" algn="l"/>
                  </a:tabLst>
                </a:pPr>
                <a:r>
                  <a:rPr lang="nl-NL" sz="300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b) Viết công thức hàm số biểu thị đại lượng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000" i="0" smtClean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y</m:t>
                    </m:r>
                  </m:oMath>
                </a14:m>
                <a:r>
                  <a:rPr lang="nl-NL" sz="300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theo đại lượng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000" i="0" smtClean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x</m:t>
                    </m:r>
                  </m:oMath>
                </a14:m>
                <a:r>
                  <a:rPr lang="en-US" sz="300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  <a:endParaRPr lang="vi-VN" sz="300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9" name="Hộp Văn bản 18">
                <a:extLst>
                  <a:ext uri="{FF2B5EF4-FFF2-40B4-BE49-F238E27FC236}">
                    <a16:creationId xmlns:a16="http://schemas.microsoft.com/office/drawing/2014/main" id="{541EB2D9-3AE3-13E6-0878-8AD8BDC382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4783" y="143643"/>
                <a:ext cx="12027217" cy="2862322"/>
              </a:xfrm>
              <a:prstGeom prst="rect">
                <a:avLst/>
              </a:prstGeom>
              <a:blipFill>
                <a:blip r:embed="rId3"/>
                <a:stretch>
                  <a:fillRect l="-1166" t="-2772" b="-57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xmlns="" id="{0E6A49A0-0271-C3B9-2832-9CFB17935E96}"/>
                  </a:ext>
                </a:extLst>
              </p:cNvPr>
              <p:cNvSpPr txBox="1"/>
              <p:nvPr/>
            </p:nvSpPr>
            <p:spPr>
              <a:xfrm>
                <a:off x="164784" y="4081278"/>
                <a:ext cx="9640698" cy="277672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>
                    <a:tab pos="4410075" algn="l"/>
                  </a:tabLst>
                  <a:defRPr/>
                </a:pPr>
                <a:r>
                  <a:rPr kumimoji="0" lang="nl-NL" sz="3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c) Tính số tiền thu được khi người nông dân bán được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en-US" sz="30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50</m:t>
                    </m:r>
                  </m:oMath>
                </a14:m>
                <a:r>
                  <a:rPr kumimoji="0" lang="nl-NL" sz="3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quả dừa sáp.</a:t>
                </a:r>
                <a:endParaRPr kumimoji="0" lang="vi-VN" sz="3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>
                    <a:tab pos="4410075" algn="l"/>
                  </a:tabLst>
                  <a:defRPr/>
                </a:pPr>
                <a:r>
                  <a:rPr kumimoji="0" lang="nl-NL" sz="3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d) Nếu người nông dân thu về </a:t>
                </a:r>
                <a:r>
                  <a:rPr kumimoji="0" lang="en-US" sz="3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2400000 đồng. Tính số quả dừa sáp đã bán.</a:t>
                </a:r>
                <a:endParaRPr kumimoji="0" lang="vi-VN" sz="3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E6A49A0-0271-C3B9-2832-9CFB17935E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4784" y="4081278"/>
                <a:ext cx="9640698" cy="2776722"/>
              </a:xfrm>
              <a:prstGeom prst="rect">
                <a:avLst/>
              </a:prstGeom>
              <a:blipFill>
                <a:blip r:embed="rId4"/>
                <a:stretch>
                  <a:fillRect l="-1454" r="-1454" b="-59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9087018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hlinkClick r:id="rId2"/>
          </p:cNvPr>
          <p:cNvSpPr/>
          <p:nvPr/>
        </p:nvSpPr>
        <p:spPr>
          <a:xfrm>
            <a:off x="10702344" y="6104586"/>
            <a:ext cx="1043188" cy="61818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Horizontal Scroll 2"/>
          <p:cNvSpPr/>
          <p:nvPr/>
        </p:nvSpPr>
        <p:spPr>
          <a:xfrm>
            <a:off x="1493949" y="1790165"/>
            <a:ext cx="7946264" cy="2627290"/>
          </a:xfrm>
          <a:prstGeom prst="horizontalScroll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253803" y="2408349"/>
            <a:ext cx="68773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 THIỆU </a:t>
            </a:r>
          </a:p>
          <a:p>
            <a:pPr algn="ctr"/>
            <a:r>
              <a:rPr lang="en-US" sz="3600" b="1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“THANH LONG BÌNH THUẬN”</a:t>
            </a:r>
            <a:endParaRPr lang="en-US" sz="3600" b="1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9418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xmlns="" id="{281A8A24-C3E4-2ECF-950D-330CB3F354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298" y="2195870"/>
            <a:ext cx="4604571" cy="2767691"/>
          </a:xfrm>
          <a:prstGeom prst="rect">
            <a:avLst/>
          </a:prstGeom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xmlns="" id="{1CC09B99-C276-BC3F-CE91-C973D7143B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50235" y="2195870"/>
            <a:ext cx="4604570" cy="280761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Hộp Văn bản 3">
                <a:extLst>
                  <a:ext uri="{FF2B5EF4-FFF2-40B4-BE49-F238E27FC236}">
                    <a16:creationId xmlns:a16="http://schemas.microsoft.com/office/drawing/2014/main" xmlns="" id="{D0D5F35D-25FD-3565-077C-9D0E23AFDAFD}"/>
                  </a:ext>
                </a:extLst>
              </p:cNvPr>
              <p:cNvSpPr txBox="1"/>
              <p:nvPr/>
            </p:nvSpPr>
            <p:spPr>
              <a:xfrm>
                <a:off x="244204" y="703560"/>
                <a:ext cx="11947796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>
                    <a:latin typeface="Arial" panose="020B0604020202020204" pitchFamily="34" charset="0"/>
                  </a:rPr>
                  <a:t>	Thanh long là một loại cây chịu hạn, không kén đất, rất thích hợp với điều kiện khí hậu và thổ nhưỡng của tỉnh Bình Thuận. </a:t>
                </a:r>
              </a:p>
              <a:p>
                <a:r>
                  <a:rPr lang="en-US" sz="2800">
                    <a:latin typeface="Arial" panose="020B0604020202020204" pitchFamily="34" charset="0"/>
                  </a:rPr>
                  <a:t>Giá bán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0" smtClean="0">
                        <a:latin typeface="Arial" panose="020B0604020202020204" pitchFamily="34" charset="0"/>
                        <a:cs typeface="Arial" panose="020B0604020202020204" pitchFamily="34" charset="0"/>
                      </a:rPr>
                      <m:t>1</m:t>
                    </m:r>
                  </m:oMath>
                </a14:m>
                <a:r>
                  <a:rPr lang="en-US" sz="2800">
                    <a:latin typeface="Arial" panose="020B0604020202020204" pitchFamily="34" charset="0"/>
                  </a:rPr>
                  <a:t> kg thanh long loại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0" smtClean="0">
                        <a:latin typeface="Arial" panose="020B0604020202020204" pitchFamily="34" charset="0"/>
                        <a:cs typeface="Arial" panose="020B0604020202020204" pitchFamily="34" charset="0"/>
                      </a:rPr>
                      <m:t>I</m:t>
                    </m:r>
                  </m:oMath>
                </a14:m>
                <a:r>
                  <a:rPr lang="en-US" sz="2800">
                    <a:latin typeface="Arial" panose="020B0604020202020204" pitchFamily="34" charset="0"/>
                  </a:rPr>
                  <a:t> là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0" smtClean="0">
                        <a:latin typeface="Arial" panose="020B0604020202020204" pitchFamily="34" charset="0"/>
                        <a:cs typeface="Arial" panose="020B0604020202020204" pitchFamily="34" charset="0"/>
                      </a:rPr>
                      <m:t>32 000 </m:t>
                    </m:r>
                  </m:oMath>
                </a14:m>
                <a:r>
                  <a:rPr lang="en-US" sz="2800" smtClean="0">
                    <a:latin typeface="Arial" panose="020B0604020202020204" pitchFamily="34" charset="0"/>
                  </a:rPr>
                  <a:t>đồng</a:t>
                </a:r>
                <a:endParaRPr lang="vi-VN" sz="2800"/>
              </a:p>
            </p:txBody>
          </p:sp>
        </mc:Choice>
        <mc:Fallback xmlns="">
          <p:sp>
            <p:nvSpPr>
              <p:cNvPr id="4" name="Hộp Văn bản 3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D0D5F35D-25FD-3565-077C-9D0E23AFDA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4204" y="703560"/>
                <a:ext cx="11947796" cy="1384995"/>
              </a:xfrm>
              <a:prstGeom prst="rect">
                <a:avLst/>
              </a:prstGeom>
              <a:blipFill rotWithShape="0">
                <a:blip r:embed="rId5"/>
                <a:stretch>
                  <a:fillRect l="-1020" t="-4386" r="-1837" b="-109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Hộp Văn bản 4">
            <a:extLst>
              <a:ext uri="{FF2B5EF4-FFF2-40B4-BE49-F238E27FC236}">
                <a16:creationId xmlns:a16="http://schemas.microsoft.com/office/drawing/2014/main" xmlns="" id="{EB5C7751-7641-8E97-08E8-4D60347A69F5}"/>
              </a:ext>
            </a:extLst>
          </p:cNvPr>
          <p:cNvSpPr txBox="1"/>
          <p:nvPr/>
        </p:nvSpPr>
        <p:spPr>
          <a:xfrm>
            <a:off x="562478" y="5110800"/>
            <a:ext cx="1047471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Hãy cho biết:</a:t>
            </a:r>
          </a:p>
          <a:p>
            <a:pPr algn="ctr"/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- Số tiền người bán thu được khi bán 2 kg thanh long?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83518" y="49875"/>
            <a:ext cx="3342262" cy="653685"/>
            <a:chOff x="83518" y="49875"/>
            <a:chExt cx="3342262" cy="653685"/>
          </a:xfrm>
        </p:grpSpPr>
        <p:sp>
          <p:nvSpPr>
            <p:cNvPr id="7" name="Rectangle: Rounded Corners 19">
              <a:extLst>
                <a:ext uri="{FF2B5EF4-FFF2-40B4-BE49-F238E27FC236}">
                  <a16:creationId xmlns:a16="http://schemas.microsoft.com/office/drawing/2014/main" xmlns="" id="{F0B9D66F-5601-40B8-86B8-4B94AB7C2B0B}"/>
                </a:ext>
              </a:extLst>
            </p:cNvPr>
            <p:cNvSpPr/>
            <p:nvPr/>
          </p:nvSpPr>
          <p:spPr>
            <a:xfrm>
              <a:off x="83518" y="49875"/>
              <a:ext cx="3342262" cy="653685"/>
            </a:xfrm>
            <a:prstGeom prst="round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8" name="!!1">
              <a:extLst>
                <a:ext uri="{FF2B5EF4-FFF2-40B4-BE49-F238E27FC236}">
                  <a16:creationId xmlns:a16="http://schemas.microsoft.com/office/drawing/2014/main" xmlns="" id="{4D3CFCA8-27ED-41FB-92A9-BA8CC0500364}"/>
                </a:ext>
              </a:extLst>
            </p:cNvPr>
            <p:cNvSpPr txBox="1"/>
            <p:nvPr/>
          </p:nvSpPr>
          <p:spPr>
            <a:xfrm>
              <a:off x="244204" y="126683"/>
              <a:ext cx="3181576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800" b="1" dirty="0" err="1">
                  <a:solidFill>
                    <a:srgbClr val="C55A1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HOẠT</a:t>
              </a:r>
              <a:r>
                <a:rPr lang="en-US" sz="2800" b="1" dirty="0">
                  <a:solidFill>
                    <a:srgbClr val="C55A1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err="1">
                  <a:solidFill>
                    <a:srgbClr val="C55A1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ĐỘNG</a:t>
              </a:r>
              <a:r>
                <a:rPr lang="en-US" sz="2800" b="1">
                  <a:solidFill>
                    <a:srgbClr val="C55A1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smtClean="0">
                  <a:solidFill>
                    <a:srgbClr val="C55A1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KĐ</a:t>
              </a:r>
              <a:endParaRPr lang="en-US" sz="2800" dirty="0">
                <a:solidFill>
                  <a:srgbClr val="C55A11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1427458" y="6064907"/>
            <a:ext cx="1016143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- Số 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tiền người bán thu được khi bán </a:t>
            </a:r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3 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kg thanh long?</a:t>
            </a:r>
          </a:p>
          <a:p>
            <a:endParaRPr lang="en-US" sz="2800"/>
          </a:p>
        </p:txBody>
      </p:sp>
    </p:spTree>
    <p:extLst>
      <p:ext uri="{BB962C8B-B14F-4D97-AF65-F5344CB8AC3E}">
        <p14:creationId xmlns:p14="http://schemas.microsoft.com/office/powerpoint/2010/main" val="69485230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xmlns="" id="{281A8A24-C3E4-2ECF-950D-330CB3F354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298" y="2233377"/>
            <a:ext cx="4604571" cy="2767691"/>
          </a:xfrm>
          <a:prstGeom prst="rect">
            <a:avLst/>
          </a:prstGeom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xmlns="" id="{1CC09B99-C276-BC3F-CE91-C973D7143B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37355" y="2233377"/>
            <a:ext cx="4604570" cy="280761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88967" y="818397"/>
            <a:ext cx="985295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Qua đó các bạn rút ra mối quan hệ giữa số kg thanh long  loại I bán ra và số tiền người bán thu được là như thế nào?</a:t>
            </a: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Hộp Văn bản 3">
                <a:extLst>
                  <a:ext uri="{FF2B5EF4-FFF2-40B4-BE49-F238E27FC236}">
                    <a16:creationId xmlns:a16="http://schemas.microsoft.com/office/drawing/2014/main" xmlns="" id="{D0D5F35D-25FD-3565-077C-9D0E23AFDAFD}"/>
                  </a:ext>
                </a:extLst>
              </p:cNvPr>
              <p:cNvSpPr txBox="1"/>
              <p:nvPr/>
            </p:nvSpPr>
            <p:spPr>
              <a:xfrm>
                <a:off x="788967" y="5461941"/>
                <a:ext cx="9852958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smtClean="0">
                    <a:latin typeface="Arial" panose="020B0604020202020204" pitchFamily="34" charset="0"/>
                  </a:rPr>
                  <a:t>Với </a:t>
                </a:r>
                <a:r>
                  <a:rPr lang="en-US" sz="2800">
                    <a:latin typeface="Arial" panose="020B0604020202020204" pitchFamily="34" charset="0"/>
                  </a:rPr>
                  <a:t>mỗi lượng thanh long loại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0" smtClean="0">
                        <a:latin typeface="Arial" panose="020B0604020202020204" pitchFamily="34" charset="0"/>
                        <a:cs typeface="Arial" panose="020B0604020202020204" pitchFamily="34" charset="0"/>
                      </a:rPr>
                      <m:t>I</m:t>
                    </m:r>
                  </m:oMath>
                </a14:m>
                <a:r>
                  <a:rPr lang="en-US" sz="2800">
                    <a:latin typeface="Arial" panose="020B0604020202020204" pitchFamily="34" charset="0"/>
                  </a:rPr>
                  <a:t> được bán ra, người bán sẽ thu được một số tiền tương ứng.</a:t>
                </a:r>
                <a:endParaRPr lang="vi-VN" sz="2800"/>
              </a:p>
            </p:txBody>
          </p:sp>
        </mc:Choice>
        <mc:Fallback xmlns="">
          <p:sp>
            <p:nvSpPr>
              <p:cNvPr id="7" name="Hộp Văn bản 3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D0D5F35D-25FD-3565-077C-9D0E23AFDA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8967" y="5461941"/>
                <a:ext cx="9852958" cy="954107"/>
              </a:xfrm>
              <a:prstGeom prst="rect">
                <a:avLst/>
              </a:prstGeom>
              <a:blipFill rotWithShape="0">
                <a:blip r:embed="rId5"/>
                <a:stretch>
                  <a:fillRect l="-1237" t="-7006" b="-165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8842276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xmlns="" id="{281A8A24-C3E4-2ECF-950D-330CB3F354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4552" y="2547012"/>
            <a:ext cx="4604571" cy="2767691"/>
          </a:xfrm>
          <a:prstGeom prst="rect">
            <a:avLst/>
          </a:prstGeom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xmlns="" id="{1CC09B99-C276-BC3F-CE91-C973D7143B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9023" y="2547012"/>
            <a:ext cx="4604570" cy="2807615"/>
          </a:xfrm>
          <a:prstGeom prst="rect">
            <a:avLst/>
          </a:prstGeom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xmlns="" id="{EB5C7751-7641-8E97-08E8-4D60347A69F5}"/>
              </a:ext>
            </a:extLst>
          </p:cNvPr>
          <p:cNvSpPr txBox="1"/>
          <p:nvPr/>
        </p:nvSpPr>
        <p:spPr>
          <a:xfrm>
            <a:off x="1064755" y="735396"/>
            <a:ext cx="942509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latin typeface="Arial" panose="020B0604020202020204" pitchFamily="34" charset="0"/>
              </a:rPr>
              <a:t>Mối liên quan giữa hai đại lượng: số ki-lô-gam thanh long được bán ra và số tiền người bán thu được thể hiện </a:t>
            </a:r>
          </a:p>
          <a:p>
            <a:pPr algn="ctr"/>
            <a:r>
              <a:rPr lang="en-US" sz="2800" b="1">
                <a:latin typeface="Arial" panose="020B0604020202020204" pitchFamily="34" charset="0"/>
              </a:rPr>
              <a:t>khái niệm </a:t>
            </a:r>
            <a:r>
              <a:rPr lang="en-US" sz="2800">
                <a:latin typeface="Arial" panose="020B0604020202020204" pitchFamily="34" charset="0"/>
              </a:rPr>
              <a:t>nào trong toán học? </a:t>
            </a:r>
            <a:endParaRPr lang="vi-VN" sz="2800"/>
          </a:p>
        </p:txBody>
      </p:sp>
    </p:spTree>
    <p:extLst>
      <p:ext uri="{BB962C8B-B14F-4D97-AF65-F5344CB8AC3E}">
        <p14:creationId xmlns:p14="http://schemas.microsoft.com/office/powerpoint/2010/main" val="112891379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xmlns="" id="{84D10CE7-19C2-7F49-9761-3CC92AB87046}"/>
              </a:ext>
            </a:extLst>
          </p:cNvPr>
          <p:cNvSpPr txBox="1"/>
          <p:nvPr/>
        </p:nvSpPr>
        <p:spPr>
          <a:xfrm>
            <a:off x="1230950" y="1617264"/>
            <a:ext cx="1010245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GB" sz="5400" b="1" smtClean="0">
                <a:solidFill>
                  <a:srgbClr val="FF0000"/>
                </a:solidFill>
                <a:latin typeface="Arial" panose="020B0604020202020204" pitchFamily="34" charset="0"/>
                <a:ea typeface="思源黑体 Medium"/>
                <a:cs typeface="Arial" panose="020B0604020202020204" pitchFamily="34" charset="0"/>
                <a:sym typeface="Special Elite"/>
              </a:rPr>
              <a:t>TIẾT 33 </a:t>
            </a:r>
            <a:endParaRPr lang="en-US" altLang="en-GB" sz="5400" b="1">
              <a:solidFill>
                <a:srgbClr val="FF0000"/>
              </a:solidFill>
              <a:latin typeface="Arial" panose="020B0604020202020204" pitchFamily="34" charset="0"/>
              <a:ea typeface="思源黑体 Medium"/>
              <a:cs typeface="Arial" panose="020B0604020202020204" pitchFamily="34" charset="0"/>
              <a:sym typeface="Special Elite"/>
            </a:endParaRPr>
          </a:p>
          <a:p>
            <a:pPr algn="ctr"/>
            <a:r>
              <a:rPr lang="en-US" altLang="en-GB" sz="7200" b="1">
                <a:solidFill>
                  <a:srgbClr val="00B050"/>
                </a:solidFill>
                <a:latin typeface="Arial" panose="020B0604020202020204" pitchFamily="34" charset="0"/>
                <a:ea typeface="思源黑体 Medium"/>
                <a:cs typeface="Arial" panose="020B0604020202020204" pitchFamily="34" charset="0"/>
                <a:sym typeface="Special Elite"/>
              </a:rPr>
              <a:t>§</a:t>
            </a:r>
            <a:r>
              <a:rPr lang="en-US" altLang="en-GB" sz="7200" b="1" smtClean="0">
                <a:solidFill>
                  <a:srgbClr val="00B050"/>
                </a:solidFill>
                <a:latin typeface="Arial" panose="020B0604020202020204" pitchFamily="34" charset="0"/>
                <a:ea typeface="思源黑体 Medium"/>
                <a:cs typeface="Arial" panose="020B0604020202020204" pitchFamily="34" charset="0"/>
                <a:sym typeface="Special Elite"/>
              </a:rPr>
              <a:t>1- HÀM </a:t>
            </a:r>
            <a:r>
              <a:rPr lang="en-US" altLang="en-GB" sz="7200" b="1">
                <a:solidFill>
                  <a:srgbClr val="00B050"/>
                </a:solidFill>
                <a:latin typeface="Arial" panose="020B0604020202020204" pitchFamily="34" charset="0"/>
                <a:ea typeface="思源黑体 Medium"/>
                <a:cs typeface="Arial" panose="020B0604020202020204" pitchFamily="34" charset="0"/>
                <a:sym typeface="Special Elite"/>
              </a:rPr>
              <a:t>SỐ</a:t>
            </a:r>
            <a:endParaRPr lang="en-US" sz="7200" dirty="0">
              <a:solidFill>
                <a:srgbClr val="00B050"/>
              </a:solidFill>
              <a:latin typeface="Arial" panose="020B06040202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D584138F-8E08-80AB-D34B-920044DC0C29}"/>
              </a:ext>
            </a:extLst>
          </p:cNvPr>
          <p:cNvGrpSpPr/>
          <p:nvPr/>
        </p:nvGrpSpPr>
        <p:grpSpPr>
          <a:xfrm rot="18977293">
            <a:off x="9161443" y="-2390612"/>
            <a:ext cx="3136324" cy="6858000"/>
            <a:chOff x="9055676" y="0"/>
            <a:chExt cx="3136324" cy="6858000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xmlns="" id="{9CBF60A3-2F5D-F504-F964-30BC19D2D415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xmlns="" id="{1C1D4C04-F1C3-A018-AF9D-423BF9ABA215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8826A0DA-0013-0F9B-180D-0A4BFD879C86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xmlns="" id="{9CC5AF9F-8B0C-3AFB-3E97-7976D4C65356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xmlns="" id="{0004EC97-5B3A-4F7B-E0ED-858142F0688A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24075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649</TotalTime>
  <Words>3120</Words>
  <Application>Microsoft Office PowerPoint</Application>
  <PresentationFormat>Widescreen</PresentationFormat>
  <Paragraphs>424</Paragraphs>
  <Slides>48</Slides>
  <Notes>36</Notes>
  <HiddenSlides>0</HiddenSlides>
  <MMClips>10</MMClips>
  <ScaleCrop>false</ScaleCrop>
  <HeadingPairs>
    <vt:vector size="8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61" baseType="lpstr">
      <vt:lpstr>.VnTifani HeavyH</vt:lpstr>
      <vt:lpstr>.VnTimeH</vt:lpstr>
      <vt:lpstr>Abadi</vt:lpstr>
      <vt:lpstr>Arial</vt:lpstr>
      <vt:lpstr>Calibri</vt:lpstr>
      <vt:lpstr>Calibri Light</vt:lpstr>
      <vt:lpstr>Cambria Math</vt:lpstr>
      <vt:lpstr>Special Elite</vt:lpstr>
      <vt:lpstr>Tahoma</vt:lpstr>
      <vt:lpstr>Times New Roman</vt:lpstr>
      <vt:lpstr>思源黑体 Medium</vt:lpstr>
      <vt:lpstr>Office Theme</vt:lpstr>
      <vt:lpstr>Equation</vt:lpstr>
      <vt:lpstr>PowerPoint Presentation</vt:lpstr>
      <vt:lpstr>Tiết 33 - HÀM SỐ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LANANH</dc:creator>
  <cp:lastModifiedBy>LANANH</cp:lastModifiedBy>
  <cp:revision>38</cp:revision>
  <dcterms:created xsi:type="dcterms:W3CDTF">2024-12-08T04:41:48Z</dcterms:created>
  <dcterms:modified xsi:type="dcterms:W3CDTF">2024-12-09T11:16:48Z</dcterms:modified>
</cp:coreProperties>
</file>