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400" r:id="rId6"/>
    <p:sldId id="401" r:id="rId7"/>
    <p:sldId id="313" r:id="rId8"/>
    <p:sldId id="402" r:id="rId9"/>
    <p:sldId id="403" r:id="rId10"/>
    <p:sldId id="404" r:id="rId11"/>
    <p:sldId id="405" r:id="rId12"/>
    <p:sldId id="258" r:id="rId13"/>
    <p:sldId id="406" r:id="rId14"/>
    <p:sldId id="312" r:id="rId15"/>
    <p:sldId id="270" r:id="rId16"/>
    <p:sldId id="407" r:id="rId17"/>
    <p:sldId id="408" r:id="rId18"/>
    <p:sldId id="409" r:id="rId19"/>
    <p:sldId id="410" r:id="rId20"/>
    <p:sldId id="411" r:id="rId21"/>
    <p:sldId id="414" r:id="rId22"/>
    <p:sldId id="279" r:id="rId23"/>
    <p:sldId id="41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91E"/>
    <a:srgbClr val="2704FC"/>
    <a:srgbClr val="AF519F"/>
    <a:srgbClr val="000000"/>
    <a:srgbClr val="B6954A"/>
    <a:srgbClr val="416529"/>
    <a:srgbClr val="4112EE"/>
    <a:srgbClr val="3CC453"/>
    <a:srgbClr val="16EA76"/>
    <a:srgbClr val="F70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806" autoAdjust="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Bấm</a:t>
            </a:r>
            <a:r>
              <a:rPr lang="en-AU" dirty="0"/>
              <a:t> </a:t>
            </a:r>
            <a:r>
              <a:rPr lang="en-AU" dirty="0" err="1"/>
              <a:t>vào</a:t>
            </a:r>
            <a:r>
              <a:rPr lang="en-AU" dirty="0"/>
              <a:t> </a:t>
            </a:r>
            <a:r>
              <a:rPr lang="en-AU" dirty="0" err="1"/>
              <a:t>tâm</a:t>
            </a:r>
            <a:r>
              <a:rPr lang="en-AU" dirty="0"/>
              <a:t> </a:t>
            </a:r>
            <a:r>
              <a:rPr lang="en-AU" dirty="0" err="1"/>
              <a:t>của</a:t>
            </a:r>
            <a:r>
              <a:rPr lang="en-AU" dirty="0"/>
              <a:t> </a:t>
            </a:r>
            <a:r>
              <a:rPr lang="en-AU" dirty="0" err="1"/>
              <a:t>vòng</a:t>
            </a:r>
            <a:r>
              <a:rPr lang="en-AU" dirty="0"/>
              <a:t> quay </a:t>
            </a:r>
            <a:r>
              <a:rPr lang="en-AU" dirty="0" err="1"/>
              <a:t>để</a:t>
            </a:r>
            <a:r>
              <a:rPr lang="en-AU" dirty="0"/>
              <a:t> </a:t>
            </a:r>
            <a:r>
              <a:rPr lang="en-AU" dirty="0" err="1"/>
              <a:t>vòng</a:t>
            </a:r>
            <a:r>
              <a:rPr lang="en-AU" dirty="0"/>
              <a:t> quay </a:t>
            </a:r>
            <a:r>
              <a:rPr lang="en-AU" dirty="0" err="1"/>
              <a:t>hoạt</a:t>
            </a:r>
            <a:r>
              <a:rPr lang="en-AU" dirty="0"/>
              <a:t> </a:t>
            </a:r>
            <a:r>
              <a:rPr lang="en-AU" dirty="0" err="1"/>
              <a:t>động</a:t>
            </a:r>
            <a:r>
              <a:rPr lang="en-AU" dirty="0"/>
              <a:t> </a:t>
            </a:r>
            <a:r>
              <a:rPr lang="en-AU" dirty="0" err="1"/>
              <a:t>và</a:t>
            </a:r>
            <a:r>
              <a:rPr lang="en-AU" dirty="0"/>
              <a:t> </a:t>
            </a:r>
            <a:r>
              <a:rPr lang="en-AU" dirty="0" err="1"/>
              <a:t>dừng</a:t>
            </a:r>
            <a:r>
              <a:rPr lang="en-AU" dirty="0"/>
              <a:t> </a:t>
            </a:r>
            <a:r>
              <a:rPr lang="en-AU" dirty="0" err="1"/>
              <a:t>lại</a:t>
            </a:r>
            <a:r>
              <a:rPr lang="en-AU" dirty="0"/>
              <a:t>, </a:t>
            </a:r>
            <a:r>
              <a:rPr lang="en-AU" dirty="0" err="1"/>
              <a:t>sau</a:t>
            </a:r>
            <a:r>
              <a:rPr lang="en-AU" dirty="0"/>
              <a:t> </a:t>
            </a:r>
            <a:r>
              <a:rPr lang="en-AU" dirty="0" err="1"/>
              <a:t>đó</a:t>
            </a:r>
            <a:r>
              <a:rPr lang="en-AU" dirty="0"/>
              <a:t> </a:t>
            </a:r>
            <a:r>
              <a:rPr lang="en-AU" dirty="0" err="1"/>
              <a:t>bấm</a:t>
            </a:r>
            <a:r>
              <a:rPr lang="en-AU" dirty="0"/>
              <a:t> </a:t>
            </a:r>
            <a:r>
              <a:rPr lang="en-AU" dirty="0" err="1"/>
              <a:t>câu</a:t>
            </a:r>
            <a:r>
              <a:rPr lang="en-AU" dirty="0"/>
              <a:t> </a:t>
            </a:r>
            <a:r>
              <a:rPr lang="en-AU" dirty="0" err="1"/>
              <a:t>hỏi</a:t>
            </a:r>
            <a:r>
              <a:rPr lang="en-AU" dirty="0"/>
              <a:t> </a:t>
            </a:r>
            <a:r>
              <a:rPr lang="en-AU" dirty="0" err="1"/>
              <a:t>và</a:t>
            </a:r>
            <a:r>
              <a:rPr lang="en-AU" dirty="0"/>
              <a:t> </a:t>
            </a:r>
            <a:r>
              <a:rPr lang="en-AU" dirty="0" err="1"/>
              <a:t>học</a:t>
            </a:r>
            <a:r>
              <a:rPr lang="en-AU" dirty="0"/>
              <a:t> </a:t>
            </a:r>
            <a:r>
              <a:rPr lang="en-AU" dirty="0" err="1"/>
              <a:t>sinh</a:t>
            </a:r>
            <a:r>
              <a:rPr lang="en-AU" dirty="0"/>
              <a:t> </a:t>
            </a:r>
            <a:r>
              <a:rPr lang="en-AU" dirty="0" err="1"/>
              <a:t>lựa</a:t>
            </a:r>
            <a:r>
              <a:rPr lang="en-AU" dirty="0"/>
              <a:t> </a:t>
            </a:r>
            <a:r>
              <a:rPr lang="en-AU" dirty="0" err="1"/>
              <a:t>chọn</a:t>
            </a:r>
            <a:r>
              <a:rPr lang="en-AU" dirty="0"/>
              <a:t>.</a:t>
            </a:r>
          </a:p>
          <a:p>
            <a:r>
              <a:rPr lang="en-AU" dirty="0" err="1"/>
              <a:t>Kết</a:t>
            </a:r>
            <a:r>
              <a:rPr lang="en-AU" dirty="0"/>
              <a:t> </a:t>
            </a:r>
            <a:r>
              <a:rPr lang="en-AU" dirty="0" err="1"/>
              <a:t>thúc</a:t>
            </a:r>
            <a:r>
              <a:rPr lang="en-AU" dirty="0"/>
              <a:t> </a:t>
            </a:r>
            <a:r>
              <a:rPr lang="en-AU" dirty="0" err="1"/>
              <a:t>một</a:t>
            </a:r>
            <a:r>
              <a:rPr lang="en-AU" dirty="0"/>
              <a:t> </a:t>
            </a:r>
            <a:r>
              <a:rPr lang="en-AU" dirty="0" err="1"/>
              <a:t>câu</a:t>
            </a:r>
            <a:r>
              <a:rPr lang="en-AU" dirty="0"/>
              <a:t> </a:t>
            </a:r>
            <a:r>
              <a:rPr lang="en-AU" dirty="0" err="1"/>
              <a:t>hỏi</a:t>
            </a:r>
            <a:r>
              <a:rPr lang="en-AU" dirty="0"/>
              <a:t>. </a:t>
            </a:r>
            <a:r>
              <a:rPr lang="en-AU" dirty="0" err="1"/>
              <a:t>Hãy</a:t>
            </a:r>
            <a:r>
              <a:rPr lang="en-AU" dirty="0"/>
              <a:t> </a:t>
            </a:r>
            <a:r>
              <a:rPr lang="en-AU" dirty="0" err="1"/>
              <a:t>chọn</a:t>
            </a:r>
            <a:r>
              <a:rPr lang="en-AU" dirty="0"/>
              <a:t> </a:t>
            </a:r>
            <a:r>
              <a:rPr lang="en-AU" dirty="0" err="1"/>
              <a:t>hình</a:t>
            </a:r>
            <a:r>
              <a:rPr lang="en-AU" dirty="0"/>
              <a:t> tam </a:t>
            </a:r>
            <a:r>
              <a:rPr lang="en-AU" dirty="0" err="1"/>
              <a:t>giác</a:t>
            </a:r>
            <a:r>
              <a:rPr lang="en-AU" dirty="0"/>
              <a:t> </a:t>
            </a:r>
            <a:r>
              <a:rPr lang="en-AU" dirty="0" err="1"/>
              <a:t>để</a:t>
            </a:r>
            <a:r>
              <a:rPr lang="en-AU" dirty="0"/>
              <a:t> </a:t>
            </a:r>
            <a:r>
              <a:rPr lang="en-AU" dirty="0" err="1"/>
              <a:t>chở</a:t>
            </a:r>
            <a:r>
              <a:rPr lang="en-AU" dirty="0"/>
              <a:t> </a:t>
            </a:r>
            <a:r>
              <a:rPr lang="en-AU" dirty="0" err="1"/>
              <a:t>về</a:t>
            </a:r>
            <a:r>
              <a:rPr lang="en-AU" dirty="0"/>
              <a:t> </a:t>
            </a:r>
            <a:r>
              <a:rPr lang="en-AU" dirty="0" err="1"/>
              <a:t>vòng</a:t>
            </a:r>
            <a:r>
              <a:rPr lang="en-AU" dirty="0"/>
              <a:t> quay. </a:t>
            </a:r>
          </a:p>
          <a:p>
            <a:r>
              <a:rPr lang="en-AU" dirty="0" err="1"/>
              <a:t>Kết</a:t>
            </a:r>
            <a:r>
              <a:rPr lang="en-AU" dirty="0"/>
              <a:t> </a:t>
            </a:r>
            <a:r>
              <a:rPr lang="en-AU" dirty="0" err="1"/>
              <a:t>thúc</a:t>
            </a:r>
            <a:r>
              <a:rPr lang="en-AU" dirty="0"/>
              <a:t> </a:t>
            </a:r>
            <a:r>
              <a:rPr lang="en-AU" dirty="0" err="1"/>
              <a:t>trò</a:t>
            </a:r>
            <a:r>
              <a:rPr lang="en-AU" dirty="0"/>
              <a:t> </a:t>
            </a:r>
            <a:r>
              <a:rPr lang="en-AU" dirty="0" err="1"/>
              <a:t>chơi</a:t>
            </a:r>
            <a:r>
              <a:rPr lang="en-AU" dirty="0"/>
              <a:t> </a:t>
            </a:r>
            <a:r>
              <a:rPr lang="en-AU" dirty="0" err="1"/>
              <a:t>bấm</a:t>
            </a:r>
            <a:r>
              <a:rPr lang="en-AU" dirty="0"/>
              <a:t> </a:t>
            </a:r>
            <a:r>
              <a:rPr lang="en-AU" dirty="0" err="1"/>
              <a:t>chọn</a:t>
            </a:r>
            <a:r>
              <a:rPr lang="en-AU" dirty="0"/>
              <a:t> </a:t>
            </a:r>
            <a:r>
              <a:rPr lang="en-AU" dirty="0" err="1"/>
              <a:t>hình</a:t>
            </a:r>
            <a:r>
              <a:rPr lang="en-AU" dirty="0"/>
              <a:t> </a:t>
            </a:r>
            <a:r>
              <a:rPr lang="en-AU" dirty="0" err="1"/>
              <a:t>ngôi</a:t>
            </a:r>
            <a:r>
              <a:rPr lang="en-AU" dirty="0"/>
              <a:t> </a:t>
            </a:r>
            <a:r>
              <a:rPr lang="en-AU" dirty="0" err="1"/>
              <a:t>sao</a:t>
            </a:r>
            <a:r>
              <a:rPr lang="en-AU" dirty="0"/>
              <a:t> </a:t>
            </a:r>
            <a:r>
              <a:rPr lang="en-AU" dirty="0" err="1"/>
              <a:t>để</a:t>
            </a:r>
            <a:r>
              <a:rPr lang="en-AU" dirty="0"/>
              <a:t> </a:t>
            </a:r>
            <a:r>
              <a:rPr lang="en-AU" dirty="0" err="1"/>
              <a:t>tiếp</a:t>
            </a:r>
            <a:r>
              <a:rPr lang="en-AU" dirty="0"/>
              <a:t> </a:t>
            </a:r>
            <a:r>
              <a:rPr lang="en-AU" dirty="0" err="1"/>
              <a:t>tục</a:t>
            </a:r>
            <a:r>
              <a:rPr lang="en-AU" dirty="0"/>
              <a:t> </a:t>
            </a:r>
            <a:r>
              <a:rPr lang="en-AU" dirty="0" err="1"/>
              <a:t>bài</a:t>
            </a:r>
            <a:r>
              <a:rPr lang="en-AU" dirty="0"/>
              <a:t> </a:t>
            </a:r>
            <a:r>
              <a:rPr lang="en-AU" dirty="0" err="1"/>
              <a:t>học</a:t>
            </a:r>
            <a:r>
              <a:rPr lang="en-AU" dirty="0"/>
              <a:t>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1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2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2;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2,4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3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7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7/26/2023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31.png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8.wmf"/><Relationship Id="rId2" Type="http://schemas.openxmlformats.org/officeDocument/2006/relationships/image" Target="../media/image34.png"/><Relationship Id="rId16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9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46.wmf"/><Relationship Id="rId18" Type="http://schemas.openxmlformats.org/officeDocument/2006/relationships/image" Target="../media/image48.wmf"/><Relationship Id="rId3" Type="http://schemas.openxmlformats.org/officeDocument/2006/relationships/image" Target="../media/image66.png"/><Relationship Id="rId7" Type="http://schemas.openxmlformats.org/officeDocument/2006/relationships/image" Target="../media/image43.svg"/><Relationship Id="rId12" Type="http://schemas.openxmlformats.org/officeDocument/2006/relationships/oleObject" Target="../embeddings/oleObject21.bin"/><Relationship Id="rId17" Type="http://schemas.openxmlformats.org/officeDocument/2006/relationships/oleObject" Target="../embeddings/oleObject23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3.svg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5.emf"/><Relationship Id="rId4" Type="http://schemas.openxmlformats.org/officeDocument/2006/relationships/image" Target="../media/image2.png"/><Relationship Id="rId9" Type="http://schemas.openxmlformats.org/officeDocument/2006/relationships/image" Target="../media/image44.wmf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6.wmf"/><Relationship Id="rId3" Type="http://schemas.openxmlformats.org/officeDocument/2006/relationships/image" Target="../media/image49.wmf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31.bin"/><Relationship Id="rId2" Type="http://schemas.openxmlformats.org/officeDocument/2006/relationships/oleObject" Target="../embeddings/oleObject24.bin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75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4.wmf"/><Relationship Id="rId22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85.png"/><Relationship Id="rId7" Type="http://schemas.openxmlformats.org/officeDocument/2006/relationships/image" Target="../media/image2.png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63.w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88.png"/><Relationship Id="rId5" Type="http://schemas.openxmlformats.org/officeDocument/2006/relationships/image" Target="../media/image59.wmf"/><Relationship Id="rId15" Type="http://schemas.openxmlformats.org/officeDocument/2006/relationships/image" Target="../media/image62.wmf"/><Relationship Id="rId10" Type="http://schemas.openxmlformats.org/officeDocument/2006/relationships/image" Target="../media/image43.svg"/><Relationship Id="rId19" Type="http://schemas.openxmlformats.org/officeDocument/2006/relationships/image" Target="../media/image64.e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.png"/><Relationship Id="rId14" Type="http://schemas.openxmlformats.org/officeDocument/2006/relationships/oleObject" Target="../embeddings/oleObject3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97.png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72.w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69.wmf"/><Relationship Id="rId10" Type="http://schemas.openxmlformats.org/officeDocument/2006/relationships/image" Target="../media/image71.wmf"/><Relationship Id="rId4" Type="http://schemas.openxmlformats.org/officeDocument/2006/relationships/oleObject" Target="../embeddings/oleObject39.bin"/><Relationship Id="rId9" Type="http://schemas.openxmlformats.org/officeDocument/2006/relationships/oleObject" Target="../embeddings/oleObject4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oleObject" Target="../embeddings/oleObject1.bin"/><Relationship Id="rId7" Type="http://schemas.openxmlformats.org/officeDocument/2006/relationships/slide" Target="slide4.xml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slide" Target="slide3.xml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9.xml"/><Relationship Id="rId11" Type="http://schemas.openxmlformats.org/officeDocument/2006/relationships/image" Target="../media/image12.w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2.xml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5" Type="http://schemas.openxmlformats.org/officeDocument/2006/relationships/slide" Target="slide1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14.wmf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6.wmf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11" Type="http://schemas.openxmlformats.org/officeDocument/2006/relationships/oleObject" Target="../embeddings/oleObject4.bin"/><Relationship Id="rId5" Type="http://schemas.openxmlformats.org/officeDocument/2006/relationships/slide" Target="slide12.xml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image" Target="../media/image10.gif"/><Relationship Id="rId11" Type="http://schemas.openxmlformats.org/officeDocument/2006/relationships/slide" Target="slide2.xml"/><Relationship Id="rId5" Type="http://schemas.openxmlformats.org/officeDocument/2006/relationships/slide" Target="slide12.xml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10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0.emf"/><Relationship Id="rId3" Type="http://schemas.openxmlformats.org/officeDocument/2006/relationships/image" Target="../media/image17.png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0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9.wmf"/><Relationship Id="rId5" Type="http://schemas.openxmlformats.org/officeDocument/2006/relationships/image" Target="../media/image26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8.png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3392103" y="2104245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H8 – C5 –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6 -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D540B4-B480-AC50-82D9-594C0CD23E46}"/>
                  </a:ext>
                </a:extLst>
              </p:cNvPr>
              <p:cNvSpPr txBox="1"/>
              <p:nvPr/>
            </p:nvSpPr>
            <p:spPr>
              <a:xfrm>
                <a:off x="256791" y="1755011"/>
                <a:ext cx="11245382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( Hai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( Do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endParaRPr lang="en-US" sz="3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D540B4-B480-AC50-82D9-594C0CD23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1" y="1755011"/>
                <a:ext cx="11245382" cy="4031873"/>
              </a:xfrm>
              <a:prstGeom prst="rect">
                <a:avLst/>
              </a:prstGeom>
              <a:blipFill>
                <a:blip r:embed="rId2"/>
                <a:stretch>
                  <a:fillRect l="-1355" t="-1967" b="-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BC48D6A3-FFDA-998B-8EA3-3A6EA567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43" y="147304"/>
            <a:ext cx="3958676" cy="282428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6CE1B-ED79-3B2E-76C9-E01B375CC5C3}"/>
              </a:ext>
            </a:extLst>
          </p:cNvPr>
          <p:cNvSpPr txBox="1"/>
          <p:nvPr/>
        </p:nvSpPr>
        <p:spPr>
          <a:xfrm>
            <a:off x="293104" y="183556"/>
            <a:ext cx="4717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1: SGK/115</a:t>
            </a:r>
          </a:p>
        </p:txBody>
      </p:sp>
      <p:sp>
        <p:nvSpPr>
          <p:cNvPr id="5" name="Hộp Văn bản 17">
            <a:extLst>
              <a:ext uri="{FF2B5EF4-FFF2-40B4-BE49-F238E27FC236}">
                <a16:creationId xmlns:a16="http://schemas.microsoft.com/office/drawing/2014/main" id="{1942FB0A-FAE1-7682-C5DB-9849482771BF}"/>
              </a:ext>
            </a:extLst>
          </p:cNvPr>
          <p:cNvSpPr txBox="1"/>
          <p:nvPr/>
        </p:nvSpPr>
        <p:spPr>
          <a:xfrm>
            <a:off x="3932821" y="900810"/>
            <a:ext cx="134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DAB403C-E95F-3C34-4994-1FE1B060E6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557913"/>
              </p:ext>
            </p:extLst>
          </p:nvPr>
        </p:nvGraphicFramePr>
        <p:xfrm>
          <a:off x="1977324" y="2222767"/>
          <a:ext cx="2550917" cy="59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190440" progId="Equation.DSMT4">
                  <p:embed/>
                </p:oleObj>
              </mc:Choice>
              <mc:Fallback>
                <p:oleObj name="Equation" r:id="rId4" imgW="8125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77324" y="2222767"/>
                        <a:ext cx="2550917" cy="597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019FE7B-B3EB-1AFF-C43E-588E84F19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803032"/>
              </p:ext>
            </p:extLst>
          </p:nvPr>
        </p:nvGraphicFramePr>
        <p:xfrm>
          <a:off x="1511803" y="3168345"/>
          <a:ext cx="2108195" cy="582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190440" progId="Equation.DSMT4">
                  <p:embed/>
                </p:oleObj>
              </mc:Choice>
              <mc:Fallback>
                <p:oleObj name="Equation" r:id="rId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1803" y="3168345"/>
                        <a:ext cx="2108195" cy="582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858B4DA-4679-F957-FA14-48FB6745EA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262764"/>
              </p:ext>
            </p:extLst>
          </p:nvPr>
        </p:nvGraphicFramePr>
        <p:xfrm>
          <a:off x="4377716" y="3286185"/>
          <a:ext cx="724691" cy="461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360" imgH="177480" progId="Equation.DSMT4">
                  <p:embed/>
                </p:oleObj>
              </mc:Choice>
              <mc:Fallback>
                <p:oleObj name="Equation" r:id="rId8" imgW="279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77716" y="3286185"/>
                        <a:ext cx="724691" cy="461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B814948-F167-A3FA-F90C-41BE22BA3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057975"/>
              </p:ext>
            </p:extLst>
          </p:nvPr>
        </p:nvGraphicFramePr>
        <p:xfrm>
          <a:off x="8692096" y="3279472"/>
          <a:ext cx="1370535" cy="511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50680" imgH="317160" progId="Equation.DSMT4">
                  <p:embed/>
                </p:oleObj>
              </mc:Choice>
              <mc:Fallback>
                <p:oleObj name="Equation" r:id="rId10" imgW="850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92096" y="3279472"/>
                        <a:ext cx="1370535" cy="511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0A2C45A-AD71-5673-44DD-BBAB9E8AB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41282"/>
              </p:ext>
            </p:extLst>
          </p:nvPr>
        </p:nvGraphicFramePr>
        <p:xfrm>
          <a:off x="862662" y="3697216"/>
          <a:ext cx="3156239" cy="57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87240" imgH="241200" progId="Equation.DSMT4">
                  <p:embed/>
                </p:oleObj>
              </mc:Choice>
              <mc:Fallback>
                <p:oleObj name="Equation" r:id="rId12" imgW="15872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2662" y="3697216"/>
                        <a:ext cx="3156239" cy="57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F1769DD-F23C-D09A-8256-C9A5597CA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390770"/>
              </p:ext>
            </p:extLst>
          </p:nvPr>
        </p:nvGraphicFramePr>
        <p:xfrm>
          <a:off x="2580961" y="4267272"/>
          <a:ext cx="1796755" cy="46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38080" imgH="215640" progId="Equation.DSMT4">
                  <p:embed/>
                </p:oleObj>
              </mc:Choice>
              <mc:Fallback>
                <p:oleObj name="Equation" r:id="rId14" imgW="838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80961" y="4267272"/>
                        <a:ext cx="1796755" cy="46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2EA34DB-3B1F-4778-A2D1-7BAEC89F6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637658"/>
              </p:ext>
            </p:extLst>
          </p:nvPr>
        </p:nvGraphicFramePr>
        <p:xfrm>
          <a:off x="957803" y="4307126"/>
          <a:ext cx="1108000" cy="41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69800" imgH="177480" progId="Equation.DSMT4">
                  <p:embed/>
                </p:oleObj>
              </mc:Choice>
              <mc:Fallback>
                <p:oleObj name="Equation" r:id="rId16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7803" y="4307126"/>
                        <a:ext cx="1108000" cy="419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52C1F06-492D-EFA3-B17B-B75B2B95C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181300"/>
              </p:ext>
            </p:extLst>
          </p:nvPr>
        </p:nvGraphicFramePr>
        <p:xfrm>
          <a:off x="5541168" y="4307269"/>
          <a:ext cx="110966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09726" imgH="419280" progId="Equation.DSMT4">
                  <p:embed/>
                </p:oleObj>
              </mc:Choice>
              <mc:Fallback>
                <p:oleObj name="Equation" r:id="rId18" imgW="1109726" imgH="41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41168" y="4307269"/>
                        <a:ext cx="1109663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4505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42" y="2191802"/>
            <a:ext cx="10842162" cy="1384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335180" y="1539407"/>
            <a:ext cx="1047068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06795" y="-408206"/>
            <a:ext cx="3429000" cy="28704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04AAFCA-F89E-EE5B-7E18-A5DF35D04083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CFAD8-0A68-532F-FBB9-1EFE8A915BE3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HÌNH THÀNH KIẾN THỨC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41659B-CF6B-FD6E-E307-56D0CEB48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80" y="1974429"/>
            <a:ext cx="723900" cy="704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AFEAD7-9EE6-1D68-B4A6-F407B7F3C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07" y="3727936"/>
            <a:ext cx="3958676" cy="2824284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6293D0-CE14-10DA-4FCF-C066F9D80439}"/>
              </a:ext>
            </a:extLst>
          </p:cNvPr>
          <p:cNvSpPr txBox="1"/>
          <p:nvPr/>
        </p:nvSpPr>
        <p:spPr>
          <a:xfrm>
            <a:off x="582104" y="4174774"/>
            <a:ext cx="703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ABCD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solidFill>
                  <a:srgbClr val="310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C7C1474-7257-F80B-8D81-99224BBAE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32501"/>
              </p:ext>
            </p:extLst>
          </p:nvPr>
        </p:nvGraphicFramePr>
        <p:xfrm>
          <a:off x="5337074" y="4167283"/>
          <a:ext cx="2463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25480" imgH="228600" progId="Equation.DSMT4">
                  <p:embed/>
                </p:oleObj>
              </mc:Choice>
              <mc:Fallback>
                <p:oleObj name="Equation" r:id="rId5" imgW="8254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7074" y="4167283"/>
                        <a:ext cx="24638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246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141" y="773372"/>
                <a:ext cx="119181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3: SGK / 115</a:t>
                </a:r>
              </a:p>
              <a:p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𝑨𝑩𝑪𝑫</m:t>
                    </m:r>
                  </m:oMath>
                </a14:m>
                <a:r>
                  <a:rPr lang="en-US" sz="3200" b="1" dirty="0">
                    <a:solidFill>
                      <a:srgbClr val="15142A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có                     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mỗi</a:t>
                </a:r>
                <a:endParaRPr lang="en-US" sz="3200" b="1" dirty="0">
                  <a:solidFill>
                    <a:srgbClr val="15142A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thoi</a:t>
                </a:r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𝑨𝑩𝑪𝑫</m:t>
                    </m:r>
                    <m:r>
                      <a:rPr lang="en-US" sz="3200" b="1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b="1" dirty="0">
                    <a:solidFill>
                      <a:srgbClr val="15142A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1" y="773372"/>
                <a:ext cx="11918197" cy="1569660"/>
              </a:xfrm>
              <a:prstGeom prst="rect">
                <a:avLst/>
              </a:prstGeom>
              <a:blipFill>
                <a:blip r:embed="rId3"/>
                <a:stretch>
                  <a:fillRect l="-1330" t="-505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9360105" y="-17345"/>
            <a:ext cx="2532753" cy="2287081"/>
          </a:xfrm>
          <a:prstGeom prst="rect">
            <a:avLst/>
          </a:prstGeom>
        </p:spPr>
      </p:pic>
      <p:pic>
        <p:nvPicPr>
          <p:cNvPr id="1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06335" y="533994"/>
            <a:ext cx="1146912" cy="114691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1095C51-7030-BF2B-7107-0B97E22597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685229"/>
              </p:ext>
            </p:extLst>
          </p:nvPr>
        </p:nvGraphicFramePr>
        <p:xfrm>
          <a:off x="4679313" y="1249585"/>
          <a:ext cx="185578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228600" progId="Equation.DSMT4">
                  <p:embed/>
                </p:oleObj>
              </mc:Choice>
              <mc:Fallback>
                <p:oleObj name="Equation" r:id="rId8" imgW="787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79313" y="1249585"/>
                        <a:ext cx="1855788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B857F4B-1A88-D4A9-C58A-55E8DFCE65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84" y="2721165"/>
            <a:ext cx="4042354" cy="26007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17">
            <a:extLst>
              <a:ext uri="{FF2B5EF4-FFF2-40B4-BE49-F238E27FC236}">
                <a16:creationId xmlns:a16="http://schemas.microsoft.com/office/drawing/2014/main" id="{5765092F-E543-12AD-DF4F-AA1472B02D7C}"/>
              </a:ext>
            </a:extLst>
          </p:cNvPr>
          <p:cNvSpPr txBox="1"/>
          <p:nvPr/>
        </p:nvSpPr>
        <p:spPr>
          <a:xfrm>
            <a:off x="3338959" y="2582410"/>
            <a:ext cx="134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36CBA1-6335-9B75-FEDB-ADC7453CF876}"/>
                  </a:ext>
                </a:extLst>
              </p:cNvPr>
              <p:cNvSpPr txBox="1"/>
              <p:nvPr/>
            </p:nvSpPr>
            <p:spPr>
              <a:xfrm>
                <a:off x="111590" y="3349256"/>
                <a:ext cx="780039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/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36CBA1-6335-9B75-FEDB-ADC7453CF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0" y="3349256"/>
                <a:ext cx="7800393" cy="1077218"/>
              </a:xfrm>
              <a:prstGeom prst="rect">
                <a:avLst/>
              </a:prstGeom>
              <a:blipFill>
                <a:blip r:embed="rId11"/>
                <a:stretch>
                  <a:fillRect l="-1953" t="-7345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6BEE565-49C8-E209-28FC-257B90AB6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650272"/>
              </p:ext>
            </p:extLst>
          </p:nvPr>
        </p:nvGraphicFramePr>
        <p:xfrm>
          <a:off x="237662" y="4426474"/>
          <a:ext cx="3922919" cy="568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560" imgH="241200" progId="Equation.DSMT4">
                  <p:embed/>
                </p:oleObj>
              </mc:Choice>
              <mc:Fallback>
                <p:oleObj name="Equation" r:id="rId12" imgW="1663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7662" y="4426474"/>
                        <a:ext cx="3922919" cy="568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FA1E7-BF19-57E3-D202-699AA4F6B830}"/>
                  </a:ext>
                </a:extLst>
              </p:cNvPr>
              <p:cNvSpPr txBox="1"/>
              <p:nvPr/>
            </p:nvSpPr>
            <p:spPr>
              <a:xfrm>
                <a:off x="318977" y="5245605"/>
                <a:ext cx="1113427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FA1E7-BF19-57E3-D202-699AA4F6B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77" y="5245605"/>
                <a:ext cx="11134270" cy="1077218"/>
              </a:xfrm>
              <a:prstGeom prst="rect">
                <a:avLst/>
              </a:prstGeom>
              <a:blipFill>
                <a:blip r:embed="rId14"/>
                <a:stretch>
                  <a:fillRect l="-1368"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A3BC85-EE1E-9C42-3BCE-2335A0481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15484"/>
              </p:ext>
            </p:extLst>
          </p:nvPr>
        </p:nvGraphicFramePr>
        <p:xfrm>
          <a:off x="7636200" y="5229916"/>
          <a:ext cx="2426155" cy="548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27000" imgH="228600" progId="Equation.DSMT4">
                  <p:embed/>
                </p:oleObj>
              </mc:Choice>
              <mc:Fallback>
                <p:oleObj name="Equation" r:id="rId15" imgW="927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36200" y="5229916"/>
                        <a:ext cx="2426155" cy="548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1283D58-401E-FF7E-3711-281C9C2670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41678"/>
              </p:ext>
            </p:extLst>
          </p:nvPr>
        </p:nvGraphicFramePr>
        <p:xfrm>
          <a:off x="3496858" y="5749306"/>
          <a:ext cx="2722358" cy="49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69720" imgH="228600" progId="Equation.DSMT4">
                  <p:embed/>
                </p:oleObj>
              </mc:Choice>
              <mc:Fallback>
                <p:oleObj name="Equation" r:id="rId17" imgW="1269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96858" y="5749306"/>
                        <a:ext cx="2722358" cy="49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771D88E-1AF8-24A3-0942-51A106A94D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17897"/>
              </p:ext>
            </p:extLst>
          </p:nvPr>
        </p:nvGraphicFramePr>
        <p:xfrm>
          <a:off x="4171813" y="597018"/>
          <a:ext cx="2994594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9720" imgH="228600" progId="Equation.DSMT4">
                  <p:embed/>
                </p:oleObj>
              </mc:Choice>
              <mc:Fallback>
                <p:oleObj name="Equation" r:id="rId2" imgW="1269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71813" y="597018"/>
                        <a:ext cx="2994594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BEE79C-F8D6-F80B-3A21-9867DA90D853}"/>
                  </a:ext>
                </a:extLst>
              </p:cNvPr>
              <p:cNvSpPr txBox="1"/>
              <p:nvPr/>
            </p:nvSpPr>
            <p:spPr>
              <a:xfrm>
                <a:off x="838200" y="597018"/>
                <a:ext cx="7198242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</a:t>
                </a:r>
                <a:b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BEE79C-F8D6-F80B-3A21-9867DA90D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7018"/>
                <a:ext cx="7198242" cy="3323987"/>
              </a:xfrm>
              <a:prstGeom prst="rect">
                <a:avLst/>
              </a:prstGeom>
              <a:blipFill>
                <a:blip r:embed="rId4"/>
                <a:stretch>
                  <a:fillRect l="-2203" t="-2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577AEC4-1FA5-DC40-D9F3-E900D3FA6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410176"/>
              </p:ext>
            </p:extLst>
          </p:nvPr>
        </p:nvGraphicFramePr>
        <p:xfrm>
          <a:off x="4012288" y="1072248"/>
          <a:ext cx="2784971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80800" imgH="228600" progId="Equation.DSMT4">
                  <p:embed/>
                </p:oleObj>
              </mc:Choice>
              <mc:Fallback>
                <p:oleObj name="Equation" r:id="rId5" imgW="118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12288" y="1072248"/>
                        <a:ext cx="2784971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B53F02C-390E-3A24-08E2-DF26301F1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089138"/>
              </p:ext>
            </p:extLst>
          </p:nvPr>
        </p:nvGraphicFramePr>
        <p:xfrm>
          <a:off x="2262919" y="1568744"/>
          <a:ext cx="3833081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25400" imgH="228600" progId="Equation.DSMT4">
                  <p:embed/>
                </p:oleObj>
              </mc:Choice>
              <mc:Fallback>
                <p:oleObj name="Equation" r:id="rId7" imgW="1625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2919" y="1568744"/>
                        <a:ext cx="3833081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8E2A1FE-62E4-D825-7745-F0DF34617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335071"/>
              </p:ext>
            </p:extLst>
          </p:nvPr>
        </p:nvGraphicFramePr>
        <p:xfrm>
          <a:off x="1403315" y="2065240"/>
          <a:ext cx="2006377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28600" progId="Equation.DSMT4">
                  <p:embed/>
                </p:oleObj>
              </mc:Choice>
              <mc:Fallback>
                <p:oleObj name="Equation" r:id="rId9" imgW="850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03315" y="2065240"/>
                        <a:ext cx="2006377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314934B-3FC3-48CF-6E44-CDE6AEB939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775826"/>
              </p:ext>
            </p:extLst>
          </p:nvPr>
        </p:nvGraphicFramePr>
        <p:xfrm>
          <a:off x="4099342" y="2065240"/>
          <a:ext cx="1766810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49160" imgH="228600" progId="Equation.DSMT4">
                  <p:embed/>
                </p:oleObj>
              </mc:Choice>
              <mc:Fallback>
                <p:oleObj name="Equation" r:id="rId11" imgW="749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99342" y="2065240"/>
                        <a:ext cx="1766810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0A3B5BC-D809-A9E5-7420-F1D1CE476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433481"/>
              </p:ext>
            </p:extLst>
          </p:nvPr>
        </p:nvGraphicFramePr>
        <p:xfrm>
          <a:off x="6644401" y="2081190"/>
          <a:ext cx="1736866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36560" imgH="228600" progId="Equation.DSMT4">
                  <p:embed/>
                </p:oleObj>
              </mc:Choice>
              <mc:Fallback>
                <p:oleObj name="Equation" r:id="rId13" imgW="736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44401" y="2081190"/>
                        <a:ext cx="1736866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A57D4F7-24C4-86D9-E4FA-C454CB0887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016473"/>
              </p:ext>
            </p:extLst>
          </p:nvPr>
        </p:nvGraphicFramePr>
        <p:xfrm>
          <a:off x="1374604" y="2540470"/>
          <a:ext cx="1946489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25480" imgH="228600" progId="Equation.DSMT4">
                  <p:embed/>
                </p:oleObj>
              </mc:Choice>
              <mc:Fallback>
                <p:oleObj name="Equation" r:id="rId15" imgW="825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74604" y="2540470"/>
                        <a:ext cx="1946489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2589698-49ED-E946-B629-E9F9CB166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671191"/>
              </p:ext>
            </p:extLst>
          </p:nvPr>
        </p:nvGraphicFramePr>
        <p:xfrm>
          <a:off x="3998685" y="2561736"/>
          <a:ext cx="1886595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99920" imgH="228600" progId="Equation.DSMT4">
                  <p:embed/>
                </p:oleObj>
              </mc:Choice>
              <mc:Fallback>
                <p:oleObj name="Equation" r:id="rId17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98685" y="2561736"/>
                        <a:ext cx="1886595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B64DA97-4405-1112-6A79-9342126BE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079832"/>
              </p:ext>
            </p:extLst>
          </p:nvPr>
        </p:nvGraphicFramePr>
        <p:xfrm>
          <a:off x="6656305" y="2529401"/>
          <a:ext cx="1916541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12520" imgH="228600" progId="Equation.DSMT4">
                  <p:embed/>
                </p:oleObj>
              </mc:Choice>
              <mc:Fallback>
                <p:oleObj name="Equation" r:id="rId19" imgW="812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656305" y="2529401"/>
                        <a:ext cx="1916541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4952F15-7235-C37B-9BE8-2521A7A10E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935116"/>
              </p:ext>
            </p:extLst>
          </p:nvPr>
        </p:nvGraphicFramePr>
        <p:xfrm>
          <a:off x="1608236" y="3036966"/>
          <a:ext cx="5929297" cy="568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514600" imgH="241200" progId="Equation.DSMT4">
                  <p:embed/>
                </p:oleObj>
              </mc:Choice>
              <mc:Fallback>
                <p:oleObj name="Equation" r:id="rId21" imgW="2514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08236" y="3036966"/>
                        <a:ext cx="5929297" cy="568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8567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4">
            <a:extLst>
              <a:ext uri="{FF2B5EF4-FFF2-40B4-BE49-F238E27FC236}">
                <a16:creationId xmlns:a16="http://schemas.microsoft.com/office/drawing/2014/main" id="{A90BBEF4-A4ED-7EE1-9AF9-40D79F428727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C34B7D-B833-2C37-5CC3-D30900BE615A}"/>
                  </a:ext>
                </a:extLst>
              </p:cNvPr>
              <p:cNvSpPr txBox="1"/>
              <p:nvPr/>
            </p:nvSpPr>
            <p:spPr>
              <a:xfrm>
                <a:off x="36141" y="773372"/>
                <a:ext cx="119181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2: SGK / 115</a:t>
                </a:r>
              </a:p>
              <a:p>
                <a:r>
                  <a:rPr lang="en-US" sz="3200" b="1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solidFill>
                      <a:srgbClr val="15142A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chéo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cắt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O.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C34B7D-B833-2C37-5CC3-D30900BE6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1" y="773372"/>
                <a:ext cx="11918197" cy="1569660"/>
              </a:xfrm>
              <a:prstGeom prst="rect">
                <a:avLst/>
              </a:prstGeom>
              <a:blipFill>
                <a:blip r:embed="rId3"/>
                <a:stretch>
                  <a:fillRect l="-1330" t="-5058" r="-2199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902438-4C44-B149-9EE7-934EB1F809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53842"/>
              </p:ext>
            </p:extLst>
          </p:nvPr>
        </p:nvGraphicFramePr>
        <p:xfrm>
          <a:off x="2611667" y="1804004"/>
          <a:ext cx="5480109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23800" imgH="228600" progId="Equation.DSMT4">
                  <p:embed/>
                </p:oleObj>
              </mc:Choice>
              <mc:Fallback>
                <p:oleObj name="Equation" r:id="rId4" imgW="2323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1667" y="1804004"/>
                        <a:ext cx="5480109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42AE79A-430A-9576-E4A6-129E326D2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908" y="1977677"/>
            <a:ext cx="3554354" cy="23948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Hộp Văn bản 17">
            <a:extLst>
              <a:ext uri="{FF2B5EF4-FFF2-40B4-BE49-F238E27FC236}">
                <a16:creationId xmlns:a16="http://schemas.microsoft.com/office/drawing/2014/main" id="{7733E772-7B5F-7A3B-900C-C70F5DCDE58C}"/>
              </a:ext>
            </a:extLst>
          </p:cNvPr>
          <p:cNvSpPr txBox="1"/>
          <p:nvPr/>
        </p:nvSpPr>
        <p:spPr>
          <a:xfrm>
            <a:off x="4136981" y="2399955"/>
            <a:ext cx="134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Graphic 27" descr="Clipboard">
            <a:extLst>
              <a:ext uri="{FF2B5EF4-FFF2-40B4-BE49-F238E27FC236}">
                <a16:creationId xmlns:a16="http://schemas.microsoft.com/office/drawing/2014/main" id="{5D558081-325F-95DF-55B0-32893DDE15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31394">
            <a:off x="9645691" y="-139121"/>
            <a:ext cx="1862769" cy="1406142"/>
          </a:xfrm>
          <a:prstGeom prst="rect">
            <a:avLst/>
          </a:prstGeom>
        </p:spPr>
      </p:pic>
      <p:pic>
        <p:nvPicPr>
          <p:cNvPr id="10" name="Graphic 31" descr="Pencil">
            <a:extLst>
              <a:ext uri="{FF2B5EF4-FFF2-40B4-BE49-F238E27FC236}">
                <a16:creationId xmlns:a16="http://schemas.microsoft.com/office/drawing/2014/main" id="{781F8D39-E58D-02BF-260B-86E61640A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55314" y="139255"/>
            <a:ext cx="843522" cy="876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175A66-986F-191A-9092-04C7CCF6B837}"/>
                  </a:ext>
                </a:extLst>
              </p:cNvPr>
              <p:cNvSpPr txBox="1"/>
              <p:nvPr/>
            </p:nvSpPr>
            <p:spPr>
              <a:xfrm>
                <a:off x="210219" y="3136535"/>
                <a:ext cx="8545484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𝐴𝑂𝐵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175A66-986F-191A-9092-04C7CCF6B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19" y="3136535"/>
                <a:ext cx="8545484" cy="3539430"/>
              </a:xfrm>
              <a:prstGeom prst="rect">
                <a:avLst/>
              </a:prstGeom>
              <a:blipFill>
                <a:blip r:embed="rId11"/>
                <a:stretch>
                  <a:fillRect l="-1783" t="-2241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AC66632-7BB9-7368-3B81-F49B243212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167584"/>
              </p:ext>
            </p:extLst>
          </p:nvPr>
        </p:nvGraphicFramePr>
        <p:xfrm>
          <a:off x="1355163" y="4670233"/>
          <a:ext cx="6588107" cy="49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73320" imgH="228600" progId="Equation.DSMT4">
                  <p:embed/>
                </p:oleObj>
              </mc:Choice>
              <mc:Fallback>
                <p:oleObj name="Equation" r:id="rId12" imgW="3073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55163" y="4670233"/>
                        <a:ext cx="6588107" cy="49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8A23F6D-0EAC-A088-3A7F-8CF45A743B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202687"/>
              </p:ext>
            </p:extLst>
          </p:nvPr>
        </p:nvGraphicFramePr>
        <p:xfrm>
          <a:off x="1426728" y="5235104"/>
          <a:ext cx="1388404" cy="38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47640" imgH="177480" progId="Equation.DSMT4">
                  <p:embed/>
                </p:oleObj>
              </mc:Choice>
              <mc:Fallback>
                <p:oleObj name="Equation" r:id="rId14" imgW="647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26728" y="5235104"/>
                        <a:ext cx="1388404" cy="38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E83B6D9-64FB-1701-5644-F5D58A13E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303399"/>
              </p:ext>
            </p:extLst>
          </p:nvPr>
        </p:nvGraphicFramePr>
        <p:xfrm>
          <a:off x="1681847" y="5691080"/>
          <a:ext cx="2967369" cy="49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84200" imgH="228600" progId="Equation.DSMT4">
                  <p:embed/>
                </p:oleObj>
              </mc:Choice>
              <mc:Fallback>
                <p:oleObj name="Equation" r:id="rId16" imgW="13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681847" y="5691080"/>
                        <a:ext cx="2967369" cy="49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EF9CCE8-A5E5-26BE-AFC2-63F54A454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67998"/>
              </p:ext>
            </p:extLst>
          </p:nvPr>
        </p:nvGraphicFramePr>
        <p:xfrm>
          <a:off x="3588731" y="6098222"/>
          <a:ext cx="548005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80262" imgH="538251" progId="Equation.DSMT4">
                  <p:embed/>
                </p:oleObj>
              </mc:Choice>
              <mc:Fallback>
                <p:oleObj name="Equation" r:id="rId18" imgW="5480262" imgH="5382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88731" y="6098222"/>
                        <a:ext cx="5480050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6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4">
            <a:extLst>
              <a:ext uri="{FF2B5EF4-FFF2-40B4-BE49-F238E27FC236}">
                <a16:creationId xmlns:a16="http://schemas.microsoft.com/office/drawing/2014/main" id="{E2BA62A8-FD70-96D4-3B8D-74C25C0C790E}"/>
              </a:ext>
            </a:extLst>
          </p:cNvPr>
          <p:cNvSpPr/>
          <p:nvPr/>
        </p:nvSpPr>
        <p:spPr>
          <a:xfrm>
            <a:off x="2851688" y="60891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AD763-B5D5-2E0F-BE31-C28A79A7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04" y="3427670"/>
            <a:ext cx="5673089" cy="302300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FAA76-C1A0-ECCE-3DBC-AA584A517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271989" y="60891"/>
            <a:ext cx="2109541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731BB-4409-681A-E5DB-549CBB6A64CA}"/>
                  </a:ext>
                </a:extLst>
              </p:cNvPr>
              <p:cNvSpPr txBox="1"/>
              <p:nvPr/>
            </p:nvSpPr>
            <p:spPr>
              <a:xfrm>
                <a:off x="1521229" y="873125"/>
                <a:ext cx="995414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u="sng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4: SGK / 115</a:t>
                </a:r>
              </a:p>
              <a:p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62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tả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lưới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mắt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cáo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90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  <m:r>
                      <a:rPr lang="en-US" sz="3200" b="0" i="1" smtClean="0">
                        <a:solidFill>
                          <a:srgbClr val="15142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lưới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mắt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cáo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bao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nhiêu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milimét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hàng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vị</a:t>
                </a:r>
                <a:r>
                  <a:rPr lang="en-US" sz="3200" dirty="0">
                    <a:solidFill>
                      <a:srgbClr val="15142A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731BB-4409-681A-E5DB-549CBB6A6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229" y="873125"/>
                <a:ext cx="9954144" cy="2554545"/>
              </a:xfrm>
              <a:prstGeom prst="rect">
                <a:avLst/>
              </a:prstGeom>
              <a:blipFill>
                <a:blip r:embed="rId5"/>
                <a:stretch>
                  <a:fillRect l="-1593" t="-3103" r="-429" b="-6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03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DC72E-0B59-E4F5-FBF6-785F7A623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62" y="97877"/>
            <a:ext cx="4671038" cy="29430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ộp Văn bản 17">
            <a:extLst>
              <a:ext uri="{FF2B5EF4-FFF2-40B4-BE49-F238E27FC236}">
                <a16:creationId xmlns:a16="http://schemas.microsoft.com/office/drawing/2014/main" id="{0A906BBC-217B-132E-FEE1-9FCDD8617DDB}"/>
              </a:ext>
            </a:extLst>
          </p:cNvPr>
          <p:cNvSpPr txBox="1"/>
          <p:nvPr/>
        </p:nvSpPr>
        <p:spPr>
          <a:xfrm>
            <a:off x="713297" y="252178"/>
            <a:ext cx="134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5E245C-E523-02D5-2572-D654E737DBC7}"/>
                  </a:ext>
                </a:extLst>
              </p:cNvPr>
              <p:cNvSpPr txBox="1"/>
              <p:nvPr/>
            </p:nvSpPr>
            <p:spPr>
              <a:xfrm>
                <a:off x="552450" y="1171575"/>
                <a:ext cx="634365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mắt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Theo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5E245C-E523-02D5-2572-D654E737D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" y="1171575"/>
                <a:ext cx="6343650" cy="2554545"/>
              </a:xfrm>
              <a:prstGeom prst="rect">
                <a:avLst/>
              </a:prstGeom>
              <a:blipFill>
                <a:blip r:embed="rId3"/>
                <a:stretch>
                  <a:fillRect l="-2500" t="-3103" r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2C89D24-BDC7-9DC7-5F4F-1F0798EF9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148569"/>
              </p:ext>
            </p:extLst>
          </p:nvPr>
        </p:nvGraphicFramePr>
        <p:xfrm>
          <a:off x="1035272" y="3265186"/>
          <a:ext cx="2695133" cy="435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57120" imgH="203040" progId="Equation.DSMT4">
                  <p:embed/>
                </p:oleObj>
              </mc:Choice>
              <mc:Fallback>
                <p:oleObj name="Equation" r:id="rId4" imgW="1257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272" y="3265186"/>
                        <a:ext cx="2695133" cy="435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A6B3FE-158A-11AF-4857-BFEFCE8C4B28}"/>
                  </a:ext>
                </a:extLst>
              </p:cNvPr>
              <p:cNvSpPr txBox="1"/>
              <p:nvPr/>
            </p:nvSpPr>
            <p:spPr>
              <a:xfrm>
                <a:off x="713297" y="3829050"/>
                <a:ext cx="699242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mắt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A6B3FE-158A-11AF-4857-BFEFCE8C4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97" y="3829050"/>
                <a:ext cx="6992428" cy="2062103"/>
              </a:xfrm>
              <a:prstGeom prst="rect">
                <a:avLst/>
              </a:prstGeom>
              <a:blipFill>
                <a:blip r:embed="rId6"/>
                <a:stretch>
                  <a:fillRect l="-2180" t="-3846" r="-1395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76145A4-3F19-55A1-AD17-4ABE0FB97D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36297"/>
              </p:ext>
            </p:extLst>
          </p:nvPr>
        </p:nvGraphicFramePr>
        <p:xfrm>
          <a:off x="3889813" y="3881869"/>
          <a:ext cx="2755025" cy="479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68200" imgH="203040" progId="Equation.DSMT4">
                  <p:embed/>
                </p:oleObj>
              </mc:Choice>
              <mc:Fallback>
                <p:oleObj name="Equation" r:id="rId7" imgW="1168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9813" y="3881869"/>
                        <a:ext cx="2755025" cy="479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2E3111F-D5B2-4F3E-0CBF-706D259BAC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660285"/>
              </p:ext>
            </p:extLst>
          </p:nvPr>
        </p:nvGraphicFramePr>
        <p:xfrm>
          <a:off x="2107135" y="4402513"/>
          <a:ext cx="2259557" cy="46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54080" imgH="215640" progId="Equation.DSMT4">
                  <p:embed/>
                </p:oleObj>
              </mc:Choice>
              <mc:Fallback>
                <p:oleObj name="Equation" r:id="rId9" imgW="1054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07135" y="4402513"/>
                        <a:ext cx="2259557" cy="462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E0A37F9-87D1-020F-5C79-3CF118122C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927244"/>
              </p:ext>
            </p:extLst>
          </p:nvPr>
        </p:nvGraphicFramePr>
        <p:xfrm>
          <a:off x="2119640" y="4932292"/>
          <a:ext cx="2066270" cy="41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76240" imgH="177480" progId="Equation.DSMT4">
                  <p:embed/>
                </p:oleObj>
              </mc:Choice>
              <mc:Fallback>
                <p:oleObj name="Equation" r:id="rId11" imgW="8762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9640" y="4932292"/>
                        <a:ext cx="2066270" cy="419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6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4">
            <a:extLst>
              <a:ext uri="{FF2B5EF4-FFF2-40B4-BE49-F238E27FC236}">
                <a16:creationId xmlns:a16="http://schemas.microsoft.com/office/drawing/2014/main" id="{1DD1DA84-8C52-DFEA-2928-CA109E7145AE}"/>
              </a:ext>
            </a:extLst>
          </p:cNvPr>
          <p:cNvSpPr/>
          <p:nvPr/>
        </p:nvSpPr>
        <p:spPr>
          <a:xfrm>
            <a:off x="2851688" y="60891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5" name="!!3">
            <a:extLst>
              <a:ext uri="{FF2B5EF4-FFF2-40B4-BE49-F238E27FC236}">
                <a16:creationId xmlns:a16="http://schemas.microsoft.com/office/drawing/2014/main" id="{1E879F2F-257B-45F9-7EB6-1EE18FD1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76" y="3630464"/>
            <a:ext cx="2896593" cy="2167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3A2B0-B112-3EF8-F44B-B83D2949BDFB}"/>
              </a:ext>
            </a:extLst>
          </p:cNvPr>
          <p:cNvSpPr txBox="1"/>
          <p:nvPr/>
        </p:nvSpPr>
        <p:spPr>
          <a:xfrm>
            <a:off x="781050" y="1307709"/>
            <a:ext cx="10629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6A5E280E-CF5F-42C6-5239-83158AAD4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6763" y="3630464"/>
            <a:ext cx="3260174" cy="17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234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D8D10F-D82E-78CB-EC2B-A3E9404054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4663774"/>
                  </p:ext>
                </p:extLst>
              </p:nvPr>
            </p:nvGraphicFramePr>
            <p:xfrm>
              <a:off x="425822" y="172437"/>
              <a:ext cx="11619571" cy="649595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453269">
                      <a:extLst>
                        <a:ext uri="{9D8B030D-6E8A-4147-A177-3AD203B41FA5}">
                          <a16:colId xmlns:a16="http://schemas.microsoft.com/office/drawing/2014/main" val="926949606"/>
                        </a:ext>
                      </a:extLst>
                    </a:gridCol>
                    <a:gridCol w="6043961">
                      <a:extLst>
                        <a:ext uri="{9D8B030D-6E8A-4147-A177-3AD203B41FA5}">
                          <a16:colId xmlns:a16="http://schemas.microsoft.com/office/drawing/2014/main" val="637177884"/>
                        </a:ext>
                      </a:extLst>
                    </a:gridCol>
                    <a:gridCol w="1538868">
                      <a:extLst>
                        <a:ext uri="{9D8B030D-6E8A-4147-A177-3AD203B41FA5}">
                          <a16:colId xmlns:a16="http://schemas.microsoft.com/office/drawing/2014/main" val="4016877851"/>
                        </a:ext>
                      </a:extLst>
                    </a:gridCol>
                    <a:gridCol w="1583473">
                      <a:extLst>
                        <a:ext uri="{9D8B030D-6E8A-4147-A177-3AD203B41FA5}">
                          <a16:colId xmlns:a16="http://schemas.microsoft.com/office/drawing/2014/main" val="805967320"/>
                        </a:ext>
                      </a:extLst>
                    </a:gridCol>
                  </a:tblGrid>
                  <a:tr h="697282"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Tiêu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chí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đánh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</a:t>
                          </a:r>
                          <a:endParaRPr lang="en-US" sz="2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tối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đa</a:t>
                          </a:r>
                          <a:endParaRPr lang="en-US" sz="2800" b="1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Ghi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chú</a:t>
                          </a:r>
                          <a:endParaRPr lang="en-US" sz="2800" b="1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0495239"/>
                      </a:ext>
                    </a:extLst>
                  </a:tr>
                  <a:tr h="718362"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Hoạt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nhóm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Phân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công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công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việc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rõ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ràng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55974137"/>
                      </a:ext>
                    </a:extLst>
                  </a:tr>
                  <a:tr h="7183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Học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tham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đầy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đủ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và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trách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nhiệm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85958646"/>
                      </a:ext>
                    </a:extLst>
                  </a:tr>
                  <a:tr h="9578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luận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sôi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nổi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nhưng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quá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ồn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ào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6193676"/>
                      </a:ext>
                    </a:extLst>
                  </a:tr>
                  <a:tr h="957815"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Sản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phẩm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Đảm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yêu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cầu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diều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có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dạng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thoi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74711032"/>
                      </a:ext>
                    </a:extLst>
                  </a:tr>
                  <a:tr h="47890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Đảm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thẩm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mỹ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62177326"/>
                      </a:ext>
                    </a:extLst>
                  </a:tr>
                  <a:tr h="47890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Có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sáng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tạo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32903925"/>
                      </a:ext>
                    </a:extLst>
                  </a:tr>
                  <a:tr h="478908"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Thuyết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trình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sản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phẩm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Đảm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kiến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40302238"/>
                      </a:ext>
                    </a:extLst>
                  </a:tr>
                  <a:tr h="7183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Thuyết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trình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logic, hay,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lôi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cuốn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708036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D8D10F-D82E-78CB-EC2B-A3E9404054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4663774"/>
                  </p:ext>
                </p:extLst>
              </p:nvPr>
            </p:nvGraphicFramePr>
            <p:xfrm>
              <a:off x="425822" y="172437"/>
              <a:ext cx="11619571" cy="649595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453269">
                      <a:extLst>
                        <a:ext uri="{9D8B030D-6E8A-4147-A177-3AD203B41FA5}">
                          <a16:colId xmlns:a16="http://schemas.microsoft.com/office/drawing/2014/main" val="926949606"/>
                        </a:ext>
                      </a:extLst>
                    </a:gridCol>
                    <a:gridCol w="6043961">
                      <a:extLst>
                        <a:ext uri="{9D8B030D-6E8A-4147-A177-3AD203B41FA5}">
                          <a16:colId xmlns:a16="http://schemas.microsoft.com/office/drawing/2014/main" val="637177884"/>
                        </a:ext>
                      </a:extLst>
                    </a:gridCol>
                    <a:gridCol w="1538868">
                      <a:extLst>
                        <a:ext uri="{9D8B030D-6E8A-4147-A177-3AD203B41FA5}">
                          <a16:colId xmlns:a16="http://schemas.microsoft.com/office/drawing/2014/main" val="4016877851"/>
                        </a:ext>
                      </a:extLst>
                    </a:gridCol>
                    <a:gridCol w="1583473">
                      <a:extLst>
                        <a:ext uri="{9D8B030D-6E8A-4147-A177-3AD203B41FA5}">
                          <a16:colId xmlns:a16="http://schemas.microsoft.com/office/drawing/2014/main" val="805967320"/>
                        </a:ext>
                      </a:extLst>
                    </a:gridCol>
                  </a:tblGrid>
                  <a:tr h="853440"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Tiêu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chí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đánh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</a:t>
                          </a:r>
                          <a:endParaRPr lang="en-US" sz="2800" b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tối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đa</a:t>
                          </a:r>
                          <a:endParaRPr lang="en-US" sz="2800" b="1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Ghi</a:t>
                          </a:r>
                          <a:r>
                            <a:rPr lang="en-US" sz="28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b="1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chú</a:t>
                          </a:r>
                          <a:endParaRPr lang="en-US" sz="2800" b="1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0495239"/>
                      </a:ext>
                    </a:extLst>
                  </a:tr>
                  <a:tr h="718362"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Hoạt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động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nhóm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Phân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công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công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việc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rõ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ràng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133898" r="-104365" b="-6906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55974137"/>
                      </a:ext>
                    </a:extLst>
                  </a:tr>
                  <a:tr h="8534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Học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tham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gia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đầy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đủ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và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trách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nhiệm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197143" r="-104365" b="-4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85958646"/>
                      </a:ext>
                    </a:extLst>
                  </a:tr>
                  <a:tr h="9578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luận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nhóm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sôi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nổi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nhưng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không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quá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ồn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ào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264968" r="-104365" b="-329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6193676"/>
                      </a:ext>
                    </a:extLst>
                  </a:tr>
                  <a:tr h="957815"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Sản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phẩm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Đảm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đúng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yêu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cầu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: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chiếc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diều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có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dạng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thoi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364968" r="-104365" b="-229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74711032"/>
                      </a:ext>
                    </a:extLst>
                  </a:tr>
                  <a:tr h="47890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Đảm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thẩm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mỹ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924051" r="-104365" b="-356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62177326"/>
                      </a:ext>
                    </a:extLst>
                  </a:tr>
                  <a:tr h="47890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Có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tính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sáng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tạo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1024051" r="-104365" b="-256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32903925"/>
                      </a:ext>
                    </a:extLst>
                  </a:tr>
                  <a:tr h="478908"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Thuyết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trình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sản</a:t>
                          </a:r>
                          <a:r>
                            <a:rPr lang="en-US" sz="28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8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phẩm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Đảm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bảo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kiến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thức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cơ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1138462" r="-104365" b="-1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40302238"/>
                      </a:ext>
                    </a:extLst>
                  </a:tr>
                  <a:tr h="71836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Thuyết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trình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logic, hay,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lôi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cuốn</a:t>
                          </a:r>
                          <a:r>
                            <a:rPr lang="en-US" sz="2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53968" t="-818644" r="-104365" b="-59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7080369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9769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441449" y="1385924"/>
            <a:ext cx="10398125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</a:p>
          <a:p>
            <a:pPr algn="just"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thuộc các kiến thức về định nghĩa, tính chất, dấu hiệu nhận biết và cách vẽ hình thoi bằng compa chuẩn bị cho tiết học sau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nhà: bài 3,4,5 SBT/115.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265168" y="718370"/>
            <a:ext cx="6632893" cy="5627687"/>
            <a:chOff x="1798268" y="743934"/>
            <a:chExt cx="8263467" cy="5520267"/>
          </a:xfrm>
        </p:grpSpPr>
        <p:graphicFrame>
          <p:nvGraphicFramePr>
            <p:cNvPr id="11286" name="Object 13"/>
            <p:cNvGraphicFramePr>
              <a:graphicFrameLocks/>
            </p:cNvGraphicFramePr>
            <p:nvPr/>
          </p:nvGraphicFramePr>
          <p:xfrm>
            <a:off x="1798268" y="743934"/>
            <a:ext cx="8263467" cy="5520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6200169" imgH="5523455" progId="Excel.Sheet.8">
                    <p:embed/>
                  </p:oleObj>
                </mc:Choice>
                <mc:Fallback>
                  <p:oleObj r:id="rId3" imgW="6200169" imgH="5523455" progId="Excel.Sheet.8">
                    <p:embed/>
                    <p:pic>
                      <p:nvPicPr>
                        <p:cNvPr id="11286" name="Object 1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8268" y="743934"/>
                          <a:ext cx="8263467" cy="5520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7" name="TextBox 8"/>
            <p:cNvSpPr txBox="1">
              <a:spLocks noChangeArrowheads="1"/>
            </p:cNvSpPr>
            <p:nvPr/>
          </p:nvSpPr>
          <p:spPr bwMode="auto">
            <a:xfrm rot="1923427">
              <a:off x="3424778" y="2354141"/>
              <a:ext cx="17262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10 điểm</a:t>
              </a:r>
            </a:p>
          </p:txBody>
        </p:sp>
        <p:sp>
          <p:nvSpPr>
            <p:cNvPr id="11288" name="TextBox 9"/>
            <p:cNvSpPr txBox="1">
              <a:spLocks noChangeArrowheads="1"/>
            </p:cNvSpPr>
            <p:nvPr/>
          </p:nvSpPr>
          <p:spPr bwMode="auto">
            <a:xfrm rot="4212626">
              <a:off x="4697957" y="2142489"/>
              <a:ext cx="151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 err="1">
                  <a:solidFill>
                    <a:srgbClr val="FF0000"/>
                  </a:solidFill>
                </a:rPr>
                <a:t>Mất</a:t>
              </a:r>
              <a:r>
                <a:rPr lang="en-US" sz="2400" b="1">
                  <a:solidFill>
                    <a:srgbClr val="FF0000"/>
                  </a:solidFill>
                </a:rPr>
                <a:t> </a:t>
              </a:r>
              <a:r>
                <a:rPr lang="en-US" sz="2400" b="1" err="1">
                  <a:solidFill>
                    <a:srgbClr val="FF0000"/>
                  </a:solidFill>
                </a:rPr>
                <a:t>lượt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1289" name="TextBox 10"/>
            <p:cNvSpPr txBox="1">
              <a:spLocks noChangeArrowheads="1"/>
            </p:cNvSpPr>
            <p:nvPr/>
          </p:nvSpPr>
          <p:spPr bwMode="auto">
            <a:xfrm rot="6008305">
              <a:off x="5798720" y="1956834"/>
              <a:ext cx="13549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9 </a:t>
              </a:r>
              <a:r>
                <a:rPr lang="en-US" sz="2400" b="1" err="1">
                  <a:solidFill>
                    <a:srgbClr val="FF0000"/>
                  </a:solidFill>
                </a:rPr>
                <a:t>điểm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1290" name="TextBox 11"/>
            <p:cNvSpPr txBox="1">
              <a:spLocks noChangeArrowheads="1"/>
            </p:cNvSpPr>
            <p:nvPr/>
          </p:nvSpPr>
          <p:spPr bwMode="auto">
            <a:xfrm rot="7953341">
              <a:off x="6773248" y="2080802"/>
              <a:ext cx="1509007" cy="54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8 điểm</a:t>
              </a:r>
            </a:p>
          </p:txBody>
        </p:sp>
        <p:sp>
          <p:nvSpPr>
            <p:cNvPr id="11291" name="TextBox 12"/>
            <p:cNvSpPr txBox="1">
              <a:spLocks noChangeArrowheads="1"/>
            </p:cNvSpPr>
            <p:nvPr/>
          </p:nvSpPr>
          <p:spPr bwMode="auto">
            <a:xfrm rot="10800000">
              <a:off x="6909049" y="3318101"/>
              <a:ext cx="1854591" cy="46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10 điểm</a:t>
              </a:r>
            </a:p>
          </p:txBody>
        </p:sp>
        <p:sp>
          <p:nvSpPr>
            <p:cNvPr id="11292" name="TextBox 13"/>
            <p:cNvSpPr txBox="1">
              <a:spLocks noChangeArrowheads="1"/>
            </p:cNvSpPr>
            <p:nvPr/>
          </p:nvSpPr>
          <p:spPr bwMode="auto">
            <a:xfrm rot="-8517909">
              <a:off x="6733759" y="4406025"/>
              <a:ext cx="18023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Mất lượt</a:t>
              </a:r>
            </a:p>
          </p:txBody>
        </p:sp>
        <p:sp>
          <p:nvSpPr>
            <p:cNvPr id="11293" name="TextBox 14"/>
            <p:cNvSpPr txBox="1">
              <a:spLocks noChangeArrowheads="1"/>
            </p:cNvSpPr>
            <p:nvPr/>
          </p:nvSpPr>
          <p:spPr bwMode="auto">
            <a:xfrm rot="-6878066">
              <a:off x="5486623" y="4379078"/>
              <a:ext cx="17159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May </a:t>
              </a:r>
              <a:r>
                <a:rPr lang="en-US" sz="2400" b="1" err="1">
                  <a:solidFill>
                    <a:srgbClr val="FF0000"/>
                  </a:solidFill>
                </a:rPr>
                <a:t>mắn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1294" name="TextBox 15"/>
            <p:cNvSpPr txBox="1">
              <a:spLocks noChangeArrowheads="1"/>
            </p:cNvSpPr>
            <p:nvPr/>
          </p:nvSpPr>
          <p:spPr bwMode="auto">
            <a:xfrm rot="19202262">
              <a:off x="3568206" y="4076877"/>
              <a:ext cx="19479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10 </a:t>
              </a:r>
              <a:r>
                <a:rPr lang="en-US" sz="2400" b="1" err="1">
                  <a:solidFill>
                    <a:srgbClr val="FF0000"/>
                  </a:solidFill>
                </a:rPr>
                <a:t>điểm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1295" name="TextBox 16"/>
            <p:cNvSpPr txBox="1">
              <a:spLocks noChangeArrowheads="1"/>
            </p:cNvSpPr>
            <p:nvPr/>
          </p:nvSpPr>
          <p:spPr bwMode="auto">
            <a:xfrm>
              <a:off x="3251198" y="3271782"/>
              <a:ext cx="1931575" cy="46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8 </a:t>
              </a:r>
              <a:r>
                <a:rPr lang="en-US" sz="2400" b="1" err="1">
                  <a:solidFill>
                    <a:srgbClr val="FF0000"/>
                  </a:solidFill>
                </a:rPr>
                <a:t>điểm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  <p:sp>
          <p:nvSpPr>
            <p:cNvPr id="11296" name="TextBox 17"/>
            <p:cNvSpPr txBox="1">
              <a:spLocks noChangeArrowheads="1"/>
            </p:cNvSpPr>
            <p:nvPr/>
          </p:nvSpPr>
          <p:spPr bwMode="auto">
            <a:xfrm rot="-3620105">
              <a:off x="4543969" y="4295921"/>
              <a:ext cx="17375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00"/>
                  </a:solidFill>
                </a:rPr>
                <a:t>9 điểm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5121606" y="3040905"/>
            <a:ext cx="985323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 flipH="1" flipV="1">
            <a:off x="1581150" y="3656013"/>
            <a:ext cx="120650" cy="157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276225" y="914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Oval 23">
            <a:hlinkClick r:id="rId6" action="ppaction://hlinksldjump"/>
          </p:cNvPr>
          <p:cNvSpPr/>
          <p:nvPr/>
        </p:nvSpPr>
        <p:spPr>
          <a:xfrm>
            <a:off x="276225" y="19859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1460500" y="9382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Oval 28">
            <a:hlinkClick r:id="rId8" action="ppaction://hlinksldjump"/>
          </p:cNvPr>
          <p:cNvSpPr/>
          <p:nvPr/>
        </p:nvSpPr>
        <p:spPr>
          <a:xfrm>
            <a:off x="1460500" y="202088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Oval 29"/>
          <p:cNvSpPr/>
          <p:nvPr/>
        </p:nvSpPr>
        <p:spPr>
          <a:xfrm flipH="1" flipV="1">
            <a:off x="1581150" y="3656013"/>
            <a:ext cx="44450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609601" y="3184073"/>
            <a:ext cx="2111188" cy="944837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8198" y="866171"/>
            <a:ext cx="1004888" cy="100647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>
            <a:hlinkClick r:id="rId6" action="ppaction://hlinksldjump"/>
          </p:cNvPr>
          <p:cNvSpPr/>
          <p:nvPr/>
        </p:nvSpPr>
        <p:spPr>
          <a:xfrm>
            <a:off x="248079" y="1959857"/>
            <a:ext cx="1004888" cy="10048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1425324" y="1952552"/>
            <a:ext cx="1004887" cy="100488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>
            <a:hlinkClick r:id="rId7" action="ppaction://hlinksldjump"/>
          </p:cNvPr>
          <p:cNvSpPr/>
          <p:nvPr/>
        </p:nvSpPr>
        <p:spPr>
          <a:xfrm>
            <a:off x="1413668" y="891608"/>
            <a:ext cx="1006475" cy="10048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5-Point Star 1">
            <a:hlinkClick r:id="rId9" action="ppaction://hlinksldjump"/>
          </p:cNvPr>
          <p:cNvSpPr/>
          <p:nvPr/>
        </p:nvSpPr>
        <p:spPr bwMode="auto">
          <a:xfrm>
            <a:off x="11453813" y="6172200"/>
            <a:ext cx="584200" cy="4572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11284" name="TextBox 1"/>
          <p:cNvSpPr txBox="1">
            <a:spLocks noChangeArrowheads="1"/>
          </p:cNvSpPr>
          <p:nvPr/>
        </p:nvSpPr>
        <p:spPr bwMode="auto">
          <a:xfrm>
            <a:off x="1951002" y="-48467"/>
            <a:ext cx="7261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Trò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</a:rPr>
              <a:t>Vòng</a:t>
            </a:r>
            <a:r>
              <a:rPr lang="en-US" sz="3200" b="1" dirty="0">
                <a:solidFill>
                  <a:srgbClr val="FF0000"/>
                </a:solidFill>
              </a:rPr>
              <a:t> quay may </a:t>
            </a:r>
            <a:r>
              <a:rPr lang="en-US" sz="3200" b="1" dirty="0" err="1">
                <a:solidFill>
                  <a:srgbClr val="FF0000"/>
                </a:solidFill>
              </a:rPr>
              <a:t>mắn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8397392" y="220284"/>
            <a:ext cx="3687212" cy="6555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en-US" sz="2800" dirty="0" err="1"/>
              <a:t>nháy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vòng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vòng</a:t>
            </a:r>
            <a:r>
              <a:rPr lang="en-US" sz="2800" dirty="0"/>
              <a:t> quay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dừng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 Khi </a:t>
            </a:r>
            <a:r>
              <a:rPr lang="en-US" sz="2800" dirty="0" err="1"/>
              <a:t>vòng</a:t>
            </a:r>
            <a:r>
              <a:rPr lang="en-US" sz="2800" dirty="0"/>
              <a:t> quay </a:t>
            </a:r>
            <a:r>
              <a:rPr lang="en-US" sz="2800" dirty="0" err="1"/>
              <a:t>dừng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8, 9, 10,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quà</a:t>
            </a:r>
            <a:r>
              <a:rPr lang="en-US" sz="2800" dirty="0"/>
              <a:t> may </a:t>
            </a:r>
            <a:r>
              <a:rPr lang="en-US" sz="2800" dirty="0" err="1"/>
              <a:t>mắn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ô </a:t>
            </a:r>
            <a:r>
              <a:rPr lang="en-US" sz="2800" dirty="0" err="1"/>
              <a:t>tương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nhường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nếu</a:t>
            </a:r>
            <a:r>
              <a:rPr lang="en-US" sz="2800" dirty="0"/>
              <a:t> quay </a:t>
            </a:r>
            <a:r>
              <a:rPr lang="en-US" sz="2800" dirty="0" err="1"/>
              <a:t>vào</a:t>
            </a:r>
            <a:r>
              <a:rPr lang="en-US" sz="2800" dirty="0"/>
              <a:t> ô “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lượt</a:t>
            </a:r>
            <a:r>
              <a:rPr lang="en-US" sz="2800" dirty="0"/>
              <a:t>”</a:t>
            </a:r>
          </a:p>
          <a:p>
            <a:pPr algn="just" eaLnBrk="1" hangingPunct="1"/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32" name="q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229967" y="5904853"/>
            <a:ext cx="1017955" cy="920767"/>
          </a:xfrm>
          <a:prstGeom prst="rect">
            <a:avLst/>
          </a:prstGeom>
        </p:spPr>
      </p:pic>
      <p:sp>
        <p:nvSpPr>
          <p:cNvPr id="4" name="Star: 5 Points 3">
            <a:hlinkClick r:id="rId12" action="ppaction://hlinksldjump"/>
            <a:extLst>
              <a:ext uri="{FF2B5EF4-FFF2-40B4-BE49-F238E27FC236}">
                <a16:creationId xmlns:a16="http://schemas.microsoft.com/office/drawing/2014/main" id="{CB79DAE6-24EF-970A-4836-7C26FF56AFCD}"/>
              </a:ext>
            </a:extLst>
          </p:cNvPr>
          <p:cNvSpPr/>
          <p:nvPr/>
        </p:nvSpPr>
        <p:spPr>
          <a:xfrm>
            <a:off x="10971445" y="6318725"/>
            <a:ext cx="819471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0" grpId="0" animBg="1"/>
      <p:bldP spid="30" grpId="1" animBg="1"/>
      <p:bldP spid="5" grpId="0" animBg="1"/>
      <p:bldP spid="35" grpId="0" animBg="1"/>
      <p:bldP spid="41" grpId="0" animBg="1"/>
      <p:bldP spid="4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02813D-12B9-CBFF-E872-258FF0BAA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399" y="85715"/>
            <a:ext cx="3097411" cy="240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43C11-EC6A-9F45-2EEB-37C437C910EB}"/>
              </a:ext>
            </a:extLst>
          </p:cNvPr>
          <p:cNvSpPr txBox="1"/>
          <p:nvPr/>
        </p:nvSpPr>
        <p:spPr>
          <a:xfrm>
            <a:off x="962025" y="352425"/>
            <a:ext cx="964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5:SGK/115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3502ED-DA30-A788-7614-8037241D5FFC}"/>
                  </a:ext>
                </a:extLst>
              </p:cNvPr>
              <p:cNvSpPr txBox="1"/>
              <p:nvPr/>
            </p:nvSpPr>
            <p:spPr>
              <a:xfrm>
                <a:off x="173236" y="1339751"/>
                <a:ext cx="8882061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Tx/>
                  <a:buChar char="-"/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>
                  <a:buFontTx/>
                  <a:buChar char="-"/>
                </a:pP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457200" indent="-457200">
                  <a:buFontTx/>
                  <a:buChar char="-"/>
                </a:pP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gạch</a:t>
                </a:r>
                <a:r>
                  <a:rPr lang="en-US" sz="3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3502ED-DA30-A788-7614-8037241D5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36" y="1339751"/>
                <a:ext cx="8882061" cy="3323987"/>
              </a:xfrm>
              <a:prstGeom prst="rect">
                <a:avLst/>
              </a:prstGeom>
              <a:blipFill>
                <a:blip r:embed="rId3"/>
                <a:stretch>
                  <a:fillRect l="-1373" t="-2385" r="-1647" b="-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21D64D0-41C5-C8F5-E346-2FCEB23E0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1" y="2486015"/>
            <a:ext cx="3333749" cy="2400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6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CE2C7B0-353B-CCCE-2236-8847E2508299}"/>
              </a:ext>
            </a:extLst>
          </p:cNvPr>
          <p:cNvSpPr/>
          <p:nvPr/>
        </p:nvSpPr>
        <p:spPr>
          <a:xfrm>
            <a:off x="420591" y="4834497"/>
            <a:ext cx="2425378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1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4339" name="Rectangle 2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4340" name="Rectangle 4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4341" name="Rectangle 5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pic>
        <p:nvPicPr>
          <p:cNvPr id="22" name="Picture 1098" descr="Hoacuoi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38" y="5172868"/>
            <a:ext cx="1295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99"/>
          <p:cNvSpPr txBox="1">
            <a:spLocks noChangeArrowheads="1"/>
          </p:cNvSpPr>
          <p:nvPr/>
        </p:nvSpPr>
        <p:spPr bwMode="auto">
          <a:xfrm>
            <a:off x="3748088" y="5499100"/>
            <a:ext cx="581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</a:rPr>
              <a:t>Hoan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hô</a:t>
            </a:r>
            <a:r>
              <a:rPr lang="en-US" altLang="en-US" sz="2800" b="1" dirty="0">
                <a:solidFill>
                  <a:srgbClr val="FF0000"/>
                </a:solidFill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</a:rPr>
              <a:t>bạn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lời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</a:rPr>
              <a:t>!</a:t>
            </a:r>
            <a:r>
              <a:rPr lang="en-US" altLang="en-US" sz="2800" b="1" dirty="0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24" name="Oval 23"/>
          <p:cNvSpPr/>
          <p:nvPr/>
        </p:nvSpPr>
        <p:spPr>
          <a:xfrm>
            <a:off x="433216" y="1679032"/>
            <a:ext cx="1023987" cy="898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5907" y="2734663"/>
            <a:ext cx="1965739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4617" y="3680229"/>
            <a:ext cx="2425378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83081" y="1876128"/>
            <a:ext cx="5401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A. Hai </a:t>
            </a:r>
            <a:r>
              <a:rPr lang="en-US" sz="2800" b="1" dirty="0" err="1">
                <a:solidFill>
                  <a:schemeClr val="accent1"/>
                </a:solidFill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chéo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vuông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góc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3081" y="2947467"/>
            <a:ext cx="10853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B. </a:t>
            </a:r>
            <a:r>
              <a:rPr lang="en-US" sz="2800" b="1" dirty="0" err="1">
                <a:solidFill>
                  <a:schemeClr val="accent1"/>
                </a:solidFill>
              </a:rPr>
              <a:t>Có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bốn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góc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vuông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72014" y="3821997"/>
            <a:ext cx="109562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C. Hai </a:t>
            </a:r>
            <a:r>
              <a:rPr lang="en-US" sz="2800" b="1" dirty="0" err="1">
                <a:solidFill>
                  <a:schemeClr val="accent1"/>
                </a:solidFill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chéo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bằng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nhau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19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671FE8CD-5278-56A2-C48E-679820AAA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8345" y="0"/>
            <a:ext cx="1075495" cy="604966"/>
          </a:xfrm>
          <a:prstGeom prst="rect">
            <a:avLst/>
          </a:prstGeom>
        </p:spPr>
      </p:pic>
      <p:sp>
        <p:nvSpPr>
          <p:cNvPr id="20" name="Action Button: Back or Previous 19">
            <a:hlinkClick r:id="rId9" action="ppaction://hlinksldjump" highlightClick="1"/>
          </p:cNvPr>
          <p:cNvSpPr/>
          <p:nvPr/>
        </p:nvSpPr>
        <p:spPr>
          <a:xfrm>
            <a:off x="4784408" y="6446520"/>
            <a:ext cx="579435" cy="4114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48551" y="935893"/>
            <a:ext cx="997742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0070C0"/>
                </a:solidFill>
              </a:rPr>
              <a:t>Câu 1: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thoi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pPr eaLnBrk="1" hangingPunct="1"/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7FEBD-684B-3935-CA19-6C5E473A8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03" y="5039942"/>
            <a:ext cx="5591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D. </a:t>
            </a:r>
            <a:r>
              <a:rPr lang="en-US" sz="2800" b="1" dirty="0" err="1">
                <a:solidFill>
                  <a:schemeClr val="accent1"/>
                </a:solidFill>
              </a:rPr>
              <a:t>Tất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cả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đều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sai</a:t>
            </a:r>
            <a:r>
              <a:rPr lang="en-US" sz="2800" b="1" dirty="0">
                <a:solidFill>
                  <a:schemeClr val="accent1"/>
                </a:solidFill>
              </a:rPr>
              <a:t>.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D68039A-150D-12D0-FA9C-8B73F3AAD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615218"/>
              </p:ext>
            </p:extLst>
          </p:nvPr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27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396495" y="2142400"/>
            <a:ext cx="1895475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1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3315" name="Rectangle 2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3316" name="Rectangle 4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3317" name="Rectangle 5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pic>
        <p:nvPicPr>
          <p:cNvPr id="53" name="Picture 1098" descr="Hoacuoi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4946650"/>
            <a:ext cx="1295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1099"/>
          <p:cNvSpPr txBox="1">
            <a:spLocks noChangeArrowheads="1"/>
          </p:cNvSpPr>
          <p:nvPr/>
        </p:nvSpPr>
        <p:spPr bwMode="auto">
          <a:xfrm>
            <a:off x="3748088" y="5499100"/>
            <a:ext cx="581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  Hoan hô, bạn đã trả lời đúng!</a:t>
            </a:r>
            <a:r>
              <a:rPr lang="en-US" altLang="en-US" sz="2800" b="1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55" name="Oval 54"/>
          <p:cNvSpPr/>
          <p:nvPr/>
        </p:nvSpPr>
        <p:spPr>
          <a:xfrm>
            <a:off x="398083" y="1087061"/>
            <a:ext cx="1895475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14554" y="4393689"/>
            <a:ext cx="1895475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6495" y="2064620"/>
            <a:ext cx="1897063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84027" y="1293436"/>
            <a:ext cx="10922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A. </a:t>
            </a:r>
            <a:r>
              <a:rPr lang="en-US" sz="2800" b="1" dirty="0" err="1">
                <a:solidFill>
                  <a:schemeClr val="accent1"/>
                </a:solidFill>
              </a:rPr>
              <a:t>Hình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hành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có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hai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chéo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bằng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nhau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là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thoi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844766" y="4592126"/>
            <a:ext cx="6895736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D. </a:t>
            </a:r>
            <a:r>
              <a:rPr lang="en-US" sz="2800" b="1" dirty="0" err="1">
                <a:solidFill>
                  <a:schemeClr val="accent1"/>
                </a:solidFill>
              </a:rPr>
              <a:t>Câu</a:t>
            </a:r>
            <a:r>
              <a:rPr lang="en-US" sz="2800" b="1" dirty="0">
                <a:solidFill>
                  <a:schemeClr val="accent1"/>
                </a:solidFill>
              </a:rPr>
              <a:t> B </a:t>
            </a:r>
            <a:r>
              <a:rPr lang="en-US" sz="2800" b="1" dirty="0" err="1">
                <a:solidFill>
                  <a:schemeClr val="accent1"/>
                </a:solidFill>
              </a:rPr>
              <a:t>và</a:t>
            </a:r>
            <a:r>
              <a:rPr lang="en-US" sz="2800" b="1">
                <a:solidFill>
                  <a:schemeClr val="accent1"/>
                </a:solidFill>
              </a:rPr>
              <a:t> C đúng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56063" y="2256532"/>
            <a:ext cx="1131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B. </a:t>
            </a:r>
            <a:r>
              <a:rPr lang="en-US" sz="2800" b="1" dirty="0" err="1">
                <a:solidFill>
                  <a:schemeClr val="accent1"/>
                </a:solidFill>
              </a:rPr>
              <a:t>Hình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hành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có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hai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chéo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vuông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góc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với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nhau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là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thoi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43910" y="327557"/>
            <a:ext cx="100398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chemeClr val="accent1"/>
                </a:solidFill>
              </a:rPr>
              <a:t>Câu</a:t>
            </a:r>
            <a:r>
              <a:rPr lang="en-US" sz="3200" b="1" u="sng" dirty="0">
                <a:solidFill>
                  <a:schemeClr val="accent1"/>
                </a:solidFill>
              </a:rPr>
              <a:t> 2</a:t>
            </a:r>
            <a:r>
              <a:rPr lang="en-US" sz="3200" b="1" dirty="0">
                <a:solidFill>
                  <a:schemeClr val="accent1"/>
                </a:solidFill>
              </a:rPr>
              <a:t>: </a:t>
            </a:r>
            <a:r>
              <a:rPr lang="en-US" sz="3200" b="1" dirty="0">
                <a:solidFill>
                  <a:srgbClr val="0070C0"/>
                </a:solidFill>
              </a:rPr>
              <a:t> Trong </a:t>
            </a:r>
            <a:r>
              <a:rPr lang="en-US" sz="3200" b="1" dirty="0" err="1">
                <a:solidFill>
                  <a:srgbClr val="0070C0"/>
                </a:solidFill>
              </a:rPr>
              <a:t>các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sau</a:t>
            </a:r>
            <a:r>
              <a:rPr lang="en-US" sz="3200" b="1" dirty="0">
                <a:solidFill>
                  <a:srgbClr val="0070C0"/>
                </a:solidFill>
              </a:rPr>
              <a:t>, </a:t>
            </a:r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sai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en-US" altLang="en-US" sz="3200" dirty="0">
              <a:solidFill>
                <a:srgbClr val="0070C0"/>
              </a:solidFill>
            </a:endParaRPr>
          </a:p>
        </p:txBody>
      </p:sp>
      <p:pic>
        <p:nvPicPr>
          <p:cNvPr id="16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49520540-7B0E-96A3-A4BC-8A982CE6A2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706" y="25074"/>
            <a:ext cx="1075495" cy="604966"/>
          </a:xfrm>
          <a:prstGeom prst="rect">
            <a:avLst/>
          </a:prstGeom>
        </p:spPr>
      </p:pic>
      <p:sp>
        <p:nvSpPr>
          <p:cNvPr id="18" name="Action Button: Back or Previous 17">
            <a:hlinkClick r:id="rId8" action="ppaction://hlinksldjump" highlightClick="1"/>
          </p:cNvPr>
          <p:cNvSpPr/>
          <p:nvPr/>
        </p:nvSpPr>
        <p:spPr>
          <a:xfrm>
            <a:off x="4784408" y="6446520"/>
            <a:ext cx="579435" cy="4114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61A260-2148-9E06-25B4-3545CAF887B9}"/>
              </a:ext>
            </a:extLst>
          </p:cNvPr>
          <p:cNvSpPr/>
          <p:nvPr/>
        </p:nvSpPr>
        <p:spPr>
          <a:xfrm>
            <a:off x="414554" y="3231980"/>
            <a:ext cx="1895475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0F8B8-0A74-4D30-93CB-447046039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600" y="3430417"/>
            <a:ext cx="111168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accent1"/>
                </a:solidFill>
              </a:rPr>
              <a:t>C. </a:t>
            </a:r>
            <a:r>
              <a:rPr lang="en-US" sz="2800" b="1" dirty="0" err="1">
                <a:solidFill>
                  <a:schemeClr val="accent1"/>
                </a:solidFill>
              </a:rPr>
              <a:t>Hình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bình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hành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có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một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chéo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là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phân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giác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của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một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góc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là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hình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thoi</a:t>
            </a:r>
            <a:r>
              <a:rPr lang="en-US" sz="28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6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0" grpId="0" animBg="1"/>
      <p:bldP spid="54" grpId="0"/>
      <p:bldP spid="55" grpId="0" animBg="1"/>
      <p:bldP spid="56" grpId="0" animBg="1"/>
      <p:bldP spid="5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4339" name="Rectangle 2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4340" name="Rectangle 4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4341" name="Rectangle 5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pic>
        <p:nvPicPr>
          <p:cNvPr id="22" name="Picture 1098" descr="Hoacuoi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4946650"/>
            <a:ext cx="1295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99"/>
          <p:cNvSpPr txBox="1">
            <a:spLocks noChangeArrowheads="1"/>
          </p:cNvSpPr>
          <p:nvPr/>
        </p:nvSpPr>
        <p:spPr bwMode="auto">
          <a:xfrm>
            <a:off x="3748088" y="5499100"/>
            <a:ext cx="581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  Hoan hô, bạn đã trả lời đúng!</a:t>
            </a:r>
            <a:r>
              <a:rPr lang="en-US" altLang="en-US" sz="2800" b="1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24" name="Oval 23"/>
          <p:cNvSpPr/>
          <p:nvPr/>
        </p:nvSpPr>
        <p:spPr>
          <a:xfrm>
            <a:off x="180423" y="2974280"/>
            <a:ext cx="3095013" cy="8985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1083" y="917478"/>
            <a:ext cx="2905094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371" y="3980420"/>
            <a:ext cx="3291188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98449" y="3140070"/>
            <a:ext cx="7200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C. Tam </a:t>
            </a:r>
            <a:r>
              <a:rPr lang="en-US" sz="2800" b="1" dirty="0" err="1"/>
              <a:t>giác</a:t>
            </a:r>
            <a:r>
              <a:rPr lang="en-US" sz="2800" b="1" dirty="0"/>
              <a:t> BCD </a:t>
            </a:r>
            <a:r>
              <a:rPr lang="en-US" sz="2800" b="1" dirty="0" err="1"/>
              <a:t>là</a:t>
            </a:r>
            <a:r>
              <a:rPr lang="en-US" sz="2800" b="1" dirty="0"/>
              <a:t> tam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14790" y="1107297"/>
            <a:ext cx="3133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A.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4812" y="4171765"/>
            <a:ext cx="5988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D. Tam </a:t>
            </a:r>
            <a:r>
              <a:rPr lang="en-US" sz="2800" b="1" dirty="0" err="1"/>
              <a:t>giác</a:t>
            </a:r>
            <a:r>
              <a:rPr lang="en-US" sz="2800" b="1" dirty="0"/>
              <a:t> BCD </a:t>
            </a:r>
            <a:r>
              <a:rPr lang="en-US" sz="2800" b="1" dirty="0" err="1"/>
              <a:t>là</a:t>
            </a:r>
            <a:r>
              <a:rPr lang="en-US" sz="2800" b="1" dirty="0"/>
              <a:t> tam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endParaRPr lang="en-US" sz="2800" b="1" dirty="0"/>
          </a:p>
        </p:txBody>
      </p:sp>
      <p:sp>
        <p:nvSpPr>
          <p:cNvPr id="20" name="Action Button: Back or Previous 19">
            <a:hlinkClick r:id="rId7" action="ppaction://hlinksldjump" highlightClick="1"/>
          </p:cNvPr>
          <p:cNvSpPr/>
          <p:nvPr/>
        </p:nvSpPr>
        <p:spPr>
          <a:xfrm>
            <a:off x="4784408" y="6446520"/>
            <a:ext cx="579435" cy="4114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2227" y="136110"/>
                <a:ext cx="116161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Câu 3: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7" y="136110"/>
                <a:ext cx="11616117" cy="584775"/>
              </a:xfrm>
              <a:prstGeom prst="rect">
                <a:avLst/>
              </a:prstGeom>
              <a:blipFill>
                <a:blip r:embed="rId8"/>
                <a:stretch>
                  <a:fillRect l="-131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9EAEB34-0A2E-D17A-BB4C-21A918A1E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993242"/>
              </p:ext>
            </p:extLst>
          </p:nvPr>
        </p:nvGraphicFramePr>
        <p:xfrm>
          <a:off x="4853583" y="68966"/>
          <a:ext cx="1383503" cy="59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33160" imgH="228600" progId="Equation.DSMT4">
                  <p:embed/>
                </p:oleObj>
              </mc:Choice>
              <mc:Fallback>
                <p:oleObj name="Equation" r:id="rId9" imgW="533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53583" y="68966"/>
                        <a:ext cx="1383503" cy="59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B311FB8B-DE73-8FAD-02D3-993E63789B62}"/>
              </a:ext>
            </a:extLst>
          </p:cNvPr>
          <p:cNvSpPr/>
          <p:nvPr/>
        </p:nvSpPr>
        <p:spPr>
          <a:xfrm>
            <a:off x="157661" y="1952375"/>
            <a:ext cx="2905094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80B68-E2B2-FF07-6245-44E70231D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5" y="2107875"/>
            <a:ext cx="3133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tx1"/>
                </a:solidFill>
              </a:rPr>
              <a:t>B. 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CAC4CC1-1B98-13B0-4113-8F42CAD146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878717"/>
              </p:ext>
            </p:extLst>
          </p:nvPr>
        </p:nvGraphicFramePr>
        <p:xfrm>
          <a:off x="1115484" y="972030"/>
          <a:ext cx="1486477" cy="652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20560" imgH="228600" progId="Equation.DSMT4">
                  <p:embed/>
                </p:oleObj>
              </mc:Choice>
              <mc:Fallback>
                <p:oleObj name="Equation" r:id="rId11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5484" y="972030"/>
                        <a:ext cx="1486477" cy="652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AD8374E-AA2F-78C8-83CD-95B360BF20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233573"/>
              </p:ext>
            </p:extLst>
          </p:nvPr>
        </p:nvGraphicFramePr>
        <p:xfrm>
          <a:off x="981216" y="1960219"/>
          <a:ext cx="1485618" cy="652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20560" imgH="228600" progId="Equation.DSMT4">
                  <p:embed/>
                </p:oleObj>
              </mc:Choice>
              <mc:Fallback>
                <p:oleObj name="Equation" r:id="rId13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81216" y="1960219"/>
                        <a:ext cx="1485618" cy="652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479D8E7-54EB-CD90-DB98-F8D5CB1B1C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46326"/>
              </p:ext>
            </p:extLst>
          </p:nvPr>
        </p:nvGraphicFramePr>
        <p:xfrm>
          <a:off x="6656054" y="3103337"/>
          <a:ext cx="1916541" cy="53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12520" imgH="228600" progId="Equation.DSMT4">
                  <p:embed/>
                </p:oleObj>
              </mc:Choice>
              <mc:Fallback>
                <p:oleObj name="Equation" r:id="rId15" imgW="812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56054" y="3103337"/>
                        <a:ext cx="1916541" cy="539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58E10351-40EB-2732-B7DF-B465B4E0C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5413" y="204414"/>
            <a:ext cx="1075495" cy="6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5363" name="Rectangle 2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5364" name="Rectangle 4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sp>
        <p:nvSpPr>
          <p:cNvPr id="15365" name="Rectangle 5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/>
          </a:p>
        </p:txBody>
      </p:sp>
      <p:pic>
        <p:nvPicPr>
          <p:cNvPr id="17" name="Picture 1098" descr="Hoacuoi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4946650"/>
            <a:ext cx="1295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099"/>
          <p:cNvSpPr txBox="1">
            <a:spLocks noChangeArrowheads="1"/>
          </p:cNvSpPr>
          <p:nvPr/>
        </p:nvSpPr>
        <p:spPr bwMode="auto">
          <a:xfrm>
            <a:off x="3428800" y="5263348"/>
            <a:ext cx="627164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  Hoan hô, bạn đã trả lời đúng!</a:t>
            </a:r>
            <a:r>
              <a:rPr lang="en-US" altLang="en-US" sz="2800" b="1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19" name="Oval 18"/>
          <p:cNvSpPr/>
          <p:nvPr/>
        </p:nvSpPr>
        <p:spPr>
          <a:xfrm>
            <a:off x="5818875" y="1438462"/>
            <a:ext cx="2286639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0345" y="1428245"/>
            <a:ext cx="2445389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7510" y="2623587"/>
            <a:ext cx="2365956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5744468" y="1633206"/>
                <a:ext cx="235086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800" b="1" dirty="0">
                    <a:solidFill>
                      <a:schemeClr val="tx1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4468" y="1633206"/>
                <a:ext cx="2350863" cy="523220"/>
              </a:xfrm>
              <a:prstGeom prst="rect">
                <a:avLst/>
              </a:prstGeom>
              <a:blipFill>
                <a:blip r:embed="rId7"/>
                <a:stretch>
                  <a:fillRect l="-5181" t="-12791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0345" y="1642558"/>
                <a:ext cx="2733675" cy="537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800" b="1" dirty="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345" y="1642558"/>
                <a:ext cx="2733675" cy="537583"/>
              </a:xfrm>
              <a:prstGeom prst="rect">
                <a:avLst/>
              </a:prstGeom>
              <a:blipFill>
                <a:blip r:embed="rId8"/>
                <a:stretch>
                  <a:fillRect l="-4688" t="-11236" b="-2696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420345" y="2809298"/>
                <a:ext cx="230577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600" b="1" dirty="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𝟒𝟖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endParaRPr lang="en-US" sz="2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345" y="2809298"/>
                <a:ext cx="2305771" cy="492443"/>
              </a:xfrm>
              <a:prstGeom prst="rect">
                <a:avLst/>
              </a:prstGeom>
              <a:blipFill>
                <a:blip r:embed="rId9"/>
                <a:stretch>
                  <a:fillRect l="-4762" t="-11111" b="-296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"/>
              <p:cNvSpPr txBox="1">
                <a:spLocks noChangeArrowheads="1"/>
              </p:cNvSpPr>
              <p:nvPr/>
            </p:nvSpPr>
            <p:spPr bwMode="auto">
              <a:xfrm>
                <a:off x="223578" y="141407"/>
                <a:ext cx="9090543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just"/>
                <a:r>
                  <a:rPr lang="en-US" sz="3200" dirty="0"/>
                  <a:t>Câu 4: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thoi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/>
                  <a:t>                            </a:t>
                </a:r>
              </a:p>
              <a:p>
                <a:pPr algn="just"/>
                <a:r>
                  <a:rPr lang="en-US" sz="3200" dirty="0"/>
                  <a:t>Khi </a:t>
                </a:r>
                <a:r>
                  <a:rPr lang="en-US" sz="3200" dirty="0" err="1"/>
                  <a:t>đó</a:t>
                </a:r>
                <a:r>
                  <a:rPr lang="en-US" sz="3200" dirty="0"/>
                  <a:t> chu vi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thoi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  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578" y="141407"/>
                <a:ext cx="9090543" cy="1077218"/>
              </a:xfrm>
              <a:prstGeom prst="rect">
                <a:avLst/>
              </a:prstGeom>
              <a:blipFill>
                <a:blip r:embed="rId10"/>
                <a:stretch>
                  <a:fillRect l="-1744" t="-7345" b="-16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ction Button: Back or Previous 26">
            <a:hlinkClick r:id="rId11" action="ppaction://hlinksldjump" highlightClick="1"/>
          </p:cNvPr>
          <p:cNvSpPr/>
          <p:nvPr/>
        </p:nvSpPr>
        <p:spPr>
          <a:xfrm>
            <a:off x="4784408" y="6446520"/>
            <a:ext cx="579435" cy="4114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Đồng hồ đếm ngược 15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671FE8CD-5278-56A2-C48E-679820AAA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2794" y="0"/>
            <a:ext cx="1075495" cy="6049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CB76CA-7AAA-1087-4D91-E6BDA2190A50}"/>
              </a:ext>
            </a:extLst>
          </p:cNvPr>
          <p:cNvSpPr/>
          <p:nvPr/>
        </p:nvSpPr>
        <p:spPr>
          <a:xfrm>
            <a:off x="5744468" y="2581732"/>
            <a:ext cx="2365956" cy="91440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EDB5FB-6CD3-F2EC-D8EC-BAD4F45D6D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0466" y="2797339"/>
                <a:ext cx="2305771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600" b="1" dirty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endParaRPr lang="en-US" sz="2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EDB5FB-6CD3-F2EC-D8EC-BAD4F45D6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0466" y="2797339"/>
                <a:ext cx="2305771" cy="492443"/>
              </a:xfrm>
              <a:prstGeom prst="rect">
                <a:avLst/>
              </a:prstGeom>
              <a:blipFill>
                <a:blip r:embed="rId16"/>
                <a:stretch>
                  <a:fillRect l="-4762" t="-11111" b="-296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1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3730629" y="773502"/>
            <a:ext cx="5444367" cy="42908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576916" y="2722136"/>
            <a:ext cx="3038168" cy="17108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2271" y="3254378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điểm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11556124" y="6243144"/>
            <a:ext cx="299545" cy="3310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169738" y="165883"/>
                <a:ext cx="1006976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𝐴𝐵𝑁𝐶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738" y="165883"/>
                <a:ext cx="10069762" cy="1569660"/>
              </a:xfrm>
              <a:prstGeom prst="rect">
                <a:avLst/>
              </a:prstGeom>
              <a:blipFill>
                <a:blip r:embed="rId5"/>
                <a:stretch>
                  <a:fillRect l="-1574"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57" y="99749"/>
            <a:ext cx="975890" cy="969246"/>
          </a:xfrm>
          <a:prstGeom prst="rect">
            <a:avLst/>
          </a:prstGeom>
        </p:spPr>
      </p:pic>
      <p:pic>
        <p:nvPicPr>
          <p:cNvPr id="3" name="!!3">
            <a:extLst>
              <a:ext uri="{FF2B5EF4-FFF2-40B4-BE49-F238E27FC236}">
                <a16:creationId xmlns:a16="http://schemas.microsoft.com/office/drawing/2014/main" id="{C0B2DA90-DAD9-50F4-9E21-0D1C7A9D24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57" y="4591050"/>
            <a:ext cx="2896593" cy="2167201"/>
          </a:xfrm>
          <a:prstGeom prst="rect">
            <a:avLst/>
          </a:prstGeom>
        </p:spPr>
      </p:pic>
      <p:pic>
        <p:nvPicPr>
          <p:cNvPr id="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6D9BE42-402C-7CEC-E879-4324C63A21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1796" y="5502760"/>
            <a:ext cx="2060391" cy="1077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F5844F-2554-0E5D-9A0F-F6D6C7E5DBA6}"/>
                  </a:ext>
                </a:extLst>
              </p:cNvPr>
              <p:cNvSpPr txBox="1"/>
              <p:nvPr/>
            </p:nvSpPr>
            <p:spPr>
              <a:xfrm>
                <a:off x="1075459" y="2468880"/>
                <a:ext cx="1082317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u="sng" dirty="0">
                    <a:latin typeface="Arial" panose="020B0604020202020204" pitchFamily="34" charset="0"/>
                    <a:cs typeface="Arial" panose="020B0604020202020204" pitchFamily="34" charset="0"/>
                    <a:hlinkClick r:id="rId10" action="ppaction://hlinksldjump"/>
                  </a:rPr>
                  <a:t>Bài </a:t>
                </a:r>
                <a:r>
                  <a:rPr lang="en-US" sz="3200" u="sng" dirty="0" err="1">
                    <a:latin typeface="Arial" panose="020B0604020202020204" pitchFamily="34" charset="0"/>
                    <a:cs typeface="Arial" panose="020B0604020202020204" pitchFamily="34" charset="0"/>
                    <a:hlinkClick r:id="rId10" action="ppaction://hlinksldjump"/>
                  </a:rPr>
                  <a:t>tập</a:t>
                </a:r>
                <a:r>
                  <a:rPr lang="en-US" sz="3200" u="sng" dirty="0">
                    <a:latin typeface="Arial" panose="020B0604020202020204" pitchFamily="34" charset="0"/>
                    <a:cs typeface="Arial" panose="020B0604020202020204" pitchFamily="34" charset="0"/>
                    <a:hlinkClick r:id="rId10" action="ppaction://hlinksldjump"/>
                  </a:rPr>
                  <a:t> 1/</a:t>
                </a:r>
                <a:r>
                  <a:rPr lang="en-US" sz="3200" u="sng" dirty="0" err="1">
                    <a:latin typeface="Arial" panose="020B0604020202020204" pitchFamily="34" charset="0"/>
                    <a:cs typeface="Arial" panose="020B0604020202020204" pitchFamily="34" charset="0"/>
                    <a:hlinkClick r:id="rId10" action="ppaction://hlinksldjump"/>
                  </a:rPr>
                  <a:t>sgk</a:t>
                </a:r>
                <a:r>
                  <a:rPr lang="en-US" sz="3200" u="sng" dirty="0">
                    <a:latin typeface="Arial" panose="020B0604020202020204" pitchFamily="34" charset="0"/>
                    <a:cs typeface="Arial" panose="020B0604020202020204" pitchFamily="34" charset="0"/>
                    <a:hlinkClick r:id="rId10" action="ppaction://hlinksldjump"/>
                  </a:rPr>
                  <a:t> – 115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hlinkClick r:id="rId10" action="ppaction://hlinksldjump"/>
                  </a:rPr>
                  <a:t>: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𝐷𝐴𝐵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Chứng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F5844F-2554-0E5D-9A0F-F6D6C7E5D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459" y="2468880"/>
                <a:ext cx="10823171" cy="1569660"/>
              </a:xfrm>
              <a:prstGeom prst="rect">
                <a:avLst/>
              </a:prstGeom>
              <a:blipFill>
                <a:blip r:embed="rId11"/>
                <a:stretch>
                  <a:fillRect l="-1408" t="-5058" r="-2872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06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1336171" y="464877"/>
            <a:ext cx="134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DA9A0-6C01-BD4A-BDED-FBC816709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7" y="99749"/>
            <a:ext cx="975890" cy="969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7">
                <a:extLst>
                  <a:ext uri="{FF2B5EF4-FFF2-40B4-BE49-F238E27FC236}">
                    <a16:creationId xmlns:a16="http://schemas.microsoft.com/office/drawing/2014/main" id="{EFB9B84F-48E7-66FC-F72C-1CF8CD2DE46F}"/>
                  </a:ext>
                </a:extLst>
              </p:cNvPr>
              <p:cNvSpPr txBox="1"/>
              <p:nvPr/>
            </p:nvSpPr>
            <p:spPr>
              <a:xfrm>
                <a:off x="511637" y="913140"/>
                <a:ext cx="9142162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Vì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</a:t>
                </a:r>
              </a:p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hay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𝐴𝐵𝑁𝐶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𝐴𝐵𝑁𝐶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𝐴𝐵𝑁𝐶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      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𝐴𝐵𝑁𝐶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17">
                <a:extLst>
                  <a:ext uri="{FF2B5EF4-FFF2-40B4-BE49-F238E27FC236}">
                    <a16:creationId xmlns:a16="http://schemas.microsoft.com/office/drawing/2014/main" id="{EFB9B84F-48E7-66FC-F72C-1CF8CD2DE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37" y="913140"/>
                <a:ext cx="9142162" cy="5016758"/>
              </a:xfrm>
              <a:prstGeom prst="rect">
                <a:avLst/>
              </a:prstGeom>
              <a:blipFill>
                <a:blip r:embed="rId4"/>
                <a:stretch>
                  <a:fillRect l="-1733" t="-1580" r="-200" b="-3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84EDF93-950C-1820-1172-4161D02EB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24" y="-608086"/>
            <a:ext cx="4532692" cy="3343610"/>
          </a:xfrm>
          <a:prstGeom prst="rect">
            <a:avLst/>
          </a:prstGeom>
          <a:noFill/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BED7295-7E1B-8068-672C-9CC2A58F95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103824"/>
              </p:ext>
            </p:extLst>
          </p:nvPr>
        </p:nvGraphicFramePr>
        <p:xfrm>
          <a:off x="4471087" y="1999401"/>
          <a:ext cx="1976431" cy="41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177480" progId="Equation.DSMT4">
                  <p:embed/>
                </p:oleObj>
              </mc:Choice>
              <mc:Fallback>
                <p:oleObj name="Equation" r:id="rId6" imgW="838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1087" y="1999401"/>
                        <a:ext cx="1976431" cy="419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588CCF8-9268-5F58-A944-5A2EEFCE6F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308641"/>
              </p:ext>
            </p:extLst>
          </p:nvPr>
        </p:nvGraphicFramePr>
        <p:xfrm>
          <a:off x="1416050" y="2517241"/>
          <a:ext cx="149701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177480" progId="Equation.DSMT4">
                  <p:embed/>
                </p:oleObj>
              </mc:Choice>
              <mc:Fallback>
                <p:oleObj name="Equation" r:id="rId8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16050" y="2517241"/>
                        <a:ext cx="1497013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1C673AA-31E1-3061-8C34-DE88EEA3F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780751"/>
              </p:ext>
            </p:extLst>
          </p:nvPr>
        </p:nvGraphicFramePr>
        <p:xfrm>
          <a:off x="1108247" y="2979487"/>
          <a:ext cx="2814919" cy="44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93760" imgH="190440" progId="Equation.DSMT4">
                  <p:embed/>
                </p:oleObj>
              </mc:Choice>
              <mc:Fallback>
                <p:oleObj name="Equation" r:id="rId10" imgW="11937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08247" y="2979487"/>
                        <a:ext cx="2814919" cy="44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C0A14B5-E9B3-68C4-D863-ECF8375A3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799322"/>
              </p:ext>
            </p:extLst>
          </p:nvPr>
        </p:nvGraphicFramePr>
        <p:xfrm>
          <a:off x="5752148" y="4926794"/>
          <a:ext cx="149701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96547" imgH="419280" progId="Equation.DSMT4">
                  <p:embed/>
                </p:oleObj>
              </mc:Choice>
              <mc:Fallback>
                <p:oleObj name="Equation" r:id="rId12" imgW="1496547" imgH="41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52148" y="4926794"/>
                        <a:ext cx="1497013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2270</TotalTime>
  <Words>1407</Words>
  <Application>Microsoft Office PowerPoint</Application>
  <PresentationFormat>Widescreen</PresentationFormat>
  <Paragraphs>183</Paragraphs>
  <Slides>21</Slides>
  <Notes>10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Office Theme</vt:lpstr>
      <vt:lpstr>Microsoft Excel 97-2003 Worksheet</vt:lpstr>
      <vt:lpstr>Equation</vt:lpstr>
      <vt:lpstr> 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DELL</cp:lastModifiedBy>
  <cp:revision>229</cp:revision>
  <dcterms:created xsi:type="dcterms:W3CDTF">2021-06-07T13:44:30Z</dcterms:created>
  <dcterms:modified xsi:type="dcterms:W3CDTF">2023-07-26T14:55:46Z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