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96" r:id="rId5"/>
    <p:sldId id="297" r:id="rId6"/>
    <p:sldId id="312" r:id="rId7"/>
    <p:sldId id="317" r:id="rId8"/>
    <p:sldId id="283" r:id="rId9"/>
    <p:sldId id="290" r:id="rId10"/>
    <p:sldId id="291" r:id="rId11"/>
    <p:sldId id="295" r:id="rId12"/>
    <p:sldId id="306" r:id="rId13"/>
    <p:sldId id="316" r:id="rId14"/>
    <p:sldId id="307" r:id="rId15"/>
    <p:sldId id="308" r:id="rId16"/>
    <p:sldId id="309" r:id="rId17"/>
    <p:sldId id="256" r:id="rId18"/>
    <p:sldId id="274" r:id="rId19"/>
    <p:sldId id="257" r:id="rId20"/>
    <p:sldId id="258" r:id="rId21"/>
    <p:sldId id="262" r:id="rId22"/>
    <p:sldId id="275" r:id="rId23"/>
    <p:sldId id="315" r:id="rId24"/>
    <p:sldId id="276" r:id="rId25"/>
    <p:sldId id="321" r:id="rId26"/>
    <p:sldId id="289" r:id="rId27"/>
    <p:sldId id="3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4" autoAdjust="0"/>
    <p:restoredTop sz="84954" autoAdjust="0"/>
  </p:normalViewPr>
  <p:slideViewPr>
    <p:cSldViewPr snapToGrid="0">
      <p:cViewPr varScale="1">
        <p:scale>
          <a:sx n="63" d="100"/>
          <a:sy n="63" d="100"/>
        </p:scale>
        <p:origin x="88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5</a:t>
            </a:fld>
            <a:endParaRPr lang="en-US"/>
          </a:p>
        </p:txBody>
      </p:sp>
    </p:spTree>
    <p:extLst>
      <p:ext uri="{BB962C8B-B14F-4D97-AF65-F5344CB8AC3E}">
        <p14:creationId xmlns:p14="http://schemas.microsoft.com/office/powerpoint/2010/main" val="343259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14</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24</a:t>
            </a:fld>
            <a:endParaRPr lang="en-US"/>
          </a:p>
        </p:txBody>
      </p:sp>
    </p:spTree>
    <p:extLst>
      <p:ext uri="{BB962C8B-B14F-4D97-AF65-F5344CB8AC3E}">
        <p14:creationId xmlns:p14="http://schemas.microsoft.com/office/powerpoint/2010/main" val="49543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10/14/2024</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10/14/2024</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hyperlink" Target="https://www.wisc-online.com/assetrepository/viewasset?id=150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allwhitebackground.com/colorful-background-images.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3.wmf"/><Relationship Id="rId3" Type="http://schemas.openxmlformats.org/officeDocument/2006/relationships/image" Target="../media/image18.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0.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22.wmf"/><Relationship Id="rId4" Type="http://schemas.openxmlformats.org/officeDocument/2006/relationships/image" Target="../media/image19.jpeg"/><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slide" Target="slide20.xml"/><Relationship Id="rId18" Type="http://schemas.openxmlformats.org/officeDocument/2006/relationships/slide" Target="slide21.xml"/><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gif"/><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38.gif"/><Relationship Id="rId5" Type="http://schemas.openxmlformats.org/officeDocument/2006/relationships/image" Target="../media/image33.png"/><Relationship Id="rId15" Type="http://schemas.openxmlformats.org/officeDocument/2006/relationships/slide" Target="slide18.xml"/><Relationship Id="rId10" Type="http://schemas.openxmlformats.org/officeDocument/2006/relationships/image" Target="../media/image37.gif"/><Relationship Id="rId4" Type="http://schemas.openxmlformats.org/officeDocument/2006/relationships/image" Target="../media/image32.gif"/><Relationship Id="rId9" Type="http://schemas.openxmlformats.org/officeDocument/2006/relationships/image" Target="../media/image36.gif"/><Relationship Id="rId14" Type="http://schemas.openxmlformats.org/officeDocument/2006/relationships/image" Target="../media/image25.gif"/></Relationships>
</file>

<file path=ppt/slides/_rels/slide1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24.png"/><Relationship Id="rId7" Type="http://schemas.openxmlformats.org/officeDocument/2006/relationships/image" Target="../media/image4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4.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jpeg"/><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NULL"/><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jpeg"/><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NULL"/><Relationship Id="rId9"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jpeg"/><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NULL"/><Relationship Id="rId9"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sao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cho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cuốn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sổ</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cs typeface="Arial" panose="020B0604020202020204" pitchFamily="34" charset="0"/>
              <a:sym typeface="Arial"/>
            </a:endParaRP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bút</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29.</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3; 13.</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29.</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 xmlns:a16="http://schemas.microsoft.com/office/drawing/2014/main"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 xmlns:a16="http://schemas.microsoft.com/office/drawing/2014/main"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 xmlns:a16="http://schemas.microsoft.com/office/drawing/2014/main" val="20000"/>
                    </a:ext>
                  </a:extLst>
                </a:gridCol>
                <a:gridCol w="1192474">
                  <a:extLst>
                    <a:ext uri="{9D8B030D-6E8A-4147-A177-3AD203B41FA5}">
                      <a16:colId xmlns="" xmlns:a16="http://schemas.microsoft.com/office/drawing/2014/main" val="20001"/>
                    </a:ext>
                  </a:extLst>
                </a:gridCol>
                <a:gridCol w="2526087">
                  <a:extLst>
                    <a:ext uri="{9D8B030D-6E8A-4147-A177-3AD203B41FA5}">
                      <a16:colId xmlns="" xmlns:a16="http://schemas.microsoft.com/office/drawing/2014/main" val="20002"/>
                    </a:ext>
                  </a:extLst>
                </a:gridCol>
                <a:gridCol w="1973179">
                  <a:extLst>
                    <a:ext uri="{9D8B030D-6E8A-4147-A177-3AD203B41FA5}">
                      <a16:colId xmlns="" xmlns:a16="http://schemas.microsoft.com/office/drawing/2014/main" val="20003"/>
                    </a:ext>
                  </a:extLst>
                </a:gridCol>
                <a:gridCol w="1844842">
                  <a:extLst>
                    <a:ext uri="{9D8B030D-6E8A-4147-A177-3AD203B41FA5}">
                      <a16:colId xmlns=""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smtClean="0">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bl>
          </a:graphicData>
        </a:graphic>
      </p:graphicFrame>
      <p:sp>
        <p:nvSpPr>
          <p:cNvPr id="19" name="!!4">
            <a:extLst>
              <a:ext uri="{FF2B5EF4-FFF2-40B4-BE49-F238E27FC236}">
                <a16:creationId xmlns="" xmlns:a16="http://schemas.microsoft.com/office/drawing/2014/main"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23</a:t>
            </a:r>
            <a:endParaRPr lang="en-US" sz="2800" dirty="0" smtClean="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3,;4; 6;</a:t>
            </a:r>
          </a:p>
          <a:p>
            <a:r>
              <a:rPr lang="en-US" sz="2800" dirty="0" smtClean="0">
                <a:solidFill>
                  <a:srgbClr val="0000FF"/>
                </a:solidFill>
                <a:latin typeface="Arial" pitchFamily="34" charset="0"/>
                <a:ea typeface="Times New Roman" panose="02020603050405020304" pitchFamily="18" charset="0"/>
                <a:cs typeface="Arial" pitchFamily="34" charset="0"/>
              </a:rPr>
              <a:t>8; 12; 24</a:t>
            </a:r>
            <a:endParaRPr lang="en-US" sz="2800" dirty="0" smtClean="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13; 26</a:t>
            </a:r>
            <a:endParaRPr lang="en-US" sz="2800" dirty="0" smtClean="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smtClean="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smtClean="0">
                <a:solidFill>
                  <a:srgbClr val="00B050"/>
                </a:solidFill>
                <a:latin typeface="+mj-lt"/>
                <a:ea typeface="Calibri" panose="020F0502020204030204" pitchFamily="34" charset="0"/>
                <a:cs typeface="Times New Roman" panose="02020603050405020304" pitchFamily="18" charset="0"/>
              </a:rPr>
              <a:t>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 xmlns:a16="http://schemas.microsoft.com/office/drawing/2014/main"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spid="_x0000_s1034" name="Equation" r:id="rId7" imgW="406080" imgH="406080" progId="Equation.3">
                  <p:embed/>
                </p:oleObj>
              </mc:Choice>
              <mc:Fallback>
                <p:oleObj name="Equation" r:id="rId7" imgW="406080" imgH="4060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Còn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không</a:t>
            </a:r>
            <a:r>
              <a:rPr lang="en-US" sz="2800" dirty="0" smtClean="0">
                <a:solidFill>
                  <a:srgbClr val="0000FF"/>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35"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Để</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biết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chỉ</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ta</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như</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thế</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37"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là</a:t>
              </a:r>
              <a:r>
                <a:rPr lang="en-US" dirty="0" smtClean="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cuốn</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sổ</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chiếc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bút</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r>
              <a:rPr lang="en-US" sz="2800" kern="0" dirty="0" smtClean="0">
                <a:solidFill>
                  <a:srgbClr val="002060"/>
                </a:solidFill>
                <a:latin typeface="Arial" panose="020B0604020202020204" pitchFamily="34" charset="0"/>
                <a:cs typeface="Arial" panose="020B0604020202020204" pitchFamily="34" charset="0"/>
                <a:sym typeface="Arial"/>
              </a:rPr>
              <a:t>.</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smtClean="0">
                <a:solidFill>
                  <a:prstClr val="black"/>
                </a:solidFill>
                <a:latin typeface="Arial" panose="020B0604020202020204" pitchFamily="34" charset="0"/>
                <a:cs typeface="Arial" panose="020B0604020202020204" pitchFamily="34" charset="0"/>
                <a:sym typeface="Arial"/>
              </a:rPr>
              <a:t> </a:t>
            </a:r>
            <a:endParaRPr lang="en-US" sz="28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18"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19"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smtClean="0">
                  <a:solidFill>
                    <a:srgbClr val="002060"/>
                  </a:solidFill>
                  <a:latin typeface="Arial" panose="020B0604020202020204" pitchFamily="34" charset="0"/>
                  <a:cs typeface="Arial" panose="020B0604020202020204" pitchFamily="34" charset="0"/>
                  <a:sym typeface="Arial"/>
                </a:rPr>
                <a:t>Các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ước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của</a:t>
              </a:r>
              <a:r>
                <a:rPr lang="en-US" sz="2800" kern="0" dirty="0" smtClean="0">
                  <a:solidFill>
                    <a:srgbClr val="002060"/>
                  </a:solidFill>
                  <a:latin typeface="Arial" panose="020B0604020202020204" pitchFamily="34" charset="0"/>
                  <a:cs typeface="Arial" panose="020B0604020202020204" pitchFamily="34" charset="0"/>
                  <a:sym typeface="Arial"/>
                </a:rPr>
                <a:t> 17 </a:t>
              </a:r>
              <a:r>
                <a:rPr lang="en-US" sz="2800" kern="0" dirty="0" err="1" smtClean="0">
                  <a:solidFill>
                    <a:srgbClr val="002060"/>
                  </a:solidFill>
                  <a:latin typeface="Arial" panose="020B0604020202020204" pitchFamily="34" charset="0"/>
                  <a:cs typeface="Arial" panose="020B0604020202020204" pitchFamily="34" charset="0"/>
                  <a:sym typeface="Arial"/>
                </a:rPr>
                <a:t>là</a:t>
              </a:r>
              <a:r>
                <a:rPr lang="en-US" sz="2800" kern="0" dirty="0" smtClean="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7030A0"/>
                </a:solidFill>
                <a:latin typeface="Arial" pitchFamily="34" charset="0"/>
                <a:cs typeface="Arial" pitchFamily="34" charset="0"/>
              </a:rPr>
              <a:t>Các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kiến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thức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cần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ghi</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00FF"/>
                </a:solidFill>
                <a:latin typeface="Arial" pitchFamily="34" charset="0"/>
                <a:cs typeface="Arial" pitchFamily="34" charset="0"/>
              </a:rPr>
              <a:t>Số nguyên tố là số tự nhiên lớn hơn 1, </a:t>
            </a:r>
            <a:r>
              <a:rPr lang="vi-VN" sz="2800" dirty="0" smtClean="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66FF"/>
                </a:solidFill>
                <a:latin typeface="Arial" pitchFamily="34" charset="0"/>
                <a:cs typeface="Arial" pitchFamily="34" charset="0"/>
              </a:rPr>
              <a:t>- Hợp số là số tự nhiên lớn hơn 1, có </a:t>
            </a:r>
            <a:r>
              <a:rPr lang="vi-VN" sz="2800" dirty="0" smtClean="0">
                <a:solidFill>
                  <a:srgbClr val="15142A"/>
                </a:solidFill>
                <a:latin typeface="Arial" pitchFamily="34" charset="0"/>
                <a:cs typeface="Arial" pitchFamily="34" charset="0"/>
              </a:rPr>
              <a:t>nhiều hơn hai ước</a:t>
            </a:r>
            <a:r>
              <a:rPr lang="vi-VN" dirty="0" smtClean="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accent6">
                    <a:lumMod val="50000"/>
                  </a:schemeClr>
                </a:solidFill>
                <a:latin typeface="Arial" pitchFamily="34" charset="0"/>
                <a:cs typeface="Arial" pitchFamily="34" charset="0"/>
              </a:rPr>
              <a:t>Nếu </a:t>
            </a:r>
            <a:r>
              <a:rPr lang="vi-VN" sz="2800" dirty="0" smtClean="0">
                <a:solidFill>
                  <a:srgbClr val="FF0000"/>
                </a:solidFill>
                <a:latin typeface="Arial" pitchFamily="34" charset="0"/>
                <a:cs typeface="Arial" pitchFamily="34" charset="0"/>
              </a:rPr>
              <a:t>số nguyên tố p </a:t>
            </a:r>
            <a:r>
              <a:rPr lang="vi-VN" sz="2800" dirty="0" smtClean="0">
                <a:solidFill>
                  <a:schemeClr val="accent6">
                    <a:lumMod val="50000"/>
                  </a:schemeClr>
                </a:solidFill>
                <a:latin typeface="Arial" pitchFamily="34" charset="0"/>
                <a:cs typeface="Arial" pitchFamily="34" charset="0"/>
              </a:rPr>
              <a:t>là ước của số tự nhiên a thì p được gọi là </a:t>
            </a:r>
            <a:r>
              <a:rPr lang="vi-VN" sz="2800" dirty="0" smtClean="0">
                <a:solidFill>
                  <a:srgbClr val="FF0000"/>
                </a:solidFill>
                <a:latin typeface="Arial" pitchFamily="34" charset="0"/>
                <a:cs typeface="Arial" pitchFamily="34" charset="0"/>
              </a:rPr>
              <a:t>ước nguyên tố </a:t>
            </a:r>
            <a:r>
              <a:rPr lang="vi-VN" sz="2800" dirty="0" smtClean="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Arial" pitchFamily="34" charset="0"/>
                <a:cs typeface="Arial" pitchFamily="34" charset="0"/>
              </a:rPr>
              <a:t>CÁC DẠNG BÀI </a:t>
            </a:r>
            <a:r>
              <a:rPr lang="en-US" sz="2800" smtClean="0">
                <a:solidFill>
                  <a:srgbClr val="FF0000"/>
                </a:solidFill>
                <a:latin typeface="Arial" pitchFamily="34" charset="0"/>
                <a:cs typeface="Arial" pitchFamily="34" charset="0"/>
              </a:rPr>
              <a:t>TẬP VẬN </a:t>
            </a:r>
            <a:r>
              <a:rPr lang="en-US" sz="2800" dirty="0" smtClean="0">
                <a:solidFill>
                  <a:srgbClr val="FF0000"/>
                </a:solidFill>
                <a:latin typeface="Arial" pitchFamily="34" charset="0"/>
                <a:cs typeface="Arial" pitchFamily="34" charset="0"/>
              </a:rPr>
              <a:t>DỤNG</a:t>
            </a:r>
            <a:endParaRPr lang="en-US" sz="2800" dirty="0">
              <a:solidFill>
                <a:srgbClr val="FF0000"/>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rgbClr val="0C0D0E"/>
                </a:solidFill>
                <a:latin typeface="Arial" pitchFamily="34" charset="0"/>
                <a:cs typeface="Arial" pitchFamily="34" charset="0"/>
              </a:rPr>
              <a:t>- Đọc lại toàn bộ nội dung bài đã học.</a:t>
            </a:r>
            <a:endParaRPr lang="en-US" sz="2800" dirty="0" smtClean="0">
              <a:solidFill>
                <a:srgbClr val="0C0D0E"/>
              </a:solidFill>
              <a:latin typeface="Arial" pitchFamily="34" charset="0"/>
              <a:cs typeface="Arial" pitchFamily="34" charset="0"/>
            </a:endParaRPr>
          </a:p>
          <a:p>
            <a:r>
              <a:rPr lang="pt-BR" sz="2800" dirty="0" smtClean="0">
                <a:solidFill>
                  <a:srgbClr val="0C0D0E"/>
                </a:solidFill>
                <a:latin typeface="Arial" pitchFamily="34" charset="0"/>
                <a:cs typeface="Arial" pitchFamily="34" charset="0"/>
              </a:rPr>
              <a:t>- Học thuộc khái niệm số nguyên tố, hợp số, ước nguyên tố.-</a:t>
            </a:r>
            <a:endParaRPr lang="en-US" sz="2800" dirty="0" smtClean="0">
              <a:solidFill>
                <a:srgbClr val="0C0D0E"/>
              </a:solidFill>
              <a:latin typeface="Arial" pitchFamily="34" charset="0"/>
              <a:cs typeface="Arial" pitchFamily="34" charset="0"/>
            </a:endParaRPr>
          </a:p>
          <a:p>
            <a:pPr>
              <a:buFontTx/>
              <a:buChar char="-"/>
            </a:pPr>
            <a:r>
              <a:rPr lang="pt-BR" sz="2800" dirty="0" smtClean="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smtClean="0">
                <a:cs typeface="Times New Roman" panose="02020603050405020304" pitchFamily="18" charset="0"/>
              </a:rPr>
              <a:t>Vậy làm sao để có thể tìm các số nguyên tố nhỏ hơn 100?  </a:t>
            </a:r>
            <a:endParaRPr lang="en-US" sz="3200">
              <a:cs typeface="Times New Roman" panose="02020603050405020304" pitchFamily="18" charset="0"/>
            </a:endParaRPr>
          </a:p>
        </p:txBody>
      </p:sp>
      <p:sp>
        <p:nvSpPr>
          <p:cNvPr id="23" name="Rectangle: Rounded Corners 28">
            <a:extLst>
              <a:ext uri="{FF2B5EF4-FFF2-40B4-BE49-F238E27FC236}">
                <a16:creationId xmlns=""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a:t>
            </a:r>
            <a:r>
              <a:rPr lang="en-US" sz="2400" b="1" dirty="0" smtClean="0">
                <a:solidFill>
                  <a:srgbClr val="0000FF"/>
                </a:solidFill>
                <a:latin typeface="Times New Roman" panose="02020603050405020304" pitchFamily="18" charset="0"/>
                <a:cs typeface="Times New Roman" panose="02020603050405020304" pitchFamily="18" charset="0"/>
              </a:rPr>
              <a:t>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smtClean="0">
                <a:ln w="9525">
                  <a:solidFill>
                    <a:srgbClr val="FF3300"/>
                  </a:solidFill>
                  <a:round/>
                  <a:headEnd/>
                  <a:tailEnd/>
                </a:ln>
                <a:solidFill>
                  <a:srgbClr val="0000FF"/>
                </a:solidFill>
                <a:latin typeface="Times New Roman"/>
                <a:cs typeface="Times New Roman"/>
              </a:rPr>
              <a:t>TRÂN TRỌNG CẢM ƠN </a:t>
            </a:r>
          </a:p>
          <a:p>
            <a:pPr algn="ctr"/>
            <a:r>
              <a:rPr lang="vi-VN" sz="3600" b="1" kern="10" dirty="0" smtClean="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smtClean="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smtClean="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smtClean="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smtClean="0">
                <a:solidFill>
                  <a:srgbClr val="0000FF"/>
                </a:solidFill>
                <a:latin typeface="Arial" panose="020B0604020202020204" pitchFamily="34" charset="0"/>
                <a:cs typeface="Arial" panose="020B0604020202020204" pitchFamily="34" charset="0"/>
                <a:sym typeface="Arial"/>
              </a:rPr>
              <a:t>Xác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định</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được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ước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nguyên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của</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tự</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nhiên</a:t>
            </a:r>
            <a:r>
              <a:rPr lang="en-US" sz="2800" kern="0" dirty="0" smtClean="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smtClean="0">
                <a:solidFill>
                  <a:srgbClr val="0000FF"/>
                </a:solidFill>
                <a:latin typeface="Arial" pitchFamily="34" charset="0"/>
                <a:cs typeface="Arial" pitchFamily="34" charset="0"/>
              </a:rPr>
              <a:t>Hoàn </a:t>
            </a:r>
            <a:r>
              <a:rPr lang="nl-NL" sz="2800" b="1" dirty="0">
                <a:solidFill>
                  <a:srgbClr val="0000FF"/>
                </a:solidFill>
                <a:latin typeface="Arial" pitchFamily="34" charset="0"/>
                <a:cs typeface="Arial" pitchFamily="34" charset="0"/>
              </a:rPr>
              <a:t>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 xmlns:a16="http://schemas.microsoft.com/office/drawing/2014/main" val="20000"/>
                    </a:ext>
                  </a:extLst>
                </a:gridCol>
                <a:gridCol w="1822508">
                  <a:extLst>
                    <a:ext uri="{9D8B030D-6E8A-4147-A177-3AD203B41FA5}">
                      <a16:colId xmlns="" xmlns:a16="http://schemas.microsoft.com/office/drawing/2014/main" val="20001"/>
                    </a:ext>
                  </a:extLst>
                </a:gridCol>
                <a:gridCol w="1481349">
                  <a:extLst>
                    <a:ext uri="{9D8B030D-6E8A-4147-A177-3AD203B41FA5}">
                      <a16:colId xmlns="" xmlns:a16="http://schemas.microsoft.com/office/drawing/2014/main" val="20002"/>
                    </a:ext>
                  </a:extLst>
                </a:gridCol>
                <a:gridCol w="2672197">
                  <a:extLst>
                    <a:ext uri="{9D8B030D-6E8A-4147-A177-3AD203B41FA5}">
                      <a16:colId xmlns="" xmlns:a16="http://schemas.microsoft.com/office/drawing/2014/main" val="20003"/>
                    </a:ext>
                  </a:extLst>
                </a:gridCol>
                <a:gridCol w="2045776">
                  <a:extLst>
                    <a:ext uri="{9D8B030D-6E8A-4147-A177-3AD203B41FA5}">
                      <a16:colId xmlns="" xmlns:a16="http://schemas.microsoft.com/office/drawing/2014/main"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 xmlns:a16="http://schemas.microsoft.com/office/drawing/2014/main"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 xmlns:a16="http://schemas.microsoft.com/office/drawing/2014/main"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smtClean="0">
                <a:latin typeface="Arial" pitchFamily="34" charset="0"/>
                <a:cs typeface="Arial" pitchFamily="34" charset="0"/>
              </a:rPr>
              <a:t>.</a:t>
            </a:r>
            <a:r>
              <a:rPr lang="nl-NL"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 xmlns:a16="http://schemas.microsoft.com/office/drawing/2014/main" val="20000"/>
                    </a:ext>
                  </a:extLst>
                </a:gridCol>
                <a:gridCol w="1868014">
                  <a:extLst>
                    <a:ext uri="{9D8B030D-6E8A-4147-A177-3AD203B41FA5}">
                      <a16:colId xmlns="" xmlns:a16="http://schemas.microsoft.com/office/drawing/2014/main" val="20001"/>
                    </a:ext>
                  </a:extLst>
                </a:gridCol>
                <a:gridCol w="1868014">
                  <a:extLst>
                    <a:ext uri="{9D8B030D-6E8A-4147-A177-3AD203B41FA5}">
                      <a16:colId xmlns=""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smtClean="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smtClean="0">
                <a:solidFill>
                  <a:srgbClr val="1F4E79"/>
                </a:solidFill>
                <a:latin typeface="Arial" pitchFamily="34" charset="0"/>
                <a:cs typeface="Arial" pitchFamily="34" charset="0"/>
              </a:rPr>
              <a:t>Chú</a:t>
            </a:r>
            <a:r>
              <a:rPr lang="en-US" sz="2600" b="1" u="sng" dirty="0" smtClean="0">
                <a:solidFill>
                  <a:srgbClr val="1F4E79"/>
                </a:solidFill>
                <a:latin typeface="Arial" pitchFamily="34" charset="0"/>
                <a:cs typeface="Arial" pitchFamily="34" charset="0"/>
              </a:rPr>
              <a:t> ý 2</a:t>
            </a:r>
            <a:r>
              <a:rPr lang="en-US" sz="2600" dirty="0" smtClean="0">
                <a:solidFill>
                  <a:srgbClr val="1F4E79"/>
                </a:solidFill>
                <a:latin typeface="Arial" pitchFamily="34" charset="0"/>
                <a:cs typeface="Arial" pitchFamily="34" charset="0"/>
              </a:rPr>
              <a:t>:</a:t>
            </a:r>
          </a:p>
          <a:p>
            <a:r>
              <a:rPr lang="nl-NL" sz="2600" dirty="0" smtClean="0">
                <a:solidFill>
                  <a:srgbClr val="0000FF"/>
                </a:solidFill>
                <a:latin typeface="Arial" pitchFamily="34" charset="0"/>
                <a:cs typeface="Arial" pitchFamily="34" charset="0"/>
              </a:rPr>
              <a:t> + Để chứng tỏ số tự nhiên</a:t>
            </a:r>
            <a:r>
              <a:rPr lang="en-US" sz="2600" dirty="0" smtClean="0">
                <a:solidFill>
                  <a:srgbClr val="0000FF"/>
                </a:solidFill>
                <a:latin typeface="Arial" pitchFamily="34" charset="0"/>
                <a:cs typeface="Arial" pitchFamily="34" charset="0"/>
              </a:rPr>
              <a:t> a</a:t>
            </a:r>
            <a:r>
              <a:rPr lang="nl-NL" sz="2600" dirty="0" smtClean="0">
                <a:solidFill>
                  <a:srgbClr val="0000FF"/>
                </a:solidFill>
                <a:latin typeface="Arial" pitchFamily="34" charset="0"/>
                <a:cs typeface="Arial" pitchFamily="34" charset="0"/>
              </a:rPr>
              <a:t> lớn hơn 1 là hợp số, ta chỉ cần tìm </a:t>
            </a:r>
            <a:r>
              <a:rPr lang="nl-NL" sz="2600" dirty="0" smtClean="0">
                <a:solidFill>
                  <a:srgbClr val="FF0000"/>
                </a:solidFill>
                <a:latin typeface="Arial" pitchFamily="34" charset="0"/>
                <a:cs typeface="Arial" pitchFamily="34" charset="0"/>
              </a:rPr>
              <a:t>một ước của a khác  1  và khác  a</a:t>
            </a:r>
            <a:r>
              <a:rPr lang="nl-NL" sz="2800" dirty="0" smtClean="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2; 5 </a:t>
            </a:r>
            <a:r>
              <a:rPr lang="en-US" sz="2800" dirty="0" err="1" smtClean="0">
                <a:solidFill>
                  <a:srgbClr val="0000FF"/>
                </a:solidFill>
                <a:latin typeface="Arial" pitchFamily="34" charset="0"/>
                <a:cs typeface="Arial" pitchFamily="34" charset="0"/>
              </a:rPr>
              <a:t>được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gọi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ước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nguyên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tố</a:t>
            </a:r>
            <a:r>
              <a:rPr lang="en-US" sz="2800" dirty="0" smtClean="0">
                <a:solidFill>
                  <a:srgbClr val="FF0000"/>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của</a:t>
            </a:r>
            <a:r>
              <a:rPr lang="en-US" sz="2800" dirty="0" smtClean="0">
                <a:solidFill>
                  <a:srgbClr val="0000FF"/>
                </a:solidFill>
                <a:latin typeface="Arial" pitchFamily="34" charset="0"/>
                <a:cs typeface="Arial" pitchFamily="34" charset="0"/>
              </a:rPr>
              <a:t> 20</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1816</TotalTime>
  <Words>1636</Words>
  <Application>Microsoft Office PowerPoint</Application>
  <PresentationFormat>Widescreen</PresentationFormat>
  <Paragraphs>193</Paragraphs>
  <Slides>24</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.VnExoticH</vt:lpstr>
      <vt:lpstr>Arial</vt:lpstr>
      <vt:lpstr>Calibri</vt:lpstr>
      <vt:lpstr>Calibri Light</vt:lpstr>
      <vt:lpstr>等线</vt:lpstr>
      <vt:lpstr>Times New Roman</vt:lpstr>
      <vt:lpstr>Wingdings</vt:lpstr>
      <vt:lpstr>仓耳今楷05-6763 W05</vt:lpstr>
      <vt:lpstr>迷你简卡通</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LANANH</cp:lastModifiedBy>
  <cp:revision>153</cp:revision>
  <dcterms:created xsi:type="dcterms:W3CDTF">2021-06-07T13:44:30Z</dcterms:created>
  <dcterms:modified xsi:type="dcterms:W3CDTF">2024-10-13T22:56:46Z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