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379" r:id="rId3"/>
    <p:sldId id="257" r:id="rId4"/>
    <p:sldId id="259" r:id="rId5"/>
    <p:sldId id="258" r:id="rId6"/>
    <p:sldId id="260" r:id="rId7"/>
    <p:sldId id="262" r:id="rId8"/>
    <p:sldId id="261" r:id="rId9"/>
    <p:sldId id="264" r:id="rId10"/>
    <p:sldId id="380" r:id="rId11"/>
    <p:sldId id="272" r:id="rId12"/>
    <p:sldId id="274" r:id="rId13"/>
    <p:sldId id="359" r:id="rId14"/>
    <p:sldId id="282" r:id="rId15"/>
    <p:sldId id="381" r:id="rId16"/>
    <p:sldId id="279" r:id="rId17"/>
    <p:sldId id="263" r:id="rId18"/>
    <p:sldId id="382" r:id="rId19"/>
    <p:sldId id="286" r:id="rId20"/>
    <p:sldId id="267" r:id="rId21"/>
    <p:sldId id="316" r:id="rId22"/>
    <p:sldId id="277" r:id="rId23"/>
    <p:sldId id="314" r:id="rId24"/>
    <p:sldId id="383" r:id="rId25"/>
    <p:sldId id="317" r:id="rId26"/>
    <p:sldId id="384" r:id="rId27"/>
    <p:sldId id="298" r:id="rId28"/>
    <p:sldId id="319" r:id="rId29"/>
    <p:sldId id="385" r:id="rId30"/>
    <p:sldId id="386" r:id="rId31"/>
    <p:sldId id="387" r:id="rId32"/>
    <p:sldId id="388" r:id="rId33"/>
    <p:sldId id="365" r:id="rId34"/>
    <p:sldId id="296" r:id="rId35"/>
    <p:sldId id="366" r:id="rId36"/>
    <p:sldId id="297" r:id="rId37"/>
    <p:sldId id="389" r:id="rId38"/>
    <p:sldId id="310" r:id="rId39"/>
    <p:sldId id="301" r:id="rId40"/>
    <p:sldId id="377" r:id="rId41"/>
    <p:sldId id="378" r:id="rId42"/>
    <p:sldId id="390" r:id="rId43"/>
    <p:sldId id="309" r:id="rId44"/>
    <p:sldId id="307" r:id="rId45"/>
    <p:sldId id="391" r:id="rId46"/>
    <p:sldId id="305" r:id="rId47"/>
    <p:sldId id="269" r:id="rId48"/>
    <p:sldId id="270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4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85C9-1870-47BC-887B-C3EAB5255B2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400CF-DF6E-4BE3-B959-E77A9384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png"/><Relationship Id="rId31" Type="http://schemas.openxmlformats.org/officeDocument/2006/relationships/image" Target="../media/image350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32" Type="http://schemas.openxmlformats.org/officeDocument/2006/relationships/image" Target="../media/image55.png"/><Relationship Id="rId5" Type="http://schemas.openxmlformats.org/officeDocument/2006/relationships/image" Target="../media/image10.png"/><Relationship Id="rId31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450.png"/><Relationship Id="rId3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34" Type="http://schemas.openxmlformats.org/officeDocument/2006/relationships/image" Target="../media/image59.png"/><Relationship Id="rId33" Type="http://schemas.openxmlformats.org/officeDocument/2006/relationships/image" Target="../media/image4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40.png"/><Relationship Id="rId10" Type="http://schemas.openxmlformats.org/officeDocument/2006/relationships/image" Target="../media/image46.svg"/><Relationship Id="rId4" Type="http://schemas.openxmlformats.org/officeDocument/2006/relationships/image" Target="../media/image39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42" Type="http://schemas.openxmlformats.org/officeDocument/2006/relationships/image" Target="../media/image540.png"/><Relationship Id="rId7" Type="http://schemas.openxmlformats.org/officeDocument/2006/relationships/image" Target="../media/image51.svg"/><Relationship Id="rId2" Type="http://schemas.openxmlformats.org/officeDocument/2006/relationships/image" Target="../media/image62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6.png"/><Relationship Id="rId31" Type="http://schemas.openxmlformats.org/officeDocument/2006/relationships/image" Target="../media/image570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4.wdp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34" Type="http://schemas.openxmlformats.org/officeDocument/2006/relationships/image" Target="../media/image19.svg"/><Relationship Id="rId3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0.png"/><Relationship Id="rId31" Type="http://schemas.openxmlformats.org/officeDocument/2006/relationships/image" Target="../media/image63.png"/><Relationship Id="rId30" Type="http://schemas.openxmlformats.org/officeDocument/2006/relationships/image" Target="../media/image6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32" Type="http://schemas.openxmlformats.org/officeDocument/2006/relationships/image" Target="../media/image65.png"/><Relationship Id="rId5" Type="http://schemas.openxmlformats.org/officeDocument/2006/relationships/image" Target="../media/image18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0.png"/><Relationship Id="rId3" Type="http://schemas.openxmlformats.org/officeDocument/2006/relationships/image" Target="../media/image31.svg"/><Relationship Id="rId17" Type="http://schemas.openxmlformats.org/officeDocument/2006/relationships/image" Target="../media/image680.png"/><Relationship Id="rId2" Type="http://schemas.openxmlformats.org/officeDocument/2006/relationships/image" Target="../media/image30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14" Type="http://schemas.openxmlformats.org/officeDocument/2006/relationships/image" Target="../media/image6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77.png"/><Relationship Id="rId30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2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Relationship Id="rId43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84.png"/><Relationship Id="rId5" Type="http://schemas.openxmlformats.org/officeDocument/2006/relationships/image" Target="../media/image81.png"/><Relationship Id="rId44" Type="http://schemas.openxmlformats.org/officeDocument/2006/relationships/image" Target="../media/image83.png"/><Relationship Id="rId4" Type="http://schemas.openxmlformats.org/officeDocument/2006/relationships/image" Target="../media/image11.svg"/><Relationship Id="rId43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1.sv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12" Type="http://schemas.openxmlformats.org/officeDocument/2006/relationships/image" Target="../media/image30.png"/><Relationship Id="rId17" Type="http://schemas.openxmlformats.org/officeDocument/2006/relationships/image" Target="../media/image42.svg"/><Relationship Id="rId2" Type="http://schemas.openxmlformats.org/officeDocument/2006/relationships/image" Target="../media/image85.png"/><Relationship Id="rId16" Type="http://schemas.openxmlformats.org/officeDocument/2006/relationships/image" Target="../media/image41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hdphoto" Target="../media/hdphoto3.wdp"/><Relationship Id="rId5" Type="http://schemas.openxmlformats.org/officeDocument/2006/relationships/image" Target="../media/image51.svg"/><Relationship Id="rId15" Type="http://schemas.openxmlformats.org/officeDocument/2006/relationships/image" Target="../media/image19.svg"/><Relationship Id="rId10" Type="http://schemas.openxmlformats.org/officeDocument/2006/relationships/image" Target="../media/image91.png"/><Relationship Id="rId19" Type="http://schemas.openxmlformats.org/officeDocument/2006/relationships/image" Target="../media/image890.png"/><Relationship Id="rId4" Type="http://schemas.openxmlformats.org/officeDocument/2006/relationships/image" Target="../media/image50.png"/><Relationship Id="rId9" Type="http://schemas.openxmlformats.org/officeDocument/2006/relationships/image" Target="../media/image90.svg"/><Relationship Id="rId1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1.svg"/><Relationship Id="rId18" Type="http://schemas.openxmlformats.org/officeDocument/2006/relationships/image" Target="../media/image92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12" Type="http://schemas.openxmlformats.org/officeDocument/2006/relationships/image" Target="../media/image30.png"/><Relationship Id="rId17" Type="http://schemas.openxmlformats.org/officeDocument/2006/relationships/image" Target="../media/image42.svg"/><Relationship Id="rId2" Type="http://schemas.openxmlformats.org/officeDocument/2006/relationships/image" Target="../media/image8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hdphoto" Target="../media/hdphoto3.wdp"/><Relationship Id="rId5" Type="http://schemas.openxmlformats.org/officeDocument/2006/relationships/image" Target="../media/image51.svg"/><Relationship Id="rId15" Type="http://schemas.openxmlformats.org/officeDocument/2006/relationships/image" Target="../media/image19.svg"/><Relationship Id="rId10" Type="http://schemas.openxmlformats.org/officeDocument/2006/relationships/image" Target="../media/image91.png"/><Relationship Id="rId4" Type="http://schemas.openxmlformats.org/officeDocument/2006/relationships/image" Target="../media/image50.png"/><Relationship Id="rId9" Type="http://schemas.openxmlformats.org/officeDocument/2006/relationships/image" Target="../media/image90.svg"/><Relationship Id="rId1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5.png"/><Relationship Id="rId3" Type="http://schemas.openxmlformats.org/officeDocument/2006/relationships/image" Target="../media/image63.svg"/><Relationship Id="rId42" Type="http://schemas.openxmlformats.org/officeDocument/2006/relationships/image" Target="../media/image98.png"/><Relationship Id="rId2" Type="http://schemas.openxmlformats.org/officeDocument/2006/relationships/image" Target="../media/image62.pn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9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9.png"/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41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10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0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5.svg"/><Relationship Id="rId7" Type="http://schemas.openxmlformats.org/officeDocument/2006/relationships/image" Target="../media/image31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28" Type="http://schemas.openxmlformats.org/officeDocument/2006/relationships/image" Target="../media/image240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svg"/><Relationship Id="rId4" Type="http://schemas.openxmlformats.org/officeDocument/2006/relationships/image" Target="../media/image39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33" Type="http://schemas.openxmlformats.org/officeDocument/2006/relationships/image" Target="../media/image3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8.png"/><Relationship Id="rId31" Type="http://schemas.openxmlformats.org/officeDocument/2006/relationships/image" Target="../media/image47.png"/><Relationship Id="rId3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99368" y="671659"/>
            <a:ext cx="2140185" cy="19564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41084" y="1638300"/>
            <a:ext cx="14605832" cy="7931058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81000" y="72833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4406960" y="21017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81213" y="495898"/>
            <a:ext cx="2045020" cy="202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0244" y="8030954"/>
            <a:ext cx="1802116" cy="1691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59610" y="7288282"/>
            <a:ext cx="2374612" cy="20807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2265564"/>
            <a:ext cx="16633465" cy="440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ĐẾN VỚI BUỔI HỌC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NGÀY HÔM NAY!</a:t>
            </a:r>
            <a:endParaRPr lang="en-US" sz="6500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Callout 21"/>
          <p:cNvSpPr/>
          <p:nvPr/>
        </p:nvSpPr>
        <p:spPr>
          <a:xfrm>
            <a:off x="838200" y="729821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16" y="2119468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  <a:blipFill>
                <a:blip r:embed="rId31"/>
                <a:stretch>
                  <a:fillRect l="-1906" r="-2085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5016419" y="8469021"/>
            <a:ext cx="2135854" cy="17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96000" y="3429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vi-VN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tr112)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6272271" y="3520086"/>
            <a:ext cx="1752600" cy="93651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grpSp>
        <p:nvGrpSpPr>
          <p:cNvPr id="25" name="Group 7"/>
          <p:cNvGrpSpPr/>
          <p:nvPr/>
        </p:nvGrpSpPr>
        <p:grpSpPr>
          <a:xfrm rot="5400000">
            <a:off x="17178957" y="9078593"/>
            <a:ext cx="1755110" cy="146624"/>
            <a:chOff x="0" y="0"/>
            <a:chExt cx="2332414" cy="751129"/>
          </a:xfrm>
        </p:grpSpPr>
        <p:sp>
          <p:nvSpPr>
            <p:cNvPr id="26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  <a:blipFill>
                <a:blip r:embed="rId2"/>
                <a:stretch>
                  <a:fillRect l="-1243" r="-127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7" y="4381500"/>
            <a:ext cx="5133858" cy="538842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-256674" y="9183062"/>
            <a:ext cx="1171074" cy="913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  <a:blipFill>
                <a:blip r:embed="rId7"/>
                <a:stretch>
                  <a:fillRect l="-1900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85544" y="500264"/>
            <a:ext cx="1170335" cy="8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7832" y="582198"/>
            <a:ext cx="5105400" cy="1136203"/>
            <a:chOff x="7162800" y="539360"/>
            <a:chExt cx="4648200" cy="1136203"/>
          </a:xfrm>
        </p:grpSpPr>
        <p:grpSp>
          <p:nvGrpSpPr>
            <p:cNvPr id="21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25" name="Rectangle 24"/>
            <p:cNvSpPr/>
            <p:nvPr/>
          </p:nvSpPr>
          <p:spPr>
            <a:xfrm>
              <a:off x="7391400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11049000" y="4220392"/>
            <a:ext cx="1752600" cy="8135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>
                <a:solidFill>
                  <a:prstClr val="black"/>
                </a:solidFill>
              </a:rPr>
              <a:t>Giải</a:t>
            </a:r>
            <a:endParaRPr lang="en-US" sz="3800" b="1">
              <a:solidFill>
                <a:prstClr val="black"/>
              </a:solidFill>
            </a:endParaRPr>
          </a:p>
        </p:txBody>
      </p:sp>
      <p:pic>
        <p:nvPicPr>
          <p:cNvPr id="4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6439675" y="8564979"/>
            <a:ext cx="1412274" cy="15256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95697" y="9486900"/>
            <a:ext cx="1643529" cy="762000"/>
          </a:xfrm>
          <a:prstGeom prst="rect">
            <a:avLst/>
          </a:prstGeom>
        </p:spPr>
      </p:pic>
      <p:pic>
        <p:nvPicPr>
          <p:cNvPr id="14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233" y="443626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18" y="1866900"/>
            <a:ext cx="1637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AD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= AC.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  <a:blipFill>
                <a:blip r:embed="rId31"/>
                <a:stretch>
                  <a:fillRect l="-2166" r="-2096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8917" y="3924300"/>
            <a:ext cx="4905375" cy="54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14520" y="9307239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57200" y="101727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∆ABD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∆ACD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= AC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𝐵𝐴𝐷</m:t>
                          </m:r>
                        </m:e>
                      </m:acc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  <a:blipFill>
                <a:blip r:embed="rId30"/>
                <a:stretch>
                  <a:fillRect l="-2067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8534400" y="1500399"/>
            <a:ext cx="533400" cy="2611917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BD = CD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BD = 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  <a:blipFill>
                <a:blip r:embed="rId31"/>
                <a:stretch>
                  <a:fillRect l="-105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372600" y="2280360"/>
            <a:ext cx="7446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∆ABD = ∆ACD (c - g - c)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296526" y="4953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313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5334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297400" y="-647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1790700"/>
            <a:ext cx="14706600" cy="272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 tam giác nhọn ABC. Dùng thước thẳng và compa vẽ các đường trung trực của tam giác đó.</a:t>
            </a:r>
            <a:endParaRPr lang="en-US" sz="40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b="1" u="sng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8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8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7642" y="4928937"/>
            <a:ext cx="9208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725" y="4000500"/>
            <a:ext cx="5172075" cy="562378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680768" y="7962900"/>
            <a:ext cx="1616142" cy="20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8877300"/>
            <a:ext cx="11506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ựng đường trung trực trong các tam giác nhọn, tam giác vuông, tam giác tù bằng GS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6700"/>
            <a:ext cx="17602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38400" y="1638300"/>
            <a:ext cx="13443289" cy="5334000"/>
            <a:chOff x="-102849" y="36141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36141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510625" y="2262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8181888" y="36195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4003022" y="3821447"/>
            <a:ext cx="1055570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5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 CUẢ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4247" y="7695195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64805" y="96393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4"/>
          <a:srcRect t="31482"/>
          <a:stretch/>
        </p:blipFill>
        <p:spPr>
          <a:xfrm>
            <a:off x="15713994" y="7969831"/>
            <a:ext cx="1400526" cy="19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3" y="800100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1313" y="10289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684" y="100450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9102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các đường trung trực của tam giác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126), cho biết ba đường trung trực đó có cùng đi qua một điểm hay không.</a:t>
                </a:r>
                <a:endParaRPr lang="en-US" sz="3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  <a:blipFill>
                <a:blip r:embed="rId33"/>
                <a:stretch>
                  <a:fillRect l="-1324" r="-12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0200" y="4533900"/>
            <a:ext cx="5500087" cy="4641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400" y="5490508"/>
            <a:ext cx="84582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0363200" y="4457700"/>
            <a:ext cx="533400" cy="6414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3914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238500"/>
            <a:ext cx="15356840" cy="147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1" y="4939248"/>
            <a:ext cx="1463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635167" y="8457672"/>
            <a:ext cx="1738433" cy="11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1000" y="5715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4 (SGK – tr113)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 rot="10800000">
            <a:off x="16532352" y="-16230"/>
            <a:ext cx="1755648" cy="66570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095" y="9412434"/>
            <a:ext cx="1639790" cy="76026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7272552" y="8826669"/>
            <a:ext cx="1573696" cy="1227483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8153400" y="4244176"/>
            <a:ext cx="1752600" cy="89932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  <a:blipFill>
                <a:blip r:embed="rId41"/>
                <a:stretch>
                  <a:fillRect l="-1202" r="-893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  <a:blipFill>
                <a:blip r:embed="rId42"/>
                <a:stretch>
                  <a:fillRect l="-1241" r="-120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497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4092" y="1442978"/>
            <a:ext cx="15434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121 minh họa biến giới thiệu quần thể di tích, danh thắng cấp Quốc gia núi Dũng Quyết và khu vực Phượng Hoàng Trung Đô ở tỉnh Nghệ An (Hình 120).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001" y="4457700"/>
            <a:ext cx="7634406" cy="5477794"/>
          </a:xfrm>
          <a:prstGeom prst="rect">
            <a:avLst/>
          </a:prstGeom>
        </p:spPr>
      </p:pic>
      <p:pic>
        <p:nvPicPr>
          <p:cNvPr id="1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09800" y="7429500"/>
            <a:ext cx="1636399" cy="11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5715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590800" y="8935486"/>
            <a:ext cx="1295400" cy="322814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6"/>
          <p:cNvGrpSpPr/>
          <p:nvPr/>
        </p:nvGrpSpPr>
        <p:grpSpPr>
          <a:xfrm>
            <a:off x="6705600" y="519748"/>
            <a:ext cx="4648200" cy="1136203"/>
            <a:chOff x="7162800" y="539360"/>
            <a:chExt cx="4648200" cy="1136203"/>
          </a:xfrm>
        </p:grpSpPr>
        <p:grpSp>
          <p:nvGrpSpPr>
            <p:cNvPr id="6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7315200" y="539360"/>
              <a:ext cx="431657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9387" y="1779894"/>
            <a:ext cx="16049225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705600" y="3695700"/>
            <a:ext cx="1752600" cy="7522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7621" y="8143038"/>
            <a:ext cx="1447800" cy="1435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98" y="4001519"/>
            <a:ext cx="4343400" cy="426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0" y="4710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9895" y="8953500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85800" y="100965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123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10610" y="6289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  <a:blipFill>
                <a:blip r:embed="rId31"/>
                <a:stretch>
                  <a:fillRect l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7800" y="3966168"/>
            <a:ext cx="5089495" cy="5367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0761" y="3975437"/>
            <a:ext cx="43677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OC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2152" y="6362700"/>
            <a:ext cx="10077578" cy="286232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4727" y="418099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r>
              <a:rPr lang="en-US" sz="4000" b="1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9418230"/>
            <a:ext cx="18288000" cy="69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08236"/>
            <a:ext cx="17602201" cy="645466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579777">
            <a:off x="301806" y="817227"/>
            <a:ext cx="1639790" cy="7602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2552700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0036" flipV="1">
            <a:off x="15811077" y="8348135"/>
            <a:ext cx="3147379" cy="1294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6999" y="3799355"/>
            <a:ext cx="12954000" cy="309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544205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  <a:blipFill>
                <a:blip r:embed="rId30"/>
                <a:stretch>
                  <a:fillRect l="-145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  <a:blipFill>
                <a:blip r:embed="rId31"/>
                <a:stretch>
                  <a:fillRect l="-2052" r="-2110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573000" y="3639709"/>
            <a:ext cx="5420152" cy="5161383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 rot="21409971">
            <a:off x="490056" y="9069083"/>
            <a:ext cx="1714846" cy="12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397041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 MINH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15442"/>
            <a:ext cx="5105400" cy="486165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09971">
            <a:off x="413857" y="8847527"/>
            <a:ext cx="1714846" cy="1236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  <a:blipFill>
                <a:blip r:embed="rId32"/>
                <a:stretch>
                  <a:fillRect l="-1916" r="-158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495300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5 (SGK – tr114)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  <a:blipFill>
                <a:blip r:embed="rId13"/>
                <a:stretch>
                  <a:fillRect l="-1385" r="-13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9" y="4457700"/>
            <a:ext cx="5343292" cy="506469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698069">
            <a:off x="145351" y="4347498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81800" y="3973511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  <a:blipFill>
                <a:blip r:embed="rId17"/>
                <a:stretch>
                  <a:fillRect l="-2400" r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6545809" y="385559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524000" y="571500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 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  <a:blipFill>
                <a:blip r:embed="rId14"/>
                <a:stretch>
                  <a:fillRect l="-1327" r="-1290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629399" y="3507527"/>
              <a:ext cx="4911922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533400" y="7765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  </a:t>
                </a: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đúng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  <a:blipFill>
                <a:blip r:embed="rId20"/>
                <a:stretch>
                  <a:fillRect l="-1433" r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838200" y="8115300"/>
            <a:ext cx="6248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1141745" y="5479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AE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BAC 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AE.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  <a:blipFill>
                <a:blip r:embed="rId20"/>
                <a:stretch>
                  <a:fillRect l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600200" y="5249986"/>
            <a:ext cx="121158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0359" y="7032699"/>
            <a:ext cx="154341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Làm thế nào để xác định được vị trí cách đều ba địa điểm được minh họa trong Hình 121?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28800" y="5155770"/>
            <a:ext cx="1636399" cy="116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1903" y="2095500"/>
            <a:ext cx="7086600" cy="4587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  <a:blipFill>
                <a:blip r:embed="rId20"/>
                <a:stretch>
                  <a:fillRect l="-1376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8260830"/>
            <a:ext cx="13487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264650" flipH="1" flipV="1">
            <a:off x="17012601" y="9459592"/>
            <a:ext cx="1586903" cy="652614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4800" y="76581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ở 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  <a:blipFill>
                <a:blip r:embed="rId20"/>
                <a:stretch>
                  <a:fillRect l="-1416" r="-1011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5678102"/>
            <a:ext cx="21336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6448" y="74676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BM = AB.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  <a:blipFill>
                <a:blip r:embed="rId20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6896100"/>
            <a:ext cx="8153400" cy="1143000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6800" y="290654"/>
            <a:ext cx="1643529" cy="762000"/>
          </a:xfrm>
          <a:prstGeom prst="rect">
            <a:avLst/>
          </a:prstGeom>
        </p:spPr>
      </p:pic>
      <p:grpSp>
        <p:nvGrpSpPr>
          <p:cNvPr id="37" name="Group 11"/>
          <p:cNvGrpSpPr/>
          <p:nvPr/>
        </p:nvGrpSpPr>
        <p:grpSpPr>
          <a:xfrm rot="16200000">
            <a:off x="-295571" y="6434208"/>
            <a:ext cx="1437276" cy="231586"/>
            <a:chOff x="0" y="0"/>
            <a:chExt cx="8385740" cy="2387260"/>
          </a:xfrm>
        </p:grpSpPr>
        <p:sp>
          <p:nvSpPr>
            <p:cNvPr id="4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1411265" y="426573"/>
            <a:ext cx="52849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(SGK- tr.115)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1981200" y="3751386"/>
            <a:ext cx="1821975" cy="93491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  <a:blipFill>
                <a:blip r:embed="rId30"/>
                <a:stretch>
                  <a:fillRect l="-1343" r="-130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4806" y="5937642"/>
            <a:ext cx="5431194" cy="3625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3771900"/>
            <a:ext cx="113538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OA = OB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OB = OC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1"/>
          <p:cNvGrpSpPr/>
          <p:nvPr/>
        </p:nvGrpSpPr>
        <p:grpSpPr>
          <a:xfrm rot="16200000">
            <a:off x="-295571" y="2175469"/>
            <a:ext cx="1437276" cy="231586"/>
            <a:chOff x="0" y="0"/>
            <a:chExt cx="8385740" cy="2387260"/>
          </a:xfrm>
        </p:grpSpPr>
        <p:sp>
          <p:nvSpPr>
            <p:cNvPr id="17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109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7669" y="419100"/>
            <a:ext cx="5048404" cy="75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2. (SGK- tr.115)</a:t>
            </a:r>
            <a:endParaRPr lang="en-US" sz="3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2445089" y="4425846"/>
            <a:ext cx="1676782" cy="87005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3800" y="7432676"/>
            <a:ext cx="2255933" cy="2089557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1399">
            <a:off x="16745665" y="413814"/>
            <a:ext cx="1515498" cy="1093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  <a:blipFill>
                <a:blip r:embed="rId42"/>
                <a:stretch>
                  <a:fillRect l="-132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26902" y="4838815"/>
            <a:ext cx="5943600" cy="50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8077200" y="533455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3000" y="151766"/>
            <a:ext cx="2115937" cy="19598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84" y="533455"/>
            <a:ext cx="1643529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53" y="3848100"/>
            <a:ext cx="7685846" cy="586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  <a:blipFill>
                <a:blip r:embed="rId43"/>
                <a:stretch>
                  <a:fillRect l="-3136" t="-16102" r="-224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8686800" y="1790700"/>
            <a:ext cx="0" cy="861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  <a:blipFill>
                <a:blip r:embed="rId44"/>
                <a:stretch>
                  <a:fillRect l="-3240" t="-16102" r="-216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730796" y="3848100"/>
            <a:ext cx="7033204" cy="48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0880" y="681047"/>
            <a:ext cx="5029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(SGK- tr.115)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  <a:blipFill>
                <a:blip r:embed="rId19"/>
                <a:stretch>
                  <a:fillRect l="-1213" r="-121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9200" y="4754435"/>
            <a:ext cx="4866058" cy="4570192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7086600" y="4260409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5514741"/>
            <a:ext cx="10521907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M, N,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BC, CA, AB.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G,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31" name="Oval Callout 30"/>
          <p:cNvSpPr/>
          <p:nvPr/>
        </p:nvSpPr>
        <p:spPr>
          <a:xfrm>
            <a:off x="544003" y="1315802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413" y="2393584"/>
            <a:ext cx="128499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= CB.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 = BC.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11344" y="2427673"/>
            <a:ext cx="4622648" cy="43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768862" y="3507527"/>
              <a:ext cx="4633000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381000"/>
            <a:ext cx="17221200" cy="95631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925800" y="660939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48400" y="266700"/>
            <a:ext cx="56388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6477000" y="504517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  <a:blipFill>
                <a:blip r:embed="rId3"/>
                <a:stretch>
                  <a:fillRect l="-1302" r="-126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53" y="4759716"/>
            <a:ext cx="5029200" cy="4642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98106" y="5528146"/>
            <a:ext cx="10323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M, N, P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 = IN = IP.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4360" y="4457700"/>
            <a:ext cx="1524000" cy="713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25464" y="1409700"/>
            <a:ext cx="14084672" cy="746760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897801" y="674761"/>
            <a:ext cx="2159957" cy="1557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5181" flipH="1">
            <a:off x="15016614" y="506819"/>
            <a:ext cx="2373012" cy="2076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5488654" y="7748695"/>
            <a:ext cx="1594181" cy="2087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1201516" y="7457638"/>
            <a:ext cx="1617631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29326" y="1545012"/>
            <a:ext cx="1162904" cy="802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14706314" y="7947080"/>
            <a:ext cx="1162904" cy="802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7645" y="2453426"/>
            <a:ext cx="13289555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C000"/>
                </a:solidFill>
              </a:rPr>
              <a:t>CHƯƠNG </a:t>
            </a:r>
            <a:r>
              <a:rPr lang="en-US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vi-VN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vi-VN" sz="6500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3965" y="4298612"/>
            <a:ext cx="1173480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kern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12: TÍNH CHẤT BA ĐƯỜNG TRUNG TRỰC CỦA TAM GIÁC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6800" y="8953500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92300" y="7400947"/>
            <a:ext cx="2286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I,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M, N,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𝐵𝐴𝐼</m:t>
                        </m:r>
                      </m:e>
                    </m:acc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𝐶𝐴𝐼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  <a:blipFill>
                <a:blip r:embed="rId4"/>
                <a:stretch>
                  <a:fillRect l="-1321" r="-1132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1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∆PAI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∆NAI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𝑃𝐴𝐼</m:t>
                          </m:r>
                        </m:e>
                      </m:acc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𝑁𝐴𝐼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= ∆NAI (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 = NA (2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𝐵𝐴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  <a:blipFill>
                <a:blip r:embed="rId4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9372600" y="3054797"/>
            <a:ext cx="609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2304273"/>
            <a:ext cx="131064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= BC.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52400" y="-1420501"/>
            <a:ext cx="18921664" cy="183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35998" y="10023108"/>
            <a:ext cx="18921664" cy="2711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 flipH="1">
            <a:off x="16738166" y="9392774"/>
            <a:ext cx="1573897" cy="6376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21765" y="386647"/>
            <a:ext cx="1643529" cy="762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34034" y="801736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284" y="1603160"/>
            <a:ext cx="17033099" cy="2987610"/>
            <a:chOff x="685800" y="1918326"/>
            <a:chExt cx="17033099" cy="2987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minh: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  <a:blipFill>
                  <a:blip r:embed="rId39"/>
                  <a:stretch>
                    <a:fillRect l="-1253" r="-1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𝑂𝑀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  <a:blipFill>
                  <a:blip r:embed="rId40"/>
                  <a:stretch>
                    <a:fillRect l="-2333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𝑀𝑂𝐵</m:t>
                          </m:r>
                        </m:e>
                      </m:ac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𝑀𝑂𝐶</m:t>
                          </m:r>
                        </m:e>
                      </m:acc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  <a:blipFill>
                  <a:blip r:embed="rId41"/>
                  <a:stretch>
                    <a:fillRect l="-5556" r="-4603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7566284" y="6311048"/>
            <a:ext cx="9144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4800" y="5580839"/>
            <a:ext cx="5960036" cy="423705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5638800" y="4950181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0" grpId="0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99" y="3314700"/>
            <a:ext cx="5960036" cy="4237056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2476500"/>
            <a:ext cx="10287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28418"/>
            <a:ext cx="5426636" cy="3857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Do OM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MB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= ∆OMC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  <a:blipFill>
                <a:blip r:embed="rId39"/>
                <a:stretch>
                  <a:fillRect l="-1558" r="-364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2877800" y="4634340"/>
            <a:ext cx="457200" cy="15759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6454" y="1125229"/>
            <a:ext cx="1643529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694342"/>
            <a:ext cx="8178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THỂ EM CHƯA BIẾT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955" y="1987339"/>
            <a:ext cx="1448242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2797225"/>
            <a:ext cx="1783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= OB = OC.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= OA.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74530" y="419100"/>
            <a:ext cx="1346270" cy="134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0230" y="5600700"/>
            <a:ext cx="4899758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431" y="6419314"/>
            <a:ext cx="123241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57192" y="9105900"/>
            <a:ext cx="914400" cy="1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3390900"/>
            <a:ext cx="5518230" cy="36576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7" name="Rectangle 16"/>
          <p:cNvSpPr/>
          <p:nvPr/>
        </p:nvSpPr>
        <p:spPr>
          <a:xfrm>
            <a:off x="685800" y="4067539"/>
            <a:ext cx="47273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nhớ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638800" y="1333500"/>
            <a:ext cx="83819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9" name="Group 4"/>
          <p:cNvGrpSpPr/>
          <p:nvPr/>
        </p:nvGrpSpPr>
        <p:grpSpPr>
          <a:xfrm>
            <a:off x="6356430" y="3390900"/>
            <a:ext cx="5518230" cy="36576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1" name="Rectangle 20"/>
          <p:cNvSpPr/>
          <p:nvPr/>
        </p:nvSpPr>
        <p:spPr>
          <a:xfrm>
            <a:off x="6661230" y="4067539"/>
            <a:ext cx="472738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12331860" y="3390900"/>
            <a:ext cx="5518230" cy="36576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12448416" y="3339048"/>
            <a:ext cx="52134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trước </a:t>
            </a:r>
            <a:endParaRPr lang="en-US" sz="4000" kern="0" dirty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dirty="0">
                <a:solidFill>
                  <a:schemeClr val="bg1"/>
                </a:solidFill>
                <a:ea typeface="Calibri" panose="020F0502020204030204" pitchFamily="34" charset="0"/>
              </a:rPr>
              <a:t>"Bài 13: Tính chất ba đường cao của tam giác"</a:t>
            </a:r>
            <a:endParaRPr lang="pt-BR" sz="4000" b="1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788" y="784992"/>
            <a:ext cx="1524000" cy="194975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1399">
            <a:off x="14982226" y="7995829"/>
            <a:ext cx="2465055" cy="1777922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38570" flipV="1">
            <a:off x="16417636" y="537624"/>
            <a:ext cx="2488427" cy="1023366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75701">
            <a:off x="1155101" y="7807496"/>
            <a:ext cx="1617631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60632" y="2528328"/>
            <a:ext cx="13966737" cy="5230344"/>
            <a:chOff x="0" y="0"/>
            <a:chExt cx="6705915" cy="251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5915" cy="2511269"/>
            </a:xfrm>
            <a:custGeom>
              <a:avLst/>
              <a:gdLst/>
              <a:ahLst/>
              <a:cxnLst/>
              <a:rect l="l" t="t" r="r" b="b"/>
              <a:pathLst>
                <a:path w="6705915" h="2511269">
                  <a:moveTo>
                    <a:pt x="644048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245839"/>
                  </a:lnTo>
                  <a:cubicBezTo>
                    <a:pt x="146050" y="2245839"/>
                    <a:pt x="265430" y="2363949"/>
                    <a:pt x="265430" y="2511269"/>
                  </a:cubicBezTo>
                  <a:lnTo>
                    <a:pt x="6440485" y="2511269"/>
                  </a:lnTo>
                  <a:cubicBezTo>
                    <a:pt x="6440485" y="2365219"/>
                    <a:pt x="6558595" y="2245839"/>
                    <a:pt x="6705915" y="2245839"/>
                  </a:cubicBezTo>
                  <a:lnTo>
                    <a:pt x="6705915" y="265430"/>
                  </a:lnTo>
                  <a:cubicBezTo>
                    <a:pt x="6559865" y="265430"/>
                    <a:pt x="6440485" y="147320"/>
                    <a:pt x="6440485" y="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780777" cy="2752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428304" y="7050123"/>
            <a:ext cx="2830996" cy="22081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7337" y="548777"/>
            <a:ext cx="1600160" cy="15974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847" y="7853922"/>
            <a:ext cx="1794135" cy="1785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3607316"/>
            <a:ext cx="9144000" cy="29077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6500" b="1" kern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2" name="AutoShape 8"/>
          <p:cNvSpPr/>
          <p:nvPr/>
        </p:nvSpPr>
        <p:spPr>
          <a:xfrm>
            <a:off x="679847" y="7197204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9"/>
          <p:cNvSpPr/>
          <p:nvPr/>
        </p:nvSpPr>
        <p:spPr>
          <a:xfrm>
            <a:off x="12932129" y="3086100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247901"/>
            <a:ext cx="14478000" cy="60198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869230" y="38054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646;p41"/>
          <p:cNvSpPr txBox="1">
            <a:spLocks/>
          </p:cNvSpPr>
          <p:nvPr/>
        </p:nvSpPr>
        <p:spPr>
          <a:xfrm flipH="1">
            <a:off x="3018118" y="370480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65058" y="3596670"/>
            <a:ext cx="1083649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TRỰC CỦA TAM GIÁC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46;p41"/>
          <p:cNvSpPr txBox="1">
            <a:spLocks/>
          </p:cNvSpPr>
          <p:nvPr/>
        </p:nvSpPr>
        <p:spPr>
          <a:xfrm flipH="1">
            <a:off x="3034357" y="561739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81297" y="5524500"/>
            <a:ext cx="107190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6676156"/>
            <a:ext cx="3012945" cy="241788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65271" y="547847"/>
            <a:ext cx="2846471" cy="1319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82594" y="1638300"/>
            <a:ext cx="13443289" cy="5334000"/>
            <a:chOff x="-102849" y="18695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18695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462053" y="2643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8133316" y="40767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2610930" y="4533900"/>
            <a:ext cx="13290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TRUNG TRỰC CỦA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805671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83742" y="6750742"/>
            <a:ext cx="3388469" cy="244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101010" cy="1027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9210" y="5717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7848600" y="2961945"/>
            <a:ext cx="1735495" cy="85615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817684" y="55498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4530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122.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  <a:blipFill>
                <a:blip r:embed="rId4"/>
                <a:stretch>
                  <a:fillRect l="-1238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347" y="4224006"/>
            <a:ext cx="5334000" cy="577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82800" y="7224377"/>
            <a:ext cx="2215734" cy="280029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12001" flipV="1">
            <a:off x="-582012" y="9046079"/>
            <a:ext cx="2226458" cy="98439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41664" y="4789557"/>
            <a:ext cx="708798" cy="3981063"/>
            <a:chOff x="8741664" y="4789557"/>
            <a:chExt cx="708798" cy="3981063"/>
          </a:xfrm>
        </p:grpSpPr>
        <p:grpSp>
          <p:nvGrpSpPr>
            <p:cNvPr id="21" name="Group 20"/>
            <p:cNvGrpSpPr/>
            <p:nvPr/>
          </p:nvGrpSpPr>
          <p:grpSpPr>
            <a:xfrm>
              <a:off x="8741664" y="5036820"/>
              <a:ext cx="249936" cy="3733800"/>
              <a:chOff x="8132064" y="5036820"/>
              <a:chExt cx="249936" cy="37338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132064" y="5036820"/>
                <a:ext cx="0" cy="37338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32064" y="8496300"/>
                <a:ext cx="24993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374912" y="8496300"/>
                <a:ext cx="0" cy="2743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0866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075294"/>
            <a:ext cx="1535684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917" y="5355891"/>
            <a:ext cx="1485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28472" y="7432248"/>
            <a:ext cx="1746285" cy="258709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5800" y="6477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1 (SGK – tr112)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001000" y="3771937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123),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  <a:blipFill>
                <a:blip r:embed="rId30"/>
                <a:stretch>
                  <a:fillRect l="-1286" r="-42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5461343" y="8134652"/>
            <a:ext cx="2445657" cy="2038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400" y="4531013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  <a:blipFill>
                <a:blip r:embed="rId33"/>
                <a:stretch>
                  <a:fillRect l="-1869" r="-204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2696</Words>
  <Application>Microsoft Office PowerPoint</Application>
  <PresentationFormat>Custom</PresentationFormat>
  <Paragraphs>226</Paragraphs>
  <Slides>48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Let's Learn Mathematics Presentation</dc:title>
  <dc:creator>Mr CHU HONG VINH</dc:creator>
  <cp:lastModifiedBy>Admin</cp:lastModifiedBy>
  <cp:revision>247</cp:revision>
  <dcterms:created xsi:type="dcterms:W3CDTF">2006-08-16T00:00:00Z</dcterms:created>
  <dcterms:modified xsi:type="dcterms:W3CDTF">2024-04-09T12:49:53Z</dcterms:modified>
  <dc:identifier>DAFNsc4mcvs</dc:identifier>
</cp:coreProperties>
</file>