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7"/>
  </p:notesMasterIdLst>
  <p:sldIdLst>
    <p:sldId id="256" r:id="rId5"/>
    <p:sldId id="257" r:id="rId6"/>
    <p:sldId id="332" r:id="rId7"/>
    <p:sldId id="386" r:id="rId8"/>
    <p:sldId id="387" r:id="rId9"/>
    <p:sldId id="283" r:id="rId10"/>
    <p:sldId id="291" r:id="rId11"/>
    <p:sldId id="388" r:id="rId12"/>
    <p:sldId id="264" r:id="rId13"/>
    <p:sldId id="286" r:id="rId14"/>
    <p:sldId id="389" r:id="rId15"/>
    <p:sldId id="336" r:id="rId16"/>
    <p:sldId id="288" r:id="rId17"/>
    <p:sldId id="390" r:id="rId18"/>
    <p:sldId id="310" r:id="rId19"/>
    <p:sldId id="265" r:id="rId20"/>
    <p:sldId id="392" r:id="rId21"/>
    <p:sldId id="298" r:id="rId22"/>
    <p:sldId id="299" r:id="rId23"/>
    <p:sldId id="278" r:id="rId24"/>
    <p:sldId id="279" r:id="rId25"/>
    <p:sldId id="263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yuzhenbo" initials="y" lastIdx="1" clrIdx="0">
    <p:extLst>
      <p:ext uri="{19B8F6BF-5375-455C-9EA6-DF929625EA0E}">
        <p15:presenceInfo xmlns:p15="http://schemas.microsoft.com/office/powerpoint/2012/main" userId="S-1-5-21-2973485031-1523744116-3428423271-100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6954A"/>
    <a:srgbClr val="AF519F"/>
    <a:srgbClr val="E2891E"/>
    <a:srgbClr val="000000"/>
    <a:srgbClr val="416529"/>
    <a:srgbClr val="4112EE"/>
    <a:srgbClr val="3CC453"/>
    <a:srgbClr val="16EA76"/>
    <a:srgbClr val="F7093C"/>
    <a:srgbClr val="2704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iểu Trung bình 2 - Màu chủ đề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77806" autoAdjust="0"/>
  </p:normalViewPr>
  <p:slideViewPr>
    <p:cSldViewPr snapToGrid="0">
      <p:cViewPr varScale="1">
        <p:scale>
          <a:sx n="63" d="100"/>
          <a:sy n="63" d="100"/>
        </p:scale>
        <p:origin x="1454" y="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commentAuthors" Target="commentAuthor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F9B0E6-B9BF-4E2D-AE08-8C7EBB196A2E}" type="datetimeFigureOut">
              <a:rPr lang="en-US" smtClean="0"/>
              <a:t>9/8/2024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53816F-A1CF-4485-B308-1B9F14B36E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8391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GV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sử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máy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chiếu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chiếu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ảnh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8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các vật thể như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SGK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/</a:t>
            </a:r>
            <a:r>
              <a:rPr lang="en-US" sz="280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T1</a:t>
            </a:r>
            <a:r>
              <a:rPr lang="en-US" sz="28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để học sinh gọi tên </a:t>
            </a:r>
            <a:endParaRPr lang="en-US" sz="1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7693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18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GV chốt lại công thức tính diện tích xung quanh của hình chóp tam giác đều. Yêu cầu một số em nhắc lại.</a:t>
            </a:r>
            <a:endParaRPr lang="en-US" sz="180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53816F-A1CF-4485-B308-1B9F14B36EA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053049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sz="12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12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GV yêu cầu HS hoạt động cá nhân đọc ví dụ 1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53816F-A1CF-4485-B308-1B9F14B36EA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725879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18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18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GV yêu cầu HS hoạt động cá nhân làm luyện tập trang 82 (sgk)</a:t>
            </a:r>
            <a:endParaRPr lang="en-US" sz="180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960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18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GV </a:t>
            </a:r>
            <a:r>
              <a:rPr lang="en-US" sz="18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sử dụng vòng quay may mắn để gọi một em hs bất kì lên bảng</a:t>
            </a:r>
            <a:r>
              <a:rPr lang="vi-VN" sz="18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trình bày </a:t>
            </a:r>
            <a:r>
              <a:rPr lang="en-US" sz="18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luyện tập 1.</a:t>
            </a:r>
            <a:endParaRPr lang="en-US" sz="180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53816F-A1CF-4485-B308-1B9F14B36EA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257649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18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18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GV làm thí nghiệm với mô hình của </a:t>
            </a:r>
            <a:r>
              <a:rPr lang="vi-VN" sz="18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hình </a:t>
            </a:r>
            <a:r>
              <a:rPr lang="en-US" sz="18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chóp tam giác đều để HS hình dung về đường cao của </a:t>
            </a:r>
            <a:r>
              <a:rPr lang="vi-VN" sz="18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hình </a:t>
            </a:r>
            <a:r>
              <a:rPr lang="en-US" sz="18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chóp tam giác đều.</a:t>
            </a:r>
            <a:endParaRPr lang="en-US" sz="180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035522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18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GV chiếu hình 7 và yêu cầu HS theo dõi sgk (trang 82) hoạt động nhóm tìm hiểu về công thức tính thể tích của </a:t>
            </a:r>
            <a:r>
              <a:rPr lang="vi-VN" sz="18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hình </a:t>
            </a:r>
            <a:r>
              <a:rPr lang="en-US" sz="18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chóp tam giác đều.</a:t>
            </a:r>
            <a:endParaRPr lang="en-US" sz="180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endParaRPr lang="en-US" sz="1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396889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US" sz="18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Yêu cầu HS hoạt động cá nhân đọc và tự trình bày lại ví dụ 2</a:t>
            </a:r>
            <a:endParaRPr lang="en-US" sz="180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18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Một em lên trình bày lại ví dụ 2</a:t>
            </a:r>
            <a:endParaRPr lang="en-US" sz="1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53816F-A1CF-4485-B308-1B9F14B36EA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972545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yêu cầu HS hđ cá nhân làm luyện tập trong vòng 3 phút.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67A588-90D2-411D-BDAD-7DAD66783F3C}" type="slidenum">
              <a:rPr lang="en-US" smtClean="0">
                <a:solidFill>
                  <a:prstClr val="black"/>
                </a:solidFill>
              </a:rPr>
              <a:pPr/>
              <a:t>18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955192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GV yêu cầu  HS một em làm câu a, một em làm câu b</a:t>
            </a:r>
            <a:endParaRPr lang="en-US" sz="180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42125C-19E7-459C-B88A-92F49B278D1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265095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5296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khẳng định các vật thể trên có dạng hình chóp tam giác đều.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011377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0249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vi-VN" sz="18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GV </a:t>
            </a:r>
            <a:r>
              <a:rPr lang="en-US" sz="18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kiểm tra sự chuẩn bị bài của hs, yêu cầu HS hoạt động cá nhân thực hiện hđ1 gấp hình như sgk hướng dẫn. </a:t>
            </a:r>
            <a:endParaRPr lang="en-US" baseline="0" dirty="0"/>
          </a:p>
          <a:p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E25041-0832-49BD-BF86-C8B042A6C2D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27082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120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S</a:t>
            </a:r>
            <a:r>
              <a:rPr lang="en-US" sz="12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au đó hoạt động </a:t>
            </a:r>
            <a:r>
              <a:rPr lang="vi-VN" sz="12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cặp đôi</a:t>
            </a:r>
            <a:r>
              <a:rPr lang="en-US" sz="12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trả lời câu hỏi:</a:t>
            </a:r>
            <a:endParaRPr lang="en-US" sz="120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1200" i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Nêu số mặt, số cạnh và số đỉnh của hình chóp tam giác đều?</a:t>
            </a:r>
            <a:endParaRPr lang="en-US" sz="120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GV rút ra nhận xét: 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ình chóp tam giác đều có 4 mặt, 6 cạnh và 4 đỉnh.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53816F-A1CF-4485-B308-1B9F14B36EA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99077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GV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phát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phiếu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học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tập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số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1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đã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chuẩn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bị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trước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cho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HS, HS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hoạt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động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hoàn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thành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phiếu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học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tập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28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2 </a:t>
            </a:r>
            <a:r>
              <a:rPr lang="en-US" sz="280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phút</a:t>
            </a:r>
            <a:r>
              <a:rPr lang="en-US" sz="28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28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HS làm sau đó chấm chéo bài nhau.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28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GV khẳng định đáp án, đánh giá HS.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28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HS nhắc lại nhận xét như sgk.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en-US" sz="2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17811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GV</a:t>
            </a:r>
            <a:r>
              <a:rPr lang="en-US" sz="18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r>
              <a:rPr lang="en-US" sz="1800" i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Giới thiệu về diện tích xung quanh của hình chóp tam giác đều S.ABC</a:t>
            </a:r>
            <a:endParaRPr lang="en-US" sz="1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endParaRPr lang="en-US" sz="1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7343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GV</a:t>
            </a:r>
            <a:r>
              <a:rPr lang="en-US" sz="18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r>
              <a:rPr lang="en-US" sz="1800" i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Giới thiệu về các trung đoạn của hình chóp tam giác đều S.ABC</a:t>
            </a:r>
            <a:endParaRPr lang="en-US" sz="1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endParaRPr lang="en-US" sz="1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53816F-A1CF-4485-B308-1B9F14B36EA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36123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18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GV phát phiếu học tập 2 yêu cầu HS hoạt động nhóm thực hiện yêu cầu.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18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GV yêu cầu </a:t>
            </a:r>
            <a:r>
              <a:rPr lang="en-US" sz="18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1 </a:t>
            </a:r>
            <a:r>
              <a:rPr lang="vi-VN" sz="18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HS </a:t>
            </a:r>
            <a:r>
              <a:rPr lang="en-US" sz="18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đại diện cho nhóm làm nhanh nhất lên bảng</a:t>
            </a:r>
            <a:r>
              <a:rPr lang="vi-VN" sz="18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trình bày kết quả thực hiện</a:t>
            </a:r>
            <a:r>
              <a:rPr lang="en-US" sz="18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180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en-US" sz="180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88998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yêu cầu hs phát biểu công thức tính diện tích xung quanh</a:t>
            </a:r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91617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80C5E7-B1A1-4648-89D2-17B0F1E7F5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D140298-3E00-4E73-B947-697E692828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BB99EB-0E86-4FEA-A9C4-501D4E755A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9/8/2024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31F536-58DF-4935-AE3B-7A08C03124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995127-BE30-42B7-9BE5-B83CC6A2E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97518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203219-0ED5-4CAD-8F16-4E3B3502C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27D59-6977-44DD-8E4E-5EC5FBCC1A3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A89BAB-B41F-4760-996E-A658ABD61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85E896-6A31-4981-B626-05CE0AE3B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2553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AAE108-9C7F-4CDC-AD71-B576580A19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103746-779A-435F-995A-5BF82C86C2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84E866-B322-455F-AC32-8C164B8CD9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9/8/2024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0D61E0-F80F-48E7-A817-F1CECBEE9A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F34AFC-4299-43F1-A312-79EF0102C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27462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E1D3E-E4B6-4EAA-BFB4-25A0557A6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7E0856-45A8-4EAD-A9D6-8A993968A1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0EEBE1-2BAF-4C94-8403-6E8454F9BC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9/8/2024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358F46-E931-4D79-94A5-037AFD0733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130D95-EF5F-4A0A-93BD-73AEE2C2FF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12567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BABEC0-6253-4360-B586-B9D20933DE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46E20B-8661-4C60-84FB-4892E8B4860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132BE45-79E4-479B-BD2F-46CCB0BEE6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89105E-DF25-4F38-BDE2-9B00C2C44F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9/8/2024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1D9C4A8-7467-4BAD-98A2-0B63CAC19B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BC5C5C0-08E4-4F7B-9E80-8925539D22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84073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7FF641-A5CC-4263-A394-2112D623A8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4D6865-C632-473C-AEC8-8D3F71562B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9FDBD19-4D33-4F6A-9938-6A04B3888E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1697E46-CE4D-480E-A997-2B53B2DF55B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B8B7E36-823F-4FD4-B826-E450A124800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DBB3B14-C886-4F84-9FD5-11C8320E1F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9/8/2024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F9AF591-4BBF-4BF2-9EF7-F8B114DFA1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52B1A04-B244-4AE3-8997-9B075B105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0444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5408F1-BB29-4C6F-91C9-653A730BEC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F54FEF9-8D09-4091-BE99-B6264EBD34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9/8/2024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B5F49AA-83D5-4063-9CDE-AA7763048B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A2B27C-3C99-4208-B425-775413C536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4035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42A62B2-A6D1-4A6F-8B20-80606F4785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9/8/2024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02E4958-7A46-4331-B2D8-2C31D8FCBD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C8548B-339B-46B2-BF01-1EE3DDC72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46615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EF408F-8083-4F07-9628-074C7AFE41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0477E0-A333-439D-A531-30B39A8134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5D59501-D187-414C-AACE-F838720036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35F890-BB8A-49E1-880A-924FD6FE40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9/8/2024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CA38FE-429A-41E7-942D-ECCE639D3C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401D9BC-0038-4041-AE2C-657BF99D4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75613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956CFD-7F35-482C-A50F-B3D43ACB0A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FD7F3EF-0FE9-46C4-A116-5DA6E26B0D5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0B4041-0F17-42D8-AF16-AB099A39FF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AF67FF-F8F1-4B22-A471-9317ED3A25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9/8/2024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73D6993-98F8-4234-B24A-02D4DB41CE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A34037-0E7D-4379-ACA0-98611B2F76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91979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645B175-C851-453B-B2A0-9A5CFCADC0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65F4A2-0E4F-4E49-A0BF-BEEC722033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28AA27-3F13-4BFD-B949-21CF3191088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33F5E9-5DAC-4C4A-9DF5-C2B87276BCC8}" type="datetimeFigureOut">
              <a:rPr lang="en-US" smtClean="0"/>
              <a:t>9/8/2024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EE99A2-0FED-42D4-9FBD-08CC1C3F81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2468D4-5440-4CE2-BAB3-61D83F628C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C617D0E3-7879-4E51-9843-14E11D752E40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9411307" y="5438588"/>
            <a:ext cx="2086303" cy="1656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0394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5.bin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w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emf"/><Relationship Id="rId3" Type="http://schemas.openxmlformats.org/officeDocument/2006/relationships/oleObject" Target="../embeddings/oleObject25.bin"/><Relationship Id="rId7" Type="http://schemas.openxmlformats.org/officeDocument/2006/relationships/oleObject" Target="../embeddings/oleObject27.bin"/><Relationship Id="rId12" Type="http://schemas.openxmlformats.org/officeDocument/2006/relationships/image" Target="../media/image49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emf"/><Relationship Id="rId11" Type="http://schemas.openxmlformats.org/officeDocument/2006/relationships/oleObject" Target="../embeddings/oleObject29.bin"/><Relationship Id="rId5" Type="http://schemas.openxmlformats.org/officeDocument/2006/relationships/oleObject" Target="../embeddings/oleObject26.bin"/><Relationship Id="rId10" Type="http://schemas.openxmlformats.org/officeDocument/2006/relationships/image" Target="../media/image48.emf"/><Relationship Id="rId4" Type="http://schemas.openxmlformats.org/officeDocument/2006/relationships/image" Target="../media/image45.wmf"/><Relationship Id="rId9" Type="http://schemas.openxmlformats.org/officeDocument/2006/relationships/oleObject" Target="../embeddings/oleObject28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0.bin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w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wmf"/><Relationship Id="rId4" Type="http://schemas.openxmlformats.org/officeDocument/2006/relationships/oleObject" Target="../embeddings/oleObject31.bin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52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32.bin"/><Relationship Id="rId5" Type="http://schemas.openxmlformats.org/officeDocument/2006/relationships/image" Target="../media/image45.wmf"/><Relationship Id="rId4" Type="http://schemas.openxmlformats.org/officeDocument/2006/relationships/oleObject" Target="../embeddings/oleObject31.bin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wmf"/><Relationship Id="rId3" Type="http://schemas.openxmlformats.org/officeDocument/2006/relationships/image" Target="../media/image53.png"/><Relationship Id="rId7" Type="http://schemas.openxmlformats.org/officeDocument/2006/relationships/oleObject" Target="../embeddings/oleObject34.bin"/><Relationship Id="rId12" Type="http://schemas.openxmlformats.org/officeDocument/2006/relationships/image" Target="../media/image58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emf"/><Relationship Id="rId11" Type="http://schemas.openxmlformats.org/officeDocument/2006/relationships/oleObject" Target="../embeddings/oleObject36.bin"/><Relationship Id="rId5" Type="http://schemas.openxmlformats.org/officeDocument/2006/relationships/oleObject" Target="../embeddings/oleObject33.bin"/><Relationship Id="rId10" Type="http://schemas.openxmlformats.org/officeDocument/2006/relationships/image" Target="../media/image57.wmf"/><Relationship Id="rId4" Type="http://schemas.openxmlformats.org/officeDocument/2006/relationships/image" Target="../media/image54.emf"/><Relationship Id="rId9" Type="http://schemas.openxmlformats.org/officeDocument/2006/relationships/oleObject" Target="../embeddings/oleObject35.bin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9.bin"/><Relationship Id="rId3" Type="http://schemas.openxmlformats.org/officeDocument/2006/relationships/image" Target="../media/image59.jpeg"/><Relationship Id="rId7" Type="http://schemas.openxmlformats.org/officeDocument/2006/relationships/image" Target="../media/image61.emf"/><Relationship Id="rId12" Type="http://schemas.openxmlformats.org/officeDocument/2006/relationships/image" Target="../media/image54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38.bin"/><Relationship Id="rId11" Type="http://schemas.openxmlformats.org/officeDocument/2006/relationships/image" Target="../media/image63.emf"/><Relationship Id="rId5" Type="http://schemas.openxmlformats.org/officeDocument/2006/relationships/image" Target="../media/image60.emf"/><Relationship Id="rId10" Type="http://schemas.openxmlformats.org/officeDocument/2006/relationships/oleObject" Target="../embeddings/oleObject40.bin"/><Relationship Id="rId4" Type="http://schemas.openxmlformats.org/officeDocument/2006/relationships/oleObject" Target="../embeddings/oleObject37.bin"/><Relationship Id="rId9" Type="http://schemas.openxmlformats.org/officeDocument/2006/relationships/image" Target="../media/image62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emf"/><Relationship Id="rId4" Type="http://schemas.openxmlformats.org/officeDocument/2006/relationships/oleObject" Target="../embeddings/oleObject41.bin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44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notesSlide" Target="../notesSlides/notesSlide1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emf"/><Relationship Id="rId3" Type="http://schemas.openxmlformats.org/officeDocument/2006/relationships/oleObject" Target="../embeddings/oleObject42.bin"/><Relationship Id="rId7" Type="http://schemas.openxmlformats.org/officeDocument/2006/relationships/oleObject" Target="../embeddings/oleObject44.bin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emf"/><Relationship Id="rId5" Type="http://schemas.openxmlformats.org/officeDocument/2006/relationships/oleObject" Target="../embeddings/oleObject43.bin"/><Relationship Id="rId10" Type="http://schemas.openxmlformats.org/officeDocument/2006/relationships/image" Target="../media/image71.emf"/><Relationship Id="rId4" Type="http://schemas.openxmlformats.org/officeDocument/2006/relationships/image" Target="../media/image68.wmf"/><Relationship Id="rId9" Type="http://schemas.openxmlformats.org/officeDocument/2006/relationships/oleObject" Target="../embeddings/oleObject45.bin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youtube.com/watch?v=G_l3iea3c3c&amp;t=9s" TargetMode="Externa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13" Type="http://schemas.openxmlformats.org/officeDocument/2006/relationships/image" Target="../media/image20.wmf"/><Relationship Id="rId18" Type="http://schemas.openxmlformats.org/officeDocument/2006/relationships/image" Target="../media/image23.wmf"/><Relationship Id="rId3" Type="http://schemas.openxmlformats.org/officeDocument/2006/relationships/slideLayout" Target="../slideLayouts/slideLayout2.xml"/><Relationship Id="rId21" Type="http://schemas.openxmlformats.org/officeDocument/2006/relationships/image" Target="../media/image25.png"/><Relationship Id="rId7" Type="http://schemas.openxmlformats.org/officeDocument/2006/relationships/image" Target="../media/image17.wmf"/><Relationship Id="rId12" Type="http://schemas.openxmlformats.org/officeDocument/2006/relationships/oleObject" Target="../embeddings/oleObject4.bin"/><Relationship Id="rId17" Type="http://schemas.openxmlformats.org/officeDocument/2006/relationships/oleObject" Target="../embeddings/oleObject6.bin"/><Relationship Id="rId2" Type="http://schemas.openxmlformats.org/officeDocument/2006/relationships/video" Target="../media/media1.mp4"/><Relationship Id="rId16" Type="http://schemas.openxmlformats.org/officeDocument/2006/relationships/image" Target="../media/image22.wmf"/><Relationship Id="rId20" Type="http://schemas.openxmlformats.org/officeDocument/2006/relationships/image" Target="../media/image24.wmf"/><Relationship Id="rId1" Type="http://schemas.microsoft.com/office/2007/relationships/media" Target="../media/media1.mp4"/><Relationship Id="rId6" Type="http://schemas.openxmlformats.org/officeDocument/2006/relationships/oleObject" Target="../embeddings/oleObject1.bin"/><Relationship Id="rId11" Type="http://schemas.openxmlformats.org/officeDocument/2006/relationships/image" Target="../media/image19.wmf"/><Relationship Id="rId5" Type="http://schemas.openxmlformats.org/officeDocument/2006/relationships/image" Target="../media/image16.emf"/><Relationship Id="rId15" Type="http://schemas.openxmlformats.org/officeDocument/2006/relationships/oleObject" Target="../embeddings/oleObject5.bin"/><Relationship Id="rId10" Type="http://schemas.openxmlformats.org/officeDocument/2006/relationships/oleObject" Target="../embeddings/oleObject3.bin"/><Relationship Id="rId19" Type="http://schemas.openxmlformats.org/officeDocument/2006/relationships/oleObject" Target="../embeddings/oleObject7.bin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18.wmf"/><Relationship Id="rId1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7" Type="http://schemas.openxmlformats.org/officeDocument/2006/relationships/image" Target="../media/image27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9.bin"/><Relationship Id="rId5" Type="http://schemas.openxmlformats.org/officeDocument/2006/relationships/image" Target="../media/image26.emf"/><Relationship Id="rId4" Type="http://schemas.openxmlformats.org/officeDocument/2006/relationships/oleObject" Target="../embeddings/oleObject8.bin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2.bin"/><Relationship Id="rId3" Type="http://schemas.openxmlformats.org/officeDocument/2006/relationships/image" Target="../media/image28.emf"/><Relationship Id="rId7" Type="http://schemas.openxmlformats.org/officeDocument/2006/relationships/image" Target="../media/image30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11.bin"/><Relationship Id="rId11" Type="http://schemas.openxmlformats.org/officeDocument/2006/relationships/image" Target="../media/image32.emf"/><Relationship Id="rId5" Type="http://schemas.openxmlformats.org/officeDocument/2006/relationships/image" Target="../media/image29.wmf"/><Relationship Id="rId10" Type="http://schemas.openxmlformats.org/officeDocument/2006/relationships/oleObject" Target="../embeddings/oleObject13.bin"/><Relationship Id="rId4" Type="http://schemas.openxmlformats.org/officeDocument/2006/relationships/oleObject" Target="../embeddings/oleObject10.bin"/><Relationship Id="rId9" Type="http://schemas.openxmlformats.org/officeDocument/2006/relationships/image" Target="../media/image31.e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wmf"/><Relationship Id="rId13" Type="http://schemas.openxmlformats.org/officeDocument/2006/relationships/oleObject" Target="../embeddings/oleObject18.bin"/><Relationship Id="rId18" Type="http://schemas.openxmlformats.org/officeDocument/2006/relationships/image" Target="../media/image39.wmf"/><Relationship Id="rId26" Type="http://schemas.openxmlformats.org/officeDocument/2006/relationships/image" Target="../media/image43.wmf"/><Relationship Id="rId3" Type="http://schemas.openxmlformats.org/officeDocument/2006/relationships/slideLayout" Target="../slideLayouts/slideLayout2.xml"/><Relationship Id="rId21" Type="http://schemas.openxmlformats.org/officeDocument/2006/relationships/oleObject" Target="../embeddings/oleObject22.bin"/><Relationship Id="rId7" Type="http://schemas.openxmlformats.org/officeDocument/2006/relationships/oleObject" Target="../embeddings/oleObject15.bin"/><Relationship Id="rId12" Type="http://schemas.openxmlformats.org/officeDocument/2006/relationships/image" Target="../media/image36.wmf"/><Relationship Id="rId17" Type="http://schemas.openxmlformats.org/officeDocument/2006/relationships/oleObject" Target="../embeddings/oleObject20.bin"/><Relationship Id="rId25" Type="http://schemas.openxmlformats.org/officeDocument/2006/relationships/oleObject" Target="../embeddings/oleObject24.bin"/><Relationship Id="rId2" Type="http://schemas.openxmlformats.org/officeDocument/2006/relationships/video" Target="../media/media2.mp4"/><Relationship Id="rId16" Type="http://schemas.openxmlformats.org/officeDocument/2006/relationships/image" Target="../media/image38.wmf"/><Relationship Id="rId20" Type="http://schemas.openxmlformats.org/officeDocument/2006/relationships/image" Target="../media/image40.wmf"/><Relationship Id="rId1" Type="http://schemas.microsoft.com/office/2007/relationships/media" Target="../media/media2.mp4"/><Relationship Id="rId6" Type="http://schemas.openxmlformats.org/officeDocument/2006/relationships/image" Target="../media/image33.emf"/><Relationship Id="rId11" Type="http://schemas.openxmlformats.org/officeDocument/2006/relationships/oleObject" Target="../embeddings/oleObject17.bin"/><Relationship Id="rId24" Type="http://schemas.openxmlformats.org/officeDocument/2006/relationships/image" Target="../media/image42.wmf"/><Relationship Id="rId5" Type="http://schemas.openxmlformats.org/officeDocument/2006/relationships/oleObject" Target="../embeddings/oleObject14.bin"/><Relationship Id="rId15" Type="http://schemas.openxmlformats.org/officeDocument/2006/relationships/oleObject" Target="../embeddings/oleObject19.bin"/><Relationship Id="rId23" Type="http://schemas.openxmlformats.org/officeDocument/2006/relationships/oleObject" Target="../embeddings/oleObject23.bin"/><Relationship Id="rId10" Type="http://schemas.openxmlformats.org/officeDocument/2006/relationships/image" Target="../media/image35.wmf"/><Relationship Id="rId19" Type="http://schemas.openxmlformats.org/officeDocument/2006/relationships/oleObject" Target="../embeddings/oleObject21.bin"/><Relationship Id="rId4" Type="http://schemas.openxmlformats.org/officeDocument/2006/relationships/notesSlide" Target="../notesSlides/notesSlide8.xml"/><Relationship Id="rId9" Type="http://schemas.openxmlformats.org/officeDocument/2006/relationships/oleObject" Target="../embeddings/oleObject16.bin"/><Relationship Id="rId14" Type="http://schemas.openxmlformats.org/officeDocument/2006/relationships/image" Target="../media/image37.wmf"/><Relationship Id="rId22" Type="http://schemas.openxmlformats.org/officeDocument/2006/relationships/image" Target="../media/image41.wmf"/><Relationship Id="rId27" Type="http://schemas.openxmlformats.org/officeDocument/2006/relationships/image" Target="../media/image4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!!2">
            <a:extLst>
              <a:ext uri="{FF2B5EF4-FFF2-40B4-BE49-F238E27FC236}">
                <a16:creationId xmlns:a16="http://schemas.microsoft.com/office/drawing/2014/main" id="{F4B5F415-7490-4054-85B4-10F7AE6D33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9628" y="2323835"/>
            <a:ext cx="11952372" cy="1417123"/>
          </a:xfrm>
        </p:spPr>
        <p:txBody>
          <a:bodyPr>
            <a:noAutofit/>
          </a:bodyPr>
          <a:lstStyle/>
          <a:p>
            <a:br>
              <a:rPr lang="en-US" sz="5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50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5000" b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CHÓP TAM GIÁC ĐỀU</a:t>
            </a:r>
            <a:endParaRPr lang="en-US" sz="50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A65E432-C1E6-4C36-BF8E-2DA25E65DC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3579677" y="4747910"/>
            <a:ext cx="49149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1" descr="Clipboard">
            <a:extLst>
              <a:ext uri="{FF2B5EF4-FFF2-40B4-BE49-F238E27FC236}">
                <a16:creationId xmlns:a16="http://schemas.microsoft.com/office/drawing/2014/main" id="{2A123BD8-A09C-49C0-98E8-54B55610A9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631394">
            <a:off x="-634327" y="3883012"/>
            <a:ext cx="3194131" cy="3194131"/>
          </a:xfrm>
          <a:prstGeom prst="rect">
            <a:avLst/>
          </a:prstGeom>
        </p:spPr>
      </p:pic>
      <p:pic>
        <p:nvPicPr>
          <p:cNvPr id="19" name="Graphic 18" descr="Ruler">
            <a:extLst>
              <a:ext uri="{FF2B5EF4-FFF2-40B4-BE49-F238E27FC236}">
                <a16:creationId xmlns:a16="http://schemas.microsoft.com/office/drawing/2014/main" id="{39130E3C-1E93-4315-AE76-13C55147DC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8889495">
            <a:off x="10171718" y="145767"/>
            <a:ext cx="1574403" cy="1574403"/>
          </a:xfrm>
          <a:prstGeom prst="rect">
            <a:avLst/>
          </a:prstGeom>
        </p:spPr>
      </p:pic>
      <p:pic>
        <p:nvPicPr>
          <p:cNvPr id="21" name="Graphic 20" descr="Pencil">
            <a:extLst>
              <a:ext uri="{FF2B5EF4-FFF2-40B4-BE49-F238E27FC236}">
                <a16:creationId xmlns:a16="http://schemas.microsoft.com/office/drawing/2014/main" id="{FFEC1660-205F-490E-800A-0D57D250BA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20520790">
            <a:off x="10917677" y="783939"/>
            <a:ext cx="1488402" cy="1488402"/>
          </a:xfrm>
          <a:prstGeom prst="rect">
            <a:avLst/>
          </a:prstGeom>
        </p:spPr>
      </p:pic>
      <p:sp>
        <p:nvSpPr>
          <p:cNvPr id="12" name="Subtitle 2">
            <a:extLst>
              <a:ext uri="{FF2B5EF4-FFF2-40B4-BE49-F238E27FC236}">
                <a16:creationId xmlns:a16="http://schemas.microsoft.com/office/drawing/2014/main" id="{CF2EB805-B981-47B9-9661-CF05DB551677}"/>
              </a:ext>
            </a:extLst>
          </p:cNvPr>
          <p:cNvSpPr txBox="1">
            <a:spLocks/>
          </p:cNvSpPr>
          <p:nvPr/>
        </p:nvSpPr>
        <p:spPr>
          <a:xfrm>
            <a:off x="262360" y="160893"/>
            <a:ext cx="9144000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80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   PHÒNG GD&amp;ĐT………..</a:t>
            </a:r>
          </a:p>
          <a:p>
            <a:pPr algn="l"/>
            <a:r>
              <a:rPr lang="en-US" sz="280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TRƯỜNG THCS ………….……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!!1">
            <a:extLst>
              <a:ext uri="{FF2B5EF4-FFF2-40B4-BE49-F238E27FC236}">
                <a16:creationId xmlns:a16="http://schemas.microsoft.com/office/drawing/2014/main" id="{0E246211-C9C9-4B3E-9DDF-914AB989AE93}"/>
              </a:ext>
            </a:extLst>
          </p:cNvPr>
          <p:cNvSpPr txBox="1"/>
          <p:nvPr/>
        </p:nvSpPr>
        <p:spPr>
          <a:xfrm>
            <a:off x="4397104" y="2138683"/>
            <a:ext cx="6762750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H8-C4-B1-Tiết </a:t>
            </a:r>
            <a:r>
              <a:rPr lang="en-US" sz="48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47DC57B9-D368-E686-B816-42F8765B4BF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6397050"/>
      </p:ext>
    </p:extLst>
  </p:cSld>
  <p:clrMapOvr>
    <a:masterClrMapping/>
  </p:clrMapOvr>
  <p:transition spd="slow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8757556">
            <a:off x="-1052601" y="4821382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CA5C00B0-B2B6-4792-8C67-F8C09471186E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HOẠT ĐỘNG HÌNH THÀNH KIẾN THỨC</a:t>
              </a:r>
              <a:endParaRPr lang="en-US" sz="24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aphicFrame>
        <p:nvGraphicFramePr>
          <p:cNvPr id="13" name="Đối tượng 12">
            <a:extLst>
              <a:ext uri="{FF2B5EF4-FFF2-40B4-BE49-F238E27FC236}">
                <a16:creationId xmlns:a16="http://schemas.microsoft.com/office/drawing/2014/main" id="{0BEDF37A-D9E8-0052-B9B7-31CF4CE5139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927600" y="2667000"/>
          <a:ext cx="914400" cy="198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914400" imgH="198720" progId="Equation.DSMT4">
                  <p:embed/>
                </p:oleObj>
              </mc:Choice>
              <mc:Fallback>
                <p:oleObj name="Equation" r:id="rId3" imgW="914400" imgH="198720" progId="Equation.DSMT4">
                  <p:embed/>
                  <p:pic>
                    <p:nvPicPr>
                      <p:cNvPr id="13" name="Đối tượng 12">
                        <a:extLst>
                          <a:ext uri="{FF2B5EF4-FFF2-40B4-BE49-F238E27FC236}">
                            <a16:creationId xmlns:a16="http://schemas.microsoft.com/office/drawing/2014/main" id="{0BEDF37A-D9E8-0052-B9B7-31CF4CE5139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927600" y="2667000"/>
                        <a:ext cx="914400" cy="1984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4D449748-9807-7B99-9E60-9280CAAC8525}"/>
              </a:ext>
            </a:extLst>
          </p:cNvPr>
          <p:cNvSpPr txBox="1"/>
          <p:nvPr/>
        </p:nvSpPr>
        <p:spPr>
          <a:xfrm>
            <a:off x="1896364" y="1352132"/>
            <a:ext cx="7452360" cy="1949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3600" i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Phát biểu công thức tính diện tích xung quanh của hình chóp tam giác đều?</a:t>
            </a:r>
            <a:endParaRPr lang="en-US" sz="360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7928670"/>
      </p:ext>
    </p:extLst>
  </p:cSld>
  <p:clrMapOvr>
    <a:masterClrMapping/>
  </p:clrMapOvr>
  <p:transition spd="slow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8757556">
            <a:off x="-1052601" y="4821382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CA5C00B0-B2B6-4792-8C67-F8C09471186E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HOẠT ĐỘNG HÌNH THÀNH KIẾN THỨC</a:t>
              </a: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aphicFrame>
        <p:nvGraphicFramePr>
          <p:cNvPr id="13" name="Đối tượng 12">
            <a:extLst>
              <a:ext uri="{FF2B5EF4-FFF2-40B4-BE49-F238E27FC236}">
                <a16:creationId xmlns:a16="http://schemas.microsoft.com/office/drawing/2014/main" id="{0BEDF37A-D9E8-0052-B9B7-31CF4CE5139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927600" y="2667000"/>
          <a:ext cx="914400" cy="198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914400" imgH="198720" progId="Equation.DSMT4">
                  <p:embed/>
                </p:oleObj>
              </mc:Choice>
              <mc:Fallback>
                <p:oleObj name="Equation" r:id="rId3" imgW="914400" imgH="198720" progId="Equation.DSMT4">
                  <p:embed/>
                  <p:pic>
                    <p:nvPicPr>
                      <p:cNvPr id="13" name="Đối tượng 12">
                        <a:extLst>
                          <a:ext uri="{FF2B5EF4-FFF2-40B4-BE49-F238E27FC236}">
                            <a16:creationId xmlns:a16="http://schemas.microsoft.com/office/drawing/2014/main" id="{0BEDF37A-D9E8-0052-B9B7-31CF4CE5139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927600" y="2667000"/>
                        <a:ext cx="914400" cy="1984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Rectangle 13">
            <a:extLst>
              <a:ext uri="{FF2B5EF4-FFF2-40B4-BE49-F238E27FC236}">
                <a16:creationId xmlns:a16="http://schemas.microsoft.com/office/drawing/2014/main" id="{5288137E-9E9C-2972-4FD0-7B09E874EC6A}"/>
              </a:ext>
            </a:extLst>
          </p:cNvPr>
          <p:cNvSpPr/>
          <p:nvPr/>
        </p:nvSpPr>
        <p:spPr>
          <a:xfrm>
            <a:off x="3247257" y="3669951"/>
            <a:ext cx="4992624" cy="18445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: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Diện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xung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quanh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: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Chu vi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đáy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: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trung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đoạn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</p:txBody>
      </p:sp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0661755D-EE96-E948-5343-D81DA6741F8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45236258"/>
              </p:ext>
            </p:extLst>
          </p:nvPr>
        </p:nvGraphicFramePr>
        <p:xfrm>
          <a:off x="3094296" y="3715320"/>
          <a:ext cx="508166" cy="6005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209423" imgH="248035" progId="Equation.DSMT4">
                  <p:embed/>
                </p:oleObj>
              </mc:Choice>
              <mc:Fallback>
                <p:oleObj name="Equation" r:id="rId5" imgW="209423" imgH="248035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094296" y="3715320"/>
                        <a:ext cx="508166" cy="60056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42C6EE3B-5511-C6B5-0482-B32C2A69BF2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95569942"/>
              </p:ext>
            </p:extLst>
          </p:nvPr>
        </p:nvGraphicFramePr>
        <p:xfrm>
          <a:off x="3050901" y="4375988"/>
          <a:ext cx="783337" cy="4324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152210" imgH="171606" progId="Equation.DSMT4">
                  <p:embed/>
                </p:oleObj>
              </mc:Choice>
              <mc:Fallback>
                <p:oleObj name="Equation" r:id="rId7" imgW="152210" imgH="171606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050901" y="4375988"/>
                        <a:ext cx="783337" cy="43247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>
            <a:extLst>
              <a:ext uri="{FF2B5EF4-FFF2-40B4-BE49-F238E27FC236}">
                <a16:creationId xmlns:a16="http://schemas.microsoft.com/office/drawing/2014/main" id="{06979801-AA6B-27E7-61C1-1EAA7751422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91017704"/>
              </p:ext>
            </p:extLst>
          </p:nvPr>
        </p:nvGraphicFramePr>
        <p:xfrm>
          <a:off x="3005421" y="4983962"/>
          <a:ext cx="330712" cy="4324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123783" imgH="162232" progId="Equation.DSMT4">
                  <p:embed/>
                </p:oleObj>
              </mc:Choice>
              <mc:Fallback>
                <p:oleObj name="Equation" r:id="rId9" imgW="123783" imgH="162232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3005421" y="4983962"/>
                        <a:ext cx="330712" cy="43247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032E46E5-200C-0520-08FD-4D2E0DBC5BE0}"/>
              </a:ext>
            </a:extLst>
          </p:cNvPr>
          <p:cNvSpPr/>
          <p:nvPr/>
        </p:nvSpPr>
        <p:spPr>
          <a:xfrm>
            <a:off x="185687" y="189530"/>
            <a:ext cx="10938432" cy="137299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rgbClr val="4EBED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D2218E7-CF8F-C975-B483-6C7810737205}"/>
              </a:ext>
            </a:extLst>
          </p:cNvPr>
          <p:cNvSpPr txBox="1"/>
          <p:nvPr/>
        </p:nvSpPr>
        <p:spPr>
          <a:xfrm>
            <a:off x="559881" y="333636"/>
            <a:ext cx="10564237" cy="11079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Diện tích xung quanh của hình chóp tam giác đều bằng nửa tích của chu vi đáy với độ dài trung đoạn.</a:t>
            </a:r>
            <a:endParaRPr kumimoji="0" lang="en-US" sz="3200" b="0" i="1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9" name="!!4">
            <a:extLst>
              <a:ext uri="{FF2B5EF4-FFF2-40B4-BE49-F238E27FC236}">
                <a16:creationId xmlns:a16="http://schemas.microsoft.com/office/drawing/2014/main" id="{A0245530-CF4D-BD72-DF02-99E3A7776E1B}"/>
              </a:ext>
            </a:extLst>
          </p:cNvPr>
          <p:cNvSpPr/>
          <p:nvPr/>
        </p:nvSpPr>
        <p:spPr>
          <a:xfrm>
            <a:off x="2730660" y="2290802"/>
            <a:ext cx="5036985" cy="1249013"/>
          </a:xfrm>
          <a:prstGeom prst="roundRect">
            <a:avLst/>
          </a:prstGeom>
          <a:solidFill>
            <a:srgbClr val="A0E5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1" name="Object 20">
            <a:extLst>
              <a:ext uri="{FF2B5EF4-FFF2-40B4-BE49-F238E27FC236}">
                <a16:creationId xmlns:a16="http://schemas.microsoft.com/office/drawing/2014/main" id="{9E393E7F-6E47-C8F2-A890-D412BD99053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56143234"/>
              </p:ext>
            </p:extLst>
          </p:nvPr>
        </p:nvGraphicFramePr>
        <p:xfrm>
          <a:off x="4065587" y="2290802"/>
          <a:ext cx="2638425" cy="13033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2638298" imgH="1303266" progId="Equation.DSMT4">
                  <p:embed/>
                </p:oleObj>
              </mc:Choice>
              <mc:Fallback>
                <p:oleObj name="Equation" r:id="rId11" imgW="2638298" imgH="1303266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4065587" y="2290802"/>
                        <a:ext cx="2638425" cy="13033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61263015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5EE64E72-BA8F-4D26-8713-8A84EEF9DA9A}"/>
              </a:ext>
            </a:extLst>
          </p:cNvPr>
          <p:cNvSpPr/>
          <p:nvPr/>
        </p:nvSpPr>
        <p:spPr>
          <a:xfrm>
            <a:off x="399409" y="1646642"/>
            <a:ext cx="11408117" cy="1643414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rgbClr val="4EBED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D5CE066-76D6-4BC9-8757-33F46B76E3BB}"/>
              </a:ext>
            </a:extLst>
          </p:cNvPr>
          <p:cNvSpPr/>
          <p:nvPr/>
        </p:nvSpPr>
        <p:spPr>
          <a:xfrm>
            <a:off x="399409" y="897311"/>
            <a:ext cx="3199915" cy="5878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E2891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Ví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2891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E2891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dụ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2891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1 (SGK – 82)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E2891E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422805B-F3F2-48BC-98E5-D89CB84C50A0}"/>
              </a:ext>
            </a:extLst>
          </p:cNvPr>
          <p:cNvSpPr/>
          <p:nvPr/>
        </p:nvSpPr>
        <p:spPr>
          <a:xfrm>
            <a:off x="929634" y="4139422"/>
            <a:ext cx="9082936" cy="119513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xung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quanh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chóp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tam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đều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659B8F8-48F3-4C66-BCE3-F4ACF4B9607C}"/>
              </a:ext>
            </a:extLst>
          </p:cNvPr>
          <p:cNvSpPr/>
          <p:nvPr/>
        </p:nvSpPr>
        <p:spPr>
          <a:xfrm>
            <a:off x="5111687" y="3451534"/>
            <a:ext cx="862737" cy="54572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Giải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A6A5C6F-2F6E-4D4A-B0C7-0A1C530DAFAB}"/>
              </a:ext>
            </a:extLst>
          </p:cNvPr>
          <p:cNvSpPr/>
          <p:nvPr/>
        </p:nvSpPr>
        <p:spPr>
          <a:xfrm>
            <a:off x="528046" y="1675617"/>
            <a:ext cx="11279480" cy="15788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Cho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chóp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tam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đều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cạnh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đáy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bằng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5 cm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trung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đoạn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bằng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8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cm.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diện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xung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chóp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tam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đều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</p:txBody>
      </p:sp>
      <p:graphicFrame>
        <p:nvGraphicFramePr>
          <p:cNvPr id="11" name="Object 10">
            <a:extLst>
              <a:ext uri="{FF2B5EF4-FFF2-40B4-BE49-F238E27FC236}">
                <a16:creationId xmlns:a16="http://schemas.microsoft.com/office/drawing/2014/main" id="{4BF04540-7295-485B-A528-11136F27DA2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731118" y="4848999"/>
          <a:ext cx="4105275" cy="1476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1625400" imgH="583920" progId="Equation.DSMT4">
                  <p:embed/>
                </p:oleObj>
              </mc:Choice>
              <mc:Fallback>
                <p:oleObj name="Equation" r:id="rId3" imgW="1625400" imgH="583920" progId="Equation.DSMT4">
                  <p:embed/>
                  <p:pic>
                    <p:nvPicPr>
                      <p:cNvPr id="11" name="Object 10">
                        <a:extLst>
                          <a:ext uri="{FF2B5EF4-FFF2-40B4-BE49-F238E27FC236}">
                            <a16:creationId xmlns:a16="http://schemas.microsoft.com/office/drawing/2014/main" id="{4BF04540-7295-485B-A528-11136F27DA2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731118" y="4848999"/>
                        <a:ext cx="4105275" cy="14763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0877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!!3">
            <a:extLst>
              <a:ext uri="{FF2B5EF4-FFF2-40B4-BE49-F238E27FC236}">
                <a16:creationId xmlns:a16="http://schemas.microsoft.com/office/drawing/2014/main" id="{83F1A94D-48D5-4D73-BDAA-9118478F5E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128" y="296805"/>
            <a:ext cx="1682536" cy="1514282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8757556">
            <a:off x="-1052601" y="4821382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CA5C00B0-B2B6-4792-8C67-F8C09471186E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HOẠT ĐỘNG HÌNH THÀNH KIẾN THỨC</a:t>
              </a:r>
              <a:endParaRPr lang="en-US" sz="24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aphicFrame>
        <p:nvGraphicFramePr>
          <p:cNvPr id="13" name="Đối tượng 12">
            <a:extLst>
              <a:ext uri="{FF2B5EF4-FFF2-40B4-BE49-F238E27FC236}">
                <a16:creationId xmlns:a16="http://schemas.microsoft.com/office/drawing/2014/main" id="{0BEDF37A-D9E8-0052-B9B7-31CF4CE5139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927600" y="2667000"/>
          <a:ext cx="914400" cy="198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914400" imgH="198720" progId="Equation.DSMT4">
                  <p:embed/>
                </p:oleObj>
              </mc:Choice>
              <mc:Fallback>
                <p:oleObj name="Equation" r:id="rId4" imgW="914400" imgH="198720" progId="Equation.DSMT4">
                  <p:embed/>
                  <p:pic>
                    <p:nvPicPr>
                      <p:cNvPr id="13" name="Đối tượng 12">
                        <a:extLst>
                          <a:ext uri="{FF2B5EF4-FFF2-40B4-BE49-F238E27FC236}">
                            <a16:creationId xmlns:a16="http://schemas.microsoft.com/office/drawing/2014/main" id="{0BEDF37A-D9E8-0052-B9B7-31CF4CE5139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927600" y="2667000"/>
                        <a:ext cx="914400" cy="1984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!!4">
            <a:extLst>
              <a:ext uri="{FF2B5EF4-FFF2-40B4-BE49-F238E27FC236}">
                <a16:creationId xmlns:a16="http://schemas.microsoft.com/office/drawing/2014/main" id="{3BCEF51B-5AEF-F1C3-EFB5-68C9A7ACDC61}"/>
              </a:ext>
            </a:extLst>
          </p:cNvPr>
          <p:cNvSpPr/>
          <p:nvPr/>
        </p:nvSpPr>
        <p:spPr>
          <a:xfrm>
            <a:off x="2319792" y="937155"/>
            <a:ext cx="2829407" cy="491772"/>
          </a:xfrm>
          <a:prstGeom prst="roundRect">
            <a:avLst>
              <a:gd name="adj" fmla="val 50000"/>
            </a:avLst>
          </a:prstGeom>
          <a:solidFill>
            <a:srgbClr val="A0E5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LUYỆN TẬP </a:t>
            </a:r>
            <a:endParaRPr lang="en-US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8E2374B3-CE88-0029-6F29-8712F8F319BE}"/>
              </a:ext>
            </a:extLst>
          </p:cNvPr>
          <p:cNvSpPr/>
          <p:nvPr/>
        </p:nvSpPr>
        <p:spPr>
          <a:xfrm>
            <a:off x="638699" y="2495431"/>
            <a:ext cx="10732944" cy="135699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rgbClr val="4EBED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 hình chóp tam giác đều có độ dài cạnh đáy bằng 8 cm và độ dài trung đoạn bằng 10 cm. Tính diện tích xung quanh của hình chóp tam giác đều đó?</a:t>
            </a:r>
            <a:endParaRPr kumimoji="0" lang="en-US" alt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2835203"/>
      </p:ext>
    </p:extLst>
  </p:cSld>
  <p:clrMapOvr>
    <a:masterClrMapping/>
  </p:clrMapOvr>
  <p:transition spd="slow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!!3">
            <a:extLst>
              <a:ext uri="{FF2B5EF4-FFF2-40B4-BE49-F238E27FC236}">
                <a16:creationId xmlns:a16="http://schemas.microsoft.com/office/drawing/2014/main" id="{83F1A94D-48D5-4D73-BDAA-9118478F5E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128" y="296805"/>
            <a:ext cx="1682536" cy="1514282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8757556">
            <a:off x="-1052601" y="4821382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CA5C00B0-B2B6-4792-8C67-F8C09471186E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HOẠT ĐỘNG HÌNH THÀNH KIẾN THỨC</a:t>
              </a: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aphicFrame>
        <p:nvGraphicFramePr>
          <p:cNvPr id="13" name="Đối tượng 12">
            <a:extLst>
              <a:ext uri="{FF2B5EF4-FFF2-40B4-BE49-F238E27FC236}">
                <a16:creationId xmlns:a16="http://schemas.microsoft.com/office/drawing/2014/main" id="{0BEDF37A-D9E8-0052-B9B7-31CF4CE5139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927600" y="2667000"/>
          <a:ext cx="914400" cy="198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914400" imgH="198720" progId="Equation.DSMT4">
                  <p:embed/>
                </p:oleObj>
              </mc:Choice>
              <mc:Fallback>
                <p:oleObj name="Equation" r:id="rId4" imgW="914400" imgH="198720" progId="Equation.DSMT4">
                  <p:embed/>
                  <p:pic>
                    <p:nvPicPr>
                      <p:cNvPr id="13" name="Đối tượng 12">
                        <a:extLst>
                          <a:ext uri="{FF2B5EF4-FFF2-40B4-BE49-F238E27FC236}">
                            <a16:creationId xmlns:a16="http://schemas.microsoft.com/office/drawing/2014/main" id="{0BEDF37A-D9E8-0052-B9B7-31CF4CE5139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927600" y="2667000"/>
                        <a:ext cx="914400" cy="1984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Rectangle 5">
            <a:extLst>
              <a:ext uri="{FF2B5EF4-FFF2-40B4-BE49-F238E27FC236}">
                <a16:creationId xmlns:a16="http://schemas.microsoft.com/office/drawing/2014/main" id="{89004FA0-0627-B824-1C8B-583121C81FA3}"/>
              </a:ext>
            </a:extLst>
          </p:cNvPr>
          <p:cNvSpPr>
            <a:spLocks noChangeArrowheads="1"/>
          </p:cNvSpPr>
          <p:nvPr/>
        </p:nvSpPr>
        <p:spPr bwMode="auto">
          <a:xfrm rot="10800000" flipV="1">
            <a:off x="1883664" y="822171"/>
            <a:ext cx="12429744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1682750" algn="ctr"/>
                <a:tab pos="336550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1682750" algn="ctr"/>
                <a:tab pos="336550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1682750" algn="ctr"/>
                <a:tab pos="336550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1682750" algn="ctr"/>
                <a:tab pos="336550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1682750" algn="ctr"/>
                <a:tab pos="336550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1682750" algn="ctr"/>
                <a:tab pos="336550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1682750" algn="ctr"/>
                <a:tab pos="336550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1682750" algn="ctr"/>
                <a:tab pos="336550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1682750" algn="ctr"/>
                <a:tab pos="336550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682750" algn="ctr"/>
                <a:tab pos="3365500" algn="r"/>
              </a:tabLst>
              <a:defRPr/>
            </a:pPr>
            <a:r>
              <a:rPr kumimoji="0" lang="en-US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Calibri" panose="020F0502020204030204" pitchFamily="34" charset="0"/>
                <a:cs typeface="Arial" panose="020B0604020202020204" pitchFamily="34" charset="0"/>
              </a:rPr>
              <a:t>                                   </a:t>
            </a:r>
            <a:r>
              <a:rPr kumimoji="0" lang="en-US" altLang="en-US" sz="3200" b="0" i="0" u="none" strike="noStrike" kern="1200" cap="none" spc="0" normalizeH="0" baseline="0" noProof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ea typeface="Calibri" panose="020F0502020204030204" pitchFamily="34" charset="0"/>
                <a:cs typeface="Arial" panose="020B0604020202020204" pitchFamily="34" charset="0"/>
              </a:rPr>
              <a:t>Giải: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682750" algn="ctr"/>
                <a:tab pos="3365500" algn="r"/>
              </a:tabLst>
              <a:defRPr/>
            </a:pPr>
            <a:r>
              <a:rPr kumimoji="0" lang="en-US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Calibri" panose="020F0502020204030204" pitchFamily="34" charset="0"/>
                <a:cs typeface="Arial" panose="020B0604020202020204" pitchFamily="34" charset="0"/>
              </a:rPr>
              <a:t>Diện tích xung quanh của hình chóp tam giác đều là : </a:t>
            </a:r>
            <a:endParaRPr kumimoji="0" lang="en-US" alt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Arial" panose="020B0604020202020204" pitchFamily="34" charset="0"/>
            </a:endParaRPr>
          </a:p>
        </p:txBody>
      </p:sp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1A4C7850-6DB0-4504-90A1-57B0DF3E075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83710245"/>
              </p:ext>
            </p:extLst>
          </p:nvPr>
        </p:nvGraphicFramePr>
        <p:xfrm>
          <a:off x="4019009" y="2267306"/>
          <a:ext cx="4913174" cy="10772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780455" imgH="391160" progId="Equation.DSMT4">
                  <p:embed/>
                </p:oleObj>
              </mc:Choice>
              <mc:Fallback>
                <p:oleObj name="Equation" r:id="rId6" imgW="1780455" imgH="3911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019009" y="2267306"/>
                        <a:ext cx="4913174" cy="10772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99460673"/>
      </p:ext>
    </p:extLst>
  </p:cSld>
  <p:clrMapOvr>
    <a:masterClrMapping/>
  </p:clrMapOvr>
  <p:transition spd="slow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8">
            <a:extLst>
              <a:ext uri="{FF2B5EF4-FFF2-40B4-BE49-F238E27FC236}">
                <a16:creationId xmlns:a16="http://schemas.microsoft.com/office/drawing/2014/main" id="{5BF4DB3E-68B7-40EA-A607-AF3FDF1B57E5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5" name="Rectangle: Rounded Corners 39">
              <a:extLst>
                <a:ext uri="{FF2B5EF4-FFF2-40B4-BE49-F238E27FC236}">
                  <a16:creationId xmlns:a16="http://schemas.microsoft.com/office/drawing/2014/main" id="{EA8AE040-2C45-460A-AF8B-2288F8AB2601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TextBox 40">
              <a:extLst>
                <a:ext uri="{FF2B5EF4-FFF2-40B4-BE49-F238E27FC236}">
                  <a16:creationId xmlns:a16="http://schemas.microsoft.com/office/drawing/2014/main" id="{51AE09F2-C897-4D8A-9924-D376B4D0797F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HOẠT ĐỘNG HÌNH THÀNH KIẾN THỨC</a:t>
              </a: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0045C000-9553-4C61-8B77-53B673C89AB5}"/>
              </a:ext>
            </a:extLst>
          </p:cNvPr>
          <p:cNvSpPr/>
          <p:nvPr/>
        </p:nvSpPr>
        <p:spPr>
          <a:xfrm>
            <a:off x="569726" y="203267"/>
            <a:ext cx="794146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III. THỂ TÍCH CỦA HÌNH CHÓP TAM GIÁC ĐỀU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FA0335A-8313-4DBB-995E-C5B80321DA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0141" y="1980494"/>
            <a:ext cx="3022360" cy="289700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5268657-EE9F-4CA1-BB83-03ACA1A0DC67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6742" y="2187552"/>
            <a:ext cx="4689365" cy="3026999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42628E1-F15D-433C-BEA8-0F57F1FFD09F}"/>
              </a:ext>
            </a:extLst>
          </p:cNvPr>
          <p:cNvSpPr txBox="1"/>
          <p:nvPr/>
        </p:nvSpPr>
        <p:spPr>
          <a:xfrm>
            <a:off x="569726" y="979966"/>
            <a:ext cx="106378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dọi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đỉnh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S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chóp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tam 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đều</a:t>
            </a:r>
            <a:r>
              <a:rPr kumimoji="0" lang="en-US" sz="2800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         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sao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dọi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chạm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đáy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chóp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tại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điểm     .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B53A507-40F8-4A8C-8B4D-9E60E2B7DAF8}"/>
              </a:ext>
            </a:extLst>
          </p:cNvPr>
          <p:cNvSpPr/>
          <p:nvPr/>
        </p:nvSpPr>
        <p:spPr>
          <a:xfrm>
            <a:off x="1123490" y="5143286"/>
            <a:ext cx="8015336" cy="54572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chiều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chóp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tam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đều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    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AF6F3EC1-B488-BFB9-309B-DB914564746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20975048"/>
              </p:ext>
            </p:extLst>
          </p:nvPr>
        </p:nvGraphicFramePr>
        <p:xfrm>
          <a:off x="8573204" y="1080578"/>
          <a:ext cx="1037548" cy="3902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1261936" imgH="474079" progId="Equation.DSMT4">
                  <p:embed/>
                </p:oleObj>
              </mc:Choice>
              <mc:Fallback>
                <p:oleObj name="Equation" r:id="rId5" imgW="1261936" imgH="474079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8573204" y="1080578"/>
                        <a:ext cx="1037548" cy="39022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BEED1E5A-BF5F-D6A0-B37B-35D395D9C0E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10241341"/>
              </p:ext>
            </p:extLst>
          </p:nvPr>
        </p:nvGraphicFramePr>
        <p:xfrm>
          <a:off x="7880620" y="1470800"/>
          <a:ext cx="358038" cy="4177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152280" imgH="177480" progId="Equation.DSMT4">
                  <p:embed/>
                </p:oleObj>
              </mc:Choice>
              <mc:Fallback>
                <p:oleObj name="Equation" r:id="rId7" imgW="152280" imgH="177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7880620" y="1470800"/>
                        <a:ext cx="358038" cy="41771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237A84FD-B857-8F87-565B-DD6D65B0288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44514823"/>
              </p:ext>
            </p:extLst>
          </p:nvPr>
        </p:nvGraphicFramePr>
        <p:xfrm>
          <a:off x="554639" y="5173096"/>
          <a:ext cx="579486" cy="4507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228600" imgH="177480" progId="Equation.DSMT4">
                  <p:embed/>
                </p:oleObj>
              </mc:Choice>
              <mc:Fallback>
                <p:oleObj name="Equation" r:id="rId9" imgW="228600" imgH="177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554639" y="5173096"/>
                        <a:ext cx="579486" cy="45071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>
            <a:extLst>
              <a:ext uri="{FF2B5EF4-FFF2-40B4-BE49-F238E27FC236}">
                <a16:creationId xmlns:a16="http://schemas.microsoft.com/office/drawing/2014/main" id="{071CEAFD-2BB2-7E75-49EB-D70B92ADF8D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55325321"/>
              </p:ext>
            </p:extLst>
          </p:nvPr>
        </p:nvGraphicFramePr>
        <p:xfrm>
          <a:off x="7607626" y="5178817"/>
          <a:ext cx="1262063" cy="474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1261936" imgH="474079" progId="Equation.DSMT4">
                  <p:embed/>
                </p:oleObj>
              </mc:Choice>
              <mc:Fallback>
                <p:oleObj name="Equation" r:id="rId11" imgW="1261936" imgH="474079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7607626" y="5178817"/>
                        <a:ext cx="1262063" cy="4746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42790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3" grpId="0"/>
      <p:bldP spid="1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8757556">
            <a:off x="-1052601" y="4821382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CA5C00B0-B2B6-4792-8C67-F8C09471186E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HOẠT ĐỘNG HÌNH THÀNH KIẾN THỨC</a:t>
              </a:r>
              <a:endParaRPr lang="en-US" sz="24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6" name="!!3" descr="Chuyên đề về xác định công thức của hợp chất vô cơ và hữu cơ - Tech12h">
            <a:extLst>
              <a:ext uri="{FF2B5EF4-FFF2-40B4-BE49-F238E27FC236}">
                <a16:creationId xmlns:a16="http://schemas.microsoft.com/office/drawing/2014/main" id="{4A68E8D6-0AC9-6E89-F381-09A8687BB0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5814"/>
            <a:ext cx="1428152" cy="1176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06D09CA4-E5A2-D8EC-5D97-A5D62C4930A7}"/>
              </a:ext>
            </a:extLst>
          </p:cNvPr>
          <p:cNvSpPr/>
          <p:nvPr/>
        </p:nvSpPr>
        <p:spPr>
          <a:xfrm>
            <a:off x="1520097" y="737261"/>
            <a:ext cx="9893808" cy="169656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0CE15F5-E2D0-CAC9-67A1-A00B873EF478}"/>
              </a:ext>
            </a:extLst>
          </p:cNvPr>
          <p:cNvSpPr txBox="1"/>
          <p:nvPr/>
        </p:nvSpPr>
        <p:spPr>
          <a:xfrm>
            <a:off x="1477835" y="835222"/>
            <a:ext cx="9893808" cy="11767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320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Thể tích của </a:t>
            </a:r>
            <a:r>
              <a:rPr lang="vi-VN" sz="320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 </a:t>
            </a:r>
            <a:r>
              <a:rPr lang="en-US" sz="320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chóp tam giác đều bằng một phần ba của diện tích đáy với chiều cao.</a:t>
            </a:r>
            <a:endParaRPr lang="en-US" sz="320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7" name="Object 16">
            <a:extLst>
              <a:ext uri="{FF2B5EF4-FFF2-40B4-BE49-F238E27FC236}">
                <a16:creationId xmlns:a16="http://schemas.microsoft.com/office/drawing/2014/main" id="{EAEEB6AC-E568-0E55-ECC3-6074CA9AF64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05779480"/>
              </p:ext>
            </p:extLst>
          </p:nvPr>
        </p:nvGraphicFramePr>
        <p:xfrm>
          <a:off x="1322506" y="4471562"/>
          <a:ext cx="449884" cy="4813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408411" imgH="435864" progId="Equation.DSMT4">
                  <p:embed/>
                </p:oleObj>
              </mc:Choice>
              <mc:Fallback>
                <p:oleObj name="Equation" r:id="rId4" imgW="408411" imgH="435864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322506" y="4471562"/>
                        <a:ext cx="449884" cy="48139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TextBox 18">
            <a:extLst>
              <a:ext uri="{FF2B5EF4-FFF2-40B4-BE49-F238E27FC236}">
                <a16:creationId xmlns:a16="http://schemas.microsoft.com/office/drawing/2014/main" id="{042BEF9C-3F0C-E869-8D62-1F41BC6E81F6}"/>
              </a:ext>
            </a:extLst>
          </p:cNvPr>
          <p:cNvSpPr txBox="1"/>
          <p:nvPr/>
        </p:nvSpPr>
        <p:spPr>
          <a:xfrm>
            <a:off x="1677978" y="4429737"/>
            <a:ext cx="745236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 thể tích</a:t>
            </a:r>
            <a:endParaRPr lang="en-US" sz="2800"/>
          </a:p>
        </p:txBody>
      </p:sp>
      <p:graphicFrame>
        <p:nvGraphicFramePr>
          <p:cNvPr id="20" name="Object 19">
            <a:extLst>
              <a:ext uri="{FF2B5EF4-FFF2-40B4-BE49-F238E27FC236}">
                <a16:creationId xmlns:a16="http://schemas.microsoft.com/office/drawing/2014/main" id="{DD79E67F-7128-05D9-1A61-C0653A7F1CA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61711763"/>
              </p:ext>
            </p:extLst>
          </p:nvPr>
        </p:nvGraphicFramePr>
        <p:xfrm>
          <a:off x="1252893" y="5012541"/>
          <a:ext cx="449884" cy="6234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333925" imgH="461821" progId="Equation.DSMT4">
                  <p:embed/>
                </p:oleObj>
              </mc:Choice>
              <mc:Fallback>
                <p:oleObj name="Equation" r:id="rId6" imgW="333925" imgH="461821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252893" y="5012541"/>
                        <a:ext cx="449884" cy="62341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TextBox 21">
            <a:extLst>
              <a:ext uri="{FF2B5EF4-FFF2-40B4-BE49-F238E27FC236}">
                <a16:creationId xmlns:a16="http://schemas.microsoft.com/office/drawing/2014/main" id="{8AF5B659-D3D3-7106-3AA6-D5A97A73A957}"/>
              </a:ext>
            </a:extLst>
          </p:cNvPr>
          <p:cNvSpPr txBox="1"/>
          <p:nvPr/>
        </p:nvSpPr>
        <p:spPr>
          <a:xfrm>
            <a:off x="1702372" y="5107661"/>
            <a:ext cx="745236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 diện tích đáy</a:t>
            </a:r>
            <a:endParaRPr lang="en-US" sz="2800"/>
          </a:p>
        </p:txBody>
      </p:sp>
      <p:graphicFrame>
        <p:nvGraphicFramePr>
          <p:cNvPr id="23" name="Object 22">
            <a:extLst>
              <a:ext uri="{FF2B5EF4-FFF2-40B4-BE49-F238E27FC236}">
                <a16:creationId xmlns:a16="http://schemas.microsoft.com/office/drawing/2014/main" id="{951BF844-20D6-FC45-2232-FA10B8A80C9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8106223"/>
              </p:ext>
            </p:extLst>
          </p:nvPr>
        </p:nvGraphicFramePr>
        <p:xfrm>
          <a:off x="1301941" y="5821547"/>
          <a:ext cx="449884" cy="5891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333925" imgH="435864" progId="Equation.DSMT4">
                  <p:embed/>
                </p:oleObj>
              </mc:Choice>
              <mc:Fallback>
                <p:oleObj name="Equation" r:id="rId8" imgW="333925" imgH="435864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301941" y="5821547"/>
                        <a:ext cx="449884" cy="58913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TextBox 24">
            <a:extLst>
              <a:ext uri="{FF2B5EF4-FFF2-40B4-BE49-F238E27FC236}">
                <a16:creationId xmlns:a16="http://schemas.microsoft.com/office/drawing/2014/main" id="{18877498-0A47-EF96-5D23-B79E77069B0C}"/>
              </a:ext>
            </a:extLst>
          </p:cNvPr>
          <p:cNvSpPr txBox="1"/>
          <p:nvPr/>
        </p:nvSpPr>
        <p:spPr>
          <a:xfrm>
            <a:off x="1725586" y="5938957"/>
            <a:ext cx="745236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 chiều cao của </a:t>
            </a:r>
            <a:r>
              <a:rPr kumimoji="0" lang="vi-VN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 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chóp tam giác đều. </a:t>
            </a:r>
            <a:endParaRPr lang="en-US" sz="2800"/>
          </a:p>
        </p:txBody>
      </p:sp>
      <p:sp>
        <p:nvSpPr>
          <p:cNvPr id="26" name="!!4">
            <a:extLst>
              <a:ext uri="{FF2B5EF4-FFF2-40B4-BE49-F238E27FC236}">
                <a16:creationId xmlns:a16="http://schemas.microsoft.com/office/drawing/2014/main" id="{D241C8BE-056C-224E-3C55-746BC923BDCC}"/>
              </a:ext>
            </a:extLst>
          </p:cNvPr>
          <p:cNvSpPr/>
          <p:nvPr/>
        </p:nvSpPr>
        <p:spPr>
          <a:xfrm>
            <a:off x="2823591" y="3065569"/>
            <a:ext cx="3775661" cy="1467520"/>
          </a:xfrm>
          <a:prstGeom prst="roundRect">
            <a:avLst/>
          </a:prstGeom>
          <a:solidFill>
            <a:srgbClr val="A0E5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7" name="Object 26">
            <a:extLst>
              <a:ext uri="{FF2B5EF4-FFF2-40B4-BE49-F238E27FC236}">
                <a16:creationId xmlns:a16="http://schemas.microsoft.com/office/drawing/2014/main" id="{AE4F8413-B981-6A94-488A-4BE2E9D438D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55441741"/>
              </p:ext>
            </p:extLst>
          </p:nvPr>
        </p:nvGraphicFramePr>
        <p:xfrm>
          <a:off x="3463776" y="3044966"/>
          <a:ext cx="2216150" cy="1466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2215854" imgH="1466219" progId="Equation.DSMT4">
                  <p:embed/>
                </p:oleObj>
              </mc:Choice>
              <mc:Fallback>
                <p:oleObj name="Equation" r:id="rId10" imgW="2215854" imgH="1466219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3463776" y="3044966"/>
                        <a:ext cx="2216150" cy="14668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Picture 1">
            <a:extLst>
              <a:ext uri="{FF2B5EF4-FFF2-40B4-BE49-F238E27FC236}">
                <a16:creationId xmlns:a16="http://schemas.microsoft.com/office/drawing/2014/main" id="{63738255-3B9F-C6F5-F52C-44BEB5B0D122}"/>
              </a:ext>
            </a:extLst>
          </p:cNvPr>
          <p:cNvPicPr/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2433" y="2496547"/>
            <a:ext cx="4689365" cy="30269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5269398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/>
      <p:bldP spid="19" grpId="0"/>
      <p:bldP spid="22" grpId="0"/>
      <p:bldP spid="25" grpId="0"/>
      <p:bldP spid="2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8757556">
            <a:off x="-1052601" y="4821382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CA5C00B0-B2B6-4792-8C67-F8C09471186E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HOẠT ĐỘNG HÌNH THÀNH KIẾN THỨC</a:t>
              </a: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5" name="Rectangle 3">
            <a:extLst>
              <a:ext uri="{FF2B5EF4-FFF2-40B4-BE49-F238E27FC236}">
                <a16:creationId xmlns:a16="http://schemas.microsoft.com/office/drawing/2014/main" id="{40940D01-AB38-5C54-31D5-DB5C23EB58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8662" y="517930"/>
            <a:ext cx="15742087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chemeClr val="accent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Ví dụ 2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 Một khối rubik có dạng </a:t>
            </a:r>
            <a:r>
              <a:rPr kumimoji="0" lang="vi-VN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 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chóp tam giác đều với diện tích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đáy khoảng 22,45 cm</a:t>
            </a:r>
            <a:r>
              <a:rPr kumimoji="0" lang="en-US" altLang="en-US" sz="2800" b="0" i="0" u="none" strike="noStrike" cap="none" normalizeH="0" baseline="3000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và chiều cao khoảng 5,88 cm. Tính thể tích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của khối rubik đó</a:t>
            </a:r>
            <a:endParaRPr kumimoji="0" lang="en-US" alt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994F21BC-F4A4-819E-2804-10C33858F6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31620" y="2344264"/>
            <a:ext cx="2393003" cy="260350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0B7BF85D-8070-B81E-F2D1-0B470C090D75}"/>
              </a:ext>
            </a:extLst>
          </p:cNvPr>
          <p:cNvSpPr txBox="1"/>
          <p:nvPr/>
        </p:nvSpPr>
        <p:spPr>
          <a:xfrm>
            <a:off x="1578871" y="2200258"/>
            <a:ext cx="9445752" cy="1085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  <a:tabLst>
                <a:tab pos="213995" algn="l"/>
              </a:tabLst>
            </a:pPr>
            <a:r>
              <a:rPr lang="en-US" sz="280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                       </a:t>
            </a:r>
            <a:r>
              <a:rPr lang="en-US" sz="2800" b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Giải:</a:t>
            </a:r>
            <a:endParaRPr lang="en-US" sz="2800" b="1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tabLst>
                <a:tab pos="213995" algn="l"/>
              </a:tabLst>
            </a:pPr>
            <a:r>
              <a:rPr lang="en-US" sz="280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Thể tích của khối rubik đó là:</a:t>
            </a:r>
            <a:endParaRPr lang="en-US" sz="280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3" name="Object 22">
            <a:extLst>
              <a:ext uri="{FF2B5EF4-FFF2-40B4-BE49-F238E27FC236}">
                <a16:creationId xmlns:a16="http://schemas.microsoft.com/office/drawing/2014/main" id="{273FA90F-7F7B-8E9C-D48A-884B2D557B8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63819394"/>
              </p:ext>
            </p:extLst>
          </p:nvPr>
        </p:nvGraphicFramePr>
        <p:xfrm>
          <a:off x="1520097" y="3701582"/>
          <a:ext cx="5283039" cy="9943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2075519" imgH="391160" progId="Equation.DSMT4">
                  <p:embed/>
                </p:oleObj>
              </mc:Choice>
              <mc:Fallback>
                <p:oleObj name="Equation" r:id="rId4" imgW="2075519" imgH="3911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20097" y="3701582"/>
                        <a:ext cx="5283039" cy="99436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TextBox 23">
            <a:extLst>
              <a:ext uri="{FF2B5EF4-FFF2-40B4-BE49-F238E27FC236}">
                <a16:creationId xmlns:a16="http://schemas.microsoft.com/office/drawing/2014/main" id="{F64F2EED-C470-EF3F-F153-499CF6497E80}"/>
              </a:ext>
            </a:extLst>
          </p:cNvPr>
          <p:cNvSpPr txBox="1"/>
          <p:nvPr/>
        </p:nvSpPr>
        <p:spPr>
          <a:xfrm>
            <a:off x="9074543" y="5082059"/>
            <a:ext cx="2703426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i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2400" i="1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400" i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8</a:t>
            </a:r>
          </a:p>
        </p:txBody>
      </p:sp>
    </p:spTree>
    <p:extLst>
      <p:ext uri="{BB962C8B-B14F-4D97-AF65-F5344CB8AC3E}">
        <p14:creationId xmlns:p14="http://schemas.microsoft.com/office/powerpoint/2010/main" val="294098450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2" grpId="0"/>
      <p:bldP spid="2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F:\PPT素材\33331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4216" y="4475413"/>
            <a:ext cx="606283" cy="606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F:\PPT素材\9543341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1245" y="2859470"/>
            <a:ext cx="606283" cy="606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!!4">
            <a:extLst>
              <a:ext uri="{FF2B5EF4-FFF2-40B4-BE49-F238E27FC236}">
                <a16:creationId xmlns:a16="http://schemas.microsoft.com/office/drawing/2014/main" id="{11A5B3AD-802D-6706-76EE-0FC52385D74F}"/>
              </a:ext>
            </a:extLst>
          </p:cNvPr>
          <p:cNvSpPr/>
          <p:nvPr/>
        </p:nvSpPr>
        <p:spPr>
          <a:xfrm>
            <a:off x="3518853" y="129018"/>
            <a:ext cx="4955989" cy="562970"/>
          </a:xfrm>
          <a:prstGeom prst="roundRect">
            <a:avLst/>
          </a:prstGeom>
          <a:solidFill>
            <a:srgbClr val="A0E5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 ĐỘNG LUYỆN TẬP</a:t>
            </a:r>
          </a:p>
        </p:txBody>
      </p:sp>
      <p:sp>
        <p:nvSpPr>
          <p:cNvPr id="37" name="Rectangle 4">
            <a:extLst>
              <a:ext uri="{FF2B5EF4-FFF2-40B4-BE49-F238E27FC236}">
                <a16:creationId xmlns:a16="http://schemas.microsoft.com/office/drawing/2014/main" id="{D3EE04E0-E1F2-02B0-392B-E56AFF5020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1480" y="1588492"/>
            <a:ext cx="10858485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 khối rubik có dạng hình chóp tam giác đều, có chu vi đáy bằng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234 mm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chiều cao của tam giác đáy 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khoảng </a:t>
            </a:r>
            <a:r>
              <a:rPr lang="en-US" altLang="en-US" sz="28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6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7,5 </a:t>
            </a:r>
            <a:r>
              <a:rPr kumimoji="0" lang="en-US" altLang="en-US" sz="2800" b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mm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Trung đoạn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hình chóp khoảng 67,5 mm</a:t>
            </a:r>
            <a:endParaRPr kumimoji="0" lang="en-US" altLang="en-US" sz="28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A039DB0E-C4AF-66D4-450A-A8D0D5779730}"/>
              </a:ext>
            </a:extLst>
          </p:cNvPr>
          <p:cNvSpPr txBox="1"/>
          <p:nvPr/>
        </p:nvSpPr>
        <p:spPr>
          <a:xfrm>
            <a:off x="451480" y="3107428"/>
            <a:ext cx="903427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a/ Tính diện tích xung quanh, diện tích toàn phần </a:t>
            </a:r>
            <a:r>
              <a:rPr lang="en-US" sz="2800" i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 tổng diện tích các mặt )</a:t>
            </a:r>
            <a:r>
              <a:rPr lang="en-US" sz="280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của khối rubik đó</a:t>
            </a:r>
            <a:endParaRPr lang="en-US" sz="280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6" name="Rectangle 9">
            <a:extLst>
              <a:ext uri="{FF2B5EF4-FFF2-40B4-BE49-F238E27FC236}">
                <a16:creationId xmlns:a16="http://schemas.microsoft.com/office/drawing/2014/main" id="{F88017CA-36E9-FAD4-A937-ADF82AFD31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1792" y="4227879"/>
            <a:ext cx="10429394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b/ Biết chiều cao của khối rubik khoảng 63,7 mm. Tính thể tích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 khối rubik đó?   </a:t>
            </a:r>
            <a:endParaRPr kumimoji="0" lang="en-US" alt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9" name="3 Minute Timer with Music">
            <a:hlinkClick r:id="" action="ppaction://media"/>
            <a:extLst>
              <a:ext uri="{FF2B5EF4-FFF2-40B4-BE49-F238E27FC236}">
                <a16:creationId xmlns:a16="http://schemas.microsoft.com/office/drawing/2014/main" id="{38895B28-A6BA-88EE-AEA1-31F0BF06941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0"/>
            <a:ext cx="1039091" cy="584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931681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49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/>
          <p:cNvSpPr txBox="1"/>
          <p:nvPr/>
        </p:nvSpPr>
        <p:spPr>
          <a:xfrm>
            <a:off x="5402755" y="237813"/>
            <a:ext cx="19634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u="sng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2800" u="sng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99C86C0D-9856-99DB-EA8E-599ACF4EF9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id="{90F0E315-E428-43DB-0A76-5C3DB16500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C777BBD-71C7-B6FF-5719-E73981F7B260}"/>
              </a:ext>
            </a:extLst>
          </p:cNvPr>
          <p:cNvSpPr txBox="1"/>
          <p:nvPr/>
        </p:nvSpPr>
        <p:spPr>
          <a:xfrm>
            <a:off x="2392014" y="858239"/>
            <a:ext cx="7571477" cy="519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a/ Diện tích xung quanh của khối rubik đó là :</a:t>
            </a:r>
            <a:endParaRPr lang="en-US" sz="280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3" name="Object 12">
            <a:extLst>
              <a:ext uri="{FF2B5EF4-FFF2-40B4-BE49-F238E27FC236}">
                <a16:creationId xmlns:a16="http://schemas.microsoft.com/office/drawing/2014/main" id="{1A98D56D-B311-451F-7C6D-19E207CEEE7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5216574"/>
              </p:ext>
            </p:extLst>
          </p:nvPr>
        </p:nvGraphicFramePr>
        <p:xfrm>
          <a:off x="3735388" y="1441450"/>
          <a:ext cx="4803775" cy="887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2133360" imgH="393480" progId="Equation.DSMT4">
                  <p:embed/>
                </p:oleObj>
              </mc:Choice>
              <mc:Fallback>
                <p:oleObj name="Equation" r:id="rId3" imgW="213336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735388" y="1441450"/>
                        <a:ext cx="4803775" cy="8874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TextBox 16">
            <a:extLst>
              <a:ext uri="{FF2B5EF4-FFF2-40B4-BE49-F238E27FC236}">
                <a16:creationId xmlns:a16="http://schemas.microsoft.com/office/drawing/2014/main" id="{4BE228F2-3EC9-1307-E6FF-4D8FA43D4FCA}"/>
              </a:ext>
            </a:extLst>
          </p:cNvPr>
          <p:cNvSpPr txBox="1"/>
          <p:nvPr/>
        </p:nvSpPr>
        <p:spPr>
          <a:xfrm>
            <a:off x="2887631" y="2287025"/>
            <a:ext cx="6126480" cy="519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Đáy là tam giác đều có cạnh là:</a:t>
            </a:r>
            <a:endParaRPr lang="en-US" sz="280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3" name="Object 22">
            <a:extLst>
              <a:ext uri="{FF2B5EF4-FFF2-40B4-BE49-F238E27FC236}">
                <a16:creationId xmlns:a16="http://schemas.microsoft.com/office/drawing/2014/main" id="{24CF5CE8-A8C1-9DBE-9AC7-5ADD609ABC4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9820881"/>
              </p:ext>
            </p:extLst>
          </p:nvPr>
        </p:nvGraphicFramePr>
        <p:xfrm>
          <a:off x="4086035" y="2841701"/>
          <a:ext cx="2718001" cy="612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1056830" imgH="238301" progId="Equation.DSMT4">
                  <p:embed/>
                </p:oleObj>
              </mc:Choice>
              <mc:Fallback>
                <p:oleObj name="Equation" r:id="rId5" imgW="1056830" imgH="238301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086035" y="2841701"/>
                        <a:ext cx="2718001" cy="6121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6" name="TextBox 35">
            <a:extLst>
              <a:ext uri="{FF2B5EF4-FFF2-40B4-BE49-F238E27FC236}">
                <a16:creationId xmlns:a16="http://schemas.microsoft.com/office/drawing/2014/main" id="{2E067411-0428-5C43-C315-BC7D6F635EA7}"/>
              </a:ext>
            </a:extLst>
          </p:cNvPr>
          <p:cNvSpPr txBox="1"/>
          <p:nvPr/>
        </p:nvSpPr>
        <p:spPr>
          <a:xfrm>
            <a:off x="2791402" y="3350115"/>
            <a:ext cx="724218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Diện tích toàn phần của khối rubik đó là :</a:t>
            </a: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7" name="Object 36">
            <a:extLst>
              <a:ext uri="{FF2B5EF4-FFF2-40B4-BE49-F238E27FC236}">
                <a16:creationId xmlns:a16="http://schemas.microsoft.com/office/drawing/2014/main" id="{2EE062CE-8884-06C6-20D8-A872ED6F977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814709"/>
              </p:ext>
            </p:extLst>
          </p:nvPr>
        </p:nvGraphicFramePr>
        <p:xfrm>
          <a:off x="3147515" y="3902275"/>
          <a:ext cx="5596128" cy="87964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2485009" imgH="391160" progId="Equation.DSMT4">
                  <p:embed/>
                </p:oleObj>
              </mc:Choice>
              <mc:Fallback>
                <p:oleObj name="Equation" r:id="rId7" imgW="2485009" imgH="3911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147515" y="3902275"/>
                        <a:ext cx="5596128" cy="87964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0" name="TextBox 39">
            <a:extLst>
              <a:ext uri="{FF2B5EF4-FFF2-40B4-BE49-F238E27FC236}">
                <a16:creationId xmlns:a16="http://schemas.microsoft.com/office/drawing/2014/main" id="{540328EA-710E-79E0-6BF3-886E5DF0FBA3}"/>
              </a:ext>
            </a:extLst>
          </p:cNvPr>
          <p:cNvSpPr txBox="1"/>
          <p:nvPr/>
        </p:nvSpPr>
        <p:spPr>
          <a:xfrm>
            <a:off x="2496953" y="4728239"/>
            <a:ext cx="6126480" cy="519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b/ Thể tích của khối rubik đó là : </a:t>
            </a:r>
            <a:endParaRPr lang="en-US" sz="280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1" name="Object 40">
            <a:extLst>
              <a:ext uri="{FF2B5EF4-FFF2-40B4-BE49-F238E27FC236}">
                <a16:creationId xmlns:a16="http://schemas.microsoft.com/office/drawing/2014/main" id="{B65E3B91-CAF0-2EC3-DF86-4B5362411B7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4040470"/>
              </p:ext>
            </p:extLst>
          </p:nvPr>
        </p:nvGraphicFramePr>
        <p:xfrm>
          <a:off x="3147515" y="5383018"/>
          <a:ext cx="5630440" cy="87964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2560934" imgH="400533" progId="Equation.DSMT4">
                  <p:embed/>
                </p:oleObj>
              </mc:Choice>
              <mc:Fallback>
                <p:oleObj name="Equation" r:id="rId9" imgW="2560934" imgH="400533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3147515" y="5383018"/>
                        <a:ext cx="5630440" cy="87964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3" name="!!4">
            <a:extLst>
              <a:ext uri="{FF2B5EF4-FFF2-40B4-BE49-F238E27FC236}">
                <a16:creationId xmlns:a16="http://schemas.microsoft.com/office/drawing/2014/main" id="{F0FCB714-B127-5D99-E2C1-ECCAA0448F46}"/>
              </a:ext>
            </a:extLst>
          </p:cNvPr>
          <p:cNvSpPr/>
          <p:nvPr/>
        </p:nvSpPr>
        <p:spPr>
          <a:xfrm rot="16200000">
            <a:off x="-1999719" y="3068629"/>
            <a:ext cx="4955989" cy="562970"/>
          </a:xfrm>
          <a:prstGeom prst="roundRect">
            <a:avLst/>
          </a:prstGeom>
          <a:solidFill>
            <a:srgbClr val="A0E5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 ĐỘNG LUYỆN TẬP</a:t>
            </a:r>
          </a:p>
        </p:txBody>
      </p:sp>
    </p:spTree>
    <p:extLst>
      <p:ext uri="{BB962C8B-B14F-4D97-AF65-F5344CB8AC3E}">
        <p14:creationId xmlns:p14="http://schemas.microsoft.com/office/powerpoint/2010/main" val="1612688725"/>
      </p:ext>
    </p:extLst>
  </p:cSld>
  <p:clrMapOvr>
    <a:masterClrMapping/>
  </p:clrMapOvr>
  <p:transition spd="slow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10" grpId="0"/>
      <p:bldP spid="17" grpId="0"/>
      <p:bldP spid="36" grpId="0"/>
      <p:bldP spid="4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F0B9D66F-5601-40B8-86B8-4B94AB7C2B0B}"/>
              </a:ext>
            </a:extLst>
          </p:cNvPr>
          <p:cNvSpPr/>
          <p:nvPr/>
        </p:nvSpPr>
        <p:spPr>
          <a:xfrm>
            <a:off x="83518" y="49875"/>
            <a:ext cx="4189224" cy="653685"/>
          </a:xfrm>
          <a:prstGeom prst="roundRect">
            <a:avLst/>
          </a:prstGeom>
          <a:solidFill>
            <a:srgbClr val="FFD3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B41947A2-8C4E-460E-A29C-30BD4B5DB041}"/>
              </a:ext>
            </a:extLst>
          </p:cNvPr>
          <p:cNvGrpSpPr/>
          <p:nvPr/>
        </p:nvGrpSpPr>
        <p:grpSpPr>
          <a:xfrm rot="19823548">
            <a:off x="10380265" y="-1758946"/>
            <a:ext cx="3136324" cy="8030311"/>
            <a:chOff x="9055676" y="0"/>
            <a:chExt cx="3136324" cy="6858000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EA5BD8AB-C5E3-48B8-8244-650D432A9D70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FA2DC627-8030-44BB-AF58-DA2E1D7FE52E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C7E7C356-12CC-418B-92DE-C3D776E2F383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0E126EC2-82B8-4C28-8457-E91069573314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3612BE79-8E59-4846-9676-1838738481B9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5" name="!!1">
            <a:extLst>
              <a:ext uri="{FF2B5EF4-FFF2-40B4-BE49-F238E27FC236}">
                <a16:creationId xmlns:a16="http://schemas.microsoft.com/office/drawing/2014/main" id="{4D3CFCA8-27ED-41FB-92A9-BA8CC0500364}"/>
              </a:ext>
            </a:extLst>
          </p:cNvPr>
          <p:cNvSpPr txBox="1"/>
          <p:nvPr/>
        </p:nvSpPr>
        <p:spPr>
          <a:xfrm>
            <a:off x="244204" y="107270"/>
            <a:ext cx="402853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C55A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800" b="1" dirty="0">
                <a:solidFill>
                  <a:srgbClr val="C55A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55A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800" b="1" dirty="0">
                <a:solidFill>
                  <a:srgbClr val="C55A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55A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lang="en-US" sz="2800" b="1" dirty="0">
                <a:solidFill>
                  <a:srgbClr val="C55A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55A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endParaRPr lang="en-US" sz="2800" dirty="0">
              <a:solidFill>
                <a:srgbClr val="C55A1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Rectangle 8">
            <a:extLst>
              <a:ext uri="{FF2B5EF4-FFF2-40B4-BE49-F238E27FC236}">
                <a16:creationId xmlns:a16="http://schemas.microsoft.com/office/drawing/2014/main" id="{E5F907BA-4B64-D8DE-E72B-C21DFDAA0E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81700" y="5540187"/>
            <a:ext cx="35738793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" name="Thought Bubble: Cloud 1">
            <a:extLst>
              <a:ext uri="{FF2B5EF4-FFF2-40B4-BE49-F238E27FC236}">
                <a16:creationId xmlns:a16="http://schemas.microsoft.com/office/drawing/2014/main" id="{CFE90D45-D70A-484E-00B2-7FC1DA6BF23B}"/>
              </a:ext>
            </a:extLst>
          </p:cNvPr>
          <p:cNvSpPr/>
          <p:nvPr/>
        </p:nvSpPr>
        <p:spPr>
          <a:xfrm>
            <a:off x="678316" y="670053"/>
            <a:ext cx="6301790" cy="4172584"/>
          </a:xfrm>
          <a:prstGeom prst="cloudCallout">
            <a:avLst>
              <a:gd name="adj1" fmla="val 52564"/>
              <a:gd name="adj2" fmla="val 67739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Gọi</a:t>
            </a:r>
            <a:r>
              <a:rPr kumimoji="0" lang="en-US" sz="3600" b="0" i="1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tên các vật thể sau. </a:t>
            </a:r>
            <a:r>
              <a:rPr kumimoji="0" lang="en-US" sz="36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Đoán </a:t>
            </a:r>
            <a:r>
              <a:rPr kumimoji="0" lang="en-US" sz="3600" b="0" i="1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xem</a:t>
            </a:r>
            <a:r>
              <a:rPr kumimoji="0" lang="en-US" sz="36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chúng</a:t>
            </a:r>
            <a:r>
              <a:rPr kumimoji="0" lang="en-US" sz="3600" b="0" i="1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thuộc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hình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khối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gì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249049914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5D60562-028E-4B92-BB2B-E55173015A53}"/>
              </a:ext>
            </a:extLst>
          </p:cNvPr>
          <p:cNvSpPr/>
          <p:nvPr/>
        </p:nvSpPr>
        <p:spPr>
          <a:xfrm>
            <a:off x="186813" y="99607"/>
            <a:ext cx="11868948" cy="6658786"/>
          </a:xfrm>
          <a:custGeom>
            <a:avLst/>
            <a:gdLst>
              <a:gd name="connsiteX0" fmla="*/ 0 w 11868948"/>
              <a:gd name="connsiteY0" fmla="*/ 0 h 6658786"/>
              <a:gd name="connsiteX1" fmla="*/ 11868948 w 11868948"/>
              <a:gd name="connsiteY1" fmla="*/ 0 h 6658786"/>
              <a:gd name="connsiteX2" fmla="*/ 11868948 w 11868948"/>
              <a:gd name="connsiteY2" fmla="*/ 6658786 h 6658786"/>
              <a:gd name="connsiteX3" fmla="*/ 0 w 11868948"/>
              <a:gd name="connsiteY3" fmla="*/ 6658786 h 6658786"/>
              <a:gd name="connsiteX4" fmla="*/ 0 w 11868948"/>
              <a:gd name="connsiteY4" fmla="*/ 0 h 66587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868948" h="6658786" extrusionOk="0">
                <a:moveTo>
                  <a:pt x="0" y="0"/>
                </a:moveTo>
                <a:cubicBezTo>
                  <a:pt x="2526283" y="118645"/>
                  <a:pt x="8306219" y="116012"/>
                  <a:pt x="11868948" y="0"/>
                </a:cubicBezTo>
                <a:cubicBezTo>
                  <a:pt x="11736066" y="1360470"/>
                  <a:pt x="11953899" y="5310941"/>
                  <a:pt x="11868948" y="6658786"/>
                </a:cubicBezTo>
                <a:cubicBezTo>
                  <a:pt x="6722493" y="6793386"/>
                  <a:pt x="5493896" y="6501590"/>
                  <a:pt x="0" y="6658786"/>
                </a:cubicBezTo>
                <a:cubicBezTo>
                  <a:pt x="-20187" y="5944707"/>
                  <a:pt x="-152480" y="740150"/>
                  <a:pt x="0" y="0"/>
                </a:cubicBezTo>
                <a:close/>
              </a:path>
            </a:pathLst>
          </a:custGeom>
          <a:noFill/>
          <a:ln w="69850">
            <a:solidFill>
              <a:srgbClr val="1F4E79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!!4">
            <a:extLst>
              <a:ext uri="{FF2B5EF4-FFF2-40B4-BE49-F238E27FC236}">
                <a16:creationId xmlns:a16="http://schemas.microsoft.com/office/drawing/2014/main" id="{58E6D429-DC53-47C4-8036-1E9D12B8E28B}"/>
              </a:ext>
            </a:extLst>
          </p:cNvPr>
          <p:cNvSpPr/>
          <p:nvPr/>
        </p:nvSpPr>
        <p:spPr>
          <a:xfrm>
            <a:off x="3237353" y="99607"/>
            <a:ext cx="5717294" cy="493723"/>
          </a:xfrm>
          <a:prstGeom prst="roundRect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 ĐỘNG VẬN DỤNG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8E63308-7B71-5B58-43B7-5075140CB84B}"/>
              </a:ext>
            </a:extLst>
          </p:cNvPr>
          <p:cNvSpPr txBox="1"/>
          <p:nvPr/>
        </p:nvSpPr>
        <p:spPr>
          <a:xfrm>
            <a:off x="493776" y="905283"/>
            <a:ext cx="11511411" cy="10412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280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Lấy các ví dụ minh họa về các vật dụng, đồ dùng… có dạng </a:t>
            </a:r>
            <a:r>
              <a:rPr lang="vi-VN" sz="280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 </a:t>
            </a:r>
            <a:r>
              <a:rPr lang="en-US" sz="280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chóp tam giác đều trong thực tế cuộc sống.</a:t>
            </a:r>
            <a:endParaRPr lang="en-US" sz="280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13D1CE6-6E9A-9B00-9AAE-9637BFFB52A9}"/>
              </a:ext>
            </a:extLst>
          </p:cNvPr>
          <p:cNvSpPr txBox="1"/>
          <p:nvPr/>
        </p:nvSpPr>
        <p:spPr>
          <a:xfrm>
            <a:off x="554735" y="2229487"/>
            <a:ext cx="1108252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28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</a:t>
            </a:r>
            <a:r>
              <a:rPr lang="vi-VN" sz="280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 hãy dùng giấy màu tạo hộp quà có dạng </a:t>
            </a:r>
            <a:r>
              <a:rPr lang="vi-VN" sz="280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 </a:t>
            </a:r>
            <a:r>
              <a:rPr lang="en-US" sz="280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chóp tam giác đều tương tự hình dưới đây (link hướng dẫn bên dưới)</a:t>
            </a: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 descr="3 cách làm hộp quà giấy hình tam giác">
            <a:extLst>
              <a:ext uri="{FF2B5EF4-FFF2-40B4-BE49-F238E27FC236}">
                <a16:creationId xmlns:a16="http://schemas.microsoft.com/office/drawing/2014/main" id="{F2CBDE14-F451-DD8B-72D4-040FD870025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7320" y="3362003"/>
            <a:ext cx="2507933" cy="2213575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CEF7C0B1-4A59-09ED-A6E3-627F16D22A86}"/>
              </a:ext>
            </a:extLst>
          </p:cNvPr>
          <p:cNvSpPr txBox="1"/>
          <p:nvPr/>
        </p:nvSpPr>
        <p:spPr>
          <a:xfrm>
            <a:off x="1110996" y="5705855"/>
            <a:ext cx="746607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u="sng">
                <a:solidFill>
                  <a:srgbClr val="0563C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hlinkClick r:id="rId4"/>
              </a:rPr>
              <a:t>https://www.youtube.com/watch?v=G_l3iea3c3c&amp;t=9s</a:t>
            </a:r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31754731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0" grpId="0"/>
      <p:bldP spid="13" grpId="0"/>
      <p:bldP spid="1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5D60562-028E-4B92-BB2B-E55173015A53}"/>
              </a:ext>
            </a:extLst>
          </p:cNvPr>
          <p:cNvSpPr/>
          <p:nvPr/>
        </p:nvSpPr>
        <p:spPr>
          <a:xfrm>
            <a:off x="112542" y="99607"/>
            <a:ext cx="11943219" cy="6658786"/>
          </a:xfrm>
          <a:custGeom>
            <a:avLst/>
            <a:gdLst>
              <a:gd name="connsiteX0" fmla="*/ 0 w 11943219"/>
              <a:gd name="connsiteY0" fmla="*/ 0 h 6658786"/>
              <a:gd name="connsiteX1" fmla="*/ 11943219 w 11943219"/>
              <a:gd name="connsiteY1" fmla="*/ 0 h 6658786"/>
              <a:gd name="connsiteX2" fmla="*/ 11943219 w 11943219"/>
              <a:gd name="connsiteY2" fmla="*/ 6658786 h 6658786"/>
              <a:gd name="connsiteX3" fmla="*/ 0 w 11943219"/>
              <a:gd name="connsiteY3" fmla="*/ 6658786 h 6658786"/>
              <a:gd name="connsiteX4" fmla="*/ 0 w 11943219"/>
              <a:gd name="connsiteY4" fmla="*/ 0 h 66587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943219" h="6658786" extrusionOk="0">
                <a:moveTo>
                  <a:pt x="0" y="0"/>
                </a:moveTo>
                <a:cubicBezTo>
                  <a:pt x="4310450" y="118645"/>
                  <a:pt x="8658619" y="116012"/>
                  <a:pt x="11943219" y="0"/>
                </a:cubicBezTo>
                <a:cubicBezTo>
                  <a:pt x="11810337" y="1360470"/>
                  <a:pt x="12028170" y="5310941"/>
                  <a:pt x="11943219" y="6658786"/>
                </a:cubicBezTo>
                <a:cubicBezTo>
                  <a:pt x="10454998" y="6793386"/>
                  <a:pt x="2886094" y="6501590"/>
                  <a:pt x="0" y="6658786"/>
                </a:cubicBezTo>
                <a:cubicBezTo>
                  <a:pt x="-20187" y="5944707"/>
                  <a:pt x="-152480" y="740150"/>
                  <a:pt x="0" y="0"/>
                </a:cubicBezTo>
                <a:close/>
              </a:path>
            </a:pathLst>
          </a:custGeom>
          <a:noFill/>
          <a:ln w="69850">
            <a:solidFill>
              <a:srgbClr val="1F4E79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!!4">
            <a:extLst>
              <a:ext uri="{FF2B5EF4-FFF2-40B4-BE49-F238E27FC236}">
                <a16:creationId xmlns:a16="http://schemas.microsoft.com/office/drawing/2014/main" id="{58E6D429-DC53-47C4-8036-1E9D12B8E28B}"/>
              </a:ext>
            </a:extLst>
          </p:cNvPr>
          <p:cNvSpPr/>
          <p:nvPr/>
        </p:nvSpPr>
        <p:spPr>
          <a:xfrm>
            <a:off x="3225504" y="328207"/>
            <a:ext cx="5717294" cy="956117"/>
          </a:xfrm>
          <a:prstGeom prst="roundRect">
            <a:avLst>
              <a:gd name="adj" fmla="val 50000"/>
            </a:avLst>
          </a:prstGeom>
          <a:solidFill>
            <a:srgbClr val="70AD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HƯỚNG DẪN TỰ HỌC Ở NHÀ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B0C5A30-CF58-6D39-D1FB-0CE7BB0052CE}"/>
              </a:ext>
            </a:extLst>
          </p:cNvPr>
          <p:cNvSpPr txBox="1"/>
          <p:nvPr/>
        </p:nvSpPr>
        <p:spPr>
          <a:xfrm>
            <a:off x="1694442" y="1512924"/>
            <a:ext cx="9168630" cy="44247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vi-VN" sz="2800">
                <a:solidFill>
                  <a:schemeClr val="accent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</a:t>
            </a:r>
            <a:r>
              <a:rPr lang="en-US" sz="2800">
                <a:solidFill>
                  <a:schemeClr val="accent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</a:t>
            </a:r>
            <a:r>
              <a:rPr lang="vi-VN" sz="2800">
                <a:solidFill>
                  <a:schemeClr val="accent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Đọc lại toàn bộ nội dung bài đã học.</a:t>
            </a:r>
            <a:endParaRPr lang="en-US" sz="2800">
              <a:solidFill>
                <a:schemeClr val="accent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 indent="-457200" algn="just">
              <a:lnSpc>
                <a:spcPct val="115000"/>
              </a:lnSpc>
              <a:spcAft>
                <a:spcPts val="800"/>
              </a:spcAft>
              <a:buFontTx/>
              <a:buChar char="-"/>
            </a:pPr>
            <a:r>
              <a:rPr lang="vi-VN" sz="2800">
                <a:solidFill>
                  <a:schemeClr val="accent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Học thuộc: </a:t>
            </a:r>
            <a:r>
              <a:rPr lang="en-US" sz="2800">
                <a:solidFill>
                  <a:schemeClr val="accent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 đặc điểm của </a:t>
            </a:r>
            <a:r>
              <a:rPr lang="vi-VN" sz="2800">
                <a:solidFill>
                  <a:schemeClr val="accent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 </a:t>
            </a:r>
            <a:r>
              <a:rPr lang="en-US" sz="2800">
                <a:solidFill>
                  <a:schemeClr val="accent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chóp tam giác đều,</a:t>
            </a:r>
            <a:r>
              <a:rPr lang="vi-VN" sz="2800">
                <a:solidFill>
                  <a:schemeClr val="accent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chú ý</a:t>
            </a:r>
            <a:r>
              <a:rPr lang="en-US" sz="2800">
                <a:solidFill>
                  <a:schemeClr val="accent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về cách đọc kí hiệu các mặt bên, mặt đáy của  </a:t>
            </a:r>
            <a:r>
              <a:rPr lang="vi-VN" sz="2800">
                <a:solidFill>
                  <a:schemeClr val="accent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 </a:t>
            </a:r>
            <a:r>
              <a:rPr lang="en-US" sz="2800">
                <a:solidFill>
                  <a:schemeClr val="accent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chóp tam giác đều</a:t>
            </a:r>
            <a:r>
              <a:rPr lang="vi-VN" sz="2800">
                <a:solidFill>
                  <a:schemeClr val="accent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2800">
              <a:solidFill>
                <a:schemeClr val="accent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 indent="-457200" algn="just">
              <a:lnSpc>
                <a:spcPct val="115000"/>
              </a:lnSpc>
              <a:spcAft>
                <a:spcPts val="800"/>
              </a:spcAft>
              <a:buFontTx/>
              <a:buChar char="-"/>
            </a:pPr>
            <a:r>
              <a:rPr lang="fr-FR" sz="2800">
                <a:solidFill>
                  <a:schemeClr val="accent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Học thuộc công thức tính diện tích xung quanh và thể tích của hình chóp tam giác đều.</a:t>
            </a:r>
          </a:p>
          <a:p>
            <a:pPr marL="457200" indent="-457200" algn="just">
              <a:lnSpc>
                <a:spcPct val="115000"/>
              </a:lnSpc>
              <a:spcAft>
                <a:spcPts val="800"/>
              </a:spcAft>
              <a:buFontTx/>
              <a:buChar char="-"/>
            </a:pPr>
            <a:r>
              <a:rPr lang="fr-FR" sz="2800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Làm bài tập 1, 2, 3, 4 (sgk trang 83)</a:t>
            </a:r>
            <a:endParaRPr lang="en-US" sz="2800">
              <a:solidFill>
                <a:schemeClr val="accent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 indent="-457200" algn="just">
              <a:lnSpc>
                <a:spcPct val="115000"/>
              </a:lnSpc>
              <a:spcAft>
                <a:spcPts val="800"/>
              </a:spcAft>
              <a:buFontTx/>
              <a:buChar char="-"/>
            </a:pPr>
            <a:endParaRPr lang="en-US" sz="2800">
              <a:solidFill>
                <a:schemeClr val="accent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5275958"/>
      </p:ext>
    </p:extLst>
  </p:cSld>
  <p:clrMapOvr>
    <a:masterClrMapping/>
  </p:clrMapOvr>
  <p:transition spd="slow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B5F415-7490-4054-85B4-10F7AE6D33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852207"/>
            <a:ext cx="9144000" cy="2387600"/>
          </a:xfrm>
        </p:spPr>
        <p:txBody>
          <a:bodyPr>
            <a:normAutofit/>
          </a:bodyPr>
          <a:lstStyle/>
          <a:p>
            <a:r>
              <a:rPr lang="en-US" sz="8000" dirty="0">
                <a:solidFill>
                  <a:schemeClr val="bg1"/>
                </a:solidFill>
                <a:latin typeface="Rockwell" panose="02060603020205020403" pitchFamily="18" charset="0"/>
              </a:rPr>
              <a:t>Remember…</a:t>
            </a:r>
            <a:br>
              <a:rPr lang="en-US" sz="8000" dirty="0">
                <a:solidFill>
                  <a:schemeClr val="bg1"/>
                </a:solidFill>
                <a:latin typeface="Rockwell" panose="02060603020205020403" pitchFamily="18" charset="0"/>
              </a:rPr>
            </a:br>
            <a:r>
              <a:rPr lang="en-US" sz="8000" dirty="0">
                <a:solidFill>
                  <a:schemeClr val="bg1"/>
                </a:solidFill>
                <a:latin typeface="Rockwell" panose="02060603020205020403" pitchFamily="18" charset="0"/>
              </a:rPr>
              <a:t>Safety First!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A65E432-C1E6-4C36-BF8E-2DA25E65DC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3579677" y="3278339"/>
            <a:ext cx="49149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ubtitle 2">
            <a:extLst>
              <a:ext uri="{FF2B5EF4-FFF2-40B4-BE49-F238E27FC236}">
                <a16:creationId xmlns:a16="http://schemas.microsoft.com/office/drawing/2014/main" id="{D05F6415-1E7C-453D-B6B7-DBF76BDA69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65127" y="3620366"/>
            <a:ext cx="9144000" cy="1655762"/>
          </a:xfrm>
        </p:spPr>
        <p:txBody>
          <a:bodyPr>
            <a:normAutofit/>
          </a:bodyPr>
          <a:lstStyle/>
          <a:p>
            <a:r>
              <a:rPr lang="en-US" sz="20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Thank you!</a:t>
            </a:r>
            <a:endParaRPr lang="en-US" sz="20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5" name="Graphic 14" descr="Clipboard">
            <a:extLst>
              <a:ext uri="{FF2B5EF4-FFF2-40B4-BE49-F238E27FC236}">
                <a16:creationId xmlns:a16="http://schemas.microsoft.com/office/drawing/2014/main" id="{2A123BD8-A09C-49C0-98E8-54B55610A9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631394">
            <a:off x="-514584" y="4127150"/>
            <a:ext cx="3194131" cy="3194131"/>
          </a:xfrm>
          <a:prstGeom prst="rect">
            <a:avLst/>
          </a:prstGeom>
        </p:spPr>
      </p:pic>
      <p:pic>
        <p:nvPicPr>
          <p:cNvPr id="19" name="Graphic 18" descr="Ruler">
            <a:extLst>
              <a:ext uri="{FF2B5EF4-FFF2-40B4-BE49-F238E27FC236}">
                <a16:creationId xmlns:a16="http://schemas.microsoft.com/office/drawing/2014/main" id="{39130E3C-1E93-4315-AE76-13C55147DC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8889495">
            <a:off x="10171718" y="145767"/>
            <a:ext cx="1574403" cy="1574403"/>
          </a:xfrm>
          <a:prstGeom prst="rect">
            <a:avLst/>
          </a:prstGeom>
        </p:spPr>
      </p:pic>
      <p:pic>
        <p:nvPicPr>
          <p:cNvPr id="21" name="Graphic 20" descr="Pencil">
            <a:extLst>
              <a:ext uri="{FF2B5EF4-FFF2-40B4-BE49-F238E27FC236}">
                <a16:creationId xmlns:a16="http://schemas.microsoft.com/office/drawing/2014/main" id="{FFEC1660-205F-490E-800A-0D57D250BA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20520790">
            <a:off x="10917677" y="783939"/>
            <a:ext cx="1488402" cy="1488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313593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  <a:alpha val="32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687744" y="361741"/>
            <a:ext cx="5962693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 DẠNG 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HÌNH CHÓP TAM GIÁC ĐỀU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270D5DA-F20F-5EC3-A1F8-FA8F23D78BFD}"/>
              </a:ext>
            </a:extLst>
          </p:cNvPr>
          <p:cNvSpPr txBox="1"/>
          <p:nvPr/>
        </p:nvSpPr>
        <p:spPr>
          <a:xfrm>
            <a:off x="3363519" y="3182032"/>
            <a:ext cx="13300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Rubik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A327DF5-3E1F-8098-13FA-3983B9E700B4}"/>
              </a:ext>
            </a:extLst>
          </p:cNvPr>
          <p:cNvSpPr txBox="1"/>
          <p:nvPr/>
        </p:nvSpPr>
        <p:spPr>
          <a:xfrm>
            <a:off x="7561913" y="3119643"/>
            <a:ext cx="13300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Hộp quà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A4606F0-8C5A-8BBF-45CB-D132C061257D}"/>
              </a:ext>
            </a:extLst>
          </p:cNvPr>
          <p:cNvSpPr txBox="1"/>
          <p:nvPr/>
        </p:nvSpPr>
        <p:spPr>
          <a:xfrm>
            <a:off x="4680167" y="6245605"/>
            <a:ext cx="13300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Khung gỗ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AAE20D7-E04E-7216-4EE5-4B3EF84C14C6}"/>
              </a:ext>
            </a:extLst>
          </p:cNvPr>
          <p:cNvSpPr txBox="1"/>
          <p:nvPr/>
        </p:nvSpPr>
        <p:spPr>
          <a:xfrm>
            <a:off x="729189" y="6247074"/>
            <a:ext cx="28841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Bộ nam châm xếp hình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AA37E17-A857-3D30-514E-A42BE110AAE5}"/>
              </a:ext>
            </a:extLst>
          </p:cNvPr>
          <p:cNvSpPr txBox="1"/>
          <p:nvPr/>
        </p:nvSpPr>
        <p:spPr>
          <a:xfrm>
            <a:off x="6828101" y="6291772"/>
            <a:ext cx="29947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Chóp inox trên đỉnh núi Fansipan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B6873E52-6AD8-2075-C871-015F37A20551}"/>
              </a:ext>
            </a:extLst>
          </p:cNvPr>
          <p:cNvSpPr/>
          <p:nvPr/>
        </p:nvSpPr>
        <p:spPr>
          <a:xfrm>
            <a:off x="5073" y="52729"/>
            <a:ext cx="3425779" cy="478094"/>
          </a:xfrm>
          <a:prstGeom prst="roundRect">
            <a:avLst/>
          </a:prstGeom>
          <a:solidFill>
            <a:srgbClr val="FFD3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!!1">
            <a:extLst>
              <a:ext uri="{FF2B5EF4-FFF2-40B4-BE49-F238E27FC236}">
                <a16:creationId xmlns:a16="http://schemas.microsoft.com/office/drawing/2014/main" id="{DD643CB7-5C56-01D8-E732-45EE222F28F8}"/>
              </a:ext>
            </a:extLst>
          </p:cNvPr>
          <p:cNvSpPr txBox="1"/>
          <p:nvPr/>
        </p:nvSpPr>
        <p:spPr>
          <a:xfrm>
            <a:off x="0" y="69158"/>
            <a:ext cx="402853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C55A1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HOẠT ĐỘNG MỞ ĐẦU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C55A1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6A6E644-FEF2-019C-0D67-2C969E7CB7B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6950" y="1004382"/>
            <a:ext cx="2226595" cy="2048348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B639F22-1852-FFFE-9C9A-B74D8B643BA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3022" y="941596"/>
            <a:ext cx="1987743" cy="202083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D5284C4-D1EA-4AC4-CE84-DFC23E958DD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152040" y="3895574"/>
            <a:ext cx="2193493" cy="229315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45B6A43-5FEF-CDBD-EB14-527EABDC9BC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780" y="3966238"/>
            <a:ext cx="2193493" cy="21521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11C7383-BAFB-2B93-0E46-1383E06070C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8100" y="3895574"/>
            <a:ext cx="2465446" cy="228244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93602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/>
      <p:bldP spid="12" grpId="0"/>
      <p:bldP spid="13" grpId="0"/>
      <p:bldP spid="14" grpId="0"/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D14B6658-95E3-C34C-A57C-1D004BEC191C}"/>
              </a:ext>
            </a:extLst>
          </p:cNvPr>
          <p:cNvGrpSpPr/>
          <p:nvPr/>
        </p:nvGrpSpPr>
        <p:grpSpPr>
          <a:xfrm rot="8886422">
            <a:off x="-1143163" y="3307072"/>
            <a:ext cx="3136324" cy="8030311"/>
            <a:chOff x="9055676" y="0"/>
            <a:chExt cx="3136324" cy="6858000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B7491C8E-E6F7-2343-9D70-DA346E9C4B22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B980B3EC-8D56-0D41-A443-844DEEB5BEAD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7326F64E-A38F-D14E-9ABA-B5BD5554E8EF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3D429662-8F5A-C345-9E44-AB5B16012584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C769FAC7-DDEF-6347-9D7D-68C076674AFE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6780" y="846494"/>
            <a:ext cx="9855074" cy="111472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600">
                <a:latin typeface="Arial" panose="020B0604020202020204" pitchFamily="34" charset="0"/>
                <a:cs typeface="Arial" panose="020B0604020202020204" pitchFamily="34" charset="0"/>
              </a:rPr>
              <a:t>Em hãy thực hiện việc gấp hình từ hình 2 để được hình chóp tam giác đều như hình 3.</a:t>
            </a:r>
          </a:p>
          <a:p>
            <a:endParaRPr lang="en-US" sz="2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140872" y="2109446"/>
            <a:ext cx="320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</a:t>
            </a:r>
          </a:p>
        </p:txBody>
      </p:sp>
      <p:sp>
        <p:nvSpPr>
          <p:cNvPr id="19" name="Rectangle: Rounded Corners 39">
            <a:extLst>
              <a:ext uri="{FF2B5EF4-FFF2-40B4-BE49-F238E27FC236}">
                <a16:creationId xmlns:a16="http://schemas.microsoft.com/office/drawing/2014/main" id="{0129B122-16F9-3D43-B158-13B81CEA14B8}"/>
              </a:ext>
            </a:extLst>
          </p:cNvPr>
          <p:cNvSpPr/>
          <p:nvPr/>
        </p:nvSpPr>
        <p:spPr>
          <a:xfrm rot="5400000">
            <a:off x="8507246" y="3102158"/>
            <a:ext cx="6643540" cy="653685"/>
          </a:xfrm>
          <a:prstGeom prst="roundRect">
            <a:avLst/>
          </a:prstGeom>
          <a:solidFill>
            <a:srgbClr val="70AD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HOẠT ĐỘNG HÌNH THÀNH KIẾN THỨC</a:t>
            </a:r>
            <a:endParaRPr kumimoji="0" lang="en-US" sz="2600" b="0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8D732E1-8A78-589D-A41C-908B99240CC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1698" y="1852442"/>
            <a:ext cx="6358257" cy="50055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3AC76D5-C6F2-AA50-730F-E7A79134B3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3094" y="846493"/>
            <a:ext cx="653686" cy="333797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07C16536-9DD1-633E-CD52-EF1551DC6058}"/>
              </a:ext>
            </a:extLst>
          </p:cNvPr>
          <p:cNvSpPr txBox="1"/>
          <p:nvPr/>
        </p:nvSpPr>
        <p:spPr>
          <a:xfrm>
            <a:off x="826780" y="277091"/>
            <a:ext cx="58926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I. HÌNH CHÓP TAM GIÁC ĐỀU</a:t>
            </a:r>
          </a:p>
        </p:txBody>
      </p:sp>
    </p:spTree>
    <p:extLst>
      <p:ext uri="{BB962C8B-B14F-4D97-AF65-F5344CB8AC3E}">
        <p14:creationId xmlns:p14="http://schemas.microsoft.com/office/powerpoint/2010/main" val="996690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2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!!3" descr="Wondering | Grappige gezichten, Smiley, Grappige plaatjes">
            <a:extLst>
              <a:ext uri="{FF2B5EF4-FFF2-40B4-BE49-F238E27FC236}">
                <a16:creationId xmlns:a16="http://schemas.microsoft.com/office/drawing/2014/main" id="{0D5BDD5D-7D6F-4257-A7A0-911A0D779A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5312" y="3207772"/>
            <a:ext cx="2960373" cy="3542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8757556">
            <a:off x="-1052601" y="4821382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E77C13A5-0834-400F-A56E-4C74E35B6AEF}"/>
              </a:ext>
            </a:extLst>
          </p:cNvPr>
          <p:cNvSpPr/>
          <p:nvPr/>
        </p:nvSpPr>
        <p:spPr>
          <a:xfrm rot="5400000">
            <a:off x="8507246" y="3102158"/>
            <a:ext cx="6643540" cy="653685"/>
          </a:xfrm>
          <a:prstGeom prst="roundRect">
            <a:avLst/>
          </a:prstGeom>
          <a:solidFill>
            <a:srgbClr val="70AD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HOẠT ĐỘNG HÌNH THÀNH KIẾN THỨC</a:t>
            </a:r>
            <a:endParaRPr kumimoji="0" lang="en-US" sz="2600" b="0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" name="Thought Bubble: Cloud 15">
            <a:extLst>
              <a:ext uri="{FF2B5EF4-FFF2-40B4-BE49-F238E27FC236}">
                <a16:creationId xmlns:a16="http://schemas.microsoft.com/office/drawing/2014/main" id="{435FADF5-4F30-4A58-9618-A0D2BC97370A}"/>
              </a:ext>
            </a:extLst>
          </p:cNvPr>
          <p:cNvSpPr/>
          <p:nvPr/>
        </p:nvSpPr>
        <p:spPr>
          <a:xfrm>
            <a:off x="1746119" y="98218"/>
            <a:ext cx="6301790" cy="4172584"/>
          </a:xfrm>
          <a:prstGeom prst="cloudCallout">
            <a:avLst>
              <a:gd name="adj1" fmla="val 52564"/>
              <a:gd name="adj2" fmla="val 67739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 Nêu số mặt, số cạnh và số đỉnh của hình chóp tam giác đều?</a:t>
            </a: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endParaRPr kumimoji="0" lang="en-US" sz="36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D699AED-52CA-16D8-1F60-10284282CF6D}"/>
              </a:ext>
            </a:extLst>
          </p:cNvPr>
          <p:cNvSpPr txBox="1"/>
          <p:nvPr/>
        </p:nvSpPr>
        <p:spPr>
          <a:xfrm>
            <a:off x="1100744" y="4886199"/>
            <a:ext cx="7356762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 chóp tam giác đều có 4 mặt, 6 cạnh và 4 đỉnh.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33BC195E-D17D-3F7F-C3D9-E5EF438166FB}"/>
              </a:ext>
            </a:extLst>
          </p:cNvPr>
          <p:cNvSpPr/>
          <p:nvPr/>
        </p:nvSpPr>
        <p:spPr>
          <a:xfrm>
            <a:off x="474077" y="4136191"/>
            <a:ext cx="2342275" cy="58051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sz="2800" b="1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Nhận</a:t>
            </a:r>
            <a:r>
              <a:rPr lang="en-US" sz="2800" b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xét :</a:t>
            </a:r>
            <a:endParaRPr lang="en-US" sz="2800" b="1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01401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4" grpId="0"/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8DEBEAA-8DC5-DED2-8F27-9D21BB2E2CA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0735" y="2110532"/>
            <a:ext cx="3024662" cy="3437223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Rectangle 9">
            <a:extLst>
              <a:ext uri="{FF2B5EF4-FFF2-40B4-BE49-F238E27FC236}">
                <a16:creationId xmlns:a16="http://schemas.microsoft.com/office/drawing/2014/main" id="{396B882B-4D27-C230-E98E-A14DC5A230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3533" y="708765"/>
            <a:ext cx="9433364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3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Quan sát</a:t>
            </a:r>
            <a:r>
              <a:rPr kumimoji="0" lang="en-US" altLang="en-US" sz="3200" b="0" i="0" u="none" strike="noStrike" cap="none" normalizeH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h</a:t>
            </a:r>
            <a:r>
              <a:rPr kumimoji="0" lang="en-US" altLang="en-US" sz="3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ình chóp tam giác đều          </a:t>
            </a:r>
            <a:r>
              <a:rPr kumimoji="0" lang="en-US" altLang="en-US" sz="3200" b="0" i="0" u="none" strike="noStrike" cap="none" normalizeH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v</a:t>
            </a:r>
            <a:r>
              <a:rPr kumimoji="0" lang="en-US" altLang="en-US" sz="3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à</a:t>
            </a:r>
            <a:r>
              <a:rPr kumimoji="0" lang="en-US" altLang="en-US" sz="3200" b="0" i="0" u="none" strike="noStrike" cap="none" normalizeH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đ</a:t>
            </a:r>
            <a:r>
              <a:rPr lang="en-US" altLang="en-US" sz="32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iền vào chỗ trống:</a:t>
            </a:r>
            <a:r>
              <a:rPr lang="en-US" altLang="en-US" sz="32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en-US" altLang="en-US" sz="32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7" name="Object 16">
            <a:extLst>
              <a:ext uri="{FF2B5EF4-FFF2-40B4-BE49-F238E27FC236}">
                <a16:creationId xmlns:a16="http://schemas.microsoft.com/office/drawing/2014/main" id="{2C4B6ED3-B5A4-7BF5-AECB-20BA3D79F5D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55454769"/>
              </p:ext>
            </p:extLst>
          </p:nvPr>
        </p:nvGraphicFramePr>
        <p:xfrm>
          <a:off x="6541425" y="762731"/>
          <a:ext cx="1260853" cy="4728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457002" imgH="177723" progId="Equation.DSMT4">
                  <p:embed/>
                </p:oleObj>
              </mc:Choice>
              <mc:Fallback>
                <p:oleObj name="Equation" r:id="rId6" imgW="457002" imgH="177723" progId="Equation.DSMT4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41425" y="762731"/>
                        <a:ext cx="1260853" cy="47282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Object 21">
            <a:extLst>
              <a:ext uri="{FF2B5EF4-FFF2-40B4-BE49-F238E27FC236}">
                <a16:creationId xmlns:a16="http://schemas.microsoft.com/office/drawing/2014/main" id="{D8996AF3-C031-C94E-5503-D89088DCD18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86319066"/>
              </p:ext>
            </p:extLst>
          </p:nvPr>
        </p:nvGraphicFramePr>
        <p:xfrm>
          <a:off x="4781866" y="2778681"/>
          <a:ext cx="382954" cy="5302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126725" imgH="177415" progId="Equation.DSMT4">
                  <p:embed/>
                </p:oleObj>
              </mc:Choice>
              <mc:Fallback>
                <p:oleObj name="Equation" r:id="rId8" imgW="126725" imgH="177415" progId="Equation.DSMT4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81866" y="2778681"/>
                        <a:ext cx="382954" cy="53024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ct 22">
            <a:extLst>
              <a:ext uri="{FF2B5EF4-FFF2-40B4-BE49-F238E27FC236}">
                <a16:creationId xmlns:a16="http://schemas.microsoft.com/office/drawing/2014/main" id="{78816158-C9F2-298F-1E2D-2B1720B9041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20082341"/>
              </p:ext>
            </p:extLst>
          </p:nvPr>
        </p:nvGraphicFramePr>
        <p:xfrm>
          <a:off x="923112" y="5206114"/>
          <a:ext cx="382954" cy="5302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126725" imgH="177415" progId="Equation.DSMT4">
                  <p:embed/>
                </p:oleObj>
              </mc:Choice>
              <mc:Fallback>
                <p:oleObj name="Equation" r:id="rId10" imgW="126725" imgH="177415" progId="Equation.DSMT4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23112" y="5206114"/>
                        <a:ext cx="382954" cy="53024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Rectangle 13">
            <a:extLst>
              <a:ext uri="{FF2B5EF4-FFF2-40B4-BE49-F238E27FC236}">
                <a16:creationId xmlns:a16="http://schemas.microsoft.com/office/drawing/2014/main" id="{E2350FAD-BDFB-0403-F6ED-D870E1F930AA}"/>
              </a:ext>
            </a:extLst>
          </p:cNvPr>
          <p:cNvSpPr>
            <a:spLocks noChangeArrowheads="1"/>
          </p:cNvSpPr>
          <p:nvPr/>
        </p:nvSpPr>
        <p:spPr bwMode="auto">
          <a:xfrm rot="10800000" flipV="1">
            <a:off x="676603" y="1788109"/>
            <a:ext cx="12429744" cy="40318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kumimoji="0" lang="en-US" altLang="en-US" sz="3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vi-VN" altLang="en-US" sz="3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Mặt đáy </a:t>
            </a:r>
            <a:r>
              <a:rPr kumimoji="0" lang="en-US" altLang="en-US" sz="3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r>
              <a:rPr kumimoji="0" lang="vi-VN" altLang="en-US" sz="3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………….</a:t>
            </a:r>
            <a:r>
              <a:rPr kumimoji="0" lang="vi-VN" altLang="en-US" sz="3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 là một tam giác đều</a:t>
            </a:r>
            <a:r>
              <a:rPr kumimoji="0" lang="en-US" altLang="en-US" sz="3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                                                  </a:t>
            </a:r>
            <a:endParaRPr kumimoji="0" lang="en-US" altLang="en-US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cs typeface="Arial" panose="020B0604020202020204" pitchFamily="34" charset="0"/>
            </a:endParaRP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3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Các mặt bên:………………………………</a:t>
            </a:r>
            <a:r>
              <a:rPr kumimoji="0" lang="en-US" altLang="en-US" sz="3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kumimoji="0" lang="en-US" altLang="en-US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altLang="en-US" sz="3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là các tam giác cân tại </a:t>
            </a:r>
            <a:endParaRPr kumimoji="0" lang="vi-VN" altLang="en-US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cs typeface="Arial" panose="020B0604020202020204" pitchFamily="34" charset="0"/>
            </a:endParaRP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3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 Các cạnh đáy……………..………………</a:t>
            </a:r>
            <a:endParaRPr kumimoji="0" lang="en-US" altLang="en-US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altLang="en-US" sz="3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bằng nhau </a:t>
            </a:r>
            <a:endParaRPr kumimoji="0" lang="en-US" altLang="en-US" sz="3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altLang="en-US" sz="320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Các cạnh bên:  ……………………………</a:t>
            </a:r>
            <a:r>
              <a:rPr kumimoji="0" lang="vi-VN" altLang="en-US" sz="3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kumimoji="0" lang="en-US" altLang="en-US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altLang="en-US" sz="3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bằng nhau</a:t>
            </a:r>
            <a:endParaRPr kumimoji="0" lang="en-US" altLang="en-US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cs typeface="Arial" panose="020B0604020202020204" pitchFamily="34" charset="0"/>
            </a:endParaRPr>
          </a:p>
        </p:txBody>
      </p:sp>
      <p:sp>
        <p:nvSpPr>
          <p:cNvPr id="26" name="Rectangle 14">
            <a:extLst>
              <a:ext uri="{FF2B5EF4-FFF2-40B4-BE49-F238E27FC236}">
                <a16:creationId xmlns:a16="http://schemas.microsoft.com/office/drawing/2014/main" id="{81AADFEA-A931-E4FC-A007-0DFC3B04D77C}"/>
              </a:ext>
            </a:extLst>
          </p:cNvPr>
          <p:cNvSpPr>
            <a:spLocks noChangeArrowheads="1"/>
          </p:cNvSpPr>
          <p:nvPr/>
        </p:nvSpPr>
        <p:spPr bwMode="auto">
          <a:xfrm rot="10800000" flipV="1">
            <a:off x="578074" y="5206114"/>
            <a:ext cx="12429744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3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r>
              <a:rPr kumimoji="0" lang="vi-VN" altLang="en-US" sz="3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gọi là</a:t>
            </a:r>
            <a:r>
              <a:rPr kumimoji="0" lang="en-US" altLang="en-US" sz="3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…………</a:t>
            </a:r>
            <a:r>
              <a:rPr kumimoji="0" lang="vi-VN" altLang="en-US" sz="3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của hình </a:t>
            </a:r>
            <a:r>
              <a:rPr kumimoji="0" lang="en-US" altLang="en-US" sz="3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chóp tam giác đều</a:t>
            </a:r>
            <a:r>
              <a:rPr kumimoji="0" lang="vi-VN" altLang="en-US" sz="3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kumimoji="0" lang="en-US" altLang="en-US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graphicFrame>
        <p:nvGraphicFramePr>
          <p:cNvPr id="27" name="Object 26">
            <a:extLst>
              <a:ext uri="{FF2B5EF4-FFF2-40B4-BE49-F238E27FC236}">
                <a16:creationId xmlns:a16="http://schemas.microsoft.com/office/drawing/2014/main" id="{30DA15DE-E3B1-6F4A-04ED-49DE41CF1C6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38551296"/>
              </p:ext>
            </p:extLst>
          </p:nvPr>
        </p:nvGraphicFramePr>
        <p:xfrm>
          <a:off x="3538854" y="1881935"/>
          <a:ext cx="1243012" cy="993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507960" imgH="406080" progId="Equation.DSMT4">
                  <p:embed/>
                </p:oleObj>
              </mc:Choice>
              <mc:Fallback>
                <p:oleObj name="Equation" r:id="rId12" imgW="507960" imgH="4060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3538854" y="1881935"/>
                        <a:ext cx="1243012" cy="9937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8" name="Picture 27">
            <a:extLst>
              <a:ext uri="{FF2B5EF4-FFF2-40B4-BE49-F238E27FC236}">
                <a16:creationId xmlns:a16="http://schemas.microsoft.com/office/drawing/2014/main" id="{ACEE5D92-8A95-532F-B739-C30C8625A43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3532" y="220819"/>
            <a:ext cx="832534" cy="416267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3BE5249C-0178-C792-EE4E-CD5BCFE5419B}"/>
              </a:ext>
            </a:extLst>
          </p:cNvPr>
          <p:cNvSpPr/>
          <p:nvPr/>
        </p:nvSpPr>
        <p:spPr>
          <a:xfrm rot="5400000">
            <a:off x="8507246" y="3102158"/>
            <a:ext cx="6643540" cy="653685"/>
          </a:xfrm>
          <a:prstGeom prst="roundRect">
            <a:avLst/>
          </a:prstGeom>
          <a:solidFill>
            <a:srgbClr val="70AD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HOẠT ĐỘNG HÌNH THÀNH KIẾN THỨC</a:t>
            </a:r>
            <a:endParaRPr kumimoji="0" lang="en-US" sz="2600" b="0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B9B4FE4F-F0C0-7567-D8AA-78E35F9CCBF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64638748"/>
              </p:ext>
            </p:extLst>
          </p:nvPr>
        </p:nvGraphicFramePr>
        <p:xfrm>
          <a:off x="4001840" y="2292372"/>
          <a:ext cx="3130670" cy="10772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5" imgW="1180800" imgH="406080" progId="Equation.DSMT4">
                  <p:embed/>
                </p:oleObj>
              </mc:Choice>
              <mc:Fallback>
                <p:oleObj name="Equation" r:id="rId15" imgW="1180800" imgH="4060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4001840" y="2292372"/>
                        <a:ext cx="3130670" cy="107721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178BBC16-99AC-89DD-2122-B1BDFECD76A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18361653"/>
              </p:ext>
            </p:extLst>
          </p:nvPr>
        </p:nvGraphicFramePr>
        <p:xfrm>
          <a:off x="4870044" y="3655395"/>
          <a:ext cx="2466304" cy="166642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7" imgW="939600" imgH="634680" progId="Equation.DSMT4">
                  <p:embed/>
                </p:oleObj>
              </mc:Choice>
              <mc:Fallback>
                <p:oleObj name="Equation" r:id="rId17" imgW="939600" imgH="6346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4870044" y="3655395"/>
                        <a:ext cx="2466304" cy="166642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00FFCA1E-B525-0D93-82D8-907BA8B1503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94014312"/>
              </p:ext>
            </p:extLst>
          </p:nvPr>
        </p:nvGraphicFramePr>
        <p:xfrm>
          <a:off x="5236169" y="3288770"/>
          <a:ext cx="2166076" cy="1545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9" imgW="850680" imgH="622080" progId="Equation.DSMT4">
                  <p:embed/>
                </p:oleObj>
              </mc:Choice>
              <mc:Fallback>
                <p:oleObj name="Equation" r:id="rId19" imgW="850680" imgH="6220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5236169" y="3288770"/>
                        <a:ext cx="2166076" cy="15452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CE1FA9A2-0856-05AB-9E43-21A58FFD61C1}"/>
              </a:ext>
            </a:extLst>
          </p:cNvPr>
          <p:cNvSpPr txBox="1"/>
          <p:nvPr/>
        </p:nvSpPr>
        <p:spPr>
          <a:xfrm>
            <a:off x="2390420" y="5151409"/>
            <a:ext cx="11213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đỉnh</a:t>
            </a:r>
          </a:p>
        </p:txBody>
      </p:sp>
      <p:pic>
        <p:nvPicPr>
          <p:cNvPr id="9" name="2 Minute Timer with Music for Kids! Countdown Videos HD!">
            <a:hlinkClick r:id="" action="ppaction://media"/>
            <a:extLst>
              <a:ext uri="{FF2B5EF4-FFF2-40B4-BE49-F238E27FC236}">
                <a16:creationId xmlns:a16="http://schemas.microsoft.com/office/drawing/2014/main" id="{883046CB-5017-6CA6-9A4C-53084F7479A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8664199" y="111480"/>
            <a:ext cx="1313916" cy="739078"/>
          </a:xfrm>
          <a:prstGeom prst="rect">
            <a:avLst/>
          </a:prstGeom>
        </p:spPr>
      </p:pic>
      <p:sp>
        <p:nvSpPr>
          <p:cNvPr id="10" name="Hình chữ nhật: Góc Tròn 1">
            <a:extLst>
              <a:ext uri="{FF2B5EF4-FFF2-40B4-BE49-F238E27FC236}">
                <a16:creationId xmlns:a16="http://schemas.microsoft.com/office/drawing/2014/main" id="{CA14A64A-79F4-0575-3A8F-DED8927700A1}"/>
              </a:ext>
            </a:extLst>
          </p:cNvPr>
          <p:cNvSpPr/>
          <p:nvPr/>
        </p:nvSpPr>
        <p:spPr>
          <a:xfrm>
            <a:off x="1071201" y="5993076"/>
            <a:ext cx="4567599" cy="70743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sz="2800" b="1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Nhận</a:t>
            </a:r>
            <a:r>
              <a:rPr lang="en-US" sz="2800" b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xét ( sgk trang 81) </a:t>
            </a:r>
            <a:endParaRPr lang="en-US" sz="2800" b="1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356709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7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38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  <p:bldLst>
      <p:bldP spid="7" grpId="0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8757556">
            <a:off x="-1052601" y="4821382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1ED5D934-1005-42E7-B9E8-65E9CE12B957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id="{E77C13A5-0834-400F-A56E-4C74E35B6AE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9512712A-CFC7-4140-8BF0-0E597115E51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HOẠT ĐỘNG HÌNH THÀNH KIẾN THỨC</a:t>
              </a:r>
              <a:endParaRPr lang="en-US" sz="24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E250EC2E-D5E8-A11E-FE33-A8963256E84A}"/>
              </a:ext>
            </a:extLst>
          </p:cNvPr>
          <p:cNvSpPr txBox="1"/>
          <p:nvPr/>
        </p:nvSpPr>
        <p:spPr>
          <a:xfrm>
            <a:off x="294835" y="617756"/>
            <a:ext cx="110309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AF51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II. DIỆN TÍCH XUNG QUANH CỦA HÌNH CHÓP TAM GIÁC ĐỀU</a:t>
            </a:r>
            <a:endParaRPr lang="en-US" sz="2800" b="1" dirty="0">
              <a:solidFill>
                <a:srgbClr val="AF519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A8191B9-24AA-0841-E4DF-D8C47410C0EC}"/>
              </a:ext>
            </a:extLst>
          </p:cNvPr>
          <p:cNvSpPr txBox="1"/>
          <p:nvPr/>
        </p:nvSpPr>
        <p:spPr>
          <a:xfrm>
            <a:off x="495426" y="1659238"/>
            <a:ext cx="10113232" cy="163936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Tổng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diện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tích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tam giác            (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mặt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bên</a:t>
            </a:r>
            <a:r>
              <a:rPr lang="en-US" sz="28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                         gọi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diện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tích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xung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quanh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chóp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tam </a:t>
            </a:r>
            <a:r>
              <a:rPr lang="en-US" sz="280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giác</a:t>
            </a:r>
            <a:r>
              <a:rPr lang="en-US" sz="28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đều </a:t>
            </a:r>
          </a:p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28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     .</a:t>
            </a:r>
            <a:endParaRPr lang="en-US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D8A5384-BB83-E569-5541-29F41889B85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2927" y="3289454"/>
            <a:ext cx="3024662" cy="3437223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16F1A9AA-9BE4-F98D-6FF4-0ADC030787C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97631509"/>
              </p:ext>
            </p:extLst>
          </p:nvPr>
        </p:nvGraphicFramePr>
        <p:xfrm>
          <a:off x="6584624" y="1760382"/>
          <a:ext cx="2590800" cy="89161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3131989" imgH="1077583" progId="Equation.DSMT4">
                  <p:embed/>
                </p:oleObj>
              </mc:Choice>
              <mc:Fallback>
                <p:oleObj name="Equation" r:id="rId4" imgW="3131989" imgH="1077583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584624" y="1760382"/>
                        <a:ext cx="2590800" cy="89161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>
            <a:extLst>
              <a:ext uri="{FF2B5EF4-FFF2-40B4-BE49-F238E27FC236}">
                <a16:creationId xmlns:a16="http://schemas.microsoft.com/office/drawing/2014/main" id="{0006AB2F-9FC4-83BD-8CB0-02CE28CA1B7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19326152"/>
              </p:ext>
            </p:extLst>
          </p:nvPr>
        </p:nvGraphicFramePr>
        <p:xfrm>
          <a:off x="535070" y="2704799"/>
          <a:ext cx="1211049" cy="4554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261936" imgH="474079" progId="Equation.DSMT4">
                  <p:embed/>
                </p:oleObj>
              </mc:Choice>
              <mc:Fallback>
                <p:oleObj name="Equation" r:id="rId6" imgW="1261936" imgH="474079" progId="Equation.DSMT4">
                  <p:embed/>
                  <p:pic>
                    <p:nvPicPr>
                      <p:cNvPr id="9" name="Object 8">
                        <a:extLst>
                          <a:ext uri="{FF2B5EF4-FFF2-40B4-BE49-F238E27FC236}">
                            <a16:creationId xmlns:a16="http://schemas.microsoft.com/office/drawing/2014/main" id="{9B055530-C899-28DF-E229-9E2D2D550DA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35070" y="2704799"/>
                        <a:ext cx="1211049" cy="45547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53280199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8757556">
            <a:off x="-1052601" y="4821382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1ED5D934-1005-42E7-B9E8-65E9CE12B957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id="{E77C13A5-0834-400F-A56E-4C74E35B6AE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9512712A-CFC7-4140-8BF0-0E597115E51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HOẠT ĐỘNG HÌNH THÀNH KIẾN THỨC</a:t>
              </a: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A9A65B93-D63D-E7DA-9CDB-4337A815B66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46" b="3844"/>
          <a:stretch/>
        </p:blipFill>
        <p:spPr bwMode="auto">
          <a:xfrm>
            <a:off x="3974755" y="2965604"/>
            <a:ext cx="3779357" cy="393153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F5FD08F-6FDF-23ED-B2BF-55D3836593DC}"/>
              </a:ext>
            </a:extLst>
          </p:cNvPr>
          <p:cNvSpPr txBox="1"/>
          <p:nvPr/>
        </p:nvSpPr>
        <p:spPr>
          <a:xfrm>
            <a:off x="457200" y="598275"/>
            <a:ext cx="10865087" cy="163936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Gọi </a:t>
            </a:r>
            <a:r>
              <a:rPr lang="en-US" sz="28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lần lượt là đường cao của các tam giác</a:t>
            </a:r>
            <a:r>
              <a:rPr kumimoji="0" lang="en-US" sz="2800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              </a:t>
            </a:r>
          </a:p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 Khi đó              được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trung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đoạn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chóp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tam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đều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.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61E8E71E-D809-8CB8-7548-134C6914F50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24645916"/>
              </p:ext>
            </p:extLst>
          </p:nvPr>
        </p:nvGraphicFramePr>
        <p:xfrm>
          <a:off x="1139933" y="689623"/>
          <a:ext cx="1597908" cy="4280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711000" imgH="190440" progId="Equation.DSMT4">
                  <p:embed/>
                </p:oleObj>
              </mc:Choice>
              <mc:Fallback>
                <p:oleObj name="Equation" r:id="rId4" imgW="711000" imgH="1904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139933" y="689623"/>
                        <a:ext cx="1597908" cy="42801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>
            <a:extLst>
              <a:ext uri="{FF2B5EF4-FFF2-40B4-BE49-F238E27FC236}">
                <a16:creationId xmlns:a16="http://schemas.microsoft.com/office/drawing/2014/main" id="{6D63A465-D9D6-CABC-14B2-D69EE2EE02F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22366590"/>
              </p:ext>
            </p:extLst>
          </p:nvPr>
        </p:nvGraphicFramePr>
        <p:xfrm>
          <a:off x="1999704" y="1335263"/>
          <a:ext cx="1597025" cy="428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597300" imgH="428293" progId="Equation.DSMT4">
                  <p:embed/>
                </p:oleObj>
              </mc:Choice>
              <mc:Fallback>
                <p:oleObj name="Equation" r:id="rId6" imgW="1597300" imgH="428293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999704" y="1335263"/>
                        <a:ext cx="1597025" cy="4286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>
            <a:extLst>
              <a:ext uri="{FF2B5EF4-FFF2-40B4-BE49-F238E27FC236}">
                <a16:creationId xmlns:a16="http://schemas.microsoft.com/office/drawing/2014/main" id="{ED57680D-E01F-E4D7-4886-2B0D374C22F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27306031"/>
              </p:ext>
            </p:extLst>
          </p:nvPr>
        </p:nvGraphicFramePr>
        <p:xfrm>
          <a:off x="9086233" y="718894"/>
          <a:ext cx="2648567" cy="9114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3131989" imgH="1077583" progId="Equation.DSMT4">
                  <p:embed/>
                </p:oleObj>
              </mc:Choice>
              <mc:Fallback>
                <p:oleObj name="Equation" r:id="rId8" imgW="3131989" imgH="1077583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9086233" y="718894"/>
                        <a:ext cx="2648567" cy="91149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>
            <a:extLst>
              <a:ext uri="{FF2B5EF4-FFF2-40B4-BE49-F238E27FC236}">
                <a16:creationId xmlns:a16="http://schemas.microsoft.com/office/drawing/2014/main" id="{D986B151-9A01-69FB-B554-A93D1E4132A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66159718"/>
              </p:ext>
            </p:extLst>
          </p:nvPr>
        </p:nvGraphicFramePr>
        <p:xfrm>
          <a:off x="1139933" y="1771135"/>
          <a:ext cx="1164355" cy="4379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1261936" imgH="474079" progId="Equation.DSMT4">
                  <p:embed/>
                </p:oleObj>
              </mc:Choice>
              <mc:Fallback>
                <p:oleObj name="Equation" r:id="rId10" imgW="1261936" imgH="474079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139933" y="1771135"/>
                        <a:ext cx="1164355" cy="43791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5641211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8757556">
            <a:off x="-1052601" y="4821382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CA5C00B0-B2B6-4792-8C67-F8C09471186E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HOẠT ĐỘNG HÌNH THÀNH KIẾN THỨC</a:t>
              </a:r>
              <a:endParaRPr lang="en-US" sz="24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4964FECA-E1E3-8D96-A6CD-711E2B31CD2A}"/>
              </a:ext>
            </a:extLst>
          </p:cNvPr>
          <p:cNvSpPr txBox="1"/>
          <p:nvPr/>
        </p:nvSpPr>
        <p:spPr>
          <a:xfrm>
            <a:off x="3222513" y="752625"/>
            <a:ext cx="903733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Gọi 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A2E8598E-A05A-1498-6B17-105A5D88030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99752664"/>
              </p:ext>
            </p:extLst>
          </p:nvPr>
        </p:nvGraphicFramePr>
        <p:xfrm>
          <a:off x="4126246" y="839787"/>
          <a:ext cx="2884893" cy="4256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1161542" imgH="171606" progId="Equation.DSMT4">
                  <p:embed/>
                </p:oleObj>
              </mc:Choice>
              <mc:Fallback>
                <p:oleObj name="Equation" r:id="rId5" imgW="1161542" imgH="171606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126246" y="839787"/>
                        <a:ext cx="2884893" cy="42564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>
            <a:extLst>
              <a:ext uri="{FF2B5EF4-FFF2-40B4-BE49-F238E27FC236}">
                <a16:creationId xmlns:a16="http://schemas.microsoft.com/office/drawing/2014/main" id="{7220C670-DCA1-478D-DF35-1AEE51730E2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50531575"/>
              </p:ext>
            </p:extLst>
          </p:nvPr>
        </p:nvGraphicFramePr>
        <p:xfrm>
          <a:off x="3312226" y="1651898"/>
          <a:ext cx="4846638" cy="55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1981080" imgH="228600" progId="Equation.DSMT4">
                  <p:embed/>
                </p:oleObj>
              </mc:Choice>
              <mc:Fallback>
                <p:oleObj name="Equation" r:id="rId7" imgW="198108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312226" y="1651898"/>
                        <a:ext cx="4846638" cy="558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Object 21">
            <a:extLst>
              <a:ext uri="{FF2B5EF4-FFF2-40B4-BE49-F238E27FC236}">
                <a16:creationId xmlns:a16="http://schemas.microsoft.com/office/drawing/2014/main" id="{7A4FD600-04D0-3DA2-412F-C1B1058917C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24205956"/>
              </p:ext>
            </p:extLst>
          </p:nvPr>
        </p:nvGraphicFramePr>
        <p:xfrm>
          <a:off x="3312226" y="2457706"/>
          <a:ext cx="4902200" cy="522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2145960" imgH="228600" progId="Equation.DSMT4">
                  <p:embed/>
                </p:oleObj>
              </mc:Choice>
              <mc:Fallback>
                <p:oleObj name="Equation" r:id="rId9" imgW="214596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3312226" y="2457706"/>
                        <a:ext cx="4902200" cy="5222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Object 24">
            <a:extLst>
              <a:ext uri="{FF2B5EF4-FFF2-40B4-BE49-F238E27FC236}">
                <a16:creationId xmlns:a16="http://schemas.microsoft.com/office/drawing/2014/main" id="{4FF0CF6B-507B-1B3A-ACAA-4C0D6C354AE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22866758"/>
              </p:ext>
            </p:extLst>
          </p:nvPr>
        </p:nvGraphicFramePr>
        <p:xfrm>
          <a:off x="3312922" y="3287672"/>
          <a:ext cx="4879975" cy="493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2260440" imgH="228600" progId="Equation.DSMT4">
                  <p:embed/>
                </p:oleObj>
              </mc:Choice>
              <mc:Fallback>
                <p:oleObj name="Equation" r:id="rId11" imgW="226044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3312922" y="3287672"/>
                        <a:ext cx="4879975" cy="4937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" name="TextBox 31">
            <a:extLst>
              <a:ext uri="{FF2B5EF4-FFF2-40B4-BE49-F238E27FC236}">
                <a16:creationId xmlns:a16="http://schemas.microsoft.com/office/drawing/2014/main" id="{3AFE465E-207F-48C3-4679-3462630CDF87}"/>
              </a:ext>
            </a:extLst>
          </p:cNvPr>
          <p:cNvSpPr txBox="1"/>
          <p:nvPr/>
        </p:nvSpPr>
        <p:spPr>
          <a:xfrm>
            <a:off x="1270905" y="3851062"/>
            <a:ext cx="8422009" cy="5457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280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Diện tích xung quanh của hình chóp tam giác đều:</a:t>
            </a:r>
            <a:endParaRPr lang="en-US" sz="280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5" name="Object 34">
            <a:extLst>
              <a:ext uri="{FF2B5EF4-FFF2-40B4-BE49-F238E27FC236}">
                <a16:creationId xmlns:a16="http://schemas.microsoft.com/office/drawing/2014/main" id="{2BFA1C5D-3646-8ABD-B94F-7BE02AD178A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22148992"/>
              </p:ext>
            </p:extLst>
          </p:nvPr>
        </p:nvGraphicFramePr>
        <p:xfrm>
          <a:off x="1382713" y="4754563"/>
          <a:ext cx="8370887" cy="10715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3" imgW="3568680" imgH="431640" progId="Equation.DSMT4">
                  <p:embed/>
                </p:oleObj>
              </mc:Choice>
              <mc:Fallback>
                <p:oleObj name="Equation" r:id="rId13" imgW="3568680" imgH="431640" progId="Equation.DSMT4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82713" y="4754563"/>
                        <a:ext cx="8370887" cy="107156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9" name="Rectangle 5">
            <a:extLst>
              <a:ext uri="{FF2B5EF4-FFF2-40B4-BE49-F238E27FC236}">
                <a16:creationId xmlns:a16="http://schemas.microsoft.com/office/drawing/2014/main" id="{570429E4-87D4-967A-CD15-666E471796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8853" y="1476608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45" name="Object 44">
            <a:extLst>
              <a:ext uri="{FF2B5EF4-FFF2-40B4-BE49-F238E27FC236}">
                <a16:creationId xmlns:a16="http://schemas.microsoft.com/office/drawing/2014/main" id="{B06C37A7-3BC5-10E3-AEA0-A75E3EE1BDA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43967667"/>
              </p:ext>
            </p:extLst>
          </p:nvPr>
        </p:nvGraphicFramePr>
        <p:xfrm>
          <a:off x="4407952" y="1354482"/>
          <a:ext cx="1321695" cy="229979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5" imgW="596880" imgH="1041120" progId="Equation.DSMT4">
                  <p:embed/>
                </p:oleObj>
              </mc:Choice>
              <mc:Fallback>
                <p:oleObj name="Equation" r:id="rId15" imgW="596880" imgH="1041120" progId="Equation.DSMT4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07952" y="1354482"/>
                        <a:ext cx="1321695" cy="229979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6" name="Object 45">
            <a:extLst>
              <a:ext uri="{FF2B5EF4-FFF2-40B4-BE49-F238E27FC236}">
                <a16:creationId xmlns:a16="http://schemas.microsoft.com/office/drawing/2014/main" id="{5E258C70-5969-DACD-83CA-A8475629C91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32597853"/>
              </p:ext>
            </p:extLst>
          </p:nvPr>
        </p:nvGraphicFramePr>
        <p:xfrm>
          <a:off x="4408416" y="2217612"/>
          <a:ext cx="1277773" cy="13061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7" imgW="571320" imgH="583920" progId="Equation.DSMT4">
                  <p:embed/>
                </p:oleObj>
              </mc:Choice>
              <mc:Fallback>
                <p:oleObj name="Equation" r:id="rId17" imgW="571320" imgH="5839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4408416" y="2217612"/>
                        <a:ext cx="1277773" cy="130616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7" name="Object 46">
            <a:extLst>
              <a:ext uri="{FF2B5EF4-FFF2-40B4-BE49-F238E27FC236}">
                <a16:creationId xmlns:a16="http://schemas.microsoft.com/office/drawing/2014/main" id="{3709DC4F-5180-89E5-3A37-EFF0AADBEC9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1842484"/>
              </p:ext>
            </p:extLst>
          </p:nvPr>
        </p:nvGraphicFramePr>
        <p:xfrm>
          <a:off x="4407952" y="2479168"/>
          <a:ext cx="1405929" cy="14956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9" imgW="596880" imgH="634680" progId="Equation.DSMT4">
                  <p:embed/>
                </p:oleObj>
              </mc:Choice>
              <mc:Fallback>
                <p:oleObj name="Equation" r:id="rId19" imgW="596880" imgH="6346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4407952" y="2479168"/>
                        <a:ext cx="1405929" cy="149566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8" name="Object 47">
            <a:extLst>
              <a:ext uri="{FF2B5EF4-FFF2-40B4-BE49-F238E27FC236}">
                <a16:creationId xmlns:a16="http://schemas.microsoft.com/office/drawing/2014/main" id="{47A7527D-A76A-4873-964C-31DCFD74E86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08615673"/>
              </p:ext>
            </p:extLst>
          </p:nvPr>
        </p:nvGraphicFramePr>
        <p:xfrm>
          <a:off x="5018369" y="4523079"/>
          <a:ext cx="4385585" cy="8860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1" imgW="1942920" imgH="393480" progId="Equation.DSMT4">
                  <p:embed/>
                </p:oleObj>
              </mc:Choice>
              <mc:Fallback>
                <p:oleObj name="Equation" r:id="rId21" imgW="194292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2"/>
                      <a:stretch>
                        <a:fillRect/>
                      </a:stretch>
                    </p:blipFill>
                    <p:spPr>
                      <a:xfrm>
                        <a:off x="5018369" y="4523079"/>
                        <a:ext cx="4385585" cy="88607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9" name="Object 48">
            <a:extLst>
              <a:ext uri="{FF2B5EF4-FFF2-40B4-BE49-F238E27FC236}">
                <a16:creationId xmlns:a16="http://schemas.microsoft.com/office/drawing/2014/main" id="{2B2A2BE7-9882-F903-E4F2-1CC3A652B30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64595979"/>
              </p:ext>
            </p:extLst>
          </p:nvPr>
        </p:nvGraphicFramePr>
        <p:xfrm>
          <a:off x="5868417" y="5068806"/>
          <a:ext cx="1109627" cy="104262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3" imgW="419040" imgH="393480" progId="Equation.DSMT4">
                  <p:embed/>
                </p:oleObj>
              </mc:Choice>
              <mc:Fallback>
                <p:oleObj name="Equation" r:id="rId23" imgW="41904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4"/>
                      <a:stretch>
                        <a:fillRect/>
                      </a:stretch>
                    </p:blipFill>
                    <p:spPr>
                      <a:xfrm>
                        <a:off x="5868417" y="5068806"/>
                        <a:ext cx="1109627" cy="104262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0" name="Object 49">
            <a:extLst>
              <a:ext uri="{FF2B5EF4-FFF2-40B4-BE49-F238E27FC236}">
                <a16:creationId xmlns:a16="http://schemas.microsoft.com/office/drawing/2014/main" id="{ED5A4815-F6AC-85FB-6989-84B973EFFA5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54829375"/>
              </p:ext>
            </p:extLst>
          </p:nvPr>
        </p:nvGraphicFramePr>
        <p:xfrm>
          <a:off x="2230794" y="5159157"/>
          <a:ext cx="3292676" cy="9629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5" imgW="1346040" imgH="393480" progId="Equation.DSMT4">
                  <p:embed/>
                </p:oleObj>
              </mc:Choice>
              <mc:Fallback>
                <p:oleObj name="Equation" r:id="rId25" imgW="134604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6"/>
                      <a:stretch>
                        <a:fillRect/>
                      </a:stretch>
                    </p:blipFill>
                    <p:spPr>
                      <a:xfrm>
                        <a:off x="2230794" y="5159157"/>
                        <a:ext cx="3292676" cy="96295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2" name="3 Minute Timer with Music">
            <a:hlinkClick r:id="" action="ppaction://media"/>
            <a:extLst>
              <a:ext uri="{FF2B5EF4-FFF2-40B4-BE49-F238E27FC236}">
                <a16:creationId xmlns:a16="http://schemas.microsoft.com/office/drawing/2014/main" id="{45F86373-559B-BC4F-CCBB-F0460FE3687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337620" y="203689"/>
            <a:ext cx="1039091" cy="584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1500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7" fill="hold" display="0">
                  <p:stCondLst>
                    <p:cond delay="indefinite"/>
                  </p:stCondLst>
                </p:cTn>
                <p:tgtEl>
                  <p:spTgt spid="52"/>
                </p:tgtEl>
              </p:cMediaNode>
            </p:video>
          </p:childTnLst>
        </p:cTn>
      </p:par>
    </p:tnLst>
    <p:bldLst>
      <p:bldP spid="1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F33787325_Lab safety_AAS_v3" id="{898BC5E2-691B-4B41-A97D-F35AD4FFF20D}" vid="{295F60D3-032D-43CA-A300-E4752067AD5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291512c1ee715ab617f4c07df79fc1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8256c27c40ca5c40ce1cf6c44f0205df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19E59094-1E6F-42D5-A62B-D0344AFFFAC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604BA817-A03C-4EA3-86C4-6E42BD37F52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0096A91-93C8-4C7A-BF68-944591874A6D}">
  <ds:schemaRefs>
    <ds:schemaRef ds:uri="http://purl.org/dc/elements/1.1/"/>
    <ds:schemaRef ds:uri="http://purl.org/dc/terms/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16c05727-aa75-4e4a-9b5f-8a80a1165891"/>
    <ds:schemaRef ds:uri="http://www.w3.org/XML/1998/namespace"/>
    <ds:schemaRef ds:uri="71af3243-3dd4-4a8d-8c0d-dd76da1f02a5"/>
    <ds:schemaRef ds:uri="http://schemas.microsoft.com/office/2006/metadata/properties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Lab safety</Template>
  <TotalTime>3818</TotalTime>
  <Words>1429</Words>
  <Application>Microsoft Office PowerPoint</Application>
  <PresentationFormat>Widescreen</PresentationFormat>
  <Paragraphs>147</Paragraphs>
  <Slides>22</Slides>
  <Notes>20</Notes>
  <HiddenSlides>0</HiddenSlides>
  <MMClips>3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0" baseType="lpstr">
      <vt:lpstr>Arial</vt:lpstr>
      <vt:lpstr>Calibri</vt:lpstr>
      <vt:lpstr>Calibri Light</vt:lpstr>
      <vt:lpstr>Rockwell</vt:lpstr>
      <vt:lpstr>Tahoma</vt:lpstr>
      <vt:lpstr>Times New Roman</vt:lpstr>
      <vt:lpstr>Office Theme</vt:lpstr>
      <vt:lpstr>Equation</vt:lpstr>
      <vt:lpstr> HÌNH CHÓP TAM GIÁC ĐỀU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Remember… Safety First!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Lab Safety</dc:title>
  <dc:creator>Lê Hải</dc:creator>
  <cp:lastModifiedBy>Admin</cp:lastModifiedBy>
  <cp:revision>160</cp:revision>
  <dcterms:created xsi:type="dcterms:W3CDTF">2021-06-07T13:44:30Z</dcterms:created>
  <dcterms:modified xsi:type="dcterms:W3CDTF">2024-09-08T04:50:05Z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