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1" r:id="rId3"/>
  </p:sldMasterIdLst>
  <p:notesMasterIdLst>
    <p:notesMasterId r:id="rId49"/>
  </p:notesMasterIdLst>
  <p:sldIdLst>
    <p:sldId id="256" r:id="rId4"/>
    <p:sldId id="258" r:id="rId5"/>
    <p:sldId id="292" r:id="rId6"/>
    <p:sldId id="257" r:id="rId7"/>
    <p:sldId id="259" r:id="rId8"/>
    <p:sldId id="266" r:id="rId9"/>
    <p:sldId id="371" r:id="rId10"/>
    <p:sldId id="372" r:id="rId11"/>
    <p:sldId id="373" r:id="rId12"/>
    <p:sldId id="263" r:id="rId13"/>
    <p:sldId id="294" r:id="rId14"/>
    <p:sldId id="265" r:id="rId15"/>
    <p:sldId id="308" r:id="rId16"/>
    <p:sldId id="261" r:id="rId17"/>
    <p:sldId id="314" r:id="rId18"/>
    <p:sldId id="347" r:id="rId19"/>
    <p:sldId id="339" r:id="rId20"/>
    <p:sldId id="374" r:id="rId21"/>
    <p:sldId id="375" r:id="rId22"/>
    <p:sldId id="313" r:id="rId23"/>
    <p:sldId id="335" r:id="rId24"/>
    <p:sldId id="305" r:id="rId25"/>
    <p:sldId id="376" r:id="rId26"/>
    <p:sldId id="328" r:id="rId27"/>
    <p:sldId id="389" r:id="rId28"/>
    <p:sldId id="392" r:id="rId29"/>
    <p:sldId id="393" r:id="rId30"/>
    <p:sldId id="390" r:id="rId31"/>
    <p:sldId id="395" r:id="rId32"/>
    <p:sldId id="394" r:id="rId33"/>
    <p:sldId id="391" r:id="rId34"/>
    <p:sldId id="396" r:id="rId35"/>
    <p:sldId id="397" r:id="rId36"/>
    <p:sldId id="398" r:id="rId37"/>
    <p:sldId id="399" r:id="rId38"/>
    <p:sldId id="388" r:id="rId39"/>
    <p:sldId id="366" r:id="rId40"/>
    <p:sldId id="299" r:id="rId41"/>
    <p:sldId id="400" r:id="rId42"/>
    <p:sldId id="329" r:id="rId43"/>
    <p:sldId id="326" r:id="rId44"/>
    <p:sldId id="268" r:id="rId45"/>
    <p:sldId id="401" r:id="rId46"/>
    <p:sldId id="264" r:id="rId47"/>
    <p:sldId id="271" r:id="rId48"/>
  </p:sldIdLst>
  <p:sldSz cx="9144000" cy="5143500" type="screen16x9"/>
  <p:notesSz cx="6858000" cy="9144000"/>
  <p:embeddedFontLst>
    <p:embeddedFont>
      <p:font typeface="Mukta" panose="020B0604020202020204" charset="0"/>
      <p:regular r:id="rId50"/>
      <p:bold r:id="rId51"/>
    </p:embeddedFont>
    <p:embeddedFont>
      <p:font typeface="Cambria Math" panose="02040503050406030204" pitchFamily="18" charset="0"/>
      <p:regular r:id="rId52"/>
    </p:embeddedFont>
    <p:embeddedFont>
      <p:font typeface="Bebas Neue" panose="020B0604020202020204" charset="0"/>
      <p:regular r:id="rId53"/>
    </p:embeddedFont>
    <p:embeddedFont>
      <p:font typeface="Malgun Gothic" panose="020B0503020000020004" pitchFamily="34" charset="-127"/>
      <p:regular r:id="rId54"/>
      <p:bold r:id="rId55"/>
    </p:embeddedFont>
    <p:embeddedFont>
      <p:font typeface="Calibri" panose="020F0502020204030204" pitchFamily="34" charset="0"/>
      <p:regular r:id="rId56"/>
      <p:bold r:id="rId57"/>
      <p:italic r:id="rId58"/>
      <p:boldItalic r:id="rId59"/>
    </p:embeddedFont>
    <p:embeddedFont>
      <p:font typeface="Bad Script"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7EBF0"/>
    <a:srgbClr val="FFDF79"/>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556" y="216"/>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882542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38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6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02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77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80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24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687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a:p>
            <a:endParaRPr lang="en-US"/>
          </a:p>
        </p:txBody>
      </p:sp>
    </p:spTree>
    <p:extLst>
      <p:ext uri="{BB962C8B-B14F-4D97-AF65-F5344CB8AC3E}">
        <p14:creationId xmlns:p14="http://schemas.microsoft.com/office/powerpoint/2010/main" val="16359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45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3847009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256324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138545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 đáp</a:t>
            </a:r>
            <a:r>
              <a:rPr lang="en-US" baseline="0" smtClean="0"/>
              <a:t> án bằng cách k</a:t>
            </a:r>
            <a:r>
              <a:rPr lang="en-US" smtClean="0"/>
              <a:t>ích</a:t>
            </a:r>
            <a:r>
              <a:rPr lang="en-US" baseline="0" smtClean="0"/>
              <a:t> vào từng quả bóng</a:t>
            </a:r>
            <a:endParaRPr lang="en-US" smtClean="0"/>
          </a:p>
        </p:txBody>
      </p:sp>
    </p:spTree>
    <p:extLst>
      <p:ext uri="{BB962C8B-B14F-4D97-AF65-F5344CB8AC3E}">
        <p14:creationId xmlns:p14="http://schemas.microsoft.com/office/powerpoint/2010/main" val="3608270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255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1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93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03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90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716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66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94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595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1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89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14149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216115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54254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59134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53182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1097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95794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05712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34197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043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09719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0086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74922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6791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8904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05470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33816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46101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37565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90687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6928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451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9/27/2023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442906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40902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19.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0.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1.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2.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43.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microsoft.com/office/2007/relationships/media" Target="../media/media3.mp3"/><Relationship Id="rId7" Type="http://schemas.openxmlformats.org/officeDocument/2006/relationships/notesSlide" Target="../notesSlides/notesSlide23.xml"/><Relationship Id="rId12"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39.png"/><Relationship Id="rId5" Type="http://schemas.openxmlformats.org/officeDocument/2006/relationships/audio" Target="../media/media1.mp3"/><Relationship Id="rId10" Type="http://schemas.openxmlformats.org/officeDocument/2006/relationships/image" Target="../media/image44.png"/><Relationship Id="rId4" Type="http://schemas.microsoft.com/office/2007/relationships/media" Target="../media/media1.mp3"/><Relationship Id="rId9" Type="http://schemas.openxmlformats.org/officeDocument/2006/relationships/image" Target="../media/image38.png"/><Relationship Id="rId1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63.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smtClean="0">
                <a:latin typeface="+mj-lt"/>
              </a:rPr>
              <a:t>CHÀO MỪNG TẤT CẢ CÁC EM </a:t>
            </a:r>
            <a:br>
              <a:rPr lang="en-US" sz="4200" smtClean="0">
                <a:latin typeface="+mj-lt"/>
              </a:rPr>
            </a:br>
            <a:r>
              <a:rPr lang="en-US" sz="4200" smtClean="0">
                <a:latin typeface="+mj-lt"/>
              </a:rPr>
              <a:t>ĐẾN VỚI BÀI HỌC HÔM NAY!</a:t>
            </a:r>
            <a:endParaRPr lang="en-US" sz="42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3905" y="910720"/>
            <a:ext cx="5675868" cy="311532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5"/>
        <p:cNvGrpSpPr/>
        <p:nvPr/>
      </p:nvGrpSpPr>
      <p:grpSpPr>
        <a:xfrm>
          <a:off x="0" y="0"/>
          <a:ext cx="0" cy="0"/>
          <a:chOff x="0" y="0"/>
          <a:chExt cx="0" cy="0"/>
        </a:xfrm>
      </p:grpSpPr>
      <p:sp>
        <p:nvSpPr>
          <p:cNvPr id="11" name="Google Shape;2829;p39"/>
          <p:cNvSpPr/>
          <p:nvPr/>
        </p:nvSpPr>
        <p:spPr>
          <a:xfrm>
            <a:off x="402230" y="492343"/>
            <a:ext cx="1238747" cy="57974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1900" b="1" i="0" u="none" strike="noStrike" kern="0" cap="none" spc="0" normalizeH="0" baseline="0" noProof="0" smtClean="0">
                <a:ln>
                  <a:noFill/>
                </a:ln>
                <a:solidFill>
                  <a:srgbClr val="363636"/>
                </a:solidFill>
                <a:effectLst/>
                <a:uLnTx/>
                <a:uFillTx/>
                <a:latin typeface="Arial"/>
                <a:ea typeface="Bad Script"/>
                <a:cs typeface="Bad Script"/>
                <a:sym typeface="Bad Script"/>
              </a:rPr>
              <a:t>Đ</a:t>
            </a:r>
            <a:r>
              <a:rPr kumimoji="0" lang="en" sz="1900" b="1" i="0" u="none" strike="noStrike" kern="0" cap="none" spc="0" normalizeH="0" noProof="0" smtClean="0">
                <a:ln>
                  <a:noFill/>
                </a:ln>
                <a:solidFill>
                  <a:srgbClr val="363636"/>
                </a:solidFill>
                <a:effectLst/>
                <a:uLnTx/>
                <a:uFillTx/>
                <a:latin typeface="Arial"/>
                <a:ea typeface="Bad Script"/>
                <a:cs typeface="Bad Script"/>
                <a:sym typeface="Bad Script"/>
              </a:rPr>
              <a:t> </a:t>
            </a:r>
            <a:r>
              <a:rPr kumimoji="0" lang="en" sz="1900" b="1" i="0" u="none" strike="noStrike" kern="0" cap="none" spc="0" normalizeH="0" baseline="0" noProof="0" smtClean="0">
                <a:ln>
                  <a:noFill/>
                </a:ln>
                <a:solidFill>
                  <a:srgbClr val="363636"/>
                </a:solidFill>
                <a:effectLst/>
                <a:uLnTx/>
                <a:uFillTx/>
                <a:latin typeface="Arial"/>
                <a:ea typeface="Bad Script"/>
                <a:cs typeface="Bad Script"/>
                <a:sym typeface="Bad Script"/>
              </a:rPr>
              <a:t>2</a:t>
            </a:r>
            <a:endParaRPr kumimoji="0" sz="1900" b="1" i="0" u="none" strike="noStrike" kern="0" cap="none" spc="0" normalizeH="0" baseline="0" noProof="0" dirty="0">
              <a:ln>
                <a:noFill/>
              </a:ln>
              <a:solidFill>
                <a:srgbClr val="363636"/>
              </a:solidFill>
              <a:effectLst/>
              <a:uLnTx/>
              <a:uFillTx/>
              <a:latin typeface="Arial"/>
              <a:ea typeface="Bad Script"/>
              <a:cs typeface="Bad Script"/>
              <a:sym typeface="Bad Script"/>
            </a:endParaRPr>
          </a:p>
        </p:txBody>
      </p:sp>
      <p:sp>
        <p:nvSpPr>
          <p:cNvPr id="12" name="TextBox 11"/>
          <p:cNvSpPr txBox="1"/>
          <p:nvPr/>
        </p:nvSpPr>
        <p:spPr>
          <a:xfrm>
            <a:off x="1733414" y="259196"/>
            <a:ext cx="7448934" cy="958660"/>
          </a:xfrm>
          <a:prstGeom prst="rect">
            <a:avLst/>
          </a:prstGeom>
          <a:noFill/>
        </p:spPr>
        <p:txBody>
          <a:bodyPr wrap="square" rtlCol="0">
            <a:spAutoFit/>
          </a:bodyPr>
          <a:lstStyle/>
          <a:p>
            <a:pPr lvl="0" algn="just" defTabSz="457200">
              <a:lnSpc>
                <a:spcPct val="150000"/>
              </a:lnSpc>
              <a:buClrTx/>
            </a:pPr>
            <a:r>
              <a:rPr lang="vi-VN" sz="2000">
                <a:latin typeface="+mn-lt"/>
              </a:rPr>
              <a:t>a) Mỗi hình vuông có là một hình chữ nhật hay </a:t>
            </a:r>
            <a:r>
              <a:rPr lang="vi-VN" sz="2000">
                <a:latin typeface="+mn-lt"/>
              </a:rPr>
              <a:t>không</a:t>
            </a:r>
            <a:r>
              <a:rPr lang="vi-VN" sz="2000" smtClean="0">
                <a:latin typeface="+mn-lt"/>
              </a:rPr>
              <a:t>?</a:t>
            </a:r>
            <a:endParaRPr lang="vi-VN" sz="2000">
              <a:latin typeface="+mn-lt"/>
            </a:endParaRPr>
          </a:p>
          <a:p>
            <a:pPr lvl="0" algn="just" defTabSz="457200">
              <a:lnSpc>
                <a:spcPct val="150000"/>
              </a:lnSpc>
              <a:buClrTx/>
            </a:pPr>
            <a:r>
              <a:rPr lang="vi-VN" sz="2000">
                <a:latin typeface="+mn-lt"/>
              </a:rPr>
              <a:t>b) Mỗi hình vuông có là một hình thoi hay không?</a:t>
            </a:r>
            <a:endParaRPr lang="vi-VN" sz="2000" kern="1200" dirty="0">
              <a:latin typeface="+mn-lt"/>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1578" y="4684248"/>
            <a:ext cx="1209428" cy="326255"/>
          </a:xfrm>
          <a:prstGeom prst="rect">
            <a:avLst/>
          </a:prstGeom>
        </p:spPr>
      </p:pic>
      <p:sp>
        <p:nvSpPr>
          <p:cNvPr id="41" name="Rectangle 40"/>
          <p:cNvSpPr/>
          <p:nvPr/>
        </p:nvSpPr>
        <p:spPr>
          <a:xfrm>
            <a:off x="231578" y="1424626"/>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bg1">
                  <a:lumMod val="50000"/>
                </a:schemeClr>
              </a:solidFill>
              <a:effectLst/>
              <a:uLnTx/>
              <a:uFillTx/>
              <a:latin typeface="Calibri"/>
              <a:ea typeface="+mn-ea"/>
              <a:cs typeface="Arial"/>
              <a:sym typeface="Arial"/>
            </a:endParaRPr>
          </a:p>
        </p:txBody>
      </p:sp>
      <p:sp>
        <p:nvSpPr>
          <p:cNvPr id="4" name="Rectangle 3"/>
          <p:cNvSpPr/>
          <p:nvPr/>
        </p:nvSpPr>
        <p:spPr>
          <a:xfrm>
            <a:off x="1733414" y="1759806"/>
            <a:ext cx="8696823" cy="958660"/>
          </a:xfrm>
          <a:prstGeom prst="rect">
            <a:avLst/>
          </a:prstGeom>
        </p:spPr>
        <p:txBody>
          <a:bodyPr wrap="square">
            <a:spAutoFit/>
          </a:bodyPr>
          <a:lstStyle/>
          <a:p>
            <a:pPr>
              <a:lnSpc>
                <a:spcPct val="150000"/>
              </a:lnSpc>
            </a:pPr>
            <a:r>
              <a:rPr lang="en-US" sz="2000">
                <a:latin typeface="+mn-lt"/>
                <a:ea typeface="Arial" panose="020B0604020202020204" pitchFamily="34" charset="0"/>
                <a:cs typeface="Times New Roman" panose="02020603050405020304" pitchFamily="18" charset="0"/>
              </a:rPr>
              <a:t>a) Mỗi hình vuông là một hình chữ nhật, vì có 4 góc vuông.</a:t>
            </a:r>
          </a:p>
          <a:p>
            <a:pPr>
              <a:lnSpc>
                <a:spcPct val="150000"/>
              </a:lnSpc>
            </a:pPr>
            <a:r>
              <a:rPr lang="en-US" sz="2000">
                <a:latin typeface="+mn-lt"/>
                <a:ea typeface="Arial" panose="020B0604020202020204" pitchFamily="34" charset="0"/>
                <a:cs typeface="Times New Roman" panose="02020603050405020304" pitchFamily="18" charset="0"/>
              </a:rPr>
              <a:t>b) Mỗi hình vuông là một hình thoi, vì có 4 cạnh bằng nhau.</a:t>
            </a:r>
            <a:endParaRPr lang="en-US" sz="2000" dirty="0">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rot="17137892">
            <a:off x="8318209" y="946880"/>
            <a:ext cx="1023561" cy="637365"/>
          </a:xfrm>
          <a:prstGeom prst="rect">
            <a:avLst/>
          </a:prstGeom>
        </p:spPr>
      </p:pic>
      <p:sp>
        <p:nvSpPr>
          <p:cNvPr id="6" name="Rectangle 5"/>
          <p:cNvSpPr/>
          <p:nvPr/>
        </p:nvSpPr>
        <p:spPr>
          <a:xfrm>
            <a:off x="926188" y="3265800"/>
            <a:ext cx="7198386" cy="1107996"/>
          </a:xfrm>
          <a:prstGeom prst="rect">
            <a:avLst/>
          </a:pr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100"/>
              </a:spcBef>
              <a:spcAft>
                <a:spcPts val="100"/>
              </a:spcAft>
            </a:pPr>
            <a:r>
              <a:rPr lang="en-US" sz="2200" b="1" i="1" kern="100">
                <a:solidFill>
                  <a:srgbClr val="C00000"/>
                </a:solidFill>
                <a:latin typeface="+mn-lt"/>
                <a:ea typeface="Calibri" panose="020F0502020204030204" pitchFamily="34" charset="0"/>
                <a:cs typeface="Times New Roman" panose="02020603050405020304" pitchFamily="18" charset="0"/>
              </a:rPr>
              <a:t>Nhận xét:</a:t>
            </a:r>
            <a:r>
              <a:rPr lang="en-US" sz="2200" i="1" kern="100">
                <a:solidFill>
                  <a:srgbClr val="C00000"/>
                </a:solidFill>
                <a:latin typeface="+mn-lt"/>
                <a:ea typeface="Calibri" panose="020F0502020204030204" pitchFamily="34" charset="0"/>
                <a:cs typeface="Times New Roman" panose="02020603050405020304" pitchFamily="18" charset="0"/>
              </a:rPr>
              <a:t> </a:t>
            </a:r>
            <a:r>
              <a:rPr lang="en-US" sz="2200" i="1" kern="100">
                <a:solidFill>
                  <a:schemeClr val="tx1"/>
                </a:solidFill>
                <a:latin typeface="+mn-lt"/>
                <a:ea typeface="Calibri" panose="020F0502020204030204" pitchFamily="34" charset="0"/>
                <a:cs typeface="Times New Roman" panose="02020603050405020304" pitchFamily="18" charset="0"/>
              </a:rPr>
              <a:t>Hình vuông có tất cả các tính chất của hình chữ nhật và hình thoi.</a:t>
            </a:r>
            <a:endParaRPr lang="en-US" sz="2200" i="1" kern="10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36655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1"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flipV="1">
            <a:off x="5501025" y="4144702"/>
            <a:ext cx="3423900" cy="141812"/>
          </a:xfrm>
          <a:prstGeom prst="roundRect">
            <a:avLst>
              <a:gd name="adj" fmla="val 0"/>
            </a:avLst>
          </a:prstGeom>
          <a:solidFill>
            <a:schemeClr val="dk1"/>
          </a:solidFill>
          <a:ln w="6350">
            <a:solidFill>
              <a:schemeClr val="tx1"/>
            </a:solid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848367" y="250180"/>
            <a:ext cx="157447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ĐỊNH LÍ</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195504" y="984858"/>
            <a:ext cx="8729421" cy="4009654"/>
            <a:chOff x="798003" y="1317922"/>
            <a:chExt cx="7869157" cy="2924907"/>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040880" y="1421391"/>
              <a:ext cx="7322069" cy="2821438"/>
            </a:xfrm>
            <a:prstGeom prst="rect">
              <a:avLst/>
            </a:prstGeom>
          </p:spPr>
          <p:txBody>
            <a:bodyPr wrap="square">
              <a:spAutoFit/>
            </a:bodyPr>
            <a:lstStyle/>
            <a:p>
              <a:pPr algn="just">
                <a:lnSpc>
                  <a:spcPct val="150000"/>
                </a:lnSpc>
              </a:pPr>
              <a:r>
                <a:rPr lang="vi-VN" sz="2100">
                  <a:latin typeface="+mn-lt"/>
                  <a:ea typeface="Arial" panose="020B0604020202020204" pitchFamily="34" charset="0"/>
                  <a:cs typeface="Times New Roman" panose="02020603050405020304" pitchFamily="18" charset="0"/>
                </a:rPr>
                <a:t>Trong một hình vuông:</a:t>
              </a:r>
            </a:p>
            <a:p>
              <a:pPr algn="just">
                <a:lnSpc>
                  <a:spcPct val="150000"/>
                </a:lnSpc>
              </a:pPr>
              <a:r>
                <a:rPr lang="vi-VN" sz="2100">
                  <a:latin typeface="+mn-lt"/>
                  <a:ea typeface="Arial" panose="020B0604020202020204" pitchFamily="34" charset="0"/>
                  <a:cs typeface="Times New Roman" panose="02020603050405020304" pitchFamily="18" charset="0"/>
                </a:rPr>
                <a:t>a) Các cạnh đối song song;</a:t>
              </a:r>
            </a:p>
            <a:p>
              <a:pPr algn="just">
                <a:lnSpc>
                  <a:spcPct val="150000"/>
                </a:lnSpc>
              </a:pPr>
              <a:r>
                <a:rPr lang="vi-VN" sz="2100">
                  <a:latin typeface="+mn-lt"/>
                  <a:ea typeface="Arial" panose="020B0604020202020204" pitchFamily="34" charset="0"/>
                  <a:cs typeface="Times New Roman" panose="02020603050405020304" pitchFamily="18" charset="0"/>
                </a:rPr>
                <a:t>b) Hai đường chéo bằng nhau, vuông góc với nhau và cắt nhau ở trung điểm của mỗi đường.</a:t>
              </a:r>
            </a:p>
            <a:p>
              <a:pPr algn="just">
                <a:lnSpc>
                  <a:spcPct val="150000"/>
                </a:lnSpc>
              </a:pPr>
              <a:r>
                <a:rPr lang="vi-VN" sz="2100">
                  <a:latin typeface="+mn-lt"/>
                  <a:ea typeface="Arial" panose="020B0604020202020204" pitchFamily="34" charset="0"/>
                  <a:cs typeface="Times New Roman" panose="02020603050405020304" pitchFamily="18" charset="0"/>
                </a:rPr>
                <a:t>c) Hai đường chéo là các đường phân giác của góc ở đỉnh.</a:t>
              </a:r>
              <a:endParaRPr lang="vi-VN" sz="2100" dirty="0">
                <a:latin typeface="+mn-lt"/>
                <a:ea typeface="Arial" panose="020B0604020202020204" pitchFamily="34" charset="0"/>
                <a:cs typeface="Times New Roman" panose="02020603050405020304" pitchFamily="18" charset="0"/>
              </a:endParaRPr>
            </a:p>
          </p:txBody>
        </p:sp>
      </p:grpSp>
      <p:pic>
        <p:nvPicPr>
          <p:cNvPr id="8" name="Picture 7"/>
          <p:cNvPicPr>
            <a:picLocks noChangeAspect="1"/>
          </p:cNvPicPr>
          <p:nvPr/>
        </p:nvPicPr>
        <p:blipFill>
          <a:blip r:embed="rId3"/>
          <a:stretch>
            <a:fillRect/>
          </a:stretch>
        </p:blipFill>
        <p:spPr>
          <a:xfrm>
            <a:off x="464933" y="4111287"/>
            <a:ext cx="926545" cy="875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500"/>
                                        <p:tgtEl>
                                          <p:spTgt spid="391"/>
                                        </p:tgtEl>
                                      </p:cBhvr>
                                    </p:animEffect>
                                    <p:anim calcmode="lin" valueType="num">
                                      <p:cBhvr>
                                        <p:cTn id="18" dur="500" fill="hold"/>
                                        <p:tgtEl>
                                          <p:spTgt spid="391"/>
                                        </p:tgtEl>
                                        <p:attrNameLst>
                                          <p:attrName>ppt_x</p:attrName>
                                        </p:attrNameLst>
                                      </p:cBhvr>
                                      <p:tavLst>
                                        <p:tav tm="0">
                                          <p:val>
                                            <p:strVal val="#ppt_x"/>
                                          </p:val>
                                        </p:tav>
                                        <p:tav tm="100000">
                                          <p:val>
                                            <p:strVal val="#ppt_x"/>
                                          </p:val>
                                        </p:tav>
                                      </p:tavLst>
                                    </p:anim>
                                    <p:anim calcmode="lin" valueType="num">
                                      <p:cBhvr>
                                        <p:cTn id="19"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06"/>
        <p:cNvGrpSpPr/>
        <p:nvPr/>
      </p:nvGrpSpPr>
      <p:grpSpPr>
        <a:xfrm>
          <a:off x="0" y="0"/>
          <a:ext cx="0" cy="0"/>
          <a:chOff x="0" y="0"/>
          <a:chExt cx="0" cy="0"/>
        </a:xfrm>
      </p:grpSpPr>
      <p:grpSp>
        <p:nvGrpSpPr>
          <p:cNvPr id="24" name="Google Shape;514;p39"/>
          <p:cNvGrpSpPr/>
          <p:nvPr/>
        </p:nvGrpSpPr>
        <p:grpSpPr>
          <a:xfrm>
            <a:off x="250278" y="4594032"/>
            <a:ext cx="552804" cy="455842"/>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21;p39"/>
          <p:cNvGrpSpPr/>
          <p:nvPr/>
        </p:nvGrpSpPr>
        <p:grpSpPr>
          <a:xfrm rot="7146458">
            <a:off x="8475851" y="4607274"/>
            <a:ext cx="824807" cy="322878"/>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123966" y="193542"/>
            <a:ext cx="8874160" cy="969496"/>
          </a:xfrm>
          <a:prstGeom prst="rect">
            <a:avLst/>
          </a:prstGeom>
          <a:noFill/>
        </p:spPr>
        <p:txBody>
          <a:bodyPr wrap="square" rtlCol="0">
            <a:spAutoFit/>
          </a:bodyPr>
          <a:lstStyle/>
          <a:p>
            <a:pPr lvl="0" algn="just" defTabSz="457200">
              <a:lnSpc>
                <a:spcPct val="150000"/>
              </a:lnSpc>
              <a:buClrTx/>
              <a:defRPr/>
            </a:pPr>
            <a:r>
              <a:rPr lang="en-US" sz="1900" kern="1200" smtClean="0">
                <a:latin typeface="Arial" panose="020B0604020202020204" pitchFamily="34" charset="0"/>
                <a:ea typeface="+mn-ea"/>
                <a:cs typeface="Arial" panose="020B0604020202020204" pitchFamily="34" charset="0"/>
              </a:rPr>
              <a:t>               </a:t>
            </a:r>
            <a:r>
              <a:rPr lang="vi-VN" sz="1900" kern="1200" smtClean="0">
                <a:latin typeface="Arial" panose="020B0604020202020204" pitchFamily="34" charset="0"/>
                <a:ea typeface="+mn-ea"/>
                <a:cs typeface="Arial" panose="020B0604020202020204" pitchFamily="34" charset="0"/>
              </a:rPr>
              <a:t>Cho </a:t>
            </a:r>
            <a:r>
              <a:rPr lang="vi-VN" sz="1900" kern="1200">
                <a:latin typeface="Arial" panose="020B0604020202020204" pitchFamily="34" charset="0"/>
                <a:ea typeface="+mn-ea"/>
                <a:cs typeface="Arial" panose="020B0604020202020204" pitchFamily="34" charset="0"/>
              </a:rPr>
              <a:t>hình vuông ABCD có hai đường chéo AC và BD cắt nhau tại O. Chứng minh các tam giác OAB, OBC, OCD, ODA là những tam giác vuông cân.</a:t>
            </a:r>
            <a:endParaRPr lang="en-US" sz="1900" kern="1200" dirty="0">
              <a:latin typeface="Arial" panose="020B0604020202020204" pitchFamily="34" charset="0"/>
              <a:ea typeface="+mn-ea"/>
              <a:cs typeface="Arial" panose="020B0604020202020204" pitchFamily="34" charset="0"/>
            </a:endParaRPr>
          </a:p>
        </p:txBody>
      </p:sp>
      <p:sp>
        <p:nvSpPr>
          <p:cNvPr id="43" name="Google Shape;735;p18"/>
          <p:cNvSpPr txBox="1">
            <a:spLocks noGrp="1"/>
          </p:cNvSpPr>
          <p:nvPr>
            <p:ph type="title"/>
          </p:nvPr>
        </p:nvSpPr>
        <p:spPr>
          <a:xfrm>
            <a:off x="46796" y="31466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smtClean="0">
                <a:solidFill>
                  <a:schemeClr val="bg1">
                    <a:lumMod val="50000"/>
                  </a:schemeClr>
                </a:solidFill>
                <a:highlight>
                  <a:schemeClr val="accent1"/>
                </a:highlight>
                <a:latin typeface="+mj-lt"/>
              </a:rPr>
              <a:t>Ví </a:t>
            </a:r>
            <a:r>
              <a:rPr lang="en" sz="2000" b="1" smtClean="0">
                <a:solidFill>
                  <a:schemeClr val="bg1">
                    <a:lumMod val="50000"/>
                  </a:schemeClr>
                </a:solidFill>
                <a:highlight>
                  <a:schemeClr val="accent1"/>
                </a:highlight>
                <a:latin typeface="+mj-lt"/>
              </a:rPr>
              <a:t>dụ </a:t>
            </a:r>
            <a:r>
              <a:rPr lang="en" sz="2000" b="1" smtClean="0">
                <a:solidFill>
                  <a:schemeClr val="bg1">
                    <a:lumMod val="50000"/>
                  </a:schemeClr>
                </a:solidFill>
                <a:highlight>
                  <a:schemeClr val="accent1"/>
                </a:highlight>
                <a:latin typeface="+mj-lt"/>
              </a:rPr>
              <a:t>2:</a:t>
            </a:r>
            <a:endParaRPr sz="2000" dirty="0">
              <a:solidFill>
                <a:schemeClr val="bg1">
                  <a:lumMod val="50000"/>
                </a:schemeClr>
              </a:solidFill>
              <a:highlight>
                <a:schemeClr val="accent1"/>
              </a:highlight>
              <a:latin typeface="+mj-lt"/>
            </a:endParaRPr>
          </a:p>
        </p:txBody>
      </p:sp>
      <mc:AlternateContent xmlns:mc="http://schemas.openxmlformats.org/markup-compatibility/2006">
        <mc:Choice xmlns:a14="http://schemas.microsoft.com/office/drawing/2010/main" Requires="a14">
          <p:sp>
            <p:nvSpPr>
              <p:cNvPr id="2" name="Rectangle 1"/>
              <p:cNvSpPr/>
              <p:nvPr/>
            </p:nvSpPr>
            <p:spPr>
              <a:xfrm>
                <a:off x="153844" y="1709194"/>
                <a:ext cx="6066898" cy="2733762"/>
              </a:xfrm>
              <a:prstGeom prst="rect">
                <a:avLst/>
              </a:prstGeom>
            </p:spPr>
            <p:txBody>
              <a:bodyPr wrap="square">
                <a:spAutoFit/>
              </a:bodyPr>
              <a:lstStyle/>
              <a:p>
                <a:pPr lvl="0">
                  <a:lnSpc>
                    <a:spcPct val="150000"/>
                  </a:lnSpc>
                </a:pPr>
                <a:r>
                  <a:rPr lang="vi-VN" sz="1900">
                    <a:latin typeface="+mn-lt"/>
                  </a:rPr>
                  <a:t>Do ABCD là hình vuông nên AC = BD, </a:t>
                </a:r>
                <a:r>
                  <a:rPr lang="vi-VN" sz="1900">
                    <a:latin typeface="+mn-lt"/>
                  </a:rPr>
                  <a:t>AC</a:t>
                </a:r>
                <a14:m>
                  <m:oMath xmlns:m="http://schemas.openxmlformats.org/officeDocument/2006/math">
                    <m:r>
                      <a:rPr lang="en-US" sz="1900">
                        <a:latin typeface="+mn-lt"/>
                      </a:rPr>
                      <m:t>⊥</m:t>
                    </m:r>
                  </m:oMath>
                </a14:m>
                <a:r>
                  <a:rPr lang="vi-VN" sz="1900">
                    <a:latin typeface="+mn-lt"/>
                  </a:rPr>
                  <a:t> </a:t>
                </a:r>
                <a:r>
                  <a:rPr lang="vi-VN" sz="1900" smtClean="0">
                    <a:latin typeface="+mn-lt"/>
                  </a:rPr>
                  <a:t>BD</a:t>
                </a:r>
                <a:r>
                  <a:rPr lang="vi-VN" sz="1900">
                    <a:latin typeface="+mn-lt"/>
                  </a:rPr>
                  <a:t>, AC và BD cắt nhau tại trung điểm O của mỗi đường.</a:t>
                </a:r>
              </a:p>
              <a:p>
                <a:pPr algn="just">
                  <a:lnSpc>
                    <a:spcPct val="150000"/>
                  </a:lnSpc>
                </a:pPr>
                <a:r>
                  <a:rPr lang="vi-VN" sz="1900">
                    <a:latin typeface="+mn-lt"/>
                  </a:rPr>
                  <a:t>Suy ra các tam giác OAB, OBC, OCD, ODA là những tam giác vuông tại O và OA = OB = OC = OD.</a:t>
                </a:r>
              </a:p>
              <a:p>
                <a:pPr algn="just">
                  <a:lnSpc>
                    <a:spcPct val="150000"/>
                  </a:lnSpc>
                </a:pPr>
                <a:r>
                  <a:rPr lang="vi-VN" sz="1900">
                    <a:latin typeface="+mn-lt"/>
                  </a:rPr>
                  <a:t>Do đó các tam giác OAB, OBC, OCD, ODA là những tam giác vuông </a:t>
                </a:r>
                <a:r>
                  <a:rPr lang="vi-VN" sz="1900">
                    <a:latin typeface="+mn-lt"/>
                  </a:rPr>
                  <a:t>cân</a:t>
                </a:r>
                <a:r>
                  <a:rPr lang="vi-VN" sz="1900" smtClean="0">
                    <a:latin typeface="+mn-lt"/>
                  </a:rPr>
                  <a:t>.</a:t>
                </a:r>
                <a:endParaRPr lang="vi-VN"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53844" y="1709194"/>
                <a:ext cx="6066898" cy="2733762"/>
              </a:xfrm>
              <a:prstGeom prst="rect">
                <a:avLst/>
              </a:prstGeom>
              <a:blipFill>
                <a:blip r:embed="rId3"/>
                <a:stretch>
                  <a:fillRect l="-905" r="-1910" b="-445"/>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6606971" y="1693292"/>
            <a:ext cx="2442252" cy="2815155"/>
          </a:xfrm>
          <a:prstGeom prst="rect">
            <a:avLst/>
          </a:prstGeom>
        </p:spPr>
      </p:pic>
      <p:sp>
        <p:nvSpPr>
          <p:cNvPr id="44" name="Rectangle 43"/>
          <p:cNvSpPr/>
          <p:nvPr/>
        </p:nvSpPr>
        <p:spPr>
          <a:xfrm>
            <a:off x="4238682" y="123580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9205721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946660" y="355796"/>
            <a:ext cx="232609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smtClean="0">
                <a:solidFill>
                  <a:schemeClr val="bg1">
                    <a:lumMod val="50000"/>
                  </a:schemeClr>
                </a:solidFill>
                <a:latin typeface="Arial" panose="020B0604020202020204" pitchFamily="34" charset="0"/>
                <a:ea typeface="+mn-ea"/>
                <a:cs typeface="Arial" panose="020B0604020202020204" pitchFamily="34" charset="0"/>
              </a:rPr>
              <a:t>Luyện tập 1</a:t>
            </a:r>
            <a:endParaRPr lang="en-US" sz="25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19" name="TextBox 18"/>
          <p:cNvSpPr txBox="1"/>
          <p:nvPr/>
        </p:nvSpPr>
        <p:spPr>
          <a:xfrm>
            <a:off x="307380" y="1195761"/>
            <a:ext cx="3604661" cy="1323439"/>
          </a:xfrm>
          <a:prstGeom prst="rect">
            <a:avLst/>
          </a:prstGeom>
          <a:noFill/>
        </p:spPr>
        <p:txBody>
          <a:bodyPr wrap="square" rtlCol="0">
            <a:spAutoFit/>
          </a:bodyPr>
          <a:lstStyle/>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Cho hình vuông ABCD. Tính số đo các góc CAB, </a:t>
            </a:r>
            <a:r>
              <a:rPr lang="vi-VN" sz="2000" kern="1200">
                <a:solidFill>
                  <a:prstClr val="black"/>
                </a:solidFill>
                <a:latin typeface="Arial" panose="020B0604020202020204" pitchFamily="34" charset="0"/>
                <a:ea typeface="+mn-ea"/>
                <a:cs typeface="Arial" panose="020B0604020202020204" pitchFamily="34" charset="0"/>
              </a:rPr>
              <a:t>DAC</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8010144" y="4313301"/>
            <a:ext cx="1055892" cy="783920"/>
          </a:xfrm>
          <a:prstGeom prst="rect">
            <a:avLst/>
          </a:prstGeom>
        </p:spPr>
      </p:pic>
      <p:pic>
        <p:nvPicPr>
          <p:cNvPr id="23" name="Picture 22"/>
          <p:cNvPicPr>
            <a:picLocks noChangeAspect="1"/>
          </p:cNvPicPr>
          <p:nvPr/>
        </p:nvPicPr>
        <p:blipFill>
          <a:blip r:embed="rId4"/>
          <a:stretch>
            <a:fillRect/>
          </a:stretch>
        </p:blipFill>
        <p:spPr>
          <a:xfrm rot="189340">
            <a:off x="8147877" y="23967"/>
            <a:ext cx="894808" cy="87301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296893" y="1313335"/>
                <a:ext cx="4572000" cy="2890663"/>
              </a:xfrm>
              <a:prstGeom prst="rect">
                <a:avLst/>
              </a:prstGeom>
            </p:spPr>
            <p:txBody>
              <a:bodyPr>
                <a:spAutoFit/>
              </a:bodyPr>
              <a:lstStyle/>
              <a:p>
                <a:pPr algn="just">
                  <a:lnSpc>
                    <a:spcPct val="150000"/>
                  </a:lnSpc>
                  <a:spcBef>
                    <a:spcPts val="300"/>
                  </a:spcBef>
                  <a:spcAft>
                    <a:spcPts val="300"/>
                  </a:spcAft>
                </a:pPr>
                <a:r>
                  <a:rPr lang="en-US" sz="2000" kern="100" smtClean="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vuông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DAB</m:t>
                        </m:r>
                      </m:e>
                    </m:acc>
                    <m:r>
                      <a:rPr lang="en-US"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en-US" sz="2000" i="0" kern="100">
                            <a:effectLst/>
                            <a:latin typeface="+mn-lt"/>
                            <a:ea typeface="Malgun Gothic" panose="020B0503020000020004" pitchFamily="34" charset="-127"/>
                            <a:cs typeface="Times New Roman" panose="02020603050405020304" pitchFamily="18" charset="0"/>
                          </a:rPr>
                          <m:t>90</m:t>
                        </m:r>
                      </m:e>
                      <m:sup>
                        <m:r>
                          <m:rPr>
                            <m:sty m:val="p"/>
                          </m:rPr>
                          <a:rPr lang="en-US" sz="2000" i="0" kern="100">
                            <a:effectLst/>
                            <a:latin typeface="+mn-lt"/>
                            <a:ea typeface="Malgun Gothic" panose="020B0503020000020004" pitchFamily="34" charset="-127"/>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AC</m:t>
                    </m:r>
                  </m:oMath>
                </a14:m>
                <a:r>
                  <a:rPr lang="en-US" sz="2000" kern="100">
                    <a:effectLst/>
                    <a:latin typeface="+mn-lt"/>
                    <a:ea typeface="Malgun Gothic" panose="020B0503020000020004" pitchFamily="34" charset="-127"/>
                    <a:cs typeface="Times New Roman" panose="02020603050405020304" pitchFamily="18" charset="0"/>
                  </a:rPr>
                  <a:t> là tia phân giác của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DAB</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CAB</m:t>
                          </m:r>
                        </m:e>
                      </m:acc>
                      <m:r>
                        <a:rPr lang="en-US" sz="2000" i="0" kern="100">
                          <a:effectLst/>
                          <a:latin typeface="+mn-lt"/>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DAC</m:t>
                          </m:r>
                        </m:e>
                      </m:acc>
                      <m:r>
                        <a:rPr lang="en-US" sz="2000" i="0" kern="100">
                          <a:effectLst/>
                          <a:latin typeface="+mn-lt"/>
                          <a:ea typeface="Calibri" panose="020F0502020204030204" pitchFamily="34" charset="0"/>
                          <a:cs typeface="Times New Roman" panose="02020603050405020304" pitchFamily="18" charset="0"/>
                        </a:rPr>
                        <m:t>=</m:t>
                      </m:r>
                      <m:f>
                        <m:fPr>
                          <m:ctrlPr>
                            <a:rPr lang="en-US" sz="2000" kern="100">
                              <a:effectLst/>
                              <a:latin typeface="+mn-lt"/>
                              <a:ea typeface="Calibri" panose="020F0502020204030204" pitchFamily="34" charset="0"/>
                              <a:cs typeface="Times New Roman" panose="02020603050405020304" pitchFamily="18" charset="0"/>
                            </a:rPr>
                          </m:ctrlPr>
                        </m:fPr>
                        <m:num>
                          <m:r>
                            <a:rPr lang="en-US" sz="2000" i="0" kern="100">
                              <a:effectLst/>
                              <a:latin typeface="+mn-lt"/>
                              <a:ea typeface="Calibri" panose="020F0502020204030204" pitchFamily="34" charset="0"/>
                              <a:cs typeface="Times New Roman" panose="02020603050405020304" pitchFamily="18" charset="0"/>
                            </a:rPr>
                            <m:t>1</m:t>
                          </m:r>
                        </m:num>
                        <m:den>
                          <m:r>
                            <a:rPr lang="en-US" sz="2000" i="0" kern="100">
                              <a:effectLst/>
                              <a:latin typeface="+mn-lt"/>
                              <a:ea typeface="Calibri" panose="020F0502020204030204" pitchFamily="34" charset="0"/>
                              <a:cs typeface="Times New Roman" panose="02020603050405020304" pitchFamily="18" charset="0"/>
                            </a:rPr>
                            <m:t>2</m:t>
                          </m:r>
                        </m:den>
                      </m:f>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DAB</m:t>
                          </m:r>
                        </m:e>
                      </m:acc>
                    </m:oMath>
                  </m:oMathPara>
                </a14:m>
                <a:endParaRPr lang="en-US" sz="20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0" kern="100">
                          <a:effectLst/>
                          <a:latin typeface="+mn-lt"/>
                          <a:ea typeface="Calibri" panose="020F0502020204030204" pitchFamily="34" charset="0"/>
                          <a:cs typeface="Times New Roman" panose="02020603050405020304" pitchFamily="18" charset="0"/>
                        </a:rPr>
                        <m:t>=</m:t>
                      </m:r>
                      <m:f>
                        <m:fPr>
                          <m:ctrlPr>
                            <a:rPr lang="en-US" sz="2000" kern="100">
                              <a:effectLst/>
                              <a:latin typeface="+mn-lt"/>
                              <a:ea typeface="Calibri" panose="020F0502020204030204" pitchFamily="34" charset="0"/>
                              <a:cs typeface="Times New Roman" panose="02020603050405020304" pitchFamily="18" charset="0"/>
                            </a:rPr>
                          </m:ctrlPr>
                        </m:fPr>
                        <m:num>
                          <m:r>
                            <a:rPr lang="en-US" sz="2000" i="0" kern="100">
                              <a:effectLst/>
                              <a:latin typeface="+mn-lt"/>
                              <a:ea typeface="Calibri" panose="020F0502020204030204" pitchFamily="34" charset="0"/>
                              <a:cs typeface="Times New Roman" panose="02020603050405020304" pitchFamily="18" charset="0"/>
                            </a:rPr>
                            <m:t>1</m:t>
                          </m:r>
                        </m:num>
                        <m:den>
                          <m:r>
                            <a:rPr lang="en-US" sz="2000" i="0" kern="100">
                              <a:effectLst/>
                              <a:latin typeface="+mn-lt"/>
                              <a:ea typeface="Calibri" panose="020F0502020204030204" pitchFamily="34" charset="0"/>
                              <a:cs typeface="Times New Roman" panose="02020603050405020304" pitchFamily="18" charset="0"/>
                            </a:rPr>
                            <m:t>2</m:t>
                          </m:r>
                        </m:den>
                      </m:f>
                      <m:r>
                        <a:rPr lang="en-US" sz="2000" i="0" kern="100">
                          <a:effectLst/>
                          <a:latin typeface="+mn-lt"/>
                          <a:ea typeface="Calibri" panose="020F0502020204030204" pitchFamily="34" charset="0"/>
                          <a:cs typeface="Times New Roman" panose="02020603050405020304" pitchFamily="18" charset="0"/>
                        </a:rPr>
                        <m:t>.</m:t>
                      </m:r>
                      <m:sSup>
                        <m:sSupPr>
                          <m:ctrlPr>
                            <a:rPr lang="en-US" sz="2000" kern="100">
                              <a:effectLst/>
                              <a:latin typeface="+mn-lt"/>
                              <a:ea typeface="Calibri" panose="020F0502020204030204" pitchFamily="34" charset="0"/>
                              <a:cs typeface="Times New Roman" panose="02020603050405020304" pitchFamily="18" charset="0"/>
                            </a:rPr>
                          </m:ctrlPr>
                        </m:sSupPr>
                        <m:e>
                          <m:r>
                            <a:rPr lang="en-US" sz="2000" i="0" kern="100">
                              <a:effectLst/>
                              <a:latin typeface="+mn-lt"/>
                              <a:ea typeface="Calibri" panose="020F0502020204030204" pitchFamily="34" charset="0"/>
                              <a:cs typeface="Times New Roman" panose="02020603050405020304" pitchFamily="18" charset="0"/>
                            </a:rPr>
                            <m:t>90</m:t>
                          </m:r>
                        </m:e>
                        <m:sup>
                          <m:r>
                            <m:rPr>
                              <m:sty m:val="p"/>
                            </m:rPr>
                            <a:rPr lang="en-US" sz="2000" i="0" kern="100">
                              <a:effectLst/>
                              <a:latin typeface="+mn-lt"/>
                              <a:ea typeface="Calibri" panose="020F0502020204030204" pitchFamily="34" charset="0"/>
                              <a:cs typeface="Times New Roman" panose="02020603050405020304" pitchFamily="18" charset="0"/>
                            </a:rPr>
                            <m:t>o</m:t>
                          </m:r>
                        </m:sup>
                      </m:sSup>
                      <m:r>
                        <a:rPr lang="en-US" sz="2000" i="0" kern="100">
                          <a:effectLst/>
                          <a:latin typeface="+mn-lt"/>
                          <a:ea typeface="Calibri" panose="020F0502020204030204" pitchFamily="34" charset="0"/>
                          <a:cs typeface="Times New Roman" panose="02020603050405020304" pitchFamily="18" charset="0"/>
                        </a:rPr>
                        <m:t>=</m:t>
                      </m:r>
                      <m:sSup>
                        <m:sSupPr>
                          <m:ctrlPr>
                            <a:rPr lang="en-US" sz="2000" kern="100">
                              <a:effectLst/>
                              <a:latin typeface="+mn-lt"/>
                              <a:ea typeface="Calibri" panose="020F0502020204030204" pitchFamily="34" charset="0"/>
                              <a:cs typeface="Times New Roman" panose="02020603050405020304" pitchFamily="18" charset="0"/>
                            </a:rPr>
                          </m:ctrlPr>
                        </m:sSupPr>
                        <m:e>
                          <m:r>
                            <a:rPr lang="en-US" sz="2000" i="0" kern="100">
                              <a:effectLst/>
                              <a:latin typeface="+mn-lt"/>
                              <a:ea typeface="Calibri" panose="020F0502020204030204" pitchFamily="34" charset="0"/>
                              <a:cs typeface="Times New Roman" panose="02020603050405020304" pitchFamily="18" charset="0"/>
                            </a:rPr>
                            <m:t>45</m:t>
                          </m:r>
                        </m:e>
                        <m:sup>
                          <m:r>
                            <m:rPr>
                              <m:sty m:val="p"/>
                            </m:rPr>
                            <a:rPr lang="en-US" sz="2000" i="0" kern="100">
                              <a:effectLst/>
                              <a:latin typeface="+mn-lt"/>
                              <a:ea typeface="Calibri" panose="020F0502020204030204" pitchFamily="34" charset="0"/>
                              <a:cs typeface="Times New Roman" panose="02020603050405020304" pitchFamily="18" charset="0"/>
                            </a:rPr>
                            <m:t>o</m:t>
                          </m:r>
                        </m:sup>
                      </m:sSup>
                    </m:oMath>
                  </m:oMathPara>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296893" y="1313335"/>
                <a:ext cx="4572000" cy="2890663"/>
              </a:xfrm>
              <a:prstGeom prst="rect">
                <a:avLst/>
              </a:prstGeom>
              <a:blipFill>
                <a:blip r:embed="rId5"/>
                <a:stretch>
                  <a:fillRect l="-1467" r="-6400"/>
                </a:stretch>
              </a:blipFill>
            </p:spPr>
            <p:txBody>
              <a:bodyPr/>
              <a:lstStyle/>
              <a:p>
                <a:r>
                  <a:rPr lang="en-US">
                    <a:noFill/>
                  </a:rPr>
                  <a:t> </a:t>
                </a:r>
              </a:p>
            </p:txBody>
          </p:sp>
        </mc:Fallback>
      </mc:AlternateContent>
      <p:cxnSp>
        <p:nvCxnSpPr>
          <p:cNvPr id="7" name="Straight Connector 6"/>
          <p:cNvCxnSpPr/>
          <p:nvPr/>
        </p:nvCxnSpPr>
        <p:spPr>
          <a:xfrm>
            <a:off x="4142629" y="1313335"/>
            <a:ext cx="1" cy="38301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895376" y="2615370"/>
            <a:ext cx="2428665" cy="2157555"/>
            <a:chOff x="913096" y="2589967"/>
            <a:chExt cx="2428665" cy="2157555"/>
          </a:xfrm>
        </p:grpSpPr>
        <p:sp>
          <p:nvSpPr>
            <p:cNvPr id="21" name="TextBox 20"/>
            <p:cNvSpPr txBox="1"/>
            <p:nvPr/>
          </p:nvSpPr>
          <p:spPr>
            <a:xfrm>
              <a:off x="2834630" y="2589967"/>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B</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24" name="TextBox 23"/>
            <p:cNvSpPr txBox="1"/>
            <p:nvPr/>
          </p:nvSpPr>
          <p:spPr>
            <a:xfrm>
              <a:off x="1003111" y="2609303"/>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A</a:t>
              </a:r>
            </a:p>
          </p:txBody>
        </p:sp>
        <p:sp>
          <p:nvSpPr>
            <p:cNvPr id="25" name="TextBox 24"/>
            <p:cNvSpPr txBox="1"/>
            <p:nvPr/>
          </p:nvSpPr>
          <p:spPr>
            <a:xfrm>
              <a:off x="2896488" y="4378190"/>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C</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26" name="TextBox 25"/>
            <p:cNvSpPr txBox="1"/>
            <p:nvPr/>
          </p:nvSpPr>
          <p:spPr>
            <a:xfrm>
              <a:off x="913096" y="4366298"/>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D</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28" name="Rectangle 27"/>
            <p:cNvSpPr/>
            <p:nvPr/>
          </p:nvSpPr>
          <p:spPr>
            <a:xfrm>
              <a:off x="1249667" y="2970056"/>
              <a:ext cx="1669556" cy="1543875"/>
            </a:xfrm>
            <a:prstGeom prst="rect">
              <a:avLst/>
            </a:prstGeom>
            <a:noFill/>
            <a:ln w="19050">
              <a:solidFill>
                <a:srgbClr val="0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accent4"/>
                </a:solidFill>
              </a:endParaRPr>
            </a:p>
          </p:txBody>
        </p:sp>
        <p:sp>
          <p:nvSpPr>
            <p:cNvPr id="14" name="Rectangle 13"/>
            <p:cNvSpPr/>
            <p:nvPr/>
          </p:nvSpPr>
          <p:spPr>
            <a:xfrm>
              <a:off x="1249667" y="2974727"/>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49667" y="4327335"/>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720506" y="2971111"/>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720506" y="4331670"/>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249667" y="2965721"/>
              <a:ext cx="1669556" cy="154821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6240164" y="74549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91409" y="193944"/>
            <a:ext cx="9009405" cy="1442703"/>
          </a:xfrm>
          <a:prstGeom prst="rect">
            <a:avLst/>
          </a:prstGeom>
          <a:noFill/>
        </p:spPr>
        <p:txBody>
          <a:bodyPr wrap="square" rtlCol="0">
            <a:spAutoFit/>
          </a:bodyPr>
          <a:lstStyle/>
          <a:p>
            <a:pPr lvl="0" algn="just" defTabSz="457200">
              <a:lnSpc>
                <a:spcPct val="150000"/>
              </a:lnSpc>
              <a:buClrTx/>
              <a:defRPr/>
            </a:pPr>
            <a:r>
              <a:rPr lang="en-US" sz="1950" kern="1200" smtClean="0">
                <a:latin typeface="Arial" panose="020B0604020202020204" pitchFamily="34" charset="0"/>
                <a:ea typeface="+mn-ea"/>
                <a:cs typeface="Arial" panose="020B0604020202020204" pitchFamily="34" charset="0"/>
              </a:rPr>
              <a:t>               </a:t>
            </a:r>
            <a:r>
              <a:rPr lang="vi-VN" sz="1950" kern="1200" smtClean="0">
                <a:latin typeface="Arial" panose="020B0604020202020204" pitchFamily="34" charset="0"/>
                <a:ea typeface="+mn-ea"/>
                <a:cs typeface="Arial" panose="020B0604020202020204" pitchFamily="34" charset="0"/>
              </a:rPr>
              <a:t>Mặt </a:t>
            </a:r>
            <a:r>
              <a:rPr lang="vi-VN" sz="1950" kern="1200">
                <a:latin typeface="Arial" panose="020B0604020202020204" pitchFamily="34" charset="0"/>
                <a:ea typeface="+mn-ea"/>
                <a:cs typeface="Arial" panose="020B0604020202020204" pitchFamily="34" charset="0"/>
              </a:rPr>
              <a:t>của một bàn cờ vua có dạng hình vuông với độ dài cạnh là </a:t>
            </a:r>
            <a:r>
              <a:rPr lang="vi-VN" sz="1950" kern="1200">
                <a:latin typeface="Arial" panose="020B0604020202020204" pitchFamily="34" charset="0"/>
                <a:ea typeface="+mn-ea"/>
                <a:cs typeface="Arial" panose="020B0604020202020204" pitchFamily="34" charset="0"/>
              </a:rPr>
              <a:t>40 </a:t>
            </a:r>
            <a:r>
              <a:rPr lang="vi-VN" sz="1950" kern="1200" smtClean="0">
                <a:latin typeface="Arial" panose="020B0604020202020204" pitchFamily="34" charset="0"/>
                <a:ea typeface="+mn-ea"/>
                <a:cs typeface="Arial" panose="020B0604020202020204" pitchFamily="34" charset="0"/>
              </a:rPr>
              <a:t>cm</a:t>
            </a:r>
            <a:r>
              <a:rPr lang="en-US" sz="1950" kern="1200" smtClean="0">
                <a:latin typeface="Arial" panose="020B0604020202020204" pitchFamily="34" charset="0"/>
                <a:ea typeface="+mn-ea"/>
                <a:cs typeface="Arial" panose="020B0604020202020204" pitchFamily="34" charset="0"/>
              </a:rPr>
              <a:t>. </a:t>
            </a:r>
            <a:r>
              <a:rPr lang="vi-VN" sz="1950" kern="1200" smtClean="0">
                <a:latin typeface="Arial" panose="020B0604020202020204" pitchFamily="34" charset="0"/>
                <a:ea typeface="+mn-ea"/>
                <a:cs typeface="Arial" panose="020B0604020202020204" pitchFamily="34" charset="0"/>
              </a:rPr>
              <a:t>Độ </a:t>
            </a:r>
            <a:r>
              <a:rPr lang="vi-VN" sz="1950" kern="1200">
                <a:latin typeface="Arial" panose="020B0604020202020204" pitchFamily="34" charset="0"/>
                <a:ea typeface="+mn-ea"/>
                <a:cs typeface="Arial" panose="020B0604020202020204" pitchFamily="34" charset="0"/>
              </a:rPr>
              <a:t>dài đường chéo của mặt bàn cờ vua đó là bao nhiêu centimét (làm </a:t>
            </a:r>
            <a:r>
              <a:rPr lang="vi-VN" sz="1950" kern="1200">
                <a:latin typeface="Arial" panose="020B0604020202020204" pitchFamily="34" charset="0"/>
                <a:ea typeface="+mn-ea"/>
                <a:cs typeface="Arial" panose="020B0604020202020204" pitchFamily="34" charset="0"/>
              </a:rPr>
              <a:t>tròn </a:t>
            </a:r>
            <a:r>
              <a:rPr lang="en-US" sz="1950" kern="1200" smtClean="0">
                <a:latin typeface="Arial" panose="020B0604020202020204" pitchFamily="34" charset="0"/>
                <a:ea typeface="+mn-ea"/>
                <a:cs typeface="Arial" panose="020B0604020202020204" pitchFamily="34" charset="0"/>
              </a:rPr>
              <a:t>     </a:t>
            </a:r>
            <a:r>
              <a:rPr lang="vi-VN" sz="1950" kern="1200" smtClean="0">
                <a:latin typeface="Arial" panose="020B0604020202020204" pitchFamily="34" charset="0"/>
                <a:ea typeface="+mn-ea"/>
                <a:cs typeface="Arial" panose="020B0604020202020204" pitchFamily="34" charset="0"/>
              </a:rPr>
              <a:t>kết </a:t>
            </a:r>
            <a:r>
              <a:rPr lang="vi-VN" sz="1950" kern="1200">
                <a:latin typeface="Arial" panose="020B0604020202020204" pitchFamily="34" charset="0"/>
                <a:ea typeface="+mn-ea"/>
                <a:cs typeface="Arial" panose="020B0604020202020204" pitchFamily="34" charset="0"/>
              </a:rPr>
              <a:t>quả đến hàng phần mười)?</a:t>
            </a:r>
            <a:endParaRPr lang="vi-VN" sz="1950" kern="1200" dirty="0">
              <a:latin typeface="Arial" panose="020B0604020202020204" pitchFamily="34" charset="0"/>
              <a:ea typeface="+mn-ea"/>
              <a:cs typeface="Arial" panose="020B0604020202020204" pitchFamily="34" charset="0"/>
            </a:endParaRPr>
          </a:p>
        </p:txBody>
      </p:sp>
      <p:sp>
        <p:nvSpPr>
          <p:cNvPr id="68" name="Rectangle 67"/>
          <p:cNvSpPr/>
          <p:nvPr/>
        </p:nvSpPr>
        <p:spPr>
          <a:xfrm>
            <a:off x="2646096" y="1688930"/>
            <a:ext cx="655949"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9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0" y="30877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smtClean="0">
                <a:solidFill>
                  <a:schemeClr val="bg1">
                    <a:lumMod val="50000"/>
                  </a:schemeClr>
                </a:solidFill>
                <a:highlight>
                  <a:schemeClr val="accent1"/>
                </a:highlight>
                <a:latin typeface="+mj-lt"/>
              </a:rPr>
              <a:t>Ví </a:t>
            </a:r>
            <a:r>
              <a:rPr lang="en" sz="2000" b="1" smtClean="0">
                <a:solidFill>
                  <a:schemeClr val="bg1">
                    <a:lumMod val="50000"/>
                  </a:schemeClr>
                </a:solidFill>
                <a:highlight>
                  <a:schemeClr val="accent1"/>
                </a:highlight>
                <a:latin typeface="+mj-lt"/>
              </a:rPr>
              <a:t>dụ </a:t>
            </a:r>
            <a:r>
              <a:rPr lang="en" sz="2000" b="1" smtClean="0">
                <a:solidFill>
                  <a:schemeClr val="bg1">
                    <a:lumMod val="50000"/>
                  </a:schemeClr>
                </a:solidFill>
                <a:highlight>
                  <a:schemeClr val="accent1"/>
                </a:highlight>
                <a:latin typeface="+mj-lt"/>
              </a:rPr>
              <a:t>3:</a:t>
            </a:r>
            <a:endParaRPr sz="2000" dirty="0">
              <a:solidFill>
                <a:schemeClr val="bg1">
                  <a:lumMod val="50000"/>
                </a:schemeClr>
              </a:solidFill>
              <a:highlight>
                <a:schemeClr val="accent1"/>
              </a:highlight>
              <a:latin typeface="+mj-lt"/>
            </a:endParaRPr>
          </a:p>
        </p:txBody>
      </p:sp>
      <mc:AlternateContent xmlns:mc="http://schemas.openxmlformats.org/markup-compatibility/2006">
        <mc:Choice xmlns:a14="http://schemas.microsoft.com/office/drawing/2010/main" Requires="a14">
          <p:sp>
            <p:nvSpPr>
              <p:cNvPr id="71" name="Rectangle 70"/>
              <p:cNvSpPr/>
              <p:nvPr/>
            </p:nvSpPr>
            <p:spPr>
              <a:xfrm>
                <a:off x="91409" y="2151916"/>
                <a:ext cx="5780955" cy="2549224"/>
              </a:xfrm>
              <a:prstGeom prst="rect">
                <a:avLst/>
              </a:prstGeom>
            </p:spPr>
            <p:txBody>
              <a:bodyPr wrap="square">
                <a:spAutoFit/>
              </a:bodyPr>
              <a:lstStyle/>
              <a:p>
                <a:pPr algn="just">
                  <a:lnSpc>
                    <a:spcPct val="150000"/>
                  </a:lnSpc>
                  <a:spcBef>
                    <a:spcPts val="300"/>
                  </a:spcBef>
                  <a:spcAft>
                    <a:spcPts val="300"/>
                  </a:spcAft>
                </a:pPr>
                <a:r>
                  <a:rPr lang="vi-VN" sz="1950" smtClean="0">
                    <a:latin typeface="+mn-lt"/>
                    <a:ea typeface="Arial" panose="020B0604020202020204" pitchFamily="34" charset="0"/>
                    <a:cs typeface="Times New Roman" panose="02020603050405020304" pitchFamily="18" charset="0"/>
                  </a:rPr>
                  <a:t>Gọi độ dài đường chéo của mặt bàn cờ vua đó là </a:t>
                </a:r>
                <a14:m>
                  <m:oMath xmlns:m="http://schemas.openxmlformats.org/officeDocument/2006/math">
                    <m:r>
                      <a:rPr lang="en-US" sz="1950" i="1">
                        <a:latin typeface="+mn-lt"/>
                        <a:cs typeface="Times New Roman" panose="02020603050405020304" pitchFamily="18" charset="0"/>
                      </a:rPr>
                      <m:t>𝑥</m:t>
                    </m:r>
                  </m:oMath>
                </a14:m>
                <a:r>
                  <a:rPr lang="en-US" sz="1950" smtClean="0">
                    <a:latin typeface="+mn-lt"/>
                    <a:ea typeface="Arial" panose="020B0604020202020204" pitchFamily="34" charset="0"/>
                    <a:cs typeface="Times New Roman" panose="02020603050405020304" pitchFamily="18" charset="0"/>
                  </a:rPr>
                  <a:t> </a:t>
                </a:r>
                <a:r>
                  <a:rPr lang="vi-VN" sz="1950" smtClean="0">
                    <a:latin typeface="+mn-lt"/>
                    <a:ea typeface="Arial" panose="020B0604020202020204" pitchFamily="34" charset="0"/>
                    <a:cs typeface="Times New Roman" panose="02020603050405020304" pitchFamily="18" charset="0"/>
                  </a:rPr>
                  <a:t>(cm) với </a:t>
                </a:r>
                <a14:m>
                  <m:oMath xmlns:m="http://schemas.openxmlformats.org/officeDocument/2006/math">
                    <m:r>
                      <a:rPr lang="en-US" sz="1950" i="1">
                        <a:latin typeface="+mn-lt"/>
                        <a:cs typeface="Times New Roman" panose="02020603050405020304" pitchFamily="18" charset="0"/>
                      </a:rPr>
                      <m:t>𝑥</m:t>
                    </m:r>
                    <m:r>
                      <a:rPr lang="en-US" sz="1950" b="0" i="1" smtClean="0">
                        <a:latin typeface="+mn-lt"/>
                        <a:cs typeface="Times New Roman" panose="02020603050405020304" pitchFamily="18" charset="0"/>
                      </a:rPr>
                      <m:t>&gt;0</m:t>
                    </m:r>
                  </m:oMath>
                </a14:m>
                <a:r>
                  <a:rPr lang="en-US" sz="1950" smtClean="0">
                    <a:latin typeface="+mn-lt"/>
                    <a:ea typeface="Arial" panose="020B0604020202020204" pitchFamily="34" charset="0"/>
                    <a:cs typeface="Times New Roman" panose="02020603050405020304" pitchFamily="18" charset="0"/>
                  </a:rPr>
                  <a:t>.</a:t>
                </a:r>
                <a:endParaRPr lang="vi-VN" sz="1950" smtClean="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50">
                    <a:latin typeface="+mn-lt"/>
                    <a:ea typeface="Arial" panose="020B0604020202020204" pitchFamily="34" charset="0"/>
                    <a:cs typeface="Times New Roman" panose="02020603050405020304" pitchFamily="18" charset="0"/>
                  </a:rPr>
                  <a:t>Áp dụng định lí Pythagore, ta có</a:t>
                </a:r>
                <a:r>
                  <a:rPr lang="vi-VN" sz="1950">
                    <a:latin typeface="+mn-lt"/>
                    <a:ea typeface="Arial" panose="020B0604020202020204" pitchFamily="34" charset="0"/>
                    <a:cs typeface="Times New Roman" panose="02020603050405020304" pitchFamily="18" charset="0"/>
                  </a:rPr>
                  <a:t>: </a:t>
                </a:r>
                <a:endParaRPr lang="en-US" sz="1950" smtClean="0">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vi-VN" sz="1950" i="1" smtClean="0">
                            <a:latin typeface="+mn-lt"/>
                            <a:cs typeface="Times New Roman" panose="02020603050405020304" pitchFamily="18" charset="0"/>
                          </a:rPr>
                        </m:ctrlPr>
                      </m:sSupPr>
                      <m:e>
                        <m:r>
                          <a:rPr lang="en-US" sz="1950" b="0" i="1" smtClean="0">
                            <a:latin typeface="+mn-lt"/>
                            <a:cs typeface="Times New Roman" panose="02020603050405020304" pitchFamily="18" charset="0"/>
                          </a:rPr>
                          <m:t>𝑥</m:t>
                        </m:r>
                      </m:e>
                      <m:sup>
                        <m:r>
                          <a:rPr lang="en-US" sz="1950" b="0" i="1" smtClean="0">
                            <a:latin typeface="+mn-lt"/>
                            <a:cs typeface="Times New Roman" panose="02020603050405020304" pitchFamily="18" charset="0"/>
                          </a:rPr>
                          <m:t>2</m:t>
                        </m:r>
                      </m:sup>
                    </m:sSup>
                    <m:r>
                      <a:rPr lang="en-US" sz="1950" b="0" i="0" smtClean="0">
                        <a:latin typeface="+mn-lt"/>
                        <a:cs typeface="Times New Roman" panose="02020603050405020304" pitchFamily="18" charset="0"/>
                      </a:rPr>
                      <m:t>=</m:t>
                    </m:r>
                    <m:sSup>
                      <m:sSupPr>
                        <m:ctrlPr>
                          <a:rPr lang="en-US" sz="1950" b="0" i="1" smtClean="0">
                            <a:latin typeface="+mn-lt"/>
                            <a:cs typeface="Times New Roman" panose="02020603050405020304" pitchFamily="18" charset="0"/>
                          </a:rPr>
                        </m:ctrlPr>
                      </m:sSupPr>
                      <m:e>
                        <m:r>
                          <a:rPr lang="en-US" sz="1950" b="0" i="1" smtClean="0">
                            <a:latin typeface="+mn-lt"/>
                            <a:cs typeface="Times New Roman" panose="02020603050405020304" pitchFamily="18" charset="0"/>
                          </a:rPr>
                          <m:t>40</m:t>
                        </m:r>
                      </m:e>
                      <m:sup>
                        <m:r>
                          <a:rPr lang="en-US" sz="1950" b="0" i="1" smtClean="0">
                            <a:latin typeface="+mn-lt"/>
                            <a:cs typeface="Times New Roman" panose="02020603050405020304" pitchFamily="18" charset="0"/>
                          </a:rPr>
                          <m:t>2</m:t>
                        </m:r>
                      </m:sup>
                    </m:sSup>
                    <m:r>
                      <a:rPr lang="en-US" sz="1950" b="0" i="1" smtClean="0">
                        <a:latin typeface="+mn-lt"/>
                        <a:cs typeface="Times New Roman" panose="02020603050405020304" pitchFamily="18" charset="0"/>
                      </a:rPr>
                      <m:t>+</m:t>
                    </m:r>
                    <m:sSup>
                      <m:sSupPr>
                        <m:ctrlPr>
                          <a:rPr lang="en-US" sz="1950" b="0" i="1" smtClean="0">
                            <a:latin typeface="+mn-lt"/>
                            <a:cs typeface="Times New Roman" panose="02020603050405020304" pitchFamily="18" charset="0"/>
                          </a:rPr>
                        </m:ctrlPr>
                      </m:sSupPr>
                      <m:e>
                        <m:r>
                          <a:rPr lang="en-US" sz="1950" b="0" i="1" smtClean="0">
                            <a:latin typeface="+mn-lt"/>
                            <a:cs typeface="Times New Roman" panose="02020603050405020304" pitchFamily="18" charset="0"/>
                          </a:rPr>
                          <m:t>40</m:t>
                        </m:r>
                      </m:e>
                      <m:sup>
                        <m:r>
                          <a:rPr lang="en-US" sz="1950" b="0" i="1" smtClean="0">
                            <a:latin typeface="+mn-lt"/>
                            <a:cs typeface="Times New Roman" panose="02020603050405020304" pitchFamily="18" charset="0"/>
                          </a:rPr>
                          <m:t>2</m:t>
                        </m:r>
                      </m:sup>
                    </m:sSup>
                    <m:r>
                      <a:rPr lang="en-US" sz="1950" b="0" i="1" smtClean="0">
                        <a:latin typeface="+mn-lt"/>
                        <a:cs typeface="Times New Roman" panose="02020603050405020304" pitchFamily="18" charset="0"/>
                      </a:rPr>
                      <m:t>=3 200</m:t>
                    </m:r>
                  </m:oMath>
                </a14:m>
                <a:r>
                  <a:rPr lang="vi-VN" sz="1950" smtClean="0">
                    <a:latin typeface="+mn-lt"/>
                    <a:ea typeface="Arial" panose="020B0604020202020204" pitchFamily="34" charset="0"/>
                    <a:cs typeface="Times New Roman" panose="02020603050405020304" pitchFamily="18" charset="0"/>
                  </a:rPr>
                  <a:t> </a:t>
                </a:r>
                <a:endParaRPr lang="en-US" sz="1950" smtClean="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50" smtClean="0">
                    <a:latin typeface="+mn-lt"/>
                    <a:ea typeface="Arial" panose="020B0604020202020204" pitchFamily="34" charset="0"/>
                    <a:cs typeface="Times New Roman" panose="02020603050405020304" pitchFamily="18" charset="0"/>
                  </a:rPr>
                  <a:t>Mà </a:t>
                </a:r>
                <a14:m>
                  <m:oMath xmlns:m="http://schemas.openxmlformats.org/officeDocument/2006/math">
                    <m:r>
                      <a:rPr lang="en-US" sz="1950" i="1">
                        <a:latin typeface="+mn-lt"/>
                        <a:cs typeface="Times New Roman" panose="02020603050405020304" pitchFamily="18" charset="0"/>
                      </a:rPr>
                      <m:t>𝑥</m:t>
                    </m:r>
                    <m:r>
                      <a:rPr lang="en-US" sz="1950" i="1">
                        <a:latin typeface="+mn-lt"/>
                        <a:cs typeface="Times New Roman" panose="02020603050405020304" pitchFamily="18" charset="0"/>
                      </a:rPr>
                      <m:t>&gt;0</m:t>
                    </m:r>
                  </m:oMath>
                </a14:m>
                <a:r>
                  <a:rPr lang="vi-VN" sz="1950">
                    <a:latin typeface="+mn-lt"/>
                    <a:ea typeface="Arial" panose="020B0604020202020204" pitchFamily="34" charset="0"/>
                    <a:cs typeface="Times New Roman" panose="02020603050405020304" pitchFamily="18" charset="0"/>
                  </a:rPr>
                  <a:t> nên</a:t>
                </a:r>
                <a:r>
                  <a:rPr lang="en-US" sz="1950">
                    <a:latin typeface="+mn-lt"/>
                    <a:cs typeface="Times New Roman" panose="02020603050405020304" pitchFamily="18" charset="0"/>
                  </a:rPr>
                  <a:t> </a:t>
                </a:r>
                <a14:m>
                  <m:oMath xmlns:m="http://schemas.openxmlformats.org/officeDocument/2006/math">
                    <m:r>
                      <a:rPr lang="en-US" sz="1950" i="1">
                        <a:latin typeface="+mn-lt"/>
                        <a:cs typeface="Times New Roman" panose="02020603050405020304" pitchFamily="18" charset="0"/>
                      </a:rPr>
                      <m:t>𝑥</m:t>
                    </m:r>
                    <m:r>
                      <a:rPr lang="en-US" sz="1950" i="1" smtClean="0">
                        <a:latin typeface="+mn-lt"/>
                        <a:ea typeface="Cambria Math" panose="02040503050406030204" pitchFamily="18" charset="0"/>
                        <a:cs typeface="Times New Roman" panose="02020603050405020304" pitchFamily="18" charset="0"/>
                      </a:rPr>
                      <m:t>≈</m:t>
                    </m:r>
                    <m:rad>
                      <m:radPr>
                        <m:degHide m:val="on"/>
                        <m:ctrlPr>
                          <a:rPr lang="en-US" sz="1950" i="1" smtClean="0">
                            <a:latin typeface="+mn-lt"/>
                            <a:ea typeface="Cambria Math" panose="02040503050406030204" pitchFamily="18" charset="0"/>
                            <a:cs typeface="Times New Roman" panose="02020603050405020304" pitchFamily="18" charset="0"/>
                          </a:rPr>
                        </m:ctrlPr>
                      </m:radPr>
                      <m:deg/>
                      <m:e>
                        <m:r>
                          <a:rPr lang="en-US" sz="1950" b="0" i="1" smtClean="0">
                            <a:latin typeface="+mn-lt"/>
                            <a:ea typeface="Cambria Math" panose="02040503050406030204" pitchFamily="18" charset="0"/>
                            <a:cs typeface="Times New Roman" panose="02020603050405020304" pitchFamily="18" charset="0"/>
                          </a:rPr>
                          <m:t>3 200</m:t>
                        </m:r>
                      </m:e>
                    </m:rad>
                    <m:r>
                      <a:rPr lang="en-US" sz="1950" b="0" i="1" smtClean="0">
                        <a:latin typeface="+mn-lt"/>
                        <a:ea typeface="Cambria Math" panose="02040503050406030204" pitchFamily="18" charset="0"/>
                        <a:cs typeface="Times New Roman" panose="02020603050405020304" pitchFamily="18" charset="0"/>
                      </a:rPr>
                      <m:t>=56,6 (</m:t>
                    </m:r>
                    <m:r>
                      <a:rPr lang="en-US" sz="1950" b="0" i="1" smtClean="0">
                        <a:latin typeface="+mn-lt"/>
                        <a:ea typeface="Cambria Math" panose="02040503050406030204" pitchFamily="18" charset="0"/>
                        <a:cs typeface="Times New Roman" panose="02020603050405020304" pitchFamily="18" charset="0"/>
                      </a:rPr>
                      <m:t>𝑐𝑚</m:t>
                    </m:r>
                    <m:r>
                      <a:rPr lang="en-US" sz="1950" b="0" i="1" smtClean="0">
                        <a:latin typeface="+mn-lt"/>
                        <a:ea typeface="Cambria Math" panose="02040503050406030204" pitchFamily="18" charset="0"/>
                        <a:cs typeface="Times New Roman" panose="02020603050405020304" pitchFamily="18" charset="0"/>
                      </a:rPr>
                      <m:t>)</m:t>
                    </m:r>
                  </m:oMath>
                </a14:m>
                <a:endParaRPr lang="vi-VN" sz="1950" dirty="0">
                  <a:latin typeface="+mn-lt"/>
                  <a:ea typeface="Arial" panose="020B0604020202020204" pitchFamily="34" charset="0"/>
                  <a:cs typeface="Times New Roman" panose="02020603050405020304" pitchFamily="18" charset="0"/>
                </a:endParaRPr>
              </a:p>
            </p:txBody>
          </p:sp>
        </mc:Choice>
        <mc:Fallback>
          <p:sp>
            <p:nvSpPr>
              <p:cNvPr id="71" name="Rectangle 70"/>
              <p:cNvSpPr>
                <a:spLocks noRot="1" noChangeAspect="1" noMove="1" noResize="1" noEditPoints="1" noAdjustHandles="1" noChangeArrowheads="1" noChangeShapeType="1" noTextEdit="1"/>
              </p:cNvSpPr>
              <p:nvPr/>
            </p:nvSpPr>
            <p:spPr>
              <a:xfrm>
                <a:off x="91409" y="2151916"/>
                <a:ext cx="5780955" cy="2549224"/>
              </a:xfrm>
              <a:prstGeom prst="rect">
                <a:avLst/>
              </a:prstGeom>
              <a:blipFill>
                <a:blip r:embed="rId2"/>
                <a:stretch>
                  <a:fillRect l="-1055" r="-1055" b="-4067"/>
                </a:stretch>
              </a:blipFill>
            </p:spPr>
            <p:txBody>
              <a:bodyPr/>
              <a:lstStyle/>
              <a:p>
                <a:r>
                  <a:rPr lang="en-US">
                    <a:noFill/>
                  </a:rPr>
                  <a:t> </a:t>
                </a:r>
              </a:p>
            </p:txBody>
          </p:sp>
        </mc:Fallback>
      </mc:AlternateContent>
      <p:pic>
        <p:nvPicPr>
          <p:cNvPr id="85" name="Picture 84"/>
          <p:cNvPicPr>
            <a:picLocks noChangeAspect="1"/>
          </p:cNvPicPr>
          <p:nvPr/>
        </p:nvPicPr>
        <p:blipFill>
          <a:blip r:embed="rId3"/>
          <a:stretch>
            <a:fillRect/>
          </a:stretch>
        </p:blipFill>
        <p:spPr>
          <a:xfrm>
            <a:off x="4992260" y="4477406"/>
            <a:ext cx="686728" cy="515458"/>
          </a:xfrm>
          <a:prstGeom prst="rect">
            <a:avLst/>
          </a:prstGeom>
        </p:spPr>
      </p:pic>
      <p:pic>
        <p:nvPicPr>
          <p:cNvPr id="3" name="Picture 2"/>
          <p:cNvPicPr>
            <a:picLocks noChangeAspect="1"/>
          </p:cNvPicPr>
          <p:nvPr/>
        </p:nvPicPr>
        <p:blipFill>
          <a:blip r:embed="rId4"/>
          <a:stretch>
            <a:fillRect/>
          </a:stretch>
        </p:blipFill>
        <p:spPr>
          <a:xfrm>
            <a:off x="6067765" y="1716362"/>
            <a:ext cx="2881710" cy="2888571"/>
          </a:xfrm>
          <a:prstGeom prst="rect">
            <a:avLst/>
          </a:prstGeom>
        </p:spPr>
      </p:pic>
    </p:spTree>
    <p:extLst>
      <p:ext uri="{BB962C8B-B14F-4D97-AF65-F5344CB8AC3E}">
        <p14:creationId xmlns:p14="http://schemas.microsoft.com/office/powerpoint/2010/main" val="11526154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anim calcmode="lin" valueType="num">
                                      <p:cBhvr>
                                        <p:cTn id="13" dur="500" fill="hold"/>
                                        <p:tgtEl>
                                          <p:spTgt spid="67"/>
                                        </p:tgtEl>
                                        <p:attrNameLst>
                                          <p:attrName>ppt_x</p:attrName>
                                        </p:attrNameLst>
                                      </p:cBhvr>
                                      <p:tavLst>
                                        <p:tav tm="0">
                                          <p:val>
                                            <p:strVal val="#ppt_x"/>
                                          </p:val>
                                        </p:tav>
                                        <p:tav tm="100000">
                                          <p:val>
                                            <p:strVal val="#ppt_x"/>
                                          </p:val>
                                        </p:tav>
                                      </p:tavLst>
                                    </p:anim>
                                    <p:anim calcmode="lin" valueType="num">
                                      <p:cBhvr>
                                        <p:cTn id="14" dur="5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dissolv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grpSp>
        <p:nvGrpSpPr>
          <p:cNvPr id="4" name="Google Shape;306;p26"/>
          <p:cNvGrpSpPr/>
          <p:nvPr/>
        </p:nvGrpSpPr>
        <p:grpSpPr>
          <a:xfrm>
            <a:off x="7473877" y="-212018"/>
            <a:ext cx="2025943" cy="1788473"/>
            <a:chOff x="3700913" y="792925"/>
            <a:chExt cx="717275" cy="633200"/>
          </a:xfrm>
        </p:grpSpPr>
        <p:sp>
          <p:nvSpPr>
            <p:cNvPr id="5"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0" name="Google Shape;312;p26"/>
          <p:cNvGrpSpPr/>
          <p:nvPr/>
        </p:nvGrpSpPr>
        <p:grpSpPr>
          <a:xfrm rot="-1800001">
            <a:off x="-27185" y="4148683"/>
            <a:ext cx="691766" cy="1123687"/>
            <a:chOff x="4557550" y="704650"/>
            <a:chExt cx="244925" cy="397850"/>
          </a:xfrm>
        </p:grpSpPr>
        <p:sp>
          <p:nvSpPr>
            <p:cNvPr id="11"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3" name="Picture 2"/>
          <p:cNvPicPr>
            <a:picLocks noChangeAspect="1"/>
          </p:cNvPicPr>
          <p:nvPr/>
        </p:nvPicPr>
        <p:blipFill>
          <a:blip r:embed="rId3"/>
          <a:stretch>
            <a:fillRect/>
          </a:stretch>
        </p:blipFill>
        <p:spPr>
          <a:xfrm>
            <a:off x="89510" y="912262"/>
            <a:ext cx="8949704" cy="3176291"/>
          </a:xfrm>
          <a:prstGeom prst="rect">
            <a:avLst/>
          </a:prstGeom>
        </p:spPr>
      </p:pic>
    </p:spTree>
    <p:extLst>
      <p:ext uri="{BB962C8B-B14F-4D97-AF65-F5344CB8AC3E}">
        <p14:creationId xmlns:p14="http://schemas.microsoft.com/office/powerpoint/2010/main" val="200965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7908065" y="4014216"/>
            <a:ext cx="1154166" cy="1036471"/>
          </a:xfrm>
          <a:prstGeom prst="rect">
            <a:avLst/>
          </a:prstGeom>
        </p:spPr>
      </p:pic>
      <p:sp>
        <p:nvSpPr>
          <p:cNvPr id="10" name="Google Shape;2829;p39"/>
          <p:cNvSpPr/>
          <p:nvPr/>
        </p:nvSpPr>
        <p:spPr>
          <a:xfrm>
            <a:off x="292734" y="283524"/>
            <a:ext cx="1238747" cy="57974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1900" b="1" i="0" u="none" strike="noStrike" kern="0" cap="none" spc="0" normalizeH="0" baseline="0" noProof="0" smtClean="0">
                <a:ln>
                  <a:noFill/>
                </a:ln>
                <a:solidFill>
                  <a:srgbClr val="363636"/>
                </a:solidFill>
                <a:effectLst/>
                <a:uLnTx/>
                <a:uFillTx/>
                <a:latin typeface="Arial"/>
                <a:ea typeface="Bad Script"/>
                <a:cs typeface="Bad Script"/>
                <a:sym typeface="Bad Script"/>
              </a:rPr>
              <a:t>Đ</a:t>
            </a:r>
            <a:r>
              <a:rPr kumimoji="0" lang="en" sz="1900" b="1" i="0" u="none" strike="noStrike" kern="0" cap="none" spc="0" normalizeH="0" noProof="0" smtClean="0">
                <a:ln>
                  <a:noFill/>
                </a:ln>
                <a:solidFill>
                  <a:srgbClr val="363636"/>
                </a:solidFill>
                <a:effectLst/>
                <a:uLnTx/>
                <a:uFillTx/>
                <a:latin typeface="Arial"/>
                <a:ea typeface="Bad Script"/>
                <a:cs typeface="Bad Script"/>
                <a:sym typeface="Bad Script"/>
              </a:rPr>
              <a:t> </a:t>
            </a:r>
            <a:r>
              <a:rPr lang="en" sz="1900" b="1">
                <a:solidFill>
                  <a:srgbClr val="363636"/>
                </a:solidFill>
                <a:ea typeface="Bad Script"/>
                <a:cs typeface="Bad Script"/>
                <a:sym typeface="Bad Script"/>
              </a:rPr>
              <a:t>3</a:t>
            </a:r>
            <a:endParaRPr kumimoji="0" sz="1900" b="1" i="0" u="none" strike="noStrike" kern="0" cap="none" spc="0" normalizeH="0" baseline="0" noProof="0" dirty="0">
              <a:ln>
                <a:noFill/>
              </a:ln>
              <a:solidFill>
                <a:srgbClr val="363636"/>
              </a:solidFill>
              <a:effectLst/>
              <a:uLnTx/>
              <a:uFillTx/>
              <a:latin typeface="Arial"/>
              <a:ea typeface="Bad Script"/>
              <a:cs typeface="Bad Script"/>
              <a:sym typeface="Bad Script"/>
            </a:endParaRPr>
          </a:p>
        </p:txBody>
      </p:sp>
      <p:sp>
        <p:nvSpPr>
          <p:cNvPr id="2" name="Rectangle 1"/>
          <p:cNvSpPr/>
          <p:nvPr/>
        </p:nvSpPr>
        <p:spPr>
          <a:xfrm>
            <a:off x="288533" y="1000937"/>
            <a:ext cx="6519778" cy="4039567"/>
          </a:xfrm>
          <a:prstGeom prst="rect">
            <a:avLst/>
          </a:prstGeom>
        </p:spPr>
        <p:txBody>
          <a:bodyPr wrap="square">
            <a:spAutoFit/>
          </a:bodyPr>
          <a:lstStyle/>
          <a:p>
            <a:pPr algn="just">
              <a:lnSpc>
                <a:spcPct val="150000"/>
              </a:lnSpc>
            </a:pPr>
            <a:r>
              <a:rPr lang="vi-VN" sz="1900" smtClean="0">
                <a:latin typeface="+mn-lt"/>
              </a:rPr>
              <a:t>b</a:t>
            </a:r>
            <a:r>
              <a:rPr lang="vi-VN" sz="1900">
                <a:latin typeface="+mn-lt"/>
              </a:rPr>
              <a:t>) Cho hình chữ nhật ABCD có hai đường chéo AC và BD vuông góc với nhau (Hình </a:t>
            </a:r>
            <a:r>
              <a:rPr lang="vi-VN" sz="1900">
                <a:latin typeface="+mn-lt"/>
              </a:rPr>
              <a:t>69</a:t>
            </a:r>
            <a:r>
              <a:rPr lang="vi-VN" sz="1900" smtClean="0">
                <a:latin typeface="+mn-lt"/>
              </a:rPr>
              <a:t>).</a:t>
            </a:r>
            <a:endParaRPr lang="en-US" sz="1900">
              <a:latin typeface="+mn-lt"/>
            </a:endParaRPr>
          </a:p>
          <a:p>
            <a:pPr algn="just">
              <a:lnSpc>
                <a:spcPct val="150000"/>
              </a:lnSpc>
            </a:pPr>
            <a:r>
              <a:rPr lang="vi-VN" sz="1900">
                <a:latin typeface="+mn-lt"/>
              </a:rPr>
              <a:t>• Đường thẳng AC có phải là đường trung trực của thẳng BD hay không</a:t>
            </a:r>
            <a:r>
              <a:rPr lang="vi-VN" sz="1900">
                <a:latin typeface="+mn-lt"/>
              </a:rPr>
              <a:t>? </a:t>
            </a:r>
            <a:r>
              <a:rPr lang="vi-VN" sz="1900" smtClean="0">
                <a:latin typeface="+mn-lt"/>
              </a:rPr>
              <a:t>đoạn</a:t>
            </a:r>
            <a:endParaRPr lang="vi-VN" sz="1900">
              <a:latin typeface="+mn-lt"/>
            </a:endParaRPr>
          </a:p>
          <a:p>
            <a:pPr algn="just">
              <a:lnSpc>
                <a:spcPct val="150000"/>
              </a:lnSpc>
            </a:pPr>
            <a:r>
              <a:rPr lang="vi-VN" sz="1900">
                <a:latin typeface="+mn-lt"/>
              </a:rPr>
              <a:t>• ABCD có phải là hình vuông hay </a:t>
            </a:r>
            <a:r>
              <a:rPr lang="vi-VN" sz="1900">
                <a:latin typeface="+mn-lt"/>
              </a:rPr>
              <a:t>không</a:t>
            </a:r>
            <a:r>
              <a:rPr lang="vi-VN" sz="1900" smtClean="0">
                <a:latin typeface="+mn-lt"/>
              </a:rPr>
              <a:t>?</a:t>
            </a:r>
            <a:endParaRPr lang="vi-VN" sz="1900">
              <a:latin typeface="+mn-lt"/>
            </a:endParaRPr>
          </a:p>
          <a:p>
            <a:pPr algn="just">
              <a:lnSpc>
                <a:spcPct val="150000"/>
              </a:lnSpc>
            </a:pPr>
            <a:r>
              <a:rPr lang="vi-VN" sz="1900">
                <a:latin typeface="+mn-lt"/>
              </a:rPr>
              <a:t>c) Cho hình chữ nhật ABCD có AC là tia phân giác của góc </a:t>
            </a:r>
            <a:r>
              <a:rPr lang="vi-VN" sz="1900">
                <a:latin typeface="+mn-lt"/>
              </a:rPr>
              <a:t>DAB</a:t>
            </a:r>
            <a:r>
              <a:rPr lang="vi-VN" sz="1900" smtClean="0">
                <a:latin typeface="+mn-lt"/>
              </a:rPr>
              <a:t>.</a:t>
            </a:r>
            <a:endParaRPr lang="vi-VN" sz="1900">
              <a:latin typeface="+mn-lt"/>
            </a:endParaRPr>
          </a:p>
          <a:p>
            <a:pPr algn="just">
              <a:lnSpc>
                <a:spcPct val="150000"/>
              </a:lnSpc>
            </a:pPr>
            <a:r>
              <a:rPr lang="vi-VN" sz="1900">
                <a:latin typeface="+mn-lt"/>
              </a:rPr>
              <a:t>• Tam giác ABC có phải là tam giác vuông cân hay </a:t>
            </a:r>
            <a:r>
              <a:rPr lang="vi-VN" sz="1900">
                <a:latin typeface="+mn-lt"/>
              </a:rPr>
              <a:t>không</a:t>
            </a:r>
            <a:r>
              <a:rPr lang="vi-VN" sz="1900" smtClean="0">
                <a:latin typeface="+mn-lt"/>
              </a:rPr>
              <a:t>?</a:t>
            </a:r>
            <a:endParaRPr lang="vi-VN" sz="1900">
              <a:latin typeface="+mn-lt"/>
            </a:endParaRPr>
          </a:p>
          <a:p>
            <a:pPr algn="just">
              <a:lnSpc>
                <a:spcPct val="150000"/>
              </a:lnSpc>
            </a:pPr>
            <a:r>
              <a:rPr lang="vi-VN" sz="1900">
                <a:latin typeface="+mn-lt"/>
              </a:rPr>
              <a:t>• ABCD có phải là hình vuông hay không?</a:t>
            </a:r>
            <a:endParaRPr lang="en-US" sz="1900" smtClean="0">
              <a:latin typeface="+mn-lt"/>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808311" y="1034546"/>
            <a:ext cx="2088801" cy="2421886"/>
          </a:xfrm>
          <a:prstGeom prst="rect">
            <a:avLst/>
          </a:prstGeom>
        </p:spPr>
      </p:pic>
      <p:sp>
        <p:nvSpPr>
          <p:cNvPr id="4" name="Rectangle 3"/>
          <p:cNvSpPr/>
          <p:nvPr/>
        </p:nvSpPr>
        <p:spPr>
          <a:xfrm>
            <a:off x="1627632" y="111732"/>
            <a:ext cx="7269480" cy="969496"/>
          </a:xfrm>
          <a:prstGeom prst="rect">
            <a:avLst/>
          </a:prstGeom>
        </p:spPr>
        <p:txBody>
          <a:bodyPr wrap="square">
            <a:spAutoFit/>
          </a:bodyPr>
          <a:lstStyle/>
          <a:p>
            <a:pPr lvl="0" algn="just">
              <a:lnSpc>
                <a:spcPct val="150000"/>
              </a:lnSpc>
            </a:pPr>
            <a:r>
              <a:rPr lang="vi-VN" sz="1900">
                <a:latin typeface="+mn-lt"/>
              </a:rPr>
              <a:t>a) Cho hình chữ nhật ABCD có hai cạnh kề AB và BC bằng nhau. ABCD có phải là hình vuông hay không?</a:t>
            </a:r>
            <a:endParaRPr lang="vi-VN" sz="1900">
              <a:latin typeface="+mn-lt"/>
            </a:endParaRPr>
          </a:p>
        </p:txBody>
      </p:sp>
    </p:spTree>
    <p:extLst>
      <p:ext uri="{BB962C8B-B14F-4D97-AF65-F5344CB8AC3E}">
        <p14:creationId xmlns:p14="http://schemas.microsoft.com/office/powerpoint/2010/main" val="406005429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299184" y="159484"/>
            <a:ext cx="736111" cy="661047"/>
          </a:xfrm>
          <a:prstGeom prst="rect">
            <a:avLst/>
          </a:prstGeom>
        </p:spPr>
      </p:pic>
      <p:sp>
        <p:nvSpPr>
          <p:cNvPr id="7" name="Rectangle 6"/>
          <p:cNvSpPr/>
          <p:nvPr/>
        </p:nvSpPr>
        <p:spPr>
          <a:xfrm>
            <a:off x="4252295" y="43283"/>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5" name="Rectangle 4"/>
              <p:cNvSpPr/>
              <p:nvPr/>
            </p:nvSpPr>
            <p:spPr>
              <a:xfrm>
                <a:off x="183712" y="391349"/>
                <a:ext cx="8446952" cy="1703672"/>
              </a:xfrm>
              <a:prstGeom prst="rect">
                <a:avLst/>
              </a:prstGeom>
            </p:spPr>
            <p:txBody>
              <a:bodyPr wrap="square">
                <a:spAutoFit/>
              </a:bodyPr>
              <a:lstStyle/>
              <a:p>
                <a:pPr algn="just">
                  <a:lnSpc>
                    <a:spcPct val="150000"/>
                  </a:lnSpc>
                  <a:spcBef>
                    <a:spcPts val="100"/>
                  </a:spcBef>
                  <a:spcAft>
                    <a:spcPts val="100"/>
                  </a:spcAft>
                </a:pPr>
                <a:r>
                  <a:rPr lang="en-US" sz="17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1700" i="0" kern="100">
                        <a:effectLst/>
                        <a:latin typeface="+mn-lt"/>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là hình chữ </a:t>
                </a:r>
                <a:r>
                  <a:rPr lang="en-US" sz="1700" kern="100">
                    <a:effectLst/>
                    <a:latin typeface="+mn-lt"/>
                    <a:ea typeface="Malgun Gothic" panose="020B0503020000020004" pitchFamily="34" charset="-127"/>
                    <a:cs typeface="Times New Roman" panose="02020603050405020304" pitchFamily="18" charset="0"/>
                  </a:rPr>
                  <a:t>nhật </a:t>
                </a:r>
                <a:r>
                  <a:rPr lang="en-US" sz="1700" kern="100" smtClean="0">
                    <a:effectLst/>
                    <a:latin typeface="+mn-lt"/>
                    <a:ea typeface="Malgun Gothic" panose="020B0503020000020004" pitchFamily="34" charset="-127"/>
                    <a:cs typeface="Times New Roman" panose="02020603050405020304" pitchFamily="18" charset="0"/>
                  </a:rPr>
                  <a:t>nên</a:t>
                </a:r>
                <a:r>
                  <a:rPr lang="en-US" sz="1700" kern="100">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kern="100">
                            <a:effectLst/>
                            <a:latin typeface="+mn-lt"/>
                            <a:ea typeface="Calibri" panose="020F0502020204030204" pitchFamily="34" charset="0"/>
                            <a:cs typeface="Times New Roman" panose="02020603050405020304" pitchFamily="18" charset="0"/>
                          </a:rPr>
                        </m:ctrlPr>
                      </m:accPr>
                      <m:e>
                        <m:r>
                          <m:rPr>
                            <m:sty m:val="p"/>
                          </m:rPr>
                          <a:rPr lang="en-US" sz="1700" i="0" kern="100">
                            <a:effectLst/>
                            <a:latin typeface="+mn-lt"/>
                            <a:ea typeface="Calibri" panose="020F0502020204030204" pitchFamily="34" charset="0"/>
                            <a:cs typeface="Times New Roman" panose="02020603050405020304" pitchFamily="18" charset="0"/>
                          </a:rPr>
                          <m:t>A</m:t>
                        </m:r>
                      </m:e>
                    </m:acc>
                    <m:r>
                      <a:rPr lang="nl-NL" sz="1700" i="0" kern="100">
                        <a:effectLst/>
                        <a:latin typeface="+mn-lt"/>
                        <a:ea typeface="Calibri" panose="020F0502020204030204" pitchFamily="34" charset="0"/>
                        <a:cs typeface="Times New Roman" panose="02020603050405020304" pitchFamily="18" charset="0"/>
                      </a:rPr>
                      <m:t>=</m:t>
                    </m:r>
                    <m:acc>
                      <m:accPr>
                        <m:chr m:val="̂"/>
                        <m:ctrlPr>
                          <a:rPr lang="en-US" sz="1700" kern="100">
                            <a:effectLst/>
                            <a:latin typeface="+mn-lt"/>
                            <a:ea typeface="Calibri" panose="020F0502020204030204" pitchFamily="34" charset="0"/>
                            <a:cs typeface="Times New Roman" panose="02020603050405020304" pitchFamily="18" charset="0"/>
                          </a:rPr>
                        </m:ctrlPr>
                      </m:accPr>
                      <m:e>
                        <m:r>
                          <m:rPr>
                            <m:sty m:val="p"/>
                          </m:rPr>
                          <a:rPr lang="en-US" sz="1700" i="0" kern="100">
                            <a:effectLst/>
                            <a:latin typeface="+mn-lt"/>
                            <a:ea typeface="Calibri" panose="020F0502020204030204" pitchFamily="34" charset="0"/>
                            <a:cs typeface="Times New Roman" panose="02020603050405020304" pitchFamily="18" charset="0"/>
                          </a:rPr>
                          <m:t>B</m:t>
                        </m:r>
                      </m:e>
                    </m:acc>
                    <m:r>
                      <a:rPr lang="nl-NL" sz="1700" i="0" kern="100">
                        <a:effectLst/>
                        <a:latin typeface="+mn-lt"/>
                        <a:ea typeface="Calibri" panose="020F0502020204030204" pitchFamily="34" charset="0"/>
                        <a:cs typeface="Times New Roman" panose="02020603050405020304" pitchFamily="18" charset="0"/>
                      </a:rPr>
                      <m:t>=</m:t>
                    </m:r>
                    <m:acc>
                      <m:accPr>
                        <m:chr m:val="̂"/>
                        <m:ctrlPr>
                          <a:rPr lang="en-US" sz="1700" kern="100">
                            <a:effectLst/>
                            <a:latin typeface="+mn-lt"/>
                            <a:ea typeface="Calibri" panose="020F0502020204030204" pitchFamily="34" charset="0"/>
                            <a:cs typeface="Times New Roman" panose="02020603050405020304" pitchFamily="18" charset="0"/>
                          </a:rPr>
                        </m:ctrlPr>
                      </m:accPr>
                      <m:e>
                        <m:r>
                          <m:rPr>
                            <m:sty m:val="p"/>
                          </m:rPr>
                          <a:rPr lang="en-US" sz="1700" i="0" kern="100">
                            <a:effectLst/>
                            <a:latin typeface="+mn-lt"/>
                            <a:ea typeface="Calibri" panose="020F0502020204030204" pitchFamily="34" charset="0"/>
                            <a:cs typeface="Times New Roman" panose="02020603050405020304" pitchFamily="18" charset="0"/>
                          </a:rPr>
                          <m:t>C</m:t>
                        </m:r>
                      </m:e>
                    </m:acc>
                    <m:r>
                      <a:rPr lang="nl-NL" sz="1700" i="0" kern="100">
                        <a:effectLst/>
                        <a:latin typeface="+mn-lt"/>
                        <a:ea typeface="Calibri" panose="020F0502020204030204" pitchFamily="34" charset="0"/>
                        <a:cs typeface="Times New Roman" panose="02020603050405020304" pitchFamily="18" charset="0"/>
                      </a:rPr>
                      <m:t>=</m:t>
                    </m:r>
                    <m:acc>
                      <m:accPr>
                        <m:chr m:val="̂"/>
                        <m:ctrlPr>
                          <a:rPr lang="en-US" sz="1700" kern="100">
                            <a:effectLst/>
                            <a:latin typeface="+mn-lt"/>
                            <a:ea typeface="Calibri" panose="020F0502020204030204" pitchFamily="34" charset="0"/>
                            <a:cs typeface="Times New Roman" panose="02020603050405020304" pitchFamily="18" charset="0"/>
                          </a:rPr>
                        </m:ctrlPr>
                      </m:accPr>
                      <m:e>
                        <m:r>
                          <m:rPr>
                            <m:sty m:val="p"/>
                          </m:rPr>
                          <a:rPr lang="en-US" sz="1700" i="0" kern="100">
                            <a:effectLst/>
                            <a:latin typeface="+mn-lt"/>
                            <a:ea typeface="Calibri" panose="020F0502020204030204" pitchFamily="34" charset="0"/>
                            <a:cs typeface="Times New Roman" panose="02020603050405020304" pitchFamily="18" charset="0"/>
                          </a:rPr>
                          <m:t>D</m:t>
                        </m:r>
                      </m:e>
                    </m:acc>
                    <m:r>
                      <a:rPr lang="nl-NL" sz="1700" i="0" kern="100">
                        <a:effectLst/>
                        <a:latin typeface="+mn-lt"/>
                        <a:ea typeface="Calibri" panose="020F0502020204030204" pitchFamily="34" charset="0"/>
                        <a:cs typeface="Times New Roman" panose="02020603050405020304" pitchFamily="18" charset="0"/>
                      </a:rPr>
                      <m:t>=</m:t>
                    </m:r>
                    <m:sSup>
                      <m:sSupPr>
                        <m:ctrlPr>
                          <a:rPr lang="en-US" sz="1700" kern="100">
                            <a:effectLst/>
                            <a:latin typeface="+mn-lt"/>
                            <a:ea typeface="Calibri" panose="020F0502020204030204" pitchFamily="34" charset="0"/>
                            <a:cs typeface="Times New Roman" panose="02020603050405020304" pitchFamily="18" charset="0"/>
                          </a:rPr>
                        </m:ctrlPr>
                      </m:sSupPr>
                      <m:e>
                        <m:r>
                          <a:rPr lang="nl-NL" sz="1700" i="0" kern="100">
                            <a:effectLst/>
                            <a:latin typeface="+mn-lt"/>
                            <a:ea typeface="Calibri" panose="020F0502020204030204" pitchFamily="34" charset="0"/>
                            <a:cs typeface="Times New Roman" panose="02020603050405020304" pitchFamily="18" charset="0"/>
                          </a:rPr>
                          <m:t>90</m:t>
                        </m:r>
                      </m:e>
                      <m:sup>
                        <m:r>
                          <m:rPr>
                            <m:sty m:val="p"/>
                          </m:rPr>
                          <a:rPr lang="en-US" sz="1700" i="0" kern="100">
                            <a:effectLst/>
                            <a:latin typeface="+mn-lt"/>
                            <a:ea typeface="Calibri" panose="020F0502020204030204" pitchFamily="34" charset="0"/>
                            <a:cs typeface="Times New Roman" panose="02020603050405020304" pitchFamily="18" charset="0"/>
                          </a:rPr>
                          <m:t>o</m:t>
                        </m:r>
                      </m:sup>
                    </m:sSup>
                  </m:oMath>
                </a14:m>
                <a:r>
                  <a:rPr lang="nl-NL" sz="17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700" i="0" kern="100">
                        <a:effectLst/>
                        <a:latin typeface="+mn-lt"/>
                        <a:ea typeface="Malgun Gothic" panose="020B0503020000020004" pitchFamily="34" charset="-127"/>
                        <a:cs typeface="Times New Roman" panose="02020603050405020304" pitchFamily="18" charset="0"/>
                      </a:rPr>
                      <m:t>AB</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CD</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AD</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BC</m:t>
                    </m:r>
                  </m:oMath>
                </a14:m>
                <a:r>
                  <a:rPr lang="nl-NL" sz="1700" kern="100">
                    <a:effectLst/>
                    <a:latin typeface="+mn-lt"/>
                    <a:ea typeface="Malgun Gothic" panose="020B0503020000020004" pitchFamily="34" charset="-127"/>
                    <a:cs typeface="Times New Roman" panose="02020603050405020304" pitchFamily="18" charset="0"/>
                  </a:rPr>
                  <a:t>.</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nl-NL" sz="1700" i="0" kern="100">
                        <a:effectLst/>
                        <a:latin typeface="+mn-lt"/>
                        <a:ea typeface="Calibri" panose="020F0502020204030204" pitchFamily="34" charset="0"/>
                        <a:cs typeface="Times New Roman" panose="02020603050405020304" pitchFamily="18" charset="0"/>
                      </a:rPr>
                      <m:t>AB</m:t>
                    </m:r>
                    <m:r>
                      <a:rPr lang="nl-NL" sz="1700" i="0" kern="100">
                        <a:effectLst/>
                        <a:latin typeface="+mn-lt"/>
                        <a:ea typeface="Calibri" panose="020F0502020204030204" pitchFamily="34" charset="0"/>
                        <a:cs typeface="Times New Roman" panose="02020603050405020304" pitchFamily="18" charset="0"/>
                      </a:rPr>
                      <m:t>=</m:t>
                    </m:r>
                    <m:r>
                      <m:rPr>
                        <m:sty m:val="p"/>
                      </m:rPr>
                      <a:rPr lang="nl-NL" sz="1700" i="0" kern="100">
                        <a:effectLst/>
                        <a:latin typeface="+mn-lt"/>
                        <a:ea typeface="Calibri" panose="020F0502020204030204" pitchFamily="34" charset="0"/>
                        <a:cs typeface="Times New Roman" panose="02020603050405020304" pitchFamily="18" charset="0"/>
                      </a:rPr>
                      <m:t>BC</m:t>
                    </m:r>
                  </m:oMath>
                </a14:m>
                <a:r>
                  <a:rPr lang="nl-NL"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7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AB</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BC</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CD</m:t>
                    </m:r>
                    <m:r>
                      <a:rPr lang="nl-NL" sz="1700" i="0" kern="100">
                        <a:effectLst/>
                        <a:latin typeface="+mn-lt"/>
                        <a:ea typeface="Malgun Gothic" panose="020B0503020000020004" pitchFamily="34" charset="-127"/>
                        <a:cs typeface="Times New Roman" panose="02020603050405020304" pitchFamily="18" charset="0"/>
                      </a:rPr>
                      <m:t>=</m:t>
                    </m:r>
                    <m:r>
                      <m:rPr>
                        <m:sty m:val="p"/>
                      </m:rPr>
                      <a:rPr lang="nl-NL" sz="1700" i="0" kern="100">
                        <a:effectLst/>
                        <a:latin typeface="+mn-lt"/>
                        <a:ea typeface="Malgun Gothic" panose="020B0503020000020004" pitchFamily="34" charset="-127"/>
                        <a:cs typeface="Times New Roman" panose="02020603050405020304" pitchFamily="18" charset="0"/>
                      </a:rPr>
                      <m:t>DA</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nl-NL" sz="1700" i="0" kern="100">
                        <a:effectLst/>
                        <a:latin typeface="+mn-lt"/>
                        <a:ea typeface="Calibri" panose="020F0502020204030204" pitchFamily="34" charset="0"/>
                        <a:cs typeface="Times New Roman" panose="02020603050405020304" pitchFamily="18" charset="0"/>
                      </a:rPr>
                      <m:t>ABCD</m:t>
                    </m:r>
                  </m:oMath>
                </a14:m>
                <a:r>
                  <a:rPr lang="nl-NL" sz="1700" kern="100">
                    <a:effectLst/>
                    <a:latin typeface="+mn-lt"/>
                    <a:ea typeface="Malgun Gothic" panose="020B0503020000020004" pitchFamily="34" charset="-127"/>
                    <a:cs typeface="Times New Roman" panose="02020603050405020304" pitchFamily="18" charset="0"/>
                  </a:rPr>
                  <a:t> có 4 góc vuông, 4 cạnh bằng nhau nên là hình vuông.</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Malgun Gothic" panose="020B0503020000020004" pitchFamily="34" charset="-127"/>
                    <a:cs typeface="Times New Roman" panose="02020603050405020304" pitchFamily="18" charset="0"/>
                  </a:rPr>
                  <a:t>b)</a:t>
                </a:r>
                <a:endParaRPr lang="en-US" sz="1700" kern="1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3712" y="391349"/>
                <a:ext cx="8446952" cy="1703672"/>
              </a:xfrm>
              <a:prstGeom prst="rect">
                <a:avLst/>
              </a:prstGeom>
              <a:blipFill>
                <a:blip r:embed="rId4"/>
                <a:stretch>
                  <a:fillRect l="-433" b="-3929"/>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47136" y="2095021"/>
            <a:ext cx="2088801" cy="238753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289969" y="1889493"/>
                <a:ext cx="6707727" cy="3244863"/>
              </a:xfrm>
              <a:prstGeom prst="rect">
                <a:avLst/>
              </a:prstGeom>
            </p:spPr>
            <p:txBody>
              <a:bodyPr wrap="square">
                <a:spAutoFit/>
              </a:bodyPr>
              <a:lstStyle/>
              <a:p>
                <a:pPr algn="just">
                  <a:lnSpc>
                    <a:spcPct val="150000"/>
                  </a:lnSpc>
                </a:pPr>
                <a:r>
                  <a:rPr lang="nl-NL" sz="1700" kern="100" smtClean="0">
                    <a:latin typeface="+mn-lt"/>
                    <a:ea typeface="Calibri" panose="020F0502020204030204" pitchFamily="34" charset="0"/>
                    <a:cs typeface="Times New Roman" panose="02020603050405020304" pitchFamily="18" charset="0"/>
                  </a:rPr>
                  <a:t>V</a:t>
                </a:r>
                <a:r>
                  <a:rPr lang="nl-NL" sz="1700" kern="100" smtClean="0">
                    <a:effectLst/>
                    <a:latin typeface="+mn-lt"/>
                    <a:ea typeface="Calibri" panose="020F0502020204030204" pitchFamily="34" charset="0"/>
                    <a:cs typeface="Times New Roman" panose="02020603050405020304" pitchFamily="18" charset="0"/>
                  </a:rPr>
                  <a:t>ì </a:t>
                </a:r>
                <a14:m>
                  <m:oMath xmlns:m="http://schemas.openxmlformats.org/officeDocument/2006/math">
                    <m:r>
                      <m:rPr>
                        <m:sty m:val="p"/>
                      </m:rPr>
                      <a:rPr lang="nl-NL" sz="1700" i="0" kern="100">
                        <a:effectLst/>
                        <a:latin typeface="+mn-lt"/>
                        <a:ea typeface="Calibri" panose="020F0502020204030204" pitchFamily="34" charset="0"/>
                        <a:cs typeface="Times New Roman" panose="02020603050405020304" pitchFamily="18" charset="0"/>
                      </a:rPr>
                      <m:t>ABCD</m:t>
                    </m:r>
                  </m:oMath>
                </a14:m>
                <a:r>
                  <a:rPr lang="nl-NL" sz="1700" kern="100">
                    <a:effectLst/>
                    <a:latin typeface="+mn-lt"/>
                    <a:ea typeface="Malgun Gothic" panose="020B0503020000020004" pitchFamily="34" charset="-127"/>
                    <a:cs typeface="Times New Roman" panose="02020603050405020304" pitchFamily="18" charset="0"/>
                  </a:rPr>
                  <a:t> là hình chữ nhật </a:t>
                </a: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700" kern="100">
                    <a:effectLst/>
                    <a:latin typeface="+mn-lt"/>
                    <a:ea typeface="Malgun Gothic" panose="020B0503020000020004" pitchFamily="34" charset="-127"/>
                    <a:cs typeface="Times New Roman" panose="02020603050405020304" pitchFamily="18" charset="0"/>
                  </a:rPr>
                  <a:t> Hai đường chéo </a:t>
                </a:r>
                <a14:m>
                  <m:oMath xmlns:m="http://schemas.openxmlformats.org/officeDocument/2006/math">
                    <m:r>
                      <m:rPr>
                        <m:sty m:val="p"/>
                      </m:rPr>
                      <a:rPr lang="nl-NL" sz="1700" i="0" kern="100">
                        <a:effectLst/>
                        <a:latin typeface="+mn-lt"/>
                        <a:ea typeface="Malgun Gothic" panose="020B0503020000020004" pitchFamily="34" charset="-127"/>
                        <a:cs typeface="Times New Roman" panose="02020603050405020304" pitchFamily="18" charset="0"/>
                      </a:rPr>
                      <m:t>AC</m:t>
                    </m:r>
                    <m:r>
                      <a:rPr lang="nl-NL" sz="1700" i="0" kern="100">
                        <a:effectLst/>
                        <a:latin typeface="+mn-lt"/>
                        <a:ea typeface="Malgun Gothic" panose="020B0503020000020004" pitchFamily="34" charset="-127"/>
                        <a:cs typeface="Times New Roman" panose="02020603050405020304" pitchFamily="18" charset="0"/>
                      </a:rPr>
                      <m:t>, </m:t>
                    </m:r>
                    <m:r>
                      <m:rPr>
                        <m:sty m:val="p"/>
                      </m:rPr>
                      <a:rPr lang="nl-NL" sz="1700" i="0" kern="100">
                        <a:effectLst/>
                        <a:latin typeface="+mn-lt"/>
                        <a:ea typeface="Malgun Gothic" panose="020B0503020000020004" pitchFamily="34" charset="-127"/>
                        <a:cs typeface="Times New Roman" panose="02020603050405020304" pitchFamily="18" charset="0"/>
                      </a:rPr>
                      <m:t>BD</m:t>
                    </m:r>
                  </m:oMath>
                </a14:m>
                <a:r>
                  <a:rPr lang="nl-NL" sz="1700" kern="100">
                    <a:effectLst/>
                    <a:latin typeface="+mn-lt"/>
                    <a:ea typeface="Malgun Gothic" panose="020B0503020000020004" pitchFamily="34" charset="-127"/>
                    <a:cs typeface="Times New Roman" panose="02020603050405020304" pitchFamily="18" charset="0"/>
                  </a:rPr>
                  <a:t> cắt nhau tại trung điểm </a:t>
                </a:r>
                <a14:m>
                  <m:oMath xmlns:m="http://schemas.openxmlformats.org/officeDocument/2006/math">
                    <m:r>
                      <m:rPr>
                        <m:sty m:val="p"/>
                      </m:rPr>
                      <a:rPr lang="nl-NL" sz="1700" i="0" kern="100">
                        <a:effectLst/>
                        <a:latin typeface="+mn-lt"/>
                        <a:ea typeface="Malgun Gothic" panose="020B0503020000020004" pitchFamily="34" charset="-127"/>
                        <a:cs typeface="Times New Roman" panose="02020603050405020304" pitchFamily="18" charset="0"/>
                      </a:rPr>
                      <m:t>O</m:t>
                    </m:r>
                  </m:oMath>
                </a14:m>
                <a:r>
                  <a:rPr lang="nl-NL" sz="1700" kern="100">
                    <a:effectLst/>
                    <a:latin typeface="+mn-lt"/>
                    <a:ea typeface="Malgun Gothic" panose="020B0503020000020004" pitchFamily="34" charset="-127"/>
                    <a:cs typeface="Times New Roman" panose="02020603050405020304" pitchFamily="18" charset="0"/>
                  </a:rPr>
                  <a:t> mỗi đường.</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nl-NL"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nl-NL" sz="1700" i="0" kern="100">
                        <a:effectLst/>
                        <a:latin typeface="+mn-lt"/>
                        <a:ea typeface="Calibri" panose="020F0502020204030204" pitchFamily="34" charset="0"/>
                        <a:cs typeface="Times New Roman" panose="02020603050405020304" pitchFamily="18" charset="0"/>
                      </a:rPr>
                      <m:t>AC</m:t>
                    </m:r>
                    <m:r>
                      <a:rPr lang="nl-NL" sz="1700" i="0" kern="100">
                        <a:effectLst/>
                        <a:latin typeface="+mn-lt"/>
                        <a:ea typeface="Calibri" panose="020F0502020204030204" pitchFamily="34" charset="0"/>
                        <a:cs typeface="Times New Roman" panose="02020603050405020304" pitchFamily="18" charset="0"/>
                      </a:rPr>
                      <m:t>⊥</m:t>
                    </m:r>
                    <m:r>
                      <m:rPr>
                        <m:sty m:val="p"/>
                      </m:rPr>
                      <a:rPr lang="nl-NL" sz="1700" i="0" kern="100">
                        <a:effectLst/>
                        <a:latin typeface="+mn-lt"/>
                        <a:ea typeface="Calibri" panose="020F0502020204030204" pitchFamily="34" charset="0"/>
                        <a:cs typeface="Times New Roman" panose="02020603050405020304" pitchFamily="18" charset="0"/>
                      </a:rPr>
                      <m:t>BD</m:t>
                    </m:r>
                  </m:oMath>
                </a14:m>
                <a:r>
                  <a:rPr lang="nl-NL"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70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nl-NL" sz="1700" i="0" kern="100">
                        <a:effectLst/>
                        <a:latin typeface="+mn-lt"/>
                        <a:ea typeface="Malgun Gothic" panose="020B0503020000020004" pitchFamily="34" charset="-127"/>
                        <a:cs typeface="Times New Roman" panose="02020603050405020304" pitchFamily="18" charset="0"/>
                      </a:rPr>
                      <m:t>AC</m:t>
                    </m:r>
                  </m:oMath>
                </a14:m>
                <a:r>
                  <a:rPr lang="nl-NL" sz="1700" kern="100">
                    <a:effectLst/>
                    <a:latin typeface="+mn-lt"/>
                    <a:ea typeface="Malgun Gothic" panose="020B0503020000020004" pitchFamily="34" charset="-127"/>
                    <a:cs typeface="Times New Roman" panose="02020603050405020304" pitchFamily="18" charset="0"/>
                  </a:rPr>
                  <a:t> là trung trực của BD</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smtClean="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nl-NL" sz="1700" i="0" kern="100">
                        <a:effectLst/>
                        <a:latin typeface="+mn-lt"/>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là hình chữ nhật </a:t>
                </a:r>
                <a:endParaRPr lang="en-US" sz="1700" kern="100" smtClean="0">
                  <a:effectLst/>
                  <a:latin typeface="+mn-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kern="100">
                            <a:effectLst/>
                            <a:latin typeface="+mn-lt"/>
                            <a:ea typeface="Malgun Gothic" panose="020B0503020000020004" pitchFamily="34" charset="-127"/>
                            <a:cs typeface="Times New Roman" panose="02020603050405020304" pitchFamily="18" charset="0"/>
                          </a:rPr>
                        </m:ctrlPr>
                      </m:accPr>
                      <m:e>
                        <m:r>
                          <m:rPr>
                            <m:sty m:val="p"/>
                          </m:rPr>
                          <a:rPr lang="en-US" sz="1700" i="0" kern="100">
                            <a:effectLst/>
                            <a:latin typeface="+mn-lt"/>
                            <a:ea typeface="Malgun Gothic" panose="020B0503020000020004" pitchFamily="34" charset="-127"/>
                            <a:cs typeface="Times New Roman" panose="02020603050405020304" pitchFamily="18" charset="0"/>
                          </a:rPr>
                          <m:t>A</m:t>
                        </m:r>
                      </m:e>
                    </m:acc>
                    <m:r>
                      <a:rPr lang="en-US" sz="1700" i="0" kern="100">
                        <a:effectLst/>
                        <a:latin typeface="+mn-lt"/>
                        <a:ea typeface="Malgun Gothic" panose="020B0503020000020004" pitchFamily="34" charset="-127"/>
                        <a:cs typeface="Times New Roman" panose="02020603050405020304" pitchFamily="18" charset="0"/>
                      </a:rPr>
                      <m:t>=</m:t>
                    </m:r>
                    <m:acc>
                      <m:accPr>
                        <m:chr m:val="̂"/>
                        <m:ctrlPr>
                          <a:rPr lang="en-US" sz="1700" kern="100">
                            <a:effectLst/>
                            <a:latin typeface="+mn-lt"/>
                            <a:ea typeface="Malgun Gothic" panose="020B0503020000020004" pitchFamily="34" charset="-127"/>
                            <a:cs typeface="Times New Roman" panose="02020603050405020304" pitchFamily="18" charset="0"/>
                          </a:rPr>
                        </m:ctrlPr>
                      </m:accPr>
                      <m:e>
                        <m:r>
                          <m:rPr>
                            <m:sty m:val="p"/>
                          </m:rPr>
                          <a:rPr lang="en-US" sz="1700" i="0" kern="100">
                            <a:effectLst/>
                            <a:latin typeface="+mn-lt"/>
                            <a:ea typeface="Malgun Gothic" panose="020B0503020000020004" pitchFamily="34" charset="-127"/>
                            <a:cs typeface="Times New Roman" panose="02020603050405020304" pitchFamily="18" charset="0"/>
                          </a:rPr>
                          <m:t>B</m:t>
                        </m:r>
                      </m:e>
                    </m:acc>
                    <m:r>
                      <a:rPr lang="en-US" sz="1700" i="0" kern="100">
                        <a:effectLst/>
                        <a:latin typeface="+mn-lt"/>
                        <a:ea typeface="Malgun Gothic" panose="020B0503020000020004" pitchFamily="34" charset="-127"/>
                        <a:cs typeface="Times New Roman" panose="02020603050405020304" pitchFamily="18" charset="0"/>
                      </a:rPr>
                      <m:t>=</m:t>
                    </m:r>
                    <m:acc>
                      <m:accPr>
                        <m:chr m:val="̂"/>
                        <m:ctrlPr>
                          <a:rPr lang="en-US" sz="1700" kern="100">
                            <a:effectLst/>
                            <a:latin typeface="+mn-lt"/>
                            <a:ea typeface="Malgun Gothic" panose="020B0503020000020004" pitchFamily="34" charset="-127"/>
                            <a:cs typeface="Times New Roman" panose="02020603050405020304" pitchFamily="18" charset="0"/>
                          </a:rPr>
                        </m:ctrlPr>
                      </m:accPr>
                      <m:e>
                        <m:r>
                          <m:rPr>
                            <m:sty m:val="p"/>
                          </m:rPr>
                          <a:rPr lang="en-US" sz="1700" i="0" kern="100">
                            <a:effectLst/>
                            <a:latin typeface="+mn-lt"/>
                            <a:ea typeface="Malgun Gothic" panose="020B0503020000020004" pitchFamily="34" charset="-127"/>
                            <a:cs typeface="Times New Roman" panose="02020603050405020304" pitchFamily="18" charset="0"/>
                          </a:rPr>
                          <m:t>C</m:t>
                        </m:r>
                      </m:e>
                    </m:acc>
                    <m:r>
                      <a:rPr lang="en-US" sz="1700" i="0" kern="100">
                        <a:effectLst/>
                        <a:latin typeface="+mn-lt"/>
                        <a:ea typeface="Malgun Gothic" panose="020B0503020000020004" pitchFamily="34" charset="-127"/>
                        <a:cs typeface="Times New Roman" panose="02020603050405020304" pitchFamily="18" charset="0"/>
                      </a:rPr>
                      <m:t>=</m:t>
                    </m:r>
                    <m:acc>
                      <m:accPr>
                        <m:chr m:val="̂"/>
                        <m:ctrlPr>
                          <a:rPr lang="en-US" sz="1700" kern="100">
                            <a:effectLst/>
                            <a:latin typeface="+mn-lt"/>
                            <a:ea typeface="Malgun Gothic" panose="020B0503020000020004" pitchFamily="34" charset="-127"/>
                            <a:cs typeface="Times New Roman" panose="02020603050405020304" pitchFamily="18" charset="0"/>
                          </a:rPr>
                        </m:ctrlPr>
                      </m:accPr>
                      <m:e>
                        <m:r>
                          <m:rPr>
                            <m:sty m:val="p"/>
                          </m:rPr>
                          <a:rPr lang="en-US" sz="1700" i="0" kern="100">
                            <a:effectLst/>
                            <a:latin typeface="+mn-lt"/>
                            <a:ea typeface="Malgun Gothic" panose="020B0503020000020004" pitchFamily="34" charset="-127"/>
                            <a:cs typeface="Times New Roman" panose="02020603050405020304" pitchFamily="18" charset="0"/>
                          </a:rPr>
                          <m:t>D</m:t>
                        </m:r>
                      </m:e>
                    </m:acc>
                    <m:r>
                      <a:rPr lang="en-US" sz="1700" i="0" kern="100">
                        <a:effectLst/>
                        <a:latin typeface="+mn-lt"/>
                        <a:ea typeface="Malgun Gothic" panose="020B0503020000020004" pitchFamily="34" charset="-127"/>
                        <a:cs typeface="Times New Roman" panose="02020603050405020304" pitchFamily="18" charset="0"/>
                      </a:rPr>
                      <m:t>=</m:t>
                    </m:r>
                    <m:sSup>
                      <m:sSupPr>
                        <m:ctrlPr>
                          <a:rPr lang="en-US" sz="1700" kern="100">
                            <a:effectLst/>
                            <a:latin typeface="+mn-lt"/>
                            <a:ea typeface="Malgun Gothic" panose="020B0503020000020004" pitchFamily="34" charset="-127"/>
                            <a:cs typeface="Times New Roman" panose="02020603050405020304" pitchFamily="18" charset="0"/>
                          </a:rPr>
                        </m:ctrlPr>
                      </m:sSupPr>
                      <m:e>
                        <m:r>
                          <a:rPr lang="en-US" sz="1700" i="0" kern="100">
                            <a:effectLst/>
                            <a:latin typeface="+mn-lt"/>
                            <a:ea typeface="Malgun Gothic" panose="020B0503020000020004" pitchFamily="34" charset="-127"/>
                            <a:cs typeface="Times New Roman" panose="02020603050405020304" pitchFamily="18" charset="0"/>
                          </a:rPr>
                          <m:t>90</m:t>
                        </m:r>
                      </m:e>
                      <m:sup>
                        <m:r>
                          <m:rPr>
                            <m:sty m:val="p"/>
                          </m:rPr>
                          <a:rPr lang="en-US" sz="1700" i="0" kern="100">
                            <a:effectLst/>
                            <a:latin typeface="+mn-lt"/>
                            <a:ea typeface="Malgun Gothic" panose="020B0503020000020004" pitchFamily="34" charset="-127"/>
                            <a:cs typeface="Times New Roman" panose="02020603050405020304" pitchFamily="18" charset="0"/>
                          </a:rPr>
                          <m:t>o</m:t>
                        </m:r>
                      </m:sup>
                    </m:sSup>
                  </m:oMath>
                </a14:m>
                <a:r>
                  <a:rPr lang="en-US" sz="17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700" i="0" kern="100">
                        <a:effectLst/>
                        <a:latin typeface="+mn-lt"/>
                        <a:ea typeface="Malgun Gothic" panose="020B0503020000020004" pitchFamily="34" charset="-127"/>
                        <a:cs typeface="Times New Roman" panose="02020603050405020304" pitchFamily="18" charset="0"/>
                      </a:rPr>
                      <m:t>AB</m:t>
                    </m:r>
                    <m:r>
                      <a:rPr lang="en-US" sz="1700" i="0" kern="100">
                        <a:effectLst/>
                        <a:latin typeface="+mn-lt"/>
                        <a:ea typeface="Malgun Gothic" panose="020B0503020000020004" pitchFamily="34" charset="-127"/>
                        <a:cs typeface="Times New Roman" panose="02020603050405020304" pitchFamily="18" charset="0"/>
                      </a:rPr>
                      <m:t>=</m:t>
                    </m:r>
                    <m:r>
                      <m:rPr>
                        <m:sty m:val="p"/>
                      </m:rPr>
                      <a:rPr lang="en-US" sz="1700" i="0" kern="100">
                        <a:effectLst/>
                        <a:latin typeface="+mn-lt"/>
                        <a:ea typeface="Malgun Gothic" panose="020B0503020000020004" pitchFamily="34" charset="-127"/>
                        <a:cs typeface="Times New Roman" panose="02020603050405020304" pitchFamily="18" charset="0"/>
                      </a:rPr>
                      <m:t>CD</m:t>
                    </m:r>
                    <m:r>
                      <a:rPr lang="en-US" sz="1700" i="0" kern="100">
                        <a:effectLst/>
                        <a:latin typeface="+mn-lt"/>
                        <a:ea typeface="Malgun Gothic" panose="020B0503020000020004" pitchFamily="34" charset="-127"/>
                        <a:cs typeface="Times New Roman" panose="02020603050405020304" pitchFamily="18" charset="0"/>
                      </a:rPr>
                      <m:t>;</m:t>
                    </m:r>
                    <m:r>
                      <m:rPr>
                        <m:sty m:val="p"/>
                      </m:rPr>
                      <a:rPr lang="en-US" sz="1700" i="0" kern="100">
                        <a:effectLst/>
                        <a:latin typeface="+mn-lt"/>
                        <a:ea typeface="Malgun Gothic" panose="020B0503020000020004" pitchFamily="34" charset="-127"/>
                        <a:cs typeface="Times New Roman" panose="02020603050405020304" pitchFamily="18" charset="0"/>
                      </a:rPr>
                      <m:t>AD</m:t>
                    </m:r>
                    <m:r>
                      <a:rPr lang="en-US" sz="1700" i="0" kern="100">
                        <a:effectLst/>
                        <a:latin typeface="+mn-lt"/>
                        <a:ea typeface="Malgun Gothic" panose="020B0503020000020004" pitchFamily="34" charset="-127"/>
                        <a:cs typeface="Times New Roman" panose="02020603050405020304" pitchFamily="18" charset="0"/>
                      </a:rPr>
                      <m:t>=</m:t>
                    </m:r>
                    <m:r>
                      <m:rPr>
                        <m:sty m:val="p"/>
                      </m:rPr>
                      <a:rPr lang="en-US" sz="1700" i="0" kern="100">
                        <a:effectLst/>
                        <a:latin typeface="+mn-lt"/>
                        <a:ea typeface="Malgun Gothic" panose="020B0503020000020004" pitchFamily="34" charset="-127"/>
                        <a:cs typeface="Times New Roman" panose="02020603050405020304" pitchFamily="18" charset="0"/>
                      </a:rPr>
                      <m:t>BC</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1700" i="0" kern="100">
                        <a:effectLst/>
                        <a:latin typeface="+mn-lt"/>
                        <a:ea typeface="Calibri" panose="020F0502020204030204" pitchFamily="34" charset="0"/>
                        <a:cs typeface="Times New Roman" panose="02020603050405020304" pitchFamily="18" charset="0"/>
                      </a:rPr>
                      <m:t>AC</m:t>
                    </m:r>
                  </m:oMath>
                </a14:m>
                <a:r>
                  <a:rPr lang="en-US" sz="1700" kern="100">
                    <a:effectLst/>
                    <a:latin typeface="+mn-lt"/>
                    <a:ea typeface="Malgun Gothic" panose="020B0503020000020004" pitchFamily="34" charset="-127"/>
                    <a:cs typeface="Times New Roman" panose="02020603050405020304" pitchFamily="18" charset="0"/>
                  </a:rPr>
                  <a:t> là trung trực của </a:t>
                </a:r>
                <a14:m>
                  <m:oMath xmlns:m="http://schemas.openxmlformats.org/officeDocument/2006/math">
                    <m:r>
                      <m:rPr>
                        <m:sty m:val="p"/>
                      </m:rPr>
                      <a:rPr lang="en-US" sz="1700" i="0" kern="100">
                        <a:effectLst/>
                        <a:latin typeface="+mn-lt"/>
                        <a:ea typeface="Malgun Gothic" panose="020B0503020000020004" pitchFamily="34" charset="-127"/>
                        <a:cs typeface="Times New Roman" panose="02020603050405020304" pitchFamily="18" charset="0"/>
                      </a:rPr>
                      <m:t>BD</m:t>
                    </m:r>
                  </m:oMath>
                </a14:m>
                <a:endParaRPr lang="en-US" sz="1700" i="0" kern="100" smtClean="0">
                  <a:effectLst/>
                  <a:latin typeface="+mn-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r>
                      <a:rPr lang="en-US" sz="1700" i="1" kern="100">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1700" i="0" kern="100">
                        <a:effectLst/>
                        <a:latin typeface="+mn-lt"/>
                        <a:ea typeface="Calibri" panose="020F0502020204030204" pitchFamily="34" charset="0"/>
                        <a:cs typeface="Times New Roman" panose="02020603050405020304" pitchFamily="18" charset="0"/>
                      </a:rPr>
                      <m:t>AB</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AD</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CB</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CD</m:t>
                    </m:r>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7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700" i="0" kern="100">
                        <a:effectLst/>
                        <a:latin typeface="+mn-lt"/>
                        <a:ea typeface="Calibri" panose="020F0502020204030204" pitchFamily="34" charset="0"/>
                        <a:cs typeface="Times New Roman" panose="02020603050405020304" pitchFamily="18" charset="0"/>
                      </a:rPr>
                      <m:t>AB</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BC</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CD</m:t>
                    </m:r>
                    <m:r>
                      <a:rPr lang="en-US" sz="1700" i="0" kern="100">
                        <a:effectLst/>
                        <a:latin typeface="+mn-lt"/>
                        <a:ea typeface="Calibri" panose="020F0502020204030204" pitchFamily="34" charset="0"/>
                        <a:cs typeface="Times New Roman" panose="02020603050405020304" pitchFamily="18" charset="0"/>
                      </a:rPr>
                      <m:t>=</m:t>
                    </m:r>
                    <m:r>
                      <m:rPr>
                        <m:sty m:val="p"/>
                      </m:rPr>
                      <a:rPr lang="en-US" sz="1700" i="0" kern="100">
                        <a:effectLst/>
                        <a:latin typeface="+mn-lt"/>
                        <a:ea typeface="Calibri" panose="020F0502020204030204" pitchFamily="34" charset="0"/>
                        <a:cs typeface="Times New Roman" panose="02020603050405020304" pitchFamily="18" charset="0"/>
                      </a:rPr>
                      <m:t>DA</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1700" i="0" kern="100">
                        <a:effectLst/>
                        <a:latin typeface="+mn-lt"/>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a:t>
                </a:r>
                <a:r>
                  <a:rPr lang="en-US" sz="1700" kern="100">
                    <a:effectLst/>
                    <a:latin typeface="+mn-lt"/>
                    <a:ea typeface="Calibri" panose="020F0502020204030204" pitchFamily="34" charset="0"/>
                    <a:cs typeface="Times New Roman" panose="02020603050405020304" pitchFamily="18" charset="0"/>
                  </a:rPr>
                  <a:t>có 4 góc vuông, 4 cạnh bằng nhau nên là hình vuông</a:t>
                </a:r>
              </a:p>
            </p:txBody>
          </p:sp>
        </mc:Choice>
        <mc:Fallback>
          <p:sp>
            <p:nvSpPr>
              <p:cNvPr id="6" name="Rectangle 5"/>
              <p:cNvSpPr>
                <a:spLocks noRot="1" noChangeAspect="1" noMove="1" noResize="1" noEditPoints="1" noAdjustHandles="1" noChangeArrowheads="1" noChangeShapeType="1" noTextEdit="1"/>
              </p:cNvSpPr>
              <p:nvPr/>
            </p:nvSpPr>
            <p:spPr>
              <a:xfrm>
                <a:off x="2289969" y="1889493"/>
                <a:ext cx="6707727" cy="3244863"/>
              </a:xfrm>
              <a:prstGeom prst="rect">
                <a:avLst/>
              </a:prstGeom>
              <a:blipFill>
                <a:blip r:embed="rId7"/>
                <a:stretch>
                  <a:fillRect l="-636" r="-545" b="-188"/>
                </a:stretch>
              </a:blipFill>
            </p:spPr>
            <p:txBody>
              <a:bodyPr/>
              <a:lstStyle/>
              <a:p>
                <a:r>
                  <a:rPr lang="en-US">
                    <a:noFill/>
                  </a:rPr>
                  <a:t> </a:t>
                </a:r>
              </a:p>
            </p:txBody>
          </p:sp>
        </mc:Fallback>
      </mc:AlternateContent>
    </p:spTree>
    <p:extLst>
      <p:ext uri="{BB962C8B-B14F-4D97-AF65-F5344CB8AC3E}">
        <p14:creationId xmlns:p14="http://schemas.microsoft.com/office/powerpoint/2010/main" val="40142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7" dur="500"/>
                                        <p:tgtEl>
                                          <p:spTgt spid="6">
                                            <p:txEl>
                                              <p:pRg st="2" end="2"/>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50" dur="500"/>
                                        <p:tgtEl>
                                          <p:spTgt spid="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wipe(left)">
                                      <p:cBhvr>
                                        <p:cTn id="60" dur="500"/>
                                        <p:tgtEl>
                                          <p:spTgt spid="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299184" y="159484"/>
            <a:ext cx="736111" cy="661047"/>
          </a:xfrm>
          <a:prstGeom prst="rect">
            <a:avLst/>
          </a:prstGeom>
        </p:spPr>
      </p:pic>
      <p:sp>
        <p:nvSpPr>
          <p:cNvPr id="7" name="Rectangle 6"/>
          <p:cNvSpPr/>
          <p:nvPr/>
        </p:nvSpPr>
        <p:spPr>
          <a:xfrm>
            <a:off x="4371167" y="30534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114742" y="857550"/>
                <a:ext cx="5607361" cy="4066498"/>
              </a:xfrm>
              <a:prstGeom prst="rect">
                <a:avLst/>
              </a:prstGeom>
            </p:spPr>
            <p:txBody>
              <a:bodyPr wrap="square">
                <a:spAutoFit/>
              </a:bodyPr>
              <a:lstStyle/>
              <a:p>
                <a:pPr algn="just">
                  <a:lnSpc>
                    <a:spcPct val="150000"/>
                  </a:lnSpc>
                  <a:spcBef>
                    <a:spcPts val="100"/>
                  </a:spcBef>
                  <a:spcAft>
                    <a:spcPts val="100"/>
                  </a:spcAft>
                </a:pPr>
                <a:r>
                  <a:rPr lang="en-US" sz="1800" kern="100" smtClean="0">
                    <a:effectLst/>
                    <a:ea typeface="Calibri" panose="020F0502020204030204" pitchFamily="34" charset="0"/>
                    <a:cs typeface="Times New Roman" panose="02020603050405020304" pitchFamily="18" charset="0"/>
                  </a:rPr>
                  <a:t>c) </a:t>
                </a:r>
                <a14:m>
                  <m:oMath xmlns:m="http://schemas.openxmlformats.org/officeDocument/2006/math">
                    <m:r>
                      <m:rPr>
                        <m:sty m:val="p"/>
                      </m:rPr>
                      <a:rPr lang="en-US" sz="1800" i="0" kern="100" smtClean="0">
                        <a:effectLst/>
                        <a:latin typeface="+mn-lt"/>
                        <a:ea typeface="Calibri" panose="020F0502020204030204" pitchFamily="34" charset="0"/>
                        <a:cs typeface="Times New Roman" panose="02020603050405020304" pitchFamily="18" charset="0"/>
                      </a:rPr>
                      <m:t>ABCD</m:t>
                    </m:r>
                  </m:oMath>
                </a14:m>
                <a:r>
                  <a:rPr lang="en-US" sz="1800" kern="100">
                    <a:effectLst/>
                    <a:latin typeface="+mn-lt"/>
                    <a:ea typeface="Malgun Gothic" panose="020B0503020000020004" pitchFamily="34" charset="-127"/>
                    <a:cs typeface="Times New Roman" panose="02020603050405020304" pitchFamily="18" charset="0"/>
                  </a:rPr>
                  <a:t> là hình chữ nhật </a:t>
                </a:r>
                <a:endParaRPr lang="en-US" sz="1800" kern="100" smtClean="0">
                  <a:effectLst/>
                  <a:latin typeface="+mn-lt"/>
                  <a:ea typeface="Malgun Gothic" panose="020B0503020000020004" pitchFamily="34" charset="-127"/>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m:t>
                        </m:r>
                      </m:e>
                    </m:acc>
                    <m:r>
                      <a:rPr lang="en-US" sz="1800" i="0" kern="100">
                        <a:effectLst/>
                        <a:latin typeface="+mn-lt"/>
                        <a:ea typeface="Malgun Gothic" panose="020B0503020000020004" pitchFamily="34" charset="-127"/>
                        <a:cs typeface="Times New Roman" panose="02020603050405020304" pitchFamily="18" charset="0"/>
                      </a:rPr>
                      <m:t>=</m:t>
                    </m:r>
                    <m:sSup>
                      <m:sSupPr>
                        <m:ctrlPr>
                          <a:rPr lang="en-US" sz="1800" kern="100">
                            <a:effectLst/>
                            <a:latin typeface="+mn-lt"/>
                            <a:ea typeface="Malgun Gothic" panose="020B0503020000020004" pitchFamily="34" charset="-127"/>
                            <a:cs typeface="Times New Roman" panose="02020603050405020304" pitchFamily="18" charset="0"/>
                          </a:rPr>
                        </m:ctrlPr>
                      </m:sSupPr>
                      <m:e>
                        <m:r>
                          <a:rPr lang="en-US" sz="1800" i="0" kern="100">
                            <a:effectLst/>
                            <a:latin typeface="+mn-lt"/>
                            <a:ea typeface="Malgun Gothic" panose="020B0503020000020004" pitchFamily="34" charset="-127"/>
                            <a:cs typeface="Times New Roman" panose="02020603050405020304" pitchFamily="18" charset="0"/>
                          </a:rPr>
                          <m:t>90</m:t>
                        </m:r>
                      </m:e>
                      <m:sup>
                        <m:r>
                          <m:rPr>
                            <m:sty m:val="p"/>
                          </m:rPr>
                          <a:rPr lang="en-US" sz="1800" i="0" kern="100">
                            <a:effectLst/>
                            <a:latin typeface="+mn-lt"/>
                            <a:ea typeface="Malgun Gothic" panose="020B0503020000020004" pitchFamily="34" charset="-127"/>
                            <a:cs typeface="Times New Roman" panose="02020603050405020304" pitchFamily="18" charset="0"/>
                          </a:rPr>
                          <m:t>o</m:t>
                        </m:r>
                      </m:sup>
                    </m:sSup>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AD</m:t>
                    </m:r>
                    <m:r>
                      <a:rPr lang="en-US" sz="1800" i="0" kern="100">
                        <a:effectLst/>
                        <a:latin typeface="+mn-lt"/>
                        <a:ea typeface="Malgun Gothic" panose="020B0503020000020004" pitchFamily="34" charset="-127"/>
                        <a:cs typeface="Times New Roman" panose="02020603050405020304" pitchFamily="18" charset="0"/>
                      </a:rPr>
                      <m:t>//</m:t>
                    </m:r>
                    <m:r>
                      <m:rPr>
                        <m:sty m:val="p"/>
                      </m:rPr>
                      <a:rPr lang="en-US" sz="1800" i="0" kern="100">
                        <a:effectLst/>
                        <a:latin typeface="+mn-lt"/>
                        <a:ea typeface="Malgun Gothic" panose="020B0503020000020004" pitchFamily="34" charset="-127"/>
                        <a:cs typeface="Times New Roman" panose="02020603050405020304" pitchFamily="18" charset="0"/>
                      </a:rPr>
                      <m:t>BC</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DAC</m:t>
                        </m:r>
                      </m:e>
                    </m:acc>
                    <m:r>
                      <a:rPr lang="en-US" sz="1800" i="0" kern="100">
                        <a:effectLst/>
                        <a:latin typeface="+mn-lt"/>
                        <a:ea typeface="Malgun Gothic" panose="020B0503020000020004" pitchFamily="34" charset="-127"/>
                        <a:cs typeface="Times New Roman" panose="02020603050405020304" pitchFamily="18" charset="0"/>
                      </a:rPr>
                      <m:t>=</m:t>
                    </m:r>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BCA</m:t>
                        </m:r>
                      </m:e>
                    </m:acc>
                  </m:oMath>
                </a14:m>
                <a:r>
                  <a:rPr lang="en-US" sz="1800" kern="100">
                    <a:effectLst/>
                    <a:latin typeface="+mn-lt"/>
                    <a:ea typeface="Malgun Gothic" panose="020B0503020000020004" pitchFamily="34" charset="-127"/>
                    <a:cs typeface="Times New Roman" panose="02020603050405020304" pitchFamily="18" charset="0"/>
                  </a:rPr>
                  <a:t> (so le trong).</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Malgun Gothic" panose="020B0503020000020004" pitchFamily="34" charset="-127"/>
                    <a:cs typeface="Times New Roman" panose="02020603050405020304" pitchFamily="18" charset="0"/>
                  </a:rPr>
                  <a:t>Có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AC</m:t>
                    </m:r>
                  </m:oMath>
                </a14:m>
                <a:r>
                  <a:rPr lang="en-US" sz="1800" kern="100">
                    <a:effectLst/>
                    <a:latin typeface="+mn-lt"/>
                    <a:ea typeface="Malgun Gothic" panose="020B0503020000020004" pitchFamily="34" charset="-127"/>
                    <a:cs typeface="Times New Roman" panose="02020603050405020304" pitchFamily="18" charset="0"/>
                  </a:rPr>
                  <a:t> là tia phân giác của </a:t>
                </a:r>
                <a14:m>
                  <m:oMath xmlns:m="http://schemas.openxmlformats.org/officeDocument/2006/math">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DAB</m:t>
                        </m:r>
                      </m:e>
                    </m:acc>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DAC</m:t>
                        </m:r>
                      </m:e>
                    </m:acc>
                    <m:r>
                      <a:rPr lang="en-US" sz="1800" i="0" kern="100">
                        <a:effectLst/>
                        <a:latin typeface="+mn-lt"/>
                        <a:ea typeface="Malgun Gothic" panose="020B0503020000020004" pitchFamily="34" charset="-127"/>
                        <a:cs typeface="Times New Roman" panose="02020603050405020304" pitchFamily="18" charset="0"/>
                      </a:rPr>
                      <m:t>=</m:t>
                    </m:r>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BAC</m:t>
                        </m:r>
                      </m:e>
                    </m:acc>
                  </m:oMath>
                </a14:m>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BAC</m:t>
                        </m:r>
                      </m:e>
                    </m:acc>
                    <m:r>
                      <a:rPr lang="en-US" sz="1800" i="0" kern="100">
                        <a:effectLst/>
                        <a:latin typeface="+mn-lt"/>
                        <a:ea typeface="Malgun Gothic" panose="020B0503020000020004" pitchFamily="34" charset="-127"/>
                        <a:cs typeface="Times New Roman" panose="02020603050405020304" pitchFamily="18" charset="0"/>
                      </a:rPr>
                      <m:t>=</m:t>
                    </m:r>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BCA</m:t>
                        </m:r>
                      </m:e>
                    </m:acc>
                  </m:oMath>
                </a14:m>
                <a:r>
                  <a:rPr lang="en-US" sz="1800" kern="100" smtClean="0">
                    <a:effectLst/>
                    <a:latin typeface="+mn-lt"/>
                    <a:ea typeface="Malgun Gothic" panose="020B0503020000020004" pitchFamily="34" charset="-127"/>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i="0" kern="100">
                        <a:effectLst/>
                        <a:latin typeface="+mn-lt"/>
                        <a:ea typeface="Malgun Gothic" panose="020B0503020000020004" pitchFamily="34" charset="-127"/>
                        <a:cs typeface="Times New Roman" panose="02020603050405020304" pitchFamily="18" charset="0"/>
                      </a:rPr>
                      <m:t>∆</m:t>
                    </m:r>
                    <m:r>
                      <m:rPr>
                        <m:sty m:val="p"/>
                      </m:rPr>
                      <a:rPr lang="en-US" sz="1800" i="0" kern="100">
                        <a:effectLst/>
                        <a:latin typeface="+mn-lt"/>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m:t>
                    </m:r>
                    <m:r>
                      <a:rPr lang="en-US" sz="1800" i="0" kern="100">
                        <a:effectLst/>
                        <a:latin typeface="+mn-lt"/>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có </a:t>
                </a:r>
                <a14:m>
                  <m:oMath xmlns:m="http://schemas.openxmlformats.org/officeDocument/2006/math">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BAC</m:t>
                        </m:r>
                      </m:e>
                    </m:acc>
                    <m:r>
                      <a:rPr lang="en-US" sz="1800" i="0" kern="100">
                        <a:effectLst/>
                        <a:latin typeface="+mn-lt"/>
                        <a:ea typeface="Malgun Gothic" panose="020B0503020000020004" pitchFamily="34" charset="-127"/>
                        <a:cs typeface="Times New Roman" panose="02020603050405020304" pitchFamily="18" charset="0"/>
                      </a:rPr>
                      <m:t>=</m:t>
                    </m:r>
                    <m:acc>
                      <m:accPr>
                        <m:chr m:val="̂"/>
                        <m:ctrlPr>
                          <a:rPr lang="en-US" sz="1800" kern="100">
                            <a:effectLst/>
                            <a:latin typeface="+mn-lt"/>
                            <a:ea typeface="Malgun Gothic" panose="020B0503020000020004" pitchFamily="34" charset="-127"/>
                            <a:cs typeface="Times New Roman" panose="02020603050405020304" pitchFamily="18" charset="0"/>
                          </a:rPr>
                        </m:ctrlPr>
                      </m:accPr>
                      <m:e>
                        <m:r>
                          <m:rPr>
                            <m:sty m:val="p"/>
                          </m:rPr>
                          <a:rPr lang="en-US" sz="1800" i="0" kern="100">
                            <a:effectLst/>
                            <a:latin typeface="+mn-lt"/>
                            <a:ea typeface="Malgun Gothic" panose="020B0503020000020004" pitchFamily="34" charset="-127"/>
                            <a:cs typeface="Times New Roman" panose="02020603050405020304" pitchFamily="18" charset="0"/>
                          </a:rPr>
                          <m:t>BCA</m:t>
                        </m:r>
                      </m:e>
                    </m:acc>
                  </m:oMath>
                </a14:m>
                <a:r>
                  <a:rPr lang="en-US" sz="1800" kern="100">
                    <a:effectLst/>
                    <a:latin typeface="+mn-lt"/>
                    <a:ea typeface="Malgun Gothic" panose="020B0503020000020004" pitchFamily="34" charset="-127"/>
                    <a:cs typeface="Times New Roman" panose="02020603050405020304" pitchFamily="18" charset="0"/>
                  </a:rPr>
                  <a:t> </a:t>
                </a:r>
                <a:endParaRPr lang="en-US" sz="1800" kern="100" smtClean="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i="0" kern="100">
                        <a:effectLst/>
                        <a:latin typeface="+mn-lt"/>
                        <a:ea typeface="Malgun Gothic" panose="020B0503020000020004" pitchFamily="34" charset="-127"/>
                        <a:cs typeface="Times New Roman" panose="02020603050405020304" pitchFamily="18" charset="0"/>
                      </a:rPr>
                      <m:t>∆</m:t>
                    </m:r>
                    <m:r>
                      <m:rPr>
                        <m:sty m:val="p"/>
                      </m:rPr>
                      <a:rPr lang="en-US" sz="1800" i="0" kern="100">
                        <a:effectLst/>
                        <a:latin typeface="+mn-lt"/>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m:t>
                    </m:r>
                  </m:oMath>
                </a14:m>
                <a:r>
                  <a:rPr lang="en-US" sz="1800" kern="100">
                    <a:effectLst/>
                    <a:latin typeface="+mn-lt"/>
                    <a:ea typeface="Malgun Gothic" panose="020B0503020000020004" pitchFamily="34" charset="-127"/>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smtClean="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800" i="0" kern="100">
                        <a:effectLst/>
                        <a:latin typeface="+mn-lt"/>
                        <a:ea typeface="Malgun Gothic" panose="020B0503020000020004" pitchFamily="34" charset="-127"/>
                        <a:cs typeface="Times New Roman" panose="02020603050405020304" pitchFamily="18" charset="0"/>
                      </a:rPr>
                      <m:t>∆</m:t>
                    </m:r>
                    <m:r>
                      <m:rPr>
                        <m:sty m:val="p"/>
                      </m:rPr>
                      <a:rPr lang="en-US" sz="1800" i="0" kern="100">
                        <a:effectLst/>
                        <a:latin typeface="+mn-lt"/>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BA</m:t>
                    </m:r>
                    <m:r>
                      <a:rPr lang="en-US" sz="1800" i="0" kern="100">
                        <a:effectLst/>
                        <a:latin typeface="+mn-lt"/>
                        <a:ea typeface="Malgun Gothic" panose="020B0503020000020004" pitchFamily="34" charset="-127"/>
                        <a:cs typeface="Times New Roman" panose="02020603050405020304" pitchFamily="18" charset="0"/>
                      </a:rPr>
                      <m:t>=</m:t>
                    </m:r>
                    <m:r>
                      <m:rPr>
                        <m:sty m:val="p"/>
                      </m:rPr>
                      <a:rPr lang="en-US" sz="1800" i="0" kern="100">
                        <a:effectLst/>
                        <a:latin typeface="+mn-lt"/>
                        <a:ea typeface="Malgun Gothic" panose="020B0503020000020004" pitchFamily="34" charset="-127"/>
                        <a:cs typeface="Times New Roman" panose="02020603050405020304" pitchFamily="18" charset="0"/>
                      </a:rPr>
                      <m:t>BC</m:t>
                    </m:r>
                  </m:oMath>
                </a14:m>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Malgun Gothic" panose="020B0503020000020004" pitchFamily="34" charset="-127"/>
                    <a:cs typeface="Times New Roman" panose="02020603050405020304" pitchFamily="18" charset="0"/>
                  </a:rPr>
                  <a:t>Theo kết quả câu a, hình chữ nhật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ABCD</m:t>
                    </m:r>
                  </m:oMath>
                </a14:m>
                <a:r>
                  <a:rPr lang="en-US" sz="1800" kern="100">
                    <a:effectLst/>
                    <a:latin typeface="+mn-lt"/>
                    <a:ea typeface="Malgun Gothic" panose="020B0503020000020004" pitchFamily="34" charset="-127"/>
                    <a:cs typeface="Times New Roman" panose="02020603050405020304" pitchFamily="18" charset="0"/>
                  </a:rPr>
                  <a:t> có hai cạnh kề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BA</m:t>
                    </m:r>
                    <m:r>
                      <a:rPr lang="en-US" sz="1800" i="0"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m:rPr>
                        <m:sty m:val="p"/>
                      </m:rPr>
                      <a:rPr lang="en-US" sz="1800" i="0" kern="100">
                        <a:effectLst/>
                        <a:latin typeface="+mn-lt"/>
                        <a:ea typeface="Malgun Gothic" panose="020B0503020000020004" pitchFamily="34" charset="-127"/>
                        <a:cs typeface="Times New Roman" panose="02020603050405020304" pitchFamily="18" charset="0"/>
                      </a:rPr>
                      <m:t>BC</m:t>
                    </m:r>
                  </m:oMath>
                </a14:m>
                <a:r>
                  <a:rPr lang="en-US" sz="1800" kern="100">
                    <a:effectLst/>
                    <a:latin typeface="+mn-lt"/>
                    <a:ea typeface="Malgun Gothic" panose="020B0503020000020004" pitchFamily="34" charset="-127"/>
                    <a:cs typeface="Times New Roman" panose="02020603050405020304" pitchFamily="18" charset="0"/>
                  </a:rPr>
                  <a:t> bằng nhau nên là hình vuông.</a:t>
                </a:r>
                <a:endParaRPr lang="en-US" sz="1800" kern="100">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114742" y="857550"/>
                <a:ext cx="5607361" cy="4066498"/>
              </a:xfrm>
              <a:prstGeom prst="rect">
                <a:avLst/>
              </a:prstGeom>
              <a:blipFill>
                <a:blip r:embed="rId4"/>
                <a:stretch>
                  <a:fillRect l="-978" r="-870" b="-300"/>
                </a:stretch>
              </a:blipFill>
            </p:spPr>
            <p:txBody>
              <a:bodyPr/>
              <a:lstStyle/>
              <a:p>
                <a:r>
                  <a:rPr lang="en-US">
                    <a:noFill/>
                  </a:rPr>
                  <a:t> </a:t>
                </a:r>
              </a:p>
            </p:txBody>
          </p:sp>
        </mc:Fallback>
      </mc:AlternateContent>
      <p:grpSp>
        <p:nvGrpSpPr>
          <p:cNvPr id="4" name="Group 3"/>
          <p:cNvGrpSpPr/>
          <p:nvPr/>
        </p:nvGrpSpPr>
        <p:grpSpPr>
          <a:xfrm>
            <a:off x="418655" y="1003411"/>
            <a:ext cx="2428665" cy="2157555"/>
            <a:chOff x="1809816" y="412615"/>
            <a:chExt cx="2428665" cy="2157555"/>
          </a:xfrm>
        </p:grpSpPr>
        <p:grpSp>
          <p:nvGrpSpPr>
            <p:cNvPr id="8" name="Group 7"/>
            <p:cNvGrpSpPr/>
            <p:nvPr/>
          </p:nvGrpSpPr>
          <p:grpSpPr>
            <a:xfrm>
              <a:off x="1809816" y="412615"/>
              <a:ext cx="2428665" cy="2157555"/>
              <a:chOff x="913096" y="2589967"/>
              <a:chExt cx="2428665" cy="2157555"/>
            </a:xfrm>
          </p:grpSpPr>
          <p:sp>
            <p:nvSpPr>
              <p:cNvPr id="10" name="TextBox 9"/>
              <p:cNvSpPr txBox="1"/>
              <p:nvPr/>
            </p:nvSpPr>
            <p:spPr>
              <a:xfrm>
                <a:off x="2834630" y="2589967"/>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B</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11" name="TextBox 10"/>
              <p:cNvSpPr txBox="1"/>
              <p:nvPr/>
            </p:nvSpPr>
            <p:spPr>
              <a:xfrm>
                <a:off x="1003111" y="2609303"/>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A</a:t>
                </a:r>
              </a:p>
            </p:txBody>
          </p:sp>
          <p:sp>
            <p:nvSpPr>
              <p:cNvPr id="12" name="TextBox 11"/>
              <p:cNvSpPr txBox="1"/>
              <p:nvPr/>
            </p:nvSpPr>
            <p:spPr>
              <a:xfrm>
                <a:off x="2896488" y="4378190"/>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C</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13" name="TextBox 12"/>
              <p:cNvSpPr txBox="1"/>
              <p:nvPr/>
            </p:nvSpPr>
            <p:spPr>
              <a:xfrm>
                <a:off x="913096" y="4366298"/>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smtClean="0">
                    <a:ln>
                      <a:noFill/>
                    </a:ln>
                    <a:solidFill>
                      <a:schemeClr val="tx1"/>
                    </a:solidFill>
                    <a:effectLst/>
                    <a:uLnTx/>
                    <a:uFillTx/>
                    <a:latin typeface="Arial"/>
                    <a:cs typeface="Arial"/>
                    <a:sym typeface="Arial"/>
                  </a:rPr>
                  <a:t>D</a:t>
                </a:r>
                <a:endParaRPr kumimoji="0" lang="en-US" sz="1800" i="0" u="none" strike="noStrike" kern="0" cap="none" spc="0" normalizeH="0" baseline="0" noProof="0">
                  <a:ln>
                    <a:noFill/>
                  </a:ln>
                  <a:solidFill>
                    <a:schemeClr val="tx1"/>
                  </a:solidFill>
                  <a:effectLst/>
                  <a:uLnTx/>
                  <a:uFillTx/>
                  <a:latin typeface="Arial"/>
                  <a:cs typeface="Arial"/>
                  <a:sym typeface="Arial"/>
                </a:endParaRPr>
              </a:p>
            </p:txBody>
          </p:sp>
          <p:sp>
            <p:nvSpPr>
              <p:cNvPr id="14" name="Rectangle 13"/>
              <p:cNvSpPr/>
              <p:nvPr/>
            </p:nvSpPr>
            <p:spPr>
              <a:xfrm>
                <a:off x="1249667" y="2970056"/>
                <a:ext cx="1669556" cy="1543875"/>
              </a:xfrm>
              <a:prstGeom prst="rect">
                <a:avLst/>
              </a:prstGeom>
              <a:noFill/>
              <a:ln w="19050">
                <a:solidFill>
                  <a:srgbClr val="0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accent4"/>
                  </a:solidFill>
                </a:endParaRPr>
              </a:p>
            </p:txBody>
          </p:sp>
          <p:sp>
            <p:nvSpPr>
              <p:cNvPr id="15" name="Rectangle 14"/>
              <p:cNvSpPr/>
              <p:nvPr/>
            </p:nvSpPr>
            <p:spPr>
              <a:xfrm>
                <a:off x="1249667" y="2974727"/>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9667" y="4327335"/>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20506" y="2971111"/>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20506" y="4331670"/>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249667" y="2965721"/>
                <a:ext cx="1669556" cy="154821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 name="Arc 2"/>
            <p:cNvSpPr/>
            <p:nvPr/>
          </p:nvSpPr>
          <p:spPr>
            <a:xfrm rot="8673351" flipH="1">
              <a:off x="2139489" y="787304"/>
              <a:ext cx="438858" cy="315172"/>
            </a:xfrm>
            <a:prstGeom prst="arc">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0225483" flipH="1">
              <a:off x="1857777" y="811369"/>
              <a:ext cx="558931" cy="379263"/>
            </a:xfrm>
            <a:prstGeom prst="arc">
              <a:avLst>
                <a:gd name="adj1" fmla="val 16038751"/>
                <a:gd name="adj2" fmla="val 20682583"/>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72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4" name="Google Shape;284;p25"/>
          <p:cNvGrpSpPr/>
          <p:nvPr/>
        </p:nvGrpSpPr>
        <p:grpSpPr>
          <a:xfrm rot="-9900033">
            <a:off x="7827903" y="3933911"/>
            <a:ext cx="1199147" cy="1021902"/>
            <a:chOff x="1549550" y="921575"/>
            <a:chExt cx="428425" cy="365100"/>
          </a:xfrm>
        </p:grpSpPr>
        <p:sp>
          <p:nvSpPr>
            <p:cNvPr id="285" name="Google Shape;285;p25"/>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25"/>
          <p:cNvSpPr/>
          <p:nvPr/>
        </p:nvSpPr>
        <p:spPr>
          <a:xfrm>
            <a:off x="8603311" y="317527"/>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05244" y="4444862"/>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629916" y="129577"/>
            <a:ext cx="3128431" cy="375900"/>
          </a:xfrm>
        </p:spPr>
        <p:txBody>
          <a:bodyPr/>
          <a:lstStyle/>
          <a:p>
            <a:r>
              <a:rPr lang="en-US" sz="3200" b="1" dirty="0">
                <a:solidFill>
                  <a:schemeClr val="bg1">
                    <a:lumMod val="50000"/>
                  </a:schemeClr>
                </a:solidFill>
                <a:latin typeface="+mn-lt"/>
              </a:rPr>
              <a:t>KHỞI ĐỘNG</a:t>
            </a:r>
          </a:p>
        </p:txBody>
      </p:sp>
      <p:sp>
        <p:nvSpPr>
          <p:cNvPr id="22" name="Rectangle 21"/>
          <p:cNvSpPr/>
          <p:nvPr/>
        </p:nvSpPr>
        <p:spPr>
          <a:xfrm>
            <a:off x="629916" y="882985"/>
            <a:ext cx="7902293" cy="496996"/>
          </a:xfrm>
          <a:prstGeom prst="rect">
            <a:avLst/>
          </a:prstGeom>
        </p:spPr>
        <p:txBody>
          <a:bodyPr wrap="square">
            <a:spAutoFit/>
          </a:bodyPr>
          <a:lstStyle/>
          <a:p>
            <a:pPr algn="just">
              <a:lnSpc>
                <a:spcPct val="150000"/>
              </a:lnSpc>
            </a:pPr>
            <a:r>
              <a:rPr lang="vi-VN" sz="2000">
                <a:latin typeface="+mn-lt"/>
                <a:ea typeface="Arial" panose="020B0604020202020204" pitchFamily="34" charset="0"/>
                <a:cs typeface="Times New Roman" panose="02020603050405020304" pitchFamily="18" charset="0"/>
              </a:rPr>
              <a:t>Một họa tiết và hoa văn trên thổ cẩm (Hình 64) có dạng hình vuông.</a:t>
            </a:r>
            <a:endParaRPr lang="en-US" sz="2000" dirty="0">
              <a:effectLst/>
              <a:latin typeface="+mn-lt"/>
              <a:ea typeface="Arial" panose="020B0604020202020204" pitchFamily="34" charset="0"/>
              <a:cs typeface="Times New Roman" panose="02020603050405020304" pitchFamily="18" charset="0"/>
            </a:endParaRPr>
          </a:p>
        </p:txBody>
      </p:sp>
      <p:sp>
        <p:nvSpPr>
          <p:cNvPr id="3" name="Rectangle 2"/>
          <p:cNvSpPr/>
          <p:nvPr/>
        </p:nvSpPr>
        <p:spPr>
          <a:xfrm>
            <a:off x="3958195" y="1673983"/>
            <a:ext cx="4369242" cy="1477328"/>
          </a:xfrm>
          <a:prstGeom prst="rect">
            <a:avLst/>
          </a:prstGeom>
        </p:spPr>
        <p:txBody>
          <a:bodyPr wrap="square">
            <a:spAutoFit/>
          </a:bodyPr>
          <a:lstStyle/>
          <a:p>
            <a:pPr algn="just">
              <a:lnSpc>
                <a:spcPct val="150000"/>
              </a:lnSpc>
              <a:spcBef>
                <a:spcPts val="100"/>
              </a:spcBef>
              <a:spcAft>
                <a:spcPts val="100"/>
              </a:spcAft>
            </a:pPr>
            <a:r>
              <a:rPr lang="da-DK" sz="2000" i="1" kern="100">
                <a:latin typeface="+mn-lt"/>
                <a:ea typeface="Calibri" panose="020F0502020204030204" pitchFamily="34" charset="0"/>
                <a:cs typeface="Times New Roman" panose="02020603050405020304" pitchFamily="18" charset="0"/>
              </a:rPr>
              <a:t>Hình vuông có những tính chất gì? Có những dấu hiệu nào để nhận biết một hình chữ nhật là hình vuông.</a:t>
            </a:r>
            <a:endParaRPr lang="en-US" sz="2000" kern="100">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84612" y="1598044"/>
            <a:ext cx="3245017" cy="3187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88330" y="343839"/>
            <a:ext cx="3563797" cy="477054"/>
          </a:xfrm>
          <a:prstGeom prst="rect">
            <a:avLst/>
          </a:prstGeom>
        </p:spPr>
        <p:txBody>
          <a:bodyPr wrap="none">
            <a:spAutoFit/>
          </a:bodyPr>
          <a:lstStyle/>
          <a:p>
            <a:pPr lvl="0" algn="ctr">
              <a:buClrTx/>
              <a:defRPr/>
            </a:pPr>
            <a:r>
              <a:rPr lang="en-US" sz="2500" b="1" kern="1200" smtClean="0">
                <a:solidFill>
                  <a:srgbClr val="C00000"/>
                </a:solidFill>
                <a:latin typeface="Arial" panose="020B0604020202020204" pitchFamily="34" charset="0"/>
                <a:ea typeface="+mn-ea"/>
                <a:cs typeface="Arial" panose="020B0604020202020204" pitchFamily="34" charset="0"/>
              </a:rPr>
              <a:t>DẤU HIỆU NHẬN BIẾT</a:t>
            </a:r>
            <a:endParaRPr lang="en-US" sz="2500" b="1" kern="1200" dirty="0">
              <a:solidFill>
                <a:srgbClr val="C00000"/>
              </a:solidFill>
              <a:latin typeface="Arial" panose="020B0604020202020204" pitchFamily="34" charset="0"/>
              <a:ea typeface="+mn-ea"/>
              <a:cs typeface="Arial" panose="020B0604020202020204" pitchFamily="34" charset="0"/>
            </a:endParaRPr>
          </a:p>
        </p:txBody>
      </p:sp>
      <p:grpSp>
        <p:nvGrpSpPr>
          <p:cNvPr id="5" name="Group 4"/>
          <p:cNvGrpSpPr/>
          <p:nvPr/>
        </p:nvGrpSpPr>
        <p:grpSpPr>
          <a:xfrm>
            <a:off x="461482" y="1114666"/>
            <a:ext cx="8345997" cy="5670184"/>
            <a:chOff x="798003" y="1317922"/>
            <a:chExt cx="7869157" cy="3606979"/>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046292" y="1421203"/>
              <a:ext cx="7336065" cy="3503698"/>
            </a:xfrm>
            <a:prstGeom prst="rect">
              <a:avLst/>
            </a:prstGeom>
          </p:spPr>
          <p:txBody>
            <a:bodyPr wrap="square">
              <a:spAutoFit/>
            </a:bodyPr>
            <a:lstStyle/>
            <a:p>
              <a:pPr marL="342900" lvl="0" indent="-342900" algn="just">
                <a:lnSpc>
                  <a:spcPct val="150000"/>
                </a:lnSpc>
                <a:spcBef>
                  <a:spcPts val="600"/>
                </a:spcBef>
                <a:spcAft>
                  <a:spcPts val="800"/>
                </a:spcAft>
                <a:buFont typeface="Wingdings" panose="05000000000000000000" pitchFamily="2" charset="2"/>
                <a:buChar char="§"/>
              </a:pPr>
              <a:r>
                <a:rPr lang="vi-VN" sz="2200" smtClean="0">
                  <a:ea typeface="Arial" panose="020B0604020202020204" pitchFamily="34" charset="0"/>
                  <a:cs typeface="Times New Roman" panose="02020603050405020304" pitchFamily="18" charset="0"/>
                </a:rPr>
                <a:t>Hình </a:t>
              </a:r>
              <a:r>
                <a:rPr lang="vi-VN" sz="2200">
                  <a:ea typeface="Arial" panose="020B0604020202020204" pitchFamily="34" charset="0"/>
                  <a:cs typeface="Times New Roman" panose="02020603050405020304" pitchFamily="18" charset="0"/>
                </a:rPr>
                <a:t>chữ nhật có hai cạnh kề bằng nhau là </a:t>
              </a:r>
              <a:r>
                <a:rPr lang="vi-VN" sz="2200">
                  <a:ea typeface="Arial" panose="020B0604020202020204" pitchFamily="34" charset="0"/>
                  <a:cs typeface="Times New Roman" panose="02020603050405020304" pitchFamily="18" charset="0"/>
                </a:rPr>
                <a:t>hình </a:t>
              </a:r>
              <a:r>
                <a:rPr lang="vi-VN" sz="2200" smtClean="0">
                  <a:ea typeface="Arial" panose="020B0604020202020204" pitchFamily="34" charset="0"/>
                  <a:cs typeface="Times New Roman" panose="02020603050405020304" pitchFamily="18" charset="0"/>
                </a:rPr>
                <a:t>vuông.</a:t>
              </a:r>
              <a:endParaRPr lang="en-US" sz="2200" smtClean="0">
                <a:ea typeface="Arial" panose="020B0604020202020204" pitchFamily="34" charset="0"/>
                <a:cs typeface="Times New Roman" panose="02020603050405020304" pitchFamily="18" charset="0"/>
              </a:endParaRPr>
            </a:p>
            <a:p>
              <a:pPr marL="342900" lvl="0" indent="-342900" algn="just">
                <a:lnSpc>
                  <a:spcPct val="150000"/>
                </a:lnSpc>
                <a:spcBef>
                  <a:spcPts val="600"/>
                </a:spcBef>
                <a:spcAft>
                  <a:spcPts val="800"/>
                </a:spcAft>
                <a:buFont typeface="Wingdings" panose="05000000000000000000" pitchFamily="2" charset="2"/>
                <a:buChar char="§"/>
              </a:pPr>
              <a:r>
                <a:rPr lang="vi-VN" sz="2200" smtClean="0">
                  <a:ea typeface="Arial" panose="020B0604020202020204" pitchFamily="34" charset="0"/>
                  <a:cs typeface="Times New Roman" panose="02020603050405020304" pitchFamily="18" charset="0"/>
                </a:rPr>
                <a:t>Hình </a:t>
              </a:r>
              <a:r>
                <a:rPr lang="vi-VN" sz="2200">
                  <a:ea typeface="Arial" panose="020B0604020202020204" pitchFamily="34" charset="0"/>
                  <a:cs typeface="Times New Roman" panose="02020603050405020304" pitchFamily="18" charset="0"/>
                </a:rPr>
                <a:t>chữ nhật có hai đường chéo vuông góc với nhau là </a:t>
              </a:r>
              <a:r>
                <a:rPr lang="vi-VN" sz="2200">
                  <a:ea typeface="Arial" panose="020B0604020202020204" pitchFamily="34" charset="0"/>
                  <a:cs typeface="Times New Roman" panose="02020603050405020304" pitchFamily="18" charset="0"/>
                </a:rPr>
                <a:t>hình </a:t>
              </a:r>
              <a:r>
                <a:rPr lang="vi-VN" sz="2200" smtClean="0">
                  <a:ea typeface="Arial" panose="020B0604020202020204" pitchFamily="34" charset="0"/>
                  <a:cs typeface="Times New Roman" panose="02020603050405020304" pitchFamily="18" charset="0"/>
                </a:rPr>
                <a:t>vuông.</a:t>
              </a:r>
              <a:endParaRPr lang="en-US" sz="2200" smtClean="0">
                <a:ea typeface="Arial" panose="020B0604020202020204" pitchFamily="34" charset="0"/>
                <a:cs typeface="Times New Roman" panose="02020603050405020304" pitchFamily="18" charset="0"/>
              </a:endParaRPr>
            </a:p>
            <a:p>
              <a:pPr marL="342900" lvl="0" indent="-342900" algn="just">
                <a:lnSpc>
                  <a:spcPct val="150000"/>
                </a:lnSpc>
                <a:spcBef>
                  <a:spcPts val="600"/>
                </a:spcBef>
                <a:spcAft>
                  <a:spcPts val="800"/>
                </a:spcAft>
                <a:buFont typeface="Wingdings" panose="05000000000000000000" pitchFamily="2" charset="2"/>
                <a:buChar char="§"/>
              </a:pPr>
              <a:r>
                <a:rPr lang="vi-VN" sz="2200" smtClean="0">
                  <a:ea typeface="Arial" panose="020B0604020202020204" pitchFamily="34" charset="0"/>
                  <a:cs typeface="Times New Roman" panose="02020603050405020304" pitchFamily="18" charset="0"/>
                </a:rPr>
                <a:t>Hình </a:t>
              </a:r>
              <a:r>
                <a:rPr lang="vi-VN" sz="2200">
                  <a:ea typeface="Arial" panose="020B0604020202020204" pitchFamily="34" charset="0"/>
                  <a:cs typeface="Times New Roman" panose="02020603050405020304" pitchFamily="18" charset="0"/>
                </a:rPr>
                <a:t>chữ nhật có một đường chéo là đường phân giác của một góc là hình vuông.</a:t>
              </a:r>
              <a:endParaRPr lang="vi-VN" sz="2200" dirty="0">
                <a:ea typeface="Arial" panose="020B0604020202020204" pitchFamily="34" charset="0"/>
                <a:cs typeface="Times New Roman" panose="02020603050405020304" pitchFamily="18" charset="0"/>
              </a:endParaRPr>
            </a:p>
          </p:txBody>
        </p:sp>
      </p:grpSp>
      <p:pic>
        <p:nvPicPr>
          <p:cNvPr id="14" name="Picture 13"/>
          <p:cNvPicPr>
            <a:picLocks noChangeAspect="1"/>
          </p:cNvPicPr>
          <p:nvPr/>
        </p:nvPicPr>
        <p:blipFill>
          <a:blip r:embed="rId3"/>
          <a:stretch>
            <a:fillRect/>
          </a:stretch>
        </p:blipFill>
        <p:spPr>
          <a:xfrm>
            <a:off x="7529930" y="4030937"/>
            <a:ext cx="1284425" cy="953588"/>
          </a:xfrm>
          <a:prstGeom prst="rect">
            <a:avLst/>
          </a:prstGeom>
        </p:spPr>
      </p:pic>
    </p:spTree>
    <p:extLst>
      <p:ext uri="{BB962C8B-B14F-4D97-AF65-F5344CB8AC3E}">
        <p14:creationId xmlns:p14="http://schemas.microsoft.com/office/powerpoint/2010/main" val="38557065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7" name="TextBox 66"/>
              <p:cNvSpPr txBox="1"/>
              <p:nvPr/>
            </p:nvSpPr>
            <p:spPr>
              <a:xfrm>
                <a:off x="204211" y="616059"/>
                <a:ext cx="6160013" cy="1353897"/>
              </a:xfrm>
              <a:prstGeom prst="rect">
                <a:avLst/>
              </a:prstGeom>
              <a:noFill/>
            </p:spPr>
            <p:txBody>
              <a:bodyPr wrap="square" rtlCol="0">
                <a:spAutoFit/>
              </a:bodyPr>
              <a:lstStyle/>
              <a:p>
                <a:pPr algn="just" defTabSz="457200">
                  <a:lnSpc>
                    <a:spcPct val="150000"/>
                  </a:lnSpc>
                  <a:buClrTx/>
                  <a:defRPr/>
                </a:pPr>
                <a:r>
                  <a:rPr lang="en-US" sz="1900" kern="1200" smtClean="0">
                    <a:latin typeface="+mn-lt"/>
                    <a:ea typeface="+mn-ea"/>
                    <a:cs typeface="Arial" panose="020B0604020202020204" pitchFamily="34" charset="0"/>
                  </a:rPr>
                  <a:t>Cho đường tròn tâm O. Giả sử AC và BD là hai đường kính của đường tròn sao cho AC </a:t>
                </a:r>
                <a14:m>
                  <m:oMath xmlns:m="http://schemas.openxmlformats.org/officeDocument/2006/math">
                    <m:r>
                      <a:rPr lang="en-US" sz="1900">
                        <a:latin typeface="+mn-lt"/>
                      </a:rPr>
                      <m:t>⊥</m:t>
                    </m:r>
                  </m:oMath>
                </a14:m>
                <a:r>
                  <a:rPr lang="en-US" sz="1900" smtClean="0">
                    <a:latin typeface="+mn-lt"/>
                  </a:rPr>
                  <a:t> </a:t>
                </a:r>
                <a:r>
                  <a:rPr lang="en-US" sz="1900" smtClean="0">
                    <a:latin typeface="+mn-lt"/>
                  </a:rPr>
                  <a:t>BD (Hình 70). Chứng minh tứ giác ABCD là hình vuông.</a:t>
                </a:r>
                <a:endParaRPr lang="en-US" sz="1900">
                  <a:latin typeface="+mn-lt"/>
                </a:endParaRPr>
              </a:p>
            </p:txBody>
          </p:sp>
        </mc:Choice>
        <mc:Fallback>
          <p:sp>
            <p:nvSpPr>
              <p:cNvPr id="67" name="TextBox 66"/>
              <p:cNvSpPr txBox="1">
                <a:spLocks noRot="1" noChangeAspect="1" noMove="1" noResize="1" noEditPoints="1" noAdjustHandles="1" noChangeArrowheads="1" noChangeShapeType="1" noTextEdit="1"/>
              </p:cNvSpPr>
              <p:nvPr/>
            </p:nvSpPr>
            <p:spPr>
              <a:xfrm>
                <a:off x="204211" y="616059"/>
                <a:ext cx="6160013" cy="1353897"/>
              </a:xfrm>
              <a:prstGeom prst="rect">
                <a:avLst/>
              </a:prstGeom>
              <a:blipFill>
                <a:blip r:embed="rId2"/>
                <a:stretch>
                  <a:fillRect l="-890" r="-890" b="-6757"/>
                </a:stretch>
              </a:blipFill>
            </p:spPr>
            <p:txBody>
              <a:bodyPr/>
              <a:lstStyle/>
              <a:p>
                <a:r>
                  <a:rPr lang="en-US">
                    <a:noFill/>
                  </a:rPr>
                  <a:t> </a:t>
                </a:r>
              </a:p>
            </p:txBody>
          </p:sp>
        </mc:Fallback>
      </mc:AlternateContent>
      <p:sp>
        <p:nvSpPr>
          <p:cNvPr id="68" name="Rectangle 67"/>
          <p:cNvSpPr/>
          <p:nvPr/>
        </p:nvSpPr>
        <p:spPr>
          <a:xfrm>
            <a:off x="4240273" y="2133654"/>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sp>
        <p:nvSpPr>
          <p:cNvPr id="69" name="Google Shape;735;p18"/>
          <p:cNvSpPr txBox="1">
            <a:spLocks noGrp="1"/>
          </p:cNvSpPr>
          <p:nvPr>
            <p:ph type="title"/>
          </p:nvPr>
        </p:nvSpPr>
        <p:spPr>
          <a:xfrm>
            <a:off x="99352" y="211198"/>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smtClean="0">
                <a:solidFill>
                  <a:schemeClr val="bg1">
                    <a:lumMod val="50000"/>
                  </a:schemeClr>
                </a:solidFill>
                <a:highlight>
                  <a:schemeClr val="accent1"/>
                </a:highlight>
                <a:latin typeface="+mj-lt"/>
              </a:rPr>
              <a:t>Ví </a:t>
            </a:r>
            <a:r>
              <a:rPr lang="en" sz="2000" b="1" smtClean="0">
                <a:solidFill>
                  <a:schemeClr val="bg1">
                    <a:lumMod val="50000"/>
                  </a:schemeClr>
                </a:solidFill>
                <a:highlight>
                  <a:schemeClr val="accent1"/>
                </a:highlight>
                <a:latin typeface="+mj-lt"/>
              </a:rPr>
              <a:t>dụ </a:t>
            </a:r>
            <a:r>
              <a:rPr lang="en" sz="2000" b="1" smtClean="0">
                <a:solidFill>
                  <a:schemeClr val="bg1">
                    <a:lumMod val="50000"/>
                  </a:schemeClr>
                </a:solidFill>
                <a:highlight>
                  <a:schemeClr val="accent1"/>
                </a:highlight>
                <a:latin typeface="+mj-lt"/>
              </a:rPr>
              <a:t>4:</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3"/>
          <a:stretch>
            <a:fillRect/>
          </a:stretch>
        </p:blipFill>
        <p:spPr>
          <a:xfrm>
            <a:off x="8129780" y="4550719"/>
            <a:ext cx="699895" cy="525341"/>
          </a:xfrm>
          <a:prstGeom prst="rect">
            <a:avLst/>
          </a:prstGeom>
        </p:spPr>
      </p:pic>
      <p:sp>
        <p:nvSpPr>
          <p:cNvPr id="3" name="Rectangle 2"/>
          <p:cNvSpPr/>
          <p:nvPr/>
        </p:nvSpPr>
        <p:spPr>
          <a:xfrm>
            <a:off x="222498" y="2624108"/>
            <a:ext cx="8680278" cy="2231060"/>
          </a:xfrm>
          <a:prstGeom prst="rect">
            <a:avLst/>
          </a:prstGeom>
        </p:spPr>
        <p:txBody>
          <a:bodyPr wrap="square">
            <a:spAutoFit/>
          </a:bodyPr>
          <a:lstStyle/>
          <a:p>
            <a:pPr lvl="0" algn="just">
              <a:lnSpc>
                <a:spcPct val="150000"/>
              </a:lnSpc>
            </a:pPr>
            <a:r>
              <a:rPr lang="en-US" sz="1900" smtClean="0">
                <a:solidFill>
                  <a:srgbClr val="363636"/>
                </a:solidFill>
                <a:latin typeface="+mn-lt"/>
              </a:rPr>
              <a:t>Vì tứ giác ABCD có hai đường chéo AC và BD cắt nhau tại trung điểm O của mỗi đường nên ABCD là hình bình hành.</a:t>
            </a:r>
          </a:p>
          <a:p>
            <a:pPr lvl="0" algn="just">
              <a:lnSpc>
                <a:spcPct val="150000"/>
              </a:lnSpc>
            </a:pPr>
            <a:r>
              <a:rPr lang="en-US" sz="1900" smtClean="0">
                <a:solidFill>
                  <a:srgbClr val="363636"/>
                </a:solidFill>
                <a:latin typeface="+mn-lt"/>
              </a:rPr>
              <a:t>Hình bình hành ABCD có AC = BD nên ABCD là hình chữ nhật.</a:t>
            </a:r>
          </a:p>
          <a:p>
            <a:pPr lvl="0" algn="just">
              <a:lnSpc>
                <a:spcPct val="150000"/>
              </a:lnSpc>
            </a:pPr>
            <a:r>
              <a:rPr lang="en-US" sz="1900" smtClean="0">
                <a:solidFill>
                  <a:srgbClr val="363636"/>
                </a:solidFill>
                <a:latin typeface="+mn-lt"/>
              </a:rPr>
              <a:t>Hình chữ nhật ABCD có hai đường chéo vuông góc với nhau nên ABCD là hình vuông.</a:t>
            </a:r>
            <a:endParaRPr lang="en-US" sz="1900" dirty="0">
              <a:solidFill>
                <a:srgbClr val="363636"/>
              </a:solidFill>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82512" y="107973"/>
            <a:ext cx="2719001" cy="2616719"/>
          </a:xfrm>
          <a:prstGeom prst="rect">
            <a:avLst/>
          </a:prstGeom>
        </p:spPr>
      </p:pic>
    </p:spTree>
    <p:extLst>
      <p:ext uri="{BB962C8B-B14F-4D97-AF65-F5344CB8AC3E}">
        <p14:creationId xmlns:p14="http://schemas.microsoft.com/office/powerpoint/2010/main" val="74597460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anim calcmode="lin" valueType="num">
                                      <p:cBhvr>
                                        <p:cTn id="13" dur="500" fill="hold"/>
                                        <p:tgtEl>
                                          <p:spTgt spid="67"/>
                                        </p:tgtEl>
                                        <p:attrNameLst>
                                          <p:attrName>ppt_x</p:attrName>
                                        </p:attrNameLst>
                                      </p:cBhvr>
                                      <p:tavLst>
                                        <p:tav tm="0">
                                          <p:val>
                                            <p:strVal val="#ppt_x"/>
                                          </p:val>
                                        </p:tav>
                                        <p:tav tm="100000">
                                          <p:val>
                                            <p:strVal val="#ppt_x"/>
                                          </p:val>
                                        </p:tav>
                                      </p:tavLst>
                                    </p:anim>
                                    <p:anim calcmode="lin" valueType="num">
                                      <p:cBhvr>
                                        <p:cTn id="14" dur="5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inVertical)">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3410683" y="315481"/>
            <a:ext cx="2244610"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a:t>
            </a:r>
            <a:r>
              <a:rPr kumimoji="0" lang="en-US" sz="2500" b="1" i="0" u="none" strike="noStrike" kern="1200" cap="none" spc="0" normalizeH="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 tập </a:t>
            </a:r>
            <a:r>
              <a:rPr lang="en-US" sz="2500" b="1" kern="1200" smtClean="0">
                <a:solidFill>
                  <a:srgbClr val="189AE2">
                    <a:lumMod val="50000"/>
                  </a:srgbClr>
                </a:solidFill>
                <a:latin typeface="Arial" panose="020B0604020202020204" pitchFamily="34" charset="0"/>
                <a:ea typeface="+mn-ea"/>
                <a:cs typeface="Arial" panose="020B0604020202020204" pitchFamily="34" charset="0"/>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39695" y="1298658"/>
            <a:ext cx="8786587" cy="1881990"/>
          </a:xfrm>
          <a:prstGeom prst="rect">
            <a:avLst/>
          </a:prstGeom>
          <a:noFill/>
        </p:spPr>
        <p:txBody>
          <a:bodyPr wrap="square" rtlCol="0">
            <a:spAutoFit/>
          </a:bodyPr>
          <a:lstStyle/>
          <a:p>
            <a:pPr lvl="0" algn="just"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Cho tam giác ABC vuông cân tại A. Trên cạnh BC lấy các điểm D, </a:t>
            </a:r>
            <a:r>
              <a:rPr lang="vi-VN" sz="2000" kern="1200">
                <a:solidFill>
                  <a:prstClr val="black"/>
                </a:solidFill>
                <a:latin typeface="Arial" panose="020B0604020202020204" pitchFamily="34" charset="0"/>
                <a:ea typeface="+mn-ea"/>
                <a:cs typeface="Arial" panose="020B0604020202020204" pitchFamily="34" charset="0"/>
              </a:rPr>
              <a:t>E </a:t>
            </a:r>
            <a:r>
              <a:rPr lang="vi-VN" sz="2000" kern="1200" smtClean="0">
                <a:solidFill>
                  <a:prstClr val="black"/>
                </a:solidFill>
                <a:latin typeface="Arial" panose="020B0604020202020204" pitchFamily="34" charset="0"/>
                <a:ea typeface="+mn-ea"/>
                <a:cs typeface="Arial" panose="020B0604020202020204" pitchFamily="34" charset="0"/>
              </a:rPr>
              <a:t>sao </a:t>
            </a:r>
            <a:r>
              <a:rPr lang="vi-VN" sz="2000" kern="1200">
                <a:solidFill>
                  <a:prstClr val="black"/>
                </a:solidFill>
                <a:latin typeface="Arial" panose="020B0604020202020204" pitchFamily="34" charset="0"/>
                <a:ea typeface="+mn-ea"/>
                <a:cs typeface="Arial" panose="020B0604020202020204" pitchFamily="34" charset="0"/>
              </a:rPr>
              <a:t>cho BD = DE = </a:t>
            </a:r>
            <a:r>
              <a:rPr lang="vi-VN" sz="2000" kern="1200">
                <a:solidFill>
                  <a:prstClr val="black"/>
                </a:solidFill>
                <a:latin typeface="Arial" panose="020B0604020202020204" pitchFamily="34" charset="0"/>
                <a:ea typeface="+mn-ea"/>
                <a:cs typeface="Arial" panose="020B0604020202020204" pitchFamily="34" charset="0"/>
              </a:rPr>
              <a:t>EC</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lvl="0" algn="just"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Qua D và E kẻ đường thẳng vuông góc với BC, chúng cắt AB và AC lần lượt tại H và G. Chứng minh tứ giác DEGH là hình </a:t>
            </a:r>
            <a:r>
              <a:rPr lang="vi-VN" sz="2000" kern="1200">
                <a:solidFill>
                  <a:prstClr val="black"/>
                </a:solidFill>
                <a:latin typeface="Arial" panose="020B0604020202020204" pitchFamily="34" charset="0"/>
                <a:ea typeface="+mn-ea"/>
                <a:cs typeface="Arial" panose="020B0604020202020204" pitchFamily="34" charset="0"/>
              </a:rPr>
              <a:t>vuông</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146304" y="3493009"/>
            <a:ext cx="1654674" cy="1280160"/>
          </a:xfrm>
          <a:prstGeom prst="rect">
            <a:avLst/>
          </a:prstGeom>
        </p:spPr>
      </p:pic>
      <p:grpSp>
        <p:nvGrpSpPr>
          <p:cNvPr id="18" name="Google Shape;424;p35"/>
          <p:cNvGrpSpPr/>
          <p:nvPr/>
        </p:nvGrpSpPr>
        <p:grpSpPr>
          <a:xfrm rot="20182401">
            <a:off x="8234306" y="9828"/>
            <a:ext cx="901879"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3049" y="4891336"/>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34306" y="9828"/>
            <a:ext cx="901879"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299428" y="103400"/>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2" name="Rectangle 1"/>
              <p:cNvSpPr/>
              <p:nvPr/>
            </p:nvSpPr>
            <p:spPr>
              <a:xfrm>
                <a:off x="2976663" y="344074"/>
                <a:ext cx="6001228" cy="4528291"/>
              </a:xfrm>
              <a:prstGeom prst="rect">
                <a:avLst/>
              </a:prstGeom>
            </p:spPr>
            <p:txBody>
              <a:bodyPr wrap="square">
                <a:spAutoFit/>
              </a:bodyPr>
              <a:lstStyle/>
              <a:p>
                <a:pPr algn="just">
                  <a:lnSpc>
                    <a:spcPct val="150000"/>
                  </a:lnSpc>
                </a:pPr>
                <a14:m>
                  <m:oMath xmlns:m="http://schemas.openxmlformats.org/officeDocument/2006/math">
                    <m:r>
                      <a:rPr lang="en-US" sz="1900" i="0" kern="100" smtClean="0">
                        <a:effectLst/>
                        <a:latin typeface="+mj-lt"/>
                        <a:ea typeface="Calibri" panose="020F0502020204030204" pitchFamily="34" charset="0"/>
                        <a:cs typeface="Times New Roman" panose="02020603050405020304" pitchFamily="18" charset="0"/>
                      </a:rPr>
                      <m:t>∆</m:t>
                    </m:r>
                    <m:r>
                      <m:rPr>
                        <m:sty m:val="p"/>
                      </m:rPr>
                      <a:rPr lang="en-US" sz="1900" i="0" kern="100" smtClean="0">
                        <a:effectLst/>
                        <a:latin typeface="+mj-lt"/>
                        <a:ea typeface="Calibri" panose="020F0502020204030204" pitchFamily="34" charset="0"/>
                        <a:cs typeface="Times New Roman" panose="02020603050405020304" pitchFamily="18" charset="0"/>
                      </a:rPr>
                      <m:t>ABC</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A</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kern="100">
                            <a:effectLst/>
                            <a:latin typeface="+mj-lt"/>
                            <a:ea typeface="Malgun Gothic" panose="020B0503020000020004" pitchFamily="34" charset="-127"/>
                            <a:cs typeface="Times New Roman" panose="02020603050405020304" pitchFamily="18" charset="0"/>
                          </a:rPr>
                        </m:ctrlPr>
                      </m:accPr>
                      <m:e>
                        <m:r>
                          <m:rPr>
                            <m:sty m:val="p"/>
                          </m:rPr>
                          <a:rPr lang="en-US" sz="1900" i="0" kern="100">
                            <a:effectLst/>
                            <a:latin typeface="+mj-lt"/>
                            <a:ea typeface="Malgun Gothic" panose="020B0503020000020004" pitchFamily="34" charset="-127"/>
                            <a:cs typeface="Times New Roman" panose="02020603050405020304" pitchFamily="18" charset="0"/>
                          </a:rPr>
                          <m:t>ABC</m:t>
                        </m:r>
                      </m:e>
                    </m:acc>
                    <m:r>
                      <a:rPr lang="en-US" sz="1900" i="0" kern="100">
                        <a:effectLst/>
                        <a:latin typeface="+mj-lt"/>
                        <a:ea typeface="Malgun Gothic" panose="020B0503020000020004" pitchFamily="34" charset="-127"/>
                        <a:cs typeface="Times New Roman" panose="02020603050405020304" pitchFamily="18" charset="0"/>
                      </a:rPr>
                      <m:t>=</m:t>
                    </m:r>
                    <m:acc>
                      <m:accPr>
                        <m:chr m:val="̂"/>
                        <m:ctrlPr>
                          <a:rPr lang="en-US" sz="1900" kern="100">
                            <a:effectLst/>
                            <a:latin typeface="+mj-lt"/>
                            <a:ea typeface="Malgun Gothic" panose="020B0503020000020004" pitchFamily="34" charset="-127"/>
                            <a:cs typeface="Times New Roman" panose="02020603050405020304" pitchFamily="18" charset="0"/>
                          </a:rPr>
                        </m:ctrlPr>
                      </m:accPr>
                      <m:e>
                        <m:r>
                          <m:rPr>
                            <m:sty m:val="p"/>
                          </m:rPr>
                          <a:rPr lang="en-US" sz="1900" i="0" kern="100">
                            <a:effectLst/>
                            <a:latin typeface="+mj-lt"/>
                            <a:ea typeface="Malgun Gothic" panose="020B0503020000020004" pitchFamily="34" charset="-127"/>
                            <a:cs typeface="Times New Roman" panose="02020603050405020304" pitchFamily="18" charset="0"/>
                          </a:rPr>
                          <m:t>ACB</m:t>
                        </m:r>
                      </m:e>
                    </m:acc>
                    <m:r>
                      <a:rPr lang="en-US" sz="1900" i="0" kern="100">
                        <a:effectLst/>
                        <a:latin typeface="+mj-lt"/>
                        <a:ea typeface="Malgun Gothic" panose="020B0503020000020004" pitchFamily="34" charset="-127"/>
                        <a:cs typeface="Times New Roman" panose="02020603050405020304" pitchFamily="18" charset="0"/>
                      </a:rPr>
                      <m:t>=</m:t>
                    </m:r>
                    <m:sSup>
                      <m:sSupPr>
                        <m:ctrlPr>
                          <a:rPr lang="en-US" sz="1900" kern="100">
                            <a:effectLst/>
                            <a:latin typeface="+mj-lt"/>
                            <a:ea typeface="Malgun Gothic" panose="020B0503020000020004" pitchFamily="34" charset="-127"/>
                            <a:cs typeface="Times New Roman" panose="02020603050405020304" pitchFamily="18" charset="0"/>
                          </a:rPr>
                        </m:ctrlPr>
                      </m:sSupPr>
                      <m:e>
                        <m:r>
                          <a:rPr lang="en-US" sz="1900" i="0" kern="100">
                            <a:effectLst/>
                            <a:latin typeface="+mj-lt"/>
                            <a:ea typeface="Malgun Gothic" panose="020B0503020000020004" pitchFamily="34" charset="-127"/>
                            <a:cs typeface="Times New Roman" panose="02020603050405020304" pitchFamily="18" charset="0"/>
                          </a:rPr>
                          <m:t>45</m:t>
                        </m:r>
                      </m:e>
                      <m:sup>
                        <m:r>
                          <m:rPr>
                            <m:sty m:val="p"/>
                          </m:rPr>
                          <a:rPr lang="en-US" sz="1900" i="0" kern="100">
                            <a:effectLst/>
                            <a:latin typeface="+mj-lt"/>
                            <a:ea typeface="Malgun Gothic" panose="020B0503020000020004" pitchFamily="34" charset="-127"/>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Calibri" panose="020F0502020204030204" pitchFamily="34" charset="0"/>
                    <a:cs typeface="Times New Roman" panose="02020603050405020304" pitchFamily="18" charset="0"/>
                  </a:rPr>
                  <a:t>Xét </a:t>
                </a:r>
                <a14:m>
                  <m:oMath xmlns:m="http://schemas.openxmlformats.org/officeDocument/2006/math">
                    <m:r>
                      <a:rPr lang="en-US" sz="1900" i="0" kern="100">
                        <a:effectLst/>
                        <a:latin typeface="+mj-lt"/>
                        <a:ea typeface="Calibri" panose="020F0502020204030204" pitchFamily="34" charset="0"/>
                        <a:cs typeface="Times New Roman" panose="02020603050405020304" pitchFamily="18" charset="0"/>
                      </a:rPr>
                      <m:t>∆</m:t>
                    </m:r>
                    <m:r>
                      <m:rPr>
                        <m:sty m:val="p"/>
                      </m:rPr>
                      <a:rPr lang="en-US" sz="1900" i="0" kern="100">
                        <a:effectLst/>
                        <a:latin typeface="+mj-lt"/>
                        <a:ea typeface="Calibri" panose="020F0502020204030204" pitchFamily="34" charset="0"/>
                        <a:cs typeface="Times New Roman" panose="02020603050405020304" pitchFamily="18" charset="0"/>
                      </a:rPr>
                      <m:t>BDH</m:t>
                    </m:r>
                  </m:oMath>
                </a14:m>
                <a:r>
                  <a:rPr lang="en-US" sz="1900" kern="100">
                    <a:effectLst/>
                    <a:latin typeface="+mj-lt"/>
                    <a:ea typeface="Malgun Gothic" panose="020B0503020000020004" pitchFamily="34" charset="-127"/>
                    <a:cs typeface="Times New Roman" panose="02020603050405020304" pitchFamily="18" charset="0"/>
                  </a:rPr>
                  <a:t> vuông tại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j-lt"/>
                            <a:ea typeface="Malgun Gothic" panose="020B0503020000020004" pitchFamily="34" charset="-127"/>
                            <a:cs typeface="Times New Roman" panose="02020603050405020304" pitchFamily="18" charset="0"/>
                          </a:rPr>
                        </m:ctrlPr>
                      </m:accPr>
                      <m:e>
                        <m:r>
                          <m:rPr>
                            <m:sty m:val="p"/>
                          </m:rPr>
                          <a:rPr lang="en-US" sz="1900" i="0" kern="100">
                            <a:effectLst/>
                            <a:latin typeface="+mj-lt"/>
                            <a:ea typeface="Malgun Gothic" panose="020B0503020000020004" pitchFamily="34" charset="-127"/>
                            <a:cs typeface="Times New Roman" panose="02020603050405020304" pitchFamily="18" charset="0"/>
                          </a:rPr>
                          <m:t>DBH</m:t>
                        </m:r>
                      </m:e>
                    </m:acc>
                    <m:r>
                      <a:rPr lang="en-US" sz="1900" i="0" kern="100">
                        <a:effectLst/>
                        <a:latin typeface="+mj-lt"/>
                        <a:ea typeface="Malgun Gothic" panose="020B0503020000020004" pitchFamily="34" charset="-127"/>
                        <a:cs typeface="Times New Roman" panose="02020603050405020304" pitchFamily="18" charset="0"/>
                      </a:rPr>
                      <m:t>+</m:t>
                    </m:r>
                    <m:acc>
                      <m:accPr>
                        <m:chr m:val="̂"/>
                        <m:ctrlPr>
                          <a:rPr lang="en-US" sz="1900" kern="100">
                            <a:effectLst/>
                            <a:latin typeface="+mj-lt"/>
                            <a:ea typeface="Malgun Gothic" panose="020B0503020000020004" pitchFamily="34" charset="-127"/>
                            <a:cs typeface="Times New Roman" panose="02020603050405020304" pitchFamily="18" charset="0"/>
                          </a:rPr>
                        </m:ctrlPr>
                      </m:accPr>
                      <m:e>
                        <m:r>
                          <m:rPr>
                            <m:sty m:val="p"/>
                          </m:rPr>
                          <a:rPr lang="en-US" sz="1900" i="0" kern="100">
                            <a:effectLst/>
                            <a:latin typeface="+mj-lt"/>
                            <a:ea typeface="Malgun Gothic" panose="020B0503020000020004" pitchFamily="34" charset="-127"/>
                            <a:cs typeface="Times New Roman" panose="02020603050405020304" pitchFamily="18" charset="0"/>
                          </a:rPr>
                          <m:t>DHB</m:t>
                        </m:r>
                      </m:e>
                    </m:acc>
                    <m:r>
                      <a:rPr lang="en-US" sz="1900" i="0" kern="100">
                        <a:effectLst/>
                        <a:latin typeface="+mj-lt"/>
                        <a:ea typeface="Malgun Gothic" panose="020B0503020000020004" pitchFamily="34" charset="-127"/>
                        <a:cs typeface="Times New Roman" panose="02020603050405020304" pitchFamily="18" charset="0"/>
                      </a:rPr>
                      <m:t>=</m:t>
                    </m:r>
                    <m:sSup>
                      <m:sSupPr>
                        <m:ctrlPr>
                          <a:rPr lang="en-US" sz="1900" kern="100">
                            <a:effectLst/>
                            <a:latin typeface="+mj-lt"/>
                            <a:ea typeface="Malgun Gothic" panose="020B0503020000020004" pitchFamily="34" charset="-127"/>
                            <a:cs typeface="Times New Roman" panose="02020603050405020304" pitchFamily="18" charset="0"/>
                          </a:rPr>
                        </m:ctrlPr>
                      </m:sSupPr>
                      <m:e>
                        <m:r>
                          <a:rPr lang="en-US" sz="1900" i="0" kern="100">
                            <a:effectLst/>
                            <a:latin typeface="+mj-lt"/>
                            <a:ea typeface="Malgun Gothic" panose="020B0503020000020004" pitchFamily="34" charset="-127"/>
                            <a:cs typeface="Times New Roman" panose="02020603050405020304" pitchFamily="18" charset="0"/>
                          </a:rPr>
                          <m:t>90</m:t>
                        </m:r>
                      </m:e>
                      <m:sup>
                        <m:r>
                          <m:rPr>
                            <m:sty m:val="p"/>
                          </m:rPr>
                          <a:rPr lang="en-US" sz="1900" i="0" kern="100">
                            <a:effectLst/>
                            <a:latin typeface="+mj-lt"/>
                            <a:ea typeface="Malgun Gothic" panose="020B0503020000020004" pitchFamily="34" charset="-127"/>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900" kern="100">
                            <a:effectLst/>
                            <a:latin typeface="+mj-lt"/>
                            <a:ea typeface="Calibri" panose="020F0502020204030204" pitchFamily="34" charset="0"/>
                            <a:cs typeface="Times New Roman" panose="02020603050405020304" pitchFamily="18" charset="0"/>
                          </a:rPr>
                        </m:ctrlPr>
                      </m:accPr>
                      <m:e>
                        <m:r>
                          <m:rPr>
                            <m:sty m:val="p"/>
                          </m:rPr>
                          <a:rPr lang="en-US" sz="1900" i="0" kern="100">
                            <a:effectLst/>
                            <a:latin typeface="+mj-lt"/>
                            <a:ea typeface="Calibri" panose="020F0502020204030204" pitchFamily="34" charset="0"/>
                            <a:cs typeface="Times New Roman" panose="02020603050405020304" pitchFamily="18" charset="0"/>
                          </a:rPr>
                          <m:t>DHB</m:t>
                        </m:r>
                      </m:e>
                    </m:acc>
                    <m:r>
                      <a:rPr lang="en-US" sz="1900" i="0" kern="100">
                        <a:effectLst/>
                        <a:latin typeface="+mj-lt"/>
                        <a:ea typeface="Calibri" panose="020F0502020204030204" pitchFamily="34" charset="0"/>
                        <a:cs typeface="Times New Roman" panose="02020603050405020304" pitchFamily="18" charset="0"/>
                      </a:rPr>
                      <m:t>=</m:t>
                    </m:r>
                    <m:sSup>
                      <m:sSupPr>
                        <m:ctrlPr>
                          <a:rPr lang="en-US" sz="1900" kern="100">
                            <a:effectLst/>
                            <a:latin typeface="+mj-lt"/>
                            <a:ea typeface="Calibri" panose="020F0502020204030204" pitchFamily="34" charset="0"/>
                            <a:cs typeface="Times New Roman" panose="02020603050405020304" pitchFamily="18" charset="0"/>
                          </a:rPr>
                        </m:ctrlPr>
                      </m:sSupPr>
                      <m:e>
                        <m:r>
                          <a:rPr lang="en-US" sz="1900" i="0" kern="100">
                            <a:effectLst/>
                            <a:latin typeface="+mj-lt"/>
                            <a:ea typeface="Calibri" panose="020F0502020204030204" pitchFamily="34" charset="0"/>
                            <a:cs typeface="Times New Roman" panose="02020603050405020304" pitchFamily="18" charset="0"/>
                          </a:rPr>
                          <m:t>90</m:t>
                        </m:r>
                      </m:e>
                      <m:sup>
                        <m:r>
                          <m:rPr>
                            <m:sty m:val="p"/>
                          </m:rPr>
                          <a:rPr lang="en-US" sz="1900" i="0" kern="100">
                            <a:effectLst/>
                            <a:latin typeface="+mj-lt"/>
                            <a:ea typeface="Calibri" panose="020F0502020204030204" pitchFamily="34" charset="0"/>
                            <a:cs typeface="Times New Roman" panose="02020603050405020304" pitchFamily="18" charset="0"/>
                          </a:rPr>
                          <m:t>o</m:t>
                        </m:r>
                      </m:sup>
                    </m:sSup>
                    <m:r>
                      <a:rPr lang="en-US" sz="1900" i="0" kern="100">
                        <a:effectLst/>
                        <a:latin typeface="+mj-lt"/>
                        <a:ea typeface="Calibri" panose="020F0502020204030204" pitchFamily="34" charset="0"/>
                        <a:cs typeface="Times New Roman" panose="02020603050405020304" pitchFamily="18" charset="0"/>
                      </a:rPr>
                      <m:t>−</m:t>
                    </m:r>
                    <m:acc>
                      <m:accPr>
                        <m:chr m:val="̂"/>
                        <m:ctrlPr>
                          <a:rPr lang="en-US" sz="1900" kern="100">
                            <a:effectLst/>
                            <a:latin typeface="+mj-lt"/>
                            <a:ea typeface="Calibri" panose="020F0502020204030204" pitchFamily="34" charset="0"/>
                            <a:cs typeface="Times New Roman" panose="02020603050405020304" pitchFamily="18" charset="0"/>
                          </a:rPr>
                        </m:ctrlPr>
                      </m:accPr>
                      <m:e>
                        <m:r>
                          <m:rPr>
                            <m:sty m:val="p"/>
                          </m:rPr>
                          <a:rPr lang="en-US" sz="1900" i="0" kern="100">
                            <a:effectLst/>
                            <a:latin typeface="+mj-lt"/>
                            <a:ea typeface="Calibri" panose="020F0502020204030204" pitchFamily="34" charset="0"/>
                            <a:cs typeface="Times New Roman" panose="02020603050405020304" pitchFamily="18" charset="0"/>
                          </a:rPr>
                          <m:t>DBH</m:t>
                        </m:r>
                      </m:e>
                    </m:acc>
                    <m:r>
                      <a:rPr lang="en-US" sz="1900" i="0" kern="100">
                        <a:effectLst/>
                        <a:latin typeface="+mj-lt"/>
                        <a:ea typeface="Calibri" panose="020F0502020204030204" pitchFamily="34" charset="0"/>
                        <a:cs typeface="Times New Roman" panose="02020603050405020304" pitchFamily="18" charset="0"/>
                      </a:rPr>
                      <m:t>=</m:t>
                    </m:r>
                    <m:sSup>
                      <m:sSupPr>
                        <m:ctrlPr>
                          <a:rPr lang="en-US" sz="1900" kern="100">
                            <a:effectLst/>
                            <a:latin typeface="+mj-lt"/>
                            <a:ea typeface="Calibri" panose="020F0502020204030204" pitchFamily="34" charset="0"/>
                            <a:cs typeface="Times New Roman" panose="02020603050405020304" pitchFamily="18" charset="0"/>
                          </a:rPr>
                        </m:ctrlPr>
                      </m:sSupPr>
                      <m:e>
                        <m:r>
                          <a:rPr lang="en-US" sz="1900" i="0" kern="100">
                            <a:effectLst/>
                            <a:latin typeface="+mj-lt"/>
                            <a:ea typeface="Calibri" panose="020F0502020204030204" pitchFamily="34" charset="0"/>
                            <a:cs typeface="Times New Roman" panose="02020603050405020304" pitchFamily="18" charset="0"/>
                          </a:rPr>
                          <m:t>45</m:t>
                        </m:r>
                      </m:e>
                      <m:sup>
                        <m:r>
                          <m:rPr>
                            <m:sty m:val="p"/>
                          </m:rPr>
                          <a:rPr lang="en-US" sz="1900" i="0" kern="100">
                            <a:effectLst/>
                            <a:latin typeface="+mj-lt"/>
                            <a:ea typeface="Calibri" panose="020F0502020204030204" pitchFamily="34" charset="0"/>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BDH</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DB</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DH</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Calibri" panose="020F0502020204030204" pitchFamily="34" charset="0"/>
                    <a:cs typeface="Times New Roman" panose="02020603050405020304" pitchFamily="18" charset="0"/>
                  </a:rPr>
                  <a:t>Tương tự có </a:t>
                </a:r>
                <a14:m>
                  <m:oMath xmlns:m="http://schemas.openxmlformats.org/officeDocument/2006/math">
                    <m:r>
                      <a:rPr lang="en-US" sz="1900" i="0" kern="100">
                        <a:effectLst/>
                        <a:latin typeface="+mj-lt"/>
                        <a:ea typeface="Calibri" panose="020F0502020204030204" pitchFamily="34" charset="0"/>
                        <a:cs typeface="Times New Roman" panose="02020603050405020304" pitchFamily="18" charset="0"/>
                      </a:rPr>
                      <m:t>∆</m:t>
                    </m:r>
                    <m:r>
                      <m:rPr>
                        <m:sty m:val="p"/>
                      </m:rPr>
                      <a:rPr lang="en-US" sz="1900" i="0" kern="100">
                        <a:effectLst/>
                        <a:latin typeface="+mj-lt"/>
                        <a:ea typeface="Calibri" panose="020F0502020204030204" pitchFamily="34" charset="0"/>
                        <a:cs typeface="Times New Roman" panose="02020603050405020304" pitchFamily="18" charset="0"/>
                      </a:rPr>
                      <m:t>GEC</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E</m:t>
                    </m:r>
                  </m:oMath>
                </a14:m>
                <a:r>
                  <a:rPr lang="en-US" sz="1900" kern="100">
                    <a:effectLst/>
                    <a:latin typeface="+mj-lt"/>
                    <a:ea typeface="Malgun Gothic" panose="020B0503020000020004" pitchFamily="34" charset="-127"/>
                    <a:cs typeface="Times New Roman" panose="02020603050405020304" pitchFamily="18" charset="0"/>
                  </a:rPr>
                  <a:t> nên</a:t>
                </a:r>
                <a:r>
                  <a:rPr lang="en-US" sz="1900" kern="100" smtClean="0">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EG</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EC</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Theo đề bài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BD</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DE</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EC</m:t>
                    </m:r>
                  </m:oMath>
                </a14:m>
                <a:r>
                  <a:rPr lang="en-US" sz="1900" kern="100">
                    <a:effectLst/>
                    <a:latin typeface="+mj-lt"/>
                    <a:ea typeface="Malgun Gothic" panose="020B0503020000020004" pitchFamily="34" charset="-127"/>
                    <a:cs typeface="Times New Roman" panose="02020603050405020304" pitchFamily="18" charset="0"/>
                  </a:rPr>
                  <a:t> suy ra</a:t>
                </a:r>
                <a:r>
                  <a:rPr lang="en-US" sz="1900" kern="100" smtClean="0">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DH</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DE</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EG</m:t>
                    </m:r>
                  </m:oMath>
                </a14:m>
                <a:r>
                  <a:rPr lang="en-US" sz="1900" kern="100">
                    <a:effectLst/>
                    <a:latin typeface="+mj-lt"/>
                    <a:ea typeface="Malgun Gothic" panose="020B0503020000020004" pitchFamily="34" charset="-127"/>
                    <a:cs typeface="Times New Roman" panose="02020603050405020304" pitchFamily="18" charset="0"/>
                  </a:rPr>
                  <a:t> </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smtClean="0">
                    <a:effectLst/>
                    <a:latin typeface="+mj-lt"/>
                    <a:ea typeface="Malgun Gothic" panose="020B0503020000020004" pitchFamily="34" charset="-127"/>
                    <a:cs typeface="Times New Roman" panose="02020603050405020304" pitchFamily="18" charset="0"/>
                  </a:rPr>
                  <a:t>Xét </a:t>
                </a:r>
                <a:r>
                  <a:rPr lang="en-US" sz="1900" kern="100">
                    <a:effectLst/>
                    <a:latin typeface="+mj-lt"/>
                    <a:ea typeface="Malgun Gothic" panose="020B0503020000020004" pitchFamily="34" charset="-127"/>
                    <a:cs typeface="Times New Roman" panose="02020603050405020304" pitchFamily="18" charset="0"/>
                  </a:rPr>
                  <a:t>tứ giác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DEGH</m:t>
                    </m:r>
                  </m:oMath>
                </a14:m>
                <a:r>
                  <a:rPr lang="en-US" sz="1900" kern="100">
                    <a:effectLst/>
                    <a:latin typeface="+mj-lt"/>
                    <a:ea typeface="Malgun Gothic" panose="020B0503020000020004" pitchFamily="34" charset="-127"/>
                    <a:cs typeface="Times New Roman" panose="02020603050405020304" pitchFamily="18" charset="0"/>
                  </a:rPr>
                  <a:t> có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DH</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GE</m:t>
                    </m:r>
                  </m:oMath>
                </a14:m>
                <a:r>
                  <a:rPr lang="en-US" sz="19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DH</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DE</m:t>
                    </m:r>
                  </m:oMath>
                </a14:m>
                <a:r>
                  <a:rPr lang="en-US" sz="1900" kern="100">
                    <a:effectLst/>
                    <a:latin typeface="+mj-lt"/>
                    <a:ea typeface="Malgun Gothic" panose="020B0503020000020004" pitchFamily="34" charset="-127"/>
                    <a:cs typeface="Times New Roman" panose="02020603050405020304" pitchFamily="18" charset="0"/>
                  </a:rPr>
                  <a:t>.</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Do đó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DEGH</m:t>
                    </m:r>
                  </m:oMath>
                </a14:m>
                <a:r>
                  <a:rPr lang="en-US" sz="1900" kern="100">
                    <a:effectLst/>
                    <a:latin typeface="+mj-lt"/>
                    <a:ea typeface="Malgun Gothic" panose="020B0503020000020004" pitchFamily="34" charset="-127"/>
                    <a:cs typeface="Times New Roman" panose="02020603050405020304" pitchFamily="18" charset="0"/>
                  </a:rPr>
                  <a:t> là hình bình hành, mà </a:t>
                </a:r>
                <a14:m>
                  <m:oMath xmlns:m="http://schemas.openxmlformats.org/officeDocument/2006/math">
                    <m:acc>
                      <m:accPr>
                        <m:chr m:val="̂"/>
                        <m:ctrlPr>
                          <a:rPr lang="en-US" sz="1900" kern="100">
                            <a:effectLst/>
                            <a:latin typeface="+mj-lt"/>
                            <a:ea typeface="Malgun Gothic" panose="020B0503020000020004" pitchFamily="34" charset="-127"/>
                            <a:cs typeface="Times New Roman" panose="02020603050405020304" pitchFamily="18" charset="0"/>
                          </a:rPr>
                        </m:ctrlPr>
                      </m:accPr>
                      <m:e>
                        <m:r>
                          <m:rPr>
                            <m:sty m:val="p"/>
                          </m:rPr>
                          <a:rPr lang="en-US" sz="1900" i="0" kern="100">
                            <a:effectLst/>
                            <a:latin typeface="+mj-lt"/>
                            <a:ea typeface="Malgun Gothic" panose="020B0503020000020004" pitchFamily="34" charset="-127"/>
                            <a:cs typeface="Times New Roman" panose="02020603050405020304" pitchFamily="18" charset="0"/>
                          </a:rPr>
                          <m:t>HDE</m:t>
                        </m:r>
                      </m:e>
                    </m:acc>
                    <m:r>
                      <a:rPr lang="en-US" sz="1900" i="0" kern="100">
                        <a:effectLst/>
                        <a:latin typeface="+mj-lt"/>
                        <a:ea typeface="Malgun Gothic" panose="020B0503020000020004" pitchFamily="34" charset="-127"/>
                        <a:cs typeface="Times New Roman" panose="02020603050405020304" pitchFamily="18" charset="0"/>
                      </a:rPr>
                      <m:t>=</m:t>
                    </m:r>
                    <m:sSup>
                      <m:sSupPr>
                        <m:ctrlPr>
                          <a:rPr lang="en-US" sz="1900" kern="100">
                            <a:effectLst/>
                            <a:latin typeface="+mj-lt"/>
                            <a:ea typeface="Malgun Gothic" panose="020B0503020000020004" pitchFamily="34" charset="-127"/>
                            <a:cs typeface="Times New Roman" panose="02020603050405020304" pitchFamily="18" charset="0"/>
                          </a:rPr>
                        </m:ctrlPr>
                      </m:sSupPr>
                      <m:e>
                        <m:r>
                          <a:rPr lang="en-US" sz="1900" i="0" kern="100">
                            <a:effectLst/>
                            <a:latin typeface="+mj-lt"/>
                            <a:ea typeface="Malgun Gothic" panose="020B0503020000020004" pitchFamily="34" charset="-127"/>
                            <a:cs typeface="Times New Roman" panose="02020603050405020304" pitchFamily="18" charset="0"/>
                          </a:rPr>
                          <m:t>90</m:t>
                        </m:r>
                      </m:e>
                      <m:sup>
                        <m:r>
                          <m:rPr>
                            <m:sty m:val="p"/>
                          </m:rPr>
                          <a:rPr lang="en-US" sz="1900" i="0" kern="100">
                            <a:effectLst/>
                            <a:latin typeface="+mj-lt"/>
                            <a:ea typeface="Malgun Gothic" panose="020B0503020000020004" pitchFamily="34" charset="-127"/>
                            <a:cs typeface="Times New Roman" panose="02020603050405020304" pitchFamily="18" charset="0"/>
                          </a:rPr>
                          <m:t>o</m:t>
                        </m:r>
                      </m:sup>
                    </m:sSup>
                  </m:oMath>
                </a14:m>
                <a:r>
                  <a:rPr lang="en-US" sz="1900" kern="100">
                    <a:effectLst/>
                    <a:latin typeface="+mj-lt"/>
                    <a:ea typeface="Malgun Gothic" panose="020B0503020000020004" pitchFamily="34" charset="-127"/>
                    <a:cs typeface="Times New Roman" panose="02020603050405020304" pitchFamily="18" charset="0"/>
                  </a:rPr>
                  <a:t> nên là hình chữ nhật.</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Lại có hai cạnh kề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DH</m:t>
                    </m:r>
                    <m:r>
                      <a:rPr lang="en-US" sz="1900" i="0" kern="100">
                        <a:effectLst/>
                        <a:latin typeface="+mj-lt"/>
                        <a:ea typeface="Malgun Gothic" panose="020B0503020000020004" pitchFamily="34" charset="-127"/>
                        <a:cs typeface="Times New Roman" panose="02020603050405020304" pitchFamily="18" charset="0"/>
                      </a:rPr>
                      <m:t>=</m:t>
                    </m:r>
                    <m:r>
                      <m:rPr>
                        <m:sty m:val="p"/>
                      </m:rPr>
                      <a:rPr lang="en-US" sz="1900" i="0" kern="100">
                        <a:effectLst/>
                        <a:latin typeface="+mj-lt"/>
                        <a:ea typeface="Malgun Gothic" panose="020B0503020000020004" pitchFamily="34" charset="-127"/>
                        <a:cs typeface="Times New Roman" panose="02020603050405020304" pitchFamily="18" charset="0"/>
                      </a:rPr>
                      <m:t>DE</m:t>
                    </m:r>
                  </m:oMath>
                </a14:m>
                <a:r>
                  <a:rPr lang="en-US" sz="1900" kern="100">
                    <a:effectLst/>
                    <a:latin typeface="+mj-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900" i="0" kern="100">
                        <a:effectLst/>
                        <a:latin typeface="+mj-lt"/>
                        <a:ea typeface="Malgun Gothic" panose="020B0503020000020004" pitchFamily="34" charset="-127"/>
                        <a:cs typeface="Times New Roman" panose="02020603050405020304" pitchFamily="18" charset="0"/>
                      </a:rPr>
                      <m:t>ABCD</m:t>
                    </m:r>
                  </m:oMath>
                </a14:m>
                <a:r>
                  <a:rPr lang="en-US" sz="1900" kern="100">
                    <a:effectLst/>
                    <a:latin typeface="+mj-lt"/>
                    <a:ea typeface="Malgun Gothic" panose="020B0503020000020004" pitchFamily="34" charset="-127"/>
                    <a:cs typeface="Times New Roman" panose="02020603050405020304" pitchFamily="18" charset="0"/>
                  </a:rPr>
                  <a:t> là hình vuông.</a:t>
                </a:r>
                <a:endParaRPr lang="en-US" sz="1900" kern="100">
                  <a:effectLst/>
                  <a:latin typeface="+mj-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976663" y="344074"/>
                <a:ext cx="6001228" cy="4528291"/>
              </a:xfrm>
              <a:prstGeom prst="rect">
                <a:avLst/>
              </a:prstGeom>
              <a:blipFill>
                <a:blip r:embed="rId2"/>
                <a:stretch>
                  <a:fillRect l="-914" r="-914" b="-135"/>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7799" y="498892"/>
            <a:ext cx="2928864" cy="2753913"/>
          </a:xfrm>
          <a:prstGeom prst="rect">
            <a:avLst/>
          </a:prstGeom>
        </p:spPr>
      </p:pic>
    </p:spTree>
    <p:extLst>
      <p:ext uri="{BB962C8B-B14F-4D97-AF65-F5344CB8AC3E}">
        <p14:creationId xmlns:p14="http://schemas.microsoft.com/office/powerpoint/2010/main" val="1995864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down)">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wipe(left)">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420644" y="90652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smtClean="0">
                <a:latin typeface="+mn-lt"/>
              </a:rPr>
              <a:t>LUYỆN TẬP</a:t>
            </a:r>
            <a:endParaRPr sz="6000">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6" name="Picture 5" descr="dsad.png"/>
          <p:cNvPicPr>
            <a:picLocks noChangeAspect="1"/>
          </p:cNvPicPr>
          <p:nvPr/>
        </p:nvPicPr>
        <p:blipFill>
          <a:blip r:embed="rId5" cstate="print">
            <a:extLst/>
          </a:blip>
          <a:stretch>
            <a:fillRect/>
          </a:stretch>
        </p:blipFill>
        <p:spPr>
          <a:xfrm>
            <a:off x="1583303" y="1694125"/>
            <a:ext cx="2114550" cy="3214741"/>
          </a:xfrm>
          <a:prstGeom prst="rect">
            <a:avLst/>
          </a:prstGeom>
        </p:spPr>
      </p:pic>
      <p:sp>
        <p:nvSpPr>
          <p:cNvPr id="7" name="Cloud 6"/>
          <p:cNvSpPr/>
          <p:nvPr/>
        </p:nvSpPr>
        <p:spPr>
          <a:xfrm>
            <a:off x="3697853" y="582931"/>
            <a:ext cx="4593371" cy="217468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CHINH PHỤC CÚP C1 THÔI NÀO !! ^^</a:t>
            </a:r>
          </a:p>
        </p:txBody>
      </p:sp>
      <p:pic>
        <p:nvPicPr>
          <p:cNvPr id="2"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4643519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52129" y="299505"/>
            <a:ext cx="7345666" cy="2046129"/>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2047484" y="987862"/>
            <a:ext cx="4954956" cy="669414"/>
          </a:xfrm>
          <a:prstGeom prst="rect">
            <a:avLst/>
          </a:prstGeom>
          <a:noFill/>
        </p:spPr>
        <p:txBody>
          <a:bodyPr wrap="square" rtlCol="0">
            <a:spAutoFit/>
          </a:bodyPr>
          <a:lstStyle/>
          <a:p>
            <a:pPr lvl="0" algn="ctr">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1. </a:t>
            </a:r>
            <a:r>
              <a:rPr lang="fr-FR" sz="2500">
                <a:latin typeface="Arial" panose="020B0604020202020204" pitchFamily="34" charset="0"/>
                <a:ea typeface="Times New Roman" panose="02020603050405020304" pitchFamily="18" charset="0"/>
                <a:cs typeface="Arial" panose="020B0604020202020204" pitchFamily="34" charset="0"/>
              </a:rPr>
              <a:t>Hình vuông là tứ giác có</a:t>
            </a:r>
            <a:endParaRPr kumimoji="0" lang="en-US" sz="250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82769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241827" y="3937341"/>
            <a:ext cx="2031003"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A. Có bốn cạnh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7139266" y="3937340"/>
            <a:ext cx="1729430" cy="9695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pt-BR" sz="1800" kern="1200">
                <a:solidFill>
                  <a:prstClr val="black"/>
                </a:solidFill>
                <a:latin typeface="Arial" panose="020B0604020202020204" pitchFamily="34" charset="0"/>
                <a:cs typeface="Arial" panose="020B0604020202020204" pitchFamily="34" charset="0"/>
              </a:rPr>
              <a:t>D. Cả A, B, C đều sai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4761336" y="3937340"/>
            <a:ext cx="1981367"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C. Có 4 góc vuông và bốn cạnh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 name="Rectangle 9"/>
          <p:cNvSpPr/>
          <p:nvPr/>
        </p:nvSpPr>
        <p:spPr>
          <a:xfrm>
            <a:off x="2700707" y="3926551"/>
            <a:ext cx="1632752" cy="976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B. Có bốn góc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76571" y="3341435"/>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5481325" y="3341435"/>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2157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5 C -0.04688 -0.06512 -0.0033 -0.0787 0.0217 -0.11173 C 0.0467 -0.14259 0.06146 -0.19136 0.05972 -0.24197 C 0.05798 -0.29228 0.02621 -0.36419 0.01111 -0.41327 C -0.004 -0.46234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8.33333E-7 -2.71605E-6 C 0.00382 0.00834 0.00764 0.01698 -0.01198 -2.71605E-6 C -0.0316 -0.01697 -0.08733 -0.06481 -0.11805 -0.10123 C -0.14878 -0.13734 -0.19062 -0.18642 -0.19687 -0.21821 C -0.20312 -0.25 -0.17708 -0.26419 -0.1559 -0.29105 C -0.13472 -0.31759 -0.0842 -0.36265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36226" y="172285"/>
            <a:ext cx="7345666" cy="2543584"/>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42175" y="299376"/>
            <a:ext cx="4233913" cy="1823576"/>
          </a:xfrm>
          <a:prstGeom prst="rect">
            <a:avLst/>
          </a:prstGeom>
          <a:noFill/>
        </p:spPr>
        <p:txBody>
          <a:bodyPr wrap="square" rtlCol="0">
            <a:spAutoFit/>
          </a:bodyPr>
          <a:lstStyle/>
          <a:p>
            <a:pPr lvl="0" algn="just">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2. </a:t>
            </a:r>
            <a:r>
              <a:rPr lang="fr-FR" sz="2500">
                <a:latin typeface="Arial" panose="020B0604020202020204" pitchFamily="34" charset="0"/>
                <a:ea typeface="Times New Roman" panose="02020603050405020304" pitchFamily="18" charset="0"/>
                <a:cs typeface="Arial" panose="020B0604020202020204" pitchFamily="34" charset="0"/>
              </a:rPr>
              <a:t>Hãy chọn câu </a:t>
            </a:r>
            <a:r>
              <a:rPr lang="fr-FR" sz="2500">
                <a:solidFill>
                  <a:srgbClr val="FF0000"/>
                </a:solidFill>
                <a:latin typeface="Arial" panose="020B0604020202020204" pitchFamily="34" charset="0"/>
                <a:ea typeface="Times New Roman" panose="02020603050405020304" pitchFamily="18" charset="0"/>
                <a:cs typeface="Arial" panose="020B0604020202020204" pitchFamily="34" charset="0"/>
              </a:rPr>
              <a:t>đúng.</a:t>
            </a:r>
            <a:r>
              <a:rPr lang="fr-FR" sz="2500">
                <a:latin typeface="Arial" panose="020B0604020202020204" pitchFamily="34" charset="0"/>
                <a:ea typeface="Times New Roman" panose="02020603050405020304" pitchFamily="18" charset="0"/>
                <a:cs typeface="Arial" panose="020B0604020202020204" pitchFamily="34" charset="0"/>
              </a:rPr>
              <a:t> Cho hình vẽ. Tứ giác là hình vuông theo dấu hiệu:</a:t>
            </a:r>
            <a:endParaRPr kumimoji="0" lang="en-US" sz="250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737346" y="443465"/>
            <a:ext cx="2138067" cy="2045965"/>
          </a:xfrm>
          <a:prstGeom prst="rect">
            <a:avLst/>
          </a:prstGeom>
        </p:spPr>
      </p:pic>
    </p:spTree>
    <p:extLst>
      <p:ext uri="{BB962C8B-B14F-4D97-AF65-F5344CB8AC3E}">
        <p14:creationId xmlns:p14="http://schemas.microsoft.com/office/powerpoint/2010/main" val="17539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fr-FR" sz="1800" kern="1200">
                <a:solidFill>
                  <a:prstClr val="black"/>
                </a:solidFill>
                <a:latin typeface="Arial" panose="020B0604020202020204" pitchFamily="34" charset="0"/>
                <a:cs typeface="Arial" panose="020B0604020202020204" pitchFamily="34" charset="0"/>
              </a:rPr>
              <a:t>A. Hình thoi có một góc vuông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599201" y="3941759"/>
            <a:ext cx="2089714" cy="9695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C. Hình bình hành có hai đường chéo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6963710" y="3945519"/>
            <a:ext cx="1801303" cy="9714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D. Hình thoi có hai đường chéo bằng nhau</a:t>
            </a:r>
          </a:p>
        </p:txBody>
      </p:sp>
      <p:sp>
        <p:nvSpPr>
          <p:cNvPr id="10" name="Rectangle 9"/>
          <p:cNvSpPr/>
          <p:nvPr/>
        </p:nvSpPr>
        <p:spPr>
          <a:xfrm>
            <a:off x="2479562" y="3936375"/>
            <a:ext cx="1844844" cy="9641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B. Tứ giác có hai đường chéo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5863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902223" y="3478730"/>
            <a:ext cx="3490623" cy="635033"/>
          </a:xfrm>
          <a:prstGeom prst="rect">
            <a:avLst/>
          </a:prstGeom>
        </p:spPr>
      </p:pic>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0" y="1219823"/>
            <a:ext cx="8970248"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800">
                <a:solidFill>
                  <a:schemeClr val="tx1">
                    <a:lumMod val="50000"/>
                  </a:schemeClr>
                </a:solidFill>
                <a:latin typeface="+mn-lt"/>
              </a:rPr>
              <a:t>CHƯƠNG V. ĐỊNH LÍ PYTHAGORE. TỨ GIÁC</a:t>
            </a:r>
            <a:endParaRPr lang="vi-VN" sz="3800" dirty="0">
              <a:solidFill>
                <a:schemeClr val="tx1">
                  <a:lumMod val="50000"/>
                </a:schemeClr>
              </a:solidFill>
              <a:latin typeface="+mn-lt"/>
            </a:endParaRPr>
          </a:p>
        </p:txBody>
      </p:sp>
      <p:sp>
        <p:nvSpPr>
          <p:cNvPr id="23" name="Rectangle 22"/>
          <p:cNvSpPr/>
          <p:nvPr/>
        </p:nvSpPr>
        <p:spPr>
          <a:xfrm>
            <a:off x="773538" y="2766950"/>
            <a:ext cx="7747991" cy="881395"/>
          </a:xfrm>
          <a:prstGeom prst="rect">
            <a:avLst/>
          </a:prstGeom>
        </p:spPr>
        <p:txBody>
          <a:bodyPr wrap="square">
            <a:spAutoFit/>
          </a:bodyPr>
          <a:lstStyle/>
          <a:p>
            <a:pPr lvl="0" algn="ctr" defTabSz="457200">
              <a:lnSpc>
                <a:spcPct val="150000"/>
              </a:lnSpc>
              <a:buClrTx/>
              <a:defRPr/>
            </a:pPr>
            <a:r>
              <a:rPr lang="vi-VN" sz="3900" b="1">
                <a:solidFill>
                  <a:srgbClr val="C00000"/>
                </a:solidFill>
                <a:latin typeface="Arial" panose="020B0604020202020204" pitchFamily="34" charset="0"/>
                <a:ea typeface="Calibri" panose="020F0502020204030204" pitchFamily="34" charset="0"/>
                <a:cs typeface="Arial" panose="020B0604020202020204" pitchFamily="34" charset="0"/>
              </a:rPr>
              <a:t>BÀI 7. HÌNH VUÔNG </a:t>
            </a:r>
            <a:endParaRPr lang="en-US" sz="3900" b="1" dirty="0">
              <a:solidFill>
                <a:srgbClr val="C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36226" y="172285"/>
            <a:ext cx="7345666" cy="2543584"/>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04995" y="532289"/>
            <a:ext cx="7008128" cy="1823576"/>
          </a:xfrm>
          <a:prstGeom prst="rect">
            <a:avLst/>
          </a:prstGeom>
          <a:noFill/>
        </p:spPr>
        <p:txBody>
          <a:bodyPr wrap="square" rtlCol="0">
            <a:spAutoFit/>
          </a:bodyPr>
          <a:lstStyle/>
          <a:p>
            <a:pPr lvl="0" algn="just">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3. </a:t>
            </a:r>
            <a:r>
              <a:rPr lang="fr-FR" sz="2500">
                <a:latin typeface="Arial" panose="020B0604020202020204" pitchFamily="34" charset="0"/>
                <a:ea typeface="Times New Roman" panose="02020603050405020304" pitchFamily="18" charset="0"/>
                <a:cs typeface="Arial" panose="020B0604020202020204" pitchFamily="34" charset="0"/>
              </a:rPr>
              <a:t>Điền cụm từ thích hợp nhất vào chỗ trống: “Tứ giác có 4 cạnh bằng nhau và 4 góc bằng nhau là …”</a:t>
            </a:r>
            <a:endParaRPr kumimoji="0" lang="en-US" sz="250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2010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6967427"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D. Hình thoi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2778075"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Hình chữ nhật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4872751"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Hình thang cân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689610" y="4166980"/>
            <a:ext cx="1415399"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A. Hình vuông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7378814" y="3514479"/>
            <a:ext cx="598836" cy="545320"/>
          </a:xfrm>
          <a:prstGeom prst="rect">
            <a:avLst/>
          </a:prstGeom>
        </p:spPr>
      </p:pic>
      <p:pic>
        <p:nvPicPr>
          <p:cNvPr id="12" name="Picture 11" descr="bong.png"/>
          <p:cNvPicPr>
            <a:picLocks noChangeAspect="1"/>
          </p:cNvPicPr>
          <p:nvPr/>
        </p:nvPicPr>
        <p:blipFill>
          <a:blip r:embed="rId10" cstate="print"/>
          <a:stretch>
            <a:fillRect/>
          </a:stretch>
        </p:blipFill>
        <p:spPr>
          <a:xfrm>
            <a:off x="3264002" y="3510654"/>
            <a:ext cx="598836" cy="545320"/>
          </a:xfrm>
          <a:prstGeom prst="rect">
            <a:avLst/>
          </a:prstGeom>
        </p:spPr>
      </p:pic>
      <p:pic>
        <p:nvPicPr>
          <p:cNvPr id="13" name="Picture 12" descr="bong.png"/>
          <p:cNvPicPr>
            <a:picLocks noChangeAspect="1"/>
          </p:cNvPicPr>
          <p:nvPr/>
        </p:nvPicPr>
        <p:blipFill>
          <a:blip r:embed="rId10" cstate="print"/>
          <a:stretch>
            <a:fillRect/>
          </a:stretch>
        </p:blipFill>
        <p:spPr>
          <a:xfrm>
            <a:off x="5284138" y="3514479"/>
            <a:ext cx="598836" cy="545320"/>
          </a:xfrm>
          <a:prstGeom prst="rect">
            <a:avLst/>
          </a:prstGeom>
        </p:spPr>
      </p:pic>
      <p:pic>
        <p:nvPicPr>
          <p:cNvPr id="14" name="Picture 13" descr="bong.png"/>
          <p:cNvPicPr>
            <a:picLocks noChangeAspect="1"/>
          </p:cNvPicPr>
          <p:nvPr/>
        </p:nvPicPr>
        <p:blipFill>
          <a:blip r:embed="rId10" cstate="print"/>
          <a:stretch>
            <a:fillRect/>
          </a:stretch>
        </p:blipFill>
        <p:spPr>
          <a:xfrm>
            <a:off x="1097891"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7"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01937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2.77778E-7 -1.11111E-6 C 0.01563 -0.00309 0.03142 -0.00586 0.05313 -0.01667 C 0.07483 -0.02716 0.1125 -0.0429 0.13038 -0.0642 C 0.14826 -0.08549 0.15677 -0.11821 0.16059 -0.14475 C 0.16441 -0.17099 0.16111 -0.1966 0.15313 -0.22191 C 0.14514 -0.24722 0.12379 -0.27315 0.11215 -0.29722 C 0.10052 -0.3213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0.13264 -0.00154 C -0.04253 -0.04197 0.04723 -0.08241 0.07466 -0.1213 C 0.10278 -0.16049 0.08785 -0.20432 0.03542 -0.23858 C -0.01753 -0.27222 -0.15 -0.30031 -0.24097 -0.325 C -0.33246 -0.34907 -0.42205 -0.36697 -0.5125 -0.38426 " pathEditMode="relative" rAng="0" ptsTypes="AAAAA">
                                      <p:cBhvr>
                                        <p:cTn id="37" dur="2000" fill="hold"/>
                                        <p:tgtEl>
                                          <p:spTgt spid="11"/>
                                        </p:tgtEl>
                                        <p:attrNameLst>
                                          <p:attrName>ppt_x</p:attrName>
                                          <p:attrName>ppt_y</p:attrName>
                                        </p:attrNameLst>
                                      </p:cBhvr>
                                      <p:rCtr x="-7951" y="-19136"/>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33333E-6 -3.82716E-6 C 0.00261 -0.05339 0.00556 -0.10679 0.025 -0.18765 C 0.04462 -0.26728 0.09966 -0.39105 0.11702 -0.47993 C 0.13455 -0.5679 0.12813 -0.67901 0.13039 -0.71913 " pathEditMode="relative" rAng="0" ptsTypes="AAAA">
                                      <p:cBhvr>
                                        <p:cTn id="59" dur="2000" fill="hold"/>
                                        <p:tgtEl>
                                          <p:spTgt spid="12"/>
                                        </p:tgtEl>
                                        <p:attrNameLst>
                                          <p:attrName>ppt_x</p:attrName>
                                          <p:attrName>ppt_y</p:attrName>
                                        </p:attrNameLst>
                                      </p:cBhvr>
                                      <p:rCtr x="6510" y="-3595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0.00017 0.00031 C 0.00173 -0.0216 0.00364 -0.04383 0.00451 -0.06512 C 0.00521 -0.08642 0.00521 -0.11049 0.00573 -0.12932 C 0.00625 -0.14846 0.00642 -0.16667 0.00868 -0.18148 C 0.00989 -0.19537 0.01024 -0.20123 0.01649 -0.21605 C 0.02326 -0.23148 0.0309 -0.2463 0.04687 -0.26975 C 0.06389 -0.29506 0.09184 -0.32963 0.11701 -0.36265 C 0.14253 -0.39599 0.17326 -0.4392 0.19878 -0.4679 C 0.22448 -0.4966 0.24791 -0.51636 0.271 -0.5358 " pathEditMode="relative" rAng="3180000" ptsTypes="AAAAAAAAA">
                                      <p:cBhvr>
                                        <p:cTn id="83" dur="2000" fill="hold"/>
                                        <p:tgtEl>
                                          <p:spTgt spid="14"/>
                                        </p:tgtEl>
                                        <p:attrNameLst>
                                          <p:attrName>ppt_x</p:attrName>
                                          <p:attrName>ppt_y</p:attrName>
                                        </p:attrNameLst>
                                      </p:cBhvr>
                                      <p:rCtr x="13056" y="-27932"/>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788522" y="333951"/>
            <a:ext cx="7488789" cy="2170705"/>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204523" y="507515"/>
            <a:ext cx="6494725" cy="1823576"/>
          </a:xfrm>
          <a:prstGeom prst="rect">
            <a:avLst/>
          </a:prstGeom>
          <a:noFill/>
        </p:spPr>
        <p:txBody>
          <a:bodyPr wrap="square" rtlCol="0">
            <a:spAutoFit/>
          </a:bodyPr>
          <a:lstStyle/>
          <a:p>
            <a:pPr lvl="0" algn="just">
              <a:lnSpc>
                <a:spcPct val="150000"/>
              </a:lnSpc>
              <a:spcBef>
                <a:spcPts val="100"/>
              </a:spcBef>
              <a:spcAft>
                <a:spcPts val="100"/>
              </a:spcAft>
            </a:pPr>
            <a:r>
              <a:rPr lang="vi-VN" sz="2500" b="1">
                <a:latin typeface="Arial" panose="020B0604020202020204" pitchFamily="34" charset="0"/>
                <a:ea typeface="Times New Roman" panose="02020603050405020304" pitchFamily="18" charset="0"/>
                <a:cs typeface="Arial" panose="020B0604020202020204" pitchFamily="34" charset="0"/>
              </a:rPr>
              <a:t>Câu 4. </a:t>
            </a:r>
            <a:r>
              <a:rPr lang="vi-VN" sz="2500">
                <a:latin typeface="Arial" panose="020B0604020202020204" pitchFamily="34" charset="0"/>
                <a:ea typeface="Times New Roman" panose="02020603050405020304" pitchFamily="18" charset="0"/>
                <a:cs typeface="Arial" panose="020B0604020202020204" pitchFamily="34" charset="0"/>
              </a:rPr>
              <a:t>Cho hình vuông có chu vi 20 cm. Bình phương độ dài một đường chéo của hình vuông là:</a:t>
            </a:r>
            <a:endParaRPr kumimoji="0" lang="en-US" sz="250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51189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723153"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A. 32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6996636"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D. 30</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4912504"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C. 25</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2834583" y="4166980"/>
            <a:ext cx="1415399"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B. 50</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134540" y="3514479"/>
            <a:ext cx="598836" cy="545320"/>
          </a:xfrm>
          <a:prstGeom prst="rect">
            <a:avLst/>
          </a:prstGeom>
        </p:spPr>
      </p:pic>
      <p:pic>
        <p:nvPicPr>
          <p:cNvPr id="12" name="Picture 11" descr="bong.png"/>
          <p:cNvPicPr>
            <a:picLocks noChangeAspect="1"/>
          </p:cNvPicPr>
          <p:nvPr/>
        </p:nvPicPr>
        <p:blipFill>
          <a:blip r:embed="rId10" cstate="print"/>
          <a:stretch>
            <a:fillRect/>
          </a:stretch>
        </p:blipFill>
        <p:spPr>
          <a:xfrm>
            <a:off x="7458336" y="3510654"/>
            <a:ext cx="598836" cy="545320"/>
          </a:xfrm>
          <a:prstGeom prst="rect">
            <a:avLst/>
          </a:prstGeom>
        </p:spPr>
      </p:pic>
      <p:pic>
        <p:nvPicPr>
          <p:cNvPr id="13" name="Picture 12" descr="bong.png"/>
          <p:cNvPicPr>
            <a:picLocks noChangeAspect="1"/>
          </p:cNvPicPr>
          <p:nvPr/>
        </p:nvPicPr>
        <p:blipFill>
          <a:blip r:embed="rId10" cstate="print"/>
          <a:stretch>
            <a:fillRect/>
          </a:stretch>
        </p:blipFill>
        <p:spPr>
          <a:xfrm>
            <a:off x="5352959" y="3510654"/>
            <a:ext cx="598836" cy="545320"/>
          </a:xfrm>
          <a:prstGeom prst="rect">
            <a:avLst/>
          </a:prstGeom>
        </p:spPr>
      </p:pic>
      <p:pic>
        <p:nvPicPr>
          <p:cNvPr id="14" name="Picture 13" descr="bong.png"/>
          <p:cNvPicPr>
            <a:picLocks noChangeAspect="1"/>
          </p:cNvPicPr>
          <p:nvPr/>
        </p:nvPicPr>
        <p:blipFill>
          <a:blip r:embed="rId10" cstate="print"/>
          <a:stretch>
            <a:fillRect/>
          </a:stretch>
        </p:blipFill>
        <p:spPr>
          <a:xfrm>
            <a:off x="3229589"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2"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85059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4.44444E-6 -3.82716E-6 C 0.01562 -0.00308 0.03142 -0.00586 0.05312 -0.01666 C 0.07482 -0.02716 0.1125 -0.0429 0.13038 -0.06419 C 0.14826 -0.08549 0.15677 -0.11821 0.16059 -0.14475 C 0.16441 -0.17098 0.16111 -0.1966 0.15312 -0.22191 C 0.14513 -0.24722 0.12378 -0.27314 0.11215 -0.29722 C 0.10052 -0.32129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8.33333E-7 -1.11111E-6 C -0.0276 -0.03673 -0.05503 -0.07346 -0.06354 -0.10926 C -0.07205 -0.14506 -0.06753 -0.18518 -0.05139 -0.21636 C -0.03524 -0.24722 0.00538 -0.27284 0.03333 -0.29506 C 0.06129 -0.31728 0.08889 -0.33364 0.11667 -0.34969 " pathEditMode="relative" rAng="0" ptsTypes="AAAAA">
                                      <p:cBhvr>
                                        <p:cTn id="37" dur="2000" fill="hold"/>
                                        <p:tgtEl>
                                          <p:spTgt spid="11"/>
                                        </p:tgtEl>
                                        <p:attrNameLst>
                                          <p:attrName>ppt_x</p:attrName>
                                          <p:attrName>ppt_y</p:attrName>
                                        </p:attrNameLst>
                                      </p:cBhvr>
                                      <p:rCtr x="2431" y="-17500"/>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88889E-6 -3.82716E-6 C -0.00208 -0.0324 -0.00416 -0.0645 -0.01857 -0.11327 C -0.03298 -0.16111 -0.07343 -0.2358 -0.08628 -0.2895 C -0.09913 -0.34228 -0.09444 -0.40926 -0.096 -0.43333 " pathEditMode="relative" rAng="0" ptsTypes="AAAA">
                                      <p:cBhvr>
                                        <p:cTn id="59" dur="2000" fill="hold"/>
                                        <p:tgtEl>
                                          <p:spTgt spid="12"/>
                                        </p:tgtEl>
                                        <p:attrNameLst>
                                          <p:attrName>ppt_x</p:attrName>
                                          <p:attrName>ppt_y</p:attrName>
                                        </p:attrNameLst>
                                      </p:cBhvr>
                                      <p:rCtr x="-4809" y="-2166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2.5E-6 -0.00031 C -0.00816 -0.02809 -0.0158 -0.0537 -0.02413 -0.07963 C -0.03264 -0.10555 -0.04341 -0.13549 -0.05104 -0.15864 C -0.05868 -0.1821 -0.06667 -0.20401 -0.07066 -0.2216 C -0.07466 -0.23796 -0.07761 -0.2463 -0.07587 -0.2608 C -0.07466 -0.27716 -0.07327 -0.29197 -0.06424 -0.31574 C -0.05521 -0.3392 -0.03698 -0.37099 -0.02257 -0.40216 C -0.00677 -0.43271 0.01024 -0.47346 0.0283 -0.49784 C 0.04583 -0.52346 0.06475 -0.53796 0.0835 -0.55247 " pathEditMode="relative" rAng="2400000" ptsTypes="AAAAAAAAA">
                                      <p:cBhvr>
                                        <p:cTn id="83" dur="2000" fill="hold"/>
                                        <p:tgtEl>
                                          <p:spTgt spid="14"/>
                                        </p:tgtEl>
                                        <p:attrNameLst>
                                          <p:attrName>ppt_x</p:attrName>
                                          <p:attrName>ppt_y</p:attrName>
                                        </p:attrNameLst>
                                      </p:cBhvr>
                                      <p:rCtr x="3090" y="-29228"/>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2"/>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788522" y="333951"/>
            <a:ext cx="7488789" cy="2170705"/>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7" name="TextBox 6"/>
              <p:cNvSpPr txBox="1"/>
              <p:nvPr/>
            </p:nvSpPr>
            <p:spPr>
              <a:xfrm>
                <a:off x="959947" y="462118"/>
                <a:ext cx="7145938" cy="1914370"/>
              </a:xfrm>
              <a:prstGeom prst="rect">
                <a:avLst/>
              </a:prstGeom>
              <a:noFill/>
            </p:spPr>
            <p:txBody>
              <a:bodyPr wrap="square" rtlCol="0">
                <a:spAutoFit/>
              </a:bodyPr>
              <a:lstStyle/>
              <a:p>
                <a:pPr lvl="0" algn="just">
                  <a:lnSpc>
                    <a:spcPct val="150000"/>
                  </a:lnSpc>
                  <a:spcBef>
                    <a:spcPts val="100"/>
                  </a:spcBef>
                  <a:spcAft>
                    <a:spcPts val="100"/>
                  </a:spcAft>
                </a:pPr>
                <a:r>
                  <a:rPr lang="vi-VN" sz="2500" b="1">
                    <a:latin typeface="Arial" panose="020B0604020202020204" pitchFamily="34" charset="0"/>
                    <a:ea typeface="Times New Roman" panose="02020603050405020304" pitchFamily="18" charset="0"/>
                    <a:cs typeface="Arial" panose="020B0604020202020204" pitchFamily="34" charset="0"/>
                  </a:rPr>
                  <a:t>Câu 5. </a:t>
                </a:r>
                <a:r>
                  <a:rPr lang="vi-VN" sz="2500">
                    <a:latin typeface="Arial" panose="020B0604020202020204" pitchFamily="34" charset="0"/>
                    <a:ea typeface="Times New Roman" panose="02020603050405020304" pitchFamily="18" charset="0"/>
                    <a:cs typeface="Arial" panose="020B0604020202020204" pitchFamily="34" charset="0"/>
                  </a:rPr>
                  <a:t>Cho hình vuông ABCD, điểm E thuộc cạnh CD. Tia phân giác của </a:t>
                </a:r>
                <a14:m>
                  <m:oMath xmlns:m="http://schemas.openxmlformats.org/officeDocument/2006/math">
                    <m:acc>
                      <m:accPr>
                        <m:chr m:val="̂"/>
                        <m:ctrlPr>
                          <a:rPr lang="en-US" sz="2800">
                            <a:latin typeface="Cambria Math" panose="02040503050406030204" pitchFamily="18" charset="0"/>
                          </a:rPr>
                        </m:ctrlPr>
                      </m:acc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ABE</m:t>
                        </m:r>
                      </m:e>
                    </m:acc>
                  </m:oMath>
                </a14:m>
                <a:r>
                  <a:rPr lang="en-US" sz="2500" smtClean="0">
                    <a:latin typeface="Arial" panose="020B0604020202020204" pitchFamily="34" charset="0"/>
                    <a:ea typeface="Times New Roman" panose="02020603050405020304" pitchFamily="18" charset="0"/>
                    <a:cs typeface="Arial" panose="020B0604020202020204" pitchFamily="34" charset="0"/>
                  </a:rPr>
                  <a:t> </a:t>
                </a:r>
                <a:r>
                  <a:rPr lang="vi-VN" sz="2500" smtClean="0">
                    <a:latin typeface="Arial" panose="020B0604020202020204" pitchFamily="34" charset="0"/>
                    <a:ea typeface="Times New Roman" panose="02020603050405020304" pitchFamily="18" charset="0"/>
                    <a:cs typeface="Arial" panose="020B0604020202020204" pitchFamily="34" charset="0"/>
                  </a:rPr>
                  <a:t>cắt </a:t>
                </a:r>
                <a:r>
                  <a:rPr lang="vi-VN" sz="2500">
                    <a:latin typeface="Arial" panose="020B0604020202020204" pitchFamily="34" charset="0"/>
                    <a:ea typeface="Times New Roman" panose="02020603050405020304" pitchFamily="18" charset="0"/>
                    <a:cs typeface="Arial" panose="020B0604020202020204" pitchFamily="34" charset="0"/>
                  </a:rPr>
                  <a:t>AD ở K. Chọn câu đúng.</a:t>
                </a:r>
                <a:endParaRPr kumimoji="0" lang="en-US" sz="250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7" name="TextBox 6"/>
              <p:cNvSpPr txBox="1">
                <a:spLocks noRot="1" noChangeAspect="1" noMove="1" noResize="1" noEditPoints="1" noAdjustHandles="1" noChangeArrowheads="1" noChangeShapeType="1" noTextEdit="1"/>
              </p:cNvSpPr>
              <p:nvPr/>
            </p:nvSpPr>
            <p:spPr>
              <a:xfrm>
                <a:off x="959947" y="462118"/>
                <a:ext cx="7145938" cy="1914370"/>
              </a:xfrm>
              <a:prstGeom prst="rect">
                <a:avLst/>
              </a:prstGeom>
              <a:blipFill>
                <a:blip r:embed="rId5"/>
                <a:stretch>
                  <a:fillRect l="-1364" r="-1364" b="-3185"/>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42041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7040579" y="4174235"/>
            <a:ext cx="1421610"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D. AK+CE&gt;BE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2597189" y="4166980"/>
            <a:ext cx="1583613"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B. AK+CE=2BE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4732366" y="4197458"/>
                <a:ext cx="1756649"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R="30480" algn="ctr">
                  <a:spcBef>
                    <a:spcPts val="100"/>
                  </a:spcBef>
                  <a:spcAft>
                    <a:spcPts val="100"/>
                  </a:spcAft>
                </a:pPr>
                <a:r>
                  <a:rPr lang="fr-FR" sz="1800">
                    <a:latin typeface="Arial" panose="020B0604020202020204" pitchFamily="34" charset="0"/>
                    <a:ea typeface="Times New Roman" panose="02020603050405020304" pitchFamily="18" charset="0"/>
                    <a:cs typeface="Arial" panose="020B0604020202020204" pitchFamily="34" charset="0"/>
                  </a:rPr>
                  <a:t>C. </a:t>
                </a:r>
                <a:endParaRPr lang="en-US" sz="1800" i="0" smtClean="0">
                  <a:effectLst/>
                  <a:latin typeface="Cambria Math" panose="02040503050406030204" pitchFamily="18" charset="0"/>
                  <a:ea typeface="Times New Roman" panose="02020603050405020304" pitchFamily="18" charset="0"/>
                </a:endParaRPr>
              </a:p>
              <a:p>
                <a:pPr marR="30480" algn="ctr">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i="0">
                          <a:effectLst/>
                          <a:latin typeface="Cambria Math" panose="02040503050406030204" pitchFamily="18" charset="0"/>
                          <a:ea typeface="Times New Roman" panose="02020603050405020304" pitchFamily="18" charset="0"/>
                        </a:rPr>
                        <m:t>AK</m:t>
                      </m:r>
                      <m:r>
                        <a:rPr lang="fr-FR" sz="1800" i="0">
                          <a:effectLst/>
                          <a:latin typeface="Cambria Math" panose="02040503050406030204" pitchFamily="18" charset="0"/>
                          <a:ea typeface="Times New Roman" panose="02020603050405020304" pitchFamily="18" charset="0"/>
                        </a:rPr>
                        <m:t>+</m:t>
                      </m:r>
                      <m:r>
                        <m:rPr>
                          <m:sty m:val="p"/>
                        </m:rPr>
                        <a:rPr lang="en-US" sz="1800" i="0">
                          <a:effectLst/>
                          <a:latin typeface="Cambria Math" panose="02040503050406030204" pitchFamily="18" charset="0"/>
                          <a:ea typeface="Times New Roman" panose="02020603050405020304" pitchFamily="18" charset="0"/>
                        </a:rPr>
                        <m:t>CE</m:t>
                      </m:r>
                      <m:r>
                        <a:rPr lang="fr-FR" sz="1800" i="0">
                          <a:effectLst/>
                          <a:latin typeface="Cambria Math" panose="02040503050406030204" pitchFamily="18" charset="0"/>
                          <a:ea typeface="Times New Roman" panose="02020603050405020304" pitchFamily="18" charset="0"/>
                        </a:rPr>
                        <m:t>=</m:t>
                      </m:r>
                      <m:f>
                        <m:fPr>
                          <m:ctrlPr>
                            <a:rPr lang="en-US" sz="1800">
                              <a:effectLst/>
                              <a:latin typeface="Cambria Math" panose="02040503050406030204" pitchFamily="18" charset="0"/>
                              <a:ea typeface="Times New Roman" panose="02020603050405020304" pitchFamily="18" charset="0"/>
                            </a:rPr>
                          </m:ctrlPr>
                        </m:fPr>
                        <m:num>
                          <m:r>
                            <m:rPr>
                              <m:sty m:val="p"/>
                            </m:rPr>
                            <a:rPr lang="en-US" sz="1800" i="0">
                              <a:effectLst/>
                              <a:latin typeface="Cambria Math" panose="02040503050406030204" pitchFamily="18" charset="0"/>
                              <a:ea typeface="Times New Roman" panose="02020603050405020304" pitchFamily="18" charset="0"/>
                            </a:rPr>
                            <m:t>BE</m:t>
                          </m:r>
                        </m:num>
                        <m:den>
                          <m:r>
                            <a:rPr lang="fr-FR" sz="1800" i="0">
                              <a:effectLst/>
                              <a:latin typeface="Cambria Math" panose="02040503050406030204" pitchFamily="18" charset="0"/>
                              <a:ea typeface="Times New Roman" panose="02020603050405020304" pitchFamily="18" charset="0"/>
                            </a:rPr>
                            <m:t>2</m:t>
                          </m:r>
                        </m:den>
                      </m:f>
                      <m:r>
                        <a:rPr lang="fr-FR" sz="1800" i="0">
                          <a:effectLst/>
                          <a:latin typeface="Cambria Math" panose="02040503050406030204" pitchFamily="18" charset="0"/>
                          <a:ea typeface="Times New Roman" panose="02020603050405020304" pitchFamily="18" charset="0"/>
                        </a:rPr>
                        <m:t> </m:t>
                      </m:r>
                    </m:oMath>
                  </m:oMathPara>
                </a14:m>
                <a:endParaRPr lang="en-US" sz="1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732366" y="4197458"/>
                <a:ext cx="1756649" cy="695739"/>
              </a:xfrm>
              <a:prstGeom prst="rect">
                <a:avLst/>
              </a:prstGeom>
              <a:blipFill>
                <a:blip r:embed="rId10"/>
                <a:stretch>
                  <a:fillRect/>
                </a:stretch>
              </a:blipFill>
            </p:spPr>
            <p:txBody>
              <a:bodyPr/>
              <a:lstStyle/>
              <a:p>
                <a:r>
                  <a:rPr lang="en-US">
                    <a:noFill/>
                  </a:rPr>
                  <a:t> </a:t>
                </a:r>
              </a:p>
            </p:txBody>
          </p:sp>
        </mc:Fallback>
      </mc:AlternateContent>
      <p:sp>
        <p:nvSpPr>
          <p:cNvPr id="10" name="Rectangle 9"/>
          <p:cNvSpPr/>
          <p:nvPr/>
        </p:nvSpPr>
        <p:spPr>
          <a:xfrm>
            <a:off x="630226" y="4163202"/>
            <a:ext cx="1415399"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A. AK+CE=BE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1" cstate="print"/>
          <a:stretch>
            <a:fillRect/>
          </a:stretch>
        </p:blipFill>
        <p:spPr>
          <a:xfrm>
            <a:off x="7378814" y="3514479"/>
            <a:ext cx="598836" cy="545320"/>
          </a:xfrm>
          <a:prstGeom prst="rect">
            <a:avLst/>
          </a:prstGeom>
        </p:spPr>
      </p:pic>
      <p:pic>
        <p:nvPicPr>
          <p:cNvPr id="12" name="Picture 11" descr="bong.png"/>
          <p:cNvPicPr>
            <a:picLocks noChangeAspect="1"/>
          </p:cNvPicPr>
          <p:nvPr/>
        </p:nvPicPr>
        <p:blipFill>
          <a:blip r:embed="rId11" cstate="print"/>
          <a:stretch>
            <a:fillRect/>
          </a:stretch>
        </p:blipFill>
        <p:spPr>
          <a:xfrm>
            <a:off x="3264002" y="3510654"/>
            <a:ext cx="598836" cy="545320"/>
          </a:xfrm>
          <a:prstGeom prst="rect">
            <a:avLst/>
          </a:prstGeom>
        </p:spPr>
      </p:pic>
      <p:pic>
        <p:nvPicPr>
          <p:cNvPr id="13" name="Picture 12" descr="bong.png"/>
          <p:cNvPicPr>
            <a:picLocks noChangeAspect="1"/>
          </p:cNvPicPr>
          <p:nvPr/>
        </p:nvPicPr>
        <p:blipFill>
          <a:blip r:embed="rId11" cstate="print"/>
          <a:stretch>
            <a:fillRect/>
          </a:stretch>
        </p:blipFill>
        <p:spPr>
          <a:xfrm>
            <a:off x="5284138" y="3514479"/>
            <a:ext cx="598836" cy="545320"/>
          </a:xfrm>
          <a:prstGeom prst="rect">
            <a:avLst/>
          </a:prstGeom>
        </p:spPr>
      </p:pic>
      <p:pic>
        <p:nvPicPr>
          <p:cNvPr id="14" name="Picture 13" descr="bong.png"/>
          <p:cNvPicPr>
            <a:picLocks noChangeAspect="1"/>
          </p:cNvPicPr>
          <p:nvPr/>
        </p:nvPicPr>
        <p:blipFill>
          <a:blip r:embed="rId11" cstate="print"/>
          <a:stretch>
            <a:fillRect/>
          </a:stretch>
        </p:blipFill>
        <p:spPr>
          <a:xfrm>
            <a:off x="1097891"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586408" y="2488522"/>
            <a:ext cx="346239" cy="346239"/>
          </a:xfrm>
          <a:prstGeom prst="rect">
            <a:avLst/>
          </a:prstGeom>
        </p:spPr>
      </p:pic>
      <p:pic>
        <p:nvPicPr>
          <p:cNvPr id="27"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2287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2.77778E-7 -1.11111E-6 C 0.01563 -0.00309 0.03142 -0.00586 0.05313 -0.01667 C 0.07483 -0.02716 0.1125 -0.0429 0.13038 -0.0642 C 0.14826 -0.08549 0.15677 -0.11821 0.16059 -0.14475 C 0.16441 -0.17099 0.16111 -0.1966 0.15313 -0.22191 C 0.14514 -0.24722 0.12379 -0.27315 0.11215 -0.29722 C 0.10052 -0.3213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0.13264 -0.00154 C -0.04253 -0.04197 0.04723 -0.08241 0.07466 -0.1213 C 0.10278 -0.16049 0.08785 -0.20432 0.03542 -0.23858 C -0.01753 -0.27222 -0.15 -0.30031 -0.24097 -0.325 C -0.33246 -0.34907 -0.42205 -0.36697 -0.5125 -0.38426 " pathEditMode="relative" rAng="0" ptsTypes="AAAAA">
                                      <p:cBhvr>
                                        <p:cTn id="37" dur="2000" fill="hold"/>
                                        <p:tgtEl>
                                          <p:spTgt spid="11"/>
                                        </p:tgtEl>
                                        <p:attrNameLst>
                                          <p:attrName>ppt_x</p:attrName>
                                          <p:attrName>ppt_y</p:attrName>
                                        </p:attrNameLst>
                                      </p:cBhvr>
                                      <p:rCtr x="-7951" y="-19136"/>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33333E-6 -3.82716E-6 C 0.00261 -0.05339 0.00556 -0.10679 0.025 -0.18765 C 0.04462 -0.26728 0.09966 -0.39105 0.11702 -0.47993 C 0.13455 -0.5679 0.12813 -0.67901 0.13039 -0.71913 " pathEditMode="relative" rAng="0" ptsTypes="AAAA">
                                      <p:cBhvr>
                                        <p:cTn id="59" dur="2000" fill="hold"/>
                                        <p:tgtEl>
                                          <p:spTgt spid="12"/>
                                        </p:tgtEl>
                                        <p:attrNameLst>
                                          <p:attrName>ppt_x</p:attrName>
                                          <p:attrName>ppt_y</p:attrName>
                                        </p:attrNameLst>
                                      </p:cBhvr>
                                      <p:rCtr x="6510" y="-3595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0.00017 0.00031 C 0.00173 -0.0216 0.00364 -0.04383 0.00451 -0.06512 C 0.00521 -0.08642 0.00521 -0.11049 0.00573 -0.12932 C 0.00625 -0.14846 0.00642 -0.16667 0.00868 -0.18148 C 0.00989 -0.19537 0.01024 -0.20123 0.01649 -0.21605 C 0.02326 -0.23148 0.0309 -0.2463 0.04687 -0.26975 C 0.06389 -0.29506 0.09184 -0.32963 0.11701 -0.36265 C 0.14253 -0.39599 0.17326 -0.4392 0.19878 -0.4679 C 0.22448 -0.4966 0.24791 -0.51636 0.271 -0.5358 " pathEditMode="relative" rAng="3180000" ptsTypes="AAAAAAAAA">
                                      <p:cBhvr>
                                        <p:cTn id="83" dur="2000" fill="hold"/>
                                        <p:tgtEl>
                                          <p:spTgt spid="14"/>
                                        </p:tgtEl>
                                        <p:attrNameLst>
                                          <p:attrName>ppt_x</p:attrName>
                                          <p:attrName>ppt_y</p:attrName>
                                        </p:attrNameLst>
                                      </p:cBhvr>
                                      <p:rCtr x="13056" y="-27932"/>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4" name="Picture 3" descr="b7f78bf619e3dbd9b85f5af43ff93159.png"/>
          <p:cNvPicPr>
            <a:picLocks noChangeAspect="1"/>
          </p:cNvPicPr>
          <p:nvPr/>
        </p:nvPicPr>
        <p:blipFill>
          <a:blip r:embed="rId5" cstate="print"/>
          <a:stretch>
            <a:fillRect/>
          </a:stretch>
        </p:blipFill>
        <p:spPr>
          <a:xfrm>
            <a:off x="3078099" y="2939456"/>
            <a:ext cx="1200150" cy="1414624"/>
          </a:xfrm>
          <a:prstGeom prst="rect">
            <a:avLst/>
          </a:prstGeom>
        </p:spPr>
      </p:pic>
      <p:pic>
        <p:nvPicPr>
          <p:cNvPr id="8" name="Picture 7" descr="dsad.png"/>
          <p:cNvPicPr>
            <a:picLocks noChangeAspect="1"/>
          </p:cNvPicPr>
          <p:nvPr/>
        </p:nvPicPr>
        <p:blipFill>
          <a:blip r:embed="rId6" cstate="print"/>
          <a:stretch>
            <a:fillRect/>
          </a:stretch>
        </p:blipFill>
        <p:spPr>
          <a:xfrm>
            <a:off x="1663638" y="1954903"/>
            <a:ext cx="1681567" cy="2556479"/>
          </a:xfrm>
          <a:prstGeom prst="rect">
            <a:avLst/>
          </a:prstGeom>
        </p:spPr>
      </p:pic>
      <p:pic>
        <p:nvPicPr>
          <p:cNvPr id="7"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0422" y="1226655"/>
            <a:ext cx="304800" cy="304800"/>
          </a:xfrm>
          <a:prstGeom prst="rect">
            <a:avLst/>
          </a:prstGeom>
        </p:spPr>
      </p:pic>
      <p:sp>
        <p:nvSpPr>
          <p:cNvPr id="5" name="Cloud 4"/>
          <p:cNvSpPr/>
          <p:nvPr/>
        </p:nvSpPr>
        <p:spPr>
          <a:xfrm>
            <a:off x="3175726" y="534021"/>
            <a:ext cx="4797842" cy="19339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514350">
              <a:lnSpc>
                <a:spcPct val="150000"/>
              </a:lnSpc>
              <a:buClrTx/>
            </a:pPr>
            <a:r>
              <a:rPr lang="en-US" sz="2500" b="1" kern="1200" smtClean="0">
                <a:solidFill>
                  <a:srgbClr val="C00000"/>
                </a:solidFill>
                <a:latin typeface="Arial" panose="020B0604020202020204" pitchFamily="34" charset="0"/>
                <a:cs typeface="Arial" panose="020B0604020202020204" pitchFamily="34" charset="0"/>
              </a:rPr>
              <a:t>CẢM ƠN CÁC BẠN ĐÃ THAM GIA</a:t>
            </a:r>
            <a:endParaRPr lang="en-US" sz="2500" b="1" kern="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2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768930" y="172079"/>
            <a:ext cx="841248" cy="1371489"/>
          </a:xfrm>
          <a:prstGeom prst="rect">
            <a:avLst/>
          </a:prstGeom>
        </p:spPr>
      </p:pic>
      <p:sp>
        <p:nvSpPr>
          <p:cNvPr id="14" name="Rectangle 13"/>
          <p:cNvSpPr/>
          <p:nvPr/>
        </p:nvSpPr>
        <p:spPr>
          <a:xfrm>
            <a:off x="330707" y="251618"/>
            <a:ext cx="7150608" cy="981744"/>
          </a:xfrm>
          <a:prstGeom prst="rect">
            <a:avLst/>
          </a:prstGeom>
        </p:spPr>
        <p:txBody>
          <a:bodyPr wrap="square">
            <a:spAutoFit/>
          </a:bodyPr>
          <a:lstStyle/>
          <a:p>
            <a:pPr lvl="0" algn="just" defTabSz="457200">
              <a:lnSpc>
                <a:spcPct val="150000"/>
              </a:lnSpc>
              <a:buClrTx/>
              <a:tabLst>
                <a:tab pos="180023" algn="l"/>
                <a:tab pos="360045" algn="l"/>
              </a:tabLst>
              <a:defRPr/>
            </a:pPr>
            <a:r>
              <a:rPr kumimoji="0" lang="nl-NL" sz="21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1 (</a:t>
            </a:r>
            <a:r>
              <a:rPr kumimoji="0" lang="nl-NL" sz="21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a:t>
            </a:r>
            <a:r>
              <a:rPr kumimoji="0" lang="nl-NL" sz="21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tr119)</a:t>
            </a:r>
            <a:r>
              <a:rPr kumimoji="0" lang="en-US" sz="21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en-US" sz="2000"/>
              <a:t>Cho hình thoi ABCD có AC = BD. Chứng minh ABCD là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330707" y="1464147"/>
            <a:ext cx="752129"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779367" y="2091643"/>
                <a:ext cx="6117260" cy="2400657"/>
              </a:xfrm>
              <a:prstGeom prst="rect">
                <a:avLst/>
              </a:prstGeom>
            </p:spPr>
            <p:txBody>
              <a:bodyPr wrap="square">
                <a:spAutoFit/>
              </a:bodyPr>
              <a:lstStyle/>
              <a:p>
                <a:pPr lvl="0">
                  <a:lnSpc>
                    <a:spcPct val="150000"/>
                  </a:lnSpc>
                  <a:defRPr/>
                </a:pPr>
                <a:r>
                  <a:rPr lang="vi-VN" sz="2000">
                    <a:latin typeface="+mn-lt"/>
                    <a:ea typeface="Arial" panose="020B0604020202020204" pitchFamily="34" charset="0"/>
                    <a:cs typeface="Times New Roman" panose="02020603050405020304" pitchFamily="18" charset="0"/>
                  </a:rPr>
                  <a:t>Do ABCD là hình thoi nên cũng là hình bình hành.</a:t>
                </a:r>
              </a:p>
              <a:p>
                <a:pPr lvl="0">
                  <a:lnSpc>
                    <a:spcPct val="150000"/>
                  </a:lnSpc>
                  <a:defRPr/>
                </a:pPr>
                <a:r>
                  <a:rPr lang="vi-VN" sz="2000">
                    <a:latin typeface="+mn-lt"/>
                    <a:ea typeface="Arial" panose="020B0604020202020204" pitchFamily="34" charset="0"/>
                    <a:cs typeface="Times New Roman" panose="02020603050405020304" pitchFamily="18" charset="0"/>
                  </a:rPr>
                  <a:t>ABCD là hình bình hành có hai đường chéo </a:t>
                </a:r>
                <a:r>
                  <a:rPr lang="vi-VN" sz="2000">
                    <a:latin typeface="+mn-lt"/>
                    <a:ea typeface="Arial" panose="020B0604020202020204" pitchFamily="34" charset="0"/>
                    <a:cs typeface="Times New Roman" panose="02020603050405020304" pitchFamily="18" charset="0"/>
                  </a:rPr>
                  <a:t>AC</a:t>
                </a:r>
                <a:r>
                  <a:rPr lang="vi-VN" sz="2000" smtClean="0">
                    <a:latin typeface="+mn-lt"/>
                    <a:ea typeface="Arial" panose="020B0604020202020204" pitchFamily="34" charset="0"/>
                    <a:cs typeface="Times New Roman" panose="02020603050405020304" pitchFamily="18" charset="0"/>
                  </a:rPr>
                  <a:t>,</a:t>
                </a:r>
                <a:r>
                  <a:rPr lang="en-US" sz="2000" smtClean="0">
                    <a:latin typeface="+mn-lt"/>
                    <a:ea typeface="Arial" panose="020B0604020202020204" pitchFamily="34" charset="0"/>
                    <a:cs typeface="Times New Roman" panose="02020603050405020304" pitchFamily="18" charset="0"/>
                  </a:rPr>
                  <a:t> </a:t>
                </a:r>
                <a:r>
                  <a:rPr lang="vi-VN" sz="2000" smtClean="0">
                    <a:latin typeface="+mn-lt"/>
                    <a:ea typeface="Arial" panose="020B0604020202020204" pitchFamily="34" charset="0"/>
                    <a:cs typeface="Times New Roman" panose="02020603050405020304" pitchFamily="18" charset="0"/>
                  </a:rPr>
                  <a:t>BD </a:t>
                </a:r>
                <a:r>
                  <a:rPr lang="vi-VN" sz="2000">
                    <a:latin typeface="+mn-lt"/>
                    <a:ea typeface="Arial" panose="020B0604020202020204" pitchFamily="34" charset="0"/>
                    <a:cs typeface="Times New Roman" panose="02020603050405020304" pitchFamily="18" charset="0"/>
                  </a:rPr>
                  <a:t>bằng nhau nên là hình chữ nhật.</a:t>
                </a:r>
              </a:p>
              <a:p>
                <a:pPr lvl="0">
                  <a:lnSpc>
                    <a:spcPct val="150000"/>
                  </a:lnSpc>
                  <a:defRPr/>
                </a:pPr>
                <a:r>
                  <a:rPr lang="vi-VN" sz="2000">
                    <a:latin typeface="+mn-lt"/>
                    <a:ea typeface="Arial" panose="020B0604020202020204" pitchFamily="34" charset="0"/>
                    <a:cs typeface="Times New Roman" panose="02020603050405020304" pitchFamily="18" charset="0"/>
                  </a:rPr>
                  <a:t>Mà </a:t>
                </a:r>
                <a:r>
                  <a:rPr lang="vi-VN" sz="2000" smtClean="0">
                    <a:latin typeface="+mn-lt"/>
                    <a:ea typeface="Arial" panose="020B0604020202020204" pitchFamily="34" charset="0"/>
                    <a:cs typeface="Times New Roman" panose="02020603050405020304" pitchFamily="18" charset="0"/>
                  </a:rPr>
                  <a:t>AD</a:t>
                </a:r>
                <a:r>
                  <a:rPr lang="en-US" sz="2000" smtClean="0">
                    <a:latin typeface="+mn-lt"/>
                    <a:ea typeface="Arial" panose="020B0604020202020204" pitchFamily="34" charset="0"/>
                    <a:cs typeface="Times New Roman" panose="02020603050405020304" pitchFamily="18" charset="0"/>
                  </a:rPr>
                  <a:t> </a:t>
                </a:r>
                <a:r>
                  <a:rPr lang="vi-VN" sz="2000" smtClean="0">
                    <a:latin typeface="+mn-lt"/>
                    <a:ea typeface="Arial" panose="020B0604020202020204" pitchFamily="34" charset="0"/>
                    <a:cs typeface="Times New Roman" panose="02020603050405020304" pitchFamily="18" charset="0"/>
                  </a:rPr>
                  <a:t>=</a:t>
                </a:r>
                <a:r>
                  <a:rPr lang="en-US" sz="2000" smtClean="0">
                    <a:latin typeface="+mn-lt"/>
                    <a:ea typeface="Arial" panose="020B0604020202020204" pitchFamily="34" charset="0"/>
                    <a:cs typeface="Times New Roman" panose="02020603050405020304" pitchFamily="18" charset="0"/>
                  </a:rPr>
                  <a:t> </a:t>
                </a:r>
                <a:r>
                  <a:rPr lang="vi-VN" sz="2000" smtClean="0">
                    <a:latin typeface="+mn-lt"/>
                    <a:ea typeface="Arial" panose="020B0604020202020204" pitchFamily="34" charset="0"/>
                    <a:cs typeface="Times New Roman" panose="02020603050405020304" pitchFamily="18" charset="0"/>
                  </a:rPr>
                  <a:t>AB </a:t>
                </a:r>
                <a:endParaRPr lang="en-US" sz="2000" smtClean="0">
                  <a:latin typeface="+mn-lt"/>
                  <a:ea typeface="Arial" panose="020B0604020202020204" pitchFamily="34" charset="0"/>
                  <a:cs typeface="Times New Roman" panose="02020603050405020304" pitchFamily="18" charset="0"/>
                </a:endParaRPr>
              </a:p>
              <a:p>
                <a:pPr lvl="0">
                  <a:lnSpc>
                    <a:spcPct val="150000"/>
                  </a:lnSpc>
                  <a:defRPr/>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vi-VN" sz="2000" smtClean="0">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Hình chữ nhật ABCD là hình vuông.</a:t>
                </a:r>
                <a:endParaRPr lang="vi-VN" sz="2000">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779367" y="2091643"/>
                <a:ext cx="6117260" cy="2400657"/>
              </a:xfrm>
              <a:prstGeom prst="rect">
                <a:avLst/>
              </a:prstGeom>
              <a:blipFill>
                <a:blip r:embed="rId4"/>
                <a:stretch>
                  <a:fillRect l="-1097" r="-897"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8267700" y="4476750"/>
            <a:ext cx="745954" cy="61641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1" y="2122474"/>
            <a:ext cx="2716406" cy="1948130"/>
          </a:xfrm>
          <a:prstGeom prst="rect">
            <a:avLst/>
          </a:prstGeom>
        </p:spPr>
      </p:pic>
    </p:spTree>
    <p:extLst>
      <p:ext uri="{BB962C8B-B14F-4D97-AF65-F5344CB8AC3E}">
        <p14:creationId xmlns:p14="http://schemas.microsoft.com/office/powerpoint/2010/main" val="3524686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barn(inVertical)">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Effect transition="in" filter="wipe(left)">
                                      <p:cBhvr>
                                        <p:cTn id="4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448242" y="306324"/>
            <a:ext cx="3071225" cy="517193"/>
          </a:xfrm>
          <a:prstGeom prst="rect">
            <a:avLst/>
          </a:prstGeom>
        </p:spPr>
        <p:txBody>
          <a:bodyPr wrap="none">
            <a:spAutoFit/>
          </a:bodyPr>
          <a:lstStyle/>
          <a:p>
            <a:pPr algn="just" defTabSz="457200">
              <a:lnSpc>
                <a:spcPct val="150000"/>
              </a:lnSpc>
              <a:buClrTx/>
              <a:tabLst>
                <a:tab pos="180023" algn="l"/>
                <a:tab pos="360045" algn="l"/>
              </a:tabLst>
              <a:defRPr/>
            </a:pPr>
            <a:r>
              <a:rPr lang="nl-NL" sz="21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1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2 </a:t>
            </a:r>
            <a:r>
              <a:rPr lang="nl-NL" sz="21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a:t>
            </a:r>
            <a:r>
              <a:rPr lang="nl-NL" sz="21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tr119)</a:t>
            </a:r>
            <a:endParaRPr lang="en-US" sz="21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31703" y="926873"/>
                <a:ext cx="4069283" cy="1031180"/>
              </a:xfrm>
              <a:prstGeom prst="rect">
                <a:avLst/>
              </a:prstGeom>
            </p:spPr>
            <p:txBody>
              <a:bodyPr wrap="square">
                <a:spAutoFit/>
              </a:bodyPr>
              <a:lstStyle/>
              <a:p>
                <a:pPr algn="just">
                  <a:lnSpc>
                    <a:spcPct val="150000"/>
                  </a:lnSpc>
                  <a:spcBef>
                    <a:spcPts val="600"/>
                  </a:spcBef>
                  <a:spcAft>
                    <a:spcPts val="600"/>
                  </a:spcAft>
                </a:pPr>
                <a:r>
                  <a:rPr lang="en-US" sz="2000" smtClean="0">
                    <a:latin typeface="Open Sans"/>
                  </a:rPr>
                  <a:t>Cho hình </a:t>
                </a:r>
                <a:r>
                  <a:rPr lang="en-US" sz="2000" smtClean="0">
                    <a:latin typeface="Open Sans"/>
                  </a:rPr>
                  <a:t>thoi </a:t>
                </a:r>
                <a:r>
                  <a:rPr lang="en-US" sz="2000">
                    <a:latin typeface="Open Sans"/>
                  </a:rPr>
                  <a:t>A</a:t>
                </a:r>
                <a:r>
                  <a:rPr lang="en-US" sz="2000" smtClean="0">
                    <a:latin typeface="Open Sans"/>
                  </a:rPr>
                  <a:t>BCD </a:t>
                </a:r>
                <a:r>
                  <a:rPr lang="en-US" sz="2000" smtClean="0">
                    <a:latin typeface="Open Sans"/>
                  </a:rPr>
                  <a:t>có </a:t>
                </a:r>
                <a14:m>
                  <m:oMath xmlns:m="http://schemas.openxmlformats.org/officeDocument/2006/math">
                    <m:acc>
                      <m:accPr>
                        <m:chr m:val="̂"/>
                        <m:ctrlPr>
                          <a:rPr lang="en-US" sz="2000"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latin typeface="Cambria Math" panose="02040503050406030204" pitchFamily="18" charset="0"/>
                            <a:ea typeface="Calibri" panose="020F0502020204030204" pitchFamily="34" charset="0"/>
                            <a:cs typeface="Times New Roman" panose="02020603050405020304" pitchFamily="18" charset="0"/>
                          </a:rPr>
                          <m:t>o</m:t>
                        </m:r>
                      </m:sup>
                    </m:sSup>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smtClean="0">
                    <a:latin typeface="Open Sans"/>
                  </a:rPr>
                  <a:t> Chứng </a:t>
                </a:r>
                <a:r>
                  <a:rPr lang="en-US" sz="2000">
                    <a:latin typeface="Open Sans"/>
                  </a:rPr>
                  <a:t>minh ABCD là hình vuông.</a:t>
                </a:r>
                <a:endParaRPr lang="en-US" sz="2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703" y="926873"/>
                <a:ext cx="4069283" cy="1031180"/>
              </a:xfrm>
              <a:prstGeom prst="rect">
                <a:avLst/>
              </a:prstGeom>
              <a:blipFill>
                <a:blip r:embed="rId3"/>
                <a:stretch>
                  <a:fillRect l="-1497" r="-749" b="-4734"/>
                </a:stretch>
              </a:blipFill>
            </p:spPr>
            <p:txBody>
              <a:bodyPr/>
              <a:lstStyle/>
              <a:p>
                <a:r>
                  <a:rPr lang="en-US">
                    <a:noFill/>
                  </a:rPr>
                  <a:t> </a:t>
                </a:r>
              </a:p>
            </p:txBody>
          </p:sp>
        </mc:Fallback>
      </mc:AlternateContent>
      <p:sp>
        <p:nvSpPr>
          <p:cNvPr id="17" name="Oval Callout 16"/>
          <p:cNvSpPr/>
          <p:nvPr/>
        </p:nvSpPr>
        <p:spPr>
          <a:xfrm>
            <a:off x="6097199" y="823517"/>
            <a:ext cx="938333" cy="501332"/>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4"/>
          <a:stretch>
            <a:fillRect/>
          </a:stretch>
        </p:blipFill>
        <p:spPr>
          <a:xfrm>
            <a:off x="-269127" y="4032821"/>
            <a:ext cx="1810669" cy="1627773"/>
          </a:xfrm>
          <a:prstGeom prst="rect">
            <a:avLst/>
          </a:prstGeom>
        </p:spPr>
      </p:pic>
      <p:pic>
        <p:nvPicPr>
          <p:cNvPr id="20" name="Picture 19"/>
          <p:cNvPicPr>
            <a:picLocks noChangeAspect="1"/>
          </p:cNvPicPr>
          <p:nvPr/>
        </p:nvPicPr>
        <p:blipFill>
          <a:blip r:embed="rId5"/>
          <a:stretch>
            <a:fillRect/>
          </a:stretch>
        </p:blipFill>
        <p:spPr>
          <a:xfrm>
            <a:off x="8381934" y="168108"/>
            <a:ext cx="661685" cy="641136"/>
          </a:xfrm>
          <a:prstGeom prst="rect">
            <a:avLst/>
          </a:prstGeom>
        </p:spPr>
      </p:pic>
      <p:cxnSp>
        <p:nvCxnSpPr>
          <p:cNvPr id="4" name="Straight Connector 3"/>
          <p:cNvCxnSpPr/>
          <p:nvPr/>
        </p:nvCxnSpPr>
        <p:spPr>
          <a:xfrm flipH="1">
            <a:off x="4119274" y="315468"/>
            <a:ext cx="18288" cy="4828032"/>
          </a:xfrm>
          <a:prstGeom prst="line">
            <a:avLst/>
          </a:prstGeom>
          <a:ln>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25" name="Rectangle 24"/>
              <p:cNvSpPr/>
              <p:nvPr/>
            </p:nvSpPr>
            <p:spPr>
              <a:xfrm>
                <a:off x="4514834" y="1509179"/>
                <a:ext cx="4105688" cy="3108672"/>
              </a:xfrm>
              <a:prstGeom prst="rect">
                <a:avLst/>
              </a:prstGeom>
            </p:spPr>
            <p:txBody>
              <a:bodyPr wrap="square">
                <a:spAutoFit/>
              </a:bodyPr>
              <a:lstStyle/>
              <a:p>
                <a:pPr algn="just">
                  <a:lnSpc>
                    <a:spcPct val="150000"/>
                  </a:lnSpc>
                  <a:spcBef>
                    <a:spcPts val="300"/>
                  </a:spcBef>
                  <a:spcAft>
                    <a:spcPts val="300"/>
                  </a:spcAft>
                </a:pPr>
                <a:r>
                  <a:rPr lang="fr-FR" sz="2000" kern="100" smtClean="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thoi nên cũng là hình hình bình hành.</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kern="100">
                    <a:effectLst/>
                    <a:latin typeface="+mn-lt"/>
                    <a:ea typeface="Calibri" panose="020F0502020204030204" pitchFamily="34" charset="0"/>
                    <a:cs typeface="Times New Roman" panose="02020603050405020304" pitchFamily="18" charset="0"/>
                  </a:rPr>
                  <a:t>Lại có </a:t>
                </a:r>
                <a14:m>
                  <m:oMath xmlns:m="http://schemas.openxmlformats.org/officeDocument/2006/math">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fr-FR" sz="2000" i="0" kern="100">
                            <a:effectLst/>
                            <a:latin typeface="+mn-lt"/>
                            <a:ea typeface="Calibri" panose="020F0502020204030204" pitchFamily="34" charset="0"/>
                            <a:cs typeface="Times New Roman" panose="02020603050405020304" pitchFamily="18" charset="0"/>
                          </a:rPr>
                          <m:t>A</m:t>
                        </m:r>
                      </m:e>
                    </m:acc>
                    <m:r>
                      <a:rPr lang="fr-FR" sz="2000" i="0" kern="100">
                        <a:effectLst/>
                        <a:latin typeface="+mn-lt"/>
                        <a:ea typeface="Calibri" panose="020F0502020204030204" pitchFamily="34" charset="0"/>
                        <a:cs typeface="Times New Roman" panose="02020603050405020304" pitchFamily="18" charset="0"/>
                      </a:rPr>
                      <m:t>=</m:t>
                    </m:r>
                    <m:sSup>
                      <m:sSupPr>
                        <m:ctrlPr>
                          <a:rPr lang="en-US" sz="2000" kern="100">
                            <a:effectLst/>
                            <a:latin typeface="+mn-lt"/>
                            <a:ea typeface="Calibri" panose="020F0502020204030204" pitchFamily="34" charset="0"/>
                            <a:cs typeface="Times New Roman" panose="02020603050405020304" pitchFamily="18" charset="0"/>
                          </a:rPr>
                        </m:ctrlPr>
                      </m:sSupPr>
                      <m:e>
                        <m:r>
                          <a:rPr lang="fr-FR" sz="2000" i="0" kern="100">
                            <a:effectLst/>
                            <a:latin typeface="+mn-lt"/>
                            <a:ea typeface="Calibri" panose="020F0502020204030204" pitchFamily="34" charset="0"/>
                            <a:cs typeface="Times New Roman" panose="02020603050405020304" pitchFamily="18" charset="0"/>
                          </a:rPr>
                          <m:t>90</m:t>
                        </m:r>
                      </m:e>
                      <m:sup>
                        <m:r>
                          <m:rPr>
                            <m:sty m:val="p"/>
                          </m:rPr>
                          <a:rPr lang="fr-FR" sz="2000" i="0" kern="100">
                            <a:effectLst/>
                            <a:latin typeface="+mn-lt"/>
                            <a:ea typeface="Calibri" panose="020F0502020204030204" pitchFamily="34" charset="0"/>
                            <a:cs typeface="Times New Roman" panose="02020603050405020304" pitchFamily="18" charset="0"/>
                          </a:rPr>
                          <m:t>o</m:t>
                        </m:r>
                      </m:sup>
                    </m:sSup>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chữ nhật.</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AD</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AB</m:t>
                    </m:r>
                  </m:oMath>
                </a14:m>
                <a:r>
                  <a:rPr lang="fr-FR" sz="2000" kern="100">
                    <a:effectLst/>
                    <a:latin typeface="+mn-lt"/>
                    <a:ea typeface="Calibri" panose="020F0502020204030204" pitchFamily="34" charset="0"/>
                    <a:cs typeface="Times New Roman" panose="02020603050405020304" pitchFamily="18" charset="0"/>
                  </a:rPr>
                  <a:t> (do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thoi</a:t>
                </a:r>
                <a:r>
                  <a:rPr lang="fr-FR" sz="2000" kern="100">
                    <a:effectLst/>
                    <a:latin typeface="+mn-lt"/>
                    <a:ea typeface="Calibri" panose="020F0502020204030204" pitchFamily="34" charset="0"/>
                    <a:cs typeface="Times New Roman" panose="02020603050405020304" pitchFamily="18" charset="0"/>
                  </a:rPr>
                  <a:t>) </a:t>
                </a:r>
                <a:endParaRPr lang="fr-FR" sz="20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vuông.</a:t>
                </a:r>
                <a:endParaRPr lang="en-US" sz="2000" kern="100">
                  <a:latin typeface="+mn-lt"/>
                  <a:ea typeface="Calibri" panose="020F050202020403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4514834" y="1509179"/>
                <a:ext cx="4105688" cy="3108672"/>
              </a:xfrm>
              <a:prstGeom prst="rect">
                <a:avLst/>
              </a:prstGeom>
              <a:blipFill>
                <a:blip r:embed="rId6"/>
                <a:stretch>
                  <a:fillRect l="-1634" r="-1486" b="-784"/>
                </a:stretch>
              </a:blipFill>
            </p:spPr>
            <p:txBody>
              <a:bodyPr/>
              <a:lstStyle/>
              <a:p>
                <a:r>
                  <a:rPr lang="en-US">
                    <a:noFill/>
                  </a:rPr>
                  <a:t> </a:t>
                </a:r>
              </a:p>
            </p:txBody>
          </p:sp>
        </mc:Fallback>
      </mc:AlternateContent>
      <p:grpSp>
        <p:nvGrpSpPr>
          <p:cNvPr id="16" name="Group 15"/>
          <p:cNvGrpSpPr/>
          <p:nvPr/>
        </p:nvGrpSpPr>
        <p:grpSpPr>
          <a:xfrm>
            <a:off x="634686" y="2260928"/>
            <a:ext cx="2394434" cy="1971604"/>
            <a:chOff x="634686" y="2260928"/>
            <a:chExt cx="2394434" cy="1971604"/>
          </a:xfrm>
        </p:grpSpPr>
        <p:sp>
          <p:nvSpPr>
            <p:cNvPr id="5" name="Rectangle 4"/>
            <p:cNvSpPr/>
            <p:nvPr/>
          </p:nvSpPr>
          <p:spPr>
            <a:xfrm>
              <a:off x="989151" y="2533205"/>
              <a:ext cx="1644409" cy="150418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6207" y="2260928"/>
              <a:ext cx="356188" cy="400110"/>
            </a:xfrm>
            <a:prstGeom prst="rect">
              <a:avLst/>
            </a:prstGeom>
          </p:spPr>
          <p:txBody>
            <a:bodyPr wrap="none">
              <a:spAutoFit/>
            </a:bodyPr>
            <a:lstStyle/>
            <a:p>
              <a:r>
                <a:rPr lang="en-US" sz="2000">
                  <a:latin typeface="Open Sans"/>
                </a:rPr>
                <a:t>A</a:t>
              </a:r>
              <a:endParaRPr lang="en-US"/>
            </a:p>
          </p:txBody>
        </p:sp>
        <p:sp>
          <p:nvSpPr>
            <p:cNvPr id="12" name="Rectangle 11"/>
            <p:cNvSpPr/>
            <p:nvPr/>
          </p:nvSpPr>
          <p:spPr>
            <a:xfrm>
              <a:off x="2672932" y="2260928"/>
              <a:ext cx="356188" cy="400110"/>
            </a:xfrm>
            <a:prstGeom prst="rect">
              <a:avLst/>
            </a:prstGeom>
          </p:spPr>
          <p:txBody>
            <a:bodyPr wrap="none">
              <a:spAutoFit/>
            </a:bodyPr>
            <a:lstStyle/>
            <a:p>
              <a:r>
                <a:rPr lang="en-US" sz="2000" smtClean="0">
                  <a:latin typeface="Open Sans"/>
                </a:rPr>
                <a:t>B</a:t>
              </a:r>
              <a:endParaRPr lang="en-US"/>
            </a:p>
          </p:txBody>
        </p:sp>
        <p:sp>
          <p:nvSpPr>
            <p:cNvPr id="13" name="Rectangle 12"/>
            <p:cNvSpPr/>
            <p:nvPr/>
          </p:nvSpPr>
          <p:spPr>
            <a:xfrm>
              <a:off x="2637597" y="3833110"/>
              <a:ext cx="285821" cy="399422"/>
            </a:xfrm>
            <a:prstGeom prst="rect">
              <a:avLst/>
            </a:prstGeom>
          </p:spPr>
          <p:txBody>
            <a:bodyPr wrap="square">
              <a:spAutoFit/>
            </a:bodyPr>
            <a:lstStyle/>
            <a:p>
              <a:r>
                <a:rPr lang="en-US" sz="2000" smtClean="0">
                  <a:latin typeface="Open Sans"/>
                </a:rPr>
                <a:t>C</a:t>
              </a:r>
              <a:endParaRPr lang="en-US"/>
            </a:p>
          </p:txBody>
        </p:sp>
        <p:sp>
          <p:nvSpPr>
            <p:cNvPr id="14" name="Rectangle 13"/>
            <p:cNvSpPr/>
            <p:nvPr/>
          </p:nvSpPr>
          <p:spPr>
            <a:xfrm>
              <a:off x="634686" y="3833110"/>
              <a:ext cx="285821" cy="399422"/>
            </a:xfrm>
            <a:prstGeom prst="rect">
              <a:avLst/>
            </a:prstGeom>
          </p:spPr>
          <p:txBody>
            <a:bodyPr wrap="square">
              <a:spAutoFit/>
            </a:bodyPr>
            <a:lstStyle/>
            <a:p>
              <a:r>
                <a:rPr lang="en-US" sz="2000" smtClean="0">
                  <a:latin typeface="Open Sans"/>
                </a:rPr>
                <a:t>D</a:t>
              </a:r>
              <a:endParaRPr lang="en-US"/>
            </a:p>
          </p:txBody>
        </p:sp>
        <p:sp>
          <p:nvSpPr>
            <p:cNvPr id="8" name="Rectangle 7"/>
            <p:cNvSpPr/>
            <p:nvPr/>
          </p:nvSpPr>
          <p:spPr>
            <a:xfrm>
              <a:off x="984515" y="2533205"/>
              <a:ext cx="204205" cy="20999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788527" y="2423160"/>
              <a:ext cx="12841" cy="21959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75686" y="3915373"/>
              <a:ext cx="12841" cy="21959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05812" y="3262992"/>
              <a:ext cx="180805" cy="2230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52796" y="3241362"/>
              <a:ext cx="180805" cy="2230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94310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fade">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xEl>
                                              <p:pRg st="2" end="2"/>
                                            </p:txEl>
                                          </p:spTgt>
                                        </p:tgtEl>
                                        <p:attrNameLst>
                                          <p:attrName>style.visibility</p:attrName>
                                        </p:attrNameLst>
                                      </p:cBhvr>
                                      <p:to>
                                        <p:strVal val="visible"/>
                                      </p:to>
                                    </p:set>
                                    <p:animEffect transition="in" filter="wipe(down)">
                                      <p:cBhvr>
                                        <p:cTn id="44" dur="500"/>
                                        <p:tgtEl>
                                          <p:spTgt spid="2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9"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85658" y="122984"/>
            <a:ext cx="8788445" cy="1376980"/>
          </a:xfrm>
          <a:prstGeom prst="rect">
            <a:avLst/>
          </a:prstGeom>
        </p:spPr>
        <p:txBody>
          <a:bodyPr wrap="square">
            <a:spAutoFit/>
          </a:bodyPr>
          <a:lstStyle/>
          <a:p>
            <a:pPr lvl="0" algn="just" defTabSz="457200">
              <a:lnSpc>
                <a:spcPct val="150000"/>
              </a:lnSpc>
              <a:buClrTx/>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3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tr119)</a:t>
            </a:r>
            <a:r>
              <a:rPr kumimoji="0" lang="en-US" sz="20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900">
                <a:latin typeface="Arial" panose="020B0604020202020204" pitchFamily="34" charset="0"/>
              </a:rPr>
              <a:t>Cho tam giác ABC vuông tại A có đường phân giác AD. Gọi H, K lần lượt là hình chiếu của D trên AB, AC. Chứng minh tứ giác AHDK là hình </a:t>
            </a:r>
            <a:r>
              <a:rPr lang="vi-VN" sz="1900">
                <a:latin typeface="Arial" panose="020B0604020202020204" pitchFamily="34" charset="0"/>
              </a:rPr>
              <a:t>vuông</a:t>
            </a:r>
            <a:r>
              <a:rPr lang="vi-VN" sz="1900" smtClean="0">
                <a:latin typeface="Arial" panose="020B0604020202020204" pitchFamily="34" charset="0"/>
              </a:rPr>
              <a:t>.</a:t>
            </a:r>
            <a:endParaRPr lang="vi-VN" sz="1900">
              <a:latin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3316607" y="1939356"/>
                <a:ext cx="5589649" cy="2842188"/>
              </a:xfrm>
              <a:prstGeom prst="rect">
                <a:avLst/>
              </a:prstGeom>
            </p:spPr>
            <p:txBody>
              <a:bodyPr wrap="square">
                <a:spAutoFit/>
              </a:bodyPr>
              <a:lstStyle/>
              <a:p>
                <a:pPr algn="just">
                  <a:lnSpc>
                    <a:spcPct val="150000"/>
                  </a:lnSpc>
                  <a:spcBef>
                    <a:spcPts val="100"/>
                  </a:spcBef>
                  <a:spcAft>
                    <a:spcPts val="100"/>
                  </a:spcAft>
                </a:pPr>
                <a:r>
                  <a:rPr lang="fr-FR" sz="1900" kern="100" smtClean="0">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H</m:t>
                    </m:r>
                    <m:r>
                      <a:rPr lang="fr-FR" sz="1900" i="0" kern="100">
                        <a:effectLst/>
                        <a:latin typeface="+mn-lt"/>
                        <a:ea typeface="Times New Roman" panose="02020603050405020304" pitchFamily="18" charset="0"/>
                        <a:cs typeface="Times New Roman" panose="02020603050405020304" pitchFamily="18" charset="0"/>
                      </a:rPr>
                      <m:t>, </m:t>
                    </m:r>
                    <m:r>
                      <m:rPr>
                        <m:sty m:val="p"/>
                      </m:rPr>
                      <a:rPr lang="fr-FR" sz="1900" i="0" kern="100">
                        <a:effectLst/>
                        <a:latin typeface="+mn-lt"/>
                        <a:ea typeface="Times New Roman" panose="02020603050405020304" pitchFamily="18" charset="0"/>
                        <a:cs typeface="Times New Roman" panose="02020603050405020304" pitchFamily="18" charset="0"/>
                      </a:rPr>
                      <m:t>K</m:t>
                    </m:r>
                  </m:oMath>
                </a14:m>
                <a:r>
                  <a:rPr lang="fr-FR" sz="1900" kern="100">
                    <a:effectLst/>
                    <a:latin typeface="+mn-lt"/>
                    <a:ea typeface="Times New Roman" panose="02020603050405020304" pitchFamily="18" charset="0"/>
                    <a:cs typeface="Times New Roman" panose="02020603050405020304" pitchFamily="18" charset="0"/>
                  </a:rPr>
                  <a:t> lần lượt là hình chiếu của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D</m:t>
                    </m:r>
                  </m:oMath>
                </a14:m>
                <a:r>
                  <a:rPr lang="fr-FR" sz="1900" kern="100">
                    <a:effectLst/>
                    <a:latin typeface="+mn-lt"/>
                    <a:ea typeface="Times New Roman" panose="02020603050405020304" pitchFamily="18" charset="0"/>
                    <a:cs typeface="Times New Roman" panose="02020603050405020304" pitchFamily="18" charset="0"/>
                  </a:rPr>
                  <a:t> trên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AB</m:t>
                    </m:r>
                    <m:r>
                      <a:rPr lang="fr-FR" sz="1900" i="0" kern="100">
                        <a:effectLst/>
                        <a:latin typeface="+mn-lt"/>
                        <a:ea typeface="Times New Roman" panose="02020603050405020304" pitchFamily="18" charset="0"/>
                        <a:cs typeface="Times New Roman" panose="02020603050405020304" pitchFamily="18" charset="0"/>
                      </a:rPr>
                      <m:t>, </m:t>
                    </m:r>
                    <m:r>
                      <m:rPr>
                        <m:sty m:val="p"/>
                      </m:rPr>
                      <a:rPr lang="fr-FR" sz="1900" i="0" kern="100">
                        <a:effectLst/>
                        <a:latin typeface="+mn-lt"/>
                        <a:ea typeface="Times New Roman" panose="02020603050405020304" pitchFamily="18" charset="0"/>
                        <a:cs typeface="Times New Roman" panose="02020603050405020304" pitchFamily="18" charset="0"/>
                      </a:rPr>
                      <m:t>AC</m:t>
                    </m:r>
                  </m:oMath>
                </a14:m>
                <a:r>
                  <a:rPr lang="fr-FR" sz="1900" kern="100">
                    <a:effectLst/>
                    <a:latin typeface="+mn-lt"/>
                    <a:ea typeface="Times New Roman" panose="02020603050405020304" pitchFamily="18" charset="0"/>
                    <a:cs typeface="Times New Roman" panose="02020603050405020304" pitchFamily="18" charset="0"/>
                  </a:rPr>
                  <a:t>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DH</m:t>
                    </m:r>
                    <m:r>
                      <a:rPr lang="fr-FR" sz="1900" i="0" kern="100">
                        <a:effectLst/>
                        <a:latin typeface="+mn-lt"/>
                        <a:ea typeface="Times New Roman" panose="02020603050405020304" pitchFamily="18" charset="0"/>
                        <a:cs typeface="Times New Roman" panose="02020603050405020304" pitchFamily="18" charset="0"/>
                      </a:rPr>
                      <m:t>⊥</m:t>
                    </m:r>
                    <m:r>
                      <m:rPr>
                        <m:sty m:val="p"/>
                      </m:rPr>
                      <a:rPr lang="fr-FR" sz="1900" i="0" kern="100">
                        <a:effectLst/>
                        <a:latin typeface="+mn-lt"/>
                        <a:ea typeface="Times New Roman" panose="02020603050405020304" pitchFamily="18" charset="0"/>
                        <a:cs typeface="Times New Roman" panose="02020603050405020304" pitchFamily="18" charset="0"/>
                      </a:rPr>
                      <m:t>AB</m:t>
                    </m:r>
                    <m:r>
                      <a:rPr lang="fr-FR" sz="1900" i="0" kern="100">
                        <a:effectLst/>
                        <a:latin typeface="+mn-lt"/>
                        <a:ea typeface="Times New Roman" panose="02020603050405020304" pitchFamily="18" charset="0"/>
                        <a:cs typeface="Times New Roman" panose="02020603050405020304" pitchFamily="18" charset="0"/>
                      </a:rPr>
                      <m:t> </m:t>
                    </m:r>
                  </m:oMath>
                </a14:m>
                <a:r>
                  <a:rPr lang="fr-FR" sz="19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DK</m:t>
                    </m:r>
                    <m:r>
                      <a:rPr lang="fr-FR" sz="1900" i="0" kern="100">
                        <a:effectLst/>
                        <a:latin typeface="+mn-lt"/>
                        <a:ea typeface="Times New Roman" panose="02020603050405020304" pitchFamily="18" charset="0"/>
                        <a:cs typeface="Times New Roman" panose="02020603050405020304" pitchFamily="18" charset="0"/>
                      </a:rPr>
                      <m:t>⊥</m:t>
                    </m:r>
                    <m:r>
                      <m:rPr>
                        <m:sty m:val="p"/>
                      </m:rPr>
                      <a:rPr lang="fr-FR" sz="1900" i="0" kern="100">
                        <a:effectLst/>
                        <a:latin typeface="+mn-lt"/>
                        <a:ea typeface="Times New Roman" panose="02020603050405020304" pitchFamily="18" charset="0"/>
                        <a:cs typeface="Times New Roman" panose="02020603050405020304" pitchFamily="18" charset="0"/>
                      </a:rPr>
                      <m:t>AC</m:t>
                    </m:r>
                  </m:oMath>
                </a14:m>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H</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K</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90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Tứ giác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có :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H</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K</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90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 </a:t>
                </a:r>
                <a:endParaRPr lang="fr-FR" sz="19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9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1900" i="0" kern="100">
                        <a:effectLst/>
                        <a:latin typeface="+mn-lt"/>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là hình chữ nhật.</a:t>
                </a:r>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Mà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AD</m:t>
                    </m:r>
                  </m:oMath>
                </a14:m>
                <a:r>
                  <a:rPr lang="fr-FR" sz="1900" kern="100">
                    <a:effectLst/>
                    <a:latin typeface="+mn-lt"/>
                    <a:ea typeface="Times New Roman" panose="02020603050405020304" pitchFamily="18" charset="0"/>
                    <a:cs typeface="Times New Roman" panose="02020603050405020304" pitchFamily="18" charset="0"/>
                  </a:rPr>
                  <a:t> là phân giác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HAK</m:t>
                        </m:r>
                      </m:e>
                    </m:acc>
                  </m:oMath>
                </a14:m>
                <a:r>
                  <a:rPr lang="fr-FR" sz="1900" kern="100">
                    <a:effectLst/>
                    <a:latin typeface="+mn-lt"/>
                    <a:ea typeface="Times New Roman" panose="02020603050405020304" pitchFamily="18" charset="0"/>
                    <a:cs typeface="Times New Roman" panose="02020603050405020304" pitchFamily="18" charset="0"/>
                  </a:rPr>
                  <a:t>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là hình vuông.</a:t>
                </a:r>
                <a:endParaRPr lang="en-US" sz="1900" kern="100">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16607" y="1939356"/>
                <a:ext cx="5589649" cy="2842188"/>
              </a:xfrm>
              <a:prstGeom prst="rect">
                <a:avLst/>
              </a:prstGeom>
              <a:blipFill>
                <a:blip r:embed="rId2"/>
                <a:stretch>
                  <a:fillRect l="-981" r="-218" b="-1502"/>
                </a:stretch>
              </a:blipFill>
            </p:spPr>
            <p:txBody>
              <a:bodyPr/>
              <a:lstStyle/>
              <a:p>
                <a:r>
                  <a:rPr lang="en-US">
                    <a:noFill/>
                  </a:rPr>
                  <a:t> </a:t>
                </a:r>
              </a:p>
            </p:txBody>
          </p:sp>
        </mc:Fallback>
      </mc:AlternateContent>
      <p:sp>
        <p:nvSpPr>
          <p:cNvPr id="11" name="Rectangle 10"/>
          <p:cNvSpPr/>
          <p:nvPr/>
        </p:nvSpPr>
        <p:spPr>
          <a:xfrm>
            <a:off x="3316607" y="1466986"/>
            <a:ext cx="726482" cy="38472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2" name="Picture 11"/>
          <p:cNvPicPr>
            <a:picLocks noChangeAspect="1"/>
          </p:cNvPicPr>
          <p:nvPr/>
        </p:nvPicPr>
        <p:blipFill>
          <a:blip r:embed="rId3"/>
          <a:stretch>
            <a:fillRect/>
          </a:stretch>
        </p:blipFill>
        <p:spPr>
          <a:xfrm flipH="1">
            <a:off x="162468" y="4379981"/>
            <a:ext cx="528470" cy="5665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68" y="2185164"/>
            <a:ext cx="3015916" cy="2007108"/>
          </a:xfrm>
          <a:prstGeom prst="rect">
            <a:avLst/>
          </a:prstGeom>
        </p:spPr>
      </p:pic>
    </p:spTree>
    <p:extLst>
      <p:ext uri="{BB962C8B-B14F-4D97-AF65-F5344CB8AC3E}">
        <p14:creationId xmlns:p14="http://schemas.microsoft.com/office/powerpoint/2010/main" val="29031394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55078" y="1332588"/>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97433" y="1439916"/>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mn-lt"/>
              </a:rPr>
              <a:t>01</a:t>
            </a:r>
            <a:endParaRPr sz="2500" dirty="0">
              <a:latin typeface="+mn-lt"/>
            </a:endParaRPr>
          </a:p>
        </p:txBody>
      </p:sp>
      <p:sp>
        <p:nvSpPr>
          <p:cNvPr id="242" name="Google Shape;242;p24"/>
          <p:cNvSpPr txBox="1">
            <a:spLocks noGrp="1"/>
          </p:cNvSpPr>
          <p:nvPr>
            <p:ph type="subTitle" idx="1"/>
          </p:nvPr>
        </p:nvSpPr>
        <p:spPr>
          <a:xfrm>
            <a:off x="2108730" y="1436818"/>
            <a:ext cx="4618500" cy="498000"/>
          </a:xfrm>
          <a:prstGeom prst="rect">
            <a:avLst/>
          </a:prstGeom>
        </p:spPr>
        <p:txBody>
          <a:bodyPr spcFirstLastPara="1" wrap="square" lIns="91425" tIns="91425" rIns="91425" bIns="91425" anchor="ctr" anchorCtr="0">
            <a:noAutofit/>
          </a:bodyPr>
          <a:lstStyle/>
          <a:p>
            <a:pPr marL="0" lvl="0" indent="0"/>
            <a:r>
              <a:rPr lang="en-US" sz="2500" smtClean="0">
                <a:latin typeface="+mn-lt"/>
              </a:rPr>
              <a:t>ĐỊNH NGHĨA</a:t>
            </a:r>
            <a:endParaRPr sz="2500" dirty="0">
              <a:latin typeface="+mn-lt"/>
            </a:endParaRPr>
          </a:p>
        </p:txBody>
      </p:sp>
      <p:sp>
        <p:nvSpPr>
          <p:cNvPr id="244" name="Google Shape;244;p24"/>
          <p:cNvSpPr txBox="1">
            <a:spLocks noGrp="1"/>
          </p:cNvSpPr>
          <p:nvPr>
            <p:ph type="subTitle" idx="4"/>
          </p:nvPr>
        </p:nvSpPr>
        <p:spPr>
          <a:xfrm>
            <a:off x="2108002" y="2525834"/>
            <a:ext cx="4618500" cy="498000"/>
          </a:xfrm>
          <a:prstGeom prst="rect">
            <a:avLst/>
          </a:prstGeom>
        </p:spPr>
        <p:txBody>
          <a:bodyPr spcFirstLastPara="1" wrap="square" lIns="91425" tIns="91425" rIns="91425" bIns="91425" anchor="ctr" anchorCtr="0">
            <a:noAutofit/>
          </a:bodyPr>
          <a:lstStyle/>
          <a:p>
            <a:pPr marL="0" lvl="0" indent="0"/>
            <a:r>
              <a:rPr lang="en-US" sz="2500" smtClean="0">
                <a:latin typeface="+mn-lt"/>
              </a:rPr>
              <a:t>TÍNH CHẤT</a:t>
            </a:r>
            <a:endParaRPr sz="2500" dirty="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rot="-899976">
            <a:off x="8081725" y="2650444"/>
            <a:ext cx="1256238" cy="1345180"/>
            <a:chOff x="863425" y="2507500"/>
            <a:chExt cx="471750" cy="505150"/>
          </a:xfrm>
        </p:grpSpPr>
        <p:sp>
          <p:nvSpPr>
            <p:cNvPr id="256"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7036031" y="4045921"/>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7737635" y="88038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82018" y="443979"/>
            <a:ext cx="4412032" cy="375900"/>
          </a:xfrm>
        </p:spPr>
        <p:txBody>
          <a:bodyPr/>
          <a:lstStyle/>
          <a:p>
            <a:r>
              <a:rPr lang="en-US" sz="3200" dirty="0">
                <a:solidFill>
                  <a:schemeClr val="bg1">
                    <a:lumMod val="50000"/>
                  </a:schemeClr>
                </a:solidFill>
                <a:latin typeface="+mn-lt"/>
              </a:rPr>
              <a:t>NỘI DUNG BÀI HỌC</a:t>
            </a:r>
            <a:endParaRPr lang="en-US" sz="3200" b="1" dirty="0">
              <a:solidFill>
                <a:schemeClr val="bg1">
                  <a:lumMod val="50000"/>
                </a:schemeClr>
              </a:solidFill>
              <a:latin typeface="+mn-lt"/>
            </a:endParaRPr>
          </a:p>
        </p:txBody>
      </p:sp>
      <p:grpSp>
        <p:nvGrpSpPr>
          <p:cNvPr id="54" name="Google Shape;237;p24"/>
          <p:cNvGrpSpPr/>
          <p:nvPr/>
        </p:nvGrpSpPr>
        <p:grpSpPr>
          <a:xfrm>
            <a:off x="1155078" y="2402604"/>
            <a:ext cx="801247" cy="753007"/>
            <a:chOff x="1966500" y="1018650"/>
            <a:chExt cx="1422050" cy="1422000"/>
          </a:xfrm>
        </p:grpSpPr>
        <p:sp>
          <p:nvSpPr>
            <p:cNvPr id="5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97433" y="2501981"/>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smtClean="0">
                <a:latin typeface="+mn-lt"/>
              </a:rPr>
              <a:t>02</a:t>
            </a:r>
            <a:endParaRPr sz="2500" dirty="0">
              <a:latin typeface="+mn-lt"/>
            </a:endParaRPr>
          </a:p>
        </p:txBody>
      </p:sp>
      <p:sp>
        <p:nvSpPr>
          <p:cNvPr id="43" name="Google Shape;244;p24"/>
          <p:cNvSpPr txBox="1">
            <a:spLocks noGrp="1"/>
          </p:cNvSpPr>
          <p:nvPr>
            <p:ph type="subTitle" idx="4"/>
          </p:nvPr>
        </p:nvSpPr>
        <p:spPr>
          <a:xfrm>
            <a:off x="2150965" y="3598948"/>
            <a:ext cx="4618500" cy="498000"/>
          </a:xfrm>
          <a:prstGeom prst="rect">
            <a:avLst/>
          </a:prstGeom>
        </p:spPr>
        <p:txBody>
          <a:bodyPr spcFirstLastPara="1" wrap="square" lIns="91425" tIns="91425" rIns="91425" bIns="91425" anchor="ctr" anchorCtr="0">
            <a:noAutofit/>
          </a:bodyPr>
          <a:lstStyle/>
          <a:p>
            <a:pPr marL="0" lvl="0" indent="0"/>
            <a:r>
              <a:rPr lang="en-US" sz="2500" smtClean="0">
                <a:latin typeface="+mn-lt"/>
              </a:rPr>
              <a:t>DẤU HIỆU NHẬN BIẾT</a:t>
            </a:r>
            <a:endParaRPr sz="2500" dirty="0">
              <a:latin typeface="+mn-lt"/>
            </a:endParaRPr>
          </a:p>
        </p:txBody>
      </p:sp>
      <p:grpSp>
        <p:nvGrpSpPr>
          <p:cNvPr id="44" name="Google Shape;237;p24"/>
          <p:cNvGrpSpPr/>
          <p:nvPr/>
        </p:nvGrpSpPr>
        <p:grpSpPr>
          <a:xfrm>
            <a:off x="1198041" y="3507522"/>
            <a:ext cx="801247" cy="753007"/>
            <a:chOff x="1966500" y="1018650"/>
            <a:chExt cx="1422050" cy="1422000"/>
          </a:xfrm>
        </p:grpSpPr>
        <p:sp>
          <p:nvSpPr>
            <p:cNvPr id="4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4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47" name="Google Shape;241;p24"/>
          <p:cNvSpPr txBox="1">
            <a:spLocks noGrp="1"/>
          </p:cNvSpPr>
          <p:nvPr>
            <p:ph type="title"/>
          </p:nvPr>
        </p:nvSpPr>
        <p:spPr>
          <a:xfrm>
            <a:off x="1336732" y="3618045"/>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smtClean="0">
                <a:latin typeface="+mn-lt"/>
              </a:rPr>
              <a:t>03</a:t>
            </a:r>
            <a:endParaRPr sz="25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fade">
                                      <p:cBhvr>
                                        <p:cTn id="27" dur="500"/>
                                        <p:tgtEl>
                                          <p:spTgt spid="244">
                                            <p:txEl>
                                              <p:pRg st="0" end="0"/>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34" dur="500"/>
                                        <p:tgtEl>
                                          <p:spTgt spid="43">
                                            <p:txEl>
                                              <p:pRg st="0" end="0"/>
                                            </p:txEl>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P spid="43" grpId="0" build="p"/>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420644" y="67792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smtClean="0">
                <a:latin typeface="+mn-lt"/>
              </a:rPr>
              <a:t>VẬN DỤNG</a:t>
            </a:r>
            <a:endParaRPr sz="6000">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26833" y="333019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7" name="Rectangle 6"/>
              <p:cNvSpPr/>
              <p:nvPr/>
            </p:nvSpPr>
            <p:spPr>
              <a:xfrm>
                <a:off x="28225" y="70176"/>
                <a:ext cx="9032684" cy="1402435"/>
              </a:xfrm>
              <a:prstGeom prst="rect">
                <a:avLst/>
              </a:prstGeom>
            </p:spPr>
            <p:txBody>
              <a:bodyPr wrap="square">
                <a:spAutoFit/>
              </a:bodyPr>
              <a:lstStyle/>
              <a:p>
                <a:pPr lvl="0" algn="just" defTabSz="457200">
                  <a:lnSpc>
                    <a:spcPct val="150000"/>
                  </a:lnSpc>
                  <a:buClrTx/>
                  <a:tabLst>
                    <a:tab pos="180023" algn="l"/>
                    <a:tab pos="360045" algn="l"/>
                  </a:tabLst>
                  <a:defRPr/>
                </a:pPr>
                <a:r>
                  <a:rPr lang="nl-NL" sz="19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Bài tập 4 </a:t>
                </a:r>
                <a:r>
                  <a:rPr lang="nl-NL" sz="1900" b="1" kern="1200">
                    <a:solidFill>
                      <a:srgbClr val="1F497D"/>
                    </a:solidFill>
                    <a:latin typeface="Arial" panose="020B0604020202020204" pitchFamily="34" charset="0"/>
                    <a:ea typeface="Calibri" panose="020F0502020204030204" pitchFamily="34" charset="0"/>
                    <a:cs typeface="Arial" panose="020B0604020202020204" pitchFamily="34" charset="0"/>
                  </a:rPr>
                  <a:t>(SGK – </a:t>
                </a:r>
                <a:r>
                  <a:rPr lang="nl-NL" sz="19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tr119)</a:t>
                </a:r>
                <a:r>
                  <a:rPr lang="en-US" sz="1900" kern="1200" smtClean="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1800">
                    <a:latin typeface="+mn-lt"/>
                  </a:rPr>
                  <a:t>Cho hai mảnh giấy, mỗi mảnh có dạng hình vuông với độ dài cạnh là 1 dm. Hãy trình bày cách cắt ghép hai mảnh giấy đó để được một hình vuông có độ dài cạnh </a:t>
                </a:r>
                <a:r>
                  <a:rPr lang="vi-VN" sz="1800">
                    <a:latin typeface="+mn-lt"/>
                  </a:rPr>
                  <a:t>là </a:t>
                </a:r>
                <a14:m>
                  <m:oMath xmlns:m="http://schemas.openxmlformats.org/officeDocument/2006/math">
                    <m:rad>
                      <m:radPr>
                        <m:degHide m:val="on"/>
                        <m:ctrlPr>
                          <a:rPr lang="vi-VN" sz="1800" i="1" smtClean="0">
                            <a:latin typeface="Cambria Math" panose="02040503050406030204" pitchFamily="18" charset="0"/>
                          </a:rPr>
                        </m:ctrlPr>
                      </m:radPr>
                      <m:deg/>
                      <m:e>
                        <m:r>
                          <a:rPr lang="en-US" sz="1800" b="0" i="1" smtClean="0">
                            <a:latin typeface="Cambria Math" panose="02040503050406030204" pitchFamily="18" charset="0"/>
                          </a:rPr>
                          <m:t>2</m:t>
                        </m:r>
                      </m:e>
                    </m:rad>
                  </m:oMath>
                </a14:m>
                <a:r>
                  <a:rPr lang="en-US" sz="1800" smtClean="0">
                    <a:latin typeface="+mn-lt"/>
                  </a:rPr>
                  <a:t> </a:t>
                </a:r>
                <a:r>
                  <a:rPr lang="vi-VN" sz="1800" smtClean="0">
                    <a:latin typeface="+mn-lt"/>
                  </a:rPr>
                  <a:t>dm</a:t>
                </a:r>
                <a:r>
                  <a:rPr lang="vi-VN" sz="1800">
                    <a:latin typeface="+mn-lt"/>
                  </a:rPr>
                  <a:t>.</a:t>
                </a:r>
                <a:endParaRPr lang="en-US" sz="18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28225" y="70176"/>
                <a:ext cx="9032684" cy="1402435"/>
              </a:xfrm>
              <a:prstGeom prst="rect">
                <a:avLst/>
              </a:prstGeom>
              <a:blipFill>
                <a:blip r:embed="rId2"/>
                <a:stretch>
                  <a:fillRect l="-675" r="-608" b="-1739"/>
                </a:stretch>
              </a:blipFill>
            </p:spPr>
            <p:txBody>
              <a:bodyPr/>
              <a:lstStyle/>
              <a:p>
                <a:r>
                  <a:rPr lang="en-US">
                    <a:noFill/>
                  </a:rPr>
                  <a:t> </a:t>
                </a:r>
              </a:p>
            </p:txBody>
          </p:sp>
        </mc:Fallback>
      </mc:AlternateContent>
      <p:sp>
        <p:nvSpPr>
          <p:cNvPr id="6" name="Rectangle 5"/>
          <p:cNvSpPr/>
          <p:nvPr/>
        </p:nvSpPr>
        <p:spPr>
          <a:xfrm>
            <a:off x="4181326" y="1302861"/>
            <a:ext cx="726482" cy="38472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28225" y="1708566"/>
            <a:ext cx="9032684" cy="948978"/>
          </a:xfrm>
          <a:prstGeom prst="rect">
            <a:avLst/>
          </a:prstGeom>
        </p:spPr>
        <p:txBody>
          <a:bodyPr wrap="square">
            <a:spAutoFit/>
          </a:bodyPr>
          <a:lstStyle/>
          <a:p>
            <a:pPr marL="285750" indent="-285750" algn="just">
              <a:lnSpc>
                <a:spcPct val="150000"/>
              </a:lnSpc>
              <a:spcBef>
                <a:spcPts val="100"/>
              </a:spcBef>
              <a:spcAft>
                <a:spcPts val="100"/>
              </a:spcAft>
              <a:buFontTx/>
              <a:buChar char="-"/>
            </a:pPr>
            <a:r>
              <a:rPr lang="fr-FR" sz="1800" kern="100" smtClean="0">
                <a:latin typeface="+mn-lt"/>
                <a:ea typeface="Calibri" panose="020F0502020204030204" pitchFamily="34" charset="0"/>
                <a:cs typeface="Times New Roman" panose="02020603050405020304" pitchFamily="18" charset="0"/>
              </a:rPr>
              <a:t>Gấp </a:t>
            </a:r>
            <a:r>
              <a:rPr lang="fr-FR" sz="1800" kern="100">
                <a:latin typeface="+mn-lt"/>
                <a:ea typeface="Calibri" panose="020F0502020204030204" pitchFamily="34" charset="0"/>
                <a:cs typeface="Times New Roman" panose="02020603050405020304" pitchFamily="18" charset="0"/>
              </a:rPr>
              <a:t>và cắt hai mảnh giấy hình vuông thành 4 mảnh tam giác vuông (hình </a:t>
            </a:r>
            <a:r>
              <a:rPr lang="fr-FR" sz="1800" kern="100">
                <a:latin typeface="+mn-lt"/>
                <a:ea typeface="Calibri" panose="020F0502020204030204" pitchFamily="34" charset="0"/>
                <a:cs typeface="Times New Roman" panose="02020603050405020304" pitchFamily="18" charset="0"/>
              </a:rPr>
              <a:t>vẽ</a:t>
            </a:r>
            <a:r>
              <a:rPr lang="fr-FR" sz="1800" kern="100" smtClean="0">
                <a:latin typeface="+mn-lt"/>
                <a:ea typeface="Calibri" panose="020F0502020204030204" pitchFamily="34" charset="0"/>
                <a:cs typeface="Times New Roman" panose="02020603050405020304" pitchFamily="18" charset="0"/>
              </a:rPr>
              <a:t>).</a:t>
            </a:r>
          </a:p>
          <a:p>
            <a:pPr marL="285750" indent="-285750" algn="just">
              <a:lnSpc>
                <a:spcPct val="150000"/>
              </a:lnSpc>
              <a:spcBef>
                <a:spcPts val="100"/>
              </a:spcBef>
              <a:spcAft>
                <a:spcPts val="100"/>
              </a:spcAft>
              <a:buFontTx/>
              <a:buChar char="-"/>
            </a:pPr>
            <a:r>
              <a:rPr lang="fr-FR" sz="1800" kern="100" smtClean="0">
                <a:latin typeface="+mn-lt"/>
                <a:ea typeface="Calibri" panose="020F0502020204030204" pitchFamily="34" charset="0"/>
                <a:cs typeface="Times New Roman" panose="02020603050405020304" pitchFamily="18" charset="0"/>
              </a:rPr>
              <a:t>Ghép </a:t>
            </a:r>
            <a:r>
              <a:rPr lang="fr-FR" sz="1800" kern="100">
                <a:latin typeface="+mn-lt"/>
                <a:ea typeface="Calibri" panose="020F0502020204030204" pitchFamily="34" charset="0"/>
                <a:cs typeface="Times New Roman" panose="02020603050405020304" pitchFamily="18" charset="0"/>
              </a:rPr>
              <a:t>4 mảnh tam giác vuông, với cạnh huyền tam giác là cạnh của hình </a:t>
            </a:r>
            <a:r>
              <a:rPr lang="fr-FR" sz="1800" kern="100">
                <a:latin typeface="+mn-lt"/>
                <a:ea typeface="Calibri" panose="020F0502020204030204" pitchFamily="34" charset="0"/>
                <a:cs typeface="Times New Roman" panose="02020603050405020304" pitchFamily="18" charset="0"/>
              </a:rPr>
              <a:t>vuông </a:t>
            </a:r>
            <a:r>
              <a:rPr lang="fr-FR" sz="1800" kern="100" smtClean="0">
                <a:latin typeface="+mn-lt"/>
                <a:ea typeface="Calibri" panose="020F0502020204030204" pitchFamily="34" charset="0"/>
                <a:cs typeface="Times New Roman" panose="02020603050405020304" pitchFamily="18" charset="0"/>
              </a:rPr>
              <a:t>mới. </a:t>
            </a:r>
            <a:endParaRPr lang="en-US" sz="1800" kern="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0068" y="2657544"/>
            <a:ext cx="7895845" cy="2046004"/>
          </a:xfrm>
          <a:prstGeom prst="rect">
            <a:avLst/>
          </a:prstGeom>
        </p:spPr>
      </p:pic>
      <p:pic>
        <p:nvPicPr>
          <p:cNvPr id="5" name="Picture 4"/>
          <p:cNvPicPr>
            <a:picLocks noChangeAspect="1"/>
          </p:cNvPicPr>
          <p:nvPr/>
        </p:nvPicPr>
        <p:blipFill>
          <a:blip r:embed="rId5"/>
          <a:stretch>
            <a:fillRect/>
          </a:stretch>
        </p:blipFill>
        <p:spPr>
          <a:xfrm>
            <a:off x="109679" y="4580414"/>
            <a:ext cx="676705" cy="123699"/>
          </a:xfrm>
          <a:prstGeom prst="rect">
            <a:avLst/>
          </a:prstGeom>
        </p:spPr>
      </p:pic>
      <p:pic>
        <p:nvPicPr>
          <p:cNvPr id="8" name="Picture 7"/>
          <p:cNvPicPr>
            <a:picLocks noChangeAspect="1"/>
          </p:cNvPicPr>
          <p:nvPr/>
        </p:nvPicPr>
        <p:blipFill>
          <a:blip r:embed="rId6"/>
          <a:stretch>
            <a:fillRect/>
          </a:stretch>
        </p:blipFill>
        <p:spPr>
          <a:xfrm>
            <a:off x="8577395" y="1092584"/>
            <a:ext cx="722053" cy="760054"/>
          </a:xfrm>
          <a:prstGeom prst="rect">
            <a:avLst/>
          </a:prstGeom>
        </p:spPr>
      </p:pic>
    </p:spTree>
    <p:extLst>
      <p:ext uri="{BB962C8B-B14F-4D97-AF65-F5344CB8AC3E}">
        <p14:creationId xmlns:p14="http://schemas.microsoft.com/office/powerpoint/2010/main" val="15034848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37" name="Rectangle 36"/>
          <p:cNvSpPr/>
          <p:nvPr/>
        </p:nvSpPr>
        <p:spPr>
          <a:xfrm>
            <a:off x="-9144" y="-50874"/>
            <a:ext cx="9144000" cy="2262671"/>
          </a:xfrm>
          <a:prstGeom prst="rect">
            <a:avLst/>
          </a:prstGeom>
        </p:spPr>
        <p:txBody>
          <a:bodyPr wrap="square">
            <a:spAutoFit/>
          </a:bodyPr>
          <a:lstStyle/>
          <a:p>
            <a:pPr lvl="0" algn="just" defTabSz="457200">
              <a:lnSpc>
                <a:spcPct val="150000"/>
              </a:lnSpc>
              <a:buClrTx/>
              <a:tabLst>
                <a:tab pos="180023" algn="l"/>
                <a:tab pos="360045" algn="l"/>
              </a:tabLst>
              <a:defRPr/>
            </a:pPr>
            <a:r>
              <a:rPr lang="nl-NL" sz="16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1600" b="1" kern="1200">
                <a:solidFill>
                  <a:srgbClr val="1F497D"/>
                </a:solidFill>
                <a:latin typeface="Arial" panose="020B0604020202020204" pitchFamily="34" charset="0"/>
                <a:ea typeface="Calibri" panose="020F0502020204030204" pitchFamily="34" charset="0"/>
                <a:cs typeface="Arial" panose="020B0604020202020204" pitchFamily="34" charset="0"/>
              </a:rPr>
              <a:t>tập 5 (SGK </a:t>
            </a:r>
            <a:r>
              <a:rPr lang="nl-NL" sz="1600" b="1" kern="1200">
                <a:solidFill>
                  <a:srgbClr val="1F497D"/>
                </a:solidFill>
                <a:latin typeface="Arial" panose="020B0604020202020204" pitchFamily="34" charset="0"/>
                <a:ea typeface="Calibri" panose="020F0502020204030204" pitchFamily="34" charset="0"/>
                <a:cs typeface="Arial" panose="020B0604020202020204" pitchFamily="34" charset="0"/>
              </a:rPr>
              <a:t>– </a:t>
            </a:r>
            <a:r>
              <a:rPr lang="nl-NL" sz="16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tr119)</a:t>
            </a:r>
            <a:r>
              <a:rPr lang="en-US" sz="1600" kern="1200" smtClean="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1600" smtClean="0">
                <a:latin typeface="Arial" panose="020B0604020202020204" pitchFamily="34" charset="0"/>
                <a:cs typeface="Arial" panose="020B0604020202020204" pitchFamily="34" charset="0"/>
              </a:rPr>
              <a:t>Bạn </a:t>
            </a:r>
            <a:r>
              <a:rPr lang="vi-VN" sz="1600">
                <a:latin typeface="Arial" panose="020B0604020202020204" pitchFamily="34" charset="0"/>
                <a:cs typeface="Arial" panose="020B0604020202020204" pitchFamily="34" charset="0"/>
              </a:rPr>
              <a:t>Thảo có một mảnh giấy có dạng hình tròn. Bạn Thảo đố bạn Minh: Không dùng thước thẳng và compa, làm thế nào có thể xác định tâm của hình tròn và chọn ra 4 vị trí trên đường tròn đó để chúng là 4 đỉnh của một hình </a:t>
            </a:r>
            <a:r>
              <a:rPr lang="vi-VN" sz="1600">
                <a:latin typeface="Arial" panose="020B0604020202020204" pitchFamily="34" charset="0"/>
                <a:cs typeface="Arial" panose="020B0604020202020204" pitchFamily="34" charset="0"/>
              </a:rPr>
              <a:t>vuông</a:t>
            </a:r>
            <a:r>
              <a:rPr lang="vi-VN" sz="1600" smtClean="0">
                <a:latin typeface="Arial" panose="020B0604020202020204" pitchFamily="34" charset="0"/>
                <a:cs typeface="Arial" panose="020B0604020202020204" pitchFamily="34" charset="0"/>
              </a:rPr>
              <a:t>?</a:t>
            </a:r>
            <a:endParaRPr lang="vi-VN" sz="1600">
              <a:latin typeface="Arial" panose="020B0604020202020204" pitchFamily="34" charset="0"/>
              <a:cs typeface="Arial" panose="020B0604020202020204" pitchFamily="34" charset="0"/>
            </a:endParaRPr>
          </a:p>
          <a:p>
            <a:pPr lvl="0" algn="just">
              <a:lnSpc>
                <a:spcPct val="150000"/>
              </a:lnSpc>
            </a:pPr>
            <a:r>
              <a:rPr lang="vi-VN" sz="1600">
                <a:latin typeface="Arial" panose="020B0604020202020204" pitchFamily="34" charset="0"/>
                <a:cs typeface="Arial" panose="020B0604020202020204" pitchFamily="34" charset="0"/>
              </a:rPr>
              <a:t>Bạn Minh đã làm như </a:t>
            </a:r>
            <a:r>
              <a:rPr lang="vi-VN" sz="1600">
                <a:latin typeface="Arial" panose="020B0604020202020204" pitchFamily="34" charset="0"/>
                <a:cs typeface="Arial" panose="020B0604020202020204" pitchFamily="34" charset="0"/>
              </a:rPr>
              <a:t>sau</a:t>
            </a:r>
            <a:r>
              <a:rPr lang="vi-VN" sz="1600" smtClean="0">
                <a:latin typeface="Arial" panose="020B0604020202020204" pitchFamily="34" charset="0"/>
                <a:cs typeface="Arial" panose="020B0604020202020204" pitchFamily="34" charset="0"/>
              </a:rPr>
              <a:t>:</a:t>
            </a:r>
            <a:endParaRPr lang="en-US" sz="1600" smtClean="0">
              <a:latin typeface="Arial" panose="020B0604020202020204" pitchFamily="34" charset="0"/>
              <a:cs typeface="Arial" panose="020B0604020202020204" pitchFamily="34" charset="0"/>
            </a:endParaRPr>
          </a:p>
          <a:p>
            <a:pPr lvl="0" algn="just">
              <a:lnSpc>
                <a:spcPct val="150000"/>
              </a:lnSpc>
            </a:pPr>
            <a:r>
              <a:rPr lang="vi-VN" sz="1600">
                <a:cs typeface="Arial" panose="020B0604020202020204" pitchFamily="34" charset="0"/>
              </a:rPr>
              <a:t>Bước 1. Gấp mảnh giấy sao cho hai nửa hình tròn trùng khít nhau. Nét gấp thẳng tạo thành đường kính của hình tròn. Ta đánh dấu hai đầu mút của đường kính đó là hai điểm A, </a:t>
            </a:r>
            <a:r>
              <a:rPr lang="vi-VN" sz="1600">
                <a:cs typeface="Arial" panose="020B0604020202020204" pitchFamily="34" charset="0"/>
              </a:rPr>
              <a:t>C</a:t>
            </a:r>
            <a:r>
              <a:rPr lang="vi-VN" sz="1600" smtClean="0">
                <a:cs typeface="Arial" panose="020B0604020202020204" pitchFamily="34" charset="0"/>
              </a:rPr>
              <a:t>.</a:t>
            </a:r>
            <a:endParaRPr lang="vi-VN" sz="160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72920" y="2362154"/>
            <a:ext cx="1995856" cy="2100118"/>
          </a:xfrm>
          <a:prstGeom prst="rect">
            <a:avLst/>
          </a:prstGeom>
        </p:spPr>
      </p:pic>
      <p:sp>
        <p:nvSpPr>
          <p:cNvPr id="5" name="Rectangle 4"/>
          <p:cNvSpPr/>
          <p:nvPr/>
        </p:nvSpPr>
        <p:spPr>
          <a:xfrm>
            <a:off x="-9144" y="2150259"/>
            <a:ext cx="6815984" cy="3001334"/>
          </a:xfrm>
          <a:prstGeom prst="rect">
            <a:avLst/>
          </a:prstGeom>
        </p:spPr>
        <p:txBody>
          <a:bodyPr wrap="square">
            <a:spAutoFit/>
          </a:bodyPr>
          <a:lstStyle/>
          <a:p>
            <a:pPr lvl="0" algn="just">
              <a:lnSpc>
                <a:spcPct val="150000"/>
              </a:lnSpc>
            </a:pPr>
            <a:r>
              <a:rPr lang="vi-VN" sz="1600">
                <a:cs typeface="Arial" panose="020B0604020202020204" pitchFamily="34" charset="0"/>
              </a:rPr>
              <a:t>Bước 2. Tiếp tục gấp mảnh giấy (có dạng nửa hình tròn) ở Bước 1 sao cho hai nửa mới của nửa hình tròn đó lại trùng khít nhau. Trải miếng bìa về dạng hình tròn ban đầu, ta được nét gấp mới là một đường kính khác của hình tròn.</a:t>
            </a:r>
            <a:endParaRPr lang="en-US" sz="1600">
              <a:cs typeface="Arial" panose="020B0604020202020204" pitchFamily="34" charset="0"/>
            </a:endParaRPr>
          </a:p>
          <a:p>
            <a:pPr lvl="0" algn="just">
              <a:lnSpc>
                <a:spcPct val="150000"/>
              </a:lnSpc>
            </a:pPr>
            <a:r>
              <a:rPr lang="vi-VN" sz="1600">
                <a:cs typeface="Arial" panose="020B0604020202020204" pitchFamily="34" charset="0"/>
              </a:rPr>
              <a:t>Bước 3. Ta đánh dấu giao điểm của hai đường kính là O và hai đầu mút của đường kính mới là hai điểm B, D. Khi đó O là tâm của hình tròn và tứ giác ABCD là hình vuông (Hình 71).</a:t>
            </a:r>
            <a:endParaRPr lang="en-US" sz="1600">
              <a:cs typeface="Arial" panose="020B0604020202020204" pitchFamily="34" charset="0"/>
            </a:endParaRPr>
          </a:p>
          <a:p>
            <a:pPr lvl="0" algn="just">
              <a:lnSpc>
                <a:spcPct val="150000"/>
              </a:lnSpc>
            </a:pPr>
            <a:r>
              <a:rPr lang="en-US" sz="1600">
                <a:cs typeface="Arial" panose="020B0604020202020204" pitchFamily="34" charset="0"/>
              </a:rPr>
              <a:t>Em hãy giải thích cách làm của bạn Minh.</a:t>
            </a:r>
            <a:endParaRPr lang="en-US" sz="160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6944" y="1109426"/>
            <a:ext cx="1995856" cy="2100118"/>
          </a:xfrm>
          <a:prstGeom prst="rect">
            <a:avLst/>
          </a:prstGeom>
        </p:spPr>
      </p:pic>
      <p:sp>
        <p:nvSpPr>
          <p:cNvPr id="6" name="Rectangle 5"/>
          <p:cNvSpPr/>
          <p:nvPr/>
        </p:nvSpPr>
        <p:spPr>
          <a:xfrm>
            <a:off x="306944" y="370173"/>
            <a:ext cx="69762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569464" y="935690"/>
                <a:ext cx="6236208" cy="3908762"/>
              </a:xfrm>
              <a:prstGeom prst="rect">
                <a:avLst/>
              </a:prstGeom>
            </p:spPr>
            <p:txBody>
              <a:bodyPr wrap="square">
                <a:spAutoFit/>
              </a:bodyPr>
              <a:lstStyle/>
              <a:p>
                <a:pPr algn="just">
                  <a:lnSpc>
                    <a:spcPct val="150000"/>
                  </a:lnSpc>
                  <a:spcBef>
                    <a:spcPts val="100"/>
                  </a:spcBef>
                  <a:spcAft>
                    <a:spcPts val="100"/>
                  </a:spcAft>
                </a:pPr>
                <a:r>
                  <a:rPr lang="fr-FR" sz="1800" kern="100">
                    <a:latin typeface="+mj-lt"/>
                    <a:ea typeface="Calibri" panose="020F0502020204030204" pitchFamily="34" charset="0"/>
                    <a:cs typeface="Times New Roman" panose="02020603050405020304" pitchFamily="18" charset="0"/>
                  </a:rPr>
                  <a:t>Do bạn Minh đã gấp mảnh giấy (có dạng nửa hình tròn) sao cho hai nửa mới của nửa hình tròn đó lại trùng khít nhau nên hai đường kính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AC</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vuông góc với nhau tại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OA</m:t>
                    </m:r>
                    <m:r>
                      <a:rPr lang="fr-FR" sz="1800" i="0" kern="100">
                        <a:effectLst/>
                        <a:latin typeface="+mj-lt"/>
                        <a:ea typeface="Calibri" panose="020F0502020204030204" pitchFamily="34" charset="0"/>
                        <a:cs typeface="Times New Roman" panose="02020603050405020304" pitchFamily="18" charset="0"/>
                      </a:rPr>
                      <m:t> = </m:t>
                    </m:r>
                    <m:r>
                      <m:rPr>
                        <m:sty m:val="p"/>
                      </m:rPr>
                      <a:rPr lang="fr-FR" sz="1800" i="0" kern="100">
                        <a:effectLst/>
                        <a:latin typeface="+mj-lt"/>
                        <a:ea typeface="Calibri" panose="020F0502020204030204" pitchFamily="34" charset="0"/>
                        <a:cs typeface="Times New Roman" panose="02020603050405020304" pitchFamily="18" charset="0"/>
                      </a:rPr>
                      <m:t>OB</m:t>
                    </m:r>
                    <m:r>
                      <a:rPr lang="fr-FR" sz="1800" i="0" kern="100">
                        <a:effectLst/>
                        <a:latin typeface="+mj-lt"/>
                        <a:ea typeface="Calibri" panose="020F0502020204030204" pitchFamily="34" charset="0"/>
                        <a:cs typeface="Times New Roman" panose="02020603050405020304" pitchFamily="18" charset="0"/>
                      </a:rPr>
                      <m:t> = </m:t>
                    </m:r>
                    <m:r>
                      <m:rPr>
                        <m:sty m:val="p"/>
                      </m:rPr>
                      <a:rPr lang="fr-FR" sz="1800" i="0" kern="100">
                        <a:effectLst/>
                        <a:latin typeface="+mj-lt"/>
                        <a:ea typeface="Calibri" panose="020F0502020204030204" pitchFamily="34" charset="0"/>
                        <a:cs typeface="Times New Roman" panose="02020603050405020304" pitchFamily="18" charset="0"/>
                      </a:rPr>
                      <m:t>OC</m:t>
                    </m:r>
                    <m:r>
                      <a:rPr lang="fr-FR" sz="1800" i="0" kern="100">
                        <a:effectLst/>
                        <a:latin typeface="+mj-lt"/>
                        <a:ea typeface="Calibri" panose="020F0502020204030204" pitchFamily="34" charset="0"/>
                        <a:cs typeface="Times New Roman" panose="02020603050405020304" pitchFamily="18" charset="0"/>
                      </a:rPr>
                      <m:t> = </m:t>
                    </m:r>
                    <m:r>
                      <m:rPr>
                        <m:sty m:val="p"/>
                      </m:rPr>
                      <a:rPr lang="fr-FR" sz="1800" i="0" kern="100">
                        <a:effectLst/>
                        <a:latin typeface="+mj-lt"/>
                        <a:ea typeface="Calibri" panose="020F0502020204030204" pitchFamily="34" charset="0"/>
                        <a:cs typeface="Times New Roman" panose="02020603050405020304" pitchFamily="18" charset="0"/>
                      </a:rPr>
                      <m:t>OD</m:t>
                    </m:r>
                    <m:r>
                      <a:rPr lang="fr-FR" sz="1800" i="0" kern="100">
                        <a:effectLst/>
                        <a:latin typeface="+mj-lt"/>
                        <a:ea typeface="Calibri" panose="020F0502020204030204" pitchFamily="34" charset="0"/>
                        <a:cs typeface="Times New Roman" panose="02020603050405020304" pitchFamily="18" charset="0"/>
                      </a:rPr>
                      <m:t>.</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AC</m:t>
                    </m:r>
                    <m:r>
                      <a:rPr lang="fr-FR" sz="1800" i="0" kern="100">
                        <a:effectLst/>
                        <a:latin typeface="+mj-lt"/>
                        <a:ea typeface="Calibri" panose="020F0502020204030204" pitchFamily="34" charset="0"/>
                        <a:cs typeface="Times New Roman" panose="02020603050405020304" pitchFamily="18" charset="0"/>
                      </a:rPr>
                      <m:t> ⊥ </m:t>
                    </m:r>
                    <m:r>
                      <m:rPr>
                        <m:sty m:val="p"/>
                      </m:rPr>
                      <a:rPr lang="fr-FR" sz="1800" i="0" kern="100">
                        <a:effectLst/>
                        <a:latin typeface="+mj-lt"/>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tại trung điểm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 của mỗi đường.</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Khi đó tứ giác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thoi.</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Mặt khác, hai đường chéo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AC</m:t>
                    </m:r>
                    <m:r>
                      <a:rPr lang="fr-FR" sz="1800" i="0" kern="100">
                        <a:effectLst/>
                        <a:latin typeface="+mj-lt"/>
                        <a:ea typeface="Calibri" panose="020F0502020204030204" pitchFamily="34" charset="0"/>
                        <a:cs typeface="Times New Roman" panose="02020603050405020304" pitchFamily="18" charset="0"/>
                      </a:rPr>
                      <m:t> </m:t>
                    </m:r>
                  </m:oMath>
                </a14:m>
                <a:r>
                  <a:rPr lang="fr-FR" sz="1800" kern="100">
                    <a:effectLst/>
                    <a:latin typeface="+mj-lt"/>
                    <a:ea typeface="Calibri" panose="020F0502020204030204" pitchFamily="34" charset="0"/>
                    <a:cs typeface="Times New Roman" panose="02020603050405020304" pitchFamily="18" charset="0"/>
                  </a:rPr>
                  <a:t>và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của hình thoi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bằng nhau (do cùng là đường kính của hình tròn) nên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vuông có tâm là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569464" y="935690"/>
                <a:ext cx="6236208" cy="3908762"/>
              </a:xfrm>
              <a:prstGeom prst="rect">
                <a:avLst/>
              </a:prstGeom>
              <a:blipFill>
                <a:blip r:embed="rId5"/>
                <a:stretch>
                  <a:fillRect l="-880" r="-782" b="-156"/>
                </a:stretch>
              </a:blipFill>
            </p:spPr>
            <p:txBody>
              <a:bodyPr/>
              <a:lstStyle/>
              <a:p>
                <a:r>
                  <a:rPr lang="en-US">
                    <a:noFill/>
                  </a:rPr>
                  <a:t> </a:t>
                </a:r>
              </a:p>
            </p:txBody>
          </p:sp>
        </mc:Fallback>
      </mc:AlternateContent>
    </p:spTree>
    <p:extLst>
      <p:ext uri="{BB962C8B-B14F-4D97-AF65-F5344CB8AC3E}">
        <p14:creationId xmlns:p14="http://schemas.microsoft.com/office/powerpoint/2010/main" val="996904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9" name="Rectangle 28"/>
            <p:cNvSpPr/>
            <p:nvPr/>
          </p:nvSpPr>
          <p:spPr>
            <a:xfrm>
              <a:off x="942182" y="4461042"/>
              <a:ext cx="5309728" cy="2085541"/>
            </a:xfrm>
            <a:prstGeom prst="rect">
              <a:avLst/>
            </a:prstGeom>
            <a:grpFill/>
          </p:spPr>
          <p:txBody>
            <a:bodyPr wrap="square">
              <a:spAutoFit/>
            </a:bodyPr>
            <a:lstStyle/>
            <a:p>
              <a:pPr algn="ctr" defTabSz="457200">
                <a:lnSpc>
                  <a:spcPct val="150000"/>
                </a:lnSpc>
              </a:pPr>
              <a:r>
                <a:rPr lang="pt-BR" sz="2000" smtClean="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smtClean="0">
                  <a:solidFill>
                    <a:prstClr val="black"/>
                  </a:solidFill>
                  <a:ea typeface="Calibri" panose="020F0502020204030204" pitchFamily="34" charset="0"/>
                  <a:cs typeface="Times New Roman" panose="02020603050405020304" pitchFamily="18" charset="0"/>
                </a:rPr>
                <a:t>Hoàn </a:t>
              </a:r>
              <a:r>
                <a:rPr lang="pt-BR" sz="2000">
                  <a:solidFill>
                    <a:prstClr val="black"/>
                  </a:solidFill>
                  <a:ea typeface="Calibri" panose="020F0502020204030204" pitchFamily="34" charset="0"/>
                  <a:cs typeface="Times New Roman" panose="02020603050405020304" pitchFamily="18" charset="0"/>
                </a:rPr>
                <a:t>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smtClean="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tập cuối chương V</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316886" y="3887435"/>
            <a:ext cx="1213769" cy="1022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257231" y="96072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295356" y="113012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305" name="Google Shape;305;p26"/>
          <p:cNvSpPr txBox="1">
            <a:spLocks noGrp="1"/>
          </p:cNvSpPr>
          <p:nvPr>
            <p:ph type="title"/>
          </p:nvPr>
        </p:nvSpPr>
        <p:spPr>
          <a:xfrm>
            <a:off x="314836" y="2442076"/>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smtClean="0">
                <a:latin typeface="+mn-lt"/>
              </a:rPr>
              <a:t>ĐỊNH NGHĨA</a:t>
            </a:r>
            <a:endParaRPr sz="6000" dirty="0">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6259537" y="22603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5"/>
        <p:cNvGrpSpPr/>
        <p:nvPr/>
      </p:nvGrpSpPr>
      <p:grpSpPr>
        <a:xfrm>
          <a:off x="0" y="0"/>
          <a:ext cx="0" cy="0"/>
          <a:chOff x="0" y="0"/>
          <a:chExt cx="0" cy="0"/>
        </a:xfrm>
      </p:grpSpPr>
      <p:sp>
        <p:nvSpPr>
          <p:cNvPr id="11" name="Google Shape;2829;p39"/>
          <p:cNvSpPr/>
          <p:nvPr/>
        </p:nvSpPr>
        <p:spPr>
          <a:xfrm>
            <a:off x="428087" y="237378"/>
            <a:ext cx="984658" cy="411457"/>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C00000"/>
                </a:solidFill>
                <a:effectLst/>
                <a:uLnTx/>
                <a:uFillTx/>
                <a:ea typeface="Bad Script"/>
                <a:cs typeface="Bad Script"/>
                <a:sym typeface="Bad Script"/>
              </a:rPr>
              <a:t>H</a:t>
            </a:r>
            <a:r>
              <a:rPr kumimoji="0" lang="en" sz="1800" b="1" i="0" u="none" strike="noStrike" kern="0" cap="none" spc="0" normalizeH="0" baseline="0" noProof="0" smtClean="0">
                <a:ln>
                  <a:noFill/>
                </a:ln>
                <a:solidFill>
                  <a:srgbClr val="C00000"/>
                </a:solidFill>
                <a:effectLst/>
                <a:uLnTx/>
                <a:uFillTx/>
                <a:ea typeface="Bad Script"/>
                <a:cs typeface="Bad Script"/>
                <a:sym typeface="Bad Script"/>
              </a:rPr>
              <a:t>Đ</a:t>
            </a:r>
            <a:r>
              <a:rPr kumimoji="0" lang="en" sz="1800" b="1" i="0" u="none" strike="noStrike" kern="0" cap="none" spc="0" normalizeH="0" noProof="0" smtClean="0">
                <a:ln>
                  <a:noFill/>
                </a:ln>
                <a:solidFill>
                  <a:srgbClr val="C00000"/>
                </a:solidFill>
                <a:effectLst/>
                <a:uLnTx/>
                <a:uFillTx/>
                <a:ea typeface="Bad Script"/>
                <a:cs typeface="Bad Script"/>
                <a:sym typeface="Bad Script"/>
              </a:rPr>
              <a:t> </a:t>
            </a:r>
            <a:r>
              <a:rPr kumimoji="0" lang="en" sz="1800" b="1" i="0" u="none" strike="noStrike" kern="0" cap="none" spc="0" normalizeH="0" baseline="0" noProof="0" smtClean="0">
                <a:ln>
                  <a:noFill/>
                </a:ln>
                <a:solidFill>
                  <a:srgbClr val="C00000"/>
                </a:solidFill>
                <a:effectLst/>
                <a:uLnTx/>
                <a:uFillTx/>
                <a:ea typeface="Bad Script"/>
                <a:cs typeface="Bad Script"/>
                <a:sym typeface="Bad Script"/>
              </a:rPr>
              <a:t>1</a:t>
            </a:r>
            <a:endParaRPr kumimoji="0" sz="1800" b="1" i="0" u="none" strike="noStrike" kern="0" cap="none" spc="0" normalizeH="0" baseline="0" noProof="0" dirty="0">
              <a:ln>
                <a:noFill/>
              </a:ln>
              <a:solidFill>
                <a:srgbClr val="C00000"/>
              </a:solidFill>
              <a:effectLst/>
              <a:uLnTx/>
              <a:uFillTx/>
              <a:ea typeface="Bad Script"/>
              <a:cs typeface="Bad Script"/>
              <a:sym typeface="Bad Script"/>
            </a:endParaRPr>
          </a:p>
        </p:txBody>
      </p:sp>
      <p:sp>
        <p:nvSpPr>
          <p:cNvPr id="12" name="TextBox 11"/>
          <p:cNvSpPr txBox="1"/>
          <p:nvPr/>
        </p:nvSpPr>
        <p:spPr>
          <a:xfrm>
            <a:off x="1472028" y="147001"/>
            <a:ext cx="7122099" cy="1015663"/>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Cho biết các góc và các cạnh của tứ giác ABCD ở Hình 65 có đặc </a:t>
            </a:r>
            <a:r>
              <a:rPr lang="vi-VN" sz="2000" kern="1200">
                <a:latin typeface="Arial" panose="020B0604020202020204" pitchFamily="34" charset="0"/>
                <a:ea typeface="+mn-ea"/>
                <a:cs typeface="Arial" panose="020B0604020202020204" pitchFamily="34" charset="0"/>
              </a:rPr>
              <a:t>điểm </a:t>
            </a:r>
            <a:r>
              <a:rPr lang="vi-VN" sz="2000" kern="1200" smtClean="0">
                <a:latin typeface="Arial" panose="020B0604020202020204" pitchFamily="34" charset="0"/>
                <a:ea typeface="+mn-ea"/>
                <a:cs typeface="Arial" panose="020B0604020202020204" pitchFamily="34" charset="0"/>
              </a:rPr>
              <a:t>gì</a:t>
            </a:r>
            <a:r>
              <a:rPr lang="en-US" sz="2000" kern="1200" smtClean="0">
                <a:latin typeface="Arial" panose="020B0604020202020204" pitchFamily="34" charset="0"/>
                <a:ea typeface="+mn-ea"/>
                <a:cs typeface="Arial" panose="020B0604020202020204" pitchFamily="34" charset="0"/>
              </a:rPr>
              <a:t>?</a:t>
            </a:r>
            <a:endParaRPr lang="vi-VN" sz="2000" kern="1200" dirty="0" smtClean="0">
              <a:latin typeface="Arial" panose="020B0604020202020204" pitchFamily="34" charset="0"/>
              <a:ea typeface="+mn-ea"/>
              <a:cs typeface="Arial" panose="020B0604020202020204" pitchFamily="34" charset="0"/>
            </a:endParaRPr>
          </a:p>
        </p:txBody>
      </p:sp>
      <p:grpSp>
        <p:nvGrpSpPr>
          <p:cNvPr id="20" name="Google Shape;424;p35"/>
          <p:cNvGrpSpPr/>
          <p:nvPr/>
        </p:nvGrpSpPr>
        <p:grpSpPr>
          <a:xfrm rot="19991848">
            <a:off x="8374927" y="4068164"/>
            <a:ext cx="847358" cy="885946"/>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rot="273201">
            <a:off x="-88256" y="1873011"/>
            <a:ext cx="669086" cy="77854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6233936" y="935063"/>
            <a:ext cx="2419474" cy="265443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039508" y="1304327"/>
                <a:ext cx="3939873" cy="1589731"/>
              </a:xfrm>
              <a:prstGeom prst="rect">
                <a:avLst/>
              </a:prstGeom>
            </p:spPr>
            <p:txBody>
              <a:bodyPr wrap="square">
                <a:spAutoFit/>
              </a:bodyPr>
              <a:lstStyle/>
              <a:p>
                <a:pPr algn="just">
                  <a:lnSpc>
                    <a:spcPct val="150000"/>
                  </a:lnSpc>
                  <a:spcBef>
                    <a:spcPts val="300"/>
                  </a:spcBef>
                  <a:spcAft>
                    <a:spcPts val="300"/>
                  </a:spcAft>
                </a:pPr>
                <a:r>
                  <a:rPr lang="en-US" sz="2000" kern="100">
                    <a:latin typeface="+mn-lt"/>
                    <a:ea typeface="Malgun Gothic" panose="020B0503020000020004" pitchFamily="34" charset="-127"/>
                    <a:cs typeface="Times New Roman" panose="02020603050405020304" pitchFamily="18" charset="0"/>
                  </a:rPr>
                  <a:t>Trong t</a:t>
                </a:r>
                <a:r>
                  <a:rPr lang="en-US" sz="2000" kern="100">
                    <a:effectLst/>
                    <a:latin typeface="+mn-lt"/>
                    <a:ea typeface="Malgun Gothic" panose="020B0503020000020004" pitchFamily="34" charset="-127"/>
                    <a:cs typeface="Times New Roman" panose="02020603050405020304" pitchFamily="18" charset="0"/>
                  </a:rPr>
                  <a:t>ứ giác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có: </a:t>
                </a:r>
                <a:endParaRPr lang="en-US" sz="2000" kern="1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A</m:t>
                        </m:r>
                      </m:e>
                    </m:acc>
                    <m:r>
                      <a:rPr lang="en-US"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B</m:t>
                        </m:r>
                      </m:e>
                    </m:acc>
                    <m:r>
                      <a:rPr lang="en-US"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C</m:t>
                        </m:r>
                      </m:e>
                    </m:acc>
                    <m:r>
                      <a:rPr lang="en-US"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D</m:t>
                        </m:r>
                      </m:e>
                    </m:acc>
                    <m:r>
                      <a:rPr lang="en-US"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en-US" sz="2000" i="0" kern="100">
                            <a:effectLst/>
                            <a:latin typeface="+mn-lt"/>
                            <a:ea typeface="Malgun Gothic" panose="020B0503020000020004" pitchFamily="34" charset="-127"/>
                            <a:cs typeface="Times New Roman" panose="02020603050405020304" pitchFamily="18" charset="0"/>
                          </a:rPr>
                          <m:t>90</m:t>
                        </m:r>
                      </m:e>
                      <m:sup>
                        <m:r>
                          <m:rPr>
                            <m:sty m:val="p"/>
                          </m:rPr>
                          <a:rPr lang="en-US" sz="2000" i="0" kern="100">
                            <a:effectLst/>
                            <a:latin typeface="+mn-lt"/>
                            <a:ea typeface="Malgun Gothic" panose="020B0503020000020004" pitchFamily="34" charset="-127"/>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a:t>
                </a:r>
                <a:endParaRPr lang="en-US" sz="2000" kern="1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BC</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DA</m:t>
                    </m:r>
                  </m:oMath>
                </a14:m>
                <a:r>
                  <a:rPr lang="en-US" sz="2000" kern="100">
                    <a:effectLst/>
                    <a:latin typeface="+mn-lt"/>
                    <a:ea typeface="Malgun Gothic" panose="020B0503020000020004" pitchFamily="34" charset="-127"/>
                    <a:cs typeface="Times New Roman" panose="02020603050405020304" pitchFamily="18" charset="0"/>
                  </a:rPr>
                  <a:t> </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39508" y="1304327"/>
                <a:ext cx="3939873" cy="1589731"/>
              </a:xfrm>
              <a:prstGeom prst="rect">
                <a:avLst/>
              </a:prstGeom>
              <a:blipFill>
                <a:blip r:embed="rId4"/>
                <a:stretch>
                  <a:fillRect l="-1703"/>
                </a:stretch>
              </a:blipFill>
            </p:spPr>
            <p:txBody>
              <a:bodyPr/>
              <a:lstStyle/>
              <a:p>
                <a:r>
                  <a:rPr lang="en-US">
                    <a:noFill/>
                  </a:rPr>
                  <a:t> </a:t>
                </a:r>
              </a:p>
            </p:txBody>
          </p:sp>
        </mc:Fallback>
      </mc:AlternateContent>
      <p:sp>
        <p:nvSpPr>
          <p:cNvPr id="5" name="Right Arrow 4"/>
          <p:cNvSpPr/>
          <p:nvPr/>
        </p:nvSpPr>
        <p:spPr>
          <a:xfrm>
            <a:off x="1558455" y="1484644"/>
            <a:ext cx="381662" cy="238540"/>
          </a:xfrm>
          <a:prstGeom prst="rightArrow">
            <a:avLst/>
          </a:prstGeom>
          <a:solidFill>
            <a:schemeClr val="bg2">
              <a:lumMod val="50000"/>
            </a:schemeClr>
          </a:solidFill>
          <a:ln w="9525">
            <a:solidFill>
              <a:schemeClr val="bg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41" name="Group 40"/>
          <p:cNvGrpSpPr/>
          <p:nvPr/>
        </p:nvGrpSpPr>
        <p:grpSpPr>
          <a:xfrm>
            <a:off x="610678" y="3171095"/>
            <a:ext cx="5228461" cy="1608538"/>
            <a:chOff x="798003" y="1317922"/>
            <a:chExt cx="7869157" cy="2097764"/>
          </a:xfrm>
        </p:grpSpPr>
        <p:grpSp>
          <p:nvGrpSpPr>
            <p:cNvPr id="42" name="Group 41"/>
            <p:cNvGrpSpPr/>
            <p:nvPr/>
          </p:nvGrpSpPr>
          <p:grpSpPr>
            <a:xfrm>
              <a:off x="798003" y="1317922"/>
              <a:ext cx="7869157" cy="2097764"/>
              <a:chOff x="1329707" y="1322092"/>
              <a:chExt cx="3423939" cy="2371539"/>
            </a:xfrm>
          </p:grpSpPr>
          <p:sp>
            <p:nvSpPr>
              <p:cNvPr id="44"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42"/>
            <p:cNvSpPr/>
            <p:nvPr/>
          </p:nvSpPr>
          <p:spPr>
            <a:xfrm>
              <a:off x="1003588" y="1414166"/>
              <a:ext cx="7322069" cy="1926647"/>
            </a:xfrm>
            <a:prstGeom prst="rect">
              <a:avLst/>
            </a:prstGeom>
          </p:spPr>
          <p:txBody>
            <a:bodyPr wrap="square">
              <a:spAutoFit/>
            </a:bodyPr>
            <a:lstStyle/>
            <a:p>
              <a:pPr algn="just">
                <a:lnSpc>
                  <a:spcPct val="150000"/>
                </a:lnSpc>
              </a:pPr>
              <a:r>
                <a:rPr lang="vi-VN" sz="2000" b="1" i="1">
                  <a:solidFill>
                    <a:srgbClr val="C00000"/>
                  </a:solidFill>
                  <a:latin typeface="+mn-lt"/>
                  <a:ea typeface="Arial" panose="020B0604020202020204" pitchFamily="34" charset="0"/>
                  <a:cs typeface="Times New Roman" panose="02020603050405020304" pitchFamily="18" charset="0"/>
                </a:rPr>
                <a:t>Định nghĩa</a:t>
              </a:r>
            </a:p>
            <a:p>
              <a:pPr algn="just">
                <a:lnSpc>
                  <a:spcPct val="150000"/>
                </a:lnSpc>
              </a:pPr>
              <a:r>
                <a:rPr lang="vi-VN" sz="2000" i="1">
                  <a:latin typeface="+mn-lt"/>
                  <a:ea typeface="Arial" panose="020B0604020202020204" pitchFamily="34" charset="0"/>
                  <a:cs typeface="Times New Roman" panose="02020603050405020304" pitchFamily="18" charset="0"/>
                </a:rPr>
                <a:t>Hình vuông là tứ giác có bốn góc vuông và bốn cạnh bằng nhau.</a:t>
              </a:r>
              <a:endParaRPr lang="vi-VN" sz="2000" i="1" dirty="0">
                <a:latin typeface="+mn-lt"/>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circle(in)">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smtClean="0">
                <a:solidFill>
                  <a:schemeClr val="bg1">
                    <a:lumMod val="50000"/>
                  </a:schemeClr>
                </a:solidFill>
                <a:highlight>
                  <a:schemeClr val="accent1"/>
                </a:highlight>
                <a:latin typeface="+mj-lt"/>
              </a:rPr>
              <a:t>Ví dụ </a:t>
            </a:r>
            <a:r>
              <a:rPr lang="en" sz="2000" b="1" smtClean="0">
                <a:solidFill>
                  <a:schemeClr val="bg1">
                    <a:lumMod val="50000"/>
                  </a:schemeClr>
                </a:solidFill>
                <a:highlight>
                  <a:schemeClr val="accent1"/>
                </a:highlight>
                <a:latin typeface="+mj-lt"/>
              </a:rPr>
              <a:t>1</a:t>
            </a:r>
            <a:r>
              <a:rPr lang="en" sz="2000" b="1" smtClean="0">
                <a:solidFill>
                  <a:schemeClr val="bg1">
                    <a:lumMod val="50000"/>
                  </a:schemeClr>
                </a:solidFill>
                <a:highlight>
                  <a:schemeClr val="accent1"/>
                </a:highlight>
                <a:latin typeface="+mj-lt"/>
              </a:rPr>
              <a:t>: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a:t>
            </a:r>
            <a:r>
              <a:rPr lang="en-US" sz="2000" b="0" kern="1200">
                <a:solidFill>
                  <a:srgbClr val="000000"/>
                </a:solidFill>
                <a:latin typeface="Arial" panose="020B0604020202020204" pitchFamily="34" charset="0"/>
                <a:ea typeface="+mn-ea"/>
                <a:cs typeface="Arial" panose="020B0604020202020204" pitchFamily="34" charset="0"/>
                <a:sym typeface="Arial"/>
              </a:rPr>
              <a:t>sao</a:t>
            </a:r>
            <a:r>
              <a:rPr lang="en-US" sz="2000" b="0" kern="1200" smtClean="0">
                <a:solidFill>
                  <a:srgbClr val="000000"/>
                </a:solidFill>
                <a:latin typeface="Arial" panose="020B0604020202020204" pitchFamily="34" charset="0"/>
                <a:ea typeface="+mn-ea"/>
                <a:cs typeface="Arial" panose="020B0604020202020204" pitchFamily="34" charset="0"/>
                <a:sym typeface="Arial"/>
              </a:rPr>
              <a:t>?</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71459" y="3669841"/>
                <a:ext cx="7462324" cy="984244"/>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500"/>
                  </a:spcAft>
                  <a:buClr>
                    <a:srgbClr val="000000"/>
                  </a:buClr>
                  <a:buSzTx/>
                  <a:buFont typeface="Wingdings" panose="05000000000000000000" pitchFamily="2" charset="2"/>
                  <a:buChar char="§"/>
                  <a:tabLst/>
                  <a:defRPr/>
                </a:pPr>
                <a:r>
                  <a:rPr kumimoji="0" lang="en-US" sz="1900" b="0" i="0" u="none" strike="noStrike" kern="0" cap="none" spc="0" normalizeH="0" baseline="0" noProof="0">
                    <a:ln>
                      <a:noFill/>
                    </a:ln>
                    <a:solidFill>
                      <a:srgbClr val="363636"/>
                    </a:solidFill>
                    <a:effectLst/>
                    <a:uLnTx/>
                    <a:uFillTx/>
                    <a:latin typeface="Arial"/>
                    <a:cs typeface="Arial"/>
                    <a:sym typeface="Arial"/>
                  </a:rPr>
                  <a:t>Ở Hình 66a, ta có </a:t>
                </a:r>
                <a14:m>
                  <m:oMath xmlns:m="http://schemas.openxmlformats.org/officeDocument/2006/math">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B</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C</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D</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sSupPr>
                      <m:e>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90</m:t>
                        </m:r>
                      </m:e>
                      <m:sup>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o</m:t>
                        </m:r>
                      </m:sup>
                    </m:sSup>
                  </m:oMath>
                </a14:m>
                <a:r>
                  <a:rPr kumimoji="0" lang="en-US" sz="19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a:t>
                </a:r>
                <a:r>
                  <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 </a:t>
                </a:r>
                <a14:m>
                  <m:oMath xmlns:m="http://schemas.openxmlformats.org/officeDocument/2006/math">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AB</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BC</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CD</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DA</m:t>
                    </m:r>
                  </m:oMath>
                </a14:m>
                <a:r>
                  <a:rPr kumimoji="0" lang="en-US" sz="19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a:t>
                </a:r>
                <a:r>
                  <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(vì cùng bằng 3 cm) nên tứ giác ABCD là hình vuông.</a:t>
                </a:r>
                <a:endParaRPr kumimoji="0" lang="en-US" sz="1900" b="0" i="0" u="none" strike="noStrike" kern="0" cap="none" spc="0" normalizeH="0" baseline="0" noProof="0">
                  <a:ln>
                    <a:noFill/>
                  </a:ln>
                  <a:solidFill>
                    <a:srgbClr val="363636"/>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871459" y="3669841"/>
                <a:ext cx="7462324" cy="984244"/>
              </a:xfrm>
              <a:prstGeom prst="rect">
                <a:avLst/>
              </a:prstGeom>
              <a:blipFill>
                <a:blip r:embed="rId6"/>
                <a:stretch>
                  <a:fillRect l="-654" b="-4348"/>
                </a:stretch>
              </a:blipFill>
            </p:spPr>
            <p:txBody>
              <a:bodyPr/>
              <a:lstStyle/>
              <a:p>
                <a:r>
                  <a:rPr lang="en-US">
                    <a:noFill/>
                  </a:rPr>
                  <a:t> </a:t>
                </a:r>
              </a:p>
            </p:txBody>
          </p:sp>
        </mc:Fallback>
      </mc:AlternateContent>
    </p:spTree>
    <p:extLst>
      <p:ext uri="{BB962C8B-B14F-4D97-AF65-F5344CB8AC3E}">
        <p14:creationId xmlns:p14="http://schemas.microsoft.com/office/powerpoint/2010/main" val="28786391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smtClean="0">
                <a:solidFill>
                  <a:schemeClr val="bg1">
                    <a:lumMod val="50000"/>
                  </a:schemeClr>
                </a:solidFill>
                <a:highlight>
                  <a:schemeClr val="accent1"/>
                </a:highlight>
                <a:latin typeface="+mj-lt"/>
              </a:rPr>
              <a:t>Ví dụ </a:t>
            </a:r>
            <a:r>
              <a:rPr lang="en" sz="2000" b="1" smtClean="0">
                <a:solidFill>
                  <a:schemeClr val="bg1">
                    <a:lumMod val="50000"/>
                  </a:schemeClr>
                </a:solidFill>
                <a:highlight>
                  <a:schemeClr val="accent1"/>
                </a:highlight>
                <a:latin typeface="+mj-lt"/>
              </a:rPr>
              <a:t>1</a:t>
            </a:r>
            <a:r>
              <a:rPr lang="en" sz="2000" b="1" smtClean="0">
                <a:solidFill>
                  <a:schemeClr val="bg1">
                    <a:lumMod val="50000"/>
                  </a:schemeClr>
                </a:solidFill>
                <a:highlight>
                  <a:schemeClr val="accent1"/>
                </a:highlight>
                <a:latin typeface="+mj-lt"/>
              </a:rPr>
              <a:t>: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a:t>
            </a:r>
            <a:r>
              <a:rPr lang="en-US" sz="2000" b="0" kern="1200">
                <a:solidFill>
                  <a:srgbClr val="000000"/>
                </a:solidFill>
                <a:latin typeface="Arial" panose="020B0604020202020204" pitchFamily="34" charset="0"/>
                <a:ea typeface="+mn-ea"/>
                <a:cs typeface="Arial" panose="020B0604020202020204" pitchFamily="34" charset="0"/>
                <a:sym typeface="Arial"/>
              </a:rPr>
              <a:t>sao</a:t>
            </a:r>
            <a:r>
              <a:rPr lang="en-US" sz="2000" b="0" kern="1200" smtClean="0">
                <a:solidFill>
                  <a:srgbClr val="000000"/>
                </a:solidFill>
                <a:latin typeface="Arial" panose="020B0604020202020204" pitchFamily="34" charset="0"/>
                <a:ea typeface="+mn-ea"/>
                <a:cs typeface="Arial" panose="020B0604020202020204" pitchFamily="34" charset="0"/>
                <a:sym typeface="Arial"/>
              </a:rPr>
              <a:t>?</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60004" y="3606230"/>
                <a:ext cx="7462324" cy="930063"/>
              </a:xfrm>
              <a:prstGeom prst="rect">
                <a:avLst/>
              </a:prstGeom>
            </p:spPr>
            <p:txBody>
              <a:bodyPr wrap="square">
                <a:spAutoFit/>
              </a:bodyPr>
              <a:lstStyle/>
              <a:p>
                <a:pPr marL="342900" lvl="0" indent="-342900" algn="just">
                  <a:lnSpc>
                    <a:spcPct val="150000"/>
                  </a:lnSpc>
                  <a:spcAft>
                    <a:spcPts val="500"/>
                  </a:spcAft>
                  <a:buFont typeface="Wingdings" panose="05000000000000000000" pitchFamily="2" charset="2"/>
                  <a:buChar char="§"/>
                  <a:defRPr/>
                </a:pPr>
                <a:r>
                  <a:rPr lang="en-US" sz="1900">
                    <a:solidFill>
                      <a:srgbClr val="363636"/>
                    </a:solidFill>
                  </a:rPr>
                  <a:t>Ở </a:t>
                </a:r>
                <a:r>
                  <a:rPr lang="en-US" sz="1900">
                    <a:solidFill>
                      <a:srgbClr val="363636"/>
                    </a:solidFill>
                  </a:rPr>
                  <a:t>Hình </a:t>
                </a:r>
                <a:r>
                  <a:rPr lang="en-US" sz="1900">
                    <a:solidFill>
                      <a:srgbClr val="363636"/>
                    </a:solidFill>
                  </a:rPr>
                  <a:t>66b, </a:t>
                </a:r>
                <a:r>
                  <a:rPr lang="en-US" sz="1900">
                    <a:solidFill>
                      <a:srgbClr val="363636"/>
                    </a:solidFill>
                  </a:rPr>
                  <a:t>ta có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M</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N</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 </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P</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Q</m:t>
                        </m:r>
                      </m:e>
                    </m:acc>
                  </m:oMath>
                </a14:m>
                <a:r>
                  <a:rPr lang="en-US" sz="1900" kern="100">
                    <a:ea typeface="Malgun Gothic" panose="020B0503020000020004" pitchFamily="34" charset="-127"/>
                    <a:cs typeface="Times New Roman" panose="02020603050405020304" pitchFamily="18" charset="0"/>
                  </a:rPr>
                  <a:t> </a:t>
                </a:r>
                <a:r>
                  <a:rPr lang="en-US" sz="1900" kern="100">
                    <a:ea typeface="Calibri" panose="020F0502020204030204" pitchFamily="34" charset="0"/>
                    <a:cs typeface="Times New Roman" panose="02020603050405020304" pitchFamily="18" charset="0"/>
                  </a:rPr>
                  <a:t>không là góc vuông </a:t>
                </a:r>
                <a:r>
                  <a:rPr lang="en-US" sz="1900" kern="100">
                    <a:ea typeface="Calibri" panose="020F0502020204030204" pitchFamily="34" charset="0"/>
                    <a:cs typeface="Times New Roman" panose="02020603050405020304" pitchFamily="18" charset="0"/>
                  </a:rPr>
                  <a:t>nên tứ giác </a:t>
                </a:r>
                <a:r>
                  <a:rPr lang="en-US" sz="1900" kern="100">
                    <a:ea typeface="Calibri" panose="020F0502020204030204" pitchFamily="34" charset="0"/>
                    <a:cs typeface="Times New Roman" panose="02020603050405020304" pitchFamily="18" charset="0"/>
                  </a:rPr>
                  <a:t>MNPQ không phải </a:t>
                </a:r>
                <a:r>
                  <a:rPr lang="en-US" sz="1900" kern="100">
                    <a:ea typeface="Calibri" panose="020F0502020204030204" pitchFamily="34" charset="0"/>
                    <a:cs typeface="Times New Roman" panose="02020603050405020304" pitchFamily="18" charset="0"/>
                  </a:rPr>
                  <a:t>là hình </a:t>
                </a:r>
                <a:r>
                  <a:rPr lang="en-US" sz="1900" kern="100">
                    <a:ea typeface="Calibri" panose="020F0502020204030204" pitchFamily="34" charset="0"/>
                    <a:cs typeface="Times New Roman" panose="02020603050405020304" pitchFamily="18" charset="0"/>
                  </a:rPr>
                  <a:t>vuông.</a:t>
                </a:r>
                <a:endParaRPr lang="en-US" sz="1900">
                  <a:solidFill>
                    <a:srgbClr val="363636"/>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860004" y="3606230"/>
                <a:ext cx="7462324" cy="930063"/>
              </a:xfrm>
              <a:prstGeom prst="rect">
                <a:avLst/>
              </a:prstGeom>
              <a:blipFill>
                <a:blip r:embed="rId6"/>
                <a:stretch>
                  <a:fillRect l="-572" r="-817" b="-10526"/>
                </a:stretch>
              </a:blipFill>
            </p:spPr>
            <p:txBody>
              <a:bodyPr/>
              <a:lstStyle/>
              <a:p>
                <a:r>
                  <a:rPr lang="en-US">
                    <a:noFill/>
                  </a:rPr>
                  <a:t> </a:t>
                </a:r>
              </a:p>
            </p:txBody>
          </p:sp>
        </mc:Fallback>
      </mc:AlternateContent>
      <p:sp>
        <p:nvSpPr>
          <p:cNvPr id="9" name="Rectangle 8"/>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585221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smtClean="0">
                <a:solidFill>
                  <a:schemeClr val="bg1">
                    <a:lumMod val="50000"/>
                  </a:schemeClr>
                </a:solidFill>
                <a:highlight>
                  <a:schemeClr val="accent1"/>
                </a:highlight>
                <a:latin typeface="+mj-lt"/>
              </a:rPr>
              <a:t>Ví dụ </a:t>
            </a:r>
            <a:r>
              <a:rPr lang="en" sz="2000" b="1" smtClean="0">
                <a:solidFill>
                  <a:schemeClr val="bg1">
                    <a:lumMod val="50000"/>
                  </a:schemeClr>
                </a:solidFill>
                <a:highlight>
                  <a:schemeClr val="accent1"/>
                </a:highlight>
                <a:latin typeface="+mj-lt"/>
              </a:rPr>
              <a:t>1</a:t>
            </a:r>
            <a:r>
              <a:rPr lang="en" sz="2000" b="1" smtClean="0">
                <a:solidFill>
                  <a:schemeClr val="bg1">
                    <a:lumMod val="50000"/>
                  </a:schemeClr>
                </a:solidFill>
                <a:highlight>
                  <a:schemeClr val="accent1"/>
                </a:highlight>
                <a:latin typeface="+mj-lt"/>
              </a:rPr>
              <a:t>: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a:t>
            </a:r>
            <a:r>
              <a:rPr lang="en-US" sz="2000" b="0" kern="1200">
                <a:solidFill>
                  <a:srgbClr val="000000"/>
                </a:solidFill>
                <a:latin typeface="Arial" panose="020B0604020202020204" pitchFamily="34" charset="0"/>
                <a:ea typeface="+mn-ea"/>
                <a:cs typeface="Arial" panose="020B0604020202020204" pitchFamily="34" charset="0"/>
                <a:sym typeface="Arial"/>
              </a:rPr>
              <a:t>sao</a:t>
            </a:r>
            <a:r>
              <a:rPr lang="en-US" sz="2000" b="0" kern="1200" smtClean="0">
                <a:solidFill>
                  <a:srgbClr val="000000"/>
                </a:solidFill>
                <a:latin typeface="Arial" panose="020B0604020202020204" pitchFamily="34" charset="0"/>
                <a:ea typeface="+mn-ea"/>
                <a:cs typeface="Arial" panose="020B0604020202020204" pitchFamily="34" charset="0"/>
                <a:sym typeface="Arial"/>
              </a:rPr>
              <a:t>?</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60004" y="3606230"/>
                <a:ext cx="7462324" cy="930063"/>
              </a:xfrm>
              <a:prstGeom prst="rect">
                <a:avLst/>
              </a:prstGeom>
            </p:spPr>
            <p:txBody>
              <a:bodyPr wrap="square">
                <a:spAutoFit/>
              </a:bodyPr>
              <a:lstStyle/>
              <a:p>
                <a:pPr marL="342900" lvl="0" indent="-342900" algn="just">
                  <a:lnSpc>
                    <a:spcPct val="150000"/>
                  </a:lnSpc>
                  <a:spcAft>
                    <a:spcPts val="500"/>
                  </a:spcAft>
                  <a:buFont typeface="Wingdings" panose="05000000000000000000" pitchFamily="2" charset="2"/>
                  <a:buChar char="§"/>
                  <a:defRPr/>
                </a:pPr>
                <a:r>
                  <a:rPr lang="en-US" sz="1900">
                    <a:solidFill>
                      <a:srgbClr val="363636"/>
                    </a:solidFill>
                  </a:rPr>
                  <a:t>Ở </a:t>
                </a:r>
                <a:r>
                  <a:rPr lang="en-US" sz="1900">
                    <a:solidFill>
                      <a:srgbClr val="363636"/>
                    </a:solidFill>
                  </a:rPr>
                  <a:t>Hình </a:t>
                </a:r>
                <a:r>
                  <a:rPr lang="en-US" sz="1900">
                    <a:solidFill>
                      <a:srgbClr val="363636"/>
                    </a:solidFill>
                  </a:rPr>
                  <a:t>66c, </a:t>
                </a:r>
                <a:r>
                  <a:rPr lang="en-US" sz="1900">
                    <a:solidFill>
                      <a:srgbClr val="363636"/>
                    </a:solidFill>
                  </a:rPr>
                  <a:t>ta </a:t>
                </a:r>
                <a:r>
                  <a:rPr lang="en-US" sz="1900">
                    <a:solidFill>
                      <a:srgbClr val="363636"/>
                    </a:solidFill>
                  </a:rPr>
                  <a:t>có GH </a:t>
                </a:r>
                <a14:m>
                  <m:oMath xmlns:m="http://schemas.openxmlformats.org/officeDocument/2006/math">
                    <m:r>
                      <a:rPr lang="en-US" sz="1900" i="1">
                        <a:solidFill>
                          <a:srgbClr val="363636"/>
                        </a:solidFill>
                        <a:latin typeface="Cambria Math" panose="02040503050406030204" pitchFamily="18" charset="0"/>
                        <a:ea typeface="Cambria Math" panose="02040503050406030204" pitchFamily="18" charset="0"/>
                      </a:rPr>
                      <m:t>≠</m:t>
                    </m:r>
                  </m:oMath>
                </a14:m>
                <a:r>
                  <a:rPr lang="en-US" sz="1900">
                    <a:solidFill>
                      <a:srgbClr val="363636"/>
                    </a:solidFill>
                  </a:rPr>
                  <a:t> HI (vì 3,2 cm </a:t>
                </a:r>
                <a14:m>
                  <m:oMath xmlns:m="http://schemas.openxmlformats.org/officeDocument/2006/math">
                    <m:r>
                      <a:rPr lang="en-US" sz="1900" i="1">
                        <a:solidFill>
                          <a:srgbClr val="363636"/>
                        </a:solidFill>
                        <a:latin typeface="Cambria Math" panose="02040503050406030204" pitchFamily="18" charset="0"/>
                        <a:ea typeface="Cambria Math" panose="02040503050406030204" pitchFamily="18" charset="0"/>
                      </a:rPr>
                      <m:t>≠ </m:t>
                    </m:r>
                  </m:oMath>
                </a14:m>
                <a:r>
                  <a:rPr lang="en-US" sz="1900">
                    <a:solidFill>
                      <a:srgbClr val="363636"/>
                    </a:solidFill>
                  </a:rPr>
                  <a:t> 3 cm) </a:t>
                </a:r>
                <a:r>
                  <a:rPr lang="en-US" sz="1900" kern="100">
                    <a:ea typeface="Calibri" panose="020F0502020204030204" pitchFamily="34" charset="0"/>
                    <a:cs typeface="Times New Roman" panose="02020603050405020304" pitchFamily="18" charset="0"/>
                  </a:rPr>
                  <a:t>nên tứ giác </a:t>
                </a:r>
                <a:r>
                  <a:rPr lang="en-US" sz="1900" kern="100">
                    <a:ea typeface="Calibri" panose="020F0502020204030204" pitchFamily="34" charset="0"/>
                    <a:cs typeface="Times New Roman" panose="02020603050405020304" pitchFamily="18" charset="0"/>
                  </a:rPr>
                  <a:t>GHIK </a:t>
                </a:r>
                <a:r>
                  <a:rPr lang="en-US" sz="1900" kern="100">
                    <a:ea typeface="Calibri" panose="020F0502020204030204" pitchFamily="34" charset="0"/>
                    <a:cs typeface="Times New Roman" panose="02020603050405020304" pitchFamily="18" charset="0"/>
                  </a:rPr>
                  <a:t>không phải là hình vuông.</a:t>
                </a:r>
                <a:endParaRPr lang="en-US" sz="1900" dirty="0">
                  <a:solidFill>
                    <a:srgbClr val="363636"/>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860004" y="3606230"/>
                <a:ext cx="7462324" cy="930063"/>
              </a:xfrm>
              <a:prstGeom prst="rect">
                <a:avLst/>
              </a:prstGeom>
              <a:blipFill>
                <a:blip r:embed="rId6"/>
                <a:stretch>
                  <a:fillRect l="-572" r="-817" b="-9211"/>
                </a:stretch>
              </a:blipFill>
            </p:spPr>
            <p:txBody>
              <a:bodyPr/>
              <a:lstStyle/>
              <a:p>
                <a:r>
                  <a:rPr lang="en-US">
                    <a:noFill/>
                  </a:rPr>
                  <a:t> </a:t>
                </a:r>
              </a:p>
            </p:txBody>
          </p:sp>
        </mc:Fallback>
      </mc:AlternateContent>
      <p:sp>
        <p:nvSpPr>
          <p:cNvPr id="9" name="Rectangle 8"/>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382915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1942</Words>
  <Application>Microsoft Office PowerPoint</Application>
  <PresentationFormat>On-screen Show (16:9)</PresentationFormat>
  <Paragraphs>224</Paragraphs>
  <Slides>45</Slides>
  <Notes>30</Notes>
  <HiddenSlides>0</HiddenSlides>
  <MMClips>32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Mukta</vt:lpstr>
      <vt:lpstr>Wingdings</vt:lpstr>
      <vt:lpstr>Cambria Math</vt:lpstr>
      <vt:lpstr>Bebas Neue</vt:lpstr>
      <vt:lpstr>Malgun Gothic</vt:lpstr>
      <vt:lpstr>Times New Roman</vt:lpstr>
      <vt:lpstr>Calibri</vt:lpstr>
      <vt:lpstr>Bad Script</vt:lpstr>
      <vt:lpstr>Arial</vt:lpstr>
      <vt:lpstr>Open Sans</vt:lpstr>
      <vt:lpstr>All About Asymptotes by Slidesgo</vt:lpstr>
      <vt:lpstr>1_Office Theme</vt:lpstr>
      <vt:lpstr>2_Office Theme</vt:lpstr>
      <vt:lpstr>PowerPoint Presentation</vt:lpstr>
      <vt:lpstr>KHỞI ĐỘNG</vt:lpstr>
      <vt:lpstr>PowerPoint Presentation</vt:lpstr>
      <vt:lpstr>01</vt:lpstr>
      <vt:lpstr>01</vt:lpstr>
      <vt:lpstr>PowerPoint Presentation</vt:lpstr>
      <vt:lpstr>Ví dụ 1: Ở Hình 6, tứ giác nào là hình vuông? Vì sao?</vt:lpstr>
      <vt:lpstr>Ví dụ 1: Ở Hình 6, tứ giác nào là hình vuông? Vì sao?</vt:lpstr>
      <vt:lpstr>Ví dụ 1: Ở Hình 6, tứ giác nào là hình vuông? Vì sao?</vt:lpstr>
      <vt:lpstr>PowerPoint Presentation</vt:lpstr>
      <vt:lpstr>PowerPoint Presentation</vt:lpstr>
      <vt:lpstr>PowerPoint Presentation</vt:lpstr>
      <vt:lpstr>Ví dụ 2:</vt:lpstr>
      <vt:lpstr>PowerPoint Presentation</vt:lpstr>
      <vt:lpstr>Ví dụ 3:</vt:lpstr>
      <vt:lpstr>PowerPoint Presentation</vt:lpstr>
      <vt:lpstr>PowerPoint Presentation</vt:lpstr>
      <vt:lpstr>PowerPoint Presentation</vt:lpstr>
      <vt:lpstr>PowerPoint Presentation</vt:lpstr>
      <vt:lpstr>PowerPoint Presentation</vt:lpstr>
      <vt:lpstr>Ví dụ 4:</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PEGASUS GAMING ARENA</dc:creator>
  <cp:lastModifiedBy>Admin</cp:lastModifiedBy>
  <cp:revision>86</cp:revision>
  <dcterms:modified xsi:type="dcterms:W3CDTF">2023-09-27T16:08:03Z</dcterms:modified>
</cp:coreProperties>
</file>