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53"/>
  </p:notesMasterIdLst>
  <p:sldIdLst>
    <p:sldId id="396" r:id="rId9"/>
    <p:sldId id="400" r:id="rId10"/>
    <p:sldId id="397" r:id="rId11"/>
    <p:sldId id="398" r:id="rId12"/>
    <p:sldId id="403" r:id="rId13"/>
    <p:sldId id="376" r:id="rId14"/>
    <p:sldId id="405" r:id="rId15"/>
    <p:sldId id="404" r:id="rId16"/>
    <p:sldId id="407" r:id="rId17"/>
    <p:sldId id="284" r:id="rId18"/>
    <p:sldId id="297" r:id="rId19"/>
    <p:sldId id="289" r:id="rId20"/>
    <p:sldId id="448" r:id="rId21"/>
    <p:sldId id="276" r:id="rId22"/>
    <p:sldId id="414" r:id="rId23"/>
    <p:sldId id="415" r:id="rId24"/>
    <p:sldId id="377" r:id="rId25"/>
    <p:sldId id="449" r:id="rId26"/>
    <p:sldId id="378" r:id="rId27"/>
    <p:sldId id="412" r:id="rId28"/>
    <p:sldId id="408" r:id="rId29"/>
    <p:sldId id="417" r:id="rId30"/>
    <p:sldId id="419" r:id="rId31"/>
    <p:sldId id="420" r:id="rId32"/>
    <p:sldId id="424" r:id="rId33"/>
    <p:sldId id="422" r:id="rId34"/>
    <p:sldId id="421" r:id="rId35"/>
    <p:sldId id="425" r:id="rId36"/>
    <p:sldId id="423" r:id="rId37"/>
    <p:sldId id="304" r:id="rId38"/>
    <p:sldId id="450" r:id="rId39"/>
    <p:sldId id="452" r:id="rId40"/>
    <p:sldId id="307" r:id="rId41"/>
    <p:sldId id="453" r:id="rId42"/>
    <p:sldId id="445" r:id="rId43"/>
    <p:sldId id="308" r:id="rId44"/>
    <p:sldId id="454" r:id="rId45"/>
    <p:sldId id="455" r:id="rId46"/>
    <p:sldId id="305" r:id="rId47"/>
    <p:sldId id="310" r:id="rId48"/>
    <p:sldId id="456" r:id="rId49"/>
    <p:sldId id="446" r:id="rId50"/>
    <p:sldId id="401" r:id="rId51"/>
    <p:sldId id="402" r:id="rId52"/>
  </p:sldIdLst>
  <p:sldSz cx="18288000" cy="10287000"/>
  <p:notesSz cx="6858000" cy="9144000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ambria Math" panose="02040503050406030204" pitchFamily="18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yết nguyễn thị ánh" initials="tn" lastIdx="1" clrIdx="0">
    <p:extLst>
      <p:ext uri="{19B8F6BF-5375-455C-9EA6-DF929625EA0E}">
        <p15:presenceInfo xmlns:p15="http://schemas.microsoft.com/office/powerpoint/2012/main" userId="a6fbc05945fbe6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1913"/>
    <a:srgbClr val="FFFFCC"/>
    <a:srgbClr val="F6F6E9"/>
    <a:srgbClr val="61A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22" autoAdjust="0"/>
  </p:normalViewPr>
  <p:slideViewPr>
    <p:cSldViewPr>
      <p:cViewPr varScale="1">
        <p:scale>
          <a:sx n="26" d="100"/>
          <a:sy n="26" d="100"/>
        </p:scale>
        <p:origin x="152" y="5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font" Target="fonts/font2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61" Type="http://schemas.openxmlformats.org/officeDocument/2006/relationships/commentAuthors" Target="commentAuthor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3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6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1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font" Target="fonts/font4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7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A3419-BDCD-46C7-837C-84EBC2C1BD70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D796A-198F-4B98-9B98-878DC4C51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6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796A-198F-4B98-9B98-878DC4C51E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07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785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D796A-198F-4B98-9B98-878DC4C51E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226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010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169B-40D4-4569-8F90-D828D12431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70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39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299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407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11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2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40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060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64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31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461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64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019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204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296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035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94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8185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87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73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750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600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517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417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01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805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11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7721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73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40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10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074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773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507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2855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4627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8304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27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3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68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78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66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29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98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526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135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35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723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36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100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524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44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080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11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74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42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539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9475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9026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3678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35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4400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356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580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606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068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37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8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6620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6321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05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9023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1074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502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531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73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1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43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26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84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7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1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5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hyperlink" Target="https://accuweather.com/" TargetMode="External"/><Relationship Id="rId10" Type="http://schemas.openxmlformats.org/officeDocument/2006/relationships/image" Target="../media/image55.png"/><Relationship Id="rId4" Type="http://schemas.openxmlformats.org/officeDocument/2006/relationships/image" Target="../media/image18.sv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18.sv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svg"/><Relationship Id="rId7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3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80.png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8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91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2.wdp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microsoft.com/office/2007/relationships/hdphoto" Target="../media/hdphoto2.wdp"/><Relationship Id="rId7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88.png"/><Relationship Id="rId9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02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89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3.png"/><Relationship Id="rId5" Type="http://schemas.openxmlformats.org/officeDocument/2006/relationships/image" Target="../media/image88.png"/><Relationship Id="rId10" Type="http://schemas.openxmlformats.org/officeDocument/2006/relationships/image" Target="../media/image107.png"/><Relationship Id="rId4" Type="http://schemas.microsoft.com/office/2007/relationships/hdphoto" Target="../media/hdphoto2.wdp"/><Relationship Id="rId9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8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08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08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2.svg"/><Relationship Id="rId7" Type="http://schemas.openxmlformats.org/officeDocument/2006/relationships/image" Target="../media/image1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18.png"/><Relationship Id="rId4" Type="http://schemas.openxmlformats.org/officeDocument/2006/relationships/image" Target="../media/image1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4.png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1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78.png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78.png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sv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2.svg"/><Relationship Id="rId7" Type="http://schemas.openxmlformats.org/officeDocument/2006/relationships/image" Target="../media/image1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21.svg"/><Relationship Id="rId7" Type="http://schemas.openxmlformats.org/officeDocument/2006/relationships/image" Target="../media/image13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39.svg"/><Relationship Id="rId7" Type="http://schemas.openxmlformats.org/officeDocument/2006/relationships/image" Target="../media/image14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9.png"/><Relationship Id="rId5" Type="http://schemas.openxmlformats.org/officeDocument/2006/relationships/image" Target="../media/image138.svg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1.sv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66077" flipH="1">
            <a:off x="-2513703" y="1008708"/>
            <a:ext cx="7574623" cy="1049381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78937">
            <a:off x="1214750" y="1754191"/>
            <a:ext cx="15921601" cy="6817890"/>
          </a:xfrm>
          <a:prstGeom prst="rect">
            <a:avLst/>
          </a:prstGeom>
          <a:solidFill>
            <a:srgbClr val="468B9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591713" y="2194513"/>
            <a:ext cx="15179279" cy="5996987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55419">
            <a:off x="537986" y="1822812"/>
            <a:ext cx="2620966" cy="7434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39772">
            <a:off x="15085695" y="7800869"/>
            <a:ext cx="2727911" cy="773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895279">
            <a:off x="10774707" y="8945693"/>
            <a:ext cx="2038773" cy="19016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15075" y="3197183"/>
            <a:ext cx="1572095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75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7500" b="1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66145" y="-3123"/>
            <a:ext cx="3078747" cy="3078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082" y="6535066"/>
            <a:ext cx="3206774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02606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77568" y="827163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77568" y="892635"/>
                <a:ext cx="15838832" cy="2947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   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43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3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3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3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568" y="892635"/>
                <a:ext cx="15838832" cy="2947410"/>
              </a:xfrm>
              <a:prstGeom prst="rect">
                <a:avLst/>
              </a:prstGeom>
              <a:blipFill>
                <a:blip r:embed="rId4"/>
                <a:stretch>
                  <a:fillRect l="-1540" r="-1501" b="-8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772431" y="5318802"/>
                <a:ext cx="14381969" cy="3024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3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3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3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3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3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431" y="5318802"/>
                <a:ext cx="14381969" cy="3024354"/>
              </a:xfrm>
              <a:prstGeom prst="rect">
                <a:avLst/>
              </a:prstGeom>
              <a:blipFill>
                <a:blip r:embed="rId5"/>
                <a:stretch>
                  <a:fillRect l="-1696" r="-1653" b="-8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337" y="7803657"/>
            <a:ext cx="1152244" cy="17436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87228" y="7145780"/>
            <a:ext cx="2969009" cy="29507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0CB746-0748-63A7-22BD-FABB9BEA15D2}"/>
              </a:ext>
            </a:extLst>
          </p:cNvPr>
          <p:cNvSpPr/>
          <p:nvPr/>
        </p:nvSpPr>
        <p:spPr>
          <a:xfrm>
            <a:off x="8506646" y="4261682"/>
            <a:ext cx="127470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6021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34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2016949">
            <a:off x="11785352" y="-821272"/>
            <a:ext cx="10611334" cy="36632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54758" y="1010353"/>
            <a:ext cx="3886200" cy="11236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4822" y="3798093"/>
                <a:ext cx="2013694" cy="1974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822" y="3798093"/>
                <a:ext cx="2013694" cy="1974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60878" y="6526588"/>
                <a:ext cx="18356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878" y="6526588"/>
                <a:ext cx="183563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751847" y="2324099"/>
            <a:ext cx="6239754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7443914"/>
            <a:ext cx="2619989" cy="2447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3517" y="3339763"/>
            <a:ext cx="6645078" cy="63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628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4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878374" y="152474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66534" y="734532"/>
            <a:ext cx="2004483" cy="11081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43880" y="839905"/>
                <a:ext cx="13352707" cy="43697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 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𝑇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3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(h) 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truy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cập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https://accuweather.com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báo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Thành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Chí Minh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15/3/2022. Khi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dữ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liệu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endParaRPr lang="en-US" sz="3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80" y="839905"/>
                <a:ext cx="13352707" cy="4369786"/>
              </a:xfrm>
              <a:prstGeom prst="rect">
                <a:avLst/>
              </a:prstGeom>
              <a:blipFill>
                <a:blip r:embed="rId6"/>
                <a:stretch>
                  <a:fillRect l="-1506" r="-1461" b="-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97200" y="8335156"/>
            <a:ext cx="1905000" cy="1376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66534" y="7758199"/>
                <a:ext cx="15316201" cy="1738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34" y="7758199"/>
                <a:ext cx="15316201" cy="1738296"/>
              </a:xfrm>
              <a:prstGeom prst="rect">
                <a:avLst/>
              </a:prstGeom>
              <a:blipFill>
                <a:blip r:embed="rId9"/>
                <a:stretch>
                  <a:fillRect l="-1313" b="-12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81624" y="6199"/>
            <a:ext cx="920576" cy="1018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D2DCF-C1A7-C3D8-4528-E1A9FA7412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6587" y="1033788"/>
            <a:ext cx="3086401" cy="5725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671A23DF-2540-F49E-6957-C87A13233D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6347659"/>
                  </p:ext>
                </p:extLst>
              </p:nvPr>
            </p:nvGraphicFramePr>
            <p:xfrm>
              <a:off x="1230894" y="5437649"/>
              <a:ext cx="12192000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(h)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𝑇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(</m:t>
                                </m:r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671A23DF-2540-F49E-6957-C87A13233D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6347659"/>
                  </p:ext>
                </p:extLst>
              </p:nvPr>
            </p:nvGraphicFramePr>
            <p:xfrm>
              <a:off x="1230894" y="5437649"/>
              <a:ext cx="12192000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299" t="-1064" r="-500000" b="-10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2"/>
                          <a:stretch>
                            <a:fillRect l="-299" t="-101064" r="-50000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09791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6878374" y="152474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66534" y="734532"/>
            <a:ext cx="2004483" cy="110816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5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697200" y="8335156"/>
            <a:ext cx="1905000" cy="1376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360987" y="4783748"/>
                <a:ext cx="14830666" cy="43697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do: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=34 </m:t>
                    </m:r>
                    <m:d>
                      <m:dPr>
                        <m:ctrlPr>
                          <a:rPr lang="en-US" sz="3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=13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(h)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=14</m:t>
                    </m:r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(h)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987" y="4783748"/>
                <a:ext cx="14830666" cy="4369786"/>
              </a:xfrm>
              <a:prstGeom prst="rect">
                <a:avLst/>
              </a:prstGeom>
              <a:blipFill>
                <a:blip r:embed="rId7"/>
                <a:stretch>
                  <a:fillRect l="-1356" b="-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1624" y="6199"/>
            <a:ext cx="920576" cy="1018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671A23DF-2540-F49E-6957-C87A13233D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0940247"/>
                  </p:ext>
                </p:extLst>
              </p:nvPr>
            </p:nvGraphicFramePr>
            <p:xfrm>
              <a:off x="3042966" y="2378367"/>
              <a:ext cx="12192000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(h)</a:t>
                          </a: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𝑇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 (</m:t>
                                </m:r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671A23DF-2540-F49E-6957-C87A13233D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40940247"/>
                  </p:ext>
                </p:extLst>
              </p:nvPr>
            </p:nvGraphicFramePr>
            <p:xfrm>
              <a:off x="3042966" y="2378367"/>
              <a:ext cx="12192000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99" t="-529" r="-499701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99" t="-101064" r="-499701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F625FEF4-DE99-6484-EBEB-8B0B4A9283D4}"/>
              </a:ext>
            </a:extLst>
          </p:cNvPr>
          <p:cNvSpPr/>
          <p:nvPr/>
        </p:nvSpPr>
        <p:spPr>
          <a:xfrm>
            <a:off x="8501612" y="1144133"/>
            <a:ext cx="127470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16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201997">
            <a:off x="-3571383" y="8426390"/>
            <a:ext cx="8057164" cy="27814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1018" y="6081224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6053" y="861367"/>
            <a:ext cx="2133600" cy="9332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228252" y="723900"/>
                <a:ext cx="13011090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bởi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252" y="723900"/>
                <a:ext cx="13011090" cy="2748253"/>
              </a:xfrm>
              <a:prstGeom prst="rect">
                <a:avLst/>
              </a:prstGeom>
              <a:blipFill>
                <a:blip r:embed="rId4"/>
                <a:stretch>
                  <a:fillRect l="-1687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1672" y="790532"/>
            <a:ext cx="1066800" cy="1074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8951" y="8774357"/>
            <a:ext cx="1526649" cy="140222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219200" y="6624760"/>
            <a:ext cx="15651960" cy="1824923"/>
            <a:chOff x="8746712" y="3430619"/>
            <a:chExt cx="9634777" cy="18249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9594488" y="3430619"/>
                  <a:ext cx="8787001" cy="18249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Đại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lượng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</m:oMath>
                  </a14:m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hàm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đại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lượng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vì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mỗi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giá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trị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chỉ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xác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đúng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giá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trị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</m:oMath>
                  </a14:m>
                  <a:endPara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4488" y="3430619"/>
                  <a:ext cx="8787001" cy="1824923"/>
                </a:xfrm>
                <a:prstGeom prst="rect">
                  <a:avLst/>
                </a:prstGeom>
                <a:blipFill>
                  <a:blip r:embed="rId7"/>
                  <a:stretch>
                    <a:fillRect l="-1537" r="-1452" b="-137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8746712" y="4305300"/>
              <a:ext cx="8779288" cy="464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/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78743">
            <a:off x="6225951" y="8571035"/>
            <a:ext cx="1312132" cy="14905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1">
                <a:extLst>
                  <a:ext uri="{FF2B5EF4-FFF2-40B4-BE49-F238E27FC236}">
                    <a16:creationId xmlns:a16="http://schemas.microsoft.com/office/drawing/2014/main" id="{6F003C3B-08A2-85ED-3781-78C2A70BF2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5098083"/>
                  </p:ext>
                </p:extLst>
              </p:nvPr>
            </p:nvGraphicFramePr>
            <p:xfrm>
              <a:off x="3637797" y="3675626"/>
              <a:ext cx="12192000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1">
                <a:extLst>
                  <a:ext uri="{FF2B5EF4-FFF2-40B4-BE49-F238E27FC236}">
                    <a16:creationId xmlns:a16="http://schemas.microsoft.com/office/drawing/2014/main" id="{6F003C3B-08A2-85ED-3781-78C2A70BF2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25098083"/>
                  </p:ext>
                </p:extLst>
              </p:nvPr>
            </p:nvGraphicFramePr>
            <p:xfrm>
              <a:off x="3637797" y="3675626"/>
              <a:ext cx="12192000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99" t="-529" r="-499701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299" t="-101064" r="-499701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1179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143000" y="1028700"/>
            <a:ext cx="15925800" cy="8229600"/>
          </a:xfrm>
          <a:prstGeom prst="rect">
            <a:avLst/>
          </a:prstGeom>
          <a:solidFill>
            <a:srgbClr val="61A6AB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2077256">
            <a:off x="12487739" y="-545673"/>
            <a:ext cx="9392930" cy="3325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27072" y="7110654"/>
            <a:ext cx="2314716" cy="2620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87600" y="6615026"/>
            <a:ext cx="3837005" cy="3837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68883F-523D-D145-FA58-A70BDFE2DB95}"/>
              </a:ext>
            </a:extLst>
          </p:cNvPr>
          <p:cNvSpPr/>
          <p:nvPr/>
        </p:nvSpPr>
        <p:spPr>
          <a:xfrm>
            <a:off x="2741788" y="1516233"/>
            <a:ext cx="231471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kern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4500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</a:t>
            </a:r>
            <a:endParaRPr lang="en-US" sz="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F60B30-1D6D-BF78-0F82-72D50EA63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69694" y="1473567"/>
            <a:ext cx="990528" cy="986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651A66-501E-4F83-585D-D658E362751B}"/>
                  </a:ext>
                </a:extLst>
              </p:cNvPr>
              <p:cNvSpPr/>
              <p:nvPr/>
            </p:nvSpPr>
            <p:spPr>
              <a:xfrm>
                <a:off x="1394447" y="2791737"/>
                <a:ext cx="15499106" cy="4186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Khi </a:t>
                </a:r>
                <a14:m>
                  <m:oMath xmlns:m="http://schemas.openxmlformats.org/officeDocument/2006/math"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thay đổi mà </a:t>
                </a:r>
                <a14:m>
                  <m:oMath xmlns:m="http://schemas.openxmlformats.org/officeDocument/2006/math"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luôn nhận một giá trị thì </a:t>
                </a:r>
                <a14:m>
                  <m:oMath xmlns:m="http://schemas.openxmlformats.org/officeDocument/2006/math"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được gọi là hàm hằng.</a:t>
                </a:r>
                <a:endParaRPr lang="en-US" sz="4500" kern="100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Hàm số có thể cho bằng công thức, bằng bảng.</a:t>
                </a:r>
                <a:endParaRPr lang="en-US" sz="4500" kern="100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Khi </a:t>
                </a:r>
                <a14:m>
                  <m:oMath xmlns:m="http://schemas.openxmlformats.org/officeDocument/2006/math"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500" kern="100" dirty="0">
                    <a:solidFill>
                      <a:schemeClr val="bg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có thể viết </a:t>
                </a:r>
                <a14:m>
                  <m:oMath xmlns:m="http://schemas.openxmlformats.org/officeDocument/2006/math"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5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5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</m:t>
                    </m:r>
                    <m:d>
                      <m:dPr>
                        <m:ctrlPr>
                          <a:rPr lang="en-US" sz="45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500" i="1" kern="1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4500" i="1" kern="1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;…</m:t>
                    </m:r>
                  </m:oMath>
                </a14:m>
                <a:endParaRPr lang="en-US" sz="4500" kern="100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1651A66-501E-4F83-585D-D658E3627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447" y="2791737"/>
                <a:ext cx="15499106" cy="4186787"/>
              </a:xfrm>
              <a:prstGeom prst="rect">
                <a:avLst/>
              </a:prstGeom>
              <a:blipFill>
                <a:blip r:embed="rId8"/>
                <a:stretch>
                  <a:fillRect l="-1652" r="-1692" b="-5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25244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291B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861750" y="4224148"/>
            <a:ext cx="8148706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 TRỊ CỦA HÀM SỐ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25351"/>
      </p:ext>
    </p:extLst>
  </p:cSld>
  <p:clrMapOvr>
    <a:masterClrMapping/>
  </p:clrMapOvr>
  <p:transition spd="med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2247" y="415523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222247" y="1093547"/>
                <a:ext cx="14422691" cy="45949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Một xe ô tô chạy với tốc độ 60 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km</a:t>
                </a:r>
                <a:r>
                  <a:rPr lang="vi-VN" sz="4000" dirty="0">
                    <a:solidFill>
                      <a:srgbClr val="000000"/>
                    </a:solidFill>
                  </a:rPr>
                  <a:t>/h trong thời gian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(h).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a) Viết hàm số biểu thị quãng đường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(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km</a:t>
                </a:r>
                <a:r>
                  <a:rPr lang="vi-VN" sz="4000" dirty="0">
                    <a:solidFill>
                      <a:srgbClr val="000000"/>
                    </a:solidFill>
                  </a:rPr>
                  <a:t>) mà ô tô đi được trong thời gian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</a:rPr>
                  <a:t>(h).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b) Tính quãng đường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(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km</a:t>
                </a:r>
                <a:r>
                  <a:rPr lang="vi-VN" sz="4000" dirty="0">
                    <a:solidFill>
                      <a:srgbClr val="000000"/>
                    </a:solidFill>
                  </a:rPr>
                  <a:t>) mà ô tô đi được trong thời gian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2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(h);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3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(h).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247" y="1093547"/>
                <a:ext cx="14422691" cy="4594912"/>
              </a:xfrm>
              <a:prstGeom prst="rect">
                <a:avLst/>
              </a:prstGeom>
              <a:blipFill>
                <a:blip r:embed="rId2"/>
                <a:stretch>
                  <a:fillRect l="-1522" r="-1522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194086" y="6159563"/>
                <a:ext cx="13829355" cy="3711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a) Xe ô tô chạy với tốc độ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60 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vi-VN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hay vận tốc của ô tô là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60 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vi-VN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Hàm số biểu thị quãng đường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mà ô tô đi được trong thời gian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=60.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086" y="6159563"/>
                <a:ext cx="13829355" cy="3711914"/>
              </a:xfrm>
              <a:prstGeom prst="rect">
                <a:avLst/>
              </a:prstGeom>
              <a:blipFill>
                <a:blip r:embed="rId3"/>
                <a:stretch>
                  <a:fillRect l="-1587" r="-1543" b="-5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0" y="445385"/>
            <a:ext cx="1359526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4938" y="8555586"/>
            <a:ext cx="1615580" cy="1731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9198" y="-372050"/>
            <a:ext cx="3737172" cy="109005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3D09B0-3D26-C9C4-8868-1C8792FC4142}"/>
              </a:ext>
            </a:extLst>
          </p:cNvPr>
          <p:cNvGrpSpPr/>
          <p:nvPr/>
        </p:nvGrpSpPr>
        <p:grpSpPr>
          <a:xfrm>
            <a:off x="984974" y="5799075"/>
            <a:ext cx="1999661" cy="1322947"/>
            <a:chOff x="8144169" y="4482026"/>
            <a:chExt cx="1999661" cy="13229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3CC79B-6E36-AA61-4C9E-92C68535B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D0B90E-2D82-31AE-82A0-6CB8CD243AC1}"/>
                </a:ext>
              </a:extLst>
            </p:cNvPr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831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2247" y="415523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021535" y="3044416"/>
                <a:ext cx="11636534" cy="57220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Quãng đường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mà ô tô đi được trong thời gian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 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); 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 (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lần lượt là:</a:t>
                </a:r>
                <a:endParaRPr lang="en-US" sz="40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en-US" sz="4000" kern="1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 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kern="1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40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(2)=60 . 2=120 (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𝑘𝑚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m:oMathPara>
                </a14:m>
                <a:endParaRPr lang="en-US" sz="40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• </a:t>
                </a:r>
                <a:r>
                  <a:rPr lang="nl-NL" sz="4000" kern="1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nl-NL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nl-NL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 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</m:d>
                    <m:r>
                      <a:rPr lang="nl-NL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</a:t>
                </a:r>
                <a:r>
                  <a:rPr lang="nl-NL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ó:</a:t>
                </a:r>
                <a14:m>
                  <m:oMath xmlns:m="http://schemas.openxmlformats.org/officeDocument/2006/math">
                    <m:r>
                      <a:rPr lang="nl-NL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nl-NL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(3)=60 . 3=180 (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𝑘𝑚</m:t>
                      </m:r>
                      <m:r>
                        <a:rPr lang="nl-NL" sz="4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).</m:t>
                      </m:r>
                    </m:oMath>
                  </m:oMathPara>
                </a14:m>
                <a:endParaRPr lang="en-US" sz="40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535" y="3044416"/>
                <a:ext cx="11636534" cy="5722079"/>
              </a:xfrm>
              <a:prstGeom prst="rect">
                <a:avLst/>
              </a:prstGeom>
              <a:blipFill>
                <a:blip r:embed="rId2"/>
                <a:stretch>
                  <a:fillRect l="-1886" r="-1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0" y="445385"/>
            <a:ext cx="1359526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4938" y="8555586"/>
            <a:ext cx="1615580" cy="1731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9198" y="-372050"/>
            <a:ext cx="3737172" cy="109005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3D09B0-3D26-C9C4-8868-1C8792FC4142}"/>
              </a:ext>
            </a:extLst>
          </p:cNvPr>
          <p:cNvGrpSpPr/>
          <p:nvPr/>
        </p:nvGrpSpPr>
        <p:grpSpPr>
          <a:xfrm>
            <a:off x="1984804" y="1556546"/>
            <a:ext cx="1999661" cy="1322947"/>
            <a:chOff x="8144169" y="4482026"/>
            <a:chExt cx="1999661" cy="13229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3CC79B-6E36-AA61-4C9E-92C68535B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D0B90E-2D82-31AE-82A0-6CB8CD243AC1}"/>
                </a:ext>
              </a:extLst>
            </p:cNvPr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10066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2672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224387" y="3503602"/>
                <a:ext cx="15763315" cy="3030766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txBody>
              <a:bodyPr wrap="square" anchor="ctr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xác định tại </a:t>
                </a:r>
                <a14:m>
                  <m:oMath xmlns:m="http://schemas.openxmlformats.org/officeDocument/2006/math"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Giá trị tương ứng của hàm số </a:t>
                </a:r>
                <a14:m>
                  <m:oMath xmlns:m="http://schemas.openxmlformats.org/officeDocument/2006/math"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được gọi là giá trị của hàm số </a:t>
                </a:r>
                <a14:m>
                  <m:oMath xmlns:m="http://schemas.openxmlformats.org/officeDocument/2006/math"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kí hiệu là </a:t>
                </a:r>
                <a14:m>
                  <m:oMath xmlns:m="http://schemas.openxmlformats.org/officeDocument/2006/math"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44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4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387" y="3503602"/>
                <a:ext cx="15763315" cy="3030766"/>
              </a:xfrm>
              <a:prstGeom prst="rect">
                <a:avLst/>
              </a:prstGeom>
              <a:blipFill>
                <a:blip r:embed="rId2"/>
                <a:stretch>
                  <a:fillRect l="-1585" r="-1547"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4632" y="-3514968"/>
            <a:ext cx="10870110" cy="8931414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504156" y="1498585"/>
            <a:ext cx="8868444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TRỊ CỦA HÀM SỐ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953713"/>
            <a:ext cx="1219200" cy="1277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1706" y="7196826"/>
            <a:ext cx="2511770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888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019800" y="427809"/>
            <a:ext cx="6248400" cy="1142788"/>
            <a:chOff x="6019800" y="411480"/>
            <a:chExt cx="6248400" cy="1219200"/>
          </a:xfrm>
        </p:grpSpPr>
        <p:sp>
          <p:nvSpPr>
            <p:cNvPr id="4" name="Round Same Side Corner Rectangle 3"/>
            <p:cNvSpPr/>
            <p:nvPr/>
          </p:nvSpPr>
          <p:spPr>
            <a:xfrm flipH="1" flipV="1">
              <a:off x="6019800" y="411480"/>
              <a:ext cx="6248400" cy="1219200"/>
            </a:xfrm>
            <a:prstGeom prst="round2SameRect">
              <a:avLst>
                <a:gd name="adj1" fmla="val 36667"/>
                <a:gd name="adj2" fmla="val 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81800" y="513248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925923">
            <a:off x="12857315" y="-700792"/>
            <a:ext cx="8057164" cy="27814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825" y="1787636"/>
            <a:ext cx="10507776" cy="5260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200"/>
              </a:spcAft>
              <a:defRPr/>
            </a:pPr>
            <a:r>
              <a:rPr lang="vi-VN" sz="3800" dirty="0">
                <a:ea typeface="Calibri" panose="020F0502020204030204" pitchFamily="34" charset="0"/>
              </a:rPr>
              <a:t>Thanh long là một loại cây chịu hạn, không kén đất, rất thích hợp với điều kiện khí hậu và thổ nhưỡng của tỉnh Bình Thuận. Giá bán 1 </a:t>
            </a:r>
            <a:r>
              <a:rPr lang="vi-VN" sz="3800" dirty="0" err="1">
                <a:ea typeface="Calibri" panose="020F0502020204030204" pitchFamily="34" charset="0"/>
              </a:rPr>
              <a:t>kg</a:t>
            </a:r>
            <a:r>
              <a:rPr lang="vi-VN" sz="3800" dirty="0">
                <a:ea typeface="Calibri" panose="020F0502020204030204" pitchFamily="34" charset="0"/>
              </a:rPr>
              <a:t> thanh long loại I là 32 000 đồng. Với mỗi lượng thanh long loại I được bán ra, người bán sẽ thu được một số tiền tương ứng.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7" b="7965"/>
          <a:stretch/>
        </p:blipFill>
        <p:spPr>
          <a:xfrm>
            <a:off x="11989698" y="1619823"/>
            <a:ext cx="4164702" cy="28473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7800" y="8554068"/>
            <a:ext cx="1938696" cy="104860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602FCD8-E2A9-B196-CB54-0470F2403213}"/>
              </a:ext>
            </a:extLst>
          </p:cNvPr>
          <p:cNvSpPr/>
          <p:nvPr/>
        </p:nvSpPr>
        <p:spPr>
          <a:xfrm>
            <a:off x="738933" y="7127763"/>
            <a:ext cx="10919667" cy="2636037"/>
          </a:xfrm>
          <a:prstGeom prst="wedgeRoundRectCallout">
            <a:avLst>
              <a:gd name="adj1" fmla="val 85023"/>
              <a:gd name="adj2" fmla="val 32111"/>
              <a:gd name="adj3" fmla="val 16667"/>
            </a:avLst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8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Mối liên quan giữa hai đại lượng số </a:t>
            </a:r>
            <a:r>
              <a:rPr lang="vi-VN" sz="3800" kern="100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kilôgam</a:t>
            </a:r>
            <a:r>
              <a:rPr lang="vi-VN" sz="3800" kern="1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thanh long được bán ra và số tiền người bán thu được thể hiện khái niệm nào trong toán học?</a:t>
            </a:r>
            <a:endParaRPr lang="en-US" sz="3800" kern="1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F8D7D1-2B55-AF8B-D030-549484A82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1"/>
          <a:stretch/>
        </p:blipFill>
        <p:spPr>
          <a:xfrm>
            <a:off x="11969103" y="4470260"/>
            <a:ext cx="4164702" cy="31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6939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143000" y="1104900"/>
            <a:ext cx="15925800" cy="82296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2077256">
            <a:off x="12487739" y="-545673"/>
            <a:ext cx="9392930" cy="332559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85449" y="2322427"/>
            <a:ext cx="2471146" cy="97304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97735" y="5219700"/>
                <a:ext cx="11730551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+5=3</m:t>
                      </m:r>
                    </m:oMath>
                  </m:oMathPara>
                </a14:m>
                <a:endPara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=0+5=5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735" y="5219700"/>
                <a:ext cx="11730551" cy="2862322"/>
              </a:xfrm>
              <a:prstGeom prst="rect">
                <a:avLst/>
              </a:prstGeom>
              <a:blipFill>
                <a:blip r:embed="rId5"/>
                <a:stretch>
                  <a:fillRect l="-1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6651" y="7313155"/>
            <a:ext cx="2444708" cy="2767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71999" y="2228674"/>
                <a:ext cx="11730551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+5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(−2)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(0)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9" y="2228674"/>
                <a:ext cx="11730551" cy="901593"/>
              </a:xfrm>
              <a:prstGeom prst="rect">
                <a:avLst/>
              </a:prstGeom>
              <a:blipFill>
                <a:blip r:embed="rId7"/>
                <a:stretch>
                  <a:fillRect l="-1819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172" y="6710043"/>
            <a:ext cx="2962913" cy="29629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7ECA64-1616-8207-D35C-70FC6D522D5D}"/>
              </a:ext>
            </a:extLst>
          </p:cNvPr>
          <p:cNvSpPr/>
          <p:nvPr/>
        </p:nvSpPr>
        <p:spPr>
          <a:xfrm>
            <a:off x="8528659" y="4114768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453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838200" y="449080"/>
            <a:ext cx="165354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8778224">
            <a:off x="12515334" y="8435897"/>
            <a:ext cx="8057164" cy="278149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297876" y="1191614"/>
            <a:ext cx="3886200" cy="102263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3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3969">
            <a:off x="15487895" y="-821065"/>
            <a:ext cx="3700593" cy="3700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F5375F1-95CC-7B53-98B4-66962198B06A}"/>
                  </a:ext>
                </a:extLst>
              </p:cNvPr>
              <p:cNvSpPr txBox="1"/>
              <p:nvPr/>
            </p:nvSpPr>
            <p:spPr>
              <a:xfrm>
                <a:off x="2971800" y="5029232"/>
                <a:ext cx="11730551" cy="4936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=−5.0+3=3</m:t>
                      </m:r>
                    </m:oMath>
                  </m:oMathPara>
                </a14:m>
                <a:endPara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=−5.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+3=8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=−5. 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F5375F1-95CC-7B53-98B4-66962198B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5029232"/>
                <a:ext cx="11730551" cy="4936929"/>
              </a:xfrm>
              <a:prstGeom prst="rect">
                <a:avLst/>
              </a:prstGeom>
              <a:blipFill>
                <a:blip r:embed="rId5"/>
                <a:stretch>
                  <a:fillRect l="-1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4292A7B-CB94-EF4A-A4A4-7D40CC2E735C}"/>
                  </a:ext>
                </a:extLst>
              </p:cNvPr>
              <p:cNvSpPr/>
              <p:nvPr/>
            </p:nvSpPr>
            <p:spPr>
              <a:xfrm>
                <a:off x="5643752" y="1194291"/>
                <a:ext cx="8474536" cy="22823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=−5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(0)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(−1)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4292A7B-CB94-EF4A-A4A4-7D40CC2E73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752" y="1194291"/>
                <a:ext cx="8474536" cy="2282356"/>
              </a:xfrm>
              <a:prstGeom prst="rect">
                <a:avLst/>
              </a:prstGeom>
              <a:blipFill>
                <a:blip r:embed="rId6"/>
                <a:stretch>
                  <a:fillRect l="-2590" b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FDFDD644-027D-7BFC-2C68-48D37BCC32F5}"/>
              </a:ext>
            </a:extLst>
          </p:cNvPr>
          <p:cNvSpPr/>
          <p:nvPr/>
        </p:nvSpPr>
        <p:spPr>
          <a:xfrm>
            <a:off x="7902724" y="3924300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688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901545" y="495300"/>
            <a:ext cx="2340664" cy="11002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518922" y="509817"/>
                <a:ext cx="13867533" cy="4609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Galileo Galilei (1564 – 1642)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tiên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phát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quãng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(m)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rơi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tự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do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gần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bởi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quãng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gần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chuyển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922" y="509817"/>
                <a:ext cx="13867533" cy="4609595"/>
              </a:xfrm>
              <a:prstGeom prst="rect">
                <a:avLst/>
              </a:prstGeom>
              <a:blipFill>
                <a:blip r:embed="rId4"/>
                <a:stretch>
                  <a:fillRect l="-1538" r="-747" b="-4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04" y="7918552"/>
            <a:ext cx="1308100" cy="19794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2641" y="6515101"/>
            <a:ext cx="3603598" cy="3581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14BB01-BBDD-D76B-4E34-CC843091FA78}"/>
              </a:ext>
            </a:extLst>
          </p:cNvPr>
          <p:cNvSpPr/>
          <p:nvPr/>
        </p:nvSpPr>
        <p:spPr>
          <a:xfrm>
            <a:off x="1054127" y="5320626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AE229F-EEE9-0123-21DC-1A82FE380B63}"/>
                  </a:ext>
                </a:extLst>
              </p:cNvPr>
              <p:cNvSpPr/>
              <p:nvPr/>
            </p:nvSpPr>
            <p:spPr>
              <a:xfrm>
                <a:off x="2172245" y="5948432"/>
                <a:ext cx="14124355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giây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=5. </m:t>
                      </m:r>
                      <m:sSup>
                        <m:sSup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  <m: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=20 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3AE229F-EEE9-0123-21DC-1A82FE380B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245" y="5948432"/>
                <a:ext cx="14124355" cy="3785652"/>
              </a:xfrm>
              <a:prstGeom prst="rect">
                <a:avLst/>
              </a:prstGeom>
              <a:blipFill>
                <a:blip r:embed="rId7"/>
                <a:stretch>
                  <a:fillRect l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0900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3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29400" y="4224148"/>
            <a:ext cx="4544834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97783"/>
      </p:ext>
    </p:extLst>
  </p:cSld>
  <p:clrMapOvr>
    <a:masterClrMapping/>
  </p:clrMapOvr>
  <p:transition spd="med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93548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309285" y="847673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092601" y="800100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608950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165022" y="5970015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2288677" y="8104583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174165" y="8028895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891600" y="2618248"/>
                <a:ext cx="13136569" cy="2762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1. 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Điền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chỗ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trống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…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00" y="2618248"/>
                <a:ext cx="13136569" cy="2762936"/>
              </a:xfrm>
              <a:prstGeom prst="rect">
                <a:avLst/>
              </a:prstGeom>
              <a:blipFill>
                <a:blip r:embed="rId5"/>
                <a:stretch>
                  <a:fillRect l="-1624" r="-1531"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4540315" y="6452830"/>
            <a:ext cx="1779654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A.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một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638662" y="6452830"/>
            <a:ext cx="150233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C.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ba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03609" y="8550589"/>
            <a:ext cx="1593706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B.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hai</a:t>
            </a:r>
            <a:endParaRPr kumimoji="0" lang="en-US" sz="43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018347" y="8298327"/>
            <a:ext cx="4742965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180340" algn="just">
              <a:lnSpc>
                <a:spcPct val="150000"/>
              </a:lnSpc>
              <a:spcBef>
                <a:spcPts val="200"/>
              </a:spcBef>
              <a:spcAft>
                <a:spcPts val="600"/>
              </a:spcAft>
              <a:tabLst>
                <a:tab pos="180340" algn="l"/>
                <a:tab pos="288290" algn="l"/>
                <a:tab pos="467995" algn="l"/>
                <a:tab pos="540385" algn="l"/>
                <a:tab pos="648335" algn="l"/>
                <a:tab pos="1260475" algn="l"/>
                <a:tab pos="3780790" algn="l"/>
              </a:tabLst>
            </a:pPr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D.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78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600200" y="2260696"/>
            <a:ext cx="14608230" cy="273040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600200" y="5448300"/>
            <a:ext cx="7034375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220201" y="7734300"/>
            <a:ext cx="6988229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600200" y="7734300"/>
            <a:ext cx="7034375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9220201" y="5448300"/>
            <a:ext cx="6988230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55186" y="7722147"/>
                <a:ext cx="1324402" cy="13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3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186" y="7722147"/>
                <a:ext cx="1324402" cy="1377108"/>
              </a:xfrm>
              <a:prstGeom prst="rect">
                <a:avLst/>
              </a:prstGeom>
              <a:blipFill>
                <a:blip r:embed="rId5"/>
                <a:stretch>
                  <a:fillRect l="-18433" b="-9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373286" y="2597955"/>
                <a:ext cx="13693830" cy="1554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</a:t>
                </a:r>
                <a:r>
                  <a:rPr lang="en-US" sz="45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vi-VN" sz="48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</m:oMath>
                </a14:m>
                <a:r>
                  <a:rPr lang="vi-VN" sz="48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vi-VN" sz="4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(0)</m:t>
                    </m:r>
                  </m:oMath>
                </a14:m>
                <a:r>
                  <a:rPr lang="vi-VN" sz="48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500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286" y="2597955"/>
                <a:ext cx="13693830" cy="1554593"/>
              </a:xfrm>
              <a:prstGeom prst="rect">
                <a:avLst/>
              </a:prstGeom>
              <a:blipFill>
                <a:blip r:embed="rId6"/>
                <a:stretch>
                  <a:fillRect l="-1869" r="-1825" b="-8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419600" y="5753100"/>
                <a:ext cx="1295400" cy="1026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43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b="0" i="1" kern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300" b="0" i="1" kern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300" b="0" i="1" kern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5753100"/>
                <a:ext cx="1295400" cy="1026691"/>
              </a:xfrm>
              <a:prstGeom prst="rect">
                <a:avLst/>
              </a:prstGeom>
              <a:blipFill>
                <a:blip r:embed="rId7"/>
                <a:stretch>
                  <a:fillRect l="-18310" b="-1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2147747" y="5889418"/>
                <a:ext cx="1194558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sz="43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300" b="0" i="1" kern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endParaRPr kumimoji="0" lang="en-US" sz="43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7747" y="5889418"/>
                <a:ext cx="1194558" cy="754053"/>
              </a:xfrm>
              <a:prstGeom prst="rect">
                <a:avLst/>
              </a:prstGeom>
              <a:blipFill>
                <a:blip r:embed="rId8"/>
                <a:stretch>
                  <a:fillRect l="-20408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2065994" y="7684740"/>
                <a:ext cx="1276311" cy="13790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3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3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3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994" y="7684740"/>
                <a:ext cx="1276311" cy="1379032"/>
              </a:xfrm>
              <a:prstGeom prst="rect">
                <a:avLst/>
              </a:prstGeom>
              <a:blipFill>
                <a:blip r:embed="rId9"/>
                <a:stretch>
                  <a:fillRect l="-18571" b="-9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5628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325273" y="2007783"/>
            <a:ext cx="15819129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369884" y="6061881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369884" y="812724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31834" y="6022892"/>
                <a:ext cx="3145413" cy="1310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3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3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kumimoji="0" lang="en-US" sz="43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15 000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34" y="6022892"/>
                <a:ext cx="3145413" cy="1310615"/>
              </a:xfrm>
              <a:prstGeom prst="rect">
                <a:avLst/>
              </a:prstGeom>
              <a:blipFill>
                <a:blip r:embed="rId5"/>
                <a:stretch>
                  <a:fillRect l="-7558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209085" y="8370823"/>
                <a:ext cx="5037014" cy="962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80340" algn="l"/>
                    <a:tab pos="1795780" algn="l"/>
                    <a:tab pos="3420745" algn="l"/>
                  </a:tabLst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 15 000</m:t>
                    </m:r>
                  </m:oMath>
                </a14:m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9085" y="8370823"/>
                <a:ext cx="5037014" cy="962251"/>
              </a:xfrm>
              <a:prstGeom prst="rect">
                <a:avLst/>
              </a:prstGeom>
              <a:blipFill>
                <a:blip r:embed="rId6"/>
                <a:stretch>
                  <a:fillRect l="-4843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828800" y="2251887"/>
                <a:ext cx="14917846" cy="2762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3. </a:t>
                </a:r>
                <a:r>
                  <a:rPr lang="vi-VN" sz="4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là số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𝑘𝑔</m:t>
                    </m:r>
                  </m:oMath>
                </a14:m>
                <a:r>
                  <a:rPr lang="vi-VN" sz="4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gạo bán ra trong một ngày, gọi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là số tiền thu được sau một ngày bán gạo. Nếu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𝑘𝑔</m:t>
                    </m:r>
                  </m:oMath>
                </a14:m>
                <a:r>
                  <a:rPr lang="vi-VN" sz="4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gạo bán với giá 15 000 đồng. Đâu là biểu diễn đúng về mối quan hệ của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000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251887"/>
                <a:ext cx="14917846" cy="2762936"/>
              </a:xfrm>
              <a:prstGeom prst="rect">
                <a:avLst/>
              </a:prstGeom>
              <a:blipFill>
                <a:blip r:embed="rId7"/>
                <a:stretch>
                  <a:fillRect l="-1226" r="-1226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119462" y="6335532"/>
                <a:ext cx="4691156" cy="9622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=15 000</m:t>
                    </m:r>
                  </m:oMath>
                </a14:m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462" y="6335532"/>
                <a:ext cx="4691156" cy="962251"/>
              </a:xfrm>
              <a:prstGeom prst="rect">
                <a:avLst/>
              </a:prstGeom>
              <a:blipFill>
                <a:blip r:embed="rId8"/>
                <a:stretch>
                  <a:fillRect l="-5065" b="-291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469087" y="7866907"/>
                <a:ext cx="4270913" cy="145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2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3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 15 000</m:t>
                    </m:r>
                  </m:oMath>
                </a14:m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9087" y="7866907"/>
                <a:ext cx="4270913" cy="1458541"/>
              </a:xfrm>
              <a:prstGeom prst="rect">
                <a:avLst/>
              </a:prstGeom>
              <a:blipFill>
                <a:blip r:embed="rId9"/>
                <a:stretch>
                  <a:fillRect l="-4850" b="-19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95562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159353" y="6315867"/>
            <a:ext cx="4229043" cy="962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750 000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483808" y="2543059"/>
                <a:ext cx="13952153" cy="2188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5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5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vi-VN" sz="48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</a:rPr>
                  <a:t>Với câu hỏi 3 bên trên, nếu một ngày bán được </a:t>
                </a:r>
                <a14:m>
                  <m:oMath xmlns:m="http://schemas.openxmlformats.org/officeDocument/2006/math">
                    <m:r>
                      <a:rPr lang="vi-VN" sz="4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50 </m:t>
                    </m:r>
                    <m:r>
                      <a:rPr lang="vi-VN" sz="4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𝑘𝑔</m:t>
                    </m:r>
                  </m:oMath>
                </a14:m>
                <a:r>
                  <a:rPr lang="vi-VN" sz="4800" dirty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</a:rPr>
                  <a:t> gạo thì số tiền thu được là?</a:t>
                </a:r>
                <a:endParaRPr lang="en-US" sz="4400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808" y="2543059"/>
                <a:ext cx="13952153" cy="2188997"/>
              </a:xfrm>
              <a:prstGeom prst="rect">
                <a:avLst/>
              </a:prstGeom>
              <a:blipFill>
                <a:blip r:embed="rId5"/>
                <a:stretch>
                  <a:fillRect l="-1966" r="-1791" b="-1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5BE558D-B1D3-41F5-AA55-7273B717146B}"/>
              </a:ext>
            </a:extLst>
          </p:cNvPr>
          <p:cNvSpPr/>
          <p:nvPr/>
        </p:nvSpPr>
        <p:spPr>
          <a:xfrm>
            <a:off x="3261420" y="8457207"/>
            <a:ext cx="4229043" cy="962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500 000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D7392A-0748-E93D-86C4-7F1F5E74A3F6}"/>
              </a:ext>
            </a:extLst>
          </p:cNvPr>
          <p:cNvSpPr/>
          <p:nvPr/>
        </p:nvSpPr>
        <p:spPr>
          <a:xfrm>
            <a:off x="11468108" y="6284405"/>
            <a:ext cx="4259499" cy="962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300 000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03487F-30E6-0D47-CD3E-FD78DCD29379}"/>
              </a:ext>
            </a:extLst>
          </p:cNvPr>
          <p:cNvSpPr/>
          <p:nvPr/>
        </p:nvSpPr>
        <p:spPr>
          <a:xfrm>
            <a:off x="11468108" y="8340669"/>
            <a:ext cx="4259499" cy="9622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4300" kern="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550 000 </a:t>
            </a:r>
            <a:r>
              <a:rPr lang="en-US" sz="4300" kern="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81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447800" y="1847744"/>
            <a:ext cx="15481824" cy="381849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512082" y="8160281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476209" y="6032202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95484" y="8087164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828800" y="1990634"/>
                <a:ext cx="14902781" cy="34926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800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38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5.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 ô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 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Ô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di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tốc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40 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𝑘𝑚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mốc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lúc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ô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xuất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phát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ô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trí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thị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mối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3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990634"/>
                <a:ext cx="14902781" cy="3492623"/>
              </a:xfrm>
              <a:prstGeom prst="rect">
                <a:avLst/>
              </a:prstGeom>
              <a:blipFill>
                <a:blip r:embed="rId6"/>
                <a:stretch>
                  <a:fillRect l="-1350" r="-1309" b="-6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214777" y="6236778"/>
                <a:ext cx="2430730" cy="1031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3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</m:num>
                      <m:den>
                        <m: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777" y="6236778"/>
                <a:ext cx="2430730" cy="1031629"/>
              </a:xfrm>
              <a:prstGeom prst="rect">
                <a:avLst/>
              </a:prstGeom>
              <a:blipFill>
                <a:blip r:embed="rId7"/>
                <a:stretch>
                  <a:fillRect l="-9774" b="-12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6C82638-021F-53D2-FCC9-75D2744F35C3}"/>
                  </a:ext>
                </a:extLst>
              </p:cNvPr>
              <p:cNvSpPr/>
              <p:nvPr/>
            </p:nvSpPr>
            <p:spPr>
              <a:xfrm>
                <a:off x="4214777" y="8606287"/>
                <a:ext cx="3012171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43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fr-FR" sz="4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43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=40.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𝑡</m:t>
                    </m:r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6C82638-021F-53D2-FCC9-75D2744F35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777" y="8606287"/>
                <a:ext cx="3012171" cy="754053"/>
              </a:xfrm>
              <a:prstGeom prst="rect">
                <a:avLst/>
              </a:prstGeom>
              <a:blipFill>
                <a:blip r:embed="rId8"/>
                <a:stretch>
                  <a:fillRect l="-7879" t="-16260" b="-38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D09880-EABB-D023-538A-1E241B4E1E7D}"/>
                  </a:ext>
                </a:extLst>
              </p:cNvPr>
              <p:cNvSpPr/>
              <p:nvPr/>
            </p:nvSpPr>
            <p:spPr>
              <a:xfrm>
                <a:off x="12268200" y="6353667"/>
                <a:ext cx="2461187" cy="1024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43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kumimoji="0" lang="fr-FR" sz="4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43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num>
                      <m:den>
                        <m: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CD09880-EABB-D023-538A-1E241B4E1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6353667"/>
                <a:ext cx="2461187" cy="1024127"/>
              </a:xfrm>
              <a:prstGeom prst="rect">
                <a:avLst/>
              </a:prstGeom>
              <a:blipFill>
                <a:blip r:embed="rId9"/>
                <a:stretch>
                  <a:fillRect l="-9926" t="-59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4F9B403-0662-C7DE-8376-92F077ED5434}"/>
                  </a:ext>
                </a:extLst>
              </p:cNvPr>
              <p:cNvSpPr/>
              <p:nvPr/>
            </p:nvSpPr>
            <p:spPr>
              <a:xfrm>
                <a:off x="12268200" y="8723176"/>
                <a:ext cx="2786597" cy="7540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4300" kern="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kumimoji="0" lang="fr-FR" sz="4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r>
                      <a:rPr kumimoji="0" lang="en-US" sz="43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𝑠</m:t>
                    </m:r>
                    <m:r>
                      <a:rPr kumimoji="0" lang="en-US" sz="43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</m:e>
                      <m:sup>
                        <m:r>
                          <a:rPr kumimoji="0" lang="en-US" sz="43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𝑡</m:t>
                        </m:r>
                      </m:sup>
                    </m:sSup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4F9B403-0662-C7DE-8376-92F077ED54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8200" y="8723176"/>
                <a:ext cx="2786597" cy="754053"/>
              </a:xfrm>
              <a:prstGeom prst="rect">
                <a:avLst/>
              </a:prstGeom>
              <a:blipFill>
                <a:blip r:embed="rId10"/>
                <a:stretch>
                  <a:fillRect l="-8753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7410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1476">
            <a:off x="10698579" y="676134"/>
            <a:ext cx="7519974" cy="90701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600200" y="1208963"/>
            <a:ext cx="14630400" cy="800449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00000">
            <a:off x="1371600" y="952500"/>
            <a:ext cx="1294758" cy="13720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1544" y="7986232"/>
            <a:ext cx="1294758" cy="13720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09948" y="2227606"/>
            <a:ext cx="15063537" cy="146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CHƯƠNG I</a:t>
            </a: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kumimoji="0" lang="vi-VN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HÀM SỐ VÀ ĐỒ THỊ</a:t>
            </a:r>
            <a:endParaRPr kumimoji="0" lang="vi-VN" sz="67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8977" y="4158469"/>
            <a:ext cx="13845478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200"/>
              </a:spcBef>
              <a:defRPr/>
            </a:pPr>
            <a:r>
              <a:rPr lang="vi-VN" sz="6500" b="1" kern="0" dirty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r>
              <a:rPr lang="en-US" sz="6500" b="1" kern="0" dirty="0">
                <a:solidFill>
                  <a:srgbClr val="1F497D">
                    <a:lumMod val="60000"/>
                    <a:lumOff val="40000"/>
                  </a:srgb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HÀM SỐ</a:t>
            </a:r>
            <a:endParaRPr kumimoji="0" lang="en-US" sz="65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490" y="7090105"/>
            <a:ext cx="4151736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66537"/>
      </p:ext>
    </p:extLst>
  </p:cSld>
  <p:clrMapOvr>
    <a:masterClrMapping/>
  </p:clrMapOvr>
  <p:transition spd="med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43000" y="190500"/>
            <a:ext cx="477201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tr58)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16253"/>
            <a:ext cx="1390008" cy="9266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5715" y="5923219"/>
            <a:ext cx="2460839" cy="4765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559F57-E7B9-FE03-10F6-273CF2623845}"/>
              </a:ext>
            </a:extLst>
          </p:cNvPr>
          <p:cNvSpPr txBox="1"/>
          <p:nvPr/>
        </p:nvSpPr>
        <p:spPr>
          <a:xfrm>
            <a:off x="1347306" y="1240381"/>
            <a:ext cx="15992796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0" i="0" dirty="0">
                <a:solidFill>
                  <a:srgbClr val="000000"/>
                </a:solidFill>
                <a:effectLst/>
              </a:rPr>
              <a:t>Đại lượng y có phải là hàm số của đại lượng x hay không nếu bảng giá trị tương ứng của chúng được cho bởi mỗi trường hợp sau: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175DF-7DBD-ED87-76D6-75A36FF65709}"/>
              </a:ext>
            </a:extLst>
          </p:cNvPr>
          <p:cNvSpPr txBox="1"/>
          <p:nvPr/>
        </p:nvSpPr>
        <p:spPr>
          <a:xfrm>
            <a:off x="1053338" y="3195429"/>
            <a:ext cx="15992796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1">
                <a:extLst>
                  <a:ext uri="{FF2B5EF4-FFF2-40B4-BE49-F238E27FC236}">
                    <a16:creationId xmlns:a16="http://schemas.microsoft.com/office/drawing/2014/main" id="{105E7FDA-E58E-3C9C-8848-CA0CBA7279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7355218"/>
                  </p:ext>
                </p:extLst>
              </p:nvPr>
            </p:nvGraphicFramePr>
            <p:xfrm>
              <a:off x="2443000" y="4004115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1">
                <a:extLst>
                  <a:ext uri="{FF2B5EF4-FFF2-40B4-BE49-F238E27FC236}">
                    <a16:creationId xmlns:a16="http://schemas.microsoft.com/office/drawing/2014/main" id="{105E7FDA-E58E-3C9C-8848-CA0CBA7279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7355218"/>
                  </p:ext>
                </p:extLst>
              </p:nvPr>
            </p:nvGraphicFramePr>
            <p:xfrm>
              <a:off x="2443000" y="4004115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0" t="-529" r="-6003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0" t="-101064" r="-6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350" t="-101064" r="-5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00350" t="-101064" r="-4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1404" t="-101064" r="-301754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101064" r="-2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00000" t="-101064" r="-1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0000" t="-101064" r="-699" b="-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66D3F09-51A3-5CC8-1461-9F6E0093A222}"/>
              </a:ext>
            </a:extLst>
          </p:cNvPr>
          <p:cNvSpPr txBox="1"/>
          <p:nvPr/>
        </p:nvSpPr>
        <p:spPr>
          <a:xfrm>
            <a:off x="1053338" y="6599255"/>
            <a:ext cx="15992796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5A487FA7-CAA0-6D39-E8B6-F6A50ECA1E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853665"/>
                  </p:ext>
                </p:extLst>
              </p:nvPr>
            </p:nvGraphicFramePr>
            <p:xfrm>
              <a:off x="2443000" y="7407941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−5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−6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−7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5A487FA7-CAA0-6D39-E8B6-F6A50ECA1E0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853665"/>
                  </p:ext>
                </p:extLst>
              </p:nvPr>
            </p:nvGraphicFramePr>
            <p:xfrm>
              <a:off x="2443000" y="7407941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50" t="-529" r="-6003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50" t="-101064" r="-6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100350" t="-101064" r="-5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200350" t="-101064" r="-4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301404" t="-101064" r="-301754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400000" t="-101064" r="-2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500000" t="-101064" r="-1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600000" t="-101064" r="-699" b="-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0902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7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43000" y="190500"/>
            <a:ext cx="477201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tr58)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16253"/>
            <a:ext cx="1390008" cy="9266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5715" y="5923219"/>
            <a:ext cx="2460839" cy="4765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175DF-7DBD-ED87-76D6-75A36FF65709}"/>
              </a:ext>
            </a:extLst>
          </p:cNvPr>
          <p:cNvSpPr txBox="1"/>
          <p:nvPr/>
        </p:nvSpPr>
        <p:spPr>
          <a:xfrm>
            <a:off x="2283758" y="1559369"/>
            <a:ext cx="167864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1">
                <a:extLst>
                  <a:ext uri="{FF2B5EF4-FFF2-40B4-BE49-F238E27FC236}">
                    <a16:creationId xmlns:a16="http://schemas.microsoft.com/office/drawing/2014/main" id="{105E7FDA-E58E-3C9C-8848-CA0CBA7279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8274943"/>
                  </p:ext>
                </p:extLst>
              </p:nvPr>
            </p:nvGraphicFramePr>
            <p:xfrm>
              <a:off x="3623717" y="2759493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1">
                <a:extLst>
                  <a:ext uri="{FF2B5EF4-FFF2-40B4-BE49-F238E27FC236}">
                    <a16:creationId xmlns:a16="http://schemas.microsoft.com/office/drawing/2014/main" id="{105E7FDA-E58E-3C9C-8848-CA0CBA7279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18274943"/>
                  </p:ext>
                </p:extLst>
              </p:nvPr>
            </p:nvGraphicFramePr>
            <p:xfrm>
              <a:off x="3623717" y="2759493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0" t="-529" r="-6003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0" t="-101064" r="-6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350" t="-101064" r="-5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00350" t="-101064" r="-4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1404" t="-101064" r="-301754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101064" r="-2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00000" t="-101064" r="-1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0000" t="-101064" r="-699" b="-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BB9F486-02EC-21CA-A79F-E8414D471119}"/>
              </a:ext>
            </a:extLst>
          </p:cNvPr>
          <p:cNvSpPr/>
          <p:nvPr/>
        </p:nvSpPr>
        <p:spPr>
          <a:xfrm>
            <a:off x="826591" y="1741439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AD5D97-A22B-E545-DE49-27566E5A90BF}"/>
                  </a:ext>
                </a:extLst>
              </p:cNvPr>
              <p:cNvSpPr txBox="1"/>
              <p:nvPr/>
            </p:nvSpPr>
            <p:spPr>
              <a:xfrm>
                <a:off x="1219200" y="5372100"/>
                <a:ext cx="14249400" cy="36972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bảng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1; 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2; 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3; 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4; </m:t>
                    </m:r>
                  </m:oMath>
                </a14:m>
                <a:endParaRPr lang="en-US" sz="4000" i="1" kern="100" dirty="0"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5; 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6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− 2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mỗi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chỉ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đại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đại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AD5D97-A22B-E545-DE49-27566E5A9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5372100"/>
                <a:ext cx="14249400" cy="3697231"/>
              </a:xfrm>
              <a:prstGeom prst="rect">
                <a:avLst/>
              </a:prstGeom>
              <a:blipFill>
                <a:blip r:embed="rId7"/>
                <a:stretch>
                  <a:fillRect l="-1497" r="-1454" b="-6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6313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726468" y="151832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19155" y="8785934"/>
            <a:ext cx="1294758" cy="13720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43000" y="190500"/>
            <a:ext cx="477201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(SGK – tr58)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16253"/>
            <a:ext cx="1390008" cy="9266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5715" y="5923219"/>
            <a:ext cx="2460839" cy="4765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4175DF-7DBD-ED87-76D6-75A36FF65709}"/>
              </a:ext>
            </a:extLst>
          </p:cNvPr>
          <p:cNvSpPr txBox="1"/>
          <p:nvPr/>
        </p:nvSpPr>
        <p:spPr>
          <a:xfrm>
            <a:off x="2283758" y="1559369"/>
            <a:ext cx="167864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1">
                <a:extLst>
                  <a:ext uri="{FF2B5EF4-FFF2-40B4-BE49-F238E27FC236}">
                    <a16:creationId xmlns:a16="http://schemas.microsoft.com/office/drawing/2014/main" id="{105E7FDA-E58E-3C9C-8848-CA0CBA7279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1420807"/>
                  </p:ext>
                </p:extLst>
              </p:nvPr>
            </p:nvGraphicFramePr>
            <p:xfrm>
              <a:off x="3623717" y="2759493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−3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−5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−6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−7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1">
                <a:extLst>
                  <a:ext uri="{FF2B5EF4-FFF2-40B4-BE49-F238E27FC236}">
                    <a16:creationId xmlns:a16="http://schemas.microsoft.com/office/drawing/2014/main" id="{105E7FDA-E58E-3C9C-8848-CA0CBA7279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1420807"/>
                  </p:ext>
                </p:extLst>
              </p:nvPr>
            </p:nvGraphicFramePr>
            <p:xfrm>
              <a:off x="3623717" y="2759493"/>
              <a:ext cx="12191998" cy="229140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41714">
                      <a:extLst>
                        <a:ext uri="{9D8B030D-6E8A-4147-A177-3AD203B41FA5}">
                          <a16:colId xmlns:a16="http://schemas.microsoft.com/office/drawing/2014/main" val="24717805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4195990685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40378347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4589621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1586981783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3931009101"/>
                        </a:ext>
                      </a:extLst>
                    </a:gridCol>
                    <a:gridCol w="1741714">
                      <a:extLst>
                        <a:ext uri="{9D8B030D-6E8A-4147-A177-3AD203B41FA5}">
                          <a16:colId xmlns:a16="http://schemas.microsoft.com/office/drawing/2014/main" val="909256990"/>
                        </a:ext>
                      </a:extLst>
                    </a:gridCol>
                  </a:tblGrid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0" t="-529" r="-600350" b="-100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56072961"/>
                      </a:ext>
                    </a:extLst>
                  </a:tr>
                  <a:tr h="11457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50" t="-101064" r="-6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350" t="-101064" r="-5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00350" t="-101064" r="-400350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1404" t="-101064" r="-301754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0000" t="-101064" r="-2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00000" t="-101064" r="-100699" b="-10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0000" t="-101064" r="-699" b="-10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635327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BB9F486-02EC-21CA-A79F-E8414D471119}"/>
              </a:ext>
            </a:extLst>
          </p:cNvPr>
          <p:cNvSpPr/>
          <p:nvPr/>
        </p:nvSpPr>
        <p:spPr>
          <a:xfrm>
            <a:off x="826591" y="1741439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AD5D97-A22B-E545-DE49-27566E5A90BF}"/>
                  </a:ext>
                </a:extLst>
              </p:cNvPr>
              <p:cNvSpPr txBox="1"/>
              <p:nvPr/>
            </p:nvSpPr>
            <p:spPr>
              <a:xfrm>
                <a:off x="1515511" y="5236106"/>
                <a:ext cx="13411200" cy="46462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bảng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=3;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=4; </m:t>
                    </m:r>
                  </m:oMath>
                </a14:m>
                <a:endParaRPr lang="en-US" sz="4000" i="1" kern="100" dirty="0"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lượt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=− 2;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=− 3;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=− 4;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=− 5;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=− 6; 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=− 7.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mỗi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chỉ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tương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nên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đại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đại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AD5D97-A22B-E545-DE49-27566E5A90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511" y="5236106"/>
                <a:ext cx="13411200" cy="4646208"/>
              </a:xfrm>
              <a:prstGeom prst="rect">
                <a:avLst/>
              </a:prstGeom>
              <a:blipFill>
                <a:blip r:embed="rId7"/>
                <a:stretch>
                  <a:fillRect l="-1636" r="-1591" b="-4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1685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297457" y="1337358"/>
            <a:ext cx="15693083" cy="8137363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738756">
            <a:off x="12307396" y="-740069"/>
            <a:ext cx="8057164" cy="3244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4110">
            <a:off x="9138456" y="7856920"/>
            <a:ext cx="1490777" cy="2783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140" y="630160"/>
            <a:ext cx="3493311" cy="1414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80516" y="1646520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(SGK – tr58)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226445" y="7623232"/>
            <a:ext cx="2837214" cy="2380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7DF696-A2DF-B2CA-6C0E-B39F834E24BD}"/>
                  </a:ext>
                </a:extLst>
              </p:cNvPr>
              <p:cNvSpPr txBox="1"/>
              <p:nvPr/>
            </p:nvSpPr>
            <p:spPr>
              <a:xfrm>
                <a:off x="1946355" y="3125255"/>
                <a:ext cx="14395288" cy="45615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a) Cho hàm số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= 2</m:t>
                    </m:r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+ 10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. Tìm giá trị của y tương ứng với mỗi giá trị sau của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=−5;</m:t>
                      </m:r>
                      <m:r>
                        <a:rPr lang="vi-VN" sz="40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=0;</m:t>
                      </m:r>
                      <m:r>
                        <a:rPr lang="vi-VN" sz="40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vi-VN" sz="40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4000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b) Cho hàm số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 = −2</m:t>
                    </m:r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4000" b="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2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+ 1. 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𝑇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í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𝑛h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(−1);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(0);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𝑓</m:t>
                    </m:r>
                    <m:r>
                      <a:rPr lang="vi-VN" sz="4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(13).</m:t>
                    </m:r>
                  </m:oMath>
                </a14:m>
                <a:endParaRPr lang="vi-VN" sz="4000" b="0" i="0" dirty="0">
                  <a:solidFill>
                    <a:srgbClr val="0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7DF696-A2DF-B2CA-6C0E-B39F834E2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355" y="3125255"/>
                <a:ext cx="14395288" cy="4561570"/>
              </a:xfrm>
              <a:prstGeom prst="rect">
                <a:avLst/>
              </a:prstGeom>
              <a:blipFill>
                <a:blip r:embed="rId7"/>
                <a:stretch>
                  <a:fillRect l="-1482" r="-1482" b="-4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14951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1297457" y="1337358"/>
            <a:ext cx="15693083" cy="8137363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738756">
            <a:off x="12307396" y="-740069"/>
            <a:ext cx="8057164" cy="3244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4110">
            <a:off x="9058473" y="7885809"/>
            <a:ext cx="1490777" cy="2783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140" y="630160"/>
            <a:ext cx="3493311" cy="1414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80516" y="1646520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(SGK – tr58)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826" y="8064080"/>
            <a:ext cx="2569323" cy="21557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367907-542E-6E3D-AB1F-CDF311EE89A3}"/>
              </a:ext>
            </a:extLst>
          </p:cNvPr>
          <p:cNvSpPr/>
          <p:nvPr/>
        </p:nvSpPr>
        <p:spPr>
          <a:xfrm>
            <a:off x="8566757" y="2661348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D69E8B-3AEE-D8CC-3BA7-0E88B4454A3F}"/>
                  </a:ext>
                </a:extLst>
              </p:cNvPr>
              <p:cNvSpPr txBox="1"/>
              <p:nvPr/>
            </p:nvSpPr>
            <p:spPr>
              <a:xfrm>
                <a:off x="1494700" y="3695700"/>
                <a:ext cx="8106500" cy="3958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endParaRPr lang="en-US" sz="3800" kern="1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=2.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+10=0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=2. 0+10=10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kern="1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=2.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+10=11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D69E8B-3AEE-D8CC-3BA7-0E88B4454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700" y="3695700"/>
                <a:ext cx="8106500" cy="3958328"/>
              </a:xfrm>
              <a:prstGeom prst="rect">
                <a:avLst/>
              </a:prstGeom>
              <a:blipFill>
                <a:blip r:embed="rId7"/>
                <a:stretch>
                  <a:fillRect l="-2481" b="-1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C0AC54-B3EC-7164-5735-9BCE1CF21379}"/>
                  </a:ext>
                </a:extLst>
              </p:cNvPr>
              <p:cNvSpPr txBox="1"/>
              <p:nvPr/>
            </p:nvSpPr>
            <p:spPr>
              <a:xfrm>
                <a:off x="9902212" y="3426924"/>
                <a:ext cx="6861788" cy="51455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endParaRPr lang="en-US" sz="3800" kern="1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=−2.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+1=−1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2.0</m:t>
                        </m:r>
                      </m:e>
                      <m:sup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+1=1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2.1</m:t>
                        </m:r>
                      </m:e>
                      <m:sup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+1=−1</m:t>
                    </m:r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=−2. 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3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vi-VN" sz="38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+1=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8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FC0AC54-B3EC-7164-5735-9BCE1CF21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2212" y="3426924"/>
                <a:ext cx="6861788" cy="5145576"/>
              </a:xfrm>
              <a:prstGeom prst="rect">
                <a:avLst/>
              </a:prstGeom>
              <a:blipFill>
                <a:blip r:embed="rId8"/>
                <a:stretch>
                  <a:fillRect l="-2931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50E962-538C-E3F7-9C46-69A668914882}"/>
              </a:ext>
            </a:extLst>
          </p:cNvPr>
          <p:cNvCxnSpPr/>
          <p:nvPr/>
        </p:nvCxnSpPr>
        <p:spPr>
          <a:xfrm>
            <a:off x="9677400" y="3695700"/>
            <a:ext cx="0" cy="518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16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6908689" y="4229987"/>
            <a:ext cx="4289957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87691"/>
      </p:ext>
    </p:extLst>
  </p:cSld>
  <p:clrMapOvr>
    <a:masterClrMapping/>
  </p:clrMapOvr>
  <p:transition spd="med">
    <p:circl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1676400" y="2300724"/>
                <a:ext cx="15544799" cy="60715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Cho một thanh kim loại đồng chất có khối lượng riêng là 7,8 g/cm</a:t>
                </a:r>
                <a:r>
                  <a:rPr lang="vi-VN" sz="4000" baseline="30000" dirty="0">
                    <a:solidFill>
                      <a:srgbClr val="000000"/>
                    </a:solidFill>
                  </a:rPr>
                  <a:t>3</a:t>
                </a:r>
                <a:r>
                  <a:rPr lang="vi-VN" sz="4000" dirty="0">
                    <a:solidFill>
                      <a:srgbClr val="000000"/>
                    </a:solidFill>
                  </a:rPr>
                  <a:t>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a) Viết công thức tính khối lượng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(g) theo thể tích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(cm</a:t>
                </a:r>
                <a:r>
                  <a:rPr lang="vi-VN" sz="4000" baseline="30000" dirty="0">
                    <a:solidFill>
                      <a:srgbClr val="000000"/>
                    </a:solidFill>
                  </a:rPr>
                  <a:t>3</a:t>
                </a:r>
                <a:r>
                  <a:rPr lang="vi-VN" sz="4000" dirty="0">
                    <a:solidFill>
                      <a:srgbClr val="000000"/>
                    </a:solidFill>
                  </a:rPr>
                  <a:t>). Hỏi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hay không? Vì sao?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b) Tính khối lượng của thanh kim loại đó khi biết thể tích của thanh kim loại đó là</a:t>
                </a:r>
                <a:r>
                  <a:rPr lang="en-US" sz="4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= 1 000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cm</a:t>
                </a:r>
                <a:r>
                  <a:rPr lang="vi-VN" sz="4000" baseline="30000" dirty="0">
                    <a:solidFill>
                      <a:srgbClr val="000000"/>
                    </a:solidFill>
                  </a:rPr>
                  <a:t>3</a:t>
                </a:r>
                <a:r>
                  <a:rPr lang="vi-VN" sz="4000" dirty="0">
                    <a:solidFill>
                      <a:srgbClr val="00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300724"/>
                <a:ext cx="15544799" cy="6071534"/>
              </a:xfrm>
              <a:prstGeom prst="rect">
                <a:avLst/>
              </a:prstGeom>
              <a:blipFill>
                <a:blip r:embed="rId2"/>
                <a:stretch>
                  <a:fillRect l="-1373" r="-1373" b="-3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2256"/>
          <a:stretch>
            <a:fillRect/>
          </a:stretch>
        </p:blipFill>
        <p:spPr>
          <a:xfrm rot="12087268">
            <a:off x="-3399188" y="8615119"/>
            <a:ext cx="9070739" cy="31314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37678" y="805082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(SGK – tr58)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55" y="785600"/>
            <a:ext cx="1109568" cy="1585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4271" y="8191500"/>
            <a:ext cx="2457529" cy="242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16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57200" y="4191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2087268">
            <a:off x="-3399188" y="8615119"/>
            <a:ext cx="9070739" cy="313140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86000" y="621467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(SGK – tr58)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55" y="785600"/>
            <a:ext cx="1109568" cy="15850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739766" y="2508291"/>
                <a:ext cx="17281534" cy="3044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a) Công thức tính khối lượng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theo thể tích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38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7,8</m:t>
                        </m:r>
                      </m:den>
                    </m:f>
                  </m:oMath>
                </a14:m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=7,8</m:t>
                    </m:r>
                    <m:r>
                      <a:rPr lang="en-US" sz="38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Với mỗi giá trị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ta xác định được một giá trị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là hàm số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766" y="2508291"/>
                <a:ext cx="17281534" cy="3044423"/>
              </a:xfrm>
              <a:prstGeom prst="rect">
                <a:avLst/>
              </a:prstGeom>
              <a:blipFill>
                <a:blip r:embed="rId5"/>
                <a:stretch>
                  <a:fillRect l="-1164" r="-564" b="-6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4271" y="8191500"/>
            <a:ext cx="2457529" cy="24294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7DB89A5-D0CE-8FF8-6BF6-3C46F3FAA86A}"/>
              </a:ext>
            </a:extLst>
          </p:cNvPr>
          <p:cNvSpPr/>
          <p:nvPr/>
        </p:nvSpPr>
        <p:spPr>
          <a:xfrm>
            <a:off x="8566759" y="1526921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F5CB2E8-D5FD-A94A-F633-68414C5C4A2C}"/>
                  </a:ext>
                </a:extLst>
              </p:cNvPr>
              <p:cNvSpPr/>
              <p:nvPr/>
            </p:nvSpPr>
            <p:spPr>
              <a:xfrm>
                <a:off x="1595090" y="5765078"/>
                <a:ext cx="15387945" cy="2655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b) Với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=1 000 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ta có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=7,8 </m:t>
                    </m:r>
                    <m:r>
                      <a:rPr lang="en-US" sz="3800" b="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×1 000=7 800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Vậy khi biết thể tích của thanh kim loại đó là </a:t>
                </a:r>
                <a14:m>
                  <m:oMath xmlns:m="http://schemas.openxmlformats.org/officeDocument/2006/math"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=1 000 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vi-VN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thì khối lượng của thanh kim loại đó là</a:t>
                </a:r>
                <a:r>
                  <a:rPr lang="en-US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7 800</m:t>
                    </m:r>
                    <m:r>
                      <a:rPr lang="vi-VN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vi-VN" sz="38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F5CB2E8-D5FD-A94A-F633-68414C5C4A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090" y="5765078"/>
                <a:ext cx="15387945" cy="2655022"/>
              </a:xfrm>
              <a:prstGeom prst="rect">
                <a:avLst/>
              </a:prstGeom>
              <a:blipFill>
                <a:blip r:embed="rId7"/>
                <a:stretch>
                  <a:fillRect l="-1307" r="-1307" b="-7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8090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562900" y="647700"/>
            <a:ext cx="17725099" cy="89916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7064778" y="-140476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38668" y="9055382"/>
            <a:ext cx="1294758" cy="13720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98492" y="871120"/>
            <a:ext cx="5913620" cy="962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3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tr58)</a:t>
            </a:r>
            <a:endParaRPr lang="en-US" sz="4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8426014"/>
            <a:ext cx="2570088" cy="1856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92784" flipH="1">
            <a:off x="513272" y="838835"/>
            <a:ext cx="1371048" cy="1436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B5BFD-D408-65B2-B732-FB33E4ED9FBF}"/>
              </a:ext>
            </a:extLst>
          </p:cNvPr>
          <p:cNvSpPr txBox="1"/>
          <p:nvPr/>
        </p:nvSpPr>
        <p:spPr>
          <a:xfrm>
            <a:off x="2198492" y="932764"/>
            <a:ext cx="14827618" cy="2762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					 </a:t>
            </a:r>
            <a:r>
              <a:rPr lang="vi-VN" sz="4000" b="0" i="0" dirty="0">
                <a:solidFill>
                  <a:srgbClr val="000000"/>
                </a:solidFill>
                <a:effectLst/>
              </a:rPr>
              <a:t>Dừa sáp là một trong những đặc sản lạ, quý hiếm và có giá trị dinh dưỡng cao, thường được trồng ở Bến Tre hoặc Trà Vinh. Giá bán mỗi quả dừa sáp là 200 000 đồng.</a:t>
            </a:r>
            <a:endParaRPr lang="en-US" sz="4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47AAFC-0149-366C-15A1-941A48BDC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088" y="3980764"/>
            <a:ext cx="6247260" cy="50326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E45664-62E2-2D3A-CE2B-0786A15C1736}"/>
                  </a:ext>
                </a:extLst>
              </p:cNvPr>
              <p:cNvSpPr txBox="1"/>
              <p:nvPr/>
            </p:nvSpPr>
            <p:spPr>
              <a:xfrm>
                <a:off x="1178201" y="3695700"/>
                <a:ext cx="10020771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a) Viết công thức biểu thị số tiền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 (đồng) mà người mua phải trả khi mua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 (quả) dừa sáp. Hỏi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 có phải là hàm số của </a:t>
                </a:r>
                <a14:m>
                  <m:oMath xmlns:m="http://schemas.openxmlformats.org/officeDocument/2006/math">
                    <m:r>
                      <a:rPr lang="vi-VN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 hay không? Vì sao?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</a:rPr>
                  <a:t>b) Hãy tính số tiền mà người mua phải trả khi mua 10 quả dừa sáp.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E45664-62E2-2D3A-CE2B-0786A15C17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201" y="3695700"/>
                <a:ext cx="10020771" cy="5518242"/>
              </a:xfrm>
              <a:prstGeom prst="rect">
                <a:avLst/>
              </a:prstGeom>
              <a:blipFill>
                <a:blip r:embed="rId7"/>
                <a:stretch>
                  <a:fillRect l="-2129" r="-2190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084525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562900" y="647700"/>
            <a:ext cx="17725099" cy="89916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7064778" y="-140476"/>
            <a:ext cx="1294758" cy="1372094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38668" y="9055382"/>
            <a:ext cx="1294758" cy="13720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3045" y="5444653"/>
            <a:ext cx="2570088" cy="18564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92784" flipH="1">
            <a:off x="-122624" y="-172717"/>
            <a:ext cx="1371048" cy="143657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C1A4EF9-5425-B841-9F46-C658203DA592}"/>
              </a:ext>
            </a:extLst>
          </p:cNvPr>
          <p:cNvSpPr/>
          <p:nvPr/>
        </p:nvSpPr>
        <p:spPr>
          <a:xfrm>
            <a:off x="1366355" y="839007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4EBCDB-14D7-4804-88C5-A25874EE4A67}"/>
                  </a:ext>
                </a:extLst>
              </p:cNvPr>
              <p:cNvSpPr txBox="1"/>
              <p:nvPr/>
            </p:nvSpPr>
            <p:spPr>
              <a:xfrm>
                <a:off x="838201" y="1671584"/>
                <a:ext cx="17024932" cy="71295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dừa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sáp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200 000 </m:t>
                    </m:r>
                  </m:oMath>
                </a14:m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thị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mua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mua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dừa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sáp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=200 000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mua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mua 10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dừa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sáp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200 000 . 10=2 000 000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mua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mua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dừa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sáp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2 000 000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34EBCDB-14D7-4804-88C5-A25874EE4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1" y="1671584"/>
                <a:ext cx="17024932" cy="7129516"/>
              </a:xfrm>
              <a:prstGeom prst="rect">
                <a:avLst/>
              </a:prstGeom>
              <a:blipFill>
                <a:blip r:embed="rId6"/>
                <a:stretch>
                  <a:fillRect l="-1182" r="-1182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010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081854">
            <a:off x="12518448" y="-1477032"/>
            <a:ext cx="7792445" cy="269011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9144000" y="1928396"/>
            <a:ext cx="7752726" cy="2590514"/>
            <a:chOff x="9144000" y="1901348"/>
            <a:chExt cx="7752726" cy="3054047"/>
          </a:xfrm>
        </p:grpSpPr>
        <p:sp>
          <p:nvSpPr>
            <p:cNvPr id="29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8"/>
            <p:cNvSpPr txBox="1"/>
            <p:nvPr/>
          </p:nvSpPr>
          <p:spPr>
            <a:xfrm>
              <a:off x="9626054" y="2213466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143999" y="5267314"/>
            <a:ext cx="7752726" cy="2590514"/>
            <a:chOff x="9144000" y="5341130"/>
            <a:chExt cx="7752726" cy="3054047"/>
          </a:xfrm>
        </p:grpSpPr>
        <p:sp>
          <p:nvSpPr>
            <p:cNvPr id="33" name="AutoShape 4"/>
            <p:cNvSpPr/>
            <p:nvPr/>
          </p:nvSpPr>
          <p:spPr>
            <a:xfrm>
              <a:off x="9144000" y="5341130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AutoShape 9"/>
            <p:cNvSpPr/>
            <p:nvPr/>
          </p:nvSpPr>
          <p:spPr>
            <a:xfrm>
              <a:off x="9144000" y="5341130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10"/>
            <p:cNvSpPr txBox="1"/>
            <p:nvPr/>
          </p:nvSpPr>
          <p:spPr>
            <a:xfrm>
              <a:off x="9626054" y="5653248"/>
              <a:ext cx="6788617" cy="5152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11160094" y="2994910"/>
            <a:ext cx="3615092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71673" y="6381541"/>
            <a:ext cx="6158481" cy="101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noProof="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 TRỊ CỦA HÀM SỐ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74577" y="9258300"/>
            <a:ext cx="19136809" cy="10764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4351" y="7657328"/>
            <a:ext cx="2444708" cy="2481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761" y="7900953"/>
            <a:ext cx="1914310" cy="1847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66" y="146405"/>
            <a:ext cx="7577985" cy="75109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209800" y="3372795"/>
            <a:ext cx="4954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09667229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0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921142">
            <a:off x="12860566" y="-971883"/>
            <a:ext cx="8746306" cy="30194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89342" y="602996"/>
            <a:ext cx="591362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tr59)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58442"/>
            <a:ext cx="1030313" cy="11461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977414" y="7520511"/>
            <a:ext cx="2310585" cy="27913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81" y="8522615"/>
            <a:ext cx="2310584" cy="2322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E8BE04-7E28-3544-83B3-E1CAD8145970}"/>
              </a:ext>
            </a:extLst>
          </p:cNvPr>
          <p:cNvSpPr txBox="1"/>
          <p:nvPr/>
        </p:nvSpPr>
        <p:spPr>
          <a:xfrm>
            <a:off x="1914003" y="2084267"/>
            <a:ext cx="14459993" cy="7001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 b="0" i="0" dirty="0">
                <a:solidFill>
                  <a:srgbClr val="000000"/>
                </a:solidFill>
                <a:effectLst/>
              </a:rPr>
              <a:t>Bác Ninh gửi tiết kiệm 10 triệu đồng ở ngân hàng với kì hạn 12 tháng và không rút tiền trước kì hạn. Lãi suất ngân hàng quy định cho kì hạn 12 tháng là r%/năm.</a:t>
            </a:r>
          </a:p>
          <a:p>
            <a:pPr algn="just">
              <a:lnSpc>
                <a:spcPct val="150000"/>
              </a:lnSpc>
            </a:pPr>
            <a:r>
              <a:rPr lang="vi-VN" sz="3800" b="0" i="0" dirty="0">
                <a:solidFill>
                  <a:srgbClr val="000000"/>
                </a:solidFill>
                <a:effectLst/>
              </a:rPr>
              <a:t>a) Viết công thức biểu thị số tiền lãi y (đồng) theo lãi suất r%/năm mà bác Ninh nhận được khi hết kì hạn 12 tháng. Hỏi y có phải là hàm số của r hay không? Vì sao?</a:t>
            </a:r>
          </a:p>
          <a:p>
            <a:pPr algn="just">
              <a:lnSpc>
                <a:spcPct val="150000"/>
              </a:lnSpc>
            </a:pPr>
            <a:r>
              <a:rPr lang="vi-VN" sz="3800" b="0" i="0" dirty="0">
                <a:solidFill>
                  <a:srgbClr val="000000"/>
                </a:solidFill>
                <a:effectLst/>
              </a:rPr>
              <a:t>b) Tính số tiền lãi mà bác Ninh nhận được khi hết kì hạn 12 tháng, biết r = 5,6.</a:t>
            </a:r>
          </a:p>
        </p:txBody>
      </p:sp>
    </p:spTree>
    <p:extLst>
      <p:ext uri="{BB962C8B-B14F-4D97-AF65-F5344CB8AC3E}">
        <p14:creationId xmlns:p14="http://schemas.microsoft.com/office/powerpoint/2010/main" val="276071592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431326" y="10052212"/>
            <a:ext cx="19161184" cy="917796"/>
            <a:chOff x="0" y="0"/>
            <a:chExt cx="6481685" cy="3104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81685" cy="310464"/>
            </a:xfrm>
            <a:custGeom>
              <a:avLst/>
              <a:gdLst/>
              <a:ahLst/>
              <a:cxnLst/>
              <a:rect l="l" t="t" r="r" b="b"/>
              <a:pathLst>
                <a:path w="6481685" h="310464">
                  <a:moveTo>
                    <a:pt x="0" y="0"/>
                  </a:moveTo>
                  <a:lnTo>
                    <a:pt x="6481685" y="0"/>
                  </a:lnTo>
                  <a:lnTo>
                    <a:pt x="6481685" y="310464"/>
                  </a:lnTo>
                  <a:lnTo>
                    <a:pt x="0" y="310464"/>
                  </a:lnTo>
                  <a:close/>
                </a:path>
              </a:pathLst>
            </a:cu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2256"/>
          <a:stretch>
            <a:fillRect/>
          </a:stretch>
        </p:blipFill>
        <p:spPr>
          <a:xfrm rot="1921142">
            <a:off x="12860566" y="-971883"/>
            <a:ext cx="8746306" cy="3019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58442"/>
            <a:ext cx="1030313" cy="11461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275093" y="7717055"/>
            <a:ext cx="2310585" cy="27913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1892" y="8890823"/>
            <a:ext cx="2310584" cy="23227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E52710-2CD4-951E-1CBD-AEF76524D848}"/>
              </a:ext>
            </a:extLst>
          </p:cNvPr>
          <p:cNvSpPr/>
          <p:nvPr/>
        </p:nvSpPr>
        <p:spPr>
          <a:xfrm>
            <a:off x="1962823" y="796703"/>
            <a:ext cx="1154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F85161-760C-F04B-C8E5-D1E0CD1E2C64}"/>
                  </a:ext>
                </a:extLst>
              </p:cNvPr>
              <p:cNvSpPr txBox="1"/>
              <p:nvPr/>
            </p:nvSpPr>
            <p:spPr>
              <a:xfrm>
                <a:off x="1000761" y="1816951"/>
                <a:ext cx="16286477" cy="35182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thị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lãi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lãi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/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năm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Ninh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tháng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F85161-760C-F04B-C8E5-D1E0CD1E2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61" y="1816951"/>
                <a:ext cx="16286477" cy="3518271"/>
              </a:xfrm>
              <a:prstGeom prst="rect">
                <a:avLst/>
              </a:prstGeom>
              <a:blipFill>
                <a:blip r:embed="rId7"/>
                <a:stretch>
                  <a:fillRect l="-1235" r="-1198" b="-6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C96845-388D-251B-870B-1505C7427BDE}"/>
                  </a:ext>
                </a:extLst>
              </p:cNvPr>
              <p:cNvSpPr txBox="1"/>
              <p:nvPr/>
            </p:nvSpPr>
            <p:spPr>
              <a:xfrm>
                <a:off x="2012907" y="5506514"/>
                <a:ext cx="14528735" cy="4421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=5,6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lãi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Ninh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tháng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là: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%=10 . 5,6%=0,56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=560 000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=5,6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lãi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Ninh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khi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kì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hạn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tháng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560 000</m:t>
                    </m:r>
                  </m:oMath>
                </a14:m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fr-FR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C96845-388D-251B-870B-1505C7427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907" y="5506514"/>
                <a:ext cx="14528735" cy="4421082"/>
              </a:xfrm>
              <a:prstGeom prst="rect">
                <a:avLst/>
              </a:prstGeom>
              <a:blipFill>
                <a:blip r:embed="rId8"/>
                <a:stretch>
                  <a:fillRect l="-1384" r="-1342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8305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457200" y="532800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67465" y="281686"/>
            <a:ext cx="4287847" cy="1023353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200" y="793362"/>
            <a:ext cx="9296400" cy="1219200"/>
          </a:xfrm>
          <a:prstGeom prst="homePlat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EM CHƯA BIẾT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05717" y="9307638"/>
            <a:ext cx="1344352" cy="4638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309" y="3789140"/>
            <a:ext cx="11353800" cy="482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“Khi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0400" y="2469089"/>
            <a:ext cx="11887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4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E2EF4-805B-9C6E-8371-A08363BE70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70"/>
          <a:stretch/>
        </p:blipFill>
        <p:spPr>
          <a:xfrm>
            <a:off x="12408922" y="3413850"/>
            <a:ext cx="4468971" cy="58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770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2"/>
          <p:cNvSpPr txBox="1"/>
          <p:nvPr/>
        </p:nvSpPr>
        <p:spPr>
          <a:xfrm>
            <a:off x="2448392" y="1032433"/>
            <a:ext cx="13106882" cy="113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7200" b="1" u="none" dirty="0">
                <a:solidFill>
                  <a:srgbClr val="291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81000" y="3483562"/>
            <a:ext cx="4942032" cy="4936538"/>
            <a:chOff x="1028700" y="3864562"/>
            <a:chExt cx="4470386" cy="4936538"/>
          </a:xfrm>
        </p:grpSpPr>
        <p:sp>
          <p:nvSpPr>
            <p:cNvPr id="23" name="AutoShape 4"/>
            <p:cNvSpPr/>
            <p:nvPr/>
          </p:nvSpPr>
          <p:spPr>
            <a:xfrm rot="101125">
              <a:off x="1028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4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93524">
              <a:off x="2191181" y="3864562"/>
              <a:ext cx="2145424" cy="51203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59990" y="5546497"/>
              <a:ext cx="411916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Ghi nhớ kiến thức trong bài.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19800" y="3466779"/>
            <a:ext cx="5023729" cy="4953321"/>
            <a:chOff x="6362700" y="3847779"/>
            <a:chExt cx="4470386" cy="4953321"/>
          </a:xfrm>
        </p:grpSpPr>
        <p:sp>
          <p:nvSpPr>
            <p:cNvPr id="27" name="AutoShape 6"/>
            <p:cNvSpPr/>
            <p:nvPr/>
          </p:nvSpPr>
          <p:spPr>
            <a:xfrm rot="-98493">
              <a:off x="6362700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91288">
              <a:off x="7618911" y="3847779"/>
              <a:ext cx="1875504" cy="54560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512042" y="5524746"/>
              <a:ext cx="41191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620499" y="3390900"/>
            <a:ext cx="5295901" cy="4944316"/>
            <a:chOff x="11696699" y="3856784"/>
            <a:chExt cx="4470386" cy="4944316"/>
          </a:xfrm>
        </p:grpSpPr>
        <p:sp>
          <p:nvSpPr>
            <p:cNvPr id="31" name="AutoShape 8"/>
            <p:cNvSpPr/>
            <p:nvPr/>
          </p:nvSpPr>
          <p:spPr>
            <a:xfrm rot="148990">
              <a:off x="11696699" y="4119958"/>
              <a:ext cx="4470386" cy="4681142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66755">
              <a:off x="12859180" y="3856784"/>
              <a:ext cx="2145424" cy="512034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11941354" y="4220416"/>
            <a:ext cx="4594046" cy="368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 (Body)"/>
              </a:rPr>
              <a:t>Chuẩn bị bài mới: </a:t>
            </a:r>
            <a:r>
              <a:rPr lang="vi-VN" sz="4000" b="1" dirty="0">
                <a:latin typeface="Arial (Body)"/>
              </a:rPr>
              <a:t>“</a:t>
            </a:r>
            <a:r>
              <a:rPr lang="en-US" sz="4000" b="1" i="1" dirty="0" err="1">
                <a:latin typeface="Arial (Body)"/>
              </a:rPr>
              <a:t>Bài</a:t>
            </a:r>
            <a:r>
              <a:rPr lang="en-US" sz="4000" b="1" i="1" dirty="0">
                <a:latin typeface="Arial (Body)"/>
              </a:rPr>
              <a:t> 2. </a:t>
            </a:r>
            <a:r>
              <a:rPr lang="en-US" sz="4000" b="1" i="1" dirty="0" err="1">
                <a:latin typeface="Arial (Body)"/>
              </a:rPr>
              <a:t>Mặt</a:t>
            </a:r>
            <a:r>
              <a:rPr lang="en-US" sz="4000" b="1" i="1" dirty="0">
                <a:latin typeface="Arial (Body)"/>
              </a:rPr>
              <a:t> </a:t>
            </a:r>
            <a:r>
              <a:rPr lang="en-US" sz="4000" b="1" i="1" dirty="0" err="1">
                <a:latin typeface="Arial (Body)"/>
              </a:rPr>
              <a:t>phẳng</a:t>
            </a:r>
            <a:r>
              <a:rPr lang="en-US" sz="4000" b="1" i="1" dirty="0">
                <a:latin typeface="Arial (Body)"/>
              </a:rPr>
              <a:t> </a:t>
            </a:r>
            <a:r>
              <a:rPr lang="en-US" sz="4000" b="1" i="1" dirty="0" err="1">
                <a:latin typeface="Arial (Body)"/>
              </a:rPr>
              <a:t>tọa</a:t>
            </a:r>
            <a:r>
              <a:rPr lang="en-US" sz="4000" b="1" i="1" dirty="0">
                <a:latin typeface="Arial (Body)"/>
              </a:rPr>
              <a:t> </a:t>
            </a:r>
            <a:r>
              <a:rPr lang="en-US" sz="4000" b="1" i="1" dirty="0" err="1">
                <a:latin typeface="Arial (Body)"/>
              </a:rPr>
              <a:t>độ</a:t>
            </a:r>
            <a:r>
              <a:rPr lang="en-US" sz="4000" b="1" i="1" dirty="0">
                <a:latin typeface="Arial (Body)"/>
              </a:rPr>
              <a:t>, </a:t>
            </a:r>
            <a:r>
              <a:rPr lang="en-US" sz="4000" b="1" i="1" dirty="0" err="1">
                <a:latin typeface="Arial (Body)"/>
              </a:rPr>
              <a:t>đồ</a:t>
            </a:r>
            <a:r>
              <a:rPr lang="en-US" sz="4000" b="1" i="1" dirty="0">
                <a:latin typeface="Arial (Body)"/>
              </a:rPr>
              <a:t> thị </a:t>
            </a:r>
            <a:r>
              <a:rPr lang="en-US" sz="4000" b="1" i="1" dirty="0" err="1">
                <a:latin typeface="Arial (Body)"/>
              </a:rPr>
              <a:t>của</a:t>
            </a:r>
            <a:r>
              <a:rPr lang="en-US" sz="4000" b="1" i="1" dirty="0">
                <a:latin typeface="Arial (Body)"/>
              </a:rPr>
              <a:t> </a:t>
            </a:r>
            <a:r>
              <a:rPr lang="en-US" sz="4000" b="1" i="1" dirty="0" err="1">
                <a:latin typeface="Arial (Body)"/>
              </a:rPr>
              <a:t>hàm</a:t>
            </a:r>
            <a:r>
              <a:rPr lang="en-US" sz="4000" b="1" i="1" dirty="0">
                <a:latin typeface="Arial (Body)"/>
              </a:rPr>
              <a:t> </a:t>
            </a:r>
            <a:r>
              <a:rPr lang="en-US" sz="4000" b="1" i="1" dirty="0" err="1">
                <a:latin typeface="Arial (Body)"/>
              </a:rPr>
              <a:t>số</a:t>
            </a:r>
            <a:r>
              <a:rPr lang="vi-VN" sz="4000" b="1" i="1" dirty="0">
                <a:latin typeface="Arial (Body)"/>
              </a:rPr>
              <a:t>".</a:t>
            </a:r>
          </a:p>
        </p:txBody>
      </p:sp>
      <p:pic>
        <p:nvPicPr>
          <p:cNvPr id="34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95840">
            <a:off x="818535" y="7663985"/>
            <a:ext cx="2016426" cy="1880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55176" y="-162869"/>
            <a:ext cx="4041998" cy="106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2521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38800" y="-7886700"/>
            <a:ext cx="27446571" cy="25971211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1752600" y="3467100"/>
            <a:ext cx="146304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 THEO DÕI BÀI GIẢNG!</a:t>
            </a:r>
          </a:p>
        </p:txBody>
      </p:sp>
    </p:spTree>
    <p:extLst>
      <p:ext uri="{BB962C8B-B14F-4D97-AF65-F5344CB8AC3E}">
        <p14:creationId xmlns:p14="http://schemas.microsoft.com/office/powerpoint/2010/main" val="816432097"/>
      </p:ext>
    </p:extLst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/>
          <p:cNvSpPr/>
          <p:nvPr/>
        </p:nvSpPr>
        <p:spPr>
          <a:xfrm rot="-5400000">
            <a:off x="3908987" y="4511113"/>
            <a:ext cx="10551944" cy="1913191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1000" y="9278123"/>
            <a:ext cx="19136809" cy="1076445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2256"/>
          <a:stretch>
            <a:fillRect/>
          </a:stretch>
        </p:blipFill>
        <p:spPr>
          <a:xfrm rot="2125209">
            <a:off x="11736091" y="-879764"/>
            <a:ext cx="10330278" cy="356622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400736" y="2562614"/>
            <a:ext cx="11305864" cy="3952486"/>
            <a:chOff x="9144000" y="1901348"/>
            <a:chExt cx="7752726" cy="3054047"/>
          </a:xfrm>
        </p:grpSpPr>
        <p:sp>
          <p:nvSpPr>
            <p:cNvPr id="41" name="AutoShape 3"/>
            <p:cNvSpPr/>
            <p:nvPr/>
          </p:nvSpPr>
          <p:spPr>
            <a:xfrm>
              <a:off x="9144000" y="1901348"/>
              <a:ext cx="7752726" cy="3054047"/>
            </a:xfrm>
            <a:prstGeom prst="rect">
              <a:avLst/>
            </a:prstGeom>
            <a:solidFill>
              <a:srgbClr val="61A6A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AutoShape 7"/>
            <p:cNvSpPr/>
            <p:nvPr/>
          </p:nvSpPr>
          <p:spPr>
            <a:xfrm>
              <a:off x="9144000" y="1901348"/>
              <a:ext cx="7752726" cy="951331"/>
            </a:xfrm>
            <a:prstGeom prst="rect">
              <a:avLst/>
            </a:prstGeom>
            <a:solidFill>
              <a:srgbClr val="FFCE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8"/>
            <p:cNvSpPr txBox="1"/>
            <p:nvPr/>
          </p:nvSpPr>
          <p:spPr>
            <a:xfrm>
              <a:off x="9618457" y="2309828"/>
              <a:ext cx="6788617" cy="425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9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291B2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PHẦN 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91B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556284" y="4224148"/>
            <a:ext cx="4759637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4" y="5004025"/>
            <a:ext cx="2533006" cy="37116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2496800" y="5676900"/>
            <a:ext cx="1635091" cy="180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040" y="-3040"/>
            <a:ext cx="193869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15046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4078" y="623002"/>
            <a:ext cx="1524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1: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4078" y="1267713"/>
            <a:ext cx="15004122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vi-VN" sz="4000" dirty="0">
                <a:solidFill>
                  <a:srgbClr val="000000"/>
                </a:solidFill>
              </a:rPr>
              <a:t>Chu vi y (</a:t>
            </a:r>
            <a:r>
              <a:rPr lang="vi-VN" sz="4000" dirty="0" err="1">
                <a:solidFill>
                  <a:srgbClr val="000000"/>
                </a:solidFill>
              </a:rPr>
              <a:t>cm</a:t>
            </a:r>
            <a:r>
              <a:rPr lang="vi-VN" sz="4000" dirty="0">
                <a:solidFill>
                  <a:srgbClr val="000000"/>
                </a:solidFill>
              </a:rPr>
              <a:t>) của hình vuông có độ dài cạnh x (</a:t>
            </a:r>
            <a:r>
              <a:rPr lang="vi-VN" sz="4000" dirty="0" err="1">
                <a:solidFill>
                  <a:srgbClr val="000000"/>
                </a:solidFill>
              </a:rPr>
              <a:t>cm</a:t>
            </a:r>
            <a:r>
              <a:rPr lang="vi-VN" sz="4000" dirty="0">
                <a:solidFill>
                  <a:srgbClr val="000000"/>
                </a:solidFill>
              </a:rPr>
              <a:t>) được tính theo công thức y = 4x. Với mỗi giá trị của x, xác định được bao nhiêu giá trị tương ứng của y?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6DF25AC-7E5E-5233-0F65-17175D576DB6}"/>
              </a:ext>
            </a:extLst>
          </p:cNvPr>
          <p:cNvGrpSpPr/>
          <p:nvPr/>
        </p:nvGrpSpPr>
        <p:grpSpPr>
          <a:xfrm>
            <a:off x="8144169" y="4610100"/>
            <a:ext cx="1999661" cy="1322947"/>
            <a:chOff x="8144169" y="4482026"/>
            <a:chExt cx="1999661" cy="13229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BB07D8-D3DD-319C-6B6C-8EC64EE20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EF667A-B019-5990-9589-73B470EF1F20}"/>
                </a:ext>
              </a:extLst>
            </p:cNvPr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AE87FF-86BE-86F8-838F-33B321CF34B0}"/>
                  </a:ext>
                </a:extLst>
              </p:cNvPr>
              <p:cNvSpPr txBox="1"/>
              <p:nvPr/>
            </p:nvSpPr>
            <p:spPr>
              <a:xfrm>
                <a:off x="1382107" y="6149099"/>
                <a:ext cx="15613722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14:m>
                  <m:oMath xmlns:m="http://schemas.openxmlformats.org/officeDocument/2006/math"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 hình vuông có độ dài cạnh </a:t>
                </a:r>
                <a14:m>
                  <m:oMath xmlns:m="http://schemas.openxmlformats.org/officeDocument/2006/math"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 là các giá trị dương. Với mỗi giá trị của </a:t>
                </a:r>
                <a14:m>
                  <m:oMath xmlns:m="http://schemas.openxmlformats.org/officeDocument/2006/math"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xác định được một giá trị tương ứng của </a:t>
                </a:r>
                <a14:m>
                  <m:oMath xmlns:m="http://schemas.openxmlformats.org/officeDocument/2006/math">
                    <m:r>
                      <a:rPr lang="vi-VN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0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AE87FF-86BE-86F8-838F-33B321CF3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107" y="6149099"/>
                <a:ext cx="15613722" cy="2762936"/>
              </a:xfrm>
              <a:prstGeom prst="rect">
                <a:avLst/>
              </a:prstGeom>
              <a:blipFill>
                <a:blip r:embed="rId6"/>
                <a:stretch>
                  <a:fillRect l="-1406" r="-1367"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9368314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66700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714" y="8265985"/>
            <a:ext cx="1981306" cy="16692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0773" y="-495300"/>
            <a:ext cx="3993403" cy="115257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05000" y="571500"/>
            <a:ext cx="1999661" cy="1322947"/>
            <a:chOff x="8144169" y="4482026"/>
            <a:chExt cx="1999661" cy="13229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05000" y="2171700"/>
                <a:ext cx="14782800" cy="7364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 các giá trị của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vào công thức tính chu vi ta tìm giá trị các giá trị tương ứng của </a:t>
                </a:r>
                <a14:m>
                  <m:oMath xmlns:m="http://schemas.openxmlformats.org/officeDocument/2006/math"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Chẳng hạn:</a:t>
                </a:r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 Ví dụ: </a:t>
                </a:r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 ⇒ 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=4.1=4 (</m:t>
                      </m:r>
                      <m:r>
                        <a:rPr lang="vi-VN" sz="4000" i="1" kern="100" dirty="0" err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 dirty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 kern="100" dirty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1" kern="100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 kern="100" dirty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⇒ 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 dirty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 kern="100" dirty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4.3</m:t>
                          </m:r>
                        </m:num>
                        <m:den>
                          <m:r>
                            <a:rPr lang="vi-VN" sz="4000" i="1" kern="100" dirty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=6</m:t>
                      </m:r>
                      <m:r>
                        <a:rPr lang="vi-VN" sz="4000" i="1" kern="100" dirty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vi-VN" sz="4000" i="1" kern="100" dirty="0" err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vi-VN" sz="4000" i="1" kern="100" dirty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0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…….</a:t>
                </a:r>
                <a:endParaRPr lang="en-US" sz="32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71700"/>
                <a:ext cx="14782800" cy="7364260"/>
              </a:xfrm>
              <a:prstGeom prst="rect">
                <a:avLst/>
              </a:prstGeom>
              <a:blipFill>
                <a:blip r:embed="rId6"/>
                <a:stretch>
                  <a:fillRect l="-1485" r="-1443" b="-2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461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968137" y="335804"/>
            <a:ext cx="15008643" cy="890718"/>
            <a:chOff x="2895600" y="1881890"/>
            <a:chExt cx="15008643" cy="890718"/>
          </a:xfrm>
        </p:grpSpPr>
        <p:sp>
          <p:nvSpPr>
            <p:cNvPr id="2" name="Rectangle 1"/>
            <p:cNvSpPr/>
            <p:nvPr/>
          </p:nvSpPr>
          <p:spPr>
            <a:xfrm>
              <a:off x="2929263" y="2095500"/>
              <a:ext cx="1457450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2: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895600" y="1881890"/>
              <a:ext cx="15008643" cy="861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	    Trong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204154"/>
            <a:ext cx="2261812" cy="1420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6200" y="6216846"/>
            <a:ext cx="2324898" cy="19587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5940" y="1274668"/>
            <a:ext cx="16065157" cy="349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</a:rPr>
              <a:t>a) Số tiền người bán thu được khi lần lượt bán 2 </a:t>
            </a:r>
            <a:r>
              <a:rPr lang="vi-VN" sz="3800" dirty="0" err="1">
                <a:solidFill>
                  <a:srgbClr val="000000"/>
                </a:solidFill>
              </a:rPr>
              <a:t>kg</a:t>
            </a:r>
            <a:r>
              <a:rPr lang="vi-VN" sz="3800" dirty="0">
                <a:solidFill>
                  <a:srgbClr val="000000"/>
                </a:solidFill>
              </a:rPr>
              <a:t> thanh long; 3 </a:t>
            </a:r>
            <a:r>
              <a:rPr lang="vi-VN" sz="3800" dirty="0" err="1">
                <a:solidFill>
                  <a:srgbClr val="000000"/>
                </a:solidFill>
              </a:rPr>
              <a:t>kg</a:t>
            </a:r>
            <a:r>
              <a:rPr lang="vi-VN" sz="3800" dirty="0">
                <a:solidFill>
                  <a:srgbClr val="000000"/>
                </a:solidFill>
              </a:rPr>
              <a:t> thanh long.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rgbClr val="000000"/>
                </a:solidFill>
              </a:rPr>
              <a:t>b) Gọi y (đồng) là số tiền người bán thu được khi bán x (</a:t>
            </a:r>
            <a:r>
              <a:rPr lang="vi-VN" sz="3800" dirty="0" err="1">
                <a:solidFill>
                  <a:srgbClr val="000000"/>
                </a:solidFill>
              </a:rPr>
              <a:t>kg</a:t>
            </a:r>
            <a:r>
              <a:rPr lang="vi-VN" sz="3800" dirty="0">
                <a:solidFill>
                  <a:srgbClr val="000000"/>
                </a:solidFill>
              </a:rPr>
              <a:t>) thanh long. Với mỗi giá trị của x, ta xác định được bao nhiêu giá trị tương ứng của y?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5117" y="-533465"/>
            <a:ext cx="4194412" cy="110530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3F749B4-586A-BD6A-36D1-44A299B2B1D0}"/>
              </a:ext>
            </a:extLst>
          </p:cNvPr>
          <p:cNvGrpSpPr/>
          <p:nvPr/>
        </p:nvGrpSpPr>
        <p:grpSpPr>
          <a:xfrm>
            <a:off x="2139" y="4858236"/>
            <a:ext cx="1999661" cy="1322947"/>
            <a:chOff x="8144169" y="4482026"/>
            <a:chExt cx="1999661" cy="13229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08EB73-08D0-9D98-B4A2-BA7FBE653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4169" y="4482026"/>
              <a:ext cx="1999661" cy="13229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E18DCC-C444-86E4-2D3A-52FBCA4EC013}"/>
                </a:ext>
              </a:extLst>
            </p:cNvPr>
            <p:cNvSpPr txBox="1"/>
            <p:nvPr/>
          </p:nvSpPr>
          <p:spPr>
            <a:xfrm>
              <a:off x="8403159" y="4726471"/>
              <a:ext cx="15716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92A23F-C25E-FEB1-277D-57EFB07A7C95}"/>
                  </a:ext>
                </a:extLst>
              </p:cNvPr>
              <p:cNvSpPr txBox="1"/>
              <p:nvPr/>
            </p:nvSpPr>
            <p:spPr>
              <a:xfrm>
                <a:off x="2318379" y="5372100"/>
                <a:ext cx="15793033" cy="4486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Số tiền người bán thu được khi bán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𝑘𝑔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thanh long là: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. 32 000=64 000 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(đồng)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 tiền người bán thu được khi bán 3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𝑘𝑔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thanh long là: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 . 32 000=96 000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(đồng)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Với mỗi giá trị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chỉ xác định được một giá trị tương ứng của </a:t>
                </a:r>
                <a14:m>
                  <m:oMath xmlns:m="http://schemas.openxmlformats.org/officeDocument/2006/math">
                    <m:r>
                      <a:rPr lang="vi-VN" sz="38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800" kern="1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92A23F-C25E-FEB1-277D-57EFB07A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379" y="5372100"/>
                <a:ext cx="15793033" cy="4486293"/>
              </a:xfrm>
              <a:prstGeom prst="rect">
                <a:avLst/>
              </a:prstGeom>
              <a:blipFill>
                <a:blip r:embed="rId6"/>
                <a:stretch>
                  <a:fillRect l="-1274" r="-54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327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9303307" y="-4783333"/>
            <a:ext cx="10833473" cy="1982995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4136" y="-285093"/>
            <a:ext cx="19705933" cy="11084587"/>
          </a:xfrm>
          <a:prstGeom prst="rect">
            <a:avLst/>
          </a:prstGeom>
        </p:spPr>
      </p:pic>
      <p:sp>
        <p:nvSpPr>
          <p:cNvPr id="15" name="AutoShape 6"/>
          <p:cNvSpPr/>
          <p:nvPr/>
        </p:nvSpPr>
        <p:spPr>
          <a:xfrm>
            <a:off x="517272" y="534069"/>
            <a:ext cx="17373600" cy="9448800"/>
          </a:xfrm>
          <a:prstGeom prst="rect">
            <a:avLst/>
          </a:prstGeom>
          <a:solidFill>
            <a:srgbClr val="F6F6E9"/>
          </a:solidFill>
        </p:spPr>
        <p:txBody>
          <a:bodyPr/>
          <a:lstStyle/>
          <a:p>
            <a:endParaRPr lang="en-US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75512" y="39971"/>
            <a:ext cx="4287847" cy="82261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57199" y="1369397"/>
            <a:ext cx="4471887" cy="1259503"/>
          </a:xfrm>
          <a:prstGeom prst="homePlat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 NGHĨA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190750" y="3270107"/>
                <a:ext cx="13906500" cy="4404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 đại lượng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phụ thuộc vào đại lượng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thay đổi) sao cho với mỗi giá trị của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luôn xác định được chỉ một giá trị tương ứng của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được gọi là hàm số của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8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gọi là biến số.</a:t>
                </a:r>
                <a:endParaRPr lang="en-US" sz="4800" kern="1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750" y="3270107"/>
                <a:ext cx="13906500" cy="4404988"/>
              </a:xfrm>
              <a:prstGeom prst="rect">
                <a:avLst/>
              </a:prstGeom>
              <a:blipFill>
                <a:blip r:embed="rId6"/>
                <a:stretch>
                  <a:fillRect l="-1972" r="-1972" b="-5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4436" y="5667198"/>
            <a:ext cx="1654066" cy="17416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9141" y="511381"/>
            <a:ext cx="190211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859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13472</TotalTime>
  <Words>3066</Words>
  <Application>Microsoft Office PowerPoint</Application>
  <PresentationFormat>Custom</PresentationFormat>
  <Paragraphs>309</Paragraphs>
  <Slides>44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Calibri</vt:lpstr>
      <vt:lpstr>Arial</vt:lpstr>
      <vt:lpstr>Arial (Body)</vt:lpstr>
      <vt:lpstr>Calibri Light</vt:lpstr>
      <vt:lpstr>Times New Roman</vt:lpstr>
      <vt:lpstr>Cambria Math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tuyết nguyễn thị ánh</cp:lastModifiedBy>
  <cp:revision>255</cp:revision>
  <dcterms:created xsi:type="dcterms:W3CDTF">2006-08-16T00:00:00Z</dcterms:created>
  <dcterms:modified xsi:type="dcterms:W3CDTF">2023-12-11T17:50:05Z</dcterms:modified>
  <dc:identifier>DAFARKD_w7U</dc:identifier>
</cp:coreProperties>
</file>