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73" r:id="rId3"/>
    <p:sldId id="270" r:id="rId4"/>
    <p:sldId id="257" r:id="rId5"/>
    <p:sldId id="259" r:id="rId6"/>
    <p:sldId id="272" r:id="rId7"/>
    <p:sldId id="381" r:id="rId8"/>
    <p:sldId id="392" r:id="rId9"/>
    <p:sldId id="393" r:id="rId10"/>
    <p:sldId id="268" r:id="rId11"/>
    <p:sldId id="387" r:id="rId12"/>
    <p:sldId id="394" r:id="rId13"/>
    <p:sldId id="282" r:id="rId14"/>
    <p:sldId id="395" r:id="rId15"/>
    <p:sldId id="286" r:id="rId16"/>
    <p:sldId id="396" r:id="rId17"/>
    <p:sldId id="363" r:id="rId18"/>
    <p:sldId id="295" r:id="rId19"/>
    <p:sldId id="276" r:id="rId20"/>
    <p:sldId id="369" r:id="rId21"/>
    <p:sldId id="348" r:id="rId22"/>
    <p:sldId id="365" r:id="rId23"/>
    <p:sldId id="261" r:id="rId24"/>
    <p:sldId id="353" r:id="rId25"/>
  </p:sldIdLst>
  <p:sldSz cx="18288000" cy="10287000"/>
  <p:notesSz cx="6858000" cy="9144000"/>
  <p:embeddedFontLst>
    <p:embeddedFont>
      <p:font typeface="Calibri" panose="020F0502020204030204" pitchFamily="34" charset="0"/>
      <p:regular r:id="rId27"/>
      <p:bold r:id="rId28"/>
      <p:italic r:id="rId29"/>
      <p:boldItalic r:id="rId30"/>
    </p:embeddedFont>
    <p:embeddedFont>
      <p:font typeface="Cambria Math" panose="02040503050406030204" pitchFamily="18"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DED9"/>
    <a:srgbClr val="FFFFCC"/>
    <a:srgbClr val="99BA56"/>
    <a:srgbClr val="D5FFE8"/>
    <a:srgbClr val="C1FFDD"/>
    <a:srgbClr val="FFFF99"/>
    <a:srgbClr val="FFD3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570" autoAdjust="0"/>
  </p:normalViewPr>
  <p:slideViewPr>
    <p:cSldViewPr>
      <p:cViewPr varScale="1">
        <p:scale>
          <a:sx n="39" d="100"/>
          <a:sy n="39" d="100"/>
        </p:scale>
        <p:origin x="31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FE8F4-F68A-47EB-BF17-1A7362961D94}"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555CC-C205-44C7-902C-1A398AB8006E}" type="slidenum">
              <a:rPr lang="en-US" smtClean="0"/>
              <a:t>‹#›</a:t>
            </a:fld>
            <a:endParaRPr lang="en-US"/>
          </a:p>
        </p:txBody>
      </p:sp>
    </p:spTree>
    <p:extLst>
      <p:ext uri="{BB962C8B-B14F-4D97-AF65-F5344CB8AC3E}">
        <p14:creationId xmlns:p14="http://schemas.microsoft.com/office/powerpoint/2010/main" val="3154292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555CC-C205-44C7-902C-1A398AB8006E}" type="slidenum">
              <a:rPr lang="en-US" smtClean="0"/>
              <a:t>2</a:t>
            </a:fld>
            <a:endParaRPr lang="en-US"/>
          </a:p>
        </p:txBody>
      </p:sp>
    </p:spTree>
    <p:extLst>
      <p:ext uri="{BB962C8B-B14F-4D97-AF65-F5344CB8AC3E}">
        <p14:creationId xmlns:p14="http://schemas.microsoft.com/office/powerpoint/2010/main" val="2740046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555CC-C205-44C7-902C-1A398AB8006E}" type="slidenum">
              <a:rPr lang="en-US" smtClean="0"/>
              <a:t>6</a:t>
            </a:fld>
            <a:endParaRPr lang="en-US"/>
          </a:p>
        </p:txBody>
      </p:sp>
    </p:spTree>
    <p:extLst>
      <p:ext uri="{BB962C8B-B14F-4D97-AF65-F5344CB8AC3E}">
        <p14:creationId xmlns:p14="http://schemas.microsoft.com/office/powerpoint/2010/main" val="3966151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555CC-C205-44C7-902C-1A398AB8006E}" type="slidenum">
              <a:rPr lang="en-US" smtClean="0"/>
              <a:t>7</a:t>
            </a:fld>
            <a:endParaRPr lang="en-US"/>
          </a:p>
        </p:txBody>
      </p:sp>
    </p:spTree>
    <p:extLst>
      <p:ext uri="{BB962C8B-B14F-4D97-AF65-F5344CB8AC3E}">
        <p14:creationId xmlns:p14="http://schemas.microsoft.com/office/powerpoint/2010/main" val="2984825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555CC-C205-44C7-902C-1A398AB8006E}" type="slidenum">
              <a:rPr lang="en-US" smtClean="0"/>
              <a:t>8</a:t>
            </a:fld>
            <a:endParaRPr lang="en-US"/>
          </a:p>
        </p:txBody>
      </p:sp>
    </p:spTree>
    <p:extLst>
      <p:ext uri="{BB962C8B-B14F-4D97-AF65-F5344CB8AC3E}">
        <p14:creationId xmlns:p14="http://schemas.microsoft.com/office/powerpoint/2010/main" val="3546336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555CC-C205-44C7-902C-1A398AB8006E}" type="slidenum">
              <a:rPr lang="en-US" smtClean="0"/>
              <a:t>9</a:t>
            </a:fld>
            <a:endParaRPr lang="en-US"/>
          </a:p>
        </p:txBody>
      </p:sp>
    </p:spTree>
    <p:extLst>
      <p:ext uri="{BB962C8B-B14F-4D97-AF65-F5344CB8AC3E}">
        <p14:creationId xmlns:p14="http://schemas.microsoft.com/office/powerpoint/2010/main" val="791374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555CC-C205-44C7-902C-1A398AB8006E}" type="slidenum">
              <a:rPr lang="en-US" smtClean="0"/>
              <a:t>11</a:t>
            </a:fld>
            <a:endParaRPr lang="en-US"/>
          </a:p>
        </p:txBody>
      </p:sp>
    </p:spTree>
    <p:extLst>
      <p:ext uri="{BB962C8B-B14F-4D97-AF65-F5344CB8AC3E}">
        <p14:creationId xmlns:p14="http://schemas.microsoft.com/office/powerpoint/2010/main" val="1378097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555CC-C205-44C7-902C-1A398AB8006E}" type="slidenum">
              <a:rPr lang="en-US" smtClean="0"/>
              <a:t>12</a:t>
            </a:fld>
            <a:endParaRPr lang="en-US"/>
          </a:p>
        </p:txBody>
      </p:sp>
    </p:spTree>
    <p:extLst>
      <p:ext uri="{BB962C8B-B14F-4D97-AF65-F5344CB8AC3E}">
        <p14:creationId xmlns:p14="http://schemas.microsoft.com/office/powerpoint/2010/main" val="75792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4.svg"/><Relationship Id="rId7"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25.sv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slideLayout" Target="../slideLayouts/slideLayout7.xml"/><Relationship Id="rId7" Type="http://schemas.openxmlformats.org/officeDocument/2006/relationships/oleObject" Target="../embeddings/oleObject1.bin"/><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21.sv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4.svg"/><Relationship Id="rId7"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txBody>
            <a:bodyPr/>
            <a:lstStyle/>
            <a:p>
              <a:endParaRPr lang="en-US"/>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7" name="Group 17"/>
          <p:cNvGrpSpPr/>
          <p:nvPr/>
        </p:nvGrpSpPr>
        <p:grpSpPr>
          <a:xfrm>
            <a:off x="14460300" y="709904"/>
            <a:ext cx="3666838" cy="947966"/>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a:p>
          </p:txBody>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22" name="Group 22"/>
          <p:cNvGrpSpPr/>
          <p:nvPr/>
        </p:nvGrpSpPr>
        <p:grpSpPr>
          <a:xfrm>
            <a:off x="-115376" y="527652"/>
            <a:ext cx="17319661" cy="9948534"/>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txBody>
            <a:bodyPr/>
            <a:lstStyle/>
            <a:p>
              <a:endParaRPr lang="en-US"/>
            </a:p>
          </p:txBody>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363921" y="527652"/>
            <a:ext cx="17568206" cy="11712137"/>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32" name="Group 32"/>
          <p:cNvGrpSpPr/>
          <p:nvPr/>
        </p:nvGrpSpPr>
        <p:grpSpPr>
          <a:xfrm>
            <a:off x="828737" y="2237854"/>
            <a:ext cx="14900499" cy="6311473"/>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txBody>
            <a:bodyPr/>
            <a:lstStyle/>
            <a:p>
              <a:endParaRPr lang="en-US"/>
            </a:p>
          </p:txBody>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5" name="Freeform 35"/>
          <p:cNvSpPr/>
          <p:nvPr/>
        </p:nvSpPr>
        <p:spPr>
          <a:xfrm>
            <a:off x="1815546" y="1169396"/>
            <a:ext cx="1563078" cy="1606902"/>
          </a:xfrm>
          <a:custGeom>
            <a:avLst/>
            <a:gdLst/>
            <a:ahLst/>
            <a:cxnLst/>
            <a:rect l="l" t="t" r="r" b="b"/>
            <a:pathLst>
              <a:path w="1563078" h="1606902">
                <a:moveTo>
                  <a:pt x="0" y="0"/>
                </a:moveTo>
                <a:lnTo>
                  <a:pt x="1563077" y="0"/>
                </a:lnTo>
                <a:lnTo>
                  <a:pt x="1563077" y="1606903"/>
                </a:lnTo>
                <a:lnTo>
                  <a:pt x="0" y="1606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6" name="Freeform 36"/>
          <p:cNvSpPr/>
          <p:nvPr/>
        </p:nvSpPr>
        <p:spPr>
          <a:xfrm>
            <a:off x="828737" y="7495136"/>
            <a:ext cx="3332211" cy="2108380"/>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7" name="Freeform 37"/>
          <p:cNvSpPr/>
          <p:nvPr/>
        </p:nvSpPr>
        <p:spPr>
          <a:xfrm rot="-1358923">
            <a:off x="12722601" y="6957185"/>
            <a:ext cx="2703746" cy="3184283"/>
          </a:xfrm>
          <a:custGeom>
            <a:avLst/>
            <a:gdLst/>
            <a:ahLst/>
            <a:cxnLst/>
            <a:rect l="l" t="t" r="r" b="b"/>
            <a:pathLst>
              <a:path w="2703746" h="3184283">
                <a:moveTo>
                  <a:pt x="0" y="0"/>
                </a:moveTo>
                <a:lnTo>
                  <a:pt x="2703746" y="0"/>
                </a:lnTo>
                <a:lnTo>
                  <a:pt x="2703746" y="3184283"/>
                </a:lnTo>
                <a:lnTo>
                  <a:pt x="0" y="31842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8" name="Freeform 38"/>
          <p:cNvSpPr/>
          <p:nvPr/>
        </p:nvSpPr>
        <p:spPr>
          <a:xfrm rot="-607473">
            <a:off x="14846935" y="6878444"/>
            <a:ext cx="524042" cy="1779154"/>
          </a:xfrm>
          <a:custGeom>
            <a:avLst/>
            <a:gdLst/>
            <a:ahLst/>
            <a:cxnLst/>
            <a:rect l="l" t="t" r="r" b="b"/>
            <a:pathLst>
              <a:path w="524042" h="1779154">
                <a:moveTo>
                  <a:pt x="0" y="0"/>
                </a:moveTo>
                <a:lnTo>
                  <a:pt x="524042" y="0"/>
                </a:lnTo>
                <a:lnTo>
                  <a:pt x="524042" y="1779154"/>
                </a:lnTo>
                <a:lnTo>
                  <a:pt x="0" y="17791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9" name="Freeform 39"/>
          <p:cNvSpPr/>
          <p:nvPr/>
        </p:nvSpPr>
        <p:spPr>
          <a:xfrm rot="-1729736">
            <a:off x="14147400" y="811567"/>
            <a:ext cx="470779" cy="4388615"/>
          </a:xfrm>
          <a:custGeom>
            <a:avLst/>
            <a:gdLst/>
            <a:ahLst/>
            <a:cxnLst/>
            <a:rect l="l" t="t" r="r" b="b"/>
            <a:pathLst>
              <a:path w="470779" h="4388615">
                <a:moveTo>
                  <a:pt x="0" y="0"/>
                </a:moveTo>
                <a:lnTo>
                  <a:pt x="470778" y="0"/>
                </a:lnTo>
                <a:lnTo>
                  <a:pt x="470778" y="4388615"/>
                </a:lnTo>
                <a:lnTo>
                  <a:pt x="0" y="43886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0" name="Freeform 40"/>
          <p:cNvSpPr/>
          <p:nvPr/>
        </p:nvSpPr>
        <p:spPr>
          <a:xfrm rot="-897102">
            <a:off x="15279507" y="809281"/>
            <a:ext cx="493296" cy="4598517"/>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1" name="TextBox 41"/>
          <p:cNvSpPr txBox="1"/>
          <p:nvPr/>
        </p:nvSpPr>
        <p:spPr>
          <a:xfrm>
            <a:off x="2494842" y="3288228"/>
            <a:ext cx="12299056" cy="3693319"/>
          </a:xfrm>
          <a:prstGeom prst="rect">
            <a:avLst/>
          </a:prstGeom>
        </p:spPr>
        <p:txBody>
          <a:bodyPr wrap="square" lIns="0" tIns="0" rIns="0" bIns="0" rtlCol="0" anchor="t">
            <a:spAutoFit/>
          </a:bodyPr>
          <a:lstStyle/>
          <a:p>
            <a:pPr algn="ctr">
              <a:lnSpc>
                <a:spcPct val="150000"/>
              </a:lnSpc>
            </a:pPr>
            <a:r>
              <a:rPr lang="vi-VN" sz="8000" b="1" spc="204" dirty="0">
                <a:solidFill>
                  <a:srgbClr val="231F20"/>
                </a:solidFill>
                <a:latin typeface="Arial" panose="020B0604020202020204" pitchFamily="34" charset="0"/>
                <a:cs typeface="Arial" panose="020B0604020202020204" pitchFamily="34" charset="0"/>
              </a:rPr>
              <a:t>CHÀO MỪNG CẢ LỚP ĐẾN VỚI BÀI HỌC MỚI!</a:t>
            </a:r>
            <a:endParaRPr lang="en-US" sz="8000" b="1" spc="204" dirty="0">
              <a:solidFill>
                <a:srgbClr val="231F20"/>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60300" y="709904"/>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a:p>
          </p:txBody>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535970" y="259629"/>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35" name="Freeform 35"/>
          <p:cNvSpPr/>
          <p:nvPr/>
        </p:nvSpPr>
        <p:spPr>
          <a:xfrm rot="9640325">
            <a:off x="1273258" y="1125131"/>
            <a:ext cx="612100" cy="2064755"/>
          </a:xfrm>
          <a:custGeom>
            <a:avLst/>
            <a:gdLst/>
            <a:ahLst/>
            <a:cxnLst/>
            <a:rect l="l" t="t" r="r" b="b"/>
            <a:pathLst>
              <a:path w="504788" h="1713788">
                <a:moveTo>
                  <a:pt x="0" y="0"/>
                </a:moveTo>
                <a:lnTo>
                  <a:pt x="504789" y="0"/>
                </a:lnTo>
                <a:lnTo>
                  <a:pt x="504789" y="1713788"/>
                </a:lnTo>
                <a:lnTo>
                  <a:pt x="0" y="17137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7" name="TextBox 32">
            <a:extLst>
              <a:ext uri="{FF2B5EF4-FFF2-40B4-BE49-F238E27FC236}">
                <a16:creationId xmlns:a16="http://schemas.microsoft.com/office/drawing/2014/main" id="{3C76A044-3075-6076-4862-71E8868435E9}"/>
              </a:ext>
            </a:extLst>
          </p:cNvPr>
          <p:cNvSpPr txBox="1"/>
          <p:nvPr/>
        </p:nvSpPr>
        <p:spPr>
          <a:xfrm>
            <a:off x="449448" y="3957341"/>
            <a:ext cx="16230600" cy="2598917"/>
          </a:xfrm>
          <a:prstGeom prst="rect">
            <a:avLst/>
          </a:prstGeom>
        </p:spPr>
        <p:txBody>
          <a:bodyPr wrap="square" lIns="0" tIns="0" rIns="0" bIns="0" rtlCol="0" anchor="t">
            <a:spAutoFit/>
          </a:bodyPr>
          <a:lstStyle/>
          <a:p>
            <a:pPr algn="ctr">
              <a:lnSpc>
                <a:spcPct val="150000"/>
              </a:lnSpc>
            </a:pPr>
            <a:r>
              <a:rPr lang="en-US" sz="6000" b="1" spc="182" dirty="0">
                <a:solidFill>
                  <a:srgbClr val="C00000"/>
                </a:solidFill>
                <a:latin typeface="Arial" panose="020B0604020202020204" pitchFamily="34" charset="0"/>
                <a:cs typeface="Arial" panose="020B0604020202020204" pitchFamily="34" charset="0"/>
              </a:rPr>
              <a:t>II. </a:t>
            </a:r>
            <a:r>
              <a:rPr kumimoji="0" lang="en-US" sz="6000" b="1" i="0" u="none" strike="noStrike" kern="1200" cap="none" spc="8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MỘT MÔ HÌNH 3 CHIỀU MÔ TẢ NGUYÊN LÍ HOẠT ĐỘNG CỦA HOLOGRAM</a:t>
            </a:r>
          </a:p>
        </p:txBody>
      </p:sp>
    </p:spTree>
  </p:cSld>
  <p:clrMapOvr>
    <a:masterClrMapping/>
  </p:clrMapOvr>
  <p:transition spd="med">
    <p:comb/>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43971"/>
            <a:ext cx="3246680" cy="3255592"/>
          </a:xfrm>
          <a:prstGeom prst="rect">
            <a:avLst/>
          </a:prstGeom>
        </p:spPr>
        <p:txBody>
          <a:bodyPr lIns="50800" tIns="50800" rIns="50800" bIns="50800" rtlCol="0" anchor="ctr"/>
          <a:lstStyle/>
          <a:p>
            <a:pPr algn="ctr">
              <a:lnSpc>
                <a:spcPts val="2659"/>
              </a:lnSpc>
              <a:spcBef>
                <a:spcPct val="0"/>
              </a:spcBef>
            </a:pPr>
            <a:endParaRPr/>
          </a:p>
        </p:txBody>
      </p:sp>
      <p:pic>
        <p:nvPicPr>
          <p:cNvPr id="14" name="Picture 13"/>
          <p:cNvPicPr>
            <a:picLocks noChangeAspect="1"/>
          </p:cNvPicPr>
          <p:nvPr/>
        </p:nvPicPr>
        <p:blipFill>
          <a:blip r:embed="rId3"/>
          <a:stretch>
            <a:fillRect/>
          </a:stretch>
        </p:blipFill>
        <p:spPr>
          <a:xfrm>
            <a:off x="16671491" y="111684"/>
            <a:ext cx="1565547" cy="1565547"/>
          </a:xfrm>
          <a:prstGeom prst="rect">
            <a:avLst/>
          </a:prstGeom>
        </p:spPr>
      </p:pic>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1AF7E6F-41DB-11CF-1937-3A35773B13D0}"/>
                  </a:ext>
                </a:extLst>
              </p:cNvPr>
              <p:cNvSpPr txBox="1"/>
              <p:nvPr/>
            </p:nvSpPr>
            <p:spPr>
              <a:xfrm>
                <a:off x="653539" y="696058"/>
                <a:ext cx="16769833" cy="4793748"/>
              </a:xfrm>
              <a:prstGeom prst="rect">
                <a:avLst/>
              </a:prstGeom>
              <a:noFill/>
            </p:spPr>
            <p:txBody>
              <a:bodyPr wrap="square">
                <a:spAutoFit/>
              </a:bodyPr>
              <a:lstStyle/>
              <a:p>
                <a:pPr algn="just">
                  <a:lnSpc>
                    <a:spcPct val="150000"/>
                  </a:lnSpc>
                  <a:spcBef>
                    <a:spcPts val="100"/>
                  </a:spcBef>
                  <a:spcAft>
                    <a:spcPts val="100"/>
                  </a:spcAft>
                </a:pPr>
                <a:r>
                  <a:rPr lang="vi-VN" sz="3400" kern="100" dirty="0">
                    <a:ea typeface="Calibri" panose="020F0502020204030204" pitchFamily="34" charset="0"/>
                    <a:cs typeface="Times New Roman" panose="02020603050405020304" pitchFamily="18" charset="0"/>
                  </a:rPr>
                  <a:t>- Giả sử ta có một hình chóp tứ giác đều </a:t>
                </a:r>
                <a14:m>
                  <m:oMath xmlns:m="http://schemas.openxmlformats.org/officeDocument/2006/math">
                    <m:r>
                      <a:rPr lang="vi-VN" sz="3400" i="1" kern="100">
                        <a:ea typeface="Calibri" panose="020F0502020204030204" pitchFamily="34" charset="0"/>
                        <a:cs typeface="Times New Roman" panose="02020603050405020304" pitchFamily="18" charset="0"/>
                      </a:rPr>
                      <m:t>𝑆</m:t>
                    </m:r>
                    <m:r>
                      <a:rPr lang="vi-VN" sz="3400" i="1" kern="100">
                        <a:ea typeface="Calibri" panose="020F0502020204030204" pitchFamily="34" charset="0"/>
                        <a:cs typeface="Times New Roman" panose="02020603050405020304" pitchFamily="18" charset="0"/>
                      </a:rPr>
                      <m:t>.</m:t>
                    </m:r>
                    <m:r>
                      <a:rPr lang="vi-VN" sz="3400" i="1" kern="100">
                        <a:ea typeface="Calibri" panose="020F0502020204030204" pitchFamily="34" charset="0"/>
                        <a:cs typeface="Times New Roman" panose="02020603050405020304" pitchFamily="18" charset="0"/>
                      </a:rPr>
                      <m:t>𝐴𝐵𝐶𝐷</m:t>
                    </m:r>
                  </m:oMath>
                </a14:m>
                <a:r>
                  <a:rPr lang="vi-VN" sz="3400" kern="100" dirty="0">
                    <a:ea typeface="Times New Roman" panose="02020603050405020304" pitchFamily="18" charset="0"/>
                    <a:cs typeface="Times New Roman" panose="02020603050405020304" pitchFamily="18" charset="0"/>
                  </a:rPr>
                  <a:t> làm bằng vật liệu trong suốt, sao cho </a:t>
                </a:r>
                <a14:m>
                  <m:oMath xmlns:m="http://schemas.openxmlformats.org/officeDocument/2006/math">
                    <m:r>
                      <a:rPr lang="vi-VN" sz="3400" i="1" kern="100">
                        <a:ea typeface="Times New Roman" panose="02020603050405020304" pitchFamily="18" charset="0"/>
                        <a:cs typeface="Times New Roman" panose="02020603050405020304" pitchFamily="18" charset="0"/>
                      </a:rPr>
                      <m:t>𝑆𝑂</m:t>
                    </m:r>
                    <m:r>
                      <a:rPr lang="vi-VN" sz="3400" i="1" kern="100">
                        <a:ea typeface="Times New Roman" panose="02020603050405020304" pitchFamily="18" charset="0"/>
                        <a:cs typeface="Times New Roman" panose="02020603050405020304" pitchFamily="18" charset="0"/>
                      </a:rPr>
                      <m:t>=</m:t>
                    </m:r>
                    <m:r>
                      <a:rPr lang="vi-VN" sz="3400" i="1" kern="100">
                        <a:ea typeface="Times New Roman" panose="02020603050405020304" pitchFamily="18" charset="0"/>
                        <a:cs typeface="Times New Roman" panose="02020603050405020304" pitchFamily="18" charset="0"/>
                      </a:rPr>
                      <m:t>𝑂𝐼</m:t>
                    </m:r>
                  </m:oMath>
                </a14:m>
                <a:r>
                  <a:rPr lang="vi-VN" sz="3400" kern="100" dirty="0">
                    <a:ea typeface="Times New Roman" panose="02020603050405020304" pitchFamily="18" charset="0"/>
                    <a:cs typeface="Times New Roman" panose="02020603050405020304" pitchFamily="18" charset="0"/>
                  </a:rPr>
                  <a:t>. Trong đó </a:t>
                </a:r>
                <a14:m>
                  <m:oMath xmlns:m="http://schemas.openxmlformats.org/officeDocument/2006/math">
                    <m:r>
                      <a:rPr lang="vi-VN" sz="3400" i="1" kern="100">
                        <a:ea typeface="Times New Roman" panose="02020603050405020304" pitchFamily="18" charset="0"/>
                        <a:cs typeface="Times New Roman" panose="02020603050405020304" pitchFamily="18" charset="0"/>
                      </a:rPr>
                      <m:t>𝑂</m:t>
                    </m:r>
                  </m:oMath>
                </a14:m>
                <a:r>
                  <a:rPr lang="vi-VN" sz="3400" kern="100" dirty="0">
                    <a:ea typeface="Times New Roman" panose="02020603050405020304" pitchFamily="18" charset="0"/>
                    <a:cs typeface="Times New Roman" panose="02020603050405020304" pitchFamily="18" charset="0"/>
                  </a:rPr>
                  <a:t> là tâm của mặt đáy </a:t>
                </a:r>
                <a14:m>
                  <m:oMath xmlns:m="http://schemas.openxmlformats.org/officeDocument/2006/math">
                    <m:r>
                      <a:rPr lang="vi-VN" sz="3400" i="1" kern="100">
                        <a:ea typeface="Times New Roman" panose="02020603050405020304" pitchFamily="18" charset="0"/>
                        <a:cs typeface="Times New Roman" panose="02020603050405020304" pitchFamily="18" charset="0"/>
                      </a:rPr>
                      <m:t>𝐴𝐵𝐶𝐷</m:t>
                    </m:r>
                  </m:oMath>
                </a14:m>
                <a:r>
                  <a:rPr lang="vi-VN" sz="3400" kern="100" dirty="0">
                    <a:ea typeface="Times New Roman" panose="02020603050405020304" pitchFamily="18" charset="0"/>
                    <a:cs typeface="Times New Roman" panose="02020603050405020304" pitchFamily="18" charset="0"/>
                  </a:rPr>
                  <a:t> và </a:t>
                </a:r>
                <a14:m>
                  <m:oMath xmlns:m="http://schemas.openxmlformats.org/officeDocument/2006/math">
                    <m:r>
                      <a:rPr lang="vi-VN" sz="3400" i="1" kern="100">
                        <a:ea typeface="Times New Roman" panose="02020603050405020304" pitchFamily="18" charset="0"/>
                        <a:cs typeface="Times New Roman" panose="02020603050405020304" pitchFamily="18" charset="0"/>
                      </a:rPr>
                      <m:t>𝐼</m:t>
                    </m:r>
                  </m:oMath>
                </a14:m>
                <a:r>
                  <a:rPr lang="vi-VN" sz="3400" kern="100" dirty="0">
                    <a:ea typeface="Times New Roman" panose="02020603050405020304" pitchFamily="18" charset="0"/>
                    <a:cs typeface="Times New Roman" panose="02020603050405020304" pitchFamily="18" charset="0"/>
                  </a:rPr>
                  <a:t> là trung điểm của cạnh </a:t>
                </a:r>
                <a14:m>
                  <m:oMath xmlns:m="http://schemas.openxmlformats.org/officeDocument/2006/math">
                    <m:r>
                      <a:rPr lang="vi-VN" sz="3400" i="1" kern="100">
                        <a:ea typeface="Times New Roman" panose="02020603050405020304" pitchFamily="18" charset="0"/>
                        <a:cs typeface="Times New Roman" panose="02020603050405020304" pitchFamily="18" charset="0"/>
                      </a:rPr>
                      <m:t>𝐴𝐵</m:t>
                    </m:r>
                  </m:oMath>
                </a14:m>
                <a:r>
                  <a:rPr lang="vi-VN" sz="3400" kern="100" dirty="0">
                    <a:ea typeface="Times New Roman" panose="02020603050405020304" pitchFamily="18" charset="0"/>
                    <a:cs typeface="Times New Roman" panose="02020603050405020304" pitchFamily="18" charset="0"/>
                  </a:rPr>
                  <a:t>.</a:t>
                </a:r>
                <a:endParaRPr lang="en-US" sz="3400" kern="100" dirty="0">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vi-VN" sz="3400" kern="100" dirty="0">
                    <a:ea typeface="Times New Roman" panose="02020603050405020304" pitchFamily="18" charset="0"/>
                    <a:cs typeface="Times New Roman" panose="02020603050405020304" pitchFamily="18" charset="0"/>
                  </a:rPr>
                  <a:t>Trên cạnh </a:t>
                </a:r>
                <a14:m>
                  <m:oMath xmlns:m="http://schemas.openxmlformats.org/officeDocument/2006/math">
                    <m:r>
                      <a:rPr lang="vi-VN" sz="3400" i="1" kern="100">
                        <a:ea typeface="Times New Roman" panose="02020603050405020304" pitchFamily="18" charset="0"/>
                        <a:cs typeface="Times New Roman" panose="02020603050405020304" pitchFamily="18" charset="0"/>
                      </a:rPr>
                      <m:t>𝑆𝐴</m:t>
                    </m:r>
                    <m:r>
                      <a:rPr lang="vi-VN" sz="3400" i="1" kern="100">
                        <a:ea typeface="Times New Roman" panose="02020603050405020304" pitchFamily="18" charset="0"/>
                        <a:cs typeface="Times New Roman" panose="02020603050405020304" pitchFamily="18" charset="0"/>
                      </a:rPr>
                      <m:t>, </m:t>
                    </m:r>
                    <m:r>
                      <a:rPr lang="vi-VN" sz="3400" i="1" kern="100">
                        <a:ea typeface="Times New Roman" panose="02020603050405020304" pitchFamily="18" charset="0"/>
                        <a:cs typeface="Times New Roman" panose="02020603050405020304" pitchFamily="18" charset="0"/>
                      </a:rPr>
                      <m:t>𝑆𝐵</m:t>
                    </m:r>
                    <m:r>
                      <a:rPr lang="vi-VN" sz="3400" i="1" kern="100">
                        <a:ea typeface="Times New Roman" panose="02020603050405020304" pitchFamily="18" charset="0"/>
                        <a:cs typeface="Times New Roman" panose="02020603050405020304" pitchFamily="18" charset="0"/>
                      </a:rPr>
                      <m:t>, </m:t>
                    </m:r>
                    <m:r>
                      <a:rPr lang="vi-VN" sz="3400" i="1" kern="100">
                        <a:ea typeface="Times New Roman" panose="02020603050405020304" pitchFamily="18" charset="0"/>
                        <a:cs typeface="Times New Roman" panose="02020603050405020304" pitchFamily="18" charset="0"/>
                      </a:rPr>
                      <m:t>𝑆𝐶</m:t>
                    </m:r>
                    <m:r>
                      <a:rPr lang="vi-VN" sz="3400" i="1" kern="100">
                        <a:ea typeface="Times New Roman" panose="02020603050405020304" pitchFamily="18" charset="0"/>
                        <a:cs typeface="Times New Roman" panose="02020603050405020304" pitchFamily="18" charset="0"/>
                      </a:rPr>
                      <m:t>, </m:t>
                    </m:r>
                    <m:r>
                      <a:rPr lang="vi-VN" sz="3400" i="1" kern="100">
                        <a:ea typeface="Times New Roman" panose="02020603050405020304" pitchFamily="18" charset="0"/>
                        <a:cs typeface="Times New Roman" panose="02020603050405020304" pitchFamily="18" charset="0"/>
                      </a:rPr>
                      <m:t>𝑆𝐷</m:t>
                    </m:r>
                  </m:oMath>
                </a14:m>
                <a:r>
                  <a:rPr lang="vi-VN" sz="3400" kern="100" dirty="0">
                    <a:ea typeface="Times New Roman" panose="02020603050405020304" pitchFamily="18" charset="0"/>
                    <a:cs typeface="Times New Roman" panose="02020603050405020304" pitchFamily="18" charset="0"/>
                  </a:rPr>
                  <a:t> lấy lần lượt các điểm </a:t>
                </a:r>
                <a14:m>
                  <m:oMath xmlns:m="http://schemas.openxmlformats.org/officeDocument/2006/math">
                    <m:r>
                      <a:rPr lang="vi-VN" sz="3400" i="1" kern="100">
                        <a:ea typeface="Times New Roman" panose="02020603050405020304" pitchFamily="18" charset="0"/>
                        <a:cs typeface="Times New Roman" panose="02020603050405020304" pitchFamily="18" charset="0"/>
                      </a:rPr>
                      <m:t>𝑀</m:t>
                    </m:r>
                    <m:r>
                      <a:rPr lang="vi-VN" sz="3400" i="1" kern="100">
                        <a:ea typeface="Times New Roman" panose="02020603050405020304" pitchFamily="18" charset="0"/>
                        <a:cs typeface="Times New Roman" panose="02020603050405020304" pitchFamily="18" charset="0"/>
                      </a:rPr>
                      <m:t>, </m:t>
                    </m:r>
                    <m:r>
                      <a:rPr lang="vi-VN" sz="3400" i="1" kern="100">
                        <a:ea typeface="Times New Roman" panose="02020603050405020304" pitchFamily="18" charset="0"/>
                        <a:cs typeface="Times New Roman" panose="02020603050405020304" pitchFamily="18" charset="0"/>
                      </a:rPr>
                      <m:t>𝑁</m:t>
                    </m:r>
                    <m:r>
                      <a:rPr lang="vi-VN" sz="3400" i="1" kern="100">
                        <a:ea typeface="Times New Roman" panose="02020603050405020304" pitchFamily="18" charset="0"/>
                        <a:cs typeface="Times New Roman" panose="02020603050405020304" pitchFamily="18" charset="0"/>
                      </a:rPr>
                      <m:t>, </m:t>
                    </m:r>
                    <m:r>
                      <a:rPr lang="vi-VN" sz="3400" i="1" kern="100">
                        <a:ea typeface="Times New Roman" panose="02020603050405020304" pitchFamily="18" charset="0"/>
                        <a:cs typeface="Times New Roman" panose="02020603050405020304" pitchFamily="18" charset="0"/>
                      </a:rPr>
                      <m:t>𝑃</m:t>
                    </m:r>
                    <m:r>
                      <a:rPr lang="vi-VN" sz="3400" i="1" kern="100">
                        <a:ea typeface="Times New Roman" panose="02020603050405020304" pitchFamily="18" charset="0"/>
                        <a:cs typeface="Times New Roman" panose="02020603050405020304" pitchFamily="18" charset="0"/>
                      </a:rPr>
                      <m:t>, </m:t>
                    </m:r>
                    <m:r>
                      <a:rPr lang="vi-VN" sz="3400" i="1" kern="100">
                        <a:ea typeface="Times New Roman" panose="02020603050405020304" pitchFamily="18" charset="0"/>
                        <a:cs typeface="Times New Roman" panose="02020603050405020304" pitchFamily="18" charset="0"/>
                      </a:rPr>
                      <m:t>𝑄</m:t>
                    </m:r>
                  </m:oMath>
                </a14:m>
                <a:r>
                  <a:rPr lang="vi-VN" sz="3400" kern="100" dirty="0">
                    <a:ea typeface="Times New Roman" panose="02020603050405020304" pitchFamily="18" charset="0"/>
                    <a:cs typeface="Times New Roman" panose="02020603050405020304" pitchFamily="18" charset="0"/>
                  </a:rPr>
                  <a:t> sao cho </a:t>
                </a:r>
                <a14:m>
                  <m:oMath xmlns:m="http://schemas.openxmlformats.org/officeDocument/2006/math">
                    <m:r>
                      <a:rPr lang="vi-VN" sz="3400" i="1" kern="100">
                        <a:ea typeface="Times New Roman" panose="02020603050405020304" pitchFamily="18" charset="0"/>
                        <a:cs typeface="Times New Roman" panose="02020603050405020304" pitchFamily="18" charset="0"/>
                      </a:rPr>
                      <m:t>𝑆𝑀</m:t>
                    </m:r>
                    <m:r>
                      <a:rPr lang="vi-VN" sz="3400" i="1" kern="100">
                        <a:ea typeface="Times New Roman" panose="02020603050405020304" pitchFamily="18" charset="0"/>
                        <a:cs typeface="Times New Roman" panose="02020603050405020304" pitchFamily="18" charset="0"/>
                      </a:rPr>
                      <m:t>=</m:t>
                    </m:r>
                    <m:r>
                      <a:rPr lang="vi-VN" sz="3400" i="1" kern="100">
                        <a:ea typeface="Times New Roman" panose="02020603050405020304" pitchFamily="18" charset="0"/>
                        <a:cs typeface="Times New Roman" panose="02020603050405020304" pitchFamily="18" charset="0"/>
                      </a:rPr>
                      <m:t>𝑆𝑁</m:t>
                    </m:r>
                    <m:r>
                      <a:rPr lang="vi-VN" sz="3400" i="1" kern="100">
                        <a:ea typeface="Times New Roman" panose="02020603050405020304" pitchFamily="18" charset="0"/>
                        <a:cs typeface="Times New Roman" panose="02020603050405020304" pitchFamily="18" charset="0"/>
                      </a:rPr>
                      <m:t>=</m:t>
                    </m:r>
                    <m:r>
                      <a:rPr lang="vi-VN" sz="3400" i="1" kern="100">
                        <a:ea typeface="Times New Roman" panose="02020603050405020304" pitchFamily="18" charset="0"/>
                        <a:cs typeface="Times New Roman" panose="02020603050405020304" pitchFamily="18" charset="0"/>
                      </a:rPr>
                      <m:t>𝑆𝑃</m:t>
                    </m:r>
                    <m:r>
                      <a:rPr lang="vi-VN" sz="3400" i="1" kern="100">
                        <a:ea typeface="Times New Roman" panose="02020603050405020304" pitchFamily="18" charset="0"/>
                        <a:cs typeface="Times New Roman" panose="02020603050405020304" pitchFamily="18" charset="0"/>
                      </a:rPr>
                      <m:t>=</m:t>
                    </m:r>
                    <m:r>
                      <a:rPr lang="vi-VN" sz="3400" i="1" kern="100">
                        <a:ea typeface="Times New Roman" panose="02020603050405020304" pitchFamily="18" charset="0"/>
                        <a:cs typeface="Times New Roman" panose="02020603050405020304" pitchFamily="18" charset="0"/>
                      </a:rPr>
                      <m:t>𝑆𝑄</m:t>
                    </m:r>
                  </m:oMath>
                </a14:m>
                <a:r>
                  <a:rPr lang="vi-VN" sz="3400" kern="100" dirty="0">
                    <a:ea typeface="Times New Roman" panose="02020603050405020304" pitchFamily="18" charset="0"/>
                    <a:cs typeface="Times New Roman" panose="02020603050405020304" pitchFamily="18" charset="0"/>
                  </a:rPr>
                  <a:t>.</a:t>
                </a:r>
                <a:endParaRPr lang="en-US" sz="3400" kern="100" dirty="0">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vi-VN" sz="3400" kern="100" dirty="0">
                    <a:ea typeface="Times New Roman" panose="02020603050405020304" pitchFamily="18" charset="0"/>
                    <a:cs typeface="Times New Roman" panose="02020603050405020304" pitchFamily="18" charset="0"/>
                  </a:rPr>
                  <a:t>Cắt đi phần hình chóp </a:t>
                </a:r>
                <a14:m>
                  <m:oMath xmlns:m="http://schemas.openxmlformats.org/officeDocument/2006/math">
                    <m:r>
                      <a:rPr lang="vi-VN" sz="3400" i="1" kern="100">
                        <a:ea typeface="Times New Roman" panose="02020603050405020304" pitchFamily="18" charset="0"/>
                        <a:cs typeface="Times New Roman" panose="02020603050405020304" pitchFamily="18" charset="0"/>
                      </a:rPr>
                      <m:t>𝑆</m:t>
                    </m:r>
                    <m:r>
                      <a:rPr lang="vi-VN" sz="3400" i="1" kern="100">
                        <a:ea typeface="Times New Roman" panose="02020603050405020304" pitchFamily="18" charset="0"/>
                        <a:cs typeface="Times New Roman" panose="02020603050405020304" pitchFamily="18" charset="0"/>
                      </a:rPr>
                      <m:t>.</m:t>
                    </m:r>
                    <m:r>
                      <a:rPr lang="vi-VN" sz="3400" i="1" kern="100">
                        <a:ea typeface="Times New Roman" panose="02020603050405020304" pitchFamily="18" charset="0"/>
                        <a:cs typeface="Times New Roman" panose="02020603050405020304" pitchFamily="18" charset="0"/>
                      </a:rPr>
                      <m:t>𝑀𝑁𝑃𝑄</m:t>
                    </m:r>
                  </m:oMath>
                </a14:m>
                <a:r>
                  <a:rPr lang="vi-VN" sz="3400" kern="100" dirty="0">
                    <a:ea typeface="Times New Roman" panose="02020603050405020304" pitchFamily="18" charset="0"/>
                    <a:cs typeface="Times New Roman" panose="02020603050405020304" pitchFamily="18" charset="0"/>
                  </a:rPr>
                  <a:t> và lật ngược lại để được vật thể kí hiệu là </a:t>
                </a:r>
                <a14:m>
                  <m:oMath xmlns:m="http://schemas.openxmlformats.org/officeDocument/2006/math">
                    <m:r>
                      <a:rPr lang="vi-VN" sz="3400" i="1" kern="100">
                        <a:ea typeface="Times New Roman" panose="02020603050405020304" pitchFamily="18" charset="0"/>
                        <a:cs typeface="Times New Roman" panose="02020603050405020304" pitchFamily="18" charset="0"/>
                      </a:rPr>
                      <m:t>(</m:t>
                    </m:r>
                    <m:r>
                      <a:rPr lang="vi-VN" sz="3400" i="1" kern="100">
                        <a:ea typeface="Times New Roman" panose="02020603050405020304" pitchFamily="18" charset="0"/>
                        <a:cs typeface="Times New Roman" panose="02020603050405020304" pitchFamily="18" charset="0"/>
                      </a:rPr>
                      <m:t>𝐻</m:t>
                    </m:r>
                    <m:r>
                      <a:rPr lang="vi-VN" sz="3400" i="1" kern="100">
                        <a:ea typeface="Times New Roman" panose="02020603050405020304" pitchFamily="18" charset="0"/>
                        <a:cs typeface="Times New Roman" panose="02020603050405020304" pitchFamily="18" charset="0"/>
                      </a:rPr>
                      <m:t>)</m:t>
                    </m:r>
                  </m:oMath>
                </a14:m>
                <a:r>
                  <a:rPr lang="vi-VN" sz="3400" kern="100" dirty="0">
                    <a:ea typeface="Times New Roman" panose="02020603050405020304" pitchFamily="18" charset="0"/>
                    <a:cs typeface="Times New Roman" panose="02020603050405020304" pitchFamily="18" charset="0"/>
                  </a:rPr>
                  <a:t>. Mỗi mặt </a:t>
                </a:r>
                <a14:m>
                  <m:oMath xmlns:m="http://schemas.openxmlformats.org/officeDocument/2006/math">
                    <m:r>
                      <a:rPr lang="vi-VN" sz="3400" i="1" kern="100">
                        <a:ea typeface="Times New Roman" panose="02020603050405020304" pitchFamily="18" charset="0"/>
                        <a:cs typeface="Times New Roman" panose="02020603050405020304" pitchFamily="18" charset="0"/>
                      </a:rPr>
                      <m:t>𝐴𝐵𝑁𝑀</m:t>
                    </m:r>
                    <m:r>
                      <a:rPr lang="vi-VN" sz="3400" i="1" kern="100">
                        <a:ea typeface="Times New Roman" panose="02020603050405020304" pitchFamily="18" charset="0"/>
                        <a:cs typeface="Times New Roman" panose="02020603050405020304" pitchFamily="18" charset="0"/>
                      </a:rPr>
                      <m:t>, </m:t>
                    </m:r>
                    <m:r>
                      <a:rPr lang="vi-VN" sz="3400" i="1" kern="100">
                        <a:ea typeface="Times New Roman" panose="02020603050405020304" pitchFamily="18" charset="0"/>
                        <a:cs typeface="Times New Roman" panose="02020603050405020304" pitchFamily="18" charset="0"/>
                      </a:rPr>
                      <m:t>𝐵𝐶𝑃𝑁</m:t>
                    </m:r>
                    <m:r>
                      <a:rPr lang="vi-VN" sz="3400" i="1" kern="100">
                        <a:ea typeface="Times New Roman" panose="02020603050405020304" pitchFamily="18" charset="0"/>
                        <a:cs typeface="Times New Roman" panose="02020603050405020304" pitchFamily="18" charset="0"/>
                      </a:rPr>
                      <m:t>, </m:t>
                    </m:r>
                    <m:r>
                      <a:rPr lang="vi-VN" sz="3400" i="1" kern="100">
                        <a:ea typeface="Times New Roman" panose="02020603050405020304" pitchFamily="18" charset="0"/>
                        <a:cs typeface="Times New Roman" panose="02020603050405020304" pitchFamily="18" charset="0"/>
                      </a:rPr>
                      <m:t>𝐶𝐷𝑄𝑃</m:t>
                    </m:r>
                    <m:r>
                      <a:rPr lang="vi-VN" sz="3400" i="1" kern="100">
                        <a:ea typeface="Times New Roman" panose="02020603050405020304" pitchFamily="18" charset="0"/>
                        <a:cs typeface="Times New Roman" panose="02020603050405020304" pitchFamily="18" charset="0"/>
                      </a:rPr>
                      <m:t>,</m:t>
                    </m:r>
                    <m:r>
                      <a:rPr lang="vi-VN" sz="3400" i="1" kern="100">
                        <a:ea typeface="Times New Roman" panose="02020603050405020304" pitchFamily="18" charset="0"/>
                        <a:cs typeface="Times New Roman" panose="02020603050405020304" pitchFamily="18" charset="0"/>
                      </a:rPr>
                      <m:t>𝐷𝐴𝑀𝑄</m:t>
                    </m:r>
                  </m:oMath>
                </a14:m>
                <a:r>
                  <a:rPr lang="vi-VN" sz="3400" kern="100" dirty="0">
                    <a:ea typeface="Times New Roman" panose="02020603050405020304" pitchFamily="18" charset="0"/>
                    <a:cs typeface="Times New Roman" panose="02020603050405020304" pitchFamily="18" charset="0"/>
                  </a:rPr>
                  <a:t> của vật thể </a:t>
                </a:r>
                <a14:m>
                  <m:oMath xmlns:m="http://schemas.openxmlformats.org/officeDocument/2006/math">
                    <m:r>
                      <a:rPr lang="vi-VN" sz="3400" i="1" kern="100">
                        <a:ea typeface="Times New Roman" panose="02020603050405020304" pitchFamily="18" charset="0"/>
                        <a:cs typeface="Times New Roman" panose="02020603050405020304" pitchFamily="18" charset="0"/>
                      </a:rPr>
                      <m:t>(</m:t>
                    </m:r>
                    <m:r>
                      <a:rPr lang="vi-VN" sz="3400" i="1" kern="100">
                        <a:ea typeface="Times New Roman" panose="02020603050405020304" pitchFamily="18" charset="0"/>
                        <a:cs typeface="Times New Roman" panose="02020603050405020304" pitchFamily="18" charset="0"/>
                      </a:rPr>
                      <m:t>𝐻</m:t>
                    </m:r>
                    <m:r>
                      <a:rPr lang="vi-VN" sz="3400" i="1" kern="100">
                        <a:ea typeface="Times New Roman" panose="02020603050405020304" pitchFamily="18" charset="0"/>
                        <a:cs typeface="Times New Roman" panose="02020603050405020304" pitchFamily="18" charset="0"/>
                      </a:rPr>
                      <m:t>)</m:t>
                    </m:r>
                  </m:oMath>
                </a14:m>
                <a:r>
                  <a:rPr lang="vi-VN" sz="3400" kern="100" dirty="0">
                    <a:ea typeface="Times New Roman" panose="02020603050405020304" pitchFamily="18" charset="0"/>
                    <a:cs typeface="Times New Roman" panose="02020603050405020304" pitchFamily="18" charset="0"/>
                  </a:rPr>
                  <a:t> là một hình thang cân.</a:t>
                </a:r>
                <a:endParaRPr lang="en-US" sz="3400" kern="100" dirty="0">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vi-VN" sz="3400" kern="100" dirty="0">
                    <a:ea typeface="Times New Roman" panose="02020603050405020304" pitchFamily="18" charset="0"/>
                    <a:cs typeface="Times New Roman" panose="02020603050405020304" pitchFamily="18" charset="0"/>
                  </a:rPr>
                  <a:t>Hình minh họa như sau:</a:t>
                </a:r>
                <a:endParaRPr lang="en-US" sz="3400" kern="100" dirty="0">
                  <a:ea typeface="Calibri" panose="020F0502020204030204" pitchFamily="34" charset="0"/>
                  <a:cs typeface="Times New Roman" panose="02020603050405020304" pitchFamily="18" charset="0"/>
                </a:endParaRPr>
              </a:p>
            </p:txBody>
          </p:sp>
        </mc:Choice>
        <mc:Fallback>
          <p:sp>
            <p:nvSpPr>
              <p:cNvPr id="3" name="TextBox 2">
                <a:extLst>
                  <a:ext uri="{FF2B5EF4-FFF2-40B4-BE49-F238E27FC236}">
                    <a16:creationId xmlns:a16="http://schemas.microsoft.com/office/drawing/2014/main" id="{01AF7E6F-41DB-11CF-1937-3A35773B13D0}"/>
                  </a:ext>
                </a:extLst>
              </p:cNvPr>
              <p:cNvSpPr txBox="1">
                <a:spLocks noRot="1" noChangeAspect="1" noMove="1" noResize="1" noEditPoints="1" noAdjustHandles="1" noChangeArrowheads="1" noChangeShapeType="1" noTextEdit="1"/>
              </p:cNvSpPr>
              <p:nvPr/>
            </p:nvSpPr>
            <p:spPr>
              <a:xfrm>
                <a:off x="653539" y="696058"/>
                <a:ext cx="16769833" cy="4793748"/>
              </a:xfrm>
              <a:prstGeom prst="rect">
                <a:avLst/>
              </a:prstGeom>
              <a:blipFill>
                <a:blip r:embed="rId4"/>
                <a:stretch>
                  <a:fillRect l="-1018" r="-1018" b="-3304"/>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C680562-4C4F-4E10-08D6-3C13498FA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9365" y="5919165"/>
            <a:ext cx="12371700" cy="3905487"/>
          </a:xfrm>
          <a:prstGeom prst="rect">
            <a:avLst/>
          </a:prstGeom>
        </p:spPr>
      </p:pic>
    </p:spTree>
    <p:extLst>
      <p:ext uri="{BB962C8B-B14F-4D97-AF65-F5344CB8AC3E}">
        <p14:creationId xmlns:p14="http://schemas.microsoft.com/office/powerpoint/2010/main" val="2571701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43971"/>
            <a:ext cx="3246680" cy="3255592"/>
          </a:xfrm>
          <a:prstGeom prst="rect">
            <a:avLst/>
          </a:prstGeom>
        </p:spPr>
        <p:txBody>
          <a:bodyPr lIns="50800" tIns="50800" rIns="50800" bIns="50800" rtlCol="0" anchor="ctr"/>
          <a:lstStyle/>
          <a:p>
            <a:pPr algn="ctr">
              <a:lnSpc>
                <a:spcPts val="2659"/>
              </a:lnSpc>
              <a:spcBef>
                <a:spcPct val="0"/>
              </a:spcBef>
            </a:pPr>
            <a:endParaRPr/>
          </a:p>
        </p:txBody>
      </p:sp>
      <p:pic>
        <p:nvPicPr>
          <p:cNvPr id="14" name="Picture 13"/>
          <p:cNvPicPr>
            <a:picLocks noChangeAspect="1"/>
          </p:cNvPicPr>
          <p:nvPr/>
        </p:nvPicPr>
        <p:blipFill>
          <a:blip r:embed="rId3"/>
          <a:stretch>
            <a:fillRect/>
          </a:stretch>
        </p:blipFill>
        <p:spPr>
          <a:xfrm>
            <a:off x="16671491" y="111684"/>
            <a:ext cx="1565547" cy="1565547"/>
          </a:xfrm>
          <a:prstGeom prst="rect">
            <a:avLst/>
          </a:prstGeom>
        </p:spPr>
      </p:pic>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1AF7E6F-41DB-11CF-1937-3A35773B13D0}"/>
                  </a:ext>
                </a:extLst>
              </p:cNvPr>
              <p:cNvSpPr txBox="1"/>
              <p:nvPr/>
            </p:nvSpPr>
            <p:spPr>
              <a:xfrm>
                <a:off x="653539" y="696058"/>
                <a:ext cx="16769833" cy="4768100"/>
              </a:xfrm>
              <a:prstGeom prst="rect">
                <a:avLst/>
              </a:prstGeom>
              <a:noFill/>
            </p:spPr>
            <p:txBody>
              <a:bodyPr wrap="square">
                <a:spAutoFit/>
              </a:bodyPr>
              <a:lstStyle/>
              <a:p>
                <a:pPr algn="just">
                  <a:lnSpc>
                    <a:spcPct val="150000"/>
                  </a:lnSpc>
                  <a:spcBef>
                    <a:spcPts val="100"/>
                  </a:spcBef>
                  <a:spcAft>
                    <a:spcPts val="100"/>
                  </a:spcAft>
                </a:pPr>
                <a:r>
                  <a:rPr lang="vi-VN" sz="3400" b="1" kern="100" dirty="0">
                    <a:ea typeface="Calibri" panose="020F0502020204030204" pitchFamily="34" charset="0"/>
                    <a:cs typeface="Times New Roman" panose="02020603050405020304" pitchFamily="18" charset="0"/>
                  </a:rPr>
                  <a:t>- Nguyên lí hoạt động:</a:t>
                </a:r>
                <a:endParaRPr lang="en-US" sz="3400" kern="100" dirty="0">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vi-VN" sz="3400" kern="100" dirty="0">
                    <a:ea typeface="Calibri" panose="020F0502020204030204" pitchFamily="34" charset="0"/>
                    <a:cs typeface="Times New Roman" panose="02020603050405020304" pitchFamily="18" charset="0"/>
                  </a:rPr>
                  <a:t>Ta đặt màn hình tinh thể lỏng </a:t>
                </a:r>
                <a14:m>
                  <m:oMath xmlns:m="http://schemas.openxmlformats.org/officeDocument/2006/math">
                    <m:r>
                      <a:rPr lang="vi-VN" sz="3400" i="1" kern="100">
                        <a:ea typeface="Calibri" panose="020F0502020204030204" pitchFamily="34" charset="0"/>
                        <a:cs typeface="Times New Roman" panose="02020603050405020304" pitchFamily="18" charset="0"/>
                      </a:rPr>
                      <m:t>𝐿𝐶𝐷</m:t>
                    </m:r>
                  </m:oMath>
                </a14:m>
                <a:r>
                  <a:rPr lang="vi-VN" sz="3400" kern="100" dirty="0">
                    <a:ea typeface="Times New Roman" panose="02020603050405020304" pitchFamily="18" charset="0"/>
                    <a:cs typeface="Times New Roman" panose="02020603050405020304" pitchFamily="18" charset="0"/>
                  </a:rPr>
                  <a:t> cả điện thoại di động hoặc máy tính bảng phía dưới vật thể </a:t>
                </a:r>
                <a14:m>
                  <m:oMath xmlns:m="http://schemas.openxmlformats.org/officeDocument/2006/math">
                    <m:r>
                      <a:rPr lang="vi-VN" sz="3400" i="1" kern="100">
                        <a:ea typeface="Times New Roman" panose="02020603050405020304" pitchFamily="18" charset="0"/>
                        <a:cs typeface="Times New Roman" panose="02020603050405020304" pitchFamily="18" charset="0"/>
                      </a:rPr>
                      <m:t>(</m:t>
                    </m:r>
                    <m:r>
                      <a:rPr lang="vi-VN" sz="3400" i="1" kern="100">
                        <a:ea typeface="Times New Roman" panose="02020603050405020304" pitchFamily="18" charset="0"/>
                        <a:cs typeface="Times New Roman" panose="02020603050405020304" pitchFamily="18" charset="0"/>
                      </a:rPr>
                      <m:t>𝐻</m:t>
                    </m:r>
                    <m:r>
                      <a:rPr lang="vi-VN" sz="3400" i="1" kern="100">
                        <a:ea typeface="Times New Roman" panose="02020603050405020304" pitchFamily="18" charset="0"/>
                        <a:cs typeface="Times New Roman" panose="02020603050405020304" pitchFamily="18" charset="0"/>
                      </a:rPr>
                      <m:t>)</m:t>
                    </m:r>
                  </m:oMath>
                </a14:m>
                <a:r>
                  <a:rPr lang="vi-VN" sz="3400" kern="100" dirty="0">
                    <a:ea typeface="Times New Roman" panose="02020603050405020304" pitchFamily="18" charset="0"/>
                    <a:cs typeface="Times New Roman" panose="02020603050405020304" pitchFamily="18" charset="0"/>
                  </a:rPr>
                  <a:t> đó.</a:t>
                </a:r>
              </a:p>
              <a:p>
                <a:pPr algn="just">
                  <a:lnSpc>
                    <a:spcPct val="150000"/>
                  </a:lnSpc>
                  <a:spcBef>
                    <a:spcPts val="100"/>
                  </a:spcBef>
                  <a:spcAft>
                    <a:spcPts val="100"/>
                  </a:spcAft>
                </a:pPr>
                <a:r>
                  <a:rPr lang="vi-VN" sz="3400" kern="100" dirty="0">
                    <a:ea typeface="Calibri" panose="020F0502020204030204" pitchFamily="34" charset="0"/>
                    <a:cs typeface="Times New Roman" panose="02020603050405020304" pitchFamily="18" charset="0"/>
                  </a:rPr>
                  <a:t>Khi hình ảnh (2D) xuất hiện trên màn hình LCD, ánh sáng từ màn hình chiếu tới vật thể </a:t>
                </a:r>
                <a14:m>
                  <m:oMath xmlns:m="http://schemas.openxmlformats.org/officeDocument/2006/math">
                    <m:r>
                      <a:rPr lang="vi-VN" sz="3400" i="1" kern="100">
                        <a:ea typeface="Calibri" panose="020F0502020204030204" pitchFamily="34" charset="0"/>
                        <a:cs typeface="Times New Roman" panose="02020603050405020304" pitchFamily="18" charset="0"/>
                      </a:rPr>
                      <m:t>(</m:t>
                    </m:r>
                    <m:r>
                      <a:rPr lang="vi-VN" sz="3400" i="1" kern="100">
                        <a:ea typeface="Calibri" panose="020F0502020204030204" pitchFamily="34" charset="0"/>
                        <a:cs typeface="Times New Roman" panose="02020603050405020304" pitchFamily="18" charset="0"/>
                      </a:rPr>
                      <m:t>𝐻</m:t>
                    </m:r>
                    <m:r>
                      <a:rPr lang="vi-VN" sz="3400" i="1" kern="100">
                        <a:ea typeface="Calibri" panose="020F0502020204030204" pitchFamily="34" charset="0"/>
                        <a:cs typeface="Times New Roman" panose="02020603050405020304" pitchFamily="18" charset="0"/>
                      </a:rPr>
                      <m:t>)</m:t>
                    </m:r>
                  </m:oMath>
                </a14:m>
                <a:r>
                  <a:rPr lang="vi-VN" sz="3400" kern="100" dirty="0">
                    <a:ea typeface="Times New Roman" panose="02020603050405020304" pitchFamily="18" charset="0"/>
                    <a:cs typeface="Times New Roman" panose="02020603050405020304" pitchFamily="18" charset="0"/>
                  </a:rPr>
                  <a:t> và bị vật thể </a:t>
                </a:r>
                <a14:m>
                  <m:oMath xmlns:m="http://schemas.openxmlformats.org/officeDocument/2006/math">
                    <m:r>
                      <a:rPr lang="vi-VN" sz="3400" i="1" kern="100">
                        <a:ea typeface="Times New Roman" panose="02020603050405020304" pitchFamily="18" charset="0"/>
                        <a:cs typeface="Times New Roman" panose="02020603050405020304" pitchFamily="18" charset="0"/>
                      </a:rPr>
                      <m:t>(</m:t>
                    </m:r>
                    <m:r>
                      <a:rPr lang="vi-VN" sz="3400" i="1" kern="100">
                        <a:ea typeface="Times New Roman" panose="02020603050405020304" pitchFamily="18" charset="0"/>
                        <a:cs typeface="Times New Roman" panose="02020603050405020304" pitchFamily="18" charset="0"/>
                      </a:rPr>
                      <m:t>𝐻</m:t>
                    </m:r>
                    <m:r>
                      <a:rPr lang="vi-VN" sz="3400" i="1" kern="100">
                        <a:ea typeface="Times New Roman" panose="02020603050405020304" pitchFamily="18" charset="0"/>
                        <a:cs typeface="Times New Roman" panose="02020603050405020304" pitchFamily="18" charset="0"/>
                      </a:rPr>
                      <m:t>)</m:t>
                    </m:r>
                  </m:oMath>
                </a14:m>
                <a:r>
                  <a:rPr lang="vi-VN" sz="3400" kern="100" dirty="0">
                    <a:ea typeface="Times New Roman" panose="02020603050405020304" pitchFamily="18" charset="0"/>
                    <a:cs typeface="Times New Roman" panose="02020603050405020304" pitchFamily="18" charset="0"/>
                  </a:rPr>
                  <a:t> phẩn xạ lại theo một góc đúng bằng góc mà tia sáng đi tới (nguyên lí phản xạ ánh sáng).</a:t>
                </a:r>
                <a:endParaRPr lang="en-US" sz="3400" kern="100" dirty="0">
                  <a:ea typeface="Calibri" panose="020F0502020204030204" pitchFamily="34" charset="0"/>
                  <a:cs typeface="Times New Roman" panose="02020603050405020304" pitchFamily="18" charset="0"/>
                </a:endParaRPr>
              </a:p>
            </p:txBody>
          </p:sp>
        </mc:Choice>
        <mc:Fallback>
          <p:sp>
            <p:nvSpPr>
              <p:cNvPr id="3" name="TextBox 2">
                <a:extLst>
                  <a:ext uri="{FF2B5EF4-FFF2-40B4-BE49-F238E27FC236}">
                    <a16:creationId xmlns:a16="http://schemas.microsoft.com/office/drawing/2014/main" id="{01AF7E6F-41DB-11CF-1937-3A35773B13D0}"/>
                  </a:ext>
                </a:extLst>
              </p:cNvPr>
              <p:cNvSpPr txBox="1">
                <a:spLocks noRot="1" noChangeAspect="1" noMove="1" noResize="1" noEditPoints="1" noAdjustHandles="1" noChangeArrowheads="1" noChangeShapeType="1" noTextEdit="1"/>
              </p:cNvSpPr>
              <p:nvPr/>
            </p:nvSpPr>
            <p:spPr>
              <a:xfrm>
                <a:off x="653539" y="696058"/>
                <a:ext cx="16769833" cy="4768100"/>
              </a:xfrm>
              <a:prstGeom prst="rect">
                <a:avLst/>
              </a:prstGeom>
              <a:blipFill>
                <a:blip r:embed="rId4"/>
                <a:stretch>
                  <a:fillRect l="-1018" r="-1018" b="-332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E5B45CBE-4D85-95C2-9524-BF6171C40B50}"/>
                  </a:ext>
                </a:extLst>
              </p:cNvPr>
              <p:cNvSpPr txBox="1"/>
              <p:nvPr/>
            </p:nvSpPr>
            <p:spPr>
              <a:xfrm>
                <a:off x="653539" y="5445442"/>
                <a:ext cx="8490461" cy="3172792"/>
              </a:xfrm>
              <a:prstGeom prst="rect">
                <a:avLst/>
              </a:prstGeom>
              <a:noFill/>
            </p:spPr>
            <p:txBody>
              <a:bodyPr wrap="squar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vi-VN" sz="3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Ngoài bị phản xạ, ánh sáng còn bị “bẻ gãy” đi vào trong vật thể </a:t>
                </a:r>
                <a14:m>
                  <m:oMath xmlns:m="http://schemas.openxmlformats.org/officeDocument/2006/math">
                    <m:r>
                      <a:rPr kumimoji="0" lang="vi-VN" sz="34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vi-VN" sz="34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𝐻</m:t>
                    </m:r>
                    <m:r>
                      <a:rPr kumimoji="0" lang="vi-VN" sz="34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vi-VN" sz="34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và tạo nên ảnh ảo.</a:t>
                </a:r>
                <a:endParaRPr kumimoji="0" lang="en-US" sz="3400" b="0"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vi-VN" sz="3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Mặt của chúng ta thực chất là hình thấy ảnh ảo đó (hiện tượng khúc xạ ánh sáng).</a:t>
                </a:r>
                <a:endParaRPr kumimoji="0" lang="en-US" sz="3400" b="0"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mc:Choice>
        <mc:Fallback>
          <p:sp>
            <p:nvSpPr>
              <p:cNvPr id="9" name="TextBox 8">
                <a:extLst>
                  <a:ext uri="{FF2B5EF4-FFF2-40B4-BE49-F238E27FC236}">
                    <a16:creationId xmlns:a16="http://schemas.microsoft.com/office/drawing/2014/main" id="{E5B45CBE-4D85-95C2-9524-BF6171C40B50}"/>
                  </a:ext>
                </a:extLst>
              </p:cNvPr>
              <p:cNvSpPr txBox="1">
                <a:spLocks noRot="1" noChangeAspect="1" noMove="1" noResize="1" noEditPoints="1" noAdjustHandles="1" noChangeArrowheads="1" noChangeShapeType="1" noTextEdit="1"/>
              </p:cNvSpPr>
              <p:nvPr/>
            </p:nvSpPr>
            <p:spPr>
              <a:xfrm>
                <a:off x="653539" y="5445442"/>
                <a:ext cx="8490461" cy="3172792"/>
              </a:xfrm>
              <a:prstGeom prst="rect">
                <a:avLst/>
              </a:prstGeom>
              <a:blipFill>
                <a:blip r:embed="rId5"/>
                <a:stretch>
                  <a:fillRect l="-2010" r="-2010" b="-5374"/>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F8FFA194-C81B-F0A6-78D2-09A997E162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2427" y="4813043"/>
            <a:ext cx="7110945" cy="3852878"/>
          </a:xfrm>
          <a:prstGeom prst="rect">
            <a:avLst/>
          </a:prstGeom>
        </p:spPr>
      </p:pic>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EB97DED0-177D-FC5C-CCE2-85DE20B03442}"/>
                  </a:ext>
                </a:extLst>
              </p:cNvPr>
              <p:cNvSpPr txBox="1"/>
              <p:nvPr/>
            </p:nvSpPr>
            <p:spPr>
              <a:xfrm>
                <a:off x="710144" y="8636059"/>
                <a:ext cx="13234455" cy="792653"/>
              </a:xfrm>
              <a:prstGeom prst="rect">
                <a:avLst/>
              </a:prstGeom>
              <a:noFill/>
            </p:spPr>
            <p:txBody>
              <a:bodyPr wrap="square">
                <a:spAutoFit/>
              </a:bodyPr>
              <a:lstStyle/>
              <a:p>
                <a:pPr algn="just">
                  <a:lnSpc>
                    <a:spcPct val="150000"/>
                  </a:lnSpc>
                  <a:spcBef>
                    <a:spcPts val="100"/>
                  </a:spcBef>
                  <a:spcAft>
                    <a:spcPts val="100"/>
                  </a:spcAft>
                </a:pPr>
                <a:r>
                  <a:rPr lang="vi-VN" sz="3400" kern="100" dirty="0">
                    <a:effectLst/>
                    <a:ea typeface="Calibri" panose="020F0502020204030204" pitchFamily="34" charset="0"/>
                    <a:cs typeface="Times New Roman" panose="02020603050405020304" pitchFamily="18" charset="0"/>
                  </a:rPr>
                  <a:t> </a:t>
                </a:r>
                <a14:m>
                  <m:oMath xmlns:m="http://schemas.openxmlformats.org/officeDocument/2006/math">
                    <m:r>
                      <a:rPr lang="en-US" sz="3400" b="0" i="1" kern="10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400" kern="100" dirty="0">
                    <a:effectLst/>
                    <a:ea typeface="Calibri" panose="020F0502020204030204" pitchFamily="34" charset="0"/>
                    <a:cs typeface="Times New Roman" panose="02020603050405020304" pitchFamily="18" charset="0"/>
                  </a:rPr>
                  <a:t> </a:t>
                </a:r>
                <a:r>
                  <a:rPr lang="vi-VN" sz="3400" kern="100" dirty="0">
                    <a:effectLst/>
                    <a:ea typeface="Calibri" panose="020F0502020204030204" pitchFamily="34" charset="0"/>
                    <a:cs typeface="Times New Roman" panose="02020603050405020304" pitchFamily="18" charset="0"/>
                  </a:rPr>
                  <a:t>Đây chính là nguyên lí tạo ra </a:t>
                </a:r>
                <a:r>
                  <a:rPr lang="vi-VN" sz="3400" kern="100" dirty="0" err="1">
                    <a:effectLst/>
                    <a:ea typeface="Calibri" panose="020F0502020204030204" pitchFamily="34" charset="0"/>
                    <a:cs typeface="Times New Roman" panose="02020603050405020304" pitchFamily="18" charset="0"/>
                  </a:rPr>
                  <a:t>Hologram</a:t>
                </a:r>
                <a:r>
                  <a:rPr lang="vi-VN" sz="3400" kern="100" dirty="0">
                    <a:effectLst/>
                    <a:ea typeface="Calibri" panose="020F0502020204030204" pitchFamily="34" charset="0"/>
                    <a:cs typeface="Times New Roman" panose="02020603050405020304" pitchFamily="18" charset="0"/>
                  </a:rPr>
                  <a:t> dựa trên vật thể 3 chiều.</a:t>
                </a:r>
                <a:endParaRPr lang="en-US" sz="3400" kern="100" dirty="0">
                  <a:effectLst/>
                  <a:ea typeface="Calibri" panose="020F0502020204030204" pitchFamily="34" charset="0"/>
                  <a:cs typeface="Times New Roman" panose="02020603050405020304" pitchFamily="18" charset="0"/>
                </a:endParaRPr>
              </a:p>
            </p:txBody>
          </p:sp>
        </mc:Choice>
        <mc:Fallback>
          <p:sp>
            <p:nvSpPr>
              <p:cNvPr id="13" name="TextBox 12">
                <a:extLst>
                  <a:ext uri="{FF2B5EF4-FFF2-40B4-BE49-F238E27FC236}">
                    <a16:creationId xmlns:a16="http://schemas.microsoft.com/office/drawing/2014/main" id="{EB97DED0-177D-FC5C-CCE2-85DE20B03442}"/>
                  </a:ext>
                </a:extLst>
              </p:cNvPr>
              <p:cNvSpPr txBox="1">
                <a:spLocks noRot="1" noChangeAspect="1" noMove="1" noResize="1" noEditPoints="1" noAdjustHandles="1" noChangeArrowheads="1" noChangeShapeType="1" noTextEdit="1"/>
              </p:cNvSpPr>
              <p:nvPr/>
            </p:nvSpPr>
            <p:spPr>
              <a:xfrm>
                <a:off x="710144" y="8636059"/>
                <a:ext cx="13234455" cy="792653"/>
              </a:xfrm>
              <a:prstGeom prst="rect">
                <a:avLst/>
              </a:prstGeom>
              <a:blipFill>
                <a:blip r:embed="rId7"/>
                <a:stretch>
                  <a:fillRect b="-24615"/>
                </a:stretch>
              </a:blipFill>
            </p:spPr>
            <p:txBody>
              <a:bodyPr/>
              <a:lstStyle/>
              <a:p>
                <a:r>
                  <a:rPr lang="en-US">
                    <a:noFill/>
                  </a:rPr>
                  <a:t> </a:t>
                </a:r>
              </a:p>
            </p:txBody>
          </p:sp>
        </mc:Fallback>
      </mc:AlternateContent>
    </p:spTree>
    <p:extLst>
      <p:ext uri="{BB962C8B-B14F-4D97-AF65-F5344CB8AC3E}">
        <p14:creationId xmlns:p14="http://schemas.microsoft.com/office/powerpoint/2010/main" val="28499925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113689"/>
            <a:ext cx="3246680" cy="3255592"/>
          </a:xfrm>
          <a:prstGeom prst="rect">
            <a:avLst/>
          </a:prstGeom>
        </p:spPr>
        <p:txBody>
          <a:bodyPr lIns="50800" tIns="50800" rIns="50800" bIns="50800" rtlCol="0" anchor="ctr"/>
          <a:lstStyle/>
          <a:p>
            <a:pPr algn="ctr">
              <a:lnSpc>
                <a:spcPts val="2659"/>
              </a:lnSpc>
              <a:spcBef>
                <a:spcPct val="0"/>
              </a:spcBef>
            </a:pPr>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17329918" y="9235160"/>
            <a:ext cx="1045443" cy="1045443"/>
          </a:xfrm>
          <a:prstGeom prst="rect">
            <a:avLst/>
          </a:prstGeom>
        </p:spPr>
      </p:pic>
      <p:sp>
        <p:nvSpPr>
          <p:cNvPr id="10" name="Rounded Rectangle 9"/>
          <p:cNvSpPr/>
          <p:nvPr/>
        </p:nvSpPr>
        <p:spPr>
          <a:xfrm>
            <a:off x="1097367" y="1136742"/>
            <a:ext cx="1676400" cy="1197581"/>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HĐ2</a:t>
            </a:r>
            <a:endParaRPr lang="en-US" sz="4000" b="1">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3650997-1E70-057F-C374-6ABDACB65069}"/>
              </a:ext>
            </a:extLst>
          </p:cNvPr>
          <p:cNvSpPr txBox="1"/>
          <p:nvPr/>
        </p:nvSpPr>
        <p:spPr>
          <a:xfrm>
            <a:off x="1859358" y="2781300"/>
            <a:ext cx="14569284" cy="5518242"/>
          </a:xfrm>
          <a:prstGeom prst="rect">
            <a:avLst/>
          </a:prstGeom>
          <a:noFill/>
        </p:spPr>
        <p:txBody>
          <a:bodyPr wrap="square">
            <a:spAutoFit/>
          </a:bodyPr>
          <a:lstStyle/>
          <a:p>
            <a:pPr algn="just">
              <a:lnSpc>
                <a:spcPct val="150000"/>
              </a:lnSpc>
            </a:pPr>
            <a:r>
              <a:rPr lang="vi-VN" sz="4000" dirty="0">
                <a:solidFill>
                  <a:srgbClr val="000000"/>
                </a:solidFill>
              </a:rPr>
              <a:t>Thực hành sử dụng </a:t>
            </a:r>
            <a:r>
              <a:rPr lang="vi-VN" sz="4000" dirty="0" err="1">
                <a:solidFill>
                  <a:srgbClr val="000000"/>
                </a:solidFill>
              </a:rPr>
              <a:t>Hologram</a:t>
            </a:r>
            <a:endParaRPr lang="vi-VN" sz="4000" dirty="0">
              <a:solidFill>
                <a:srgbClr val="000000"/>
              </a:solidFill>
            </a:endParaRPr>
          </a:p>
          <a:p>
            <a:pPr algn="just">
              <a:lnSpc>
                <a:spcPct val="150000"/>
              </a:lnSpc>
            </a:pPr>
            <a:r>
              <a:rPr lang="vi-VN" sz="4000" i="1" dirty="0">
                <a:solidFill>
                  <a:srgbClr val="0070C0"/>
                </a:solidFill>
              </a:rPr>
              <a:t>Bước 1.</a:t>
            </a:r>
            <a:r>
              <a:rPr lang="vi-VN" sz="4000" dirty="0">
                <a:solidFill>
                  <a:srgbClr val="0070C0"/>
                </a:solidFill>
              </a:rPr>
              <a:t> </a:t>
            </a:r>
            <a:r>
              <a:rPr lang="vi-VN" sz="4000" dirty="0">
                <a:solidFill>
                  <a:srgbClr val="000000"/>
                </a:solidFill>
              </a:rPr>
              <a:t>Sử dụng điện thoại di động hoặc máy tính bảng để tìm kiếm các </a:t>
            </a:r>
            <a:r>
              <a:rPr lang="vi-VN" sz="4000" dirty="0" err="1">
                <a:solidFill>
                  <a:srgbClr val="000000"/>
                </a:solidFill>
              </a:rPr>
              <a:t>video</a:t>
            </a:r>
            <a:r>
              <a:rPr lang="vi-VN" sz="4000" dirty="0">
                <a:solidFill>
                  <a:srgbClr val="000000"/>
                </a:solidFill>
              </a:rPr>
              <a:t> trình chiếu </a:t>
            </a:r>
            <a:r>
              <a:rPr lang="vi-VN" sz="4000" dirty="0" err="1">
                <a:solidFill>
                  <a:srgbClr val="000000"/>
                </a:solidFill>
              </a:rPr>
              <a:t>Hologram</a:t>
            </a:r>
            <a:r>
              <a:rPr lang="vi-VN" sz="4000" dirty="0">
                <a:solidFill>
                  <a:srgbClr val="000000"/>
                </a:solidFill>
              </a:rPr>
              <a:t> trên </a:t>
            </a:r>
            <a:r>
              <a:rPr lang="vi-VN" sz="4000" dirty="0" err="1">
                <a:solidFill>
                  <a:srgbClr val="000000"/>
                </a:solidFill>
              </a:rPr>
              <a:t>Internet</a:t>
            </a:r>
            <a:endParaRPr lang="vi-VN" sz="4000" dirty="0">
              <a:solidFill>
                <a:srgbClr val="000000"/>
              </a:solidFill>
            </a:endParaRPr>
          </a:p>
          <a:p>
            <a:pPr algn="just">
              <a:lnSpc>
                <a:spcPct val="150000"/>
              </a:lnSpc>
            </a:pPr>
            <a:r>
              <a:rPr lang="vi-VN" sz="4000" i="1" dirty="0">
                <a:solidFill>
                  <a:srgbClr val="0070C0"/>
                </a:solidFill>
              </a:rPr>
              <a:t>Bước 2.</a:t>
            </a:r>
            <a:r>
              <a:rPr lang="vi-VN" sz="4000" dirty="0">
                <a:solidFill>
                  <a:srgbClr val="0070C0"/>
                </a:solidFill>
              </a:rPr>
              <a:t> </a:t>
            </a:r>
            <a:r>
              <a:rPr lang="vi-VN" sz="4000" dirty="0">
                <a:solidFill>
                  <a:srgbClr val="000000"/>
                </a:solidFill>
              </a:rPr>
              <a:t>Đặt công cụ trình chiếu đã hoàn thành trên màn hình điện thoại di động hoặc máy tính bảng, tắt đèn, bật </a:t>
            </a:r>
            <a:r>
              <a:rPr lang="vi-VN" sz="4000" dirty="0" err="1">
                <a:solidFill>
                  <a:srgbClr val="000000"/>
                </a:solidFill>
              </a:rPr>
              <a:t>video</a:t>
            </a:r>
            <a:r>
              <a:rPr lang="vi-VN" sz="4000" dirty="0">
                <a:solidFill>
                  <a:srgbClr val="000000"/>
                </a:solidFill>
              </a:rPr>
              <a:t> và quan sát hình ảnh.</a:t>
            </a:r>
          </a:p>
        </p:txBody>
      </p:sp>
    </p:spTree>
    <p:extLst>
      <p:ext uri="{BB962C8B-B14F-4D97-AF65-F5344CB8AC3E}">
        <p14:creationId xmlns:p14="http://schemas.microsoft.com/office/powerpoint/2010/main" val="97698241"/>
      </p:ext>
    </p:extLst>
  </p:cSld>
  <p:clrMapOvr>
    <a:masterClrMapping/>
  </p:clrMapOvr>
  <mc:AlternateContent xmlns:mc="http://schemas.openxmlformats.org/markup-compatibility/2006">
    <mc:Choice xmlns:p14="http://schemas.microsoft.com/office/powerpoint/2010/main" Requires="p14">
      <p:transition spd="med">
        <p14:wheelReverse spokes="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60300" y="709904"/>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a:p>
          </p:txBody>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535970" y="259629"/>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35" name="Freeform 35"/>
          <p:cNvSpPr/>
          <p:nvPr/>
        </p:nvSpPr>
        <p:spPr>
          <a:xfrm rot="9640325">
            <a:off x="1273258" y="1125131"/>
            <a:ext cx="612100" cy="2064755"/>
          </a:xfrm>
          <a:custGeom>
            <a:avLst/>
            <a:gdLst/>
            <a:ahLst/>
            <a:cxnLst/>
            <a:rect l="l" t="t" r="r" b="b"/>
            <a:pathLst>
              <a:path w="504788" h="1713788">
                <a:moveTo>
                  <a:pt x="0" y="0"/>
                </a:moveTo>
                <a:lnTo>
                  <a:pt x="504789" y="0"/>
                </a:lnTo>
                <a:lnTo>
                  <a:pt x="504789" y="1713788"/>
                </a:lnTo>
                <a:lnTo>
                  <a:pt x="0" y="17137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7" name="TextBox 32">
            <a:extLst>
              <a:ext uri="{FF2B5EF4-FFF2-40B4-BE49-F238E27FC236}">
                <a16:creationId xmlns:a16="http://schemas.microsoft.com/office/drawing/2014/main" id="{3C76A044-3075-6076-4862-71E8868435E9}"/>
              </a:ext>
            </a:extLst>
          </p:cNvPr>
          <p:cNvSpPr txBox="1"/>
          <p:nvPr/>
        </p:nvSpPr>
        <p:spPr>
          <a:xfrm>
            <a:off x="449448" y="3957341"/>
            <a:ext cx="16230600" cy="2598917"/>
          </a:xfrm>
          <a:prstGeom prst="rect">
            <a:avLst/>
          </a:prstGeom>
        </p:spPr>
        <p:txBody>
          <a:bodyPr wrap="square" lIns="0" tIns="0" rIns="0" bIns="0" rtlCol="0" anchor="t">
            <a:spAutoFit/>
          </a:bodyPr>
          <a:lstStyle/>
          <a:p>
            <a:pPr algn="ctr">
              <a:lnSpc>
                <a:spcPct val="150000"/>
              </a:lnSpc>
            </a:pPr>
            <a:r>
              <a:rPr lang="en-US" sz="6000" b="1" spc="182" dirty="0">
                <a:solidFill>
                  <a:srgbClr val="C00000"/>
                </a:solidFill>
                <a:latin typeface="Arial" panose="020B0604020202020204" pitchFamily="34" charset="0"/>
                <a:cs typeface="Arial" panose="020B0604020202020204" pitchFamily="34" charset="0"/>
              </a:rPr>
              <a:t>III. </a:t>
            </a:r>
            <a:r>
              <a:rPr lang="en-US" sz="6000" b="1" spc="80" dirty="0">
                <a:solidFill>
                  <a:srgbClr val="4F81BD">
                    <a:lumMod val="50000"/>
                  </a:srgbClr>
                </a:solidFill>
                <a:latin typeface="Arial" panose="020B0604020202020204" pitchFamily="34" charset="0"/>
                <a:cs typeface="Arial" panose="020B0604020202020204" pitchFamily="34" charset="0"/>
              </a:rPr>
              <a:t>ỨNG DỤNG MÔ HÌNH HOLOGRAM TRONG DẠY HỌC</a:t>
            </a:r>
            <a:endParaRPr kumimoji="0" lang="en-US" sz="6000" b="1" i="0" u="none" strike="noStrike" kern="1200" cap="none" spc="8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71241737"/>
      </p:ext>
    </p:extLst>
  </p:cSld>
  <p:clrMapOvr>
    <a:masterClrMapping/>
  </p:clrMapOvr>
  <p:transition spd="med">
    <p:comb/>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9" name="Rectangle 8">
            <a:extLst>
              <a:ext uri="{FF2B5EF4-FFF2-40B4-BE49-F238E27FC236}">
                <a16:creationId xmlns:a16="http://schemas.microsoft.com/office/drawing/2014/main" id="{247BA630-D334-1DEB-3BDE-C5D02F0F0D26}"/>
              </a:ext>
            </a:extLst>
          </p:cNvPr>
          <p:cNvSpPr/>
          <p:nvPr/>
        </p:nvSpPr>
        <p:spPr>
          <a:xfrm>
            <a:off x="1053474" y="1940171"/>
            <a:ext cx="16181052" cy="6056851"/>
          </a:xfrm>
          <a:prstGeom prst="rect">
            <a:avLst/>
          </a:prstGeom>
        </p:spPr>
        <p:txBody>
          <a:bodyPr wrap="square">
            <a:spAutoFit/>
          </a:bodyPr>
          <a:lstStyle/>
          <a:p>
            <a:pPr algn="just">
              <a:lnSpc>
                <a:spcPct val="200000"/>
              </a:lnSpc>
            </a:pPr>
            <a:r>
              <a:rPr lang="vi-VN" sz="4000" dirty="0">
                <a:ea typeface="Times New Roman" panose="02020603050405020304" pitchFamily="18" charset="0"/>
                <a:cs typeface="Times New Roman" panose="02020603050405020304" pitchFamily="18" charset="0"/>
              </a:rPr>
              <a:t>V</a:t>
            </a:r>
            <a:r>
              <a:rPr lang="vi-VN" sz="4000" dirty="0">
                <a:ea typeface="Times New Roman" panose="02020603050405020304" pitchFamily="18" charset="0"/>
              </a:rPr>
              <a:t>ậ</a:t>
            </a:r>
            <a:r>
              <a:rPr lang="vi-VN" sz="4000" dirty="0">
                <a:ea typeface="Times New Roman" panose="02020603050405020304" pitchFamily="18" charset="0"/>
                <a:cs typeface="Times New Roman" panose="02020603050405020304" pitchFamily="18" charset="0"/>
              </a:rPr>
              <a:t>n d</a:t>
            </a:r>
            <a:r>
              <a:rPr lang="vi-VN" sz="4000" dirty="0">
                <a:ea typeface="Times New Roman" panose="02020603050405020304" pitchFamily="18" charset="0"/>
              </a:rPr>
              <a:t>ụ</a:t>
            </a:r>
            <a:r>
              <a:rPr lang="vi-VN" sz="4000" dirty="0">
                <a:ea typeface="Times New Roman" panose="02020603050405020304" pitchFamily="18" charset="0"/>
                <a:cs typeface="Times New Roman" panose="02020603050405020304" pitchFamily="18" charset="0"/>
              </a:rPr>
              <a:t>ng m</a:t>
            </a:r>
            <a:r>
              <a:rPr lang="vi-VN" sz="4000" dirty="0">
                <a:ea typeface="Times New Roman" panose="02020603050405020304" pitchFamily="18" charset="0"/>
              </a:rPr>
              <a:t>ô</a:t>
            </a:r>
            <a:r>
              <a:rPr lang="vi-VN" sz="4000" dirty="0">
                <a:ea typeface="Times New Roman" panose="02020603050405020304" pitchFamily="18" charset="0"/>
                <a:cs typeface="Times New Roman" panose="02020603050405020304" pitchFamily="18" charset="0"/>
              </a:rPr>
              <a:t> h</a:t>
            </a:r>
            <a:r>
              <a:rPr lang="vi-VN" sz="4000" dirty="0">
                <a:ea typeface="Times New Roman" panose="02020603050405020304" pitchFamily="18" charset="0"/>
              </a:rPr>
              <a:t>ì</a:t>
            </a:r>
            <a:r>
              <a:rPr lang="vi-VN" sz="4000" dirty="0">
                <a:ea typeface="Times New Roman" panose="02020603050405020304" pitchFamily="18" charset="0"/>
                <a:cs typeface="Times New Roman" panose="02020603050405020304" pitchFamily="18" charset="0"/>
              </a:rPr>
              <a:t>nh </a:t>
            </a:r>
            <a:r>
              <a:rPr lang="vi-VN" sz="4000" dirty="0" err="1">
                <a:ea typeface="Times New Roman" panose="02020603050405020304" pitchFamily="18" charset="0"/>
                <a:cs typeface="Times New Roman" panose="02020603050405020304" pitchFamily="18" charset="0"/>
              </a:rPr>
              <a:t>Hologram</a:t>
            </a:r>
            <a:r>
              <a:rPr lang="vi-VN" sz="4000" dirty="0">
                <a:ea typeface="Times New Roman" panose="02020603050405020304" pitchFamily="18" charset="0"/>
                <a:cs typeface="Times New Roman" panose="02020603050405020304" pitchFamily="18" charset="0"/>
              </a:rPr>
              <a:t> v</a:t>
            </a:r>
            <a:r>
              <a:rPr lang="vi-VN" sz="4000" dirty="0">
                <a:ea typeface="Times New Roman" panose="02020603050405020304" pitchFamily="18" charset="0"/>
              </a:rPr>
              <a:t>à</a:t>
            </a:r>
            <a:r>
              <a:rPr lang="vi-VN" sz="4000" dirty="0">
                <a:ea typeface="Times New Roman" panose="02020603050405020304" pitchFamily="18" charset="0"/>
                <a:cs typeface="Times New Roman" panose="02020603050405020304" pitchFamily="18" charset="0"/>
              </a:rPr>
              <a:t>o d</a:t>
            </a:r>
            <a:r>
              <a:rPr lang="vi-VN" sz="4000" dirty="0">
                <a:ea typeface="Times New Roman" panose="02020603050405020304" pitchFamily="18" charset="0"/>
              </a:rPr>
              <a:t>ạ</a:t>
            </a:r>
            <a:r>
              <a:rPr lang="vi-VN" sz="4000" dirty="0">
                <a:ea typeface="Times New Roman" panose="02020603050405020304" pitchFamily="18" charset="0"/>
                <a:cs typeface="Times New Roman" panose="02020603050405020304" pitchFamily="18" charset="0"/>
              </a:rPr>
              <a:t>y h</a:t>
            </a:r>
            <a:r>
              <a:rPr lang="vi-VN" sz="4000" dirty="0">
                <a:ea typeface="Times New Roman" panose="02020603050405020304" pitchFamily="18" charset="0"/>
              </a:rPr>
              <a:t>ọ</a:t>
            </a:r>
            <a:r>
              <a:rPr lang="vi-VN" sz="4000" dirty="0">
                <a:ea typeface="Times New Roman" panose="02020603050405020304" pitchFamily="18" charset="0"/>
                <a:cs typeface="Times New Roman" panose="02020603050405020304" pitchFamily="18" charset="0"/>
              </a:rPr>
              <a:t>c h</a:t>
            </a:r>
            <a:r>
              <a:rPr lang="vi-VN" sz="4000" dirty="0">
                <a:ea typeface="Times New Roman" panose="02020603050405020304" pitchFamily="18" charset="0"/>
              </a:rPr>
              <a:t>ì</a:t>
            </a:r>
            <a:r>
              <a:rPr lang="vi-VN" sz="4000" dirty="0">
                <a:ea typeface="Times New Roman" panose="02020603050405020304" pitchFamily="18" charset="0"/>
                <a:cs typeface="Times New Roman" panose="02020603050405020304" pitchFamily="18" charset="0"/>
              </a:rPr>
              <a:t>nh h</a:t>
            </a:r>
            <a:r>
              <a:rPr lang="vi-VN" sz="4000" dirty="0">
                <a:ea typeface="Times New Roman" panose="02020603050405020304" pitchFamily="18" charset="0"/>
              </a:rPr>
              <a:t>ọ</a:t>
            </a:r>
            <a:r>
              <a:rPr lang="vi-VN" sz="4000" dirty="0">
                <a:ea typeface="Times New Roman" panose="02020603050405020304" pitchFamily="18" charset="0"/>
                <a:cs typeface="Times New Roman" panose="02020603050405020304" pitchFamily="18" charset="0"/>
              </a:rPr>
              <a:t>c s</a:t>
            </a:r>
            <a:r>
              <a:rPr lang="vi-VN" sz="4000" dirty="0">
                <a:ea typeface="Times New Roman" panose="02020603050405020304" pitchFamily="18" charset="0"/>
              </a:rPr>
              <a:t>ẽ</a:t>
            </a:r>
            <a:r>
              <a:rPr lang="vi-VN" sz="4000" dirty="0">
                <a:ea typeface="Times New Roman" panose="02020603050405020304" pitchFamily="18" charset="0"/>
                <a:cs typeface="Times New Roman" panose="02020603050405020304" pitchFamily="18" charset="0"/>
              </a:rPr>
              <a:t> gi</a:t>
            </a:r>
            <a:r>
              <a:rPr lang="vi-VN" sz="4000" dirty="0">
                <a:ea typeface="Times New Roman" panose="02020603050405020304" pitchFamily="18" charset="0"/>
              </a:rPr>
              <a:t>ú</a:t>
            </a:r>
            <a:r>
              <a:rPr lang="vi-VN" sz="4000" dirty="0">
                <a:ea typeface="Times New Roman" panose="02020603050405020304" pitchFamily="18" charset="0"/>
                <a:cs typeface="Times New Roman" panose="02020603050405020304" pitchFamily="18" charset="0"/>
              </a:rPr>
              <a:t>p h</a:t>
            </a:r>
            <a:r>
              <a:rPr lang="vi-VN" sz="4000" dirty="0">
                <a:ea typeface="Times New Roman" panose="02020603050405020304" pitchFamily="18" charset="0"/>
              </a:rPr>
              <a:t>ọ</a:t>
            </a:r>
            <a:r>
              <a:rPr lang="vi-VN" sz="4000" dirty="0">
                <a:ea typeface="Times New Roman" panose="02020603050405020304" pitchFamily="18" charset="0"/>
                <a:cs typeface="Times New Roman" panose="02020603050405020304" pitchFamily="18" charset="0"/>
              </a:rPr>
              <a:t>c sinh: ti</a:t>
            </a:r>
            <a:r>
              <a:rPr lang="vi-VN" sz="4000" dirty="0">
                <a:ea typeface="Times New Roman" panose="02020603050405020304" pitchFamily="18" charset="0"/>
              </a:rPr>
              <a:t>ế</a:t>
            </a:r>
            <a:r>
              <a:rPr lang="vi-VN" sz="4000" dirty="0">
                <a:ea typeface="Times New Roman" panose="02020603050405020304" pitchFamily="18" charset="0"/>
                <a:cs typeface="Times New Roman" panose="02020603050405020304" pitchFamily="18" charset="0"/>
              </a:rPr>
              <a:t>p c</a:t>
            </a:r>
            <a:r>
              <a:rPr lang="vi-VN" sz="4000" dirty="0">
                <a:ea typeface="Times New Roman" panose="02020603050405020304" pitchFamily="18" charset="0"/>
              </a:rPr>
              <a:t>ậ</a:t>
            </a:r>
            <a:r>
              <a:rPr lang="vi-VN" sz="4000" dirty="0">
                <a:ea typeface="Times New Roman" panose="02020603050405020304" pitchFamily="18" charset="0"/>
                <a:cs typeface="Times New Roman" panose="02020603050405020304" pitchFamily="18" charset="0"/>
              </a:rPr>
              <a:t>n </a:t>
            </a:r>
            <a:r>
              <a:rPr lang="vi-VN" sz="4000" dirty="0">
                <a:ea typeface="Times New Roman" panose="02020603050405020304" pitchFamily="18" charset="0"/>
              </a:rPr>
              <a:t>đượ</a:t>
            </a:r>
            <a:r>
              <a:rPr lang="vi-VN" sz="4000" dirty="0">
                <a:ea typeface="Times New Roman" panose="02020603050405020304" pitchFamily="18" charset="0"/>
                <a:cs typeface="Times New Roman" panose="02020603050405020304" pitchFamily="18" charset="0"/>
              </a:rPr>
              <a:t>c ki</a:t>
            </a:r>
            <a:r>
              <a:rPr lang="vi-VN" sz="4000" dirty="0">
                <a:ea typeface="Times New Roman" panose="02020603050405020304" pitchFamily="18" charset="0"/>
              </a:rPr>
              <a:t>ế</a:t>
            </a:r>
            <a:r>
              <a:rPr lang="vi-VN" sz="4000" dirty="0">
                <a:ea typeface="Times New Roman" panose="02020603050405020304" pitchFamily="18" charset="0"/>
                <a:cs typeface="Times New Roman" panose="02020603050405020304" pitchFamily="18" charset="0"/>
              </a:rPr>
              <a:t>n</a:t>
            </a:r>
            <a:r>
              <a:rPr lang="en-US" sz="4000" dirty="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th</a:t>
            </a:r>
            <a:r>
              <a:rPr lang="vi-VN" sz="4000" dirty="0">
                <a:ea typeface="Times New Roman" panose="02020603050405020304" pitchFamily="18" charset="0"/>
              </a:rPr>
              <a:t>ứ</a:t>
            </a:r>
            <a:r>
              <a:rPr lang="vi-VN" sz="4000" dirty="0">
                <a:ea typeface="Times New Roman" panose="02020603050405020304" pitchFamily="18" charset="0"/>
                <a:cs typeface="Times New Roman" panose="02020603050405020304" pitchFamily="18" charset="0"/>
              </a:rPr>
              <a:t>c v</a:t>
            </a:r>
            <a:r>
              <a:rPr lang="vi-VN" sz="4000" dirty="0">
                <a:ea typeface="Times New Roman" panose="02020603050405020304" pitchFamily="18" charset="0"/>
              </a:rPr>
              <a:t>ề</a:t>
            </a:r>
            <a:r>
              <a:rPr lang="vi-VN" sz="4000" dirty="0">
                <a:ea typeface="Times New Roman" panose="02020603050405020304" pitchFamily="18" charset="0"/>
                <a:cs typeface="Times New Roman" panose="02020603050405020304" pitchFamily="18" charset="0"/>
              </a:rPr>
              <a:t> c</a:t>
            </a:r>
            <a:r>
              <a:rPr lang="vi-VN" sz="4000" dirty="0">
                <a:ea typeface="Times New Roman" panose="02020603050405020304" pitchFamily="18" charset="0"/>
              </a:rPr>
              <a:t>á</a:t>
            </a:r>
            <a:r>
              <a:rPr lang="vi-VN" sz="4000" dirty="0">
                <a:ea typeface="Times New Roman" panose="02020603050405020304" pitchFamily="18" charset="0"/>
                <a:cs typeface="Times New Roman" panose="02020603050405020304" pitchFamily="18" charset="0"/>
              </a:rPr>
              <a:t>c h</a:t>
            </a:r>
            <a:r>
              <a:rPr lang="vi-VN" sz="4000" dirty="0">
                <a:ea typeface="Times New Roman" panose="02020603050405020304" pitchFamily="18" charset="0"/>
              </a:rPr>
              <a:t>ì</a:t>
            </a:r>
            <a:r>
              <a:rPr lang="vi-VN" sz="4000" dirty="0">
                <a:ea typeface="Times New Roman" panose="02020603050405020304" pitchFamily="18" charset="0"/>
                <a:cs typeface="Times New Roman" panose="02020603050405020304" pitchFamily="18" charset="0"/>
              </a:rPr>
              <a:t>nh </a:t>
            </a:r>
            <a:r>
              <a:rPr lang="vi-VN" sz="4000" dirty="0" err="1">
                <a:ea typeface="Times New Roman" panose="02020603050405020304" pitchFamily="18" charset="0"/>
                <a:cs typeface="Times New Roman" panose="02020603050405020304" pitchFamily="18" charset="0"/>
              </a:rPr>
              <a:t>h</a:t>
            </a:r>
            <a:r>
              <a:rPr lang="vi-VN" sz="4000" dirty="0" err="1">
                <a:ea typeface="Times New Roman" panose="02020603050405020304" pitchFamily="18" charset="0"/>
              </a:rPr>
              <a:t>ì</a:t>
            </a:r>
            <a:r>
              <a:rPr lang="vi-VN" sz="4000" dirty="0" err="1">
                <a:ea typeface="Times New Roman" panose="02020603050405020304" pitchFamily="18" charset="0"/>
                <a:cs typeface="Times New Roman" panose="02020603050405020304" pitchFamily="18" charset="0"/>
              </a:rPr>
              <a:t>nh</a:t>
            </a:r>
            <a:r>
              <a:rPr lang="vi-VN" sz="4000" dirty="0">
                <a:ea typeface="Times New Roman" panose="02020603050405020304" pitchFamily="18" charset="0"/>
                <a:cs typeface="Times New Roman" panose="02020603050405020304" pitchFamily="18" charset="0"/>
              </a:rPr>
              <a:t> h</a:t>
            </a:r>
            <a:r>
              <a:rPr lang="vi-VN" sz="4000" dirty="0">
                <a:ea typeface="Times New Roman" panose="02020603050405020304" pitchFamily="18" charset="0"/>
              </a:rPr>
              <a:t>ọ</a:t>
            </a:r>
            <a:r>
              <a:rPr lang="vi-VN" sz="4000" dirty="0">
                <a:ea typeface="Times New Roman" panose="02020603050405020304" pitchFamily="18" charset="0"/>
                <a:cs typeface="Times New Roman" panose="02020603050405020304" pitchFamily="18" charset="0"/>
              </a:rPr>
              <a:t>c m</a:t>
            </a:r>
            <a:r>
              <a:rPr lang="vi-VN" sz="4000" dirty="0">
                <a:ea typeface="Times New Roman" panose="02020603050405020304" pitchFamily="18" charset="0"/>
              </a:rPr>
              <a:t>ộ</a:t>
            </a:r>
            <a:r>
              <a:rPr lang="vi-VN" sz="4000" dirty="0">
                <a:ea typeface="Times New Roman" panose="02020603050405020304" pitchFamily="18" charset="0"/>
                <a:cs typeface="Times New Roman" panose="02020603050405020304" pitchFamily="18" charset="0"/>
              </a:rPr>
              <a:t>t c</a:t>
            </a:r>
            <a:r>
              <a:rPr lang="vi-VN" sz="4000" dirty="0">
                <a:ea typeface="Times New Roman" panose="02020603050405020304" pitchFamily="18" charset="0"/>
              </a:rPr>
              <a:t>á</a:t>
            </a:r>
            <a:r>
              <a:rPr lang="vi-VN" sz="4000" dirty="0">
                <a:ea typeface="Times New Roman" panose="02020603050405020304" pitchFamily="18" charset="0"/>
                <a:cs typeface="Times New Roman" panose="02020603050405020304" pitchFamily="18" charset="0"/>
              </a:rPr>
              <a:t>ch </a:t>
            </a:r>
            <a:r>
              <a:rPr lang="vi-VN" sz="4000" dirty="0">
                <a:ea typeface="Times New Roman" panose="02020603050405020304" pitchFamily="18" charset="0"/>
              </a:rPr>
              <a:t>“</a:t>
            </a:r>
            <a:r>
              <a:rPr lang="vi-VN" sz="4000" dirty="0">
                <a:ea typeface="Times New Roman" panose="02020603050405020304" pitchFamily="18" charset="0"/>
                <a:cs typeface="Times New Roman" panose="02020603050405020304" pitchFamily="18" charset="0"/>
              </a:rPr>
              <a:t>t</a:t>
            </a:r>
            <a:r>
              <a:rPr lang="vi-VN" sz="4000" dirty="0">
                <a:ea typeface="Times New Roman" panose="02020603050405020304" pitchFamily="18" charset="0"/>
              </a:rPr>
              <a:t>ự</a:t>
            </a:r>
            <a:r>
              <a:rPr lang="vi-VN" sz="4000" dirty="0">
                <a:ea typeface="Times New Roman" panose="02020603050405020304" pitchFamily="18" charset="0"/>
                <a:cs typeface="Times New Roman" panose="02020603050405020304" pitchFamily="18" charset="0"/>
              </a:rPr>
              <a:t> nhi</a:t>
            </a:r>
            <a:r>
              <a:rPr lang="vi-VN" sz="4000" dirty="0">
                <a:ea typeface="Times New Roman" panose="02020603050405020304" pitchFamily="18" charset="0"/>
              </a:rPr>
              <a:t>ê</a:t>
            </a:r>
            <a:r>
              <a:rPr lang="vi-VN" sz="4000" dirty="0">
                <a:ea typeface="Times New Roman" panose="02020603050405020304" pitchFamily="18" charset="0"/>
                <a:cs typeface="Times New Roman" panose="02020603050405020304" pitchFamily="18" charset="0"/>
              </a:rPr>
              <a:t>n</a:t>
            </a:r>
            <a:r>
              <a:rPr lang="vi-VN" sz="4000" dirty="0">
                <a:ea typeface="Times New Roman" panose="02020603050405020304" pitchFamily="18" charset="0"/>
              </a:rPr>
              <a:t>”</a:t>
            </a:r>
            <a:r>
              <a:rPr lang="vi-VN" sz="4000" dirty="0">
                <a:ea typeface="Times New Roman" panose="02020603050405020304" pitchFamily="18" charset="0"/>
                <a:cs typeface="Times New Roman" panose="02020603050405020304" pitchFamily="18" charset="0"/>
              </a:rPr>
              <a:t> h</a:t>
            </a:r>
            <a:r>
              <a:rPr lang="vi-VN" sz="4000" dirty="0">
                <a:ea typeface="Times New Roman" panose="02020603050405020304" pitchFamily="18" charset="0"/>
              </a:rPr>
              <a:t>ơ</a:t>
            </a:r>
            <a:r>
              <a:rPr lang="vi-VN" sz="4000" dirty="0">
                <a:ea typeface="Times New Roman" panose="02020603050405020304" pitchFamily="18" charset="0"/>
                <a:cs typeface="Times New Roman" panose="02020603050405020304" pitchFamily="18" charset="0"/>
              </a:rPr>
              <a:t>n; hi</a:t>
            </a:r>
            <a:r>
              <a:rPr lang="vi-VN" sz="4000" dirty="0">
                <a:ea typeface="Times New Roman" panose="02020603050405020304" pitchFamily="18" charset="0"/>
              </a:rPr>
              <a:t>ể</a:t>
            </a:r>
            <a:r>
              <a:rPr lang="vi-VN" sz="4000" dirty="0">
                <a:ea typeface="Times New Roman" panose="02020603050405020304" pitchFamily="18" charset="0"/>
                <a:cs typeface="Times New Roman" panose="02020603050405020304" pitchFamily="18" charset="0"/>
              </a:rPr>
              <a:t>u r</a:t>
            </a:r>
            <a:r>
              <a:rPr lang="vi-VN" sz="4000" dirty="0">
                <a:ea typeface="Times New Roman" panose="02020603050405020304" pitchFamily="18" charset="0"/>
              </a:rPr>
              <a:t>õ</a:t>
            </a:r>
            <a:r>
              <a:rPr lang="vi-VN" sz="4000" dirty="0">
                <a:ea typeface="Times New Roman" panose="02020603050405020304" pitchFamily="18" charset="0"/>
                <a:cs typeface="Times New Roman" panose="02020603050405020304" pitchFamily="18" charset="0"/>
              </a:rPr>
              <a:t> h</a:t>
            </a:r>
            <a:r>
              <a:rPr lang="vi-VN" sz="4000" dirty="0">
                <a:ea typeface="Times New Roman" panose="02020603050405020304" pitchFamily="18" charset="0"/>
              </a:rPr>
              <a:t>ơ</a:t>
            </a:r>
            <a:r>
              <a:rPr lang="vi-VN" sz="4000" dirty="0">
                <a:ea typeface="Times New Roman" panose="02020603050405020304" pitchFamily="18" charset="0"/>
                <a:cs typeface="Times New Roman" panose="02020603050405020304" pitchFamily="18" charset="0"/>
              </a:rPr>
              <a:t>n v</a:t>
            </a:r>
            <a:r>
              <a:rPr lang="vi-VN" sz="4000" dirty="0">
                <a:ea typeface="Times New Roman" panose="02020603050405020304" pitchFamily="18" charset="0"/>
              </a:rPr>
              <a:t>ề</a:t>
            </a:r>
            <a:r>
              <a:rPr lang="vi-VN" sz="4000" dirty="0">
                <a:ea typeface="Times New Roman" panose="02020603050405020304" pitchFamily="18" charset="0"/>
                <a:cs typeface="Times New Roman" panose="02020603050405020304" pitchFamily="18" charset="0"/>
              </a:rPr>
              <a:t> b</a:t>
            </a:r>
            <a:r>
              <a:rPr lang="vi-VN" sz="4000" dirty="0">
                <a:ea typeface="Times New Roman" panose="02020603050405020304" pitchFamily="18" charset="0"/>
              </a:rPr>
              <a:t>ả</a:t>
            </a:r>
            <a:r>
              <a:rPr lang="vi-VN" sz="4000" dirty="0">
                <a:ea typeface="Times New Roman" panose="02020603050405020304" pitchFamily="18" charset="0"/>
                <a:cs typeface="Times New Roman" panose="02020603050405020304" pitchFamily="18" charset="0"/>
              </a:rPr>
              <a:t>n ch</a:t>
            </a:r>
            <a:r>
              <a:rPr lang="vi-VN" sz="4000" dirty="0">
                <a:ea typeface="Times New Roman" panose="02020603050405020304" pitchFamily="18" charset="0"/>
              </a:rPr>
              <a:t>ấ</a:t>
            </a:r>
            <a:r>
              <a:rPr lang="vi-VN" sz="4000" dirty="0">
                <a:ea typeface="Times New Roman" panose="02020603050405020304" pitchFamily="18" charset="0"/>
                <a:cs typeface="Times New Roman" panose="02020603050405020304" pitchFamily="18" charset="0"/>
              </a:rPr>
              <a:t>t c</a:t>
            </a:r>
            <a:r>
              <a:rPr lang="vi-VN" sz="4000" dirty="0">
                <a:ea typeface="Times New Roman" panose="02020603050405020304" pitchFamily="18" charset="0"/>
              </a:rPr>
              <a:t>ủ</a:t>
            </a:r>
            <a:r>
              <a:rPr lang="vi-VN" sz="4000" dirty="0">
                <a:ea typeface="Times New Roman" panose="02020603050405020304" pitchFamily="18" charset="0"/>
                <a:cs typeface="Times New Roman" panose="02020603050405020304" pitchFamily="18" charset="0"/>
              </a:rPr>
              <a:t>a c</a:t>
            </a:r>
            <a:r>
              <a:rPr lang="vi-VN" sz="4000" dirty="0">
                <a:ea typeface="Times New Roman" panose="02020603050405020304" pitchFamily="18" charset="0"/>
              </a:rPr>
              <a:t>á</a:t>
            </a:r>
            <a:r>
              <a:rPr lang="vi-VN" sz="4000" dirty="0">
                <a:ea typeface="Times New Roman" panose="02020603050405020304" pitchFamily="18" charset="0"/>
                <a:cs typeface="Times New Roman" panose="02020603050405020304" pitchFamily="18" charset="0"/>
              </a:rPr>
              <a:t>c h</a:t>
            </a:r>
            <a:r>
              <a:rPr lang="vi-VN" sz="4000" dirty="0">
                <a:ea typeface="Times New Roman" panose="02020603050405020304" pitchFamily="18" charset="0"/>
              </a:rPr>
              <a:t>ì</a:t>
            </a:r>
            <a:r>
              <a:rPr lang="vi-VN" sz="4000" dirty="0">
                <a:ea typeface="Times New Roman" panose="02020603050405020304" pitchFamily="18" charset="0"/>
                <a:cs typeface="Times New Roman" panose="02020603050405020304" pitchFamily="18" charset="0"/>
              </a:rPr>
              <a:t>nh </a:t>
            </a:r>
            <a:r>
              <a:rPr lang="vi-VN" sz="4000" dirty="0" err="1">
                <a:ea typeface="Times New Roman" panose="02020603050405020304" pitchFamily="18" charset="0"/>
                <a:cs typeface="Times New Roman" panose="02020603050405020304" pitchFamily="18" charset="0"/>
              </a:rPr>
              <a:t>h</a:t>
            </a:r>
            <a:r>
              <a:rPr lang="vi-VN" sz="4000" dirty="0" err="1">
                <a:ea typeface="Times New Roman" panose="02020603050405020304" pitchFamily="18" charset="0"/>
              </a:rPr>
              <a:t>ì</a:t>
            </a:r>
            <a:r>
              <a:rPr lang="vi-VN" sz="4000" dirty="0" err="1">
                <a:ea typeface="Times New Roman" panose="02020603050405020304" pitchFamily="18" charset="0"/>
                <a:cs typeface="Times New Roman" panose="02020603050405020304" pitchFamily="18" charset="0"/>
              </a:rPr>
              <a:t>nh</a:t>
            </a:r>
            <a:r>
              <a:rPr lang="vi-VN" sz="4000" dirty="0">
                <a:ea typeface="Times New Roman" panose="02020603050405020304" pitchFamily="18" charset="0"/>
                <a:cs typeface="Times New Roman" panose="02020603050405020304" pitchFamily="18" charset="0"/>
              </a:rPr>
              <a:t> h</a:t>
            </a:r>
            <a:r>
              <a:rPr lang="vi-VN" sz="4000" dirty="0">
                <a:ea typeface="Times New Roman" panose="02020603050405020304" pitchFamily="18" charset="0"/>
              </a:rPr>
              <a:t>ọ</a:t>
            </a:r>
            <a:r>
              <a:rPr lang="vi-VN" sz="4000" dirty="0">
                <a:ea typeface="Times New Roman" panose="02020603050405020304" pitchFamily="18" charset="0"/>
                <a:cs typeface="Times New Roman" panose="02020603050405020304" pitchFamily="18" charset="0"/>
              </a:rPr>
              <a:t>c; t</a:t>
            </a:r>
            <a:r>
              <a:rPr lang="vi-VN" sz="4000" dirty="0">
                <a:ea typeface="Times New Roman" panose="02020603050405020304" pitchFamily="18" charset="0"/>
              </a:rPr>
              <a:t>ạ</a:t>
            </a:r>
            <a:r>
              <a:rPr lang="vi-VN" sz="4000" dirty="0">
                <a:ea typeface="Times New Roman" panose="02020603050405020304" pitchFamily="18" charset="0"/>
                <a:cs typeface="Times New Roman" panose="02020603050405020304" pitchFamily="18" charset="0"/>
              </a:rPr>
              <a:t>o c</a:t>
            </a:r>
            <a:r>
              <a:rPr lang="vi-VN" sz="4000" dirty="0">
                <a:ea typeface="Times New Roman" panose="02020603050405020304" pitchFamily="18" charset="0"/>
              </a:rPr>
              <a:t>ơ</a:t>
            </a:r>
            <a:r>
              <a:rPr lang="vi-VN" sz="4000" dirty="0">
                <a:ea typeface="Times New Roman" panose="02020603050405020304" pitchFamily="18" charset="0"/>
                <a:cs typeface="Times New Roman" panose="02020603050405020304" pitchFamily="18" charset="0"/>
              </a:rPr>
              <a:t> h</a:t>
            </a:r>
            <a:r>
              <a:rPr lang="vi-VN" sz="4000" dirty="0">
                <a:ea typeface="Times New Roman" panose="02020603050405020304" pitchFamily="18" charset="0"/>
              </a:rPr>
              <a:t>ộ</a:t>
            </a:r>
            <a:r>
              <a:rPr lang="vi-VN" sz="4000" dirty="0">
                <a:ea typeface="Times New Roman" panose="02020603050405020304" pitchFamily="18" charset="0"/>
                <a:cs typeface="Times New Roman" panose="02020603050405020304" pitchFamily="18" charset="0"/>
              </a:rPr>
              <a:t>i </a:t>
            </a:r>
            <a:r>
              <a:rPr lang="vi-VN" sz="4000" dirty="0">
                <a:ea typeface="Times New Roman" panose="02020603050405020304" pitchFamily="18" charset="0"/>
              </a:rPr>
              <a:t>để</a:t>
            </a:r>
            <a:r>
              <a:rPr lang="vi-VN" sz="4000" dirty="0">
                <a:ea typeface="Times New Roman" panose="02020603050405020304" pitchFamily="18" charset="0"/>
                <a:cs typeface="Times New Roman" panose="02020603050405020304" pitchFamily="18" charset="0"/>
              </a:rPr>
              <a:t> h</a:t>
            </a:r>
            <a:r>
              <a:rPr lang="vi-VN" sz="4000" dirty="0">
                <a:ea typeface="Times New Roman" panose="02020603050405020304" pitchFamily="18" charset="0"/>
              </a:rPr>
              <a:t>ọ</a:t>
            </a:r>
            <a:r>
              <a:rPr lang="vi-VN" sz="4000" dirty="0">
                <a:ea typeface="Times New Roman" panose="02020603050405020304" pitchFamily="18" charset="0"/>
                <a:cs typeface="Times New Roman" panose="02020603050405020304" pitchFamily="18" charset="0"/>
              </a:rPr>
              <a:t>c sinh ph</a:t>
            </a:r>
            <a:r>
              <a:rPr lang="vi-VN" sz="4000" dirty="0">
                <a:ea typeface="Times New Roman" panose="02020603050405020304" pitchFamily="18" charset="0"/>
              </a:rPr>
              <a:t>á</a:t>
            </a:r>
            <a:r>
              <a:rPr lang="vi-VN" sz="4000" dirty="0">
                <a:ea typeface="Times New Roman" panose="02020603050405020304" pitchFamily="18" charset="0"/>
                <a:cs typeface="Times New Roman" panose="02020603050405020304" pitchFamily="18" charset="0"/>
              </a:rPr>
              <a:t>t tri</a:t>
            </a:r>
            <a:r>
              <a:rPr lang="vi-VN" sz="4000" dirty="0">
                <a:ea typeface="Times New Roman" panose="02020603050405020304" pitchFamily="18" charset="0"/>
              </a:rPr>
              <a:t>ể</a:t>
            </a:r>
            <a:r>
              <a:rPr lang="vi-VN" sz="4000" dirty="0">
                <a:ea typeface="Times New Roman" panose="02020603050405020304" pitchFamily="18" charset="0"/>
                <a:cs typeface="Times New Roman" panose="02020603050405020304" pitchFamily="18" charset="0"/>
              </a:rPr>
              <a:t>n k</a:t>
            </a:r>
            <a:r>
              <a:rPr lang="vi-VN" sz="4000" dirty="0">
                <a:ea typeface="Times New Roman" panose="02020603050405020304" pitchFamily="18" charset="0"/>
              </a:rPr>
              <a:t>ĩ</a:t>
            </a:r>
            <a:r>
              <a:rPr lang="vi-VN" sz="4000" dirty="0">
                <a:ea typeface="Times New Roman" panose="02020603050405020304" pitchFamily="18" charset="0"/>
                <a:cs typeface="Times New Roman" panose="02020603050405020304" pitchFamily="18" charset="0"/>
              </a:rPr>
              <a:t> n</a:t>
            </a:r>
            <a:r>
              <a:rPr lang="vi-VN" sz="4000" dirty="0">
                <a:ea typeface="Times New Roman" panose="02020603050405020304" pitchFamily="18" charset="0"/>
              </a:rPr>
              <a:t>ă</a:t>
            </a:r>
            <a:r>
              <a:rPr lang="vi-VN" sz="4000" dirty="0">
                <a:ea typeface="Times New Roman" panose="02020603050405020304" pitchFamily="18" charset="0"/>
                <a:cs typeface="Times New Roman" panose="02020603050405020304" pitchFamily="18" charset="0"/>
              </a:rPr>
              <a:t>ng quan s</a:t>
            </a:r>
            <a:r>
              <a:rPr lang="vi-VN" sz="4000" dirty="0">
                <a:ea typeface="Times New Roman" panose="02020603050405020304" pitchFamily="18" charset="0"/>
              </a:rPr>
              <a:t>á</a:t>
            </a:r>
            <a:r>
              <a:rPr lang="vi-VN" sz="4000" dirty="0">
                <a:ea typeface="Times New Roman" panose="02020603050405020304" pitchFamily="18" charset="0"/>
                <a:cs typeface="Times New Roman" panose="02020603050405020304" pitchFamily="18" charset="0"/>
              </a:rPr>
              <a:t>t, nh</a:t>
            </a:r>
            <a:r>
              <a:rPr lang="vi-VN" sz="4000" dirty="0">
                <a:ea typeface="Times New Roman" panose="02020603050405020304" pitchFamily="18" charset="0"/>
              </a:rPr>
              <a:t>ậ</a:t>
            </a:r>
            <a:r>
              <a:rPr lang="vi-VN" sz="4000" dirty="0">
                <a:ea typeface="Times New Roman" panose="02020603050405020304" pitchFamily="18" charset="0"/>
                <a:cs typeface="Times New Roman" panose="02020603050405020304" pitchFamily="18" charset="0"/>
              </a:rPr>
              <a:t>n bi</a:t>
            </a:r>
            <a:r>
              <a:rPr lang="vi-VN" sz="4000" dirty="0">
                <a:ea typeface="Times New Roman" panose="02020603050405020304" pitchFamily="18" charset="0"/>
              </a:rPr>
              <a:t>ế</a:t>
            </a:r>
            <a:r>
              <a:rPr lang="vi-VN" sz="4000" dirty="0">
                <a:ea typeface="Times New Roman" panose="02020603050405020304" pitchFamily="18" charset="0"/>
                <a:cs typeface="Times New Roman" panose="02020603050405020304" pitchFamily="18" charset="0"/>
              </a:rPr>
              <a:t>t c</a:t>
            </a:r>
            <a:r>
              <a:rPr lang="vi-VN" sz="4000" dirty="0">
                <a:ea typeface="Times New Roman" panose="02020603050405020304" pitchFamily="18" charset="0"/>
              </a:rPr>
              <a:t>á</a:t>
            </a:r>
            <a:r>
              <a:rPr lang="vi-VN" sz="4000" dirty="0">
                <a:ea typeface="Times New Roman" panose="02020603050405020304" pitchFamily="18" charset="0"/>
                <a:cs typeface="Times New Roman" panose="02020603050405020304" pitchFamily="18" charset="0"/>
              </a:rPr>
              <a:t>c t</a:t>
            </a:r>
            <a:r>
              <a:rPr lang="vi-VN" sz="4000" dirty="0">
                <a:ea typeface="Times New Roman" panose="02020603050405020304" pitchFamily="18" charset="0"/>
              </a:rPr>
              <a:t>í</a:t>
            </a:r>
            <a:r>
              <a:rPr lang="vi-VN" sz="4000" dirty="0">
                <a:ea typeface="Times New Roman" panose="02020603050405020304" pitchFamily="18" charset="0"/>
                <a:cs typeface="Times New Roman" panose="02020603050405020304" pitchFamily="18" charset="0"/>
              </a:rPr>
              <a:t>nh ch</a:t>
            </a:r>
            <a:r>
              <a:rPr lang="vi-VN" sz="4000" dirty="0">
                <a:ea typeface="Times New Roman" panose="02020603050405020304" pitchFamily="18" charset="0"/>
              </a:rPr>
              <a:t>ấ</a:t>
            </a:r>
            <a:r>
              <a:rPr lang="vi-VN" sz="4000" dirty="0">
                <a:ea typeface="Times New Roman" panose="02020603050405020304" pitchFamily="18" charset="0"/>
                <a:cs typeface="Times New Roman" panose="02020603050405020304" pitchFamily="18" charset="0"/>
              </a:rPr>
              <a:t>t h</a:t>
            </a:r>
            <a:r>
              <a:rPr lang="vi-VN" sz="4000" dirty="0">
                <a:ea typeface="Times New Roman" panose="02020603050405020304" pitchFamily="18" charset="0"/>
              </a:rPr>
              <a:t>ì</a:t>
            </a:r>
            <a:r>
              <a:rPr lang="vi-VN" sz="4000" dirty="0">
                <a:ea typeface="Times New Roman" panose="02020603050405020304" pitchFamily="18" charset="0"/>
                <a:cs typeface="Times New Roman" panose="02020603050405020304" pitchFamily="18" charset="0"/>
              </a:rPr>
              <a:t>nh h</a:t>
            </a:r>
            <a:r>
              <a:rPr lang="vi-VN" sz="4000" dirty="0">
                <a:ea typeface="Times New Roman" panose="02020603050405020304" pitchFamily="18" charset="0"/>
              </a:rPr>
              <a:t>ọ</a:t>
            </a:r>
            <a:r>
              <a:rPr lang="vi-VN" sz="4000" dirty="0">
                <a:ea typeface="Times New Roman" panose="02020603050405020304" pitchFamily="18" charset="0"/>
                <a:cs typeface="Times New Roman" panose="02020603050405020304" pitchFamily="18" charset="0"/>
              </a:rPr>
              <a:t>c; t</a:t>
            </a:r>
            <a:r>
              <a:rPr lang="vi-VN" sz="4000" dirty="0">
                <a:ea typeface="Times New Roman" panose="02020603050405020304" pitchFamily="18" charset="0"/>
              </a:rPr>
              <a:t>ạ</a:t>
            </a:r>
            <a:r>
              <a:rPr lang="vi-VN" sz="4000" dirty="0">
                <a:ea typeface="Times New Roman" panose="02020603050405020304" pitchFamily="18" charset="0"/>
                <a:cs typeface="Times New Roman" panose="02020603050405020304" pitchFamily="18" charset="0"/>
              </a:rPr>
              <a:t>o h</a:t>
            </a:r>
            <a:r>
              <a:rPr lang="vi-VN" sz="4000" dirty="0">
                <a:ea typeface="Times New Roman" panose="02020603050405020304" pitchFamily="18" charset="0"/>
              </a:rPr>
              <a:t>ứ</a:t>
            </a:r>
            <a:r>
              <a:rPr lang="vi-VN" sz="4000" dirty="0">
                <a:ea typeface="Times New Roman" panose="02020603050405020304" pitchFamily="18" charset="0"/>
                <a:cs typeface="Times New Roman" panose="02020603050405020304" pitchFamily="18" charset="0"/>
              </a:rPr>
              <a:t>ng th</a:t>
            </a:r>
            <a:r>
              <a:rPr lang="vi-VN" sz="4000" dirty="0">
                <a:ea typeface="Times New Roman" panose="02020603050405020304" pitchFamily="18" charset="0"/>
              </a:rPr>
              <a:t>ú</a:t>
            </a:r>
            <a:r>
              <a:rPr lang="vi-VN" sz="4000" dirty="0">
                <a:ea typeface="Times New Roman" panose="02020603050405020304" pitchFamily="18" charset="0"/>
                <a:cs typeface="Times New Roman" panose="02020603050405020304" pitchFamily="18" charset="0"/>
              </a:rPr>
              <a:t> trong h</a:t>
            </a:r>
            <a:r>
              <a:rPr lang="vi-VN" sz="4000" dirty="0">
                <a:ea typeface="Times New Roman" panose="02020603050405020304" pitchFamily="18" charset="0"/>
              </a:rPr>
              <a:t>ọ</a:t>
            </a:r>
            <a:r>
              <a:rPr lang="vi-VN" sz="4000" dirty="0">
                <a:ea typeface="Times New Roman" panose="02020603050405020304" pitchFamily="18" charset="0"/>
                <a:cs typeface="Times New Roman" panose="02020603050405020304" pitchFamily="18" charset="0"/>
              </a:rPr>
              <a:t>c t</a:t>
            </a:r>
            <a:r>
              <a:rPr lang="vi-VN" sz="4000" dirty="0">
                <a:ea typeface="Times New Roman" panose="02020603050405020304" pitchFamily="18" charset="0"/>
              </a:rPr>
              <a:t>ậ</a:t>
            </a:r>
            <a:r>
              <a:rPr lang="vi-VN" sz="4000" dirty="0">
                <a:ea typeface="Times New Roman" panose="02020603050405020304" pitchFamily="18" charset="0"/>
                <a:cs typeface="Times New Roman" panose="02020603050405020304" pitchFamily="18" charset="0"/>
              </a:rPr>
              <a:t>p m</a:t>
            </a:r>
            <a:r>
              <a:rPr lang="vi-VN" sz="4000" dirty="0">
                <a:ea typeface="Times New Roman" panose="02020603050405020304" pitchFamily="18" charset="0"/>
              </a:rPr>
              <a:t>ô</a:t>
            </a:r>
            <a:r>
              <a:rPr lang="vi-VN" sz="4000" dirty="0">
                <a:ea typeface="Times New Roman" panose="02020603050405020304" pitchFamily="18" charset="0"/>
                <a:cs typeface="Times New Roman" panose="02020603050405020304" pitchFamily="18" charset="0"/>
              </a:rPr>
              <a:t>n To</a:t>
            </a:r>
            <a:r>
              <a:rPr lang="vi-VN" sz="4000" dirty="0">
                <a:ea typeface="Times New Roman" panose="02020603050405020304" pitchFamily="18" charset="0"/>
              </a:rPr>
              <a:t>á</a:t>
            </a:r>
            <a:r>
              <a:rPr lang="vi-VN" sz="4000" dirty="0">
                <a:ea typeface="Times New Roman" panose="02020603050405020304" pitchFamily="18" charset="0"/>
                <a:cs typeface="Times New Roman" panose="02020603050405020304" pitchFamily="18" charset="0"/>
              </a:rPr>
              <a:t>n. </a:t>
            </a:r>
            <a:endParaRPr lang="vi-VN" sz="4000" dirty="0">
              <a:solidFill>
                <a:srgbClr val="000000"/>
              </a:solidFill>
            </a:endParaRPr>
          </a:p>
        </p:txBody>
      </p:sp>
      <p:pic>
        <p:nvPicPr>
          <p:cNvPr id="10" name="Picture 9">
            <a:extLst>
              <a:ext uri="{FF2B5EF4-FFF2-40B4-BE49-F238E27FC236}">
                <a16:creationId xmlns:a16="http://schemas.microsoft.com/office/drawing/2014/main" id="{CA670D71-4092-07F3-8797-E8059B1EBCBA}"/>
              </a:ext>
            </a:extLst>
          </p:cNvPr>
          <p:cNvPicPr>
            <a:picLocks noChangeAspect="1"/>
          </p:cNvPicPr>
          <p:nvPr/>
        </p:nvPicPr>
        <p:blipFill>
          <a:blip r:embed="rId2"/>
          <a:stretch>
            <a:fillRect/>
          </a:stretch>
        </p:blipFill>
        <p:spPr>
          <a:xfrm>
            <a:off x="15869973" y="571500"/>
            <a:ext cx="1917012" cy="1031948"/>
          </a:xfrm>
          <a:prstGeom prst="rect">
            <a:avLst/>
          </a:prstGeom>
        </p:spPr>
      </p:pic>
    </p:spTree>
    <p:extLst>
      <p:ext uri="{BB962C8B-B14F-4D97-AF65-F5344CB8AC3E}">
        <p14:creationId xmlns:p14="http://schemas.microsoft.com/office/powerpoint/2010/main" val="7053348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9" name="Rectangle 8">
            <a:extLst>
              <a:ext uri="{FF2B5EF4-FFF2-40B4-BE49-F238E27FC236}">
                <a16:creationId xmlns:a16="http://schemas.microsoft.com/office/drawing/2014/main" id="{247BA630-D334-1DEB-3BDE-C5D02F0F0D26}"/>
              </a:ext>
            </a:extLst>
          </p:cNvPr>
          <p:cNvSpPr/>
          <p:nvPr/>
        </p:nvSpPr>
        <p:spPr>
          <a:xfrm>
            <a:off x="777245" y="1878159"/>
            <a:ext cx="6180495" cy="7287957"/>
          </a:xfrm>
          <a:prstGeom prst="rect">
            <a:avLst/>
          </a:prstGeom>
        </p:spPr>
        <p:txBody>
          <a:bodyPr wrap="square">
            <a:spAutoFit/>
          </a:bodyPr>
          <a:lstStyle/>
          <a:p>
            <a:pPr algn="just">
              <a:lnSpc>
                <a:spcPct val="200000"/>
              </a:lnSpc>
            </a:pPr>
            <a:r>
              <a:rPr lang="vi-VN" sz="4000" dirty="0">
                <a:ea typeface="Times New Roman" panose="02020603050405020304" pitchFamily="18" charset="0"/>
                <a:cs typeface="Times New Roman" panose="02020603050405020304" pitchFamily="18" charset="0"/>
              </a:rPr>
              <a:t>Ch</a:t>
            </a:r>
            <a:r>
              <a:rPr lang="vi-VN" sz="4000" dirty="0">
                <a:ea typeface="Times New Roman" panose="02020603050405020304" pitchFamily="18" charset="0"/>
              </a:rPr>
              <a:t>ẳ</a:t>
            </a:r>
            <a:r>
              <a:rPr lang="vi-VN" sz="4000" dirty="0">
                <a:ea typeface="Times New Roman" panose="02020603050405020304" pitchFamily="18" charset="0"/>
                <a:cs typeface="Times New Roman" panose="02020603050405020304" pitchFamily="18" charset="0"/>
              </a:rPr>
              <a:t>ng h</a:t>
            </a:r>
            <a:r>
              <a:rPr lang="vi-VN" sz="4000" dirty="0">
                <a:ea typeface="Times New Roman" panose="02020603050405020304" pitchFamily="18" charset="0"/>
              </a:rPr>
              <a:t>ạ</a:t>
            </a:r>
            <a:r>
              <a:rPr lang="vi-VN" sz="4000" dirty="0">
                <a:ea typeface="Times New Roman" panose="02020603050405020304" pitchFamily="18" charset="0"/>
                <a:cs typeface="Times New Roman" panose="02020603050405020304" pitchFamily="18" charset="0"/>
              </a:rPr>
              <a:t>n, ta c</a:t>
            </a:r>
            <a:r>
              <a:rPr lang="vi-VN" sz="4000" dirty="0">
                <a:ea typeface="Times New Roman" panose="02020603050405020304" pitchFamily="18" charset="0"/>
              </a:rPr>
              <a:t>ó</a:t>
            </a:r>
            <a:r>
              <a:rPr lang="vi-VN" sz="4000" dirty="0">
                <a:ea typeface="Times New Roman" panose="02020603050405020304" pitchFamily="18" charset="0"/>
                <a:cs typeface="Times New Roman" panose="02020603050405020304" pitchFamily="18" charset="0"/>
              </a:rPr>
              <a:t> th</a:t>
            </a:r>
            <a:r>
              <a:rPr lang="vi-VN" sz="4000" dirty="0">
                <a:ea typeface="Times New Roman" panose="02020603050405020304" pitchFamily="18" charset="0"/>
              </a:rPr>
              <a:t>ể</a:t>
            </a:r>
            <a:r>
              <a:rPr lang="vi-VN" sz="4000" dirty="0">
                <a:ea typeface="Times New Roman" panose="02020603050405020304" pitchFamily="18" charset="0"/>
                <a:cs typeface="Times New Roman" panose="02020603050405020304" pitchFamily="18" charset="0"/>
              </a:rPr>
              <a:t> th</a:t>
            </a:r>
            <a:r>
              <a:rPr lang="vi-VN" sz="4000" dirty="0">
                <a:ea typeface="Times New Roman" panose="02020603050405020304" pitchFamily="18" charset="0"/>
              </a:rPr>
              <a:t>ấ</a:t>
            </a:r>
            <a:r>
              <a:rPr lang="vi-VN" sz="4000" dirty="0">
                <a:ea typeface="Times New Roman" panose="02020603050405020304" pitchFamily="18" charset="0"/>
                <a:cs typeface="Times New Roman" panose="02020603050405020304" pitchFamily="18" charset="0"/>
              </a:rPr>
              <a:t>y h</a:t>
            </a:r>
            <a:r>
              <a:rPr lang="vi-VN" sz="4000" dirty="0">
                <a:ea typeface="Times New Roman" panose="02020603050405020304" pitchFamily="18" charset="0"/>
              </a:rPr>
              <a:t>ì</a:t>
            </a:r>
            <a:r>
              <a:rPr lang="vi-VN" sz="4000" dirty="0">
                <a:ea typeface="Times New Roman" panose="02020603050405020304" pitchFamily="18" charset="0"/>
                <a:cs typeface="Times New Roman" panose="02020603050405020304" pitchFamily="18" charset="0"/>
              </a:rPr>
              <a:t>nh </a:t>
            </a:r>
            <a:r>
              <a:rPr lang="vi-VN" sz="4000" dirty="0">
                <a:ea typeface="Times New Roman" panose="02020603050405020304" pitchFamily="18" charset="0"/>
              </a:rPr>
              <a:t>ả</a:t>
            </a:r>
            <a:r>
              <a:rPr lang="vi-VN" sz="4000" dirty="0">
                <a:ea typeface="Times New Roman" panose="02020603050405020304" pitchFamily="18" charset="0"/>
                <a:cs typeface="Times New Roman" panose="02020603050405020304" pitchFamily="18" charset="0"/>
              </a:rPr>
              <a:t>nh sau </a:t>
            </a:r>
            <a:r>
              <a:rPr lang="vi-VN" sz="4000" dirty="0">
                <a:ea typeface="Times New Roman" panose="02020603050405020304" pitchFamily="18" charset="0"/>
              </a:rPr>
              <a:t>đâ</a:t>
            </a:r>
            <a:r>
              <a:rPr lang="vi-VN" sz="4000" dirty="0">
                <a:ea typeface="Times New Roman" panose="02020603050405020304" pitchFamily="18" charset="0"/>
                <a:cs typeface="Times New Roman" panose="02020603050405020304" pitchFamily="18" charset="0"/>
              </a:rPr>
              <a:t>y v</a:t>
            </a:r>
            <a:r>
              <a:rPr lang="vi-VN" sz="4000" dirty="0">
                <a:ea typeface="Times New Roman" panose="02020603050405020304" pitchFamily="18" charset="0"/>
              </a:rPr>
              <a:t>ề</a:t>
            </a:r>
            <a:r>
              <a:rPr lang="vi-VN" sz="4000" dirty="0">
                <a:ea typeface="Times New Roman" panose="02020603050405020304" pitchFamily="18" charset="0"/>
                <a:cs typeface="Times New Roman" panose="02020603050405020304" pitchFamily="18" charset="0"/>
              </a:rPr>
              <a:t> h</a:t>
            </a:r>
            <a:r>
              <a:rPr lang="vi-VN" sz="4000" dirty="0">
                <a:ea typeface="Times New Roman" panose="02020603050405020304" pitchFamily="18" charset="0"/>
              </a:rPr>
              <a:t>ì</a:t>
            </a:r>
            <a:r>
              <a:rPr lang="vi-VN" sz="4000" dirty="0">
                <a:ea typeface="Times New Roman" panose="02020603050405020304" pitchFamily="18" charset="0"/>
                <a:cs typeface="Times New Roman" panose="02020603050405020304" pitchFamily="18" charset="0"/>
              </a:rPr>
              <a:t>nh h</a:t>
            </a:r>
            <a:r>
              <a:rPr lang="vi-VN" sz="4000" dirty="0">
                <a:ea typeface="Times New Roman" panose="02020603050405020304" pitchFamily="18" charset="0"/>
              </a:rPr>
              <a:t>ộ</a:t>
            </a:r>
            <a:r>
              <a:rPr lang="vi-VN" sz="4000" dirty="0">
                <a:ea typeface="Times New Roman" panose="02020603050405020304" pitchFamily="18" charset="0"/>
                <a:cs typeface="Times New Roman" panose="02020603050405020304" pitchFamily="18" charset="0"/>
              </a:rPr>
              <a:t>p ch</a:t>
            </a:r>
            <a:r>
              <a:rPr lang="vi-VN" sz="4000" dirty="0">
                <a:ea typeface="Times New Roman" panose="02020603050405020304" pitchFamily="18" charset="0"/>
              </a:rPr>
              <a:t>ữ</a:t>
            </a:r>
            <a:r>
              <a:rPr lang="vi-VN" sz="4000" dirty="0">
                <a:ea typeface="Times New Roman" panose="02020603050405020304" pitchFamily="18" charset="0"/>
                <a:cs typeface="Times New Roman" panose="02020603050405020304" pitchFamily="18" charset="0"/>
              </a:rPr>
              <a:t> nh</a:t>
            </a:r>
            <a:r>
              <a:rPr lang="vi-VN" sz="4000" dirty="0">
                <a:ea typeface="Times New Roman" panose="02020603050405020304" pitchFamily="18" charset="0"/>
              </a:rPr>
              <a:t>ậ</a:t>
            </a:r>
            <a:r>
              <a:rPr lang="vi-VN" sz="4000" dirty="0">
                <a:ea typeface="Times New Roman" panose="02020603050405020304" pitchFamily="18" charset="0"/>
                <a:cs typeface="Times New Roman" panose="02020603050405020304" pitchFamily="18" charset="0"/>
              </a:rPr>
              <a:t>t (H</a:t>
            </a:r>
            <a:r>
              <a:rPr lang="vi-VN" sz="4000" dirty="0">
                <a:ea typeface="Times New Roman" panose="02020603050405020304" pitchFamily="18" charset="0"/>
              </a:rPr>
              <a:t>ì</a:t>
            </a:r>
            <a:r>
              <a:rPr lang="vi-VN" sz="4000" dirty="0">
                <a:ea typeface="Times New Roman" panose="02020603050405020304" pitchFamily="18" charset="0"/>
                <a:cs typeface="Times New Roman" panose="02020603050405020304" pitchFamily="18" charset="0"/>
              </a:rPr>
              <a:t>nh 4a), h</a:t>
            </a:r>
            <a:r>
              <a:rPr lang="vi-VN" sz="4000" dirty="0">
                <a:ea typeface="Times New Roman" panose="02020603050405020304" pitchFamily="18" charset="0"/>
              </a:rPr>
              <a:t>ì</a:t>
            </a:r>
            <a:r>
              <a:rPr lang="vi-VN" sz="4000" dirty="0">
                <a:ea typeface="Times New Roman" panose="02020603050405020304" pitchFamily="18" charset="0"/>
                <a:cs typeface="Times New Roman" panose="02020603050405020304" pitchFamily="18" charset="0"/>
              </a:rPr>
              <a:t>nh l</a:t>
            </a:r>
            <a:r>
              <a:rPr lang="vi-VN" sz="4000" dirty="0">
                <a:ea typeface="Times New Roman" panose="02020603050405020304" pitchFamily="18" charset="0"/>
              </a:rPr>
              <a:t>ậ</a:t>
            </a:r>
            <a:r>
              <a:rPr lang="vi-VN" sz="4000" dirty="0">
                <a:ea typeface="Times New Roman" panose="02020603050405020304" pitchFamily="18" charset="0"/>
                <a:cs typeface="Times New Roman" panose="02020603050405020304" pitchFamily="18" charset="0"/>
              </a:rPr>
              <a:t>p</a:t>
            </a:r>
            <a:r>
              <a:rPr lang="en-US" sz="4000" dirty="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ph</a:t>
            </a:r>
            <a:r>
              <a:rPr lang="vi-VN" sz="4000" dirty="0">
                <a:ea typeface="Times New Roman" panose="02020603050405020304" pitchFamily="18" charset="0"/>
              </a:rPr>
              <a:t>ươ</a:t>
            </a:r>
            <a:r>
              <a:rPr lang="vi-VN" sz="4000" dirty="0">
                <a:ea typeface="Times New Roman" panose="02020603050405020304" pitchFamily="18" charset="0"/>
                <a:cs typeface="Times New Roman" panose="02020603050405020304" pitchFamily="18" charset="0"/>
              </a:rPr>
              <a:t>ng (H</a:t>
            </a:r>
            <a:r>
              <a:rPr lang="vi-VN" sz="4000" dirty="0">
                <a:ea typeface="Times New Roman" panose="02020603050405020304" pitchFamily="18" charset="0"/>
              </a:rPr>
              <a:t>ì</a:t>
            </a:r>
            <a:r>
              <a:rPr lang="vi-VN" sz="4000" dirty="0">
                <a:ea typeface="Times New Roman" panose="02020603050405020304" pitchFamily="18" charset="0"/>
                <a:cs typeface="Times New Roman" panose="02020603050405020304" pitchFamily="18" charset="0"/>
              </a:rPr>
              <a:t>nh 4b), h</a:t>
            </a:r>
            <a:r>
              <a:rPr lang="vi-VN" sz="4000" dirty="0">
                <a:ea typeface="Times New Roman" panose="02020603050405020304" pitchFamily="18" charset="0"/>
              </a:rPr>
              <a:t>ì</a:t>
            </a:r>
            <a:r>
              <a:rPr lang="vi-VN" sz="4000" dirty="0">
                <a:ea typeface="Times New Roman" panose="02020603050405020304" pitchFamily="18" charset="0"/>
                <a:cs typeface="Times New Roman" panose="02020603050405020304" pitchFamily="18" charset="0"/>
              </a:rPr>
              <a:t>nh l</a:t>
            </a:r>
            <a:r>
              <a:rPr lang="vi-VN" sz="4000" dirty="0">
                <a:ea typeface="Times New Roman" panose="02020603050405020304" pitchFamily="18" charset="0"/>
              </a:rPr>
              <a:t>ă</a:t>
            </a:r>
            <a:r>
              <a:rPr lang="vi-VN" sz="4000" dirty="0">
                <a:ea typeface="Times New Roman" panose="02020603050405020304" pitchFamily="18" charset="0"/>
                <a:cs typeface="Times New Roman" panose="02020603050405020304" pitchFamily="18" charset="0"/>
              </a:rPr>
              <a:t>ng tr</a:t>
            </a:r>
            <a:r>
              <a:rPr lang="vi-VN" sz="4000" dirty="0">
                <a:ea typeface="Times New Roman" panose="02020603050405020304" pitchFamily="18" charset="0"/>
              </a:rPr>
              <a:t>ụ</a:t>
            </a:r>
            <a:r>
              <a:rPr lang="vi-VN" sz="4000" dirty="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rPr>
              <a:t>đứ</a:t>
            </a:r>
            <a:r>
              <a:rPr lang="vi-VN" sz="4000" dirty="0">
                <a:ea typeface="Times New Roman" panose="02020603050405020304" pitchFamily="18" charset="0"/>
                <a:cs typeface="Times New Roman" panose="02020603050405020304" pitchFamily="18" charset="0"/>
              </a:rPr>
              <a:t>ng tam gi</a:t>
            </a:r>
            <a:r>
              <a:rPr lang="vi-VN" sz="4000" dirty="0">
                <a:ea typeface="Times New Roman" panose="02020603050405020304" pitchFamily="18" charset="0"/>
              </a:rPr>
              <a:t>á</a:t>
            </a:r>
            <a:r>
              <a:rPr lang="vi-VN" sz="4000" dirty="0">
                <a:ea typeface="Times New Roman" panose="02020603050405020304" pitchFamily="18" charset="0"/>
                <a:cs typeface="Times New Roman" panose="02020603050405020304" pitchFamily="18" charset="0"/>
              </a:rPr>
              <a:t>c (H</a:t>
            </a:r>
            <a:r>
              <a:rPr lang="vi-VN" sz="4000" dirty="0">
                <a:ea typeface="Times New Roman" panose="02020603050405020304" pitchFamily="18" charset="0"/>
              </a:rPr>
              <a:t>ì</a:t>
            </a:r>
            <a:r>
              <a:rPr lang="vi-VN" sz="4000" dirty="0">
                <a:ea typeface="Times New Roman" panose="02020603050405020304" pitchFamily="18" charset="0"/>
                <a:cs typeface="Times New Roman" panose="02020603050405020304" pitchFamily="18" charset="0"/>
              </a:rPr>
              <a:t>nh 4c).</a:t>
            </a:r>
            <a:endParaRPr lang="vi-VN" sz="4000" dirty="0">
              <a:solidFill>
                <a:srgbClr val="000000"/>
              </a:solidFill>
            </a:endParaRPr>
          </a:p>
        </p:txBody>
      </p:sp>
      <p:pic>
        <p:nvPicPr>
          <p:cNvPr id="10" name="Picture 9">
            <a:extLst>
              <a:ext uri="{FF2B5EF4-FFF2-40B4-BE49-F238E27FC236}">
                <a16:creationId xmlns:a16="http://schemas.microsoft.com/office/drawing/2014/main" id="{CA670D71-4092-07F3-8797-E8059B1EBCBA}"/>
              </a:ext>
            </a:extLst>
          </p:cNvPr>
          <p:cNvPicPr>
            <a:picLocks noChangeAspect="1"/>
          </p:cNvPicPr>
          <p:nvPr/>
        </p:nvPicPr>
        <p:blipFill>
          <a:blip r:embed="rId2"/>
          <a:stretch>
            <a:fillRect/>
          </a:stretch>
        </p:blipFill>
        <p:spPr>
          <a:xfrm>
            <a:off x="15869973" y="571500"/>
            <a:ext cx="1917012" cy="1031948"/>
          </a:xfrm>
          <a:prstGeom prst="rect">
            <a:avLst/>
          </a:prstGeom>
        </p:spPr>
      </p:pic>
      <p:pic>
        <p:nvPicPr>
          <p:cNvPr id="3" name="Picture 2">
            <a:extLst>
              <a:ext uri="{FF2B5EF4-FFF2-40B4-BE49-F238E27FC236}">
                <a16:creationId xmlns:a16="http://schemas.microsoft.com/office/drawing/2014/main" id="{9B709742-5E01-A545-825A-854545BBE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185" y="1990058"/>
            <a:ext cx="10080570" cy="7064161"/>
          </a:xfrm>
          <a:prstGeom prst="rect">
            <a:avLst/>
          </a:prstGeom>
        </p:spPr>
      </p:pic>
    </p:spTree>
    <p:extLst>
      <p:ext uri="{BB962C8B-B14F-4D97-AF65-F5344CB8AC3E}">
        <p14:creationId xmlns:p14="http://schemas.microsoft.com/office/powerpoint/2010/main" val="13200693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a:p>
          </p:txBody>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sp>
        <p:nvSpPr>
          <p:cNvPr id="32" name="TextBox 32"/>
          <p:cNvSpPr txBox="1"/>
          <p:nvPr/>
        </p:nvSpPr>
        <p:spPr>
          <a:xfrm>
            <a:off x="318893" y="4521498"/>
            <a:ext cx="16491710" cy="1112741"/>
          </a:xfrm>
          <a:prstGeom prst="rect">
            <a:avLst/>
          </a:prstGeom>
        </p:spPr>
        <p:txBody>
          <a:bodyPr wrap="square" lIns="0" tIns="0" rIns="0" bIns="0" rtlCol="0" anchor="t">
            <a:spAutoFit/>
          </a:bodyPr>
          <a:lstStyle/>
          <a:p>
            <a:pPr algn="ctr">
              <a:lnSpc>
                <a:spcPct val="150000"/>
              </a:lnSpc>
            </a:pPr>
            <a:r>
              <a:rPr lang="en-US" sz="5500" b="1" spc="182" dirty="0">
                <a:solidFill>
                  <a:srgbClr val="C00000"/>
                </a:solidFill>
                <a:latin typeface="Arial" panose="020B0604020202020204" pitchFamily="34" charset="0"/>
                <a:cs typeface="Arial" panose="020B0604020202020204" pitchFamily="34" charset="0"/>
              </a:rPr>
              <a:t>IV. </a:t>
            </a:r>
            <a:r>
              <a:rPr kumimoji="0" lang="en-US" sz="5500" b="1" i="0" u="none" strike="noStrike" kern="1200" cap="none" spc="8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TỔNG KẾT VÀ ĐÁNH GIÁ</a:t>
            </a:r>
          </a:p>
        </p:txBody>
      </p:sp>
      <p:sp>
        <p:nvSpPr>
          <p:cNvPr id="36" name="Freeform 36"/>
          <p:cNvSpPr/>
          <p:nvPr/>
        </p:nvSpPr>
        <p:spPr>
          <a:xfrm rot="-1729736">
            <a:off x="1326753" y="6811466"/>
            <a:ext cx="451370" cy="3182015"/>
          </a:xfrm>
          <a:custGeom>
            <a:avLst/>
            <a:gdLst/>
            <a:ahLst/>
            <a:cxnLst/>
            <a:rect l="l" t="t" r="r" b="b"/>
            <a:pathLst>
              <a:path w="414417" h="3863212">
                <a:moveTo>
                  <a:pt x="0" y="0"/>
                </a:moveTo>
                <a:lnTo>
                  <a:pt x="414417" y="0"/>
                </a:lnTo>
                <a:lnTo>
                  <a:pt x="414417" y="3863212"/>
                </a:lnTo>
                <a:lnTo>
                  <a:pt x="0" y="38632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7" name="Freeform 37"/>
          <p:cNvSpPr/>
          <p:nvPr/>
        </p:nvSpPr>
        <p:spPr>
          <a:xfrm rot="782942">
            <a:off x="188855" y="-371640"/>
            <a:ext cx="2492796" cy="1957978"/>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9" name="Freeform 13"/>
          <p:cNvSpPr/>
          <p:nvPr/>
        </p:nvSpPr>
        <p:spPr>
          <a:xfrm rot="1953223">
            <a:off x="15131790" y="6233373"/>
            <a:ext cx="1489671" cy="3329628"/>
          </a:xfrm>
          <a:custGeom>
            <a:avLst/>
            <a:gdLst/>
            <a:ahLst/>
            <a:cxnLst/>
            <a:rect l="l" t="t" r="r" b="b"/>
            <a:pathLst>
              <a:path w="991215" h="1996953">
                <a:moveTo>
                  <a:pt x="0" y="0"/>
                </a:moveTo>
                <a:lnTo>
                  <a:pt x="991214" y="0"/>
                </a:lnTo>
                <a:lnTo>
                  <a:pt x="991214" y="1996952"/>
                </a:lnTo>
                <a:lnTo>
                  <a:pt x="0" y="19969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386638215"/>
      </p:ext>
    </p:extLst>
  </p:cSld>
  <p:clrMapOvr>
    <a:masterClrMapping/>
  </p:clrMapOvr>
  <p:transition spd="med">
    <p:comb/>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113689"/>
            <a:ext cx="3246680" cy="3255592"/>
          </a:xfrm>
          <a:prstGeom prst="rect">
            <a:avLst/>
          </a:prstGeom>
        </p:spPr>
        <p:txBody>
          <a:bodyPr lIns="50800" tIns="50800" rIns="50800" bIns="50800" rtlCol="0" anchor="ctr"/>
          <a:lstStyle/>
          <a:p>
            <a:pPr algn="ctr">
              <a:lnSpc>
                <a:spcPts val="2659"/>
              </a:lnSpc>
              <a:spcBef>
                <a:spcPct val="0"/>
              </a:spcBef>
            </a:pPr>
            <a:endParaRPr/>
          </a:p>
        </p:txBody>
      </p:sp>
      <p:grpSp>
        <p:nvGrpSpPr>
          <p:cNvPr id="8" name="Group 7"/>
          <p:cNvGrpSpPr/>
          <p:nvPr/>
        </p:nvGrpSpPr>
        <p:grpSpPr>
          <a:xfrm>
            <a:off x="926475" y="1696929"/>
            <a:ext cx="16657709" cy="1168113"/>
            <a:chOff x="1054879" y="3149499"/>
            <a:chExt cx="12051975" cy="1168113"/>
          </a:xfrm>
        </p:grpSpPr>
        <p:sp>
          <p:nvSpPr>
            <p:cNvPr id="10" name="Rounded Rectangle 9"/>
            <p:cNvSpPr/>
            <p:nvPr/>
          </p:nvSpPr>
          <p:spPr>
            <a:xfrm>
              <a:off x="1066800" y="3231994"/>
              <a:ext cx="16764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dirty="0">
                  <a:solidFill>
                    <a:schemeClr val="bg1"/>
                  </a:solidFill>
                  <a:latin typeface="Arial" panose="020B0604020202020204" pitchFamily="34" charset="0"/>
                  <a:cs typeface="Arial" panose="020B0604020202020204" pitchFamily="34" charset="0"/>
                </a:rPr>
                <a:t>HĐ</a:t>
              </a:r>
              <a:r>
                <a:rPr lang="en-US" sz="4000" b="1" dirty="0">
                  <a:solidFill>
                    <a:schemeClr val="bg1"/>
                  </a:solidFill>
                  <a:latin typeface="Arial" panose="020B0604020202020204" pitchFamily="34" charset="0"/>
                  <a:cs typeface="Arial" panose="020B0604020202020204" pitchFamily="34" charset="0"/>
                </a:rPr>
                <a:t>3</a:t>
              </a:r>
            </a:p>
          </p:txBody>
        </p:sp>
        <p:sp>
          <p:nvSpPr>
            <p:cNvPr id="15" name="TextBox 14"/>
            <p:cNvSpPr txBox="1"/>
            <p:nvPr/>
          </p:nvSpPr>
          <p:spPr>
            <a:xfrm>
              <a:off x="1054879" y="3149499"/>
              <a:ext cx="12051975" cy="998671"/>
            </a:xfrm>
            <a:prstGeom prst="rect">
              <a:avLst/>
            </a:prstGeom>
            <a:noFill/>
          </p:spPr>
          <p:txBody>
            <a:bodyPr wrap="square" rtlCol="0">
              <a:spAutoFit/>
            </a:bodyPr>
            <a:lstStyle/>
            <a:p>
              <a:pPr algn="just">
                <a:lnSpc>
                  <a:spcPct val="150000"/>
                </a:lnSpc>
              </a:pPr>
              <a:r>
                <a:rPr lang="vi-VN" sz="4400" dirty="0">
                  <a:cs typeface="Arial" panose="020B0604020202020204" pitchFamily="34" charset="0"/>
                </a:rPr>
                <a:t>            </a:t>
              </a:r>
              <a:r>
                <a:rPr lang="en-US" sz="4400" dirty="0">
                  <a:cs typeface="Arial" panose="020B0604020202020204" pitchFamily="34" charset="0"/>
                </a:rPr>
                <a:t>	</a:t>
              </a:r>
              <a:r>
                <a:rPr lang="en-US" sz="4400" b="0" i="0" dirty="0" err="1">
                  <a:solidFill>
                    <a:srgbClr val="000000"/>
                  </a:solidFill>
                  <a:effectLst/>
                  <a:latin typeface="Arial" panose="020B0604020202020204" pitchFamily="34" charset="0"/>
                  <a:cs typeface="Arial" panose="020B0604020202020204" pitchFamily="34" charset="0"/>
                </a:rPr>
                <a:t>Tổng</a:t>
              </a:r>
              <a:r>
                <a:rPr lang="en-US" sz="4400" b="0" i="0" dirty="0">
                  <a:solidFill>
                    <a:srgbClr val="000000"/>
                  </a:solidFill>
                  <a:effectLst/>
                  <a:latin typeface="Arial" panose="020B0604020202020204" pitchFamily="34" charset="0"/>
                  <a:cs typeface="Arial" panose="020B0604020202020204" pitchFamily="34" charset="0"/>
                </a:rPr>
                <a:t> </a:t>
              </a:r>
              <a:r>
                <a:rPr lang="en-US" sz="4400" b="0" i="0" dirty="0" err="1">
                  <a:solidFill>
                    <a:srgbClr val="000000"/>
                  </a:solidFill>
                  <a:effectLst/>
                  <a:latin typeface="Arial" panose="020B0604020202020204" pitchFamily="34" charset="0"/>
                  <a:cs typeface="Arial" panose="020B0604020202020204" pitchFamily="34" charset="0"/>
                </a:rPr>
                <a:t>kết</a:t>
              </a:r>
              <a:endParaRPr lang="vi-VN" sz="4400" dirty="0">
                <a:solidFill>
                  <a:srgbClr val="000000"/>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B18A1938-7BCF-6822-7598-60C27F65376F}"/>
              </a:ext>
            </a:extLst>
          </p:cNvPr>
          <p:cNvSpPr txBox="1"/>
          <p:nvPr/>
        </p:nvSpPr>
        <p:spPr>
          <a:xfrm>
            <a:off x="1062313" y="2898144"/>
            <a:ext cx="16328929" cy="5925148"/>
          </a:xfrm>
          <a:prstGeom prst="rect">
            <a:avLst/>
          </a:prstGeom>
          <a:noFill/>
        </p:spPr>
        <p:txBody>
          <a:bodyPr wrap="square">
            <a:spAutoFit/>
          </a:bodyPr>
          <a:lstStyle/>
          <a:p>
            <a:pPr algn="just">
              <a:lnSpc>
                <a:spcPct val="150000"/>
              </a:lnSpc>
            </a:pPr>
            <a:r>
              <a:rPr lang="vi-VN" sz="4300" i="1" dirty="0">
                <a:solidFill>
                  <a:srgbClr val="0070C0"/>
                </a:solidFill>
              </a:rPr>
              <a:t>a) Nhiệm vụ 1:</a:t>
            </a:r>
            <a:r>
              <a:rPr lang="vi-VN" sz="4300" dirty="0">
                <a:solidFill>
                  <a:srgbClr val="0070C0"/>
                </a:solidFill>
              </a:rPr>
              <a:t> </a:t>
            </a:r>
            <a:r>
              <a:rPr lang="vi-VN" sz="4300" dirty="0">
                <a:solidFill>
                  <a:srgbClr val="000000"/>
                </a:solidFill>
              </a:rPr>
              <a:t>Các nhóm báo cáo kết quả (mô hình </a:t>
            </a:r>
            <a:r>
              <a:rPr lang="vi-VN" sz="4300" dirty="0" err="1">
                <a:solidFill>
                  <a:srgbClr val="000000"/>
                </a:solidFill>
              </a:rPr>
              <a:t>Hologram</a:t>
            </a:r>
            <a:r>
              <a:rPr lang="vi-VN" sz="4300" dirty="0">
                <a:solidFill>
                  <a:srgbClr val="000000"/>
                </a:solidFill>
              </a:rPr>
              <a:t> đã tạo dựng được, các </a:t>
            </a:r>
            <a:r>
              <a:rPr lang="vi-VN" sz="4300" dirty="0" err="1">
                <a:solidFill>
                  <a:srgbClr val="000000"/>
                </a:solidFill>
              </a:rPr>
              <a:t>video</a:t>
            </a:r>
            <a:r>
              <a:rPr lang="vi-VN" sz="4300" dirty="0">
                <a:solidFill>
                  <a:srgbClr val="000000"/>
                </a:solidFill>
              </a:rPr>
              <a:t> trình chiếu </a:t>
            </a:r>
            <a:r>
              <a:rPr lang="vi-VN" sz="4300" dirty="0" err="1">
                <a:solidFill>
                  <a:srgbClr val="000000"/>
                </a:solidFill>
              </a:rPr>
              <a:t>Hologram</a:t>
            </a:r>
            <a:r>
              <a:rPr lang="vi-VN" sz="4300" dirty="0">
                <a:solidFill>
                  <a:srgbClr val="000000"/>
                </a:solidFill>
              </a:rPr>
              <a:t>, hình ảnh quan sát được trong thực tế).</a:t>
            </a:r>
          </a:p>
          <a:p>
            <a:pPr algn="just">
              <a:lnSpc>
                <a:spcPct val="150000"/>
              </a:lnSpc>
            </a:pPr>
            <a:r>
              <a:rPr lang="vi-VN" sz="4300" i="1" dirty="0">
                <a:solidFill>
                  <a:srgbClr val="0070C0"/>
                </a:solidFill>
              </a:rPr>
              <a:t>b) Nhiệm vụ 2:</a:t>
            </a:r>
            <a:r>
              <a:rPr lang="vi-VN" sz="4300" dirty="0">
                <a:solidFill>
                  <a:srgbClr val="0070C0"/>
                </a:solidFill>
              </a:rPr>
              <a:t> </a:t>
            </a:r>
            <a:r>
              <a:rPr lang="vi-VN" sz="4300" dirty="0">
                <a:solidFill>
                  <a:srgbClr val="000000"/>
                </a:solidFill>
              </a:rPr>
              <a:t>Dựa trên báo cáo của mỗi nhóm, cả lớp góp ý cho hoạt động của mỗi nhóm.</a:t>
            </a:r>
          </a:p>
          <a:p>
            <a:pPr algn="just">
              <a:lnSpc>
                <a:spcPct val="150000"/>
              </a:lnSpc>
            </a:pPr>
            <a:r>
              <a:rPr lang="vi-VN" sz="4300" i="1" dirty="0">
                <a:solidFill>
                  <a:srgbClr val="0070C0"/>
                </a:solidFill>
              </a:rPr>
              <a:t>c) Nhiệm vụ 3:</a:t>
            </a:r>
            <a:r>
              <a:rPr lang="vi-VN" sz="4300" dirty="0">
                <a:solidFill>
                  <a:srgbClr val="0070C0"/>
                </a:solidFill>
              </a:rPr>
              <a:t> </a:t>
            </a:r>
            <a:r>
              <a:rPr lang="vi-VN" sz="4300" dirty="0">
                <a:solidFill>
                  <a:srgbClr val="000000"/>
                </a:solidFill>
              </a:rPr>
              <a:t>Tổng kết và rút kinh nghiệm.</a:t>
            </a:r>
          </a:p>
        </p:txBody>
      </p:sp>
      <p:pic>
        <p:nvPicPr>
          <p:cNvPr id="11" name="Picture 10">
            <a:extLst>
              <a:ext uri="{FF2B5EF4-FFF2-40B4-BE49-F238E27FC236}">
                <a16:creationId xmlns:a16="http://schemas.microsoft.com/office/drawing/2014/main" id="{D5DD5477-FBEA-A729-AAFE-150BC7DCA4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23588" y="6852225"/>
            <a:ext cx="2537654" cy="2932240"/>
          </a:xfrm>
          <a:prstGeom prst="rect">
            <a:avLst/>
          </a:prstGeom>
        </p:spPr>
      </p:pic>
      <p:sp>
        <p:nvSpPr>
          <p:cNvPr id="3" name="TextBox 2">
            <a:extLst>
              <a:ext uri="{FF2B5EF4-FFF2-40B4-BE49-F238E27FC236}">
                <a16:creationId xmlns:a16="http://schemas.microsoft.com/office/drawing/2014/main" id="{4907B141-6932-2494-C3B0-43A260C01BAD}"/>
              </a:ext>
            </a:extLst>
          </p:cNvPr>
          <p:cNvSpPr txBox="1"/>
          <p:nvPr/>
        </p:nvSpPr>
        <p:spPr>
          <a:xfrm>
            <a:off x="1637756" y="603924"/>
            <a:ext cx="3962400" cy="1019253"/>
          </a:xfrm>
          <a:prstGeom prst="rect">
            <a:avLst/>
          </a:prstGeom>
          <a:noFill/>
        </p:spPr>
        <p:txBody>
          <a:bodyPr wrap="square">
            <a:spAutoFit/>
          </a:bodyPr>
          <a:lstStyle/>
          <a:p>
            <a:pPr algn="just">
              <a:lnSpc>
                <a:spcPct val="150000"/>
              </a:lnSpc>
              <a:spcBef>
                <a:spcPts val="100"/>
              </a:spcBef>
              <a:spcAft>
                <a:spcPts val="100"/>
              </a:spcAft>
            </a:pPr>
            <a:r>
              <a:rPr lang="vi-VN" sz="4500" b="1" kern="100" dirty="0">
                <a:effectLst/>
                <a:ea typeface="Times New Roman" panose="02020603050405020304" pitchFamily="18" charset="0"/>
                <a:cs typeface="Times New Roman" panose="02020603050405020304" pitchFamily="18" charset="0"/>
              </a:rPr>
              <a:t>4.1. Tổng kết</a:t>
            </a:r>
            <a:endParaRPr lang="en-US" sz="45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16970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5" name="Speech Bubble: Oval 4"/>
          <p:cNvSpPr/>
          <p:nvPr/>
        </p:nvSpPr>
        <p:spPr>
          <a:xfrm>
            <a:off x="5181601" y="1959372"/>
            <a:ext cx="11582400" cy="5464362"/>
          </a:xfrm>
          <a:prstGeom prst="wedgeEllipseCallout">
            <a:avLst>
              <a:gd name="adj1" fmla="val -64023"/>
              <a:gd name="adj2" fmla="val 16369"/>
            </a:avLst>
          </a:prstGeom>
          <a:ln w="38100">
            <a:solidFill>
              <a:srgbClr val="C00000"/>
            </a:solidFill>
            <a:prstDash val="dash"/>
          </a:ln>
        </p:spPr>
        <p:txBody>
          <a:bodyPr wrap="square">
            <a:spAutoFit/>
          </a:bodyPr>
          <a:lstStyle/>
          <a:p>
            <a:pPr algn="just">
              <a:lnSpc>
                <a:spcPct val="200000"/>
              </a:lnSpc>
              <a:spcBef>
                <a:spcPts val="100"/>
              </a:spcBef>
              <a:spcAft>
                <a:spcPts val="100"/>
              </a:spcAft>
            </a:pPr>
            <a:r>
              <a:rPr lang="vi-VN" sz="4300" kern="100" dirty="0">
                <a:ea typeface="Times New Roman" panose="02020603050405020304" pitchFamily="18" charset="0"/>
                <a:cs typeface="Times New Roman" panose="02020603050405020304" pitchFamily="18" charset="0"/>
              </a:rPr>
              <a:t>1. Đánh giá hoạt động cá nhân.</a:t>
            </a:r>
            <a:endParaRPr lang="en-US" sz="4300" kern="100" dirty="0">
              <a:ea typeface="Calibri" panose="020F0502020204030204" pitchFamily="34" charset="0"/>
              <a:cs typeface="Times New Roman" panose="02020603050405020304" pitchFamily="18" charset="0"/>
            </a:endParaRPr>
          </a:p>
          <a:p>
            <a:pPr>
              <a:lnSpc>
                <a:spcPct val="200000"/>
              </a:lnSpc>
            </a:pPr>
            <a:r>
              <a:rPr lang="vi-VN" sz="4300" dirty="0">
                <a:ea typeface="Times New Roman" panose="02020603050405020304" pitchFamily="18" charset="0"/>
                <a:cs typeface="Times New Roman" panose="02020603050405020304" pitchFamily="18" charset="0"/>
              </a:rPr>
              <a:t>2. </a:t>
            </a:r>
            <a:r>
              <a:rPr lang="vi-VN" sz="4300" dirty="0">
                <a:ea typeface="Times New Roman" panose="02020603050405020304" pitchFamily="18" charset="0"/>
              </a:rPr>
              <a:t>Đá</a:t>
            </a:r>
            <a:r>
              <a:rPr lang="vi-VN" sz="4300" dirty="0">
                <a:ea typeface="Times New Roman" panose="02020603050405020304" pitchFamily="18" charset="0"/>
                <a:cs typeface="Times New Roman" panose="02020603050405020304" pitchFamily="18" charset="0"/>
              </a:rPr>
              <a:t>nh gi</a:t>
            </a:r>
            <a:r>
              <a:rPr lang="vi-VN" sz="4300" dirty="0">
                <a:ea typeface="Times New Roman" panose="02020603050405020304" pitchFamily="18" charset="0"/>
              </a:rPr>
              <a:t>á</a:t>
            </a:r>
            <a:r>
              <a:rPr lang="vi-VN" sz="4300" dirty="0">
                <a:ea typeface="Times New Roman" panose="02020603050405020304" pitchFamily="18" charset="0"/>
                <a:cs typeface="Times New Roman" panose="02020603050405020304" pitchFamily="18" charset="0"/>
              </a:rPr>
              <a:t> ho</a:t>
            </a:r>
            <a:r>
              <a:rPr lang="vi-VN" sz="4300" dirty="0">
                <a:ea typeface="Times New Roman" panose="02020603050405020304" pitchFamily="18" charset="0"/>
              </a:rPr>
              <a:t>ạ</a:t>
            </a:r>
            <a:r>
              <a:rPr lang="vi-VN" sz="4300" dirty="0">
                <a:ea typeface="Times New Roman" panose="02020603050405020304" pitchFamily="18" charset="0"/>
                <a:cs typeface="Times New Roman" panose="02020603050405020304" pitchFamily="18" charset="0"/>
              </a:rPr>
              <a:t>t </a:t>
            </a:r>
            <a:r>
              <a:rPr lang="vi-VN" sz="4300" dirty="0">
                <a:ea typeface="Times New Roman" panose="02020603050405020304" pitchFamily="18" charset="0"/>
              </a:rPr>
              <a:t>độ</a:t>
            </a:r>
            <a:r>
              <a:rPr lang="vi-VN" sz="4300" dirty="0">
                <a:ea typeface="Times New Roman" panose="02020603050405020304" pitchFamily="18" charset="0"/>
                <a:cs typeface="Times New Roman" panose="02020603050405020304" pitchFamily="18" charset="0"/>
              </a:rPr>
              <a:t>ng v</a:t>
            </a:r>
            <a:r>
              <a:rPr lang="vi-VN" sz="4300" dirty="0">
                <a:ea typeface="Times New Roman" panose="02020603050405020304" pitchFamily="18" charset="0"/>
              </a:rPr>
              <a:t>à</a:t>
            </a:r>
            <a:r>
              <a:rPr lang="vi-VN" sz="4300" dirty="0">
                <a:ea typeface="Times New Roman" panose="02020603050405020304" pitchFamily="18" charset="0"/>
                <a:cs typeface="Times New Roman" panose="02020603050405020304" pitchFamily="18" charset="0"/>
              </a:rPr>
              <a:t> s</a:t>
            </a:r>
            <a:r>
              <a:rPr lang="vi-VN" sz="4300" dirty="0">
                <a:ea typeface="Times New Roman" panose="02020603050405020304" pitchFamily="18" charset="0"/>
              </a:rPr>
              <a:t>ả</a:t>
            </a:r>
            <a:r>
              <a:rPr lang="vi-VN" sz="4300" dirty="0">
                <a:ea typeface="Times New Roman" panose="02020603050405020304" pitchFamily="18" charset="0"/>
                <a:cs typeface="Times New Roman" panose="02020603050405020304" pitchFamily="18" charset="0"/>
              </a:rPr>
              <a:t>n ph</a:t>
            </a:r>
            <a:r>
              <a:rPr lang="vi-VN" sz="4300" dirty="0">
                <a:ea typeface="Times New Roman" panose="02020603050405020304" pitchFamily="18" charset="0"/>
              </a:rPr>
              <a:t>ẩ</a:t>
            </a:r>
            <a:r>
              <a:rPr lang="vi-VN" sz="4300" dirty="0">
                <a:ea typeface="Times New Roman" panose="02020603050405020304" pitchFamily="18" charset="0"/>
                <a:cs typeface="Times New Roman" panose="02020603050405020304" pitchFamily="18" charset="0"/>
              </a:rPr>
              <a:t>m c</a:t>
            </a:r>
            <a:r>
              <a:rPr lang="vi-VN" sz="4300" dirty="0">
                <a:ea typeface="Times New Roman" panose="02020603050405020304" pitchFamily="18" charset="0"/>
              </a:rPr>
              <a:t>ủ</a:t>
            </a:r>
            <a:r>
              <a:rPr lang="vi-VN" sz="4300" dirty="0">
                <a:ea typeface="Times New Roman" panose="02020603050405020304" pitchFamily="18" charset="0"/>
                <a:cs typeface="Times New Roman" panose="02020603050405020304" pitchFamily="18" charset="0"/>
              </a:rPr>
              <a:t>a nh</a:t>
            </a:r>
            <a:r>
              <a:rPr lang="vi-VN" sz="4300" dirty="0">
                <a:ea typeface="Times New Roman" panose="02020603050405020304" pitchFamily="18" charset="0"/>
              </a:rPr>
              <a:t>ó</a:t>
            </a:r>
            <a:r>
              <a:rPr lang="vi-VN" sz="4300" dirty="0">
                <a:ea typeface="Times New Roman" panose="02020603050405020304" pitchFamily="18" charset="0"/>
                <a:cs typeface="Times New Roman" panose="02020603050405020304" pitchFamily="18" charset="0"/>
              </a:rPr>
              <a:t>m.</a:t>
            </a:r>
            <a:endParaRPr lang="en-US" sz="4300" kern="100" dirty="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513527" y="5602699"/>
            <a:ext cx="3542083" cy="4115157"/>
          </a:xfrm>
          <a:prstGeom prst="rect">
            <a:avLst/>
          </a:prstGeom>
        </p:spPr>
      </p:pic>
      <p:sp>
        <p:nvSpPr>
          <p:cNvPr id="6" name="TextBox 5">
            <a:extLst>
              <a:ext uri="{FF2B5EF4-FFF2-40B4-BE49-F238E27FC236}">
                <a16:creationId xmlns:a16="http://schemas.microsoft.com/office/drawing/2014/main" id="{BA74E2D8-E1B3-94D1-374E-ACDA9861BA53}"/>
              </a:ext>
            </a:extLst>
          </p:cNvPr>
          <p:cNvSpPr txBox="1"/>
          <p:nvPr/>
        </p:nvSpPr>
        <p:spPr>
          <a:xfrm>
            <a:off x="1637756" y="603924"/>
            <a:ext cx="3962400" cy="1019253"/>
          </a:xfrm>
          <a:prstGeom prst="rect">
            <a:avLst/>
          </a:prstGeom>
          <a:noFill/>
        </p:spPr>
        <p:txBody>
          <a:bodyPr wrap="square">
            <a:spAutoFit/>
          </a:bodyPr>
          <a:lstStyle/>
          <a:p>
            <a:pPr algn="just">
              <a:lnSpc>
                <a:spcPct val="150000"/>
              </a:lnSpc>
              <a:spcBef>
                <a:spcPts val="100"/>
              </a:spcBef>
              <a:spcAft>
                <a:spcPts val="100"/>
              </a:spcAft>
            </a:pPr>
            <a:r>
              <a:rPr lang="vi-VN" sz="4500" b="1" kern="100" dirty="0">
                <a:effectLst/>
                <a:ea typeface="Times New Roman" panose="02020603050405020304" pitchFamily="18" charset="0"/>
                <a:cs typeface="Times New Roman" panose="02020603050405020304" pitchFamily="18" charset="0"/>
              </a:rPr>
              <a:t>4.</a:t>
            </a:r>
            <a:r>
              <a:rPr lang="en-US" sz="4500" b="1" kern="100" dirty="0">
                <a:effectLst/>
                <a:latin typeface="Arial" panose="020B0604020202020204" pitchFamily="34" charset="0"/>
                <a:ea typeface="Times New Roman" panose="02020603050405020304" pitchFamily="18" charset="0"/>
                <a:cs typeface="Arial" panose="020B0604020202020204" pitchFamily="34" charset="0"/>
              </a:rPr>
              <a:t>2</a:t>
            </a:r>
            <a:r>
              <a:rPr lang="vi-VN" sz="4500" b="1" kern="100" dirty="0">
                <a:effectLst/>
                <a:latin typeface="Arial" panose="020B0604020202020204" pitchFamily="34" charset="0"/>
                <a:ea typeface="Times New Roman" panose="02020603050405020304" pitchFamily="18" charset="0"/>
                <a:cs typeface="Arial" panose="020B0604020202020204" pitchFamily="34" charset="0"/>
              </a:rPr>
              <a:t>. </a:t>
            </a:r>
            <a:r>
              <a:rPr lang="en-US" sz="4500" b="1" kern="100" dirty="0" err="1">
                <a:latin typeface="Arial" panose="020B0604020202020204" pitchFamily="34" charset="0"/>
                <a:ea typeface="Times New Roman" panose="02020603050405020304" pitchFamily="18" charset="0"/>
                <a:cs typeface="Arial" panose="020B0604020202020204" pitchFamily="34" charset="0"/>
              </a:rPr>
              <a:t>Đánh</a:t>
            </a:r>
            <a:r>
              <a:rPr lang="en-US" sz="4500" b="1" kern="100" dirty="0">
                <a:latin typeface="Arial" panose="020B0604020202020204" pitchFamily="34" charset="0"/>
                <a:ea typeface="Times New Roman" panose="02020603050405020304" pitchFamily="18" charset="0"/>
                <a:cs typeface="Arial" panose="020B0604020202020204" pitchFamily="34" charset="0"/>
              </a:rPr>
              <a:t> </a:t>
            </a:r>
            <a:r>
              <a:rPr lang="en-US" sz="4500" b="1" kern="100" dirty="0" err="1">
                <a:latin typeface="Arial" panose="020B0604020202020204" pitchFamily="34" charset="0"/>
                <a:ea typeface="Times New Roman" panose="02020603050405020304" pitchFamily="18" charset="0"/>
                <a:cs typeface="Arial" panose="020B0604020202020204" pitchFamily="34" charset="0"/>
              </a:rPr>
              <a:t>giá</a:t>
            </a:r>
            <a:endParaRPr lang="en-US" sz="45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49439462"/>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1" name="Freeform 31"/>
          <p:cNvSpPr/>
          <p:nvPr/>
        </p:nvSpPr>
        <p:spPr>
          <a:xfrm>
            <a:off x="14460300" y="709904"/>
            <a:ext cx="3666839" cy="947966"/>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5">
                <a:alphaModFix amt="34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5">
                <a:alphaModFix amt="34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5">
                <a:alphaModFix amt="34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5">
                <a:alphaModFix amt="34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5">
                <a:alphaModFix amt="34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5">
                <a:alphaModFix amt="34000"/>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30" name="Freeform 30"/>
          <p:cNvSpPr/>
          <p:nvPr/>
        </p:nvSpPr>
        <p:spPr>
          <a:xfrm>
            <a:off x="17247589" y="757658"/>
            <a:ext cx="861340" cy="896558"/>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a:p>
        </p:txBody>
      </p:sp>
      <p:graphicFrame>
        <p:nvGraphicFramePr>
          <p:cNvPr id="45" name="Object 44"/>
          <p:cNvGraphicFramePr>
            <a:graphicFrameLocks noChangeAspect="1"/>
          </p:cNvGraphicFramePr>
          <p:nvPr>
            <p:extLst>
              <p:ext uri="{D42A27DB-BD31-4B8C-83A1-F6EECF244321}">
                <p14:modId xmlns:p14="http://schemas.microsoft.com/office/powerpoint/2010/main" val="1175847206"/>
              </p:ext>
            </p:extLst>
          </p:nvPr>
        </p:nvGraphicFramePr>
        <p:xfrm>
          <a:off x="9086850" y="5035550"/>
          <a:ext cx="114300" cy="215900"/>
        </p:xfrm>
        <a:graphic>
          <a:graphicData uri="http://schemas.openxmlformats.org/presentationml/2006/ole">
            <mc:AlternateContent xmlns:mc="http://schemas.openxmlformats.org/markup-compatibility/2006">
              <mc:Choice xmlns:v="urn:schemas-microsoft-com:vml" Requires="v">
                <p:oleObj name="Equation" r:id="rId7" imgW="114120" imgH="215640" progId="Equation.3">
                  <p:embed/>
                </p:oleObj>
              </mc:Choice>
              <mc:Fallback>
                <p:oleObj name="Equation" r:id="rId7" imgW="114120" imgH="215640" progId="Equation.3">
                  <p:embed/>
                  <p:pic>
                    <p:nvPicPr>
                      <p:cNvPr id="0" name=""/>
                      <p:cNvPicPr/>
                      <p:nvPr/>
                    </p:nvPicPr>
                    <p:blipFill>
                      <a:blip r:embed="rId8"/>
                      <a:stretch>
                        <a:fillRect/>
                      </a:stretch>
                    </p:blipFill>
                    <p:spPr>
                      <a:xfrm>
                        <a:off x="9086850" y="5035550"/>
                        <a:ext cx="114300" cy="215900"/>
                      </a:xfrm>
                      <a:prstGeom prst="rect">
                        <a:avLst/>
                      </a:prstGeom>
                    </p:spPr>
                  </p:pic>
                </p:oleObj>
              </mc:Fallback>
            </mc:AlternateContent>
          </a:graphicData>
        </a:graphic>
      </p:graphicFrame>
      <p:sp>
        <p:nvSpPr>
          <p:cNvPr id="28" name="TextBox 27"/>
          <p:cNvSpPr txBox="1"/>
          <p:nvPr/>
        </p:nvSpPr>
        <p:spPr>
          <a:xfrm>
            <a:off x="5244521" y="691516"/>
            <a:ext cx="6629400" cy="1107996"/>
          </a:xfrm>
          <a:prstGeom prst="rect">
            <a:avLst/>
          </a:prstGeom>
          <a:noFill/>
        </p:spPr>
        <p:txBody>
          <a:bodyPr wrap="square" rtlCol="0">
            <a:spAutoFit/>
          </a:bodyPr>
          <a:lstStyle/>
          <a:p>
            <a:pPr algn="ctr"/>
            <a:r>
              <a:rPr lang="vi-VN" sz="6600" b="1" dirty="0">
                <a:solidFill>
                  <a:schemeClr val="accent6">
                    <a:lumMod val="75000"/>
                  </a:schemeClr>
                </a:solidFill>
                <a:latin typeface="Arial" panose="020B0604020202020204" pitchFamily="34" charset="0"/>
                <a:cs typeface="Arial" panose="020B0604020202020204" pitchFamily="34" charset="0"/>
              </a:rPr>
              <a:t>KHỞI ĐỘNG</a:t>
            </a:r>
            <a:endParaRPr lang="en-US" sz="6600" b="1" dirty="0">
              <a:solidFill>
                <a:schemeClr val="accent6">
                  <a:lumMod val="75000"/>
                </a:schemeClr>
              </a:solidFill>
              <a:latin typeface="Arial" panose="020B0604020202020204" pitchFamily="34" charset="0"/>
              <a:cs typeface="Arial" panose="020B0604020202020204" pitchFamily="34" charset="0"/>
            </a:endParaRPr>
          </a:p>
        </p:txBody>
      </p:sp>
      <p:pic>
        <p:nvPicPr>
          <p:cNvPr id="33" name="Hologram and flowers">
            <a:hlinkClick r:id="" action="ppaction://media"/>
            <a:extLst>
              <a:ext uri="{FF2B5EF4-FFF2-40B4-BE49-F238E27FC236}">
                <a16:creationId xmlns:a16="http://schemas.microsoft.com/office/drawing/2014/main" id="{9A97C4BB-5DB8-F1F1-4BBA-EA42F8987E4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355262" y="2654105"/>
            <a:ext cx="10013860" cy="5194690"/>
          </a:xfrm>
          <a:prstGeom prst="rect">
            <a:avLst/>
          </a:prstGeom>
        </p:spPr>
      </p:pic>
    </p:spTree>
    <p:extLst>
      <p:ext uri="{BB962C8B-B14F-4D97-AF65-F5344CB8AC3E}">
        <p14:creationId xmlns:p14="http://schemas.microsoft.com/office/powerpoint/2010/main" val="215867374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902"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3"/>
                </p:tgtEl>
              </p:cMediaNode>
            </p:video>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3"/>
                                        </p:tgtEl>
                                      </p:cBhvr>
                                    </p:cmd>
                                  </p:childTnLst>
                                </p:cTn>
                              </p:par>
                            </p:childTnLst>
                          </p:cTn>
                        </p:par>
                      </p:childTnLst>
                    </p:cTn>
                  </p:par>
                </p:childTnLst>
              </p:cTn>
              <p:nextCondLst>
                <p:cond evt="onClick" delay="0">
                  <p:tgtEl>
                    <p:spTgt spid="3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a:p>
          </p:txBody>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sp>
        <p:nvSpPr>
          <p:cNvPr id="32" name="TextBox 32"/>
          <p:cNvSpPr txBox="1"/>
          <p:nvPr/>
        </p:nvSpPr>
        <p:spPr>
          <a:xfrm>
            <a:off x="5900163" y="4788500"/>
            <a:ext cx="5007457" cy="769698"/>
          </a:xfrm>
          <a:prstGeom prst="rect">
            <a:avLst/>
          </a:prstGeom>
        </p:spPr>
        <p:txBody>
          <a:bodyPr wrap="square" lIns="0" tIns="0" rIns="0" bIns="0" rtlCol="0" anchor="t">
            <a:spAutoFit/>
          </a:bodyPr>
          <a:lstStyle/>
          <a:p>
            <a:pPr>
              <a:lnSpc>
                <a:spcPts val="5989"/>
              </a:lnSpc>
            </a:pPr>
            <a:r>
              <a:rPr lang="en-US" sz="6600" b="1" spc="116" dirty="0">
                <a:solidFill>
                  <a:srgbClr val="231F20"/>
                </a:solidFill>
                <a:latin typeface="Arial" panose="020B0604020202020204" pitchFamily="34" charset="0"/>
                <a:cs typeface="Arial" panose="020B0604020202020204" pitchFamily="34" charset="0"/>
              </a:rPr>
              <a:t>LUYỆN TẬP</a:t>
            </a:r>
          </a:p>
        </p:txBody>
      </p:sp>
      <p:sp>
        <p:nvSpPr>
          <p:cNvPr id="43" name="Freeform 43"/>
          <p:cNvSpPr/>
          <p:nvPr/>
        </p:nvSpPr>
        <p:spPr>
          <a:xfrm rot="1091550">
            <a:off x="10267250" y="696701"/>
            <a:ext cx="566223" cy="1319587"/>
          </a:xfrm>
          <a:custGeom>
            <a:avLst/>
            <a:gdLst/>
            <a:ahLst/>
            <a:cxnLst/>
            <a:rect l="l" t="t" r="r" b="b"/>
            <a:pathLst>
              <a:path w="566223" h="1319587">
                <a:moveTo>
                  <a:pt x="0" y="0"/>
                </a:moveTo>
                <a:lnTo>
                  <a:pt x="566223" y="0"/>
                </a:lnTo>
                <a:lnTo>
                  <a:pt x="566223" y="1319588"/>
                </a:lnTo>
                <a:lnTo>
                  <a:pt x="0" y="13195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39" name="Picture 38">
            <a:extLst>
              <a:ext uri="{FF2B5EF4-FFF2-40B4-BE49-F238E27FC236}">
                <a16:creationId xmlns:a16="http://schemas.microsoft.com/office/drawing/2014/main" id="{563C65E4-C968-96AF-11B5-135760CBBA7D}"/>
              </a:ext>
            </a:extLst>
          </p:cNvPr>
          <p:cNvPicPr>
            <a:picLocks noChangeAspect="1"/>
          </p:cNvPicPr>
          <p:nvPr/>
        </p:nvPicPr>
        <p:blipFill>
          <a:blip r:embed="rId6"/>
          <a:stretch>
            <a:fillRect/>
          </a:stretch>
        </p:blipFill>
        <p:spPr>
          <a:xfrm>
            <a:off x="12467357" y="7533244"/>
            <a:ext cx="5209855" cy="3087321"/>
          </a:xfrm>
          <a:prstGeom prst="rect">
            <a:avLst/>
          </a:prstGeom>
        </p:spPr>
      </p:pic>
    </p:spTree>
    <p:extLst>
      <p:ext uri="{BB962C8B-B14F-4D97-AF65-F5344CB8AC3E}">
        <p14:creationId xmlns:p14="http://schemas.microsoft.com/office/powerpoint/2010/main" val="219346099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Rectangle 4"/>
          <p:cNvSpPr/>
          <p:nvPr/>
        </p:nvSpPr>
        <p:spPr>
          <a:xfrm>
            <a:off x="838200" y="266700"/>
            <a:ext cx="2196255" cy="901593"/>
          </a:xfrm>
          <a:prstGeom prst="rect">
            <a:avLst/>
          </a:prstGeom>
        </p:spPr>
        <p:txBody>
          <a:bodyPr wrap="square">
            <a:spAutoFit/>
          </a:bodyPr>
          <a:lstStyle/>
          <a:p>
            <a:pPr algn="just">
              <a:lnSpc>
                <a:spcPct val="150000"/>
              </a:lnSpc>
            </a:pPr>
            <a:r>
              <a:rPr lang="vi-VN" sz="4000" b="1" dirty="0">
                <a:solidFill>
                  <a:schemeClr val="accent6">
                    <a:lumMod val="75000"/>
                  </a:schemeClr>
                </a:solidFill>
                <a:latin typeface="Arial" panose="020B0604020202020204" pitchFamily="34" charset="0"/>
                <a:cs typeface="Arial" panose="020B0604020202020204" pitchFamily="34" charset="0"/>
              </a:rPr>
              <a:t>Bài </a:t>
            </a:r>
            <a:r>
              <a:rPr lang="en-US" sz="4000" b="1" dirty="0" err="1">
                <a:solidFill>
                  <a:schemeClr val="accent6">
                    <a:lumMod val="75000"/>
                  </a:schemeClr>
                </a:solidFill>
                <a:latin typeface="Arial" panose="020B0604020202020204" pitchFamily="34" charset="0"/>
                <a:cs typeface="Arial" panose="020B0604020202020204" pitchFamily="34" charset="0"/>
              </a:rPr>
              <a:t>tập</a:t>
            </a:r>
            <a:r>
              <a:rPr lang="en-US" sz="4000" b="1" dirty="0">
                <a:solidFill>
                  <a:schemeClr val="accent6">
                    <a:lumMod val="75000"/>
                  </a:schemeClr>
                </a:solidFill>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3C6E008-4044-AB9A-3863-6E00FE42C143}"/>
              </a:ext>
            </a:extLst>
          </p:cNvPr>
          <p:cNvSpPr txBox="1"/>
          <p:nvPr/>
        </p:nvSpPr>
        <p:spPr>
          <a:xfrm>
            <a:off x="954504" y="253331"/>
            <a:ext cx="16378989" cy="3697231"/>
          </a:xfrm>
          <a:prstGeom prst="rect">
            <a:avLst/>
          </a:prstGeom>
          <a:noFill/>
        </p:spPr>
        <p:txBody>
          <a:bodyPr wrap="square" rtlCol="0">
            <a:spAutoFit/>
          </a:bodyPr>
          <a:lstStyle/>
          <a:p>
            <a:pPr marR="30480" algn="just">
              <a:lnSpc>
                <a:spcPct val="150000"/>
              </a:lnSpc>
              <a:spcBef>
                <a:spcPts val="100"/>
              </a:spcBef>
              <a:spcAft>
                <a:spcPts val="100"/>
              </a:spcAft>
            </a:pP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ea typeface="Times New Roman" panose="02020603050405020304" pitchFamily="18" charset="0"/>
                <a:cs typeface="Arial" panose="020B0604020202020204" pitchFamily="34" charset="0"/>
              </a:rPr>
              <a:t>Hãy dựa vào khả năng tìm tòi, nghiên cứu của bản thân để thực hiện:</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100"/>
              </a:spcBef>
              <a:spcAft>
                <a:spcPts val="100"/>
              </a:spcAft>
            </a:pPr>
            <a:r>
              <a:rPr lang="vi-VN" sz="4000" dirty="0">
                <a:latin typeface="Arial" panose="020B0604020202020204" pitchFamily="34" charset="0"/>
                <a:ea typeface="Times New Roman" panose="02020603050405020304" pitchFamily="18" charset="0"/>
                <a:cs typeface="Arial" panose="020B0604020202020204" pitchFamily="34" charset="0"/>
              </a:rPr>
              <a:t>Tìm hiểu những ứng dụng của </a:t>
            </a:r>
            <a:r>
              <a:rPr lang="vi-VN" sz="4000" dirty="0" err="1">
                <a:latin typeface="Arial" panose="020B0604020202020204" pitchFamily="34" charset="0"/>
                <a:ea typeface="Times New Roman" panose="02020603050405020304" pitchFamily="18" charset="0"/>
                <a:cs typeface="Arial" panose="020B0604020202020204" pitchFamily="34" charset="0"/>
              </a:rPr>
              <a:t>Hologram</a:t>
            </a:r>
            <a:r>
              <a:rPr lang="vi-VN" sz="4000" dirty="0">
                <a:latin typeface="Arial" panose="020B0604020202020204" pitchFamily="34" charset="0"/>
                <a:ea typeface="Times New Roman" panose="02020603050405020304" pitchFamily="18" charset="0"/>
                <a:cs typeface="Arial" panose="020B0604020202020204" pitchFamily="34" charset="0"/>
              </a:rPr>
              <a:t> trong các lĩnh vực khác. Nêu ưu điểm của </a:t>
            </a:r>
            <a:r>
              <a:rPr lang="vi-VN" sz="4000" dirty="0" err="1">
                <a:latin typeface="Arial" panose="020B0604020202020204" pitchFamily="34" charset="0"/>
                <a:ea typeface="Times New Roman" panose="02020603050405020304" pitchFamily="18" charset="0"/>
                <a:cs typeface="Arial" panose="020B0604020202020204" pitchFamily="34" charset="0"/>
              </a:rPr>
              <a:t>Hologram</a:t>
            </a:r>
            <a:r>
              <a:rPr lang="vi-VN" sz="4000" dirty="0">
                <a:latin typeface="Arial" panose="020B0604020202020204" pitchFamily="34" charset="0"/>
                <a:ea typeface="Times New Roman" panose="02020603050405020304" pitchFamily="18" charset="0"/>
                <a:cs typeface="Arial" panose="020B0604020202020204" pitchFamily="34" charset="0"/>
              </a:rPr>
              <a:t> trong các lĩnh vực đó.</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9">
            <a:extLst>
              <a:ext uri="{FF2B5EF4-FFF2-40B4-BE49-F238E27FC236}">
                <a16:creationId xmlns:a16="http://schemas.microsoft.com/office/drawing/2014/main" id="{A2D774D9-596B-19BB-0669-2CB86D299D81}"/>
              </a:ext>
            </a:extLst>
          </p:cNvPr>
          <p:cNvSpPr txBox="1"/>
          <p:nvPr/>
        </p:nvSpPr>
        <p:spPr>
          <a:xfrm>
            <a:off x="1219199" y="5073032"/>
            <a:ext cx="15849600" cy="3686266"/>
          </a:xfrm>
          <a:prstGeom prst="rect">
            <a:avLst/>
          </a:prstGeom>
          <a:noFill/>
        </p:spPr>
        <p:txBody>
          <a:bodyPr wrap="square" rtlCol="0">
            <a:spAutoFit/>
          </a:bodyPr>
          <a:lstStyle/>
          <a:p>
            <a:pPr algn="just">
              <a:lnSpc>
                <a:spcPct val="150000"/>
              </a:lnSpc>
              <a:spcBef>
                <a:spcPts val="100"/>
              </a:spcBef>
              <a:spcAft>
                <a:spcPts val="100"/>
              </a:spcAft>
            </a:pPr>
            <a:r>
              <a:rPr lang="vi-VN" sz="4000" b="1" kern="100" dirty="0">
                <a:ea typeface="Times New Roman" panose="02020603050405020304" pitchFamily="18" charset="0"/>
                <a:cs typeface="Times New Roman" panose="02020603050405020304" pitchFamily="18" charset="0"/>
              </a:rPr>
              <a:t>1.</a:t>
            </a:r>
            <a:r>
              <a:rPr lang="vi-VN" sz="4000" kern="100" dirty="0">
                <a:ea typeface="Times New Roman" panose="02020603050405020304" pitchFamily="18" charset="0"/>
                <a:cs typeface="Times New Roman" panose="02020603050405020304" pitchFamily="18" charset="0"/>
              </a:rPr>
              <a:t> </a:t>
            </a:r>
            <a:r>
              <a:rPr lang="vi-VN" sz="4000" b="1" i="1" kern="100" dirty="0">
                <a:ea typeface="Times New Roman" panose="02020603050405020304" pitchFamily="18" charset="0"/>
                <a:cs typeface="Times New Roman" panose="02020603050405020304" pitchFamily="18" charset="0"/>
              </a:rPr>
              <a:t>Y tế và Y học</a:t>
            </a:r>
            <a:r>
              <a:rPr lang="vi-VN" sz="4000" kern="100" dirty="0">
                <a:ea typeface="Times New Roman" panose="02020603050405020304" pitchFamily="18" charset="0"/>
                <a:cs typeface="Times New Roman" panose="02020603050405020304" pitchFamily="18" charset="0"/>
              </a:rPr>
              <a:t>: Trong y tế, </a:t>
            </a:r>
            <a:r>
              <a:rPr lang="vi-VN" sz="4000" kern="100" dirty="0" err="1">
                <a:ea typeface="Times New Roman" panose="02020603050405020304" pitchFamily="18" charset="0"/>
                <a:cs typeface="Times New Roman" panose="02020603050405020304" pitchFamily="18" charset="0"/>
              </a:rPr>
              <a:t>Hologram</a:t>
            </a:r>
            <a:r>
              <a:rPr lang="vi-VN" sz="4000" kern="100" dirty="0">
                <a:ea typeface="Times New Roman" panose="02020603050405020304" pitchFamily="18" charset="0"/>
                <a:cs typeface="Times New Roman" panose="02020603050405020304" pitchFamily="18" charset="0"/>
              </a:rPr>
              <a:t> được sử dụng để tạo mô hình ba chiều của các bộ phận cơ thể, cơ quan, hoặc mô hình tế bào, giúp bác sĩ dễ dàng thực hiện các quy trình phẫu thuật, lập kế hoạch điều trị và giải thích cho bệnh nhân một cách rõ ràng. </a:t>
            </a:r>
            <a:endParaRPr lang="en-US" sz="4000" kern="100" dirty="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8D7AD5D2-A432-145E-AB1F-64A155D88A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57071" y="7803826"/>
            <a:ext cx="4203895" cy="2364691"/>
          </a:xfrm>
          <a:prstGeom prst="rect">
            <a:avLst/>
          </a:prstGeom>
        </p:spPr>
      </p:pic>
      <p:sp>
        <p:nvSpPr>
          <p:cNvPr id="6" name="TextBox 5">
            <a:extLst>
              <a:ext uri="{FF2B5EF4-FFF2-40B4-BE49-F238E27FC236}">
                <a16:creationId xmlns:a16="http://schemas.microsoft.com/office/drawing/2014/main" id="{246D357F-D99F-7023-B210-26F75C1A6CF3}"/>
              </a:ext>
            </a:extLst>
          </p:cNvPr>
          <p:cNvSpPr txBox="1"/>
          <p:nvPr/>
        </p:nvSpPr>
        <p:spPr>
          <a:xfrm>
            <a:off x="499146" y="4272208"/>
            <a:ext cx="1239502" cy="707886"/>
          </a:xfrm>
          <a:prstGeom prst="rect">
            <a:avLst/>
          </a:prstGeom>
          <a:noFill/>
        </p:spPr>
        <p:txBody>
          <a:bodyPr wrap="square" rtlCol="0">
            <a:spAutoFit/>
          </a:bodyPr>
          <a:lstStyle/>
          <a:p>
            <a:pPr algn="just"/>
            <a:r>
              <a:rPr lang="vi-VN" sz="4000" b="1" u="sng" dirty="0">
                <a:solidFill>
                  <a:srgbClr val="C00000"/>
                </a:solidFill>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809510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TextBox 7">
            <a:extLst>
              <a:ext uri="{FF2B5EF4-FFF2-40B4-BE49-F238E27FC236}">
                <a16:creationId xmlns:a16="http://schemas.microsoft.com/office/drawing/2014/main" id="{2C9085BA-328E-0B16-F53E-BC7C69EFCE39}"/>
              </a:ext>
            </a:extLst>
          </p:cNvPr>
          <p:cNvSpPr txBox="1"/>
          <p:nvPr/>
        </p:nvSpPr>
        <p:spPr>
          <a:xfrm>
            <a:off x="723900" y="979219"/>
            <a:ext cx="16840200" cy="8328562"/>
          </a:xfrm>
          <a:prstGeom prst="rect">
            <a:avLst/>
          </a:prstGeom>
          <a:noFill/>
        </p:spPr>
        <p:txBody>
          <a:bodyPr wrap="square" rtlCol="0">
            <a:spAutoFit/>
          </a:bodyPr>
          <a:lstStyle/>
          <a:p>
            <a:pPr algn="just">
              <a:lnSpc>
                <a:spcPct val="150000"/>
              </a:lnSpc>
              <a:spcBef>
                <a:spcPts val="100"/>
              </a:spcBef>
              <a:spcAft>
                <a:spcPts val="100"/>
              </a:spcAft>
            </a:pPr>
            <a:r>
              <a:rPr lang="vi-VN" sz="4000" b="1" kern="100" dirty="0">
                <a:ea typeface="Times New Roman" panose="02020603050405020304" pitchFamily="18" charset="0"/>
                <a:cs typeface="Times New Roman" panose="02020603050405020304" pitchFamily="18" charset="0"/>
              </a:rPr>
              <a:t>2.</a:t>
            </a:r>
            <a:r>
              <a:rPr lang="vi-VN" sz="4000" kern="100" dirty="0">
                <a:ea typeface="Times New Roman" panose="02020603050405020304" pitchFamily="18" charset="0"/>
                <a:cs typeface="Times New Roman" panose="02020603050405020304" pitchFamily="18" charset="0"/>
              </a:rPr>
              <a:t> </a:t>
            </a:r>
            <a:r>
              <a:rPr lang="vi-VN" sz="4000" b="1" i="1" kern="100" dirty="0">
                <a:ea typeface="Times New Roman" panose="02020603050405020304" pitchFamily="18" charset="0"/>
                <a:cs typeface="Times New Roman" panose="02020603050405020304" pitchFamily="18" charset="0"/>
              </a:rPr>
              <a:t>Quảng cáo và </a:t>
            </a:r>
            <a:r>
              <a:rPr lang="vi-VN" sz="4000" b="1" i="1" kern="100" dirty="0" err="1">
                <a:ea typeface="Times New Roman" panose="02020603050405020304" pitchFamily="18" charset="0"/>
                <a:cs typeface="Times New Roman" panose="02020603050405020304" pitchFamily="18" charset="0"/>
              </a:rPr>
              <a:t>Marketing</a:t>
            </a:r>
            <a:r>
              <a:rPr lang="vi-VN" sz="4000" kern="100" dirty="0">
                <a:ea typeface="Times New Roman" panose="02020603050405020304" pitchFamily="18" charset="0"/>
                <a:cs typeface="Times New Roman" panose="02020603050405020304" pitchFamily="18" charset="0"/>
              </a:rPr>
              <a:t>: Các mô hình </a:t>
            </a:r>
            <a:r>
              <a:rPr lang="vi-VN" sz="4000" kern="100" dirty="0" err="1">
                <a:ea typeface="Times New Roman" panose="02020603050405020304" pitchFamily="18" charset="0"/>
                <a:cs typeface="Times New Roman" panose="02020603050405020304" pitchFamily="18" charset="0"/>
              </a:rPr>
              <a:t>Hologram</a:t>
            </a:r>
            <a:r>
              <a:rPr lang="vi-VN" sz="4000" kern="100" dirty="0">
                <a:ea typeface="Times New Roman" panose="02020603050405020304" pitchFamily="18" charset="0"/>
                <a:cs typeface="Times New Roman" panose="02020603050405020304" pitchFamily="18" charset="0"/>
              </a:rPr>
              <a:t> 3D được sử dụng rộng rãi trong quảng cáo và </a:t>
            </a:r>
            <a:r>
              <a:rPr lang="vi-VN" sz="4000" kern="100" dirty="0" err="1">
                <a:ea typeface="Times New Roman" panose="02020603050405020304" pitchFamily="18" charset="0"/>
                <a:cs typeface="Times New Roman" panose="02020603050405020304" pitchFamily="18" charset="0"/>
              </a:rPr>
              <a:t>marketing</a:t>
            </a:r>
            <a:r>
              <a:rPr lang="vi-VN" sz="4000" kern="100" dirty="0">
                <a:ea typeface="Times New Roman" panose="02020603050405020304" pitchFamily="18" charset="0"/>
                <a:cs typeface="Times New Roman" panose="02020603050405020304" pitchFamily="18" charset="0"/>
              </a:rPr>
              <a:t> để thu hút sự chú ý của khách hàng. Chúng có thể hiển thị sản phẩm, dịch vụ hoặc thông điệp quảng cáo một cách độc đáo và nổi bật, làm tăng tỷ lệ tương tác và tạo ra ấn tượng mạnh với khách hàng.</a:t>
            </a:r>
            <a:endParaRPr lang="en-US" sz="4000" kern="100" dirty="0">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vi-VN" sz="4000" b="1" kern="100" dirty="0">
                <a:ea typeface="Times New Roman" panose="02020603050405020304" pitchFamily="18" charset="0"/>
                <a:cs typeface="Times New Roman" panose="02020603050405020304" pitchFamily="18" charset="0"/>
              </a:rPr>
              <a:t>3.</a:t>
            </a:r>
            <a:r>
              <a:rPr lang="vi-VN" sz="4000" kern="100" dirty="0">
                <a:ea typeface="Times New Roman" panose="02020603050405020304" pitchFamily="18" charset="0"/>
                <a:cs typeface="Times New Roman" panose="02020603050405020304" pitchFamily="18" charset="0"/>
              </a:rPr>
              <a:t> </a:t>
            </a:r>
            <a:r>
              <a:rPr lang="vi-VN" sz="4000" b="1" i="1" kern="100" dirty="0">
                <a:ea typeface="Times New Roman" panose="02020603050405020304" pitchFamily="18" charset="0"/>
                <a:cs typeface="Times New Roman" panose="02020603050405020304" pitchFamily="18" charset="0"/>
              </a:rPr>
              <a:t>Kiến trúc và Xây dựng</a:t>
            </a:r>
            <a:r>
              <a:rPr lang="vi-VN" sz="4000" kern="100" dirty="0">
                <a:ea typeface="Times New Roman" panose="02020603050405020304" pitchFamily="18" charset="0"/>
                <a:cs typeface="Times New Roman" panose="02020603050405020304" pitchFamily="18" charset="0"/>
              </a:rPr>
              <a:t>: Trong ngành kiến trúc và xây dựng, </a:t>
            </a:r>
            <a:r>
              <a:rPr lang="vi-VN" sz="4000" kern="100" dirty="0" err="1">
                <a:ea typeface="Times New Roman" panose="02020603050405020304" pitchFamily="18" charset="0"/>
                <a:cs typeface="Times New Roman" panose="02020603050405020304" pitchFamily="18" charset="0"/>
              </a:rPr>
              <a:t>Hologram</a:t>
            </a:r>
            <a:r>
              <a:rPr lang="vi-VN" sz="4000" kern="100" dirty="0">
                <a:ea typeface="Times New Roman" panose="02020603050405020304" pitchFamily="18" charset="0"/>
                <a:cs typeface="Times New Roman" panose="02020603050405020304" pitchFamily="18" charset="0"/>
              </a:rPr>
              <a:t> được sử dụng để hiển thị các mô hình kiến trúc ba chiều của các tòa nhà, dự án xây dựng, hoặc khu đô thị. Nó giúp các nhà kiến trúc sư và nhà đầu tư có cái nhìn trực quan và chi tiết về các thiết kế và quy hoạch.</a:t>
            </a:r>
            <a:endParaRPr lang="en-US" sz="4000" kern="100" dirty="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38871E85-EAF4-D6C1-E240-263C749E68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4800" y="8276174"/>
            <a:ext cx="3186362" cy="1792329"/>
          </a:xfrm>
          <a:prstGeom prst="rect">
            <a:avLst/>
          </a:prstGeom>
        </p:spPr>
      </p:pic>
    </p:spTree>
    <p:extLst>
      <p:ext uri="{BB962C8B-B14F-4D97-AF65-F5344CB8AC3E}">
        <p14:creationId xmlns:p14="http://schemas.microsoft.com/office/powerpoint/2010/main" val="22072848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ircle(in)">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27" name="Group 27"/>
          <p:cNvGrpSpPr/>
          <p:nvPr/>
        </p:nvGrpSpPr>
        <p:grpSpPr>
          <a:xfrm>
            <a:off x="14450775" y="2108145"/>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a:p>
          </p:txBody>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sp>
        <p:nvSpPr>
          <p:cNvPr id="32" name="TextBox 32"/>
          <p:cNvSpPr txBox="1"/>
          <p:nvPr/>
        </p:nvSpPr>
        <p:spPr>
          <a:xfrm>
            <a:off x="3079574" y="1410914"/>
            <a:ext cx="10152906" cy="974626"/>
          </a:xfrm>
          <a:prstGeom prst="rect">
            <a:avLst/>
          </a:prstGeom>
        </p:spPr>
        <p:txBody>
          <a:bodyPr lIns="0" tIns="0" rIns="0" bIns="0" rtlCol="0" anchor="t">
            <a:spAutoFit/>
          </a:bodyPr>
          <a:lstStyle/>
          <a:p>
            <a:pPr algn="ctr">
              <a:lnSpc>
                <a:spcPts val="7588"/>
              </a:lnSpc>
            </a:pPr>
            <a:r>
              <a:rPr lang="vi-VN" sz="6600" b="1" spc="147">
                <a:solidFill>
                  <a:srgbClr val="002060"/>
                </a:solidFill>
                <a:latin typeface="Arial" panose="020B0604020202020204" pitchFamily="34" charset="0"/>
                <a:cs typeface="Arial" panose="020B0604020202020204" pitchFamily="34" charset="0"/>
              </a:rPr>
              <a:t>HƯỚNG DẪN VỀ NHÀ</a:t>
            </a:r>
            <a:endParaRPr lang="en-US" sz="6600" b="1" spc="147">
              <a:solidFill>
                <a:srgbClr val="002060"/>
              </a:solidFill>
              <a:latin typeface="Arial" panose="020B0604020202020204" pitchFamily="34" charset="0"/>
              <a:cs typeface="Arial" panose="020B0604020202020204" pitchFamily="34" charset="0"/>
            </a:endParaRPr>
          </a:p>
        </p:txBody>
      </p:sp>
      <p:sp>
        <p:nvSpPr>
          <p:cNvPr id="33" name="Freeform 33"/>
          <p:cNvSpPr/>
          <p:nvPr/>
        </p:nvSpPr>
        <p:spPr>
          <a:xfrm rot="-2012905">
            <a:off x="1327947" y="371535"/>
            <a:ext cx="505232" cy="1715292"/>
          </a:xfrm>
          <a:custGeom>
            <a:avLst/>
            <a:gdLst/>
            <a:ahLst/>
            <a:cxnLst/>
            <a:rect l="l" t="t" r="r" b="b"/>
            <a:pathLst>
              <a:path w="666081" h="2261385">
                <a:moveTo>
                  <a:pt x="0" y="0"/>
                </a:moveTo>
                <a:lnTo>
                  <a:pt x="666080" y="0"/>
                </a:lnTo>
                <a:lnTo>
                  <a:pt x="666080" y="2261386"/>
                </a:lnTo>
                <a:lnTo>
                  <a:pt x="0" y="22613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3" name="Folded Corner 42"/>
          <p:cNvSpPr/>
          <p:nvPr/>
        </p:nvSpPr>
        <p:spPr>
          <a:xfrm>
            <a:off x="1930976" y="3060662"/>
            <a:ext cx="1465387" cy="1465387"/>
          </a:xfrm>
          <a:prstGeom prst="foldedCorner">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5400" b="1">
                <a:solidFill>
                  <a:schemeClr val="bg1"/>
                </a:solidFill>
                <a:latin typeface="Arial" panose="020B0604020202020204" pitchFamily="34" charset="0"/>
                <a:cs typeface="Arial" panose="020B0604020202020204" pitchFamily="34" charset="0"/>
              </a:rPr>
              <a:t>01</a:t>
            </a:r>
            <a:endParaRPr lang="en-US" sz="5400" b="1">
              <a:solidFill>
                <a:schemeClr val="bg1"/>
              </a:solidFill>
              <a:latin typeface="Arial" panose="020B0604020202020204" pitchFamily="34" charset="0"/>
              <a:cs typeface="Arial" panose="020B0604020202020204" pitchFamily="34" charset="0"/>
            </a:endParaRPr>
          </a:p>
        </p:txBody>
      </p:sp>
      <p:sp>
        <p:nvSpPr>
          <p:cNvPr id="44" name="Folded Corner 43"/>
          <p:cNvSpPr/>
          <p:nvPr/>
        </p:nvSpPr>
        <p:spPr>
          <a:xfrm>
            <a:off x="1930975" y="5176799"/>
            <a:ext cx="1465387" cy="1465387"/>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5400" b="1">
                <a:solidFill>
                  <a:schemeClr val="bg1"/>
                </a:solidFill>
                <a:latin typeface="Arial" panose="020B0604020202020204" pitchFamily="34" charset="0"/>
                <a:cs typeface="Arial" panose="020B0604020202020204" pitchFamily="34" charset="0"/>
              </a:rPr>
              <a:t>02</a:t>
            </a:r>
            <a:endParaRPr lang="en-US" sz="5400" b="1">
              <a:solidFill>
                <a:schemeClr val="bg1"/>
              </a:solidFill>
              <a:latin typeface="Arial" panose="020B0604020202020204" pitchFamily="34" charset="0"/>
              <a:cs typeface="Arial" panose="020B0604020202020204" pitchFamily="34" charset="0"/>
            </a:endParaRPr>
          </a:p>
        </p:txBody>
      </p:sp>
      <p:sp>
        <p:nvSpPr>
          <p:cNvPr id="45" name="Folded Corner 44"/>
          <p:cNvSpPr/>
          <p:nvPr/>
        </p:nvSpPr>
        <p:spPr>
          <a:xfrm>
            <a:off x="1930975" y="7405826"/>
            <a:ext cx="1465387" cy="1465387"/>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5400" b="1">
                <a:solidFill>
                  <a:schemeClr val="bg1"/>
                </a:solidFill>
                <a:latin typeface="Arial" panose="020B0604020202020204" pitchFamily="34" charset="0"/>
                <a:cs typeface="Arial" panose="020B0604020202020204" pitchFamily="34" charset="0"/>
              </a:rPr>
              <a:t>03</a:t>
            </a:r>
            <a:endParaRPr lang="en-US" sz="5400" b="1">
              <a:solidFill>
                <a:schemeClr val="bg1"/>
              </a:solidFill>
              <a:latin typeface="Arial" panose="020B0604020202020204" pitchFamily="34" charset="0"/>
              <a:cs typeface="Arial" panose="020B0604020202020204" pitchFamily="34" charset="0"/>
            </a:endParaRPr>
          </a:p>
        </p:txBody>
      </p:sp>
      <p:sp>
        <p:nvSpPr>
          <p:cNvPr id="46" name="TextBox 45"/>
          <p:cNvSpPr txBox="1"/>
          <p:nvPr/>
        </p:nvSpPr>
        <p:spPr>
          <a:xfrm>
            <a:off x="3810000" y="3056111"/>
            <a:ext cx="10453271" cy="982513"/>
          </a:xfrm>
          <a:prstGeom prst="rect">
            <a:avLst/>
          </a:prstGeom>
          <a:noFill/>
        </p:spPr>
        <p:txBody>
          <a:bodyPr wrap="square" rtlCol="0">
            <a:spAutoFit/>
          </a:bodyPr>
          <a:lstStyle/>
          <a:p>
            <a:pPr>
              <a:lnSpc>
                <a:spcPct val="150000"/>
              </a:lnSpc>
            </a:pPr>
            <a:r>
              <a:rPr lang="vi-VN" sz="4400" dirty="0">
                <a:latin typeface="Arial" panose="020B0604020202020204" pitchFamily="34" charset="0"/>
                <a:cs typeface="Arial" panose="020B0604020202020204" pitchFamily="34" charset="0"/>
              </a:rPr>
              <a:t>Ôn lại các kiến thức đã học trong bài</a:t>
            </a:r>
            <a:endParaRPr lang="en-US" sz="4400" dirty="0">
              <a:latin typeface="Arial" panose="020B0604020202020204" pitchFamily="34" charset="0"/>
              <a:cs typeface="Arial" panose="020B0604020202020204" pitchFamily="34" charset="0"/>
            </a:endParaRPr>
          </a:p>
        </p:txBody>
      </p:sp>
      <p:sp>
        <p:nvSpPr>
          <p:cNvPr id="47" name="TextBox 46"/>
          <p:cNvSpPr txBox="1"/>
          <p:nvPr/>
        </p:nvSpPr>
        <p:spPr>
          <a:xfrm>
            <a:off x="3906576" y="5208016"/>
            <a:ext cx="11790624" cy="982513"/>
          </a:xfrm>
          <a:prstGeom prst="rect">
            <a:avLst/>
          </a:prstGeom>
          <a:noFill/>
        </p:spPr>
        <p:txBody>
          <a:bodyPr wrap="square" rtlCol="0">
            <a:spAutoFit/>
          </a:bodyPr>
          <a:lstStyle/>
          <a:p>
            <a:pPr>
              <a:lnSpc>
                <a:spcPct val="150000"/>
              </a:lnSpc>
            </a:pPr>
            <a:r>
              <a:rPr lang="vi-VN" sz="4400" dirty="0">
                <a:latin typeface="Arial" panose="020B0604020202020204" pitchFamily="34" charset="0"/>
                <a:cs typeface="Arial" panose="020B0604020202020204" pitchFamily="34" charset="0"/>
              </a:rPr>
              <a:t>Hoàn thành bài tập SBT</a:t>
            </a:r>
            <a:endParaRPr lang="en-US" sz="4400" dirty="0">
              <a:latin typeface="Arial" panose="020B0604020202020204" pitchFamily="34" charset="0"/>
              <a:cs typeface="Arial" panose="020B0604020202020204" pitchFamily="34" charset="0"/>
            </a:endParaRPr>
          </a:p>
        </p:txBody>
      </p:sp>
      <p:sp>
        <p:nvSpPr>
          <p:cNvPr id="48" name="TextBox 47"/>
          <p:cNvSpPr txBox="1"/>
          <p:nvPr/>
        </p:nvSpPr>
        <p:spPr>
          <a:xfrm>
            <a:off x="3810000" y="7567943"/>
            <a:ext cx="11562024" cy="982513"/>
          </a:xfrm>
          <a:prstGeom prst="rect">
            <a:avLst/>
          </a:prstGeom>
          <a:noFill/>
        </p:spPr>
        <p:txBody>
          <a:bodyPr wrap="square" rtlCol="0">
            <a:spAutoFit/>
          </a:bodyPr>
          <a:lstStyle/>
          <a:p>
            <a:pPr algn="just">
              <a:lnSpc>
                <a:spcPct val="150000"/>
              </a:lnSpc>
            </a:pPr>
            <a:r>
              <a:rPr lang="vi-VN" sz="4400" dirty="0">
                <a:latin typeface="Arial" panose="020B0604020202020204" pitchFamily="34" charset="0"/>
                <a:cs typeface="Arial" panose="020B0604020202020204" pitchFamily="34" charset="0"/>
              </a:rPr>
              <a:t>Chuẩn bị bài sau – </a:t>
            </a:r>
            <a:r>
              <a:rPr lang="en-US" sz="4400" b="1" dirty="0" err="1">
                <a:latin typeface="Arial" panose="020B0604020202020204" pitchFamily="34" charset="0"/>
                <a:cs typeface="Arial" panose="020B0604020202020204" pitchFamily="34" charset="0"/>
              </a:rPr>
              <a:t>Định</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lí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Pythagore</a:t>
            </a:r>
            <a:endParaRPr lang="en-US" sz="4400" b="1" dirty="0">
              <a:latin typeface="Arial" panose="020B0604020202020204" pitchFamily="34" charset="0"/>
              <a:cs typeface="Arial" panose="020B0604020202020204" pitchFamily="34" charset="0"/>
            </a:endParaRP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arn(inVertical)">
                                      <p:cBhvr>
                                        <p:cTn id="27" dur="500"/>
                                        <p:tgtEl>
                                          <p:spTgt spid="4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barn(inVertical)">
                                      <p:cBhvr>
                                        <p:cTn id="3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p:bldP spid="47"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txBody>
            <a:bodyPr/>
            <a:lstStyle/>
            <a:p>
              <a:endParaRPr lang="en-US"/>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7" name="Group 17"/>
          <p:cNvGrpSpPr/>
          <p:nvPr/>
        </p:nvGrpSpPr>
        <p:grpSpPr>
          <a:xfrm>
            <a:off x="14460300" y="709904"/>
            <a:ext cx="3666838" cy="947966"/>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a:p>
          </p:txBody>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22" name="Group 22"/>
          <p:cNvGrpSpPr/>
          <p:nvPr/>
        </p:nvGrpSpPr>
        <p:grpSpPr>
          <a:xfrm>
            <a:off x="-115376" y="527652"/>
            <a:ext cx="17319661" cy="9948534"/>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txBody>
            <a:bodyPr/>
            <a:lstStyle/>
            <a:p>
              <a:endParaRPr lang="en-US"/>
            </a:p>
          </p:txBody>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5" name="Group 25"/>
          <p:cNvGrpSpPr/>
          <p:nvPr/>
        </p:nvGrpSpPr>
        <p:grpSpPr>
          <a:xfrm>
            <a:off x="-363921" y="527652"/>
            <a:ext cx="17568206" cy="11712137"/>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32" name="Group 32"/>
          <p:cNvGrpSpPr/>
          <p:nvPr/>
        </p:nvGrpSpPr>
        <p:grpSpPr>
          <a:xfrm>
            <a:off x="828737" y="2237854"/>
            <a:ext cx="14900499" cy="6311473"/>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txBody>
            <a:bodyPr/>
            <a:lstStyle/>
            <a:p>
              <a:endParaRPr lang="en-US"/>
            </a:p>
          </p:txBody>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5" name="Freeform 35"/>
          <p:cNvSpPr/>
          <p:nvPr/>
        </p:nvSpPr>
        <p:spPr>
          <a:xfrm>
            <a:off x="1815546" y="1169396"/>
            <a:ext cx="1563078" cy="1606902"/>
          </a:xfrm>
          <a:custGeom>
            <a:avLst/>
            <a:gdLst/>
            <a:ahLst/>
            <a:cxnLst/>
            <a:rect l="l" t="t" r="r" b="b"/>
            <a:pathLst>
              <a:path w="1563078" h="1606902">
                <a:moveTo>
                  <a:pt x="0" y="0"/>
                </a:moveTo>
                <a:lnTo>
                  <a:pt x="1563077" y="0"/>
                </a:lnTo>
                <a:lnTo>
                  <a:pt x="1563077" y="1606903"/>
                </a:lnTo>
                <a:lnTo>
                  <a:pt x="0" y="1606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6" name="Freeform 36"/>
          <p:cNvSpPr/>
          <p:nvPr/>
        </p:nvSpPr>
        <p:spPr>
          <a:xfrm>
            <a:off x="828737" y="7495136"/>
            <a:ext cx="3332211" cy="2108380"/>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7" name="Freeform 37"/>
          <p:cNvSpPr/>
          <p:nvPr/>
        </p:nvSpPr>
        <p:spPr>
          <a:xfrm rot="-1358923">
            <a:off x="12722601" y="6957185"/>
            <a:ext cx="2703746" cy="3184283"/>
          </a:xfrm>
          <a:custGeom>
            <a:avLst/>
            <a:gdLst/>
            <a:ahLst/>
            <a:cxnLst/>
            <a:rect l="l" t="t" r="r" b="b"/>
            <a:pathLst>
              <a:path w="2703746" h="3184283">
                <a:moveTo>
                  <a:pt x="0" y="0"/>
                </a:moveTo>
                <a:lnTo>
                  <a:pt x="2703746" y="0"/>
                </a:lnTo>
                <a:lnTo>
                  <a:pt x="2703746" y="3184283"/>
                </a:lnTo>
                <a:lnTo>
                  <a:pt x="0" y="31842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8" name="Freeform 38"/>
          <p:cNvSpPr/>
          <p:nvPr/>
        </p:nvSpPr>
        <p:spPr>
          <a:xfrm rot="-607473">
            <a:off x="14846935" y="6878444"/>
            <a:ext cx="524042" cy="1779154"/>
          </a:xfrm>
          <a:custGeom>
            <a:avLst/>
            <a:gdLst/>
            <a:ahLst/>
            <a:cxnLst/>
            <a:rect l="l" t="t" r="r" b="b"/>
            <a:pathLst>
              <a:path w="524042" h="1779154">
                <a:moveTo>
                  <a:pt x="0" y="0"/>
                </a:moveTo>
                <a:lnTo>
                  <a:pt x="524042" y="0"/>
                </a:lnTo>
                <a:lnTo>
                  <a:pt x="524042" y="1779154"/>
                </a:lnTo>
                <a:lnTo>
                  <a:pt x="0" y="17791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9" name="Freeform 39"/>
          <p:cNvSpPr/>
          <p:nvPr/>
        </p:nvSpPr>
        <p:spPr>
          <a:xfrm rot="-1729736">
            <a:off x="14147400" y="811567"/>
            <a:ext cx="470779" cy="4388615"/>
          </a:xfrm>
          <a:custGeom>
            <a:avLst/>
            <a:gdLst/>
            <a:ahLst/>
            <a:cxnLst/>
            <a:rect l="l" t="t" r="r" b="b"/>
            <a:pathLst>
              <a:path w="470779" h="4388615">
                <a:moveTo>
                  <a:pt x="0" y="0"/>
                </a:moveTo>
                <a:lnTo>
                  <a:pt x="470778" y="0"/>
                </a:lnTo>
                <a:lnTo>
                  <a:pt x="470778" y="4388615"/>
                </a:lnTo>
                <a:lnTo>
                  <a:pt x="0" y="43886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0" name="Freeform 40"/>
          <p:cNvSpPr/>
          <p:nvPr/>
        </p:nvSpPr>
        <p:spPr>
          <a:xfrm rot="-897102">
            <a:off x="15279507" y="809281"/>
            <a:ext cx="493296" cy="4598517"/>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1" name="TextBox 41"/>
          <p:cNvSpPr txBox="1"/>
          <p:nvPr/>
        </p:nvSpPr>
        <p:spPr>
          <a:xfrm>
            <a:off x="2494842" y="3288228"/>
            <a:ext cx="12299056" cy="3693319"/>
          </a:xfrm>
          <a:prstGeom prst="rect">
            <a:avLst/>
          </a:prstGeom>
        </p:spPr>
        <p:txBody>
          <a:bodyPr wrap="square" lIns="0" tIns="0" rIns="0" bIns="0" rtlCol="0" anchor="t">
            <a:spAutoFit/>
          </a:bodyPr>
          <a:lstStyle/>
          <a:p>
            <a:pPr algn="ctr">
              <a:lnSpc>
                <a:spcPct val="150000"/>
              </a:lnSpc>
            </a:pPr>
            <a:r>
              <a:rPr lang="vi-VN" sz="8000" b="1" spc="204">
                <a:solidFill>
                  <a:srgbClr val="231F20"/>
                </a:solidFill>
                <a:cs typeface="Arial" panose="020B0604020202020204" pitchFamily="34" charset="0"/>
              </a:rPr>
              <a:t>HẸN GẶP LẠI CÁC EM TRONG TIẾT HỌC SAU!</a:t>
            </a:r>
            <a:endParaRPr lang="en-US" sz="8000" b="1" spc="204">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266014"/>
      </p:ext>
    </p:extLst>
  </p:cSld>
  <p:clrMapOvr>
    <a:masterClrMapping/>
  </p:clrMapOvr>
  <p:transition spd="med">
    <p:split orient="vert" dir="in"/>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9ADED9"/>
            </a:solidFill>
            <a:ln w="209550">
              <a:solidFill>
                <a:srgbClr val="FFCB7C"/>
              </a:solidFill>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10" name="Rectangle 9"/>
          <p:cNvSpPr/>
          <p:nvPr/>
        </p:nvSpPr>
        <p:spPr>
          <a:xfrm>
            <a:off x="1028700" y="2542508"/>
            <a:ext cx="16230600" cy="2715167"/>
          </a:xfrm>
          <a:prstGeom prst="rect">
            <a:avLst/>
          </a:prstGeom>
        </p:spPr>
        <p:txBody>
          <a:bodyPr wrap="square">
            <a:spAutoFit/>
          </a:bodyPr>
          <a:lstStyle/>
          <a:p>
            <a:pPr algn="ctr">
              <a:lnSpc>
                <a:spcPct val="150000"/>
              </a:lnSpc>
              <a:spcBef>
                <a:spcPts val="1200"/>
              </a:spcBef>
              <a:spcAft>
                <a:spcPts val="0"/>
              </a:spcAft>
            </a:pPr>
            <a:r>
              <a:rPr lang="nl-NL" sz="5700" b="1" kern="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HOẠT ĐỘNG THỰC HÀNH VÀ TRẢI NGHIỆM</a:t>
            </a:r>
          </a:p>
          <a:p>
            <a:pPr algn="ctr">
              <a:lnSpc>
                <a:spcPct val="150000"/>
              </a:lnSpc>
              <a:spcBef>
                <a:spcPts val="1200"/>
              </a:spcBef>
              <a:spcAft>
                <a:spcPts val="0"/>
              </a:spcAft>
            </a:pPr>
            <a:r>
              <a:rPr lang="nl-NL" sz="5700" b="1" kern="0" dirty="0" err="1">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rPr>
              <a:t>Ch</a:t>
            </a:r>
            <a:r>
              <a:rPr lang="nl-NL" sz="5700" b="1" kern="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ủ</a:t>
            </a:r>
            <a:r>
              <a:rPr lang="nl-NL" sz="5700" b="1" kern="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nl-NL" sz="5700" b="1" kern="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đề</a:t>
            </a:r>
            <a:r>
              <a:rPr lang="nl-NL" sz="5700" b="1" kern="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2</a:t>
            </a:r>
            <a:endParaRPr lang="en-US" sz="5700" b="1" kern="0" dirty="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1333500" y="5158945"/>
            <a:ext cx="15925800" cy="1468094"/>
          </a:xfrm>
          <a:prstGeom prst="rect">
            <a:avLst/>
          </a:prstGeom>
        </p:spPr>
        <p:txBody>
          <a:bodyPr wrap="square">
            <a:spAutoFit/>
          </a:bodyPr>
          <a:lstStyle/>
          <a:p>
            <a:pPr algn="ctr">
              <a:lnSpc>
                <a:spcPct val="150000"/>
              </a:lnSpc>
            </a:pPr>
            <a:r>
              <a:rPr lang="en-US" sz="6800" b="1" dirty="0">
                <a:solidFill>
                  <a:srgbClr val="002060"/>
                </a:solidFill>
                <a:latin typeface="Arial" panose="020B0604020202020204" pitchFamily="34" charset="0"/>
                <a:cs typeface="Arial" panose="020B0604020202020204" pitchFamily="34" charset="0"/>
              </a:rPr>
              <a:t>THỰC HÀNH TẠO DỰNG HOLOGRAM</a:t>
            </a:r>
          </a:p>
        </p:txBody>
      </p:sp>
      <p:pic>
        <p:nvPicPr>
          <p:cNvPr id="13" name="Picture 12"/>
          <p:cNvPicPr>
            <a:picLocks noChangeAspect="1"/>
          </p:cNvPicPr>
          <p:nvPr/>
        </p:nvPicPr>
        <p:blipFill>
          <a:blip r:embed="rId2"/>
          <a:stretch>
            <a:fillRect/>
          </a:stretch>
        </p:blipFill>
        <p:spPr>
          <a:xfrm rot="21133110">
            <a:off x="14308306" y="8674016"/>
            <a:ext cx="3342533" cy="1097465"/>
          </a:xfrm>
          <a:prstGeom prst="rect">
            <a:avLst/>
          </a:prstGeom>
        </p:spPr>
      </p:pic>
      <p:pic>
        <p:nvPicPr>
          <p:cNvPr id="14" name="Picture 13"/>
          <p:cNvPicPr>
            <a:picLocks noChangeAspect="1"/>
          </p:cNvPicPr>
          <p:nvPr/>
        </p:nvPicPr>
        <p:blipFill>
          <a:blip r:embed="rId3"/>
          <a:stretch>
            <a:fillRect/>
          </a:stretch>
        </p:blipFill>
        <p:spPr>
          <a:xfrm>
            <a:off x="205642" y="226413"/>
            <a:ext cx="2255716" cy="2261812"/>
          </a:xfrm>
          <a:prstGeom prst="rect">
            <a:avLst/>
          </a:prstGeom>
        </p:spPr>
      </p:pic>
      <p:pic>
        <p:nvPicPr>
          <p:cNvPr id="16" name="Picture 15"/>
          <p:cNvPicPr>
            <a:picLocks noChangeAspect="1"/>
          </p:cNvPicPr>
          <p:nvPr/>
        </p:nvPicPr>
        <p:blipFill>
          <a:blip r:embed="rId4"/>
          <a:stretch>
            <a:fillRect/>
          </a:stretch>
        </p:blipFill>
        <p:spPr>
          <a:xfrm>
            <a:off x="568094" y="8670942"/>
            <a:ext cx="2943028" cy="1235673"/>
          </a:xfrm>
          <a:prstGeom prst="rect">
            <a:avLst/>
          </a:prstGeom>
        </p:spPr>
      </p:pic>
    </p:spTree>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533600" y="81794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a:p>
          </p:txBody>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sp>
        <p:nvSpPr>
          <p:cNvPr id="32" name="TextBox 32"/>
          <p:cNvSpPr txBox="1"/>
          <p:nvPr/>
        </p:nvSpPr>
        <p:spPr>
          <a:xfrm>
            <a:off x="1574255" y="1188819"/>
            <a:ext cx="8399209" cy="769441"/>
          </a:xfrm>
          <a:prstGeom prst="rect">
            <a:avLst/>
          </a:prstGeom>
        </p:spPr>
        <p:txBody>
          <a:bodyPr wrap="square" lIns="0" tIns="0" rIns="0" bIns="0" rtlCol="0" anchor="t">
            <a:spAutoFit/>
          </a:bodyPr>
          <a:lstStyle/>
          <a:p>
            <a:pPr>
              <a:lnSpc>
                <a:spcPts val="5989"/>
              </a:lnSpc>
            </a:pPr>
            <a:r>
              <a:rPr lang="vi-VN" sz="6600" b="1" spc="116">
                <a:solidFill>
                  <a:srgbClr val="231F20"/>
                </a:solidFill>
                <a:latin typeface="Arial" panose="020B0604020202020204" pitchFamily="34" charset="0"/>
                <a:cs typeface="Arial" panose="020B0604020202020204" pitchFamily="34" charset="0"/>
              </a:rPr>
              <a:t>NỘI DUNG BÀI HỌC</a:t>
            </a:r>
            <a:endParaRPr lang="en-US" sz="6600" b="1" spc="116">
              <a:solidFill>
                <a:srgbClr val="231F20"/>
              </a:solidFill>
              <a:latin typeface="Arial" panose="020B0604020202020204" pitchFamily="34" charset="0"/>
              <a:cs typeface="Arial" panose="020B0604020202020204" pitchFamily="34" charset="0"/>
            </a:endParaRPr>
          </a:p>
        </p:txBody>
      </p:sp>
      <p:sp>
        <p:nvSpPr>
          <p:cNvPr id="36" name="TextBox 36"/>
          <p:cNvSpPr txBox="1"/>
          <p:nvPr/>
        </p:nvSpPr>
        <p:spPr>
          <a:xfrm>
            <a:off x="4125628" y="2647204"/>
            <a:ext cx="10580972" cy="890180"/>
          </a:xfrm>
          <a:prstGeom prst="rect">
            <a:avLst/>
          </a:prstGeom>
        </p:spPr>
        <p:txBody>
          <a:bodyPr wrap="square" lIns="0" tIns="0" rIns="0" bIns="0" rtlCol="0" anchor="t">
            <a:spAutoFit/>
          </a:bodyPr>
          <a:lstStyle/>
          <a:p>
            <a:pPr>
              <a:lnSpc>
                <a:spcPct val="150000"/>
              </a:lnSpc>
            </a:pPr>
            <a:r>
              <a:rPr lang="en-US" sz="4400" b="1" spc="80" dirty="0">
                <a:solidFill>
                  <a:schemeClr val="accent1">
                    <a:lumMod val="50000"/>
                  </a:schemeClr>
                </a:solidFill>
                <a:latin typeface="Arial" panose="020B0604020202020204" pitchFamily="34" charset="0"/>
                <a:cs typeface="Arial" panose="020B0604020202020204" pitchFamily="34" charset="0"/>
              </a:rPr>
              <a:t>GIỚI THIỆU VỀ MÔ HÌNH HOLOGRAM</a:t>
            </a:r>
          </a:p>
        </p:txBody>
      </p:sp>
      <p:sp>
        <p:nvSpPr>
          <p:cNvPr id="37" name="TextBox 37"/>
          <p:cNvSpPr txBox="1"/>
          <p:nvPr/>
        </p:nvSpPr>
        <p:spPr>
          <a:xfrm>
            <a:off x="4108672" y="4197037"/>
            <a:ext cx="11933470" cy="1905843"/>
          </a:xfrm>
          <a:prstGeom prst="rect">
            <a:avLst/>
          </a:prstGeom>
        </p:spPr>
        <p:txBody>
          <a:bodyPr wrap="square" lIns="0" tIns="0" rIns="0" bIns="0" rtlCol="0" anchor="t">
            <a:spAutoFit/>
          </a:bodyPr>
          <a:lstStyle/>
          <a:p>
            <a:pPr>
              <a:lnSpc>
                <a:spcPct val="150000"/>
              </a:lnSpc>
            </a:pPr>
            <a:r>
              <a:rPr lang="en-US" sz="4400" b="1" spc="80" dirty="0">
                <a:solidFill>
                  <a:schemeClr val="accent1">
                    <a:lumMod val="50000"/>
                  </a:schemeClr>
                </a:solidFill>
                <a:latin typeface="Arial" panose="020B0604020202020204" pitchFamily="34" charset="0"/>
                <a:cs typeface="Arial" panose="020B0604020202020204" pitchFamily="34" charset="0"/>
              </a:rPr>
              <a:t>MỘT MÔ HÌNH 3 CHIỀU MÔ TẢ NGUYÊN LÍ HOẠT ĐỘNG CỦA HOLOGRAM</a:t>
            </a:r>
          </a:p>
        </p:txBody>
      </p:sp>
      <p:sp>
        <p:nvSpPr>
          <p:cNvPr id="43" name="Freeform 43"/>
          <p:cNvSpPr/>
          <p:nvPr/>
        </p:nvSpPr>
        <p:spPr>
          <a:xfrm rot="1091550">
            <a:off x="10267250" y="696701"/>
            <a:ext cx="566223" cy="1319587"/>
          </a:xfrm>
          <a:custGeom>
            <a:avLst/>
            <a:gdLst/>
            <a:ahLst/>
            <a:cxnLst/>
            <a:rect l="l" t="t" r="r" b="b"/>
            <a:pathLst>
              <a:path w="566223" h="1319587">
                <a:moveTo>
                  <a:pt x="0" y="0"/>
                </a:moveTo>
                <a:lnTo>
                  <a:pt x="566223" y="0"/>
                </a:lnTo>
                <a:lnTo>
                  <a:pt x="566223" y="1319588"/>
                </a:lnTo>
                <a:lnTo>
                  <a:pt x="0" y="13195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0" name="Folded Corner 39"/>
          <p:cNvSpPr/>
          <p:nvPr/>
        </p:nvSpPr>
        <p:spPr>
          <a:xfrm>
            <a:off x="2306383" y="2483285"/>
            <a:ext cx="1465387" cy="1465387"/>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6000" b="1" dirty="0">
                <a:solidFill>
                  <a:schemeClr val="bg1"/>
                </a:solidFill>
                <a:latin typeface="Arial" panose="020B0604020202020204" pitchFamily="34" charset="0"/>
                <a:cs typeface="Arial" panose="020B0604020202020204" pitchFamily="34" charset="0"/>
              </a:rPr>
              <a:t>0</a:t>
            </a:r>
            <a:r>
              <a:rPr lang="en-US" sz="6000" b="1" dirty="0">
                <a:solidFill>
                  <a:schemeClr val="bg1"/>
                </a:solidFill>
                <a:latin typeface="Arial" panose="020B0604020202020204" pitchFamily="34" charset="0"/>
                <a:cs typeface="Arial" panose="020B0604020202020204" pitchFamily="34" charset="0"/>
              </a:rPr>
              <a:t>1</a:t>
            </a:r>
          </a:p>
        </p:txBody>
      </p:sp>
      <p:sp>
        <p:nvSpPr>
          <p:cNvPr id="41" name="Folded Corner 40"/>
          <p:cNvSpPr/>
          <p:nvPr/>
        </p:nvSpPr>
        <p:spPr>
          <a:xfrm>
            <a:off x="2339337" y="4458229"/>
            <a:ext cx="1465387" cy="1465387"/>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6000" b="1" dirty="0">
                <a:solidFill>
                  <a:schemeClr val="bg1"/>
                </a:solidFill>
                <a:latin typeface="Arial" panose="020B0604020202020204" pitchFamily="34" charset="0"/>
                <a:cs typeface="Arial" panose="020B0604020202020204" pitchFamily="34" charset="0"/>
              </a:rPr>
              <a:t>02</a:t>
            </a:r>
            <a:endParaRPr lang="en-US" sz="6000" b="1" dirty="0">
              <a:solidFill>
                <a:schemeClr val="bg1"/>
              </a:solidFill>
              <a:latin typeface="Arial" panose="020B0604020202020204" pitchFamily="34" charset="0"/>
              <a:cs typeface="Arial" panose="020B0604020202020204" pitchFamily="34" charset="0"/>
            </a:endParaRPr>
          </a:p>
        </p:txBody>
      </p:sp>
      <p:sp>
        <p:nvSpPr>
          <p:cNvPr id="33" name="TextBox 36">
            <a:extLst>
              <a:ext uri="{FF2B5EF4-FFF2-40B4-BE49-F238E27FC236}">
                <a16:creationId xmlns:a16="http://schemas.microsoft.com/office/drawing/2014/main" id="{6C4C8594-DF7E-5533-FF97-2C14135FD45F}"/>
              </a:ext>
            </a:extLst>
          </p:cNvPr>
          <p:cNvSpPr txBox="1"/>
          <p:nvPr/>
        </p:nvSpPr>
        <p:spPr>
          <a:xfrm>
            <a:off x="4240339" y="6238630"/>
            <a:ext cx="12638372" cy="1905843"/>
          </a:xfrm>
          <a:prstGeom prst="rect">
            <a:avLst/>
          </a:prstGeom>
        </p:spPr>
        <p:txBody>
          <a:bodyPr wrap="square" lIns="0" tIns="0" rIns="0" bIns="0" rtlCol="0" anchor="t">
            <a:spAutoFit/>
          </a:bodyPr>
          <a:lstStyle/>
          <a:p>
            <a:pPr>
              <a:lnSpc>
                <a:spcPct val="150000"/>
              </a:lnSpc>
            </a:pPr>
            <a:r>
              <a:rPr lang="en-US" sz="4400" b="1" spc="80" dirty="0">
                <a:solidFill>
                  <a:schemeClr val="accent1">
                    <a:lumMod val="50000"/>
                  </a:schemeClr>
                </a:solidFill>
                <a:latin typeface="Arial" panose="020B0604020202020204" pitchFamily="34" charset="0"/>
                <a:cs typeface="Arial" panose="020B0604020202020204" pitchFamily="34" charset="0"/>
              </a:rPr>
              <a:t>ỨNG DỤNG MÔ HÌNH HOLOGRAM TRONG DẠY HỌC</a:t>
            </a:r>
          </a:p>
        </p:txBody>
      </p:sp>
      <p:sp>
        <p:nvSpPr>
          <p:cNvPr id="35" name="Folded Corner 39">
            <a:extLst>
              <a:ext uri="{FF2B5EF4-FFF2-40B4-BE49-F238E27FC236}">
                <a16:creationId xmlns:a16="http://schemas.microsoft.com/office/drawing/2014/main" id="{BBF9DBE0-7694-DFBE-9020-235F7D7CF065}"/>
              </a:ext>
            </a:extLst>
          </p:cNvPr>
          <p:cNvSpPr/>
          <p:nvPr/>
        </p:nvSpPr>
        <p:spPr>
          <a:xfrm>
            <a:off x="2421094" y="6400730"/>
            <a:ext cx="1465387" cy="1465387"/>
          </a:xfrm>
          <a:prstGeom prst="foldedCorner">
            <a:avLst/>
          </a:prstGeom>
          <a:solidFill>
            <a:srgbClr val="FFD347"/>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6000" b="1" dirty="0">
                <a:solidFill>
                  <a:schemeClr val="bg1"/>
                </a:solidFill>
                <a:latin typeface="Arial" panose="020B0604020202020204" pitchFamily="34" charset="0"/>
                <a:cs typeface="Arial" panose="020B0604020202020204" pitchFamily="34" charset="0"/>
              </a:rPr>
              <a:t>0</a:t>
            </a:r>
            <a:r>
              <a:rPr lang="en-US" sz="6000" b="1" dirty="0">
                <a:solidFill>
                  <a:schemeClr val="bg1"/>
                </a:solidFill>
                <a:latin typeface="Arial" panose="020B0604020202020204" pitchFamily="34" charset="0"/>
                <a:cs typeface="Arial" panose="020B0604020202020204" pitchFamily="34" charset="0"/>
              </a:rPr>
              <a:t>3</a:t>
            </a:r>
          </a:p>
        </p:txBody>
      </p:sp>
      <p:sp>
        <p:nvSpPr>
          <p:cNvPr id="34" name="TextBox 36">
            <a:extLst>
              <a:ext uri="{FF2B5EF4-FFF2-40B4-BE49-F238E27FC236}">
                <a16:creationId xmlns:a16="http://schemas.microsoft.com/office/drawing/2014/main" id="{BD6F7807-1FCA-574F-3598-0180DEB07F29}"/>
              </a:ext>
            </a:extLst>
          </p:cNvPr>
          <p:cNvSpPr txBox="1"/>
          <p:nvPr/>
        </p:nvSpPr>
        <p:spPr>
          <a:xfrm>
            <a:off x="4231175" y="8471452"/>
            <a:ext cx="12638372" cy="890180"/>
          </a:xfrm>
          <a:prstGeom prst="rect">
            <a:avLst/>
          </a:prstGeom>
        </p:spPr>
        <p:txBody>
          <a:bodyPr wrap="square" lIns="0" tIns="0" rIns="0" bIns="0" rtlCol="0" anchor="t">
            <a:spAutoFit/>
          </a:bodyPr>
          <a:lstStyle/>
          <a:p>
            <a:pPr>
              <a:lnSpc>
                <a:spcPct val="150000"/>
              </a:lnSpc>
            </a:pPr>
            <a:r>
              <a:rPr lang="en-US" sz="4400" b="1" spc="80" dirty="0">
                <a:solidFill>
                  <a:schemeClr val="accent1">
                    <a:lumMod val="50000"/>
                  </a:schemeClr>
                </a:solidFill>
                <a:latin typeface="Arial" panose="020B0604020202020204" pitchFamily="34" charset="0"/>
                <a:cs typeface="Arial" panose="020B0604020202020204" pitchFamily="34" charset="0"/>
              </a:rPr>
              <a:t>TỔNG KẾT VÀ ĐÁNH GIÁ</a:t>
            </a:r>
          </a:p>
        </p:txBody>
      </p:sp>
      <p:sp>
        <p:nvSpPr>
          <p:cNvPr id="38" name="Folded Corner 39">
            <a:extLst>
              <a:ext uri="{FF2B5EF4-FFF2-40B4-BE49-F238E27FC236}">
                <a16:creationId xmlns:a16="http://schemas.microsoft.com/office/drawing/2014/main" id="{83AF1112-7821-9E39-65CD-31CEB74ECC4B}"/>
              </a:ext>
            </a:extLst>
          </p:cNvPr>
          <p:cNvSpPr/>
          <p:nvPr/>
        </p:nvSpPr>
        <p:spPr>
          <a:xfrm>
            <a:off x="2438343" y="8235856"/>
            <a:ext cx="1465387" cy="1465387"/>
          </a:xfrm>
          <a:prstGeom prst="foldedCorner">
            <a:avLst/>
          </a:prstGeom>
          <a:solidFill>
            <a:srgbClr val="9ADED9"/>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6000" b="1" dirty="0">
                <a:solidFill>
                  <a:schemeClr val="bg1"/>
                </a:solidFill>
                <a:latin typeface="Arial" panose="020B0604020202020204" pitchFamily="34" charset="0"/>
                <a:cs typeface="Arial" panose="020B0604020202020204" pitchFamily="34" charset="0"/>
              </a:rPr>
              <a:t>0</a:t>
            </a:r>
            <a:r>
              <a:rPr lang="en-US" sz="6000" b="1" dirty="0">
                <a:solidFill>
                  <a:schemeClr val="bg1"/>
                </a:solidFill>
                <a:latin typeface="Arial" panose="020B0604020202020204" pitchFamily="34" charset="0"/>
                <a:cs typeface="Arial" panose="020B0604020202020204" pitchFamily="34" charset="0"/>
              </a:rPr>
              <a:t>4</a:t>
            </a: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5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inVertical)">
                                      <p:cBhvr>
                                        <p:cTn id="19" dur="500"/>
                                        <p:tgtEl>
                                          <p:spTgt spid="4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p:cTn id="35" dur="500" fill="hold"/>
                                        <p:tgtEl>
                                          <p:spTgt spid="38"/>
                                        </p:tgtEl>
                                        <p:attrNameLst>
                                          <p:attrName>ppt_w</p:attrName>
                                        </p:attrNameLst>
                                      </p:cBhvr>
                                      <p:tavLst>
                                        <p:tav tm="0">
                                          <p:val>
                                            <p:fltVal val="0"/>
                                          </p:val>
                                        </p:tav>
                                        <p:tav tm="100000">
                                          <p:val>
                                            <p:strVal val="#ppt_w"/>
                                          </p:val>
                                        </p:tav>
                                      </p:tavLst>
                                    </p:anim>
                                    <p:anim calcmode="lin" valueType="num">
                                      <p:cBhvr>
                                        <p:cTn id="36" dur="500" fill="hold"/>
                                        <p:tgtEl>
                                          <p:spTgt spid="38"/>
                                        </p:tgtEl>
                                        <p:attrNameLst>
                                          <p:attrName>ppt_h</p:attrName>
                                        </p:attrNameLst>
                                      </p:cBhvr>
                                      <p:tavLst>
                                        <p:tav tm="0">
                                          <p:val>
                                            <p:fltVal val="0"/>
                                          </p:val>
                                        </p:tav>
                                        <p:tav tm="100000">
                                          <p:val>
                                            <p:strVal val="#ppt_h"/>
                                          </p:val>
                                        </p:tav>
                                      </p:tavLst>
                                    </p:anim>
                                    <p:animEffect transition="in" filter="fade">
                                      <p:cBhvr>
                                        <p:cTn id="37" dur="500"/>
                                        <p:tgtEl>
                                          <p:spTgt spid="38"/>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 calcmode="lin" valueType="num">
                                      <p:cBhvr>
                                        <p:cTn id="40" dur="500" fill="hold"/>
                                        <p:tgtEl>
                                          <p:spTgt spid="34"/>
                                        </p:tgtEl>
                                        <p:attrNameLst>
                                          <p:attrName>ppt_w</p:attrName>
                                        </p:attrNameLst>
                                      </p:cBhvr>
                                      <p:tavLst>
                                        <p:tav tm="0">
                                          <p:val>
                                            <p:fltVal val="0"/>
                                          </p:val>
                                        </p:tav>
                                        <p:tav tm="100000">
                                          <p:val>
                                            <p:strVal val="#ppt_w"/>
                                          </p:val>
                                        </p:tav>
                                      </p:tavLst>
                                    </p:anim>
                                    <p:anim calcmode="lin" valueType="num">
                                      <p:cBhvr>
                                        <p:cTn id="41" dur="500" fill="hold"/>
                                        <p:tgtEl>
                                          <p:spTgt spid="34"/>
                                        </p:tgtEl>
                                        <p:attrNameLst>
                                          <p:attrName>ppt_h</p:attrName>
                                        </p:attrNameLst>
                                      </p:cBhvr>
                                      <p:tavLst>
                                        <p:tav tm="0">
                                          <p:val>
                                            <p:fltVal val="0"/>
                                          </p:val>
                                        </p:tav>
                                        <p:tav tm="100000">
                                          <p:val>
                                            <p:strVal val="#ppt_h"/>
                                          </p:val>
                                        </p:tav>
                                      </p:tavLst>
                                    </p:anim>
                                    <p:animEffect transition="in" filter="fade">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0" grpId="0" animBg="1"/>
      <p:bldP spid="41" grpId="0" animBg="1"/>
      <p:bldP spid="33" grpId="0"/>
      <p:bldP spid="35" grpId="0" animBg="1"/>
      <p:bldP spid="34" grpId="0"/>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a:p>
          </p:txBody>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sp>
        <p:nvSpPr>
          <p:cNvPr id="32" name="TextBox 32"/>
          <p:cNvSpPr txBox="1"/>
          <p:nvPr/>
        </p:nvSpPr>
        <p:spPr>
          <a:xfrm>
            <a:off x="2585413" y="4520468"/>
            <a:ext cx="11323911" cy="1213922"/>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6000" b="1" spc="182" dirty="0">
                <a:solidFill>
                  <a:srgbClr val="C00000"/>
                </a:solidFill>
                <a:latin typeface="Arial" panose="020B0604020202020204" pitchFamily="34" charset="0"/>
                <a:cs typeface="Arial" panose="020B0604020202020204" pitchFamily="34" charset="0"/>
              </a:rPr>
              <a:t>I. </a:t>
            </a:r>
            <a:r>
              <a:rPr kumimoji="0" lang="en-US" sz="4400" b="1" i="0" u="none" strike="noStrike" kern="1200" cap="none" spc="8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GIỚI THIỆU VỀ MÔ HÌNH HOLOGRAM</a:t>
            </a:r>
          </a:p>
        </p:txBody>
      </p:sp>
      <p:sp>
        <p:nvSpPr>
          <p:cNvPr id="36" name="Freeform 36"/>
          <p:cNvSpPr/>
          <p:nvPr/>
        </p:nvSpPr>
        <p:spPr>
          <a:xfrm rot="-1729736">
            <a:off x="1326753" y="6811466"/>
            <a:ext cx="451370" cy="3182015"/>
          </a:xfrm>
          <a:custGeom>
            <a:avLst/>
            <a:gdLst/>
            <a:ahLst/>
            <a:cxnLst/>
            <a:rect l="l" t="t" r="r" b="b"/>
            <a:pathLst>
              <a:path w="414417" h="3863212">
                <a:moveTo>
                  <a:pt x="0" y="0"/>
                </a:moveTo>
                <a:lnTo>
                  <a:pt x="414417" y="0"/>
                </a:lnTo>
                <a:lnTo>
                  <a:pt x="414417" y="3863212"/>
                </a:lnTo>
                <a:lnTo>
                  <a:pt x="0" y="38632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7" name="Freeform 37"/>
          <p:cNvSpPr/>
          <p:nvPr/>
        </p:nvSpPr>
        <p:spPr>
          <a:xfrm rot="782942">
            <a:off x="188855" y="-371640"/>
            <a:ext cx="2492796" cy="1957978"/>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9" name="Freeform 13"/>
          <p:cNvSpPr/>
          <p:nvPr/>
        </p:nvSpPr>
        <p:spPr>
          <a:xfrm rot="1953223">
            <a:off x="15131790" y="6233373"/>
            <a:ext cx="1489671" cy="3329628"/>
          </a:xfrm>
          <a:custGeom>
            <a:avLst/>
            <a:gdLst/>
            <a:ahLst/>
            <a:cxnLst/>
            <a:rect l="l" t="t" r="r" b="b"/>
            <a:pathLst>
              <a:path w="991215" h="1996953">
                <a:moveTo>
                  <a:pt x="0" y="0"/>
                </a:moveTo>
                <a:lnTo>
                  <a:pt x="991214" y="0"/>
                </a:lnTo>
                <a:lnTo>
                  <a:pt x="991214" y="1996952"/>
                </a:lnTo>
                <a:lnTo>
                  <a:pt x="0" y="19969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transition spd="med">
    <p:comb/>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113689"/>
            <a:ext cx="3246680" cy="3255592"/>
          </a:xfrm>
          <a:prstGeom prst="rect">
            <a:avLst/>
          </a:prstGeom>
        </p:spPr>
        <p:txBody>
          <a:bodyPr lIns="50800" tIns="50800" rIns="50800" bIns="50800" rtlCol="0" anchor="ctr"/>
          <a:lstStyle/>
          <a:p>
            <a:pPr algn="ctr">
              <a:lnSpc>
                <a:spcPts val="2659"/>
              </a:lnSpc>
              <a:spcBef>
                <a:spcPct val="0"/>
              </a:spcBef>
            </a:pPr>
            <a:endParaRPr/>
          </a:p>
        </p:txBody>
      </p:sp>
      <p:sp>
        <p:nvSpPr>
          <p:cNvPr id="13" name="Rectangle 12"/>
          <p:cNvSpPr/>
          <p:nvPr/>
        </p:nvSpPr>
        <p:spPr>
          <a:xfrm>
            <a:off x="825328" y="460172"/>
            <a:ext cx="16637343" cy="2362313"/>
          </a:xfrm>
          <a:prstGeom prst="rect">
            <a:avLst/>
          </a:prstGeom>
        </p:spPr>
        <p:txBody>
          <a:bodyPr wrap="square">
            <a:spAutoFit/>
          </a:bodyPr>
          <a:lstStyle/>
          <a:p>
            <a:pPr algn="just">
              <a:lnSpc>
                <a:spcPct val="150000"/>
              </a:lnSpc>
              <a:spcBef>
                <a:spcPts val="100"/>
              </a:spcBef>
              <a:spcAft>
                <a:spcPts val="100"/>
              </a:spcAft>
            </a:pPr>
            <a:r>
              <a:rPr lang="vi-VN" sz="3400" kern="100" dirty="0">
                <a:ea typeface="Times New Roman" panose="02020603050405020304" pitchFamily="18" charset="0"/>
                <a:cs typeface="Times New Roman" panose="02020603050405020304" pitchFamily="18" charset="0"/>
              </a:rPr>
              <a:t>- </a:t>
            </a:r>
            <a:r>
              <a:rPr lang="vi-VN" sz="3400" b="1" kern="100" dirty="0" err="1">
                <a:ea typeface="Times New Roman" panose="02020603050405020304" pitchFamily="18" charset="0"/>
                <a:cs typeface="Times New Roman" panose="02020603050405020304" pitchFamily="18" charset="0"/>
              </a:rPr>
              <a:t>Hologram</a:t>
            </a:r>
            <a:r>
              <a:rPr lang="vi-VN" sz="3400" kern="100" dirty="0">
                <a:ea typeface="Times New Roman" panose="02020603050405020304" pitchFamily="18" charset="0"/>
                <a:cs typeface="Times New Roman" panose="02020603050405020304" pitchFamily="18" charset="0"/>
              </a:rPr>
              <a:t> (hay </a:t>
            </a:r>
            <a:r>
              <a:rPr lang="vi-VN" sz="3400" i="1" kern="100" dirty="0" err="1">
                <a:ea typeface="Times New Roman" panose="02020603050405020304" pitchFamily="18" charset="0"/>
                <a:cs typeface="Times New Roman" panose="02020603050405020304" pitchFamily="18" charset="0"/>
              </a:rPr>
              <a:t>Holography</a:t>
            </a:r>
            <a:r>
              <a:rPr lang="vi-VN" sz="3400" kern="100" dirty="0">
                <a:ea typeface="Times New Roman" panose="02020603050405020304" pitchFamily="18" charset="0"/>
                <a:cs typeface="Times New Roman" panose="02020603050405020304" pitchFamily="18" charset="0"/>
              </a:rPr>
              <a:t> trong tiếng Anh) là một sản phẩm của kĩ thuật ghi lại hình ảnh vật thể trong không gian 3 chiều (3D) lên môi trường không gian 2 chiều (2D) và từ môi trường 2D này có thể phát lại hình ảnh 3D của vật thể đó.</a:t>
            </a:r>
            <a:endParaRPr lang="en-US" sz="3400" kern="100" dirty="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3"/>
          <a:stretch>
            <a:fillRect/>
          </a:stretch>
        </p:blipFill>
        <p:spPr>
          <a:xfrm>
            <a:off x="16938181" y="-439874"/>
            <a:ext cx="1565547" cy="1565547"/>
          </a:xfrm>
          <a:prstGeom prst="rect">
            <a:avLst/>
          </a:prstGeom>
        </p:spPr>
      </p:pic>
      <p:sp>
        <p:nvSpPr>
          <p:cNvPr id="3" name="TextBox 2">
            <a:extLst>
              <a:ext uri="{FF2B5EF4-FFF2-40B4-BE49-F238E27FC236}">
                <a16:creationId xmlns:a16="http://schemas.microsoft.com/office/drawing/2014/main" id="{190EAF5F-6DC8-D92A-1E11-16E2CBD0BB53}"/>
              </a:ext>
            </a:extLst>
          </p:cNvPr>
          <p:cNvSpPr txBox="1"/>
          <p:nvPr/>
        </p:nvSpPr>
        <p:spPr>
          <a:xfrm>
            <a:off x="719829" y="2742148"/>
            <a:ext cx="16742841" cy="3931974"/>
          </a:xfrm>
          <a:prstGeom prst="rect">
            <a:avLst/>
          </a:prstGeom>
          <a:noFill/>
        </p:spPr>
        <p:txBody>
          <a:bodyPr wrap="square">
            <a:spAutoFit/>
          </a:bodyPr>
          <a:lstStyle/>
          <a:p>
            <a:pPr algn="just">
              <a:lnSpc>
                <a:spcPct val="150000"/>
              </a:lnSpc>
              <a:spcBef>
                <a:spcPts val="100"/>
              </a:spcBef>
              <a:spcAft>
                <a:spcPts val="100"/>
              </a:spcAft>
            </a:pPr>
            <a:r>
              <a:rPr lang="vi-VN" sz="3400" kern="100" dirty="0">
                <a:ea typeface="Times New Roman" panose="02020603050405020304" pitchFamily="18" charset="0"/>
                <a:cs typeface="Times New Roman" panose="02020603050405020304" pitchFamily="18" charset="0"/>
              </a:rPr>
              <a:t>- Ta có thể hiểu </a:t>
            </a:r>
            <a:r>
              <a:rPr lang="vi-VN" sz="3400" kern="100" dirty="0" err="1">
                <a:ea typeface="Times New Roman" panose="02020603050405020304" pitchFamily="18" charset="0"/>
                <a:cs typeface="Times New Roman" panose="02020603050405020304" pitchFamily="18" charset="0"/>
              </a:rPr>
              <a:t>Hologram</a:t>
            </a:r>
            <a:r>
              <a:rPr lang="vi-VN" sz="3400" kern="100" dirty="0">
                <a:ea typeface="Times New Roman" panose="02020603050405020304" pitchFamily="18" charset="0"/>
                <a:cs typeface="Times New Roman" panose="02020603050405020304" pitchFamily="18" charset="0"/>
              </a:rPr>
              <a:t> là việc bố trí vị trí của các chi tiết trong một bức ảnh </a:t>
            </a:r>
            <a:r>
              <a:rPr lang="vi-VN" sz="3400" kern="100" dirty="0" err="1">
                <a:ea typeface="Times New Roman" panose="02020603050405020304" pitchFamily="18" charset="0"/>
                <a:cs typeface="Times New Roman" panose="02020603050405020304" pitchFamily="18" charset="0"/>
              </a:rPr>
              <a:t>phẳng</a:t>
            </a:r>
            <a:r>
              <a:rPr lang="vi-VN" sz="3400" kern="100" dirty="0">
                <a:ea typeface="Times New Roman" panose="02020603050405020304" pitchFamily="18" charset="0"/>
                <a:cs typeface="Times New Roman" panose="02020603050405020304" pitchFamily="18" charset="0"/>
              </a:rPr>
              <a:t> (2D) để khi có ánh sáng chiếu vào một cách thích hợp, bức ảnh sẽ nổi lên như một ảnh 3 chiều (3D) có chiều sâu. Ưu điểm nổi bật của </a:t>
            </a:r>
            <a:r>
              <a:rPr lang="vi-VN" sz="3400" kern="100" dirty="0" err="1">
                <a:ea typeface="Times New Roman" panose="02020603050405020304" pitchFamily="18" charset="0"/>
                <a:cs typeface="Times New Roman" panose="02020603050405020304" pitchFamily="18" charset="0"/>
              </a:rPr>
              <a:t>Hologram</a:t>
            </a:r>
            <a:r>
              <a:rPr lang="vi-VN" sz="3400" kern="100" dirty="0">
                <a:ea typeface="Times New Roman" panose="02020603050405020304" pitchFamily="18" charset="0"/>
                <a:cs typeface="Times New Roman" panose="02020603050405020304" pitchFamily="18" charset="0"/>
              </a:rPr>
              <a:t> là ta có thể nhìn được hình ảnh phản chiếu của một vật thể ở mọi góc độ, cảm giác như vật thể đang thực sự hiện hữu mặc dù ta không thể chạm, cầm, nắm được nó.</a:t>
            </a:r>
            <a:endParaRPr lang="en-US" sz="3400" kern="100" dirty="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3526D61-426E-64E7-378A-55720314B5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1462" y="6757906"/>
            <a:ext cx="10339574" cy="3102410"/>
          </a:xfrm>
          <a:prstGeom prst="rect">
            <a:avLst/>
          </a:prstGeom>
        </p:spPr>
      </p:pic>
    </p:spTree>
    <p:extLst>
      <p:ext uri="{BB962C8B-B14F-4D97-AF65-F5344CB8AC3E}">
        <p14:creationId xmlns:p14="http://schemas.microsoft.com/office/powerpoint/2010/main" val="257503562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43971"/>
            <a:ext cx="3246680" cy="3255592"/>
          </a:xfrm>
          <a:prstGeom prst="rect">
            <a:avLst/>
          </a:prstGeom>
        </p:spPr>
        <p:txBody>
          <a:bodyPr lIns="50800" tIns="50800" rIns="50800" bIns="50800" rtlCol="0" anchor="ctr"/>
          <a:lstStyle/>
          <a:p>
            <a:pPr algn="ctr">
              <a:lnSpc>
                <a:spcPts val="2659"/>
              </a:lnSpc>
              <a:spcBef>
                <a:spcPct val="0"/>
              </a:spcBef>
            </a:pPr>
            <a:endParaRPr/>
          </a:p>
        </p:txBody>
      </p:sp>
      <p:sp>
        <p:nvSpPr>
          <p:cNvPr id="10" name="Rounded Rectangle 9"/>
          <p:cNvSpPr/>
          <p:nvPr/>
        </p:nvSpPr>
        <p:spPr>
          <a:xfrm>
            <a:off x="941849" y="1592014"/>
            <a:ext cx="2095499" cy="916276"/>
          </a:xfrm>
          <a:prstGeom prst="roundRect">
            <a:avLst/>
          </a:prstGeom>
          <a:solidFill>
            <a:srgbClr val="99BA56"/>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HĐ1</a:t>
            </a:r>
          </a:p>
        </p:txBody>
      </p:sp>
      <p:pic>
        <p:nvPicPr>
          <p:cNvPr id="14" name="Picture 13"/>
          <p:cNvPicPr>
            <a:picLocks noChangeAspect="1"/>
          </p:cNvPicPr>
          <p:nvPr/>
        </p:nvPicPr>
        <p:blipFill>
          <a:blip r:embed="rId3"/>
          <a:stretch>
            <a:fillRect/>
          </a:stretch>
        </p:blipFill>
        <p:spPr>
          <a:xfrm>
            <a:off x="16671491" y="111684"/>
            <a:ext cx="1565547" cy="1565547"/>
          </a:xfrm>
          <a:prstGeom prst="rect">
            <a:avLst/>
          </a:prstGeom>
        </p:spPr>
      </p:pic>
      <p:sp>
        <p:nvSpPr>
          <p:cNvPr id="6" name="TextBox 5">
            <a:extLst>
              <a:ext uri="{FF2B5EF4-FFF2-40B4-BE49-F238E27FC236}">
                <a16:creationId xmlns:a16="http://schemas.microsoft.com/office/drawing/2014/main" id="{8A031AC0-4EE4-A9C5-F6E5-9183002EC2FD}"/>
              </a:ext>
            </a:extLst>
          </p:cNvPr>
          <p:cNvSpPr txBox="1"/>
          <p:nvPr/>
        </p:nvSpPr>
        <p:spPr>
          <a:xfrm>
            <a:off x="876300" y="1583825"/>
            <a:ext cx="16535400" cy="5518242"/>
          </a:xfrm>
          <a:prstGeom prst="rect">
            <a:avLst/>
          </a:prstGeom>
          <a:noFill/>
        </p:spPr>
        <p:txBody>
          <a:bodyPr wrap="square">
            <a:spAutoFit/>
          </a:bodyPr>
          <a:lstStyle/>
          <a:p>
            <a:pPr algn="just">
              <a:lnSpc>
                <a:spcPct val="150000"/>
              </a:lnSpc>
            </a:pPr>
            <a:r>
              <a:rPr lang="en-US" sz="4000" b="0" i="0" dirty="0">
                <a:solidFill>
                  <a:srgbClr val="000000"/>
                </a:solidFill>
                <a:effectLst/>
                <a:latin typeface="Arial" panose="020B0604020202020204" pitchFamily="34" charset="0"/>
                <a:cs typeface="Arial" panose="020B0604020202020204" pitchFamily="34" charset="0"/>
              </a:rPr>
              <a:t>		    </a:t>
            </a:r>
            <a:r>
              <a:rPr lang="vi-VN" sz="4000" b="0" i="0" dirty="0">
                <a:solidFill>
                  <a:srgbClr val="000000"/>
                </a:solidFill>
                <a:effectLst/>
                <a:latin typeface="Arial" panose="020B0604020202020204" pitchFamily="34" charset="0"/>
                <a:cs typeface="Arial" panose="020B0604020202020204" pitchFamily="34" charset="0"/>
              </a:rPr>
              <a:t>Tạo dựng mô hình </a:t>
            </a:r>
            <a:r>
              <a:rPr lang="vi-VN" sz="4000" b="0" i="0" dirty="0" err="1">
                <a:solidFill>
                  <a:srgbClr val="000000"/>
                </a:solidFill>
                <a:effectLst/>
                <a:latin typeface="Arial" panose="020B0604020202020204" pitchFamily="34" charset="0"/>
                <a:cs typeface="Arial" panose="020B0604020202020204" pitchFamily="34" charset="0"/>
              </a:rPr>
              <a:t>Hologram</a:t>
            </a:r>
            <a:r>
              <a:rPr lang="vi-VN" sz="4000" b="0" i="0" dirty="0">
                <a:solidFill>
                  <a:srgbClr val="000000"/>
                </a:solidFill>
                <a:effectLst/>
                <a:latin typeface="Arial" panose="020B0604020202020204" pitchFamily="34" charset="0"/>
                <a:cs typeface="Arial" panose="020B0604020202020204" pitchFamily="34" charset="0"/>
              </a:rPr>
              <a:t>.</a:t>
            </a:r>
          </a:p>
          <a:p>
            <a:pPr algn="just">
              <a:lnSpc>
                <a:spcPct val="150000"/>
              </a:lnSpc>
            </a:pPr>
            <a:r>
              <a:rPr lang="vi-VN" sz="4000" b="0" i="1" dirty="0">
                <a:solidFill>
                  <a:srgbClr val="0070C0"/>
                </a:solidFill>
                <a:effectLst/>
                <a:latin typeface="Arial" panose="020B0604020202020204" pitchFamily="34" charset="0"/>
                <a:cs typeface="Arial" panose="020B0604020202020204" pitchFamily="34" charset="0"/>
              </a:rPr>
              <a:t>a) Phần chuẩn bị</a:t>
            </a:r>
            <a:endParaRPr lang="vi-VN" sz="4000" b="0" i="0" dirty="0">
              <a:solidFill>
                <a:srgbClr val="000000"/>
              </a:solidFill>
              <a:effectLst/>
              <a:latin typeface="Arial" panose="020B0604020202020204" pitchFamily="34" charset="0"/>
              <a:cs typeface="Arial" panose="020B0604020202020204" pitchFamily="34" charset="0"/>
            </a:endParaRPr>
          </a:p>
          <a:p>
            <a:pPr algn="just">
              <a:lnSpc>
                <a:spcPct val="150000"/>
              </a:lnSpc>
            </a:pPr>
            <a:r>
              <a:rPr lang="vi-VN" sz="4000" b="0" i="0" dirty="0">
                <a:solidFill>
                  <a:srgbClr val="000000"/>
                </a:solidFill>
                <a:effectLst/>
                <a:latin typeface="Arial" panose="020B0604020202020204" pitchFamily="34" charset="0"/>
                <a:cs typeface="Arial" panose="020B0604020202020204" pitchFamily="34" charset="0"/>
              </a:rPr>
              <a:t>‒ Giáo viên chia lớp thành các nhóm học sinh (mỗi nhóm khoảng 4 – 6 học sinh) và cử nhóm trưởng của mỗi nhóm.</a:t>
            </a:r>
          </a:p>
          <a:p>
            <a:pPr algn="just">
              <a:lnSpc>
                <a:spcPct val="150000"/>
              </a:lnSpc>
            </a:pPr>
            <a:r>
              <a:rPr lang="vi-VN" sz="4000" b="0" i="0" dirty="0">
                <a:solidFill>
                  <a:srgbClr val="000000"/>
                </a:solidFill>
                <a:effectLst/>
                <a:latin typeface="Arial" panose="020B0604020202020204" pitchFamily="34" charset="0"/>
                <a:cs typeface="Arial" panose="020B0604020202020204" pitchFamily="34" charset="0"/>
              </a:rPr>
              <a:t>‒ Mỗi nhóm học sinh chuẩn bị bìa nhựa hoặc tấm </a:t>
            </a:r>
            <a:r>
              <a:rPr lang="vi-VN" sz="4000" b="0" i="0" dirty="0" err="1">
                <a:solidFill>
                  <a:srgbClr val="000000"/>
                </a:solidFill>
                <a:effectLst/>
                <a:latin typeface="Arial" panose="020B0604020202020204" pitchFamily="34" charset="0"/>
                <a:cs typeface="Arial" panose="020B0604020202020204" pitchFamily="34" charset="0"/>
              </a:rPr>
              <a:t>mica</a:t>
            </a:r>
            <a:r>
              <a:rPr lang="vi-VN" sz="4000" b="0" i="0" dirty="0">
                <a:solidFill>
                  <a:srgbClr val="000000"/>
                </a:solidFill>
                <a:effectLst/>
                <a:latin typeface="Arial" panose="020B0604020202020204" pitchFamily="34" charset="0"/>
                <a:cs typeface="Arial" panose="020B0604020202020204" pitchFamily="34" charset="0"/>
              </a:rPr>
              <a:t> trong suốt, kéo, thước kẻ, giấy A4, băng keo trong hoặc keo dán.</a:t>
            </a:r>
            <a:endParaRPr lang="en-US" sz="4000" b="0" i="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9035499"/>
      </p:ext>
    </p:extLst>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wipe(down)">
                                      <p:cBhvr>
                                        <p:cTn id="19" dur="500"/>
                                        <p:tgtEl>
                                          <p:spTgt spid="6">
                                            <p:txEl>
                                              <p:pRg st="1" end="1"/>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down)">
                                      <p:cBhvr>
                                        <p:cTn id="22" dur="500"/>
                                        <p:tgtEl>
                                          <p:spTgt spid="6">
                                            <p:txEl>
                                              <p:pRg st="2" end="2"/>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wipe(down)">
                                      <p:cBhvr>
                                        <p:cTn id="2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43971"/>
            <a:ext cx="3246680" cy="3255592"/>
          </a:xfrm>
          <a:prstGeom prst="rect">
            <a:avLst/>
          </a:prstGeom>
        </p:spPr>
        <p:txBody>
          <a:bodyPr lIns="50800" tIns="50800" rIns="50800" bIns="50800" rtlCol="0" anchor="ctr"/>
          <a:lstStyle/>
          <a:p>
            <a:pPr algn="ctr">
              <a:lnSpc>
                <a:spcPts val="2659"/>
              </a:lnSpc>
              <a:spcBef>
                <a:spcPct val="0"/>
              </a:spcBef>
            </a:pPr>
            <a:endParaRPr/>
          </a:p>
        </p:txBody>
      </p:sp>
      <p:pic>
        <p:nvPicPr>
          <p:cNvPr id="14" name="Picture 13"/>
          <p:cNvPicPr>
            <a:picLocks noChangeAspect="1"/>
          </p:cNvPicPr>
          <p:nvPr/>
        </p:nvPicPr>
        <p:blipFill>
          <a:blip r:embed="rId3"/>
          <a:stretch>
            <a:fillRect/>
          </a:stretch>
        </p:blipFill>
        <p:spPr>
          <a:xfrm>
            <a:off x="16671491" y="111684"/>
            <a:ext cx="1565547" cy="1565547"/>
          </a:xfrm>
          <a:prstGeom prst="rect">
            <a:avLst/>
          </a:prstGeom>
        </p:spPr>
      </p:pic>
      <p:sp>
        <p:nvSpPr>
          <p:cNvPr id="6" name="TextBox 5">
            <a:extLst>
              <a:ext uri="{FF2B5EF4-FFF2-40B4-BE49-F238E27FC236}">
                <a16:creationId xmlns:a16="http://schemas.microsoft.com/office/drawing/2014/main" id="{8A031AC0-4EE4-A9C5-F6E5-9183002EC2FD}"/>
              </a:ext>
            </a:extLst>
          </p:cNvPr>
          <p:cNvSpPr txBox="1"/>
          <p:nvPr/>
        </p:nvSpPr>
        <p:spPr>
          <a:xfrm>
            <a:off x="666750" y="727641"/>
            <a:ext cx="16954499" cy="886819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 Phần thực hiện</a:t>
            </a:r>
            <a:endParaRPr kumimoji="0" lang="vi-VN" sz="3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Bước 1.</a:t>
            </a:r>
            <a:r>
              <a:rPr kumimoji="0" lang="vi-VN" sz="3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vi-VN" sz="3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Vẽ một hình thang cân trên tờ giấy A4 với đáy lớn 6 </a:t>
            </a:r>
            <a:r>
              <a:rPr kumimoji="0" lang="vi-VN" sz="3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cm</a:t>
            </a:r>
            <a:r>
              <a:rPr kumimoji="0" lang="vi-VN" sz="3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đáy nhỏ 1 </a:t>
            </a:r>
            <a:r>
              <a:rPr kumimoji="0" lang="vi-VN" sz="3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cm</a:t>
            </a:r>
            <a:r>
              <a:rPr kumimoji="0" lang="vi-VN" sz="3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đường cao 3,5 </a:t>
            </a:r>
            <a:r>
              <a:rPr kumimoji="0" lang="vi-VN" sz="3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cm</a:t>
            </a:r>
            <a:r>
              <a:rPr kumimoji="0" lang="vi-VN" sz="3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(nếu sử dụng điện thoại) hoặc đáy lớn 18 </a:t>
            </a:r>
            <a:r>
              <a:rPr kumimoji="0" lang="vi-VN" sz="3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cm</a:t>
            </a:r>
            <a:r>
              <a:rPr kumimoji="0" lang="vi-VN" sz="3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đáy nhỏ 3 </a:t>
            </a:r>
            <a:r>
              <a:rPr kumimoji="0" lang="vi-VN" sz="3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cm</a:t>
            </a:r>
            <a:r>
              <a:rPr kumimoji="0" lang="vi-VN" sz="3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đường cao 10,5 </a:t>
            </a:r>
            <a:r>
              <a:rPr kumimoji="0" lang="vi-VN" sz="3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cm</a:t>
            </a:r>
            <a:r>
              <a:rPr kumimoji="0" lang="vi-VN" sz="3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(nếu sử dụng máy tính bảng) rồi dùng kéo cắt hình thang cân đó</a:t>
            </a:r>
            <a:endParaRPr lang="en-US" sz="3900" b="0" i="1" dirty="0">
              <a:solidFill>
                <a:srgbClr val="0070C0"/>
              </a:solidFill>
              <a:effectLst/>
            </a:endParaRPr>
          </a:p>
          <a:p>
            <a:pPr algn="just">
              <a:lnSpc>
                <a:spcPct val="150000"/>
              </a:lnSpc>
            </a:pPr>
            <a:r>
              <a:rPr lang="vi-VN" sz="3900" b="0" i="1" dirty="0">
                <a:solidFill>
                  <a:srgbClr val="0070C0"/>
                </a:solidFill>
                <a:effectLst/>
              </a:rPr>
              <a:t>Bước 2.</a:t>
            </a:r>
            <a:r>
              <a:rPr lang="vi-VN" sz="3900" b="0" i="0" dirty="0">
                <a:solidFill>
                  <a:srgbClr val="0070C0"/>
                </a:solidFill>
                <a:effectLst/>
              </a:rPr>
              <a:t> </a:t>
            </a:r>
            <a:r>
              <a:rPr lang="vi-VN" sz="3900" b="0" i="0" dirty="0">
                <a:solidFill>
                  <a:srgbClr val="000000"/>
                </a:solidFill>
                <a:effectLst/>
              </a:rPr>
              <a:t>Đặt hình thang cân vừa cắt ra lên miếng bìa nhựa (hoặc tấm </a:t>
            </a:r>
            <a:r>
              <a:rPr lang="vi-VN" sz="3900" b="0" i="0" dirty="0" err="1">
                <a:solidFill>
                  <a:srgbClr val="000000"/>
                </a:solidFill>
                <a:effectLst/>
              </a:rPr>
              <a:t>mica</a:t>
            </a:r>
            <a:r>
              <a:rPr lang="vi-VN" sz="3900" b="0" i="0" dirty="0">
                <a:solidFill>
                  <a:srgbClr val="000000"/>
                </a:solidFill>
                <a:effectLst/>
              </a:rPr>
              <a:t>) rồi cắt ra bốn hình thang cân trong suốt</a:t>
            </a:r>
          </a:p>
          <a:p>
            <a:pPr algn="just">
              <a:lnSpc>
                <a:spcPct val="150000"/>
              </a:lnSpc>
            </a:pPr>
            <a:r>
              <a:rPr lang="vi-VN" sz="3900" b="0" i="1" dirty="0">
                <a:solidFill>
                  <a:srgbClr val="0070C0"/>
                </a:solidFill>
                <a:effectLst/>
              </a:rPr>
              <a:t>Bước 3.</a:t>
            </a:r>
            <a:r>
              <a:rPr lang="vi-VN" sz="3900" b="0" i="0" dirty="0">
                <a:solidFill>
                  <a:srgbClr val="0070C0"/>
                </a:solidFill>
                <a:effectLst/>
              </a:rPr>
              <a:t> </a:t>
            </a:r>
            <a:r>
              <a:rPr lang="vi-VN" sz="3900" b="0" i="0" dirty="0">
                <a:solidFill>
                  <a:srgbClr val="000000"/>
                </a:solidFill>
                <a:effectLst/>
              </a:rPr>
              <a:t>Dùng băng keo trong (hoặc keo dán) để dán các cạnh bên của các hình thang cân với nhau tạo ra vật thể có hình dạng tương tự vật thể (H) trong Hình 2b.</a:t>
            </a:r>
          </a:p>
        </p:txBody>
      </p:sp>
    </p:spTree>
    <p:extLst>
      <p:ext uri="{BB962C8B-B14F-4D97-AF65-F5344CB8AC3E}">
        <p14:creationId xmlns:p14="http://schemas.microsoft.com/office/powerpoint/2010/main" val="13369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arn(inVertical)">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wipe(left)">
                                      <p:cBhvr>
                                        <p:cTn id="2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43971"/>
            <a:ext cx="3246680" cy="3255592"/>
          </a:xfrm>
          <a:prstGeom prst="rect">
            <a:avLst/>
          </a:prstGeom>
        </p:spPr>
        <p:txBody>
          <a:bodyPr lIns="50800" tIns="50800" rIns="50800" bIns="50800" rtlCol="0" anchor="ctr"/>
          <a:lstStyle/>
          <a:p>
            <a:pPr algn="ctr">
              <a:lnSpc>
                <a:spcPts val="2659"/>
              </a:lnSpc>
              <a:spcBef>
                <a:spcPct val="0"/>
              </a:spcBef>
            </a:pPr>
            <a:endParaRPr/>
          </a:p>
        </p:txBody>
      </p:sp>
      <p:pic>
        <p:nvPicPr>
          <p:cNvPr id="14" name="Picture 13"/>
          <p:cNvPicPr>
            <a:picLocks noChangeAspect="1"/>
          </p:cNvPicPr>
          <p:nvPr/>
        </p:nvPicPr>
        <p:blipFill>
          <a:blip r:embed="rId3"/>
          <a:stretch>
            <a:fillRect/>
          </a:stretch>
        </p:blipFill>
        <p:spPr>
          <a:xfrm>
            <a:off x="16671491" y="111684"/>
            <a:ext cx="1565547" cy="1565547"/>
          </a:xfrm>
          <a:prstGeom prst="rect">
            <a:avLst/>
          </a:prstGeom>
        </p:spPr>
      </p:pic>
      <p:sp>
        <p:nvSpPr>
          <p:cNvPr id="3" name="TextBox 2">
            <a:extLst>
              <a:ext uri="{FF2B5EF4-FFF2-40B4-BE49-F238E27FC236}">
                <a16:creationId xmlns:a16="http://schemas.microsoft.com/office/drawing/2014/main" id="{176C2ED4-0976-7D9D-3F68-FBFF23F69261}"/>
              </a:ext>
            </a:extLst>
          </p:cNvPr>
          <p:cNvSpPr txBox="1"/>
          <p:nvPr/>
        </p:nvSpPr>
        <p:spPr>
          <a:xfrm>
            <a:off x="815085" y="894457"/>
            <a:ext cx="15602568" cy="916276"/>
          </a:xfrm>
          <a:prstGeom prst="rect">
            <a:avLst/>
          </a:prstGeom>
          <a:noFill/>
        </p:spPr>
        <p:txBody>
          <a:bodyPr wrap="square">
            <a:spAutoFit/>
          </a:bodyPr>
          <a:lstStyle/>
          <a:p>
            <a:pPr algn="just">
              <a:lnSpc>
                <a:spcPct val="150000"/>
              </a:lnSpc>
              <a:spcBef>
                <a:spcPts val="100"/>
              </a:spcBef>
              <a:spcAft>
                <a:spcPts val="100"/>
              </a:spcAft>
            </a:pPr>
            <a:r>
              <a:rPr lang="vi-VN" sz="4000" kern="100" dirty="0">
                <a:effectLst/>
                <a:ea typeface="Times New Roman" panose="02020603050405020304" pitchFamily="18" charset="0"/>
                <a:cs typeface="Times New Roman" panose="02020603050405020304" pitchFamily="18" charset="0"/>
              </a:rPr>
              <a:t>Hình ảnh sau khi tạo dựng mô hình </a:t>
            </a:r>
            <a:r>
              <a:rPr lang="vi-VN" sz="4000" kern="100" dirty="0" err="1">
                <a:effectLst/>
                <a:ea typeface="Times New Roman" panose="02020603050405020304" pitchFamily="18" charset="0"/>
                <a:cs typeface="Times New Roman" panose="02020603050405020304" pitchFamily="18" charset="0"/>
              </a:rPr>
              <a:t>Hologram</a:t>
            </a:r>
            <a:r>
              <a:rPr lang="vi-VN" sz="4000" kern="100" dirty="0">
                <a:effectLst/>
                <a:ea typeface="Times New Roman" panose="02020603050405020304" pitchFamily="18" charset="0"/>
                <a:cs typeface="Times New Roman" panose="02020603050405020304" pitchFamily="18" charset="0"/>
              </a:rPr>
              <a:t> như sau:</a:t>
            </a:r>
            <a:endParaRPr lang="en-US" sz="4000" kern="100" dirty="0">
              <a:effectLst/>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1A3968EF-D0A5-729B-78DF-86B02C5EEB99}"/>
              </a:ext>
            </a:extLst>
          </p:cNvPr>
          <p:cNvGrpSpPr/>
          <p:nvPr/>
        </p:nvGrpSpPr>
        <p:grpSpPr>
          <a:xfrm>
            <a:off x="752713" y="2697597"/>
            <a:ext cx="16976205" cy="5297965"/>
            <a:chOff x="752713" y="2697597"/>
            <a:chExt cx="16976205" cy="5297965"/>
          </a:xfrm>
        </p:grpSpPr>
        <p:pic>
          <p:nvPicPr>
            <p:cNvPr id="4" name="Picture 3" descr="A diagram of a triangle with a triangle and a triangle with a triangle with a triangle with a triangle with a triangle with a triangle with a triangle with a triangle with a triangle with a triangle with&#10;&#10;Description automatically generated">
              <a:extLst>
                <a:ext uri="{FF2B5EF4-FFF2-40B4-BE49-F238E27FC236}">
                  <a16:creationId xmlns:a16="http://schemas.microsoft.com/office/drawing/2014/main" id="{F8189C02-B2EE-1C41-12BA-FD23D49E12B1}"/>
                </a:ext>
              </a:extLst>
            </p:cNvPr>
            <p:cNvPicPr>
              <a:picLocks noChangeAspect="1"/>
            </p:cNvPicPr>
            <p:nvPr/>
          </p:nvPicPr>
          <p:blipFill>
            <a:blip r:embed="rId4"/>
            <a:stretch>
              <a:fillRect/>
            </a:stretch>
          </p:blipFill>
          <p:spPr>
            <a:xfrm>
              <a:off x="752713" y="2697597"/>
              <a:ext cx="8735324" cy="5297965"/>
            </a:xfrm>
            <a:prstGeom prst="rect">
              <a:avLst/>
            </a:prstGeom>
          </p:spPr>
        </p:pic>
        <p:pic>
          <p:nvPicPr>
            <p:cNvPr id="5" name="Picture 4" descr="A drawing of a triangular prism&#10;&#10;Description automatically generated">
              <a:extLst>
                <a:ext uri="{FF2B5EF4-FFF2-40B4-BE49-F238E27FC236}">
                  <a16:creationId xmlns:a16="http://schemas.microsoft.com/office/drawing/2014/main" id="{59DDD1E0-C289-22BB-5D39-59987A2B4353}"/>
                </a:ext>
              </a:extLst>
            </p:cNvPr>
            <p:cNvPicPr>
              <a:picLocks noChangeAspect="1"/>
            </p:cNvPicPr>
            <p:nvPr/>
          </p:nvPicPr>
          <p:blipFill>
            <a:blip r:embed="rId5"/>
            <a:stretch>
              <a:fillRect/>
            </a:stretch>
          </p:blipFill>
          <p:spPr>
            <a:xfrm>
              <a:off x="9502453" y="3807707"/>
              <a:ext cx="8226465" cy="3872415"/>
            </a:xfrm>
            <a:prstGeom prst="rect">
              <a:avLst/>
            </a:prstGeom>
          </p:spPr>
        </p:pic>
      </p:grpSp>
    </p:spTree>
    <p:extLst>
      <p:ext uri="{BB962C8B-B14F-4D97-AF65-F5344CB8AC3E}">
        <p14:creationId xmlns:p14="http://schemas.microsoft.com/office/powerpoint/2010/main" val="4236369717"/>
      </p:ext>
    </p:extLst>
  </p:cSld>
  <p:clrMapOvr>
    <a:masterClrMapping/>
  </p:clrMapOvr>
  <mc:AlternateContent xmlns:mc="http://schemas.openxmlformats.org/markup-compatibility/2006">
    <mc:Choice xmlns:p14="http://schemas.microsoft.com/office/powerpoint/2010/main" Requires="p14">
      <p:transition spd="med">
        <p14:glitter pattern="hexago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4820</TotalTime>
  <Words>1359</Words>
  <Application>Microsoft Office PowerPoint</Application>
  <PresentationFormat>Custom</PresentationFormat>
  <Paragraphs>78</Paragraphs>
  <Slides>24</Slides>
  <Notes>7</Notes>
  <HiddenSlides>0</HiddenSlides>
  <MMClips>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9" baseType="lpstr">
      <vt:lpstr>Arial</vt:lpstr>
      <vt:lpstr>Calibri</vt:lpstr>
      <vt:lpstr>Cambria Math</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B1</dc:title>
  <dc:creator>Xinh Đẹp Dịu Hiền Huế Thị</dc:creator>
  <cp:lastModifiedBy>tuyết nguyễn thị ánh</cp:lastModifiedBy>
  <cp:revision>97</cp:revision>
  <dcterms:created xsi:type="dcterms:W3CDTF">2006-08-16T00:00:00Z</dcterms:created>
  <dcterms:modified xsi:type="dcterms:W3CDTF">2023-10-10T09:35:31Z</dcterms:modified>
  <dc:identifier>DAFn2dd0_sY</dc:identifier>
</cp:coreProperties>
</file>