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  <p:sldMasterId id="2147483683" r:id="rId2"/>
    <p:sldMasterId id="2147483690" r:id="rId3"/>
  </p:sldMasterIdLst>
  <p:notesMasterIdLst>
    <p:notesMasterId r:id="rId46"/>
  </p:notesMasterIdLst>
  <p:sldIdLst>
    <p:sldId id="257" r:id="rId4"/>
    <p:sldId id="258" r:id="rId5"/>
    <p:sldId id="256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64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7CC"/>
    <a:srgbClr val="9EDAB6"/>
    <a:srgbClr val="DFA1A7"/>
    <a:srgbClr val="CC9900"/>
    <a:srgbClr val="F094F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F7BB5-0B21-4BCC-AE33-F43E45858B7E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863F-3AF4-46CA-A6A5-B6948B8CA1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16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4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5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8A9919E-4C91-47F2-B4D4-DD4017496B47}" type="datetimeFigureOut">
              <a:rPr lang="en-US" sz="1867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02-Sep-23</a:t>
            </a:fld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CC79F34-D26D-427E-B7CD-C6D66A237932}" type="slidenum">
              <a:rPr lang="en-US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44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3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0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1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8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50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050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0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08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2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65CEB-0076-4E37-B880-BCEA9784DE0A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5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9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02-Sep-23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4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6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38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50FDF-17C2-479E-9EF4-64B1B6C106C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02-Sep-23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12463-CA5F-45E0-B71F-BE1AC729A1D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48565"/>
            <a:ext cx="12192000" cy="65816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4" name="Rounded Rectangle 3"/>
          <p:cNvSpPr/>
          <p:nvPr/>
        </p:nvSpPr>
        <p:spPr>
          <a:xfrm>
            <a:off x="2097024" y="1732159"/>
            <a:ext cx="8290560" cy="37226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" name="Oval 4"/>
          <p:cNvSpPr/>
          <p:nvPr/>
        </p:nvSpPr>
        <p:spPr>
          <a:xfrm>
            <a:off x="1381760" y="2935103"/>
            <a:ext cx="1430528" cy="13167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" name="Oval 5"/>
          <p:cNvSpPr/>
          <p:nvPr/>
        </p:nvSpPr>
        <p:spPr>
          <a:xfrm>
            <a:off x="1677067" y="3227711"/>
            <a:ext cx="764032" cy="731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2861056" y="2098794"/>
            <a:ext cx="6648704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/>
              <a:t>HOẠT ĐỘNG KHỞI ĐỘNG</a:t>
            </a:r>
            <a:endParaRPr lang="vi-VN" sz="5867" b="1" dirty="0"/>
          </a:p>
        </p:txBody>
      </p:sp>
      <p:sp>
        <p:nvSpPr>
          <p:cNvPr id="9" name="Sun 8"/>
          <p:cNvSpPr/>
          <p:nvPr/>
        </p:nvSpPr>
        <p:spPr>
          <a:xfrm>
            <a:off x="544296" y="556729"/>
            <a:ext cx="1674928" cy="1560954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13" y="1218766"/>
            <a:ext cx="1757728" cy="23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06424" y="123815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ý: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29" y="2120650"/>
            <a:ext cx="3771971" cy="3471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497" y="2120650"/>
            <a:ext cx="883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chung</a:t>
            </a:r>
            <a:r>
              <a:rPr lang="en-US" sz="3200" dirty="0"/>
              <a:t>,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(hay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)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rõ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323EF570-BE91-3D3A-362D-831A64A0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677" y="38310"/>
            <a:ext cx="1428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/>
              <a:t>. Vẽ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đều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36831" y="1420963"/>
            <a:ext cx="10936224" cy="1341520"/>
            <a:chOff x="508815" y="1046825"/>
            <a:chExt cx="10936224" cy="1341520"/>
          </a:xfrm>
        </p:grpSpPr>
        <p:sp>
          <p:nvSpPr>
            <p:cNvPr id="3" name="TextBox 2"/>
            <p:cNvSpPr txBox="1"/>
            <p:nvPr/>
          </p:nvSpPr>
          <p:spPr>
            <a:xfrm>
              <a:off x="566928" y="1046825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HĐ3</a:t>
              </a:r>
              <a:endParaRPr lang="vi-VN" sz="3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8815" y="1648591"/>
              <a:ext cx="10936224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/>
                <a:t>Vẽ</a:t>
              </a:r>
              <a:r>
                <a:rPr lang="en-US" sz="3200" dirty="0"/>
                <a:t> tam </a:t>
              </a:r>
              <a:r>
                <a:rPr lang="en-US" sz="3200" dirty="0" err="1"/>
                <a:t>giác</a:t>
              </a:r>
              <a:r>
                <a:rPr lang="en-US" sz="3200" dirty="0"/>
                <a:t> </a:t>
              </a:r>
              <a:r>
                <a:rPr lang="en-US" sz="3200" dirty="0" err="1"/>
                <a:t>đều</a:t>
              </a:r>
              <a:r>
                <a:rPr lang="en-US" sz="3200" dirty="0"/>
                <a:t> </a:t>
              </a:r>
              <a:r>
                <a:rPr lang="en-US" sz="3200" dirty="0" err="1"/>
                <a:t>bằng</a:t>
              </a:r>
              <a:r>
                <a:rPr lang="en-US" sz="3200" dirty="0"/>
                <a:t> </a:t>
              </a:r>
              <a:r>
                <a:rPr lang="en-US" sz="3200" dirty="0" err="1"/>
                <a:t>thước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compa</a:t>
              </a:r>
              <a:r>
                <a:rPr lang="en-US" sz="3200" dirty="0"/>
                <a:t> </a:t>
              </a:r>
              <a:r>
                <a:rPr lang="en-US" sz="3200" dirty="0" err="1"/>
                <a:t>khi</a:t>
              </a:r>
              <a:r>
                <a:rPr lang="en-US" sz="3200" dirty="0"/>
                <a:t> </a:t>
              </a:r>
              <a:r>
                <a:rPr lang="en-US" sz="3200" dirty="0" err="1"/>
                <a:t>biết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cạnh</a:t>
              </a:r>
              <a:r>
                <a:rPr lang="en-US" sz="3200" dirty="0"/>
                <a:t>.</a:t>
              </a:r>
              <a:endParaRPr lang="vi-VN" sz="3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75" y="3356309"/>
            <a:ext cx="1105244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1: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Dùng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thước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compa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vẽ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tam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đều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ABC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bằng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6668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997582" y="3280150"/>
            <a:ext cx="1647825" cy="1231900"/>
            <a:chOff x="1584" y="1960"/>
            <a:chExt cx="1200" cy="776"/>
          </a:xfrm>
        </p:grpSpPr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2496" y="2448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5897" name="Picture 5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1960"/>
              <a:ext cx="990" cy="672"/>
            </a:xfrm>
            <a:prstGeom prst="rect">
              <a:avLst/>
            </a:prstGeom>
            <a:noFill/>
          </p:spPr>
        </p:pic>
      </p:grpSp>
      <p:pic>
        <p:nvPicPr>
          <p:cNvPr id="3589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5656" y="4346950"/>
            <a:ext cx="4419600" cy="771525"/>
          </a:xfrm>
          <a:prstGeom prst="rect">
            <a:avLst/>
          </a:prstGeom>
          <a:noFill/>
        </p:spPr>
      </p:pic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29821" y="2203047"/>
            <a:ext cx="7628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9019807" y="4350124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248652" y="1316353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5903" name="Text Box 63"/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8607056" y="4016752"/>
            <a:ext cx="2133600" cy="461963"/>
            <a:chOff x="3024" y="2768"/>
            <a:chExt cx="1344" cy="291"/>
          </a:xfrm>
        </p:grpSpPr>
        <p:sp>
          <p:nvSpPr>
            <p:cNvPr id="35921" name="Text Box 8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5922" name="Text Box 82"/>
            <p:cNvSpPr txBox="1">
              <a:spLocks noChangeArrowheads="1"/>
            </p:cNvSpPr>
            <p:nvPr/>
          </p:nvSpPr>
          <p:spPr bwMode="auto">
            <a:xfrm>
              <a:off x="4051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5923" name="Oval 8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24" name="Oval 84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1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0039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9" grpId="0"/>
      <p:bldP spid="35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133600" y="55419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44674" y="2890751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7" name="Text Box 183"/>
          <p:cNvSpPr txBox="1">
            <a:spLocks noChangeArrowheads="1"/>
          </p:cNvSpPr>
          <p:nvPr/>
        </p:nvSpPr>
        <p:spPr bwMode="auto">
          <a:xfrm>
            <a:off x="44674" y="2209537"/>
            <a:ext cx="7192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048" name="Text Box 184"/>
          <p:cNvSpPr txBox="1">
            <a:spLocks noChangeArrowheads="1"/>
          </p:cNvSpPr>
          <p:nvPr/>
        </p:nvSpPr>
        <p:spPr bwMode="auto">
          <a:xfrm>
            <a:off x="228801" y="132360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12E173-BDDE-4BFB-AB08-182FA8301D9F}"/>
              </a:ext>
            </a:extLst>
          </p:cNvPr>
          <p:cNvGrpSpPr/>
          <p:nvPr/>
        </p:nvGrpSpPr>
        <p:grpSpPr>
          <a:xfrm>
            <a:off x="9159983" y="3449660"/>
            <a:ext cx="2197100" cy="461963"/>
            <a:chOff x="5370778" y="2693577"/>
            <a:chExt cx="1647825" cy="346472"/>
          </a:xfrm>
        </p:grpSpPr>
        <p:sp>
          <p:nvSpPr>
            <p:cNvPr id="37066" name="Line 202"/>
            <p:cNvSpPr>
              <a:spLocks noChangeShapeType="1"/>
            </p:cNvSpPr>
            <p:nvPr/>
          </p:nvSpPr>
          <p:spPr bwMode="auto">
            <a:xfrm>
              <a:off x="5708650" y="2949822"/>
              <a:ext cx="891540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" name="Group 203"/>
            <p:cNvGrpSpPr>
              <a:grpSpLocks/>
            </p:cNvGrpSpPr>
            <p:nvPr/>
          </p:nvGrpSpPr>
          <p:grpSpPr bwMode="auto">
            <a:xfrm>
              <a:off x="5370778" y="2693577"/>
              <a:ext cx="1647825" cy="346472"/>
              <a:chOff x="3024" y="2768"/>
              <a:chExt cx="1384" cy="291"/>
            </a:xfrm>
          </p:grpSpPr>
          <p:sp>
            <p:nvSpPr>
              <p:cNvPr id="37068" name="Text Box 204"/>
              <p:cNvSpPr txBox="1">
                <a:spLocks noChangeArrowheads="1"/>
              </p:cNvSpPr>
              <p:nvPr/>
            </p:nvSpPr>
            <p:spPr bwMode="auto">
              <a:xfrm>
                <a:off x="3024" y="2768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B</a:t>
                </a:r>
              </a:p>
            </p:txBody>
          </p:sp>
          <p:sp>
            <p:nvSpPr>
              <p:cNvPr id="37069" name="Text Box 205"/>
              <p:cNvSpPr txBox="1">
                <a:spLocks noChangeArrowheads="1"/>
              </p:cNvSpPr>
              <p:nvPr/>
            </p:nvSpPr>
            <p:spPr bwMode="auto">
              <a:xfrm>
                <a:off x="4091" y="2768"/>
                <a:ext cx="317" cy="29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cs typeface="Arial"/>
                    <a:sym typeface="Arial"/>
                  </a:rPr>
                  <a:t>C</a:t>
                </a:r>
              </a:p>
            </p:txBody>
          </p:sp>
          <p:sp>
            <p:nvSpPr>
              <p:cNvPr id="37070" name="Oval 206"/>
              <p:cNvSpPr>
                <a:spLocks noChangeArrowheads="1"/>
              </p:cNvSpPr>
              <p:nvPr/>
            </p:nvSpPr>
            <p:spPr bwMode="auto">
              <a:xfrm>
                <a:off x="3256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71" name="Oval 207"/>
              <p:cNvSpPr>
                <a:spLocks noChangeArrowheads="1"/>
              </p:cNvSpPr>
              <p:nvPr/>
            </p:nvSpPr>
            <p:spPr bwMode="auto">
              <a:xfrm>
                <a:off x="4068" y="295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7072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5822" y="5863186"/>
            <a:ext cx="4581525" cy="771525"/>
          </a:xfrm>
          <a:prstGeom prst="rect">
            <a:avLst/>
          </a:prstGeom>
          <a:noFill/>
        </p:spPr>
      </p:pic>
      <p:pic>
        <p:nvPicPr>
          <p:cNvPr id="37073" name="Picture 209" descr="Parchme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0922" y="4472535"/>
            <a:ext cx="1317625" cy="1409700"/>
          </a:xfrm>
          <a:prstGeom prst="rect">
            <a:avLst/>
          </a:prstGeom>
          <a:noFill/>
        </p:spPr>
      </p:pic>
      <p:pic>
        <p:nvPicPr>
          <p:cNvPr id="37074" name="Picture 2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8547" y="4463009"/>
            <a:ext cx="523875" cy="1466851"/>
          </a:xfrm>
          <a:prstGeom prst="rect">
            <a:avLst/>
          </a:prstGeom>
          <a:noFill/>
        </p:spPr>
      </p:pic>
      <p:sp>
        <p:nvSpPr>
          <p:cNvPr id="4" name="Text Box 63">
            <a:extLst>
              <a:ext uri="{FF2B5EF4-FFF2-40B4-BE49-F238E27FC236}">
                <a16:creationId xmlns:a16="http://schemas.microsoft.com/office/drawing/2014/main" id="{BD23AEAB-3110-394B-44BB-449FF2A5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39570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278 L 0.05399 -0.299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-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33600" y="50847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7996" name="Text Box 108"/>
          <p:cNvSpPr txBox="1">
            <a:spLocks noChangeArrowheads="1"/>
          </p:cNvSpPr>
          <p:nvPr/>
        </p:nvSpPr>
        <p:spPr bwMode="auto">
          <a:xfrm>
            <a:off x="206473" y="1966123"/>
            <a:ext cx="653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7997" name="Text Box 109"/>
          <p:cNvSpPr txBox="1">
            <a:spLocks noChangeArrowheads="1"/>
          </p:cNvSpPr>
          <p:nvPr/>
        </p:nvSpPr>
        <p:spPr bwMode="auto">
          <a:xfrm>
            <a:off x="155092" y="132142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8015" name="Text Box 127"/>
          <p:cNvSpPr txBox="1">
            <a:spLocks noChangeArrowheads="1"/>
          </p:cNvSpPr>
          <p:nvPr/>
        </p:nvSpPr>
        <p:spPr bwMode="auto">
          <a:xfrm>
            <a:off x="206474" y="2692302"/>
            <a:ext cx="8209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8017" name="Line 129"/>
          <p:cNvSpPr>
            <a:spLocks noChangeShapeType="1"/>
          </p:cNvSpPr>
          <p:nvPr/>
        </p:nvSpPr>
        <p:spPr bwMode="auto">
          <a:xfrm>
            <a:off x="9516012" y="3740511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9103262" y="3383331"/>
            <a:ext cx="2138363" cy="485776"/>
            <a:chOff x="3024" y="2753"/>
            <a:chExt cx="1347" cy="306"/>
          </a:xfrm>
        </p:grpSpPr>
        <p:sp>
          <p:nvSpPr>
            <p:cNvPr id="38019" name="Text Box 131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8020" name="Text Box 132"/>
            <p:cNvSpPr txBox="1">
              <a:spLocks noChangeArrowheads="1"/>
            </p:cNvSpPr>
            <p:nvPr/>
          </p:nvSpPr>
          <p:spPr bwMode="auto">
            <a:xfrm>
              <a:off x="4054" y="2753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8021" name="Oval 133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2" name="Oval 134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8176162" y="2314937"/>
            <a:ext cx="2590799" cy="2884487"/>
            <a:chOff x="464" y="1584"/>
            <a:chExt cx="1072" cy="1820"/>
          </a:xfrm>
        </p:grpSpPr>
        <p:pic>
          <p:nvPicPr>
            <p:cNvPr id="38025" name="Picture 1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84"/>
              <a:ext cx="528" cy="900"/>
            </a:xfrm>
            <a:prstGeom prst="rect">
              <a:avLst/>
            </a:prstGeom>
            <a:noFill/>
          </p:spPr>
        </p:pic>
        <p:pic>
          <p:nvPicPr>
            <p:cNvPr id="38026" name="Picture 1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" y="2504"/>
              <a:ext cx="528" cy="900"/>
            </a:xfrm>
            <a:prstGeom prst="rect">
              <a:avLst/>
            </a:prstGeom>
            <a:noFill/>
          </p:spPr>
        </p:pic>
        <p:sp>
          <p:nvSpPr>
            <p:cNvPr id="38027" name="Line 139"/>
            <p:cNvSpPr>
              <a:spLocks noChangeShapeType="1"/>
            </p:cNvSpPr>
            <p:nvPr/>
          </p:nvSpPr>
          <p:spPr bwMode="auto">
            <a:xfrm>
              <a:off x="1008" y="24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028" name="Arc 140"/>
          <p:cNvSpPr>
            <a:spLocks/>
          </p:cNvSpPr>
          <p:nvPr/>
        </p:nvSpPr>
        <p:spPr bwMode="auto">
          <a:xfrm rot="503346">
            <a:off x="9981149" y="2702287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8042527" y="3769883"/>
            <a:ext cx="2819400" cy="185578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023" name="Picture 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2762" y="5337536"/>
            <a:ext cx="4314825" cy="771525"/>
          </a:xfrm>
          <a:prstGeom prst="rect">
            <a:avLst/>
          </a:prstGeom>
          <a:noFill/>
        </p:spPr>
      </p:pic>
      <p:sp>
        <p:nvSpPr>
          <p:cNvPr id="3" name="Text Box 63">
            <a:extLst>
              <a:ext uri="{FF2B5EF4-FFF2-40B4-BE49-F238E27FC236}">
                <a16:creationId xmlns:a16="http://schemas.microsoft.com/office/drawing/2014/main" id="{05FD62A5-B479-492C-AC04-DD9AC469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644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08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33600" y="5237164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endParaRPr lang="vi-VN" sz="2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38978" name="Rectangle 66"/>
          <p:cNvSpPr>
            <a:spLocks noChangeArrowheads="1"/>
          </p:cNvSpPr>
          <p:nvPr/>
        </p:nvSpPr>
        <p:spPr bwMode="auto">
          <a:xfrm>
            <a:off x="-11237" y="3564012"/>
            <a:ext cx="871998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cm.</a:t>
            </a: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10395" y="2092228"/>
            <a:ext cx="9389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20" name="Text Box 108"/>
          <p:cNvSpPr txBox="1">
            <a:spLocks noChangeArrowheads="1"/>
          </p:cNvSpPr>
          <p:nvPr/>
        </p:nvSpPr>
        <p:spPr bwMode="auto">
          <a:xfrm>
            <a:off x="95124" y="134897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39038" name="Text Box 126"/>
          <p:cNvSpPr txBox="1">
            <a:spLocks noChangeArrowheads="1"/>
          </p:cNvSpPr>
          <p:nvPr/>
        </p:nvSpPr>
        <p:spPr bwMode="auto">
          <a:xfrm>
            <a:off x="0" y="2828120"/>
            <a:ext cx="8091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=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39040" name="Line 128"/>
          <p:cNvSpPr>
            <a:spLocks noChangeShapeType="1"/>
          </p:cNvSpPr>
          <p:nvPr/>
        </p:nvSpPr>
        <p:spPr bwMode="auto">
          <a:xfrm>
            <a:off x="9515994" y="3868120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9103244" y="3398222"/>
            <a:ext cx="2103438" cy="598488"/>
            <a:chOff x="3024" y="2682"/>
            <a:chExt cx="1325" cy="377"/>
          </a:xfrm>
        </p:grpSpPr>
        <p:sp>
          <p:nvSpPr>
            <p:cNvPr id="39042" name="Text Box 130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39043" name="Text Box 131"/>
            <p:cNvSpPr txBox="1">
              <a:spLocks noChangeArrowheads="1"/>
            </p:cNvSpPr>
            <p:nvPr/>
          </p:nvSpPr>
          <p:spPr bwMode="auto">
            <a:xfrm>
              <a:off x="4032" y="2682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39044" name="Oval 132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5" name="Oval 133"/>
            <p:cNvSpPr>
              <a:spLocks noChangeArrowheads="1"/>
            </p:cNvSpPr>
            <p:nvPr/>
          </p:nvSpPr>
          <p:spPr bwMode="auto">
            <a:xfrm>
              <a:off x="402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046" name="Arc 134"/>
          <p:cNvSpPr>
            <a:spLocks/>
          </p:cNvSpPr>
          <p:nvPr/>
        </p:nvSpPr>
        <p:spPr bwMode="auto">
          <a:xfrm>
            <a:off x="9904931" y="2855296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047" name="Picture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2744" y="5615959"/>
            <a:ext cx="4314825" cy="771525"/>
          </a:xfrm>
          <a:prstGeom prst="rect">
            <a:avLst/>
          </a:prstGeom>
          <a:noFill/>
        </p:spPr>
      </p:pic>
      <p:pic>
        <p:nvPicPr>
          <p:cNvPr id="39048" name="Picture 1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4830" y="4168159"/>
            <a:ext cx="1160959" cy="1439863"/>
          </a:xfrm>
          <a:prstGeom prst="rect">
            <a:avLst/>
          </a:prstGeom>
          <a:noFill/>
        </p:spPr>
      </p:pic>
      <p:pic>
        <p:nvPicPr>
          <p:cNvPr id="39049" name="Picture 1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57207" y="4144345"/>
            <a:ext cx="523875" cy="1466851"/>
          </a:xfrm>
          <a:prstGeom prst="rect">
            <a:avLst/>
          </a:prstGeom>
          <a:noFill/>
        </p:spPr>
      </p:pic>
      <p:sp>
        <p:nvSpPr>
          <p:cNvPr id="3" name="Text Box 63">
            <a:extLst>
              <a:ext uri="{FF2B5EF4-FFF2-40B4-BE49-F238E27FC236}">
                <a16:creationId xmlns:a16="http://schemas.microsoft.com/office/drawing/2014/main" id="{BEC3CD43-FB51-DBF8-152F-22752EF0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783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01088 L 0.03815 -0.24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5" name="Text Box 129"/>
          <p:cNvSpPr txBox="1">
            <a:spLocks noChangeArrowheads="1"/>
          </p:cNvSpPr>
          <p:nvPr/>
        </p:nvSpPr>
        <p:spPr bwMode="auto">
          <a:xfrm>
            <a:off x="-5053" y="2101136"/>
            <a:ext cx="7681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66" name="Text Box 130"/>
          <p:cNvSpPr txBox="1">
            <a:spLocks noChangeArrowheads="1"/>
          </p:cNvSpPr>
          <p:nvPr/>
        </p:nvSpPr>
        <p:spPr bwMode="auto">
          <a:xfrm>
            <a:off x="155092" y="1369815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0084" name="Text Box 148"/>
          <p:cNvSpPr txBox="1">
            <a:spLocks noChangeArrowheads="1"/>
          </p:cNvSpPr>
          <p:nvPr/>
        </p:nvSpPr>
        <p:spPr bwMode="auto">
          <a:xfrm>
            <a:off x="-5053" y="2770902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0085" name="Rectangle 149"/>
          <p:cNvSpPr>
            <a:spLocks noChangeArrowheads="1"/>
          </p:cNvSpPr>
          <p:nvPr/>
        </p:nvSpPr>
        <p:spPr bwMode="auto">
          <a:xfrm>
            <a:off x="30296" y="3516835"/>
            <a:ext cx="869592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 3 cm.</a:t>
            </a:r>
          </a:p>
        </p:txBody>
      </p:sp>
      <p:sp>
        <p:nvSpPr>
          <p:cNvPr id="40087" name="Line 151"/>
          <p:cNvSpPr>
            <a:spLocks noChangeShapeType="1"/>
          </p:cNvSpPr>
          <p:nvPr/>
        </p:nvSpPr>
        <p:spPr bwMode="auto">
          <a:xfrm>
            <a:off x="9360056" y="4194175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2"/>
          <p:cNvGrpSpPr>
            <a:grpSpLocks/>
          </p:cNvGrpSpPr>
          <p:nvPr/>
        </p:nvGrpSpPr>
        <p:grpSpPr bwMode="auto">
          <a:xfrm>
            <a:off x="8947305" y="3810003"/>
            <a:ext cx="2085975" cy="512763"/>
            <a:chOff x="3024" y="2736"/>
            <a:chExt cx="1314" cy="323"/>
          </a:xfrm>
        </p:grpSpPr>
        <p:sp>
          <p:nvSpPr>
            <p:cNvPr id="40089" name="Text Box 153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0090" name="Text Box 154"/>
            <p:cNvSpPr txBox="1">
              <a:spLocks noChangeArrowheads="1"/>
            </p:cNvSpPr>
            <p:nvPr/>
          </p:nvSpPr>
          <p:spPr bwMode="auto">
            <a:xfrm>
              <a:off x="4021" y="2736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0091" name="Oval 155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2" name="Oval 156"/>
            <p:cNvSpPr>
              <a:spLocks noChangeArrowheads="1"/>
            </p:cNvSpPr>
            <p:nvPr/>
          </p:nvSpPr>
          <p:spPr bwMode="auto">
            <a:xfrm>
              <a:off x="4032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0094" name="Picture 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1582" y="5934076"/>
            <a:ext cx="4314825" cy="771525"/>
          </a:xfrm>
          <a:prstGeom prst="rect">
            <a:avLst/>
          </a:prstGeom>
          <a:noFill/>
        </p:spPr>
      </p:pic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9357673" y="2847500"/>
            <a:ext cx="2175457" cy="2747963"/>
            <a:chOff x="1811" y="1749"/>
            <a:chExt cx="1565" cy="1731"/>
          </a:xfrm>
        </p:grpSpPr>
        <p:pic>
          <p:nvPicPr>
            <p:cNvPr id="40096" name="Picture 160" descr="Parchmen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1" y="1749"/>
              <a:ext cx="849" cy="864"/>
            </a:xfrm>
            <a:prstGeom prst="rect">
              <a:avLst/>
            </a:prstGeom>
            <a:noFill/>
          </p:spPr>
        </p:pic>
        <p:pic>
          <p:nvPicPr>
            <p:cNvPr id="40097" name="Picture 161" descr="Parchmen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2616"/>
              <a:ext cx="768" cy="864"/>
            </a:xfrm>
            <a:prstGeom prst="rect">
              <a:avLst/>
            </a:prstGeom>
            <a:noFill/>
          </p:spPr>
        </p:pic>
      </p:grpSp>
      <p:sp>
        <p:nvSpPr>
          <p:cNvPr id="40098" name="Rectangle 162"/>
          <p:cNvSpPr>
            <a:spLocks noChangeArrowheads="1"/>
          </p:cNvSpPr>
          <p:nvPr/>
        </p:nvSpPr>
        <p:spPr bwMode="auto">
          <a:xfrm>
            <a:off x="9067162" y="4229577"/>
            <a:ext cx="3429000" cy="16875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099" name="Arc 163"/>
          <p:cNvSpPr>
            <a:spLocks/>
          </p:cNvSpPr>
          <p:nvPr/>
        </p:nvSpPr>
        <p:spPr bwMode="auto">
          <a:xfrm>
            <a:off x="9368019" y="3164366"/>
            <a:ext cx="863574" cy="1005050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02" name="Arc 166"/>
          <p:cNvSpPr>
            <a:spLocks/>
          </p:cNvSpPr>
          <p:nvPr/>
        </p:nvSpPr>
        <p:spPr bwMode="auto">
          <a:xfrm>
            <a:off x="9748993" y="3181351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 Box 63">
            <a:extLst>
              <a:ext uri="{FF2B5EF4-FFF2-40B4-BE49-F238E27FC236}">
                <a16:creationId xmlns:a16="http://schemas.microsoft.com/office/drawing/2014/main" id="{70F8D53D-0B70-9512-4090-C77A0478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5666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080000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81791" y="4346576"/>
            <a:ext cx="8425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Gọi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1" name="Text Box 131"/>
          <p:cNvSpPr txBox="1">
            <a:spLocks noChangeArrowheads="1"/>
          </p:cNvSpPr>
          <p:nvPr/>
        </p:nvSpPr>
        <p:spPr bwMode="auto">
          <a:xfrm>
            <a:off x="152332" y="2095468"/>
            <a:ext cx="8572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092" name="Text Box 132"/>
          <p:cNvSpPr txBox="1">
            <a:spLocks noChangeArrowheads="1"/>
          </p:cNvSpPr>
          <p:nvPr/>
        </p:nvSpPr>
        <p:spPr bwMode="auto">
          <a:xfrm>
            <a:off x="152332" y="120975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sng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3200" b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41110" name="Text Box 150"/>
          <p:cNvSpPr txBox="1">
            <a:spLocks noChangeArrowheads="1"/>
          </p:cNvSpPr>
          <p:nvPr/>
        </p:nvSpPr>
        <p:spPr bwMode="auto">
          <a:xfrm>
            <a:off x="152332" y="2797766"/>
            <a:ext cx="828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BC = 3 cm</a:t>
            </a:r>
            <a:r>
              <a:rPr lang="en-US" sz="2800" b="1" kern="0" dirty="0">
                <a:solidFill>
                  <a:srgbClr val="2632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41111" name="Rectangle 151"/>
          <p:cNvSpPr>
            <a:spLocks noChangeArrowheads="1"/>
          </p:cNvSpPr>
          <p:nvPr/>
        </p:nvSpPr>
        <p:spPr bwMode="auto">
          <a:xfrm>
            <a:off x="107464" y="3467426"/>
            <a:ext cx="9254103" cy="6588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C,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kính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CB =3 cm.</a:t>
            </a:r>
          </a:p>
        </p:txBody>
      </p:sp>
      <p:sp>
        <p:nvSpPr>
          <p:cNvPr id="41114" name="Line 154"/>
          <p:cNvSpPr>
            <a:spLocks noChangeShapeType="1"/>
          </p:cNvSpPr>
          <p:nvPr/>
        </p:nvSpPr>
        <p:spPr bwMode="auto">
          <a:xfrm>
            <a:off x="9785355" y="4973903"/>
            <a:ext cx="118872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9372604" y="4640535"/>
            <a:ext cx="2235200" cy="514351"/>
            <a:chOff x="3024" y="2768"/>
            <a:chExt cx="1408" cy="324"/>
          </a:xfrm>
        </p:grpSpPr>
        <p:sp>
          <p:nvSpPr>
            <p:cNvPr id="41116" name="Text Box 156"/>
            <p:cNvSpPr txBox="1">
              <a:spLocks noChangeArrowheads="1"/>
            </p:cNvSpPr>
            <p:nvPr/>
          </p:nvSpPr>
          <p:spPr bwMode="auto">
            <a:xfrm>
              <a:off x="3024" y="2768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41117" name="Text Box 157"/>
            <p:cNvSpPr txBox="1">
              <a:spLocks noChangeArrowheads="1"/>
            </p:cNvSpPr>
            <p:nvPr/>
          </p:nvSpPr>
          <p:spPr bwMode="auto">
            <a:xfrm>
              <a:off x="4115" y="2801"/>
              <a:ext cx="317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41118" name="Oval 158"/>
            <p:cNvSpPr>
              <a:spLocks noChangeArrowheads="1"/>
            </p:cNvSpPr>
            <p:nvPr/>
          </p:nvSpPr>
          <p:spPr bwMode="auto">
            <a:xfrm>
              <a:off x="3256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  <p:sp>
          <p:nvSpPr>
            <p:cNvPr id="41119" name="Oval 159"/>
            <p:cNvSpPr>
              <a:spLocks noChangeArrowheads="1"/>
            </p:cNvSpPr>
            <p:nvPr/>
          </p:nvSpPr>
          <p:spPr bwMode="auto">
            <a:xfrm>
              <a:off x="4038" y="2952"/>
              <a:ext cx="46" cy="45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endParaRPr>
            </a:p>
          </p:txBody>
        </p:sp>
      </p:grpSp>
      <p:sp>
        <p:nvSpPr>
          <p:cNvPr id="41120" name="Arc 160"/>
          <p:cNvSpPr>
            <a:spLocks/>
          </p:cNvSpPr>
          <p:nvPr/>
        </p:nvSpPr>
        <p:spPr bwMode="auto">
          <a:xfrm>
            <a:off x="10174292" y="3961079"/>
            <a:ext cx="798512" cy="1000125"/>
          </a:xfrm>
          <a:custGeom>
            <a:avLst/>
            <a:gdLst>
              <a:gd name="G0" fmla="+- 120 0 0"/>
              <a:gd name="G1" fmla="+- 21600 0 0"/>
              <a:gd name="G2" fmla="+- 21600 0 0"/>
              <a:gd name="T0" fmla="*/ 0 w 21720"/>
              <a:gd name="T1" fmla="*/ 0 h 21600"/>
              <a:gd name="T2" fmla="*/ 21720 w 21720"/>
              <a:gd name="T3" fmla="*/ 21453 h 21600"/>
              <a:gd name="T4" fmla="*/ 120 w 217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0" h="21600" fill="none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</a:path>
              <a:path w="21720" h="21600" stroke="0" extrusionOk="0">
                <a:moveTo>
                  <a:pt x="0" y="0"/>
                </a:moveTo>
                <a:cubicBezTo>
                  <a:pt x="40" y="0"/>
                  <a:pt x="80" y="-1"/>
                  <a:pt x="120" y="0"/>
                </a:cubicBezTo>
                <a:cubicBezTo>
                  <a:pt x="11991" y="0"/>
                  <a:pt x="21638" y="9581"/>
                  <a:pt x="21719" y="21453"/>
                </a:cubicBezTo>
                <a:lnTo>
                  <a:pt x="12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1" name="Arc 161"/>
          <p:cNvSpPr>
            <a:spLocks/>
          </p:cNvSpPr>
          <p:nvPr/>
        </p:nvSpPr>
        <p:spPr bwMode="auto">
          <a:xfrm>
            <a:off x="9788972" y="3989516"/>
            <a:ext cx="949259" cy="944241"/>
          </a:xfrm>
          <a:custGeom>
            <a:avLst/>
            <a:gdLst>
              <a:gd name="G0" fmla="+- 21600 0 0"/>
              <a:gd name="G1" fmla="+- 21024 0 0"/>
              <a:gd name="G2" fmla="+- 21600 0 0"/>
              <a:gd name="T0" fmla="*/ 0 w 21600"/>
              <a:gd name="T1" fmla="*/ 21079 h 21079"/>
              <a:gd name="T2" fmla="*/ 16647 w 21600"/>
              <a:gd name="T3" fmla="*/ 0 h 21079"/>
              <a:gd name="T4" fmla="*/ 21600 w 21600"/>
              <a:gd name="T5" fmla="*/ 21024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79" fill="none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</a:path>
              <a:path w="21600" h="21079" stroke="0" extrusionOk="0">
                <a:moveTo>
                  <a:pt x="0" y="21078"/>
                </a:moveTo>
                <a:cubicBezTo>
                  <a:pt x="0" y="21060"/>
                  <a:pt x="0" y="21042"/>
                  <a:pt x="0" y="21024"/>
                </a:cubicBezTo>
                <a:cubicBezTo>
                  <a:pt x="-1" y="11002"/>
                  <a:pt x="6892" y="2297"/>
                  <a:pt x="16646" y="-1"/>
                </a:cubicBezTo>
                <a:lnTo>
                  <a:pt x="21600" y="210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2" name="Oval 162"/>
          <p:cNvSpPr>
            <a:spLocks noChangeArrowheads="1"/>
          </p:cNvSpPr>
          <p:nvPr/>
        </p:nvSpPr>
        <p:spPr bwMode="auto">
          <a:xfrm>
            <a:off x="10360585" y="3964026"/>
            <a:ext cx="73025" cy="71439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41123" name="Text Box 163"/>
          <p:cNvSpPr txBox="1">
            <a:spLocks noChangeArrowheads="1"/>
          </p:cNvSpPr>
          <p:nvPr/>
        </p:nvSpPr>
        <p:spPr bwMode="auto">
          <a:xfrm>
            <a:off x="10515604" y="36753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A</a:t>
            </a:r>
          </a:p>
        </p:txBody>
      </p:sp>
      <p:pic>
        <p:nvPicPr>
          <p:cNvPr id="41124" name="Picture 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989">
            <a:off x="9941339" y="2595434"/>
            <a:ext cx="771525" cy="43910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5" name="Picture 1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75314">
            <a:off x="9569259" y="3022329"/>
            <a:ext cx="1066800" cy="1871663"/>
          </a:xfrm>
          <a:prstGeom prst="rect">
            <a:avLst/>
          </a:prstGeom>
          <a:noFill/>
        </p:spPr>
      </p:pic>
      <p:pic>
        <p:nvPicPr>
          <p:cNvPr id="41126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69516">
            <a:off x="8024297" y="4075378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41127" name="Picture 16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840965">
            <a:off x="10541202" y="3762504"/>
            <a:ext cx="1203325" cy="815975"/>
          </a:xfrm>
          <a:prstGeom prst="rect">
            <a:avLst/>
          </a:prstGeom>
          <a:noFill/>
        </p:spPr>
      </p:pic>
      <p:sp>
        <p:nvSpPr>
          <p:cNvPr id="41128" name="Line 168"/>
          <p:cNvSpPr>
            <a:spLocks noChangeShapeType="1"/>
          </p:cNvSpPr>
          <p:nvPr/>
        </p:nvSpPr>
        <p:spPr bwMode="auto">
          <a:xfrm flipV="1">
            <a:off x="9779004" y="3989516"/>
            <a:ext cx="641351" cy="971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29" name="Line 169"/>
          <p:cNvSpPr>
            <a:spLocks noChangeShapeType="1"/>
          </p:cNvSpPr>
          <p:nvPr/>
        </p:nvSpPr>
        <p:spPr bwMode="auto">
          <a:xfrm>
            <a:off x="10371023" y="3976817"/>
            <a:ext cx="624561" cy="984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30" name="Text Box 170"/>
          <p:cNvSpPr txBox="1">
            <a:spLocks noChangeArrowheads="1"/>
          </p:cNvSpPr>
          <p:nvPr/>
        </p:nvSpPr>
        <p:spPr bwMode="auto">
          <a:xfrm>
            <a:off x="76132" y="5154886"/>
            <a:ext cx="8017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Vẽ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đoạn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thẳng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AB, AC ta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 ABC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đều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2" name="Text Box 63">
            <a:extLst>
              <a:ext uri="{FF2B5EF4-FFF2-40B4-BE49-F238E27FC236}">
                <a16:creationId xmlns:a16="http://schemas.microsoft.com/office/drawing/2014/main" id="{6E5456FB-0EEE-A96F-E1F2-2FF44DBC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3" y="449599"/>
            <a:ext cx="10901374" cy="7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cm. </a:t>
            </a:r>
          </a:p>
        </p:txBody>
      </p:sp>
    </p:spTree>
    <p:extLst>
      <p:ext uri="{BB962C8B-B14F-4D97-AF65-F5344CB8AC3E}">
        <p14:creationId xmlns:p14="http://schemas.microsoft.com/office/powerpoint/2010/main" val="12321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5208 -0.1504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75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5248 0.1020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50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4" grpId="0"/>
      <p:bldP spid="41128" grpId="0" animBg="1"/>
      <p:bldP spid="411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5327" y="2990157"/>
            <a:ext cx="11080604" cy="1478418"/>
            <a:chOff x="518801" y="2105385"/>
            <a:chExt cx="11080604" cy="1478418"/>
          </a:xfrm>
        </p:grpSpPr>
        <p:sp>
          <p:nvSpPr>
            <p:cNvPr id="3" name="TextBox 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/>
                </a:rPr>
                <a:t>LT1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25053" y="2105385"/>
              <a:ext cx="9674352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thước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tam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giác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đều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4cm.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969" y="-104389"/>
            <a:ext cx="2126031" cy="195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Áp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dụng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21523" y="508304"/>
            <a:ext cx="8442318" cy="818606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/>
              <a:t>. Vẽ tam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đều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917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8679" y="732135"/>
            <a:ext cx="6968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II.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Hình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vuông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74" y="2147014"/>
            <a:ext cx="2996567" cy="27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63" y="127348"/>
            <a:ext cx="2535184" cy="1868030"/>
          </a:xfrm>
          <a:prstGeom prst="rect">
            <a:avLst/>
          </a:prstGeom>
        </p:spPr>
      </p:pic>
      <p:pic>
        <p:nvPicPr>
          <p:cNvPr id="10" name="Picture 9" descr="20 mẫu Gạch Ốp Tường Bếp đẹp 2021, giá tốt cho tường nhà &amp; Cách phố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67" y="2095919"/>
            <a:ext cx="3430812" cy="240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ạch lát nền đen trắng: TOP mẫu đẹp và 4 nguyên tắc VÀNG cần nhớ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4"/>
          <a:stretch/>
        </p:blipFill>
        <p:spPr bwMode="auto">
          <a:xfrm>
            <a:off x="330421" y="127348"/>
            <a:ext cx="3500215" cy="1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Ệ TRANG TRÍ HP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849" r="8147" b="9054"/>
          <a:stretch/>
        </p:blipFill>
        <p:spPr bwMode="auto">
          <a:xfrm>
            <a:off x="9551406" y="76872"/>
            <a:ext cx="2310173" cy="19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ệ trang trí 3 hình vuông đan nhau | Shope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8263"/>
          <a:stretch/>
        </p:blipFill>
        <p:spPr bwMode="auto">
          <a:xfrm>
            <a:off x="6982232" y="106196"/>
            <a:ext cx="2256747" cy="19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ệ gỗ hình tam giác gắn tường để vật dụng trưng bày hiện đại giảm chỉ còn  190,644 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330421" y="2095918"/>
            <a:ext cx="2801723" cy="24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ển báo giao thông hình tam giác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21" y="2135223"/>
            <a:ext cx="4658838" cy="25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ÊU RẺ] Kệ trang trí hình lục giác, Giá siêu rẻ 85,000đ! Mua liền tay! -  SaleZone Stor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9442"/>
          <a:stretch/>
        </p:blipFill>
        <p:spPr bwMode="auto">
          <a:xfrm>
            <a:off x="330421" y="4571962"/>
            <a:ext cx="3367639" cy="22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ạch Lục Giác Và Ứng Dụng Trong Trang Trí Tạo Điểm Nhấn - Gạch Né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/>
        </p:blipFill>
        <p:spPr bwMode="auto">
          <a:xfrm>
            <a:off x="4088171" y="4571962"/>
            <a:ext cx="3689976" cy="2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uyệt tác kiến trúc” ẩn trong kết cấu lỗ 6 cạnh của tổ ong | Báo Dân tr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59" y="4588762"/>
            <a:ext cx="3786233" cy="22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8207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3358"/>
            <a:ext cx="8629650" cy="893177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12064" y="1830307"/>
            <a:ext cx="11106531" cy="588264"/>
            <a:chOff x="384048" y="1903369"/>
            <a:chExt cx="11106531" cy="588264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HĐ4</a:t>
              </a:r>
              <a:endParaRPr lang="vi-VN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16227" y="1903369"/>
              <a:ext cx="9674352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vuông</a:t>
              </a:r>
              <a:r>
                <a:rPr lang="en-US" sz="2400" dirty="0"/>
                <a:t> HKLM ở </a:t>
              </a:r>
              <a:r>
                <a:rPr lang="en-US" sz="2400" dirty="0" err="1"/>
                <a:t>Hình</a:t>
              </a:r>
              <a:r>
                <a:rPr lang="en-US" sz="2400" dirty="0"/>
                <a:t> 5,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  <a:endParaRPr lang="vi-VN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784" y="2729557"/>
            <a:ext cx="9408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HK, KL, LM, MH. 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758" y="2652026"/>
            <a:ext cx="2958425" cy="32891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2784" y="3303260"/>
            <a:ext cx="898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b) 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HK </a:t>
            </a:r>
            <a:r>
              <a:rPr lang="en-US" sz="2400" dirty="0" err="1"/>
              <a:t>và</a:t>
            </a:r>
            <a:r>
              <a:rPr lang="en-US" sz="2400" dirty="0"/>
              <a:t> ML; HM </a:t>
            </a:r>
            <a:r>
              <a:rPr lang="en-US" sz="2400" dirty="0" err="1"/>
              <a:t>và</a:t>
            </a:r>
            <a:r>
              <a:rPr lang="en-US" sz="2400" dirty="0"/>
              <a:t> KL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HKLM </a:t>
            </a:r>
            <a:r>
              <a:rPr lang="en-US" sz="2400" dirty="0" err="1"/>
              <a:t>có</a:t>
            </a:r>
            <a:r>
              <a:rPr lang="en-US" sz="2400" dirty="0"/>
              <a:t> song </a:t>
            </a:r>
            <a:r>
              <a:rPr lang="en-US" sz="2400" dirty="0" err="1"/>
              <a:t>song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err="1"/>
              <a:t>không</a:t>
            </a:r>
            <a:r>
              <a:rPr lang="en-US" sz="2400"/>
              <a:t>. 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2783" y="4619461"/>
            <a:ext cx="919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c)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ô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chéo</a:t>
            </a:r>
            <a:r>
              <a:rPr lang="en-US" sz="2400" dirty="0"/>
              <a:t> KM </a:t>
            </a:r>
            <a:r>
              <a:rPr lang="en-US" sz="2400" dirty="0" err="1"/>
              <a:t>và</a:t>
            </a:r>
            <a:r>
              <a:rPr lang="en-US" sz="2400" dirty="0"/>
              <a:t> HL.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2782" y="5313183"/>
            <a:ext cx="940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ở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H, K, L, M.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5804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523" y="355472"/>
            <a:ext cx="8629650" cy="803476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7874" y="1801594"/>
            <a:ext cx="126187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HĐ4</a:t>
            </a:r>
            <a:endParaRPr lang="vi-VN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86" y="2360707"/>
            <a:ext cx="8710974" cy="16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a)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HK, KL, LM, MH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ô </a:t>
            </a:r>
            <a:r>
              <a:rPr lang="en-US" sz="2400" b="1" dirty="0" err="1"/>
              <a:t>vuông</a:t>
            </a:r>
            <a:r>
              <a:rPr lang="en-US" sz="2400" b="1" dirty="0"/>
              <a:t>.</a:t>
            </a:r>
          </a:p>
          <a:p>
            <a:pPr algn="just">
              <a:lnSpc>
                <a:spcPct val="130000"/>
              </a:lnSpc>
            </a:pPr>
            <a:endParaRPr lang="vi-VN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06" y="2516381"/>
            <a:ext cx="2969394" cy="33013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011" y="1723981"/>
            <a:ext cx="18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Kết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quả</a:t>
            </a:r>
            <a:endParaRPr lang="vi-VN" sz="2800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32685" y="3487220"/>
            <a:ext cx="8692002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/>
              <a:t>b)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HK </a:t>
            </a:r>
            <a:r>
              <a:rPr lang="en-US" sz="2400" b="1" dirty="0" err="1"/>
              <a:t>và</a:t>
            </a:r>
            <a:r>
              <a:rPr lang="en-US" sz="2400" b="1" dirty="0"/>
              <a:t> Ml, HM </a:t>
            </a:r>
            <a:r>
              <a:rPr lang="en-US" sz="2400" b="1" dirty="0" err="1"/>
              <a:t>và</a:t>
            </a:r>
            <a:r>
              <a:rPr lang="en-US" sz="2400" b="1" dirty="0"/>
              <a:t> KL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 HKLM song </a:t>
            </a:r>
            <a:r>
              <a:rPr lang="en-US" sz="2400" b="1" dirty="0" err="1"/>
              <a:t>song</a:t>
            </a:r>
            <a:r>
              <a:rPr lang="en-US" sz="2400" b="1" dirty="0"/>
              <a:t> </a:t>
            </a:r>
            <a:r>
              <a:rPr lang="en-US" sz="2400" b="1" err="1"/>
              <a:t>với</a:t>
            </a:r>
            <a:r>
              <a:rPr lang="en-US" sz="2400" b="1"/>
              <a:t> nhau.</a:t>
            </a:r>
            <a:endParaRPr lang="en-US" sz="2400" b="1" dirty="0"/>
          </a:p>
          <a:p>
            <a:pPr>
              <a:lnSpc>
                <a:spcPct val="150000"/>
              </a:lnSpc>
            </a:pPr>
            <a:endParaRPr lang="vi-VN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686" y="4587073"/>
            <a:ext cx="869200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/>
              <a:t>c)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chéo</a:t>
            </a:r>
            <a:r>
              <a:rPr lang="en-US" sz="2400" b="1" dirty="0"/>
              <a:t> KM </a:t>
            </a:r>
            <a:r>
              <a:rPr lang="en-US" sz="2400" b="1" dirty="0" err="1"/>
              <a:t>và</a:t>
            </a:r>
            <a:r>
              <a:rPr lang="en-US" sz="2400" b="1" dirty="0"/>
              <a:t> HL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4 </a:t>
            </a:r>
            <a:r>
              <a:rPr lang="en-US" sz="2400" b="1"/>
              <a:t>ô vuông.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2685" y="5740249"/>
            <a:ext cx="869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d)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góc</a:t>
            </a:r>
            <a:r>
              <a:rPr lang="en-US" sz="2400" b="1" dirty="0"/>
              <a:t> ở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H, K, L, M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err="1"/>
              <a:t>góc</a:t>
            </a:r>
            <a:r>
              <a:rPr lang="en-US" sz="2400" b="1"/>
              <a:t> vuông.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86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2361" y="375786"/>
            <a:ext cx="10058400" cy="804091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5" name="Rectangle 4"/>
          <p:cNvSpPr/>
          <p:nvPr/>
        </p:nvSpPr>
        <p:spPr>
          <a:xfrm>
            <a:off x="1392301" y="1927353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05188" y="1961691"/>
            <a:ext cx="4172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15" name="Rectangle 14"/>
          <p:cNvSpPr/>
          <p:nvPr/>
        </p:nvSpPr>
        <p:spPr>
          <a:xfrm>
            <a:off x="263288" y="2838817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AB = BC = CD = DA;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243" y="1958843"/>
            <a:ext cx="3090073" cy="307761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5780" y="3512908"/>
            <a:ext cx="8080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Hai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CD, AD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BC song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song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365" y="4792333"/>
            <a:ext cx="8080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Hai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AC </a:t>
            </a: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= BD;</a:t>
            </a:r>
            <a:endParaRPr lang="en-US" sz="28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288" y="5465848"/>
            <a:ext cx="80808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A, B, C, D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0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74803" y="195163"/>
            <a:ext cx="10058400" cy="945227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sp>
        <p:nvSpPr>
          <p:cNvPr id="15" name="Rectangle 14"/>
          <p:cNvSpPr/>
          <p:nvPr/>
        </p:nvSpPr>
        <p:spPr>
          <a:xfrm>
            <a:off x="219784" y="2620639"/>
            <a:ext cx="8453962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cạnh</a:t>
            </a:r>
            <a:r>
              <a:rPr lang="en-US" sz="2800" i="1" dirty="0"/>
              <a:t> </a:t>
            </a:r>
            <a:r>
              <a:rPr lang="en-US" sz="2800" i="1" dirty="0" err="1"/>
              <a:t>đối</a:t>
            </a:r>
            <a:r>
              <a:rPr lang="en-US" sz="2800" i="1" dirty="0"/>
              <a:t> song </a:t>
            </a:r>
            <a:r>
              <a:rPr lang="en-US" sz="2800" i="1" dirty="0" err="1"/>
              <a:t>song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đường</a:t>
            </a:r>
            <a:r>
              <a:rPr lang="en-US" sz="2800" i="1" dirty="0"/>
              <a:t> </a:t>
            </a:r>
            <a:r>
              <a:rPr lang="en-US" sz="2800" i="1" dirty="0" err="1"/>
              <a:t>chéo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nhau</a:t>
            </a:r>
            <a:r>
              <a:rPr lang="en-US" sz="2800" i="1" dirty="0"/>
              <a:t>, </a:t>
            </a:r>
            <a:r>
              <a:rPr lang="en-US" sz="2800" i="1" dirty="0" err="1"/>
              <a:t>bốn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ở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đỉnh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góc</a:t>
            </a:r>
            <a:r>
              <a:rPr lang="en-US" sz="2800" i="1" dirty="0"/>
              <a:t> </a:t>
            </a:r>
            <a:r>
              <a:rPr lang="en-US" sz="2800" i="1" dirty="0" err="1"/>
              <a:t>vuông</a:t>
            </a:r>
            <a:r>
              <a:rPr lang="en-US" sz="2800" dirty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403" y="2271664"/>
            <a:ext cx="3090073" cy="30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7008" y="397717"/>
            <a:ext cx="10058400" cy="833120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6072" y="2266136"/>
            <a:ext cx="11055096" cy="1569660"/>
            <a:chOff x="448056" y="1725654"/>
            <a:chExt cx="11055096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448056" y="1925579"/>
              <a:ext cx="1261872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HĐ5</a:t>
              </a:r>
              <a:endParaRPr lang="vi-VN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1725654"/>
              <a:ext cx="9674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/>
                <a:t>Dùng</a:t>
              </a:r>
              <a:r>
                <a:rPr lang="en-US" sz="3200" dirty="0"/>
                <a:t> ê </a:t>
              </a:r>
              <a:r>
                <a:rPr lang="en-US" sz="3200" dirty="0" err="1"/>
                <a:t>ke</a:t>
              </a:r>
              <a:r>
                <a:rPr lang="en-US" sz="3200" dirty="0"/>
                <a:t> </a:t>
              </a:r>
              <a:r>
                <a:rPr lang="en-US" sz="3200" dirty="0" err="1"/>
                <a:t>vẽ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vuông</a:t>
              </a:r>
              <a:r>
                <a:rPr lang="en-US" sz="3200" dirty="0"/>
                <a:t> ABCD </a:t>
              </a:r>
              <a:r>
                <a:rPr lang="en-US" sz="3200" dirty="0" err="1"/>
                <a:t>có</a:t>
              </a:r>
              <a:r>
                <a:rPr lang="en-US" sz="3200" dirty="0"/>
                <a:t> </a:t>
              </a:r>
              <a:r>
                <a:rPr lang="en-US" sz="3200" dirty="0" err="1"/>
                <a:t>độ</a:t>
              </a:r>
              <a:r>
                <a:rPr lang="en-US" sz="3200" dirty="0"/>
                <a:t> </a:t>
              </a:r>
              <a:r>
                <a:rPr lang="en-US" sz="3200" dirty="0" err="1"/>
                <a:t>dài</a:t>
              </a:r>
              <a:r>
                <a:rPr lang="en-US" sz="3200" dirty="0"/>
                <a:t> </a:t>
              </a:r>
              <a:r>
                <a:rPr lang="en-US" sz="3200" dirty="0" err="1"/>
                <a:t>cạnh</a:t>
              </a:r>
              <a:r>
                <a:rPr lang="en-US" sz="3200" dirty="0"/>
                <a:t> </a:t>
              </a:r>
              <a:r>
                <a:rPr lang="en-US" sz="3200" dirty="0" err="1"/>
                <a:t>bằng</a:t>
              </a:r>
              <a:r>
                <a:rPr lang="en-US" sz="3200" dirty="0"/>
                <a:t> 7 cm.</a:t>
              </a:r>
              <a:endParaRPr lang="vi-VN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8719" y="4286060"/>
            <a:ext cx="1105244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2: </a:t>
            </a:r>
            <a:r>
              <a:rPr lang="en-US" sz="3200" dirty="0" err="1"/>
              <a:t>Dùng</a:t>
            </a:r>
            <a:r>
              <a:rPr lang="en-US" sz="3200" dirty="0"/>
              <a:t> ê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7cm.</a:t>
            </a:r>
          </a:p>
        </p:txBody>
      </p:sp>
    </p:spTree>
    <p:extLst>
      <p:ext uri="{BB962C8B-B14F-4D97-AF65-F5344CB8AC3E}">
        <p14:creationId xmlns:p14="http://schemas.microsoft.com/office/powerpoint/2010/main" val="34099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158451" y="4789152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951089" y="478923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444355" y="1194239"/>
            <a:ext cx="2487739" cy="3994616"/>
            <a:chOff x="4927601" y="1701800"/>
            <a:chExt cx="2487739" cy="3994616"/>
          </a:xfrm>
        </p:grpSpPr>
        <p:grpSp>
          <p:nvGrpSpPr>
            <p:cNvPr id="38" name="Group 37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30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35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6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7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31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32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3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5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699803" y="289674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0" name="Oval 49"/>
          <p:cNvSpPr/>
          <p:nvPr/>
        </p:nvSpPr>
        <p:spPr>
          <a:xfrm>
            <a:off x="8409845" y="470340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/>
          <p:cNvSpPr/>
          <p:nvPr/>
        </p:nvSpPr>
        <p:spPr>
          <a:xfrm>
            <a:off x="9929133" y="470497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8455565" y="4747064"/>
            <a:ext cx="1473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7440" y="1261587"/>
            <a:ext cx="721996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0" grpId="0" animBg="1"/>
      <p:bldP spid="51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375330" y="467475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12740" y="4818373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2369" y="4743883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55008" y="112193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7596328" y="3916078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43926" y="289834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1733521" y="187548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0112" y="1069826"/>
            <a:ext cx="7694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8582" y="2127986"/>
            <a:ext cx="76946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996964" y="44407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35168" y="4501504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65886" y="451495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7748769" y="1169143"/>
            <a:ext cx="2487739" cy="3994616"/>
            <a:chOff x="3403600" y="1701800"/>
            <a:chExt cx="2487739" cy="39946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36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2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3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37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3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16200000">
            <a:off x="8233958" y="368203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52818" y="263789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540362" y="2581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rot="16200000">
            <a:off x="9774503" y="368203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61418" y="3765591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565115" y="135856"/>
            <a:ext cx="104411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kern="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Ví</a:t>
            </a:r>
            <a:r>
              <a:rPr lang="en-US" sz="2200" b="1" i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</a:t>
            </a:r>
            <a:r>
              <a:rPr lang="en-US" sz="2200" b="1" i="1" kern="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dụ</a:t>
            </a:r>
            <a:r>
              <a:rPr lang="en-US" sz="2200" b="1" i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 2: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V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ẽ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vuông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ABCD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độ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0111" y="1069826"/>
            <a:ext cx="67697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6204" y="2144196"/>
            <a:ext cx="67697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10800000">
            <a:off x="7753983" y="2299631"/>
            <a:ext cx="2487739" cy="3994616"/>
            <a:chOff x="3403600" y="1701800"/>
            <a:chExt cx="2487739" cy="3994616"/>
          </a:xfrm>
        </p:grpSpPr>
        <p:grpSp>
          <p:nvGrpSpPr>
            <p:cNvPr id="84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8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1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1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15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1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1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8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9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8739798" y="429693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>
            <a:off x="7974270" y="3538259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443838" y="4356460"/>
            <a:ext cx="3652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0074556" y="436991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0268143" y="242216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cxnSp>
        <p:nvCxnSpPr>
          <p:cNvPr id="127" name="Straight Connector 126"/>
          <p:cNvCxnSpPr/>
          <p:nvPr/>
        </p:nvCxnSpPr>
        <p:spPr>
          <a:xfrm rot="16200000">
            <a:off x="9498478" y="3517215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52020" y="242780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rot="10800000">
            <a:off x="8730919" y="2756801"/>
            <a:ext cx="15173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7741" y="3818380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B3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Xoay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rồi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thực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hiện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tương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ở B2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để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BC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1762549" y="154781"/>
            <a:ext cx="940199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8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ẽ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7cm.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0112" y="1069826"/>
            <a:ext cx="6986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B1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190" y="2202553"/>
            <a:ext cx="69863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B2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Đặt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trùng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với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một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nằm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trên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AB,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theo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kia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ê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ke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AD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7cm.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162" y="4926376"/>
            <a:ext cx="37040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u="sng" dirty="0">
                <a:solidFill>
                  <a:srgbClr val="000000"/>
                </a:solidFill>
                <a:ea typeface="Calibri" panose="020F0502020204030204" pitchFamily="34" charset="0"/>
              </a:rPr>
              <a:t>B4: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Vẽ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đoạn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thẳng</a:t>
            </a:r>
            <a:r>
              <a:rPr lang="en-US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 CD.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3752" y="4988144"/>
            <a:ext cx="389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Ta </a:t>
            </a:r>
            <a:r>
              <a:rPr lang="en-US" sz="2400" b="1" dirty="0" err="1">
                <a:solidFill>
                  <a:srgbClr val="7030A0"/>
                </a:solidFill>
              </a:rPr>
              <a:t>được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hình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vuông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>
                <a:solidFill>
                  <a:srgbClr val="7030A0"/>
                </a:solidFill>
              </a:rPr>
              <a:t>ABCD  cạnh </a:t>
            </a:r>
            <a:r>
              <a:rPr lang="en-US" sz="2400" b="1" dirty="0">
                <a:solidFill>
                  <a:srgbClr val="7030A0"/>
                </a:solidFill>
              </a:rPr>
              <a:t>7cm</a:t>
            </a:r>
            <a:endParaRPr lang="vi-VN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6263" y="398993"/>
            <a:ext cx="10058400" cy="891177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190" y="-187381"/>
            <a:ext cx="2224810" cy="22158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5608" y="3164329"/>
            <a:ext cx="9973987" cy="1569660"/>
            <a:chOff x="518801" y="2105385"/>
            <a:chExt cx="9973987" cy="1569660"/>
          </a:xfrm>
        </p:grpSpPr>
        <p:sp>
          <p:nvSpPr>
            <p:cNvPr id="13" name="TextBox 12"/>
            <p:cNvSpPr txBox="1"/>
            <p:nvPr/>
          </p:nvSpPr>
          <p:spPr>
            <a:xfrm>
              <a:off x="518801" y="2305440"/>
              <a:ext cx="1261872" cy="584775"/>
            </a:xfrm>
            <a:prstGeom prst="rect">
              <a:avLst/>
            </a:prstGeom>
            <a:solidFill>
              <a:srgbClr val="9EDAB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Arial" panose="020B0604020202020204"/>
                </a:rPr>
                <a:t>LT2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25053" y="2105385"/>
              <a:ext cx="85677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Dùng</a:t>
              </a:r>
              <a:r>
                <a:rPr kumimoji="0" lang="en-US" sz="32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US" sz="3200">
                  <a:solidFill>
                    <a:srgbClr val="000000"/>
                  </a:solidFill>
                  <a:latin typeface="Arial" panose="020B0604020202020204"/>
                </a:rPr>
                <a:t>ê </a:t>
              </a:r>
              <a:r>
                <a:rPr kumimoji="0" lang="en-US" sz="32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vẽ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vuông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EGHI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dài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6cm.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5327" y="2025651"/>
            <a:ext cx="235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/>
              <a:t>Áp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dụng</a:t>
            </a:r>
            <a:r>
              <a:rPr lang="en-US" sz="3200" b="1" i="1" u="sng" dirty="0"/>
              <a:t>:</a:t>
            </a:r>
            <a:endParaRPr lang="vi-VN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8702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057" y="887675"/>
            <a:ext cx="10158550" cy="8809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CHƯƠNG III: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HÌNH HỌC TRỰC QUAN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607" y="1940765"/>
            <a:ext cx="10924786" cy="217142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ln w="0"/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BÀI 1: </a:t>
            </a:r>
            <a:r>
              <a:rPr lang="en-US" sz="4800" b="1" dirty="0">
                <a:ln w="0"/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TAM GIÁC ĐỀU. HÌNH VUÔNG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n w="0"/>
                <a:solidFill>
                  <a:srgbClr val="C00000"/>
                </a:solidFill>
                <a:latin typeface="+mj-lt"/>
              </a:rPr>
              <a:t>LỤC GIÁC ĐỀU (3 </a:t>
            </a:r>
            <a:r>
              <a:rPr lang="en-US" sz="4800" b="1" dirty="0" err="1">
                <a:ln w="0"/>
                <a:solidFill>
                  <a:srgbClr val="C00000"/>
                </a:solidFill>
                <a:latin typeface="+mj-lt"/>
              </a:rPr>
              <a:t>tiết</a:t>
            </a:r>
            <a:r>
              <a:rPr lang="en-US" sz="4800" b="1" dirty="0">
                <a:ln w="0"/>
                <a:solidFill>
                  <a:srgbClr val="C00000"/>
                </a:solidFill>
                <a:latin typeface="+mj-lt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561" y="4666111"/>
            <a:ext cx="1480041" cy="1284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35" y="4646167"/>
            <a:ext cx="1557832" cy="1324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34" y="4646166"/>
            <a:ext cx="1370783" cy="1324158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402419">
            <a:off x="10730088" y="-456276"/>
            <a:ext cx="1341026" cy="1966838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434529">
            <a:off x="141602" y="-335836"/>
            <a:ext cx="1176790" cy="17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4494" y="411653"/>
            <a:ext cx="10058400" cy="891177"/>
          </a:xfrm>
        </p:spPr>
        <p:txBody>
          <a:bodyPr/>
          <a:lstStyle/>
          <a:p>
            <a:r>
              <a:rPr lang="en-US" b="1" dirty="0"/>
              <a:t>3. Chu vi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58886" y="1883664"/>
            <a:ext cx="7590337" cy="2926080"/>
          </a:xfrm>
          <a:prstGeom prst="cloudCallout">
            <a:avLst>
              <a:gd name="adj1" fmla="val -54096"/>
              <a:gd name="adj2" fmla="val 55625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</a:rPr>
              <a:t>Nêu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lại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công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thức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tính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chu</a:t>
            </a:r>
            <a:r>
              <a:rPr lang="en-US" sz="3200" i="1" dirty="0">
                <a:solidFill>
                  <a:srgbClr val="002060"/>
                </a:solidFill>
              </a:rPr>
              <a:t> vi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diện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tích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err="1">
                <a:solidFill>
                  <a:srgbClr val="002060"/>
                </a:solidFill>
              </a:rPr>
              <a:t>hình</a:t>
            </a:r>
            <a:r>
              <a:rPr lang="en-US" sz="3200" i="1">
                <a:solidFill>
                  <a:srgbClr val="002060"/>
                </a:solidFill>
              </a:rPr>
              <a:t> vuông.</a:t>
            </a:r>
            <a:endParaRPr lang="vi-VN" sz="32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CFC"/>
              </a:clrFrom>
              <a:clrTo>
                <a:srgbClr val="F8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008" y="3897229"/>
            <a:ext cx="2380297" cy="22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1579" y="597676"/>
            <a:ext cx="10058400" cy="789577"/>
          </a:xfrm>
        </p:spPr>
        <p:txBody>
          <a:bodyPr/>
          <a:lstStyle/>
          <a:p>
            <a:r>
              <a:rPr lang="en-US" b="1" dirty="0"/>
              <a:t>3. Chu vi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endParaRPr lang="vi-V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95163"/>
            <a:ext cx="1370783" cy="1324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074" y="3000456"/>
            <a:ext cx="614783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219200" algn="l"/>
              </a:tabLst>
            </a:pP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Chu vi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: C = 4a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074" y="4602649"/>
            <a:ext cx="9563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a typeface="Calibri" panose="020F0502020204030204" pitchFamily="34" charset="0"/>
              </a:rPr>
              <a:t> : S = a . a = a</a:t>
            </a:r>
            <a:r>
              <a:rPr lang="en-US" sz="3600" b="1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vi-VN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242" y="1645920"/>
            <a:ext cx="3090073" cy="3077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17242" y="2868679"/>
            <a:ext cx="56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1179" y="1961495"/>
            <a:ext cx="7883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0"/>
            <a:ext cx="159067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30" y="250698"/>
            <a:ext cx="1727865" cy="133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1232" cy="12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263" y="429351"/>
            <a:ext cx="50802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nhóm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16" y="2908846"/>
            <a:ext cx="2745296" cy="25600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3464" y="1655296"/>
            <a:ext cx="8586216" cy="4490381"/>
            <a:chOff x="448056" y="1925579"/>
            <a:chExt cx="9674352" cy="4490381"/>
          </a:xfrm>
        </p:grpSpPr>
        <p:sp>
          <p:nvSpPr>
            <p:cNvPr id="5" name="TextBox 4"/>
            <p:cNvSpPr txBox="1"/>
            <p:nvPr/>
          </p:nvSpPr>
          <p:spPr>
            <a:xfrm>
              <a:off x="448056" y="1925579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HĐ6</a:t>
              </a:r>
              <a:endParaRPr lang="vi-VN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8056" y="2427819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/>
                <a:t>a)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sáu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bìa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cạnh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tạo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ở </a:t>
              </a:r>
              <a:r>
                <a:rPr lang="en-US" sz="2800" i="1" dirty="0" err="1"/>
                <a:t>Hình</a:t>
              </a:r>
              <a:r>
                <a:rPr lang="en-US" sz="2800" i="1" dirty="0"/>
                <a:t> 7</a:t>
              </a:r>
              <a:r>
                <a:rPr lang="en-US" sz="2800" dirty="0"/>
                <a:t>.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8056" y="4384635"/>
              <a:ext cx="96743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/>
                <a:t>b)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viền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sáu</a:t>
              </a:r>
              <a:r>
                <a:rPr lang="en-US" sz="2800" dirty="0"/>
                <a:t> </a:t>
              </a:r>
              <a:r>
                <a:rPr lang="en-US" sz="2800" dirty="0" err="1"/>
                <a:t>cạnh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ở </a:t>
              </a:r>
              <a:r>
                <a:rPr lang="en-US" sz="2800" dirty="0" err="1"/>
                <a:t>Hình</a:t>
              </a:r>
              <a:r>
                <a:rPr lang="en-US" sz="2800" dirty="0"/>
                <a:t> 7 ta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đỉnh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lục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46" y="34402"/>
            <a:ext cx="1569163" cy="16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135" y="3154700"/>
            <a:ext cx="3066157" cy="2834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6446" y="699623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III.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Lục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đều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1736" y="1954119"/>
            <a:ext cx="2210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*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200" b="1" i="1" u="sng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3532598" y="1954119"/>
            <a:ext cx="4993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8" name="Rectangle 7"/>
          <p:cNvSpPr/>
          <p:nvPr/>
        </p:nvSpPr>
        <p:spPr>
          <a:xfrm>
            <a:off x="263288" y="2838817"/>
            <a:ext cx="955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AB = BC = CD = DE = EG = GA;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288" y="3754758"/>
            <a:ext cx="9045304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O;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ea typeface="Calibri" panose="020F0502020204030204" pitchFamily="34" charset="0"/>
              </a:rPr>
              <a:t>  Ba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:  AD = BE = CG;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367" y="5126419"/>
            <a:ext cx="9059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A, B, C, D, E, G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5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771" y="552820"/>
            <a:ext cx="55859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778" y="1901774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/>
              <a:t>1. </a:t>
            </a:r>
            <a:r>
              <a:rPr lang="en-US" sz="2600" dirty="0"/>
              <a:t>Cho </a:t>
            </a:r>
            <a:r>
              <a:rPr lang="en-US" sz="2600" dirty="0" err="1"/>
              <a:t>lục</a:t>
            </a:r>
            <a:r>
              <a:rPr lang="en-US" sz="2600" dirty="0"/>
              <a:t> </a:t>
            </a:r>
            <a:r>
              <a:rPr lang="en-US" sz="2600" dirty="0" err="1"/>
              <a:t>giác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ABCDEG.</a:t>
            </a:r>
          </a:p>
          <a:p>
            <a:pPr algn="just">
              <a:lnSpc>
                <a:spcPct val="130000"/>
              </a:lnSpc>
            </a:pP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chéo</a:t>
            </a:r>
            <a:r>
              <a:rPr lang="en-US" sz="2600" dirty="0"/>
              <a:t> </a:t>
            </a:r>
            <a:r>
              <a:rPr lang="en-US" sz="2600" dirty="0" err="1"/>
              <a:t>chính</a:t>
            </a:r>
            <a:r>
              <a:rPr lang="en-US" sz="2600" dirty="0"/>
              <a:t> AD, BE, CG </a:t>
            </a:r>
            <a:r>
              <a:rPr lang="en-US" sz="2600" dirty="0" err="1"/>
              <a:t>cắt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 </a:t>
            </a:r>
            <a:r>
              <a:rPr lang="en-US" sz="2600" dirty="0" err="1"/>
              <a:t>tại</a:t>
            </a:r>
            <a:r>
              <a:rPr lang="en-US" sz="2600" dirty="0"/>
              <a:t> 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78" y="2980304"/>
            <a:ext cx="1055217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1" dirty="0" err="1"/>
              <a:t>Vì</a:t>
            </a:r>
            <a:r>
              <a:rPr lang="en-US" sz="2600" b="1" i="1" dirty="0"/>
              <a:t> </a:t>
            </a:r>
            <a:r>
              <a:rPr lang="en-US" sz="2600" b="1" i="1" dirty="0" err="1"/>
              <a:t>sao</a:t>
            </a:r>
            <a:r>
              <a:rPr lang="en-US" sz="2600" b="1" i="1" dirty="0"/>
              <a:t> OA = OB = OC = OD = OE = OG?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43" y="2465183"/>
            <a:ext cx="3066157" cy="2834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0394" y="3493659"/>
            <a:ext cx="2029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 u="sng" dirty="0" err="1"/>
              <a:t>Giải</a:t>
            </a:r>
            <a:r>
              <a:rPr lang="en-US" sz="2600" b="1" i="1" u="sng" dirty="0"/>
              <a:t>:</a:t>
            </a:r>
            <a:endParaRPr lang="vi-VN" sz="26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62778" y="3882528"/>
            <a:ext cx="9095232" cy="148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ABCDEG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lục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b="1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cắt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O,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tam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2778" y="5317567"/>
            <a:ext cx="8763066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=&gt;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OA = OB = OC  OD = OE = OG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nửa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chéo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a typeface="Calibri" panose="020F0502020204030204" pitchFamily="34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1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6979" y="633525"/>
            <a:ext cx="606990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944" y="1901952"/>
            <a:ext cx="10552176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i="1" dirty="0" err="1"/>
              <a:t>Quan</a:t>
            </a:r>
            <a:r>
              <a:rPr lang="en-US" sz="2600" i="1" dirty="0"/>
              <a:t> </a:t>
            </a:r>
            <a:r>
              <a:rPr lang="en-US" sz="2600" i="1" dirty="0" err="1"/>
              <a:t>sát</a:t>
            </a:r>
            <a:r>
              <a:rPr lang="en-US" sz="2600" i="1" dirty="0"/>
              <a:t> </a:t>
            </a:r>
            <a:r>
              <a:rPr lang="en-US" sz="2600" i="1" dirty="0" err="1"/>
              <a:t>các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dưới</a:t>
            </a:r>
            <a:r>
              <a:rPr lang="en-US" sz="2600" i="1" dirty="0"/>
              <a:t> </a:t>
            </a:r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rồi</a:t>
            </a:r>
            <a:r>
              <a:rPr lang="en-US" sz="2600" i="1" dirty="0"/>
              <a:t> </a:t>
            </a:r>
            <a:r>
              <a:rPr lang="en-US" sz="2600" i="1" dirty="0" err="1"/>
              <a:t>cho</a:t>
            </a:r>
            <a:r>
              <a:rPr lang="en-US" sz="2600" i="1" dirty="0"/>
              <a:t> </a:t>
            </a:r>
            <a:r>
              <a:rPr lang="en-US" sz="2600" i="1" dirty="0" err="1"/>
              <a:t>biết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vuông</a:t>
            </a:r>
            <a:r>
              <a:rPr lang="en-US" sz="2600" i="1" dirty="0"/>
              <a:t>,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tam </a:t>
            </a:r>
            <a:r>
              <a:rPr lang="en-US" sz="2600" i="1" dirty="0" err="1"/>
              <a:t>giác</a:t>
            </a:r>
            <a:r>
              <a:rPr lang="en-US" sz="2600" i="1" dirty="0"/>
              <a:t> </a:t>
            </a:r>
            <a:r>
              <a:rPr lang="en-US" sz="2600" i="1" dirty="0" err="1"/>
              <a:t>đều</a:t>
            </a:r>
            <a:r>
              <a:rPr lang="en-US" sz="2600" i="1" dirty="0"/>
              <a:t>,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nào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lục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 </a:t>
            </a:r>
            <a:r>
              <a:rPr lang="en-US" sz="2600" i="1" dirty="0" err="1"/>
              <a:t>đều</a:t>
            </a:r>
            <a:r>
              <a:rPr lang="en-US" sz="2600" i="1" dirty="0"/>
              <a:t>?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166941" y="3388042"/>
            <a:ext cx="2473325" cy="1362075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5422" y="3388042"/>
            <a:ext cx="1444244" cy="136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4399978" y="3200399"/>
            <a:ext cx="1901952" cy="154971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Isosceles Triangle 11"/>
          <p:cNvSpPr/>
          <p:nvPr/>
        </p:nvSpPr>
        <p:spPr>
          <a:xfrm>
            <a:off x="6512242" y="3890593"/>
            <a:ext cx="2249424" cy="85952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gular Pentagon 12"/>
          <p:cNvSpPr/>
          <p:nvPr/>
        </p:nvSpPr>
        <p:spPr>
          <a:xfrm>
            <a:off x="8761666" y="3200398"/>
            <a:ext cx="1645920" cy="1525329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exagon 13"/>
          <p:cNvSpPr/>
          <p:nvPr/>
        </p:nvSpPr>
        <p:spPr>
          <a:xfrm>
            <a:off x="10407586" y="3406083"/>
            <a:ext cx="1700784" cy="136207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694944" y="5193792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36608" y="5193791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0018" y="5212078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88898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d)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53690" y="5193790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e)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18482" y="5193789"/>
            <a:ext cx="12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328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3914" y="469682"/>
            <a:ext cx="619556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LUYỆN TẬP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1993392"/>
            <a:ext cx="2084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/>
              <a:t>Kết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quả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697832" y="2984286"/>
            <a:ext cx="2502568" cy="2870476"/>
            <a:chOff x="697832" y="2984286"/>
            <a:chExt cx="2502568" cy="2870476"/>
          </a:xfrm>
        </p:grpSpPr>
        <p:sp>
          <p:nvSpPr>
            <p:cNvPr id="21" name="Rectangle 20"/>
            <p:cNvSpPr/>
            <p:nvPr/>
          </p:nvSpPr>
          <p:spPr>
            <a:xfrm>
              <a:off x="1181131" y="2984286"/>
              <a:ext cx="1444244" cy="1362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2317" y="4639492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b)</a:t>
              </a:r>
              <a:endParaRPr lang="vi-VN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832" y="5269987"/>
              <a:ext cx="250256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vuông</a:t>
              </a:r>
              <a:endParaRPr lang="vi-VN" sz="32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15260" y="2796643"/>
            <a:ext cx="2920255" cy="3058119"/>
            <a:chOff x="4515260" y="2796643"/>
            <a:chExt cx="2920255" cy="3058119"/>
          </a:xfrm>
        </p:grpSpPr>
        <p:sp>
          <p:nvSpPr>
            <p:cNvPr id="22" name="Isosceles Triangle 21"/>
            <p:cNvSpPr/>
            <p:nvPr/>
          </p:nvSpPr>
          <p:spPr>
            <a:xfrm>
              <a:off x="4815569" y="2796643"/>
              <a:ext cx="1901952" cy="154971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5609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c)</a:t>
              </a:r>
              <a:endParaRPr lang="vi-VN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5260" y="5269987"/>
              <a:ext cx="2920255" cy="584775"/>
            </a:xfrm>
            <a:prstGeom prst="rect">
              <a:avLst/>
            </a:prstGeom>
            <a:solidFill>
              <a:srgbClr val="66C7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Tam </a:t>
              </a:r>
              <a:r>
                <a:rPr lang="en-US" sz="3200" b="1" dirty="0" err="1"/>
                <a:t>giác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đều</a:t>
              </a:r>
              <a:endParaRPr lang="vi-VN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76807" y="2984285"/>
            <a:ext cx="2920255" cy="2852190"/>
            <a:chOff x="8576807" y="2984285"/>
            <a:chExt cx="2920255" cy="2852190"/>
          </a:xfrm>
        </p:grpSpPr>
        <p:sp>
          <p:nvSpPr>
            <p:cNvPr id="23" name="Hexagon 22"/>
            <p:cNvSpPr/>
            <p:nvPr/>
          </p:nvSpPr>
          <p:spPr>
            <a:xfrm>
              <a:off x="9211056" y="2984285"/>
              <a:ext cx="1700784" cy="1362075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32112" y="4639491"/>
              <a:ext cx="1261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g)</a:t>
              </a:r>
              <a:endParaRPr lang="vi-VN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76807" y="5251700"/>
              <a:ext cx="2920255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Lục</a:t>
              </a:r>
              <a:r>
                <a:rPr lang="en-US" sz="3200" b="1" dirty="0"/>
                <a:t> </a:t>
              </a:r>
              <a:r>
                <a:rPr lang="en-US" sz="3200" b="1" dirty="0" err="1"/>
                <a:t>giác</a:t>
              </a:r>
              <a:r>
                <a:rPr lang="en-US" sz="3200" b="1" dirty="0"/>
                <a:t> </a:t>
              </a:r>
              <a:r>
                <a:rPr lang="en-US" sz="3200" b="1" dirty="0" err="1"/>
                <a:t>đều</a:t>
              </a:r>
              <a:endParaRPr lang="vi-VN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50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9886" y="573950"/>
            <a:ext cx="583431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9176" y="1769305"/>
            <a:ext cx="1092808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/>
              <a:t>2.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mảnh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vuông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dirty="0" err="1"/>
              <a:t>cạnh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25m.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mảnh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lối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2 m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10,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err="1"/>
              <a:t>trồng</a:t>
            </a:r>
            <a:r>
              <a:rPr lang="en-US" sz="2600"/>
              <a:t> rau.</a:t>
            </a:r>
            <a:endParaRPr lang="vi-VN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7748" y="2911099"/>
            <a:ext cx="2791327" cy="318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176" y="3559851"/>
            <a:ext cx="757604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diện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09176" y="4206182"/>
            <a:ext cx="81535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err="1"/>
              <a:t>làm</a:t>
            </a:r>
            <a:r>
              <a:rPr lang="en-US" sz="2600"/>
              <a:t> hàng </a:t>
            </a:r>
            <a:r>
              <a:rPr lang="en-US" sz="2600" dirty="0" err="1"/>
              <a:t>rào</a:t>
            </a:r>
            <a:r>
              <a:rPr lang="en-US" sz="2600" dirty="0"/>
              <a:t> </a:t>
            </a:r>
            <a:r>
              <a:rPr lang="en-US" sz="2600" dirty="0" err="1"/>
              <a:t>xung</a:t>
            </a:r>
            <a:r>
              <a:rPr lang="en-US" sz="2600" dirty="0"/>
              <a:t> </a:t>
            </a:r>
            <a:r>
              <a:rPr lang="en-US" sz="2600" dirty="0" err="1"/>
              <a:t>quanh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err="1"/>
              <a:t>rau</a:t>
            </a:r>
            <a:r>
              <a:rPr lang="en-US" sz="2600"/>
              <a:t> và </a:t>
            </a:r>
            <a:r>
              <a:rPr lang="en-US" sz="2600" dirty="0"/>
              <a:t>ở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góc</a:t>
            </a:r>
            <a:r>
              <a:rPr lang="en-US" sz="2600" dirty="0"/>
              <a:t> </a:t>
            </a:r>
            <a:r>
              <a:rPr lang="en-US" sz="2600" dirty="0" err="1"/>
              <a:t>vườn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cửa</a:t>
            </a:r>
            <a:r>
              <a:rPr lang="en-US" sz="2600" dirty="0"/>
              <a:t> </a:t>
            </a:r>
            <a:r>
              <a:rPr lang="en-US" sz="2600" dirty="0" err="1"/>
              <a:t>ra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2m.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</a:t>
            </a:r>
            <a:r>
              <a:rPr lang="en-US" sz="2600" err="1"/>
              <a:t>của</a:t>
            </a:r>
            <a:r>
              <a:rPr lang="en-US" sz="2600"/>
              <a:t> hàng </a:t>
            </a:r>
            <a:r>
              <a:rPr lang="en-US" sz="2600" dirty="0" err="1"/>
              <a:t>rào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.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7043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0425" y="450358"/>
            <a:ext cx="587494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605" y="2626743"/>
            <a:ext cx="2791327" cy="3187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9854" y="1849868"/>
            <a:ext cx="305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1469282" y="2362432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23 = 529 (m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282" y="36675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rào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23 x 4 - 2 = </a:t>
            </a:r>
            <a:r>
              <a:rPr lang="en-US" sz="2800">
                <a:solidFill>
                  <a:srgbClr val="000000"/>
                </a:solidFill>
                <a:ea typeface="Calibri" panose="020F0502020204030204" pitchFamily="34" charset="0"/>
              </a:rPr>
              <a:t>90 (cm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2425" y="4962106"/>
            <a:ext cx="6096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: a) 529 m</a:t>
            </a:r>
            <a:r>
              <a:rPr lang="en-US" sz="28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</a:rPr>
              <a:t>           b) 90 cm.</a:t>
            </a:r>
          </a:p>
        </p:txBody>
      </p:sp>
    </p:spTree>
    <p:extLst>
      <p:ext uri="{BB962C8B-B14F-4D97-AF65-F5344CB8AC3E}">
        <p14:creationId xmlns:p14="http://schemas.microsoft.com/office/powerpoint/2010/main" val="15448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572" y="-91646"/>
            <a:ext cx="6032421" cy="1063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n w="0"/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NỘI DUNG BÀI HỌC</a:t>
            </a:r>
            <a:endParaRPr lang="en-US" sz="4800" b="1" dirty="0">
              <a:ln w="0"/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2132" y="777634"/>
            <a:ext cx="3657600" cy="3200400"/>
            <a:chOff x="282132" y="777634"/>
            <a:chExt cx="3657600" cy="3200400"/>
          </a:xfrm>
        </p:grpSpPr>
        <p:sp>
          <p:nvSpPr>
            <p:cNvPr id="5" name="Isosceles Triangle 4"/>
            <p:cNvSpPr/>
            <p:nvPr/>
          </p:nvSpPr>
          <p:spPr>
            <a:xfrm>
              <a:off x="282132" y="777634"/>
              <a:ext cx="3657600" cy="32004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4170" y="1439698"/>
              <a:ext cx="2198405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</a:rPr>
                <a:t>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</a:rPr>
                <a:t>Tam </a:t>
              </a:r>
              <a:r>
                <a:rPr lang="en-US" sz="3600" b="1" dirty="0" err="1">
                  <a:solidFill>
                    <a:srgbClr val="002060"/>
                  </a:solidFill>
                </a:rPr>
                <a:t>giác</a:t>
              </a:r>
              <a:r>
                <a:rPr lang="en-US" sz="3600" b="1" dirty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</a:rPr>
                <a:t>đều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65243" y="3072383"/>
            <a:ext cx="3200400" cy="3200400"/>
            <a:chOff x="4194056" y="3072384"/>
            <a:chExt cx="3200400" cy="3200400"/>
          </a:xfrm>
          <a:solidFill>
            <a:srgbClr val="66C7CC"/>
          </a:solidFill>
        </p:grpSpPr>
        <p:sp>
          <p:nvSpPr>
            <p:cNvPr id="6" name="Rectangle 5"/>
            <p:cNvSpPr/>
            <p:nvPr/>
          </p:nvSpPr>
          <p:spPr>
            <a:xfrm>
              <a:off x="4194056" y="3072384"/>
              <a:ext cx="3200400" cy="3200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95053" y="3431250"/>
              <a:ext cx="2198405" cy="24826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/>
                <a:t>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endParaRPr lang="vi-VN" sz="3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78282" y="1126785"/>
            <a:ext cx="3657600" cy="3200400"/>
            <a:chOff x="7930913" y="1060704"/>
            <a:chExt cx="3657600" cy="3200400"/>
          </a:xfrm>
        </p:grpSpPr>
        <p:sp>
          <p:nvSpPr>
            <p:cNvPr id="7" name="Hexagon 6"/>
            <p:cNvSpPr/>
            <p:nvPr/>
          </p:nvSpPr>
          <p:spPr>
            <a:xfrm>
              <a:off x="7930913" y="1060704"/>
              <a:ext cx="3657600" cy="3200400"/>
            </a:xfrm>
            <a:prstGeom prst="hexagon">
              <a:avLst/>
            </a:prstGeom>
            <a:solidFill>
              <a:srgbClr val="DFA1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60510" y="1146340"/>
              <a:ext cx="2198405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/>
                <a:t>III.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/>
                <a:t>Lục</a:t>
              </a:r>
              <a:r>
                <a:rPr lang="en-US" sz="3600" b="1" dirty="0"/>
                <a:t> </a:t>
              </a:r>
              <a:r>
                <a:rPr lang="en-US" sz="3600" b="1" dirty="0" err="1"/>
                <a:t>giác</a:t>
              </a:r>
              <a:r>
                <a:rPr lang="en-US" sz="3600" b="1" dirty="0"/>
                <a:t> </a:t>
              </a:r>
              <a:r>
                <a:rPr lang="en-US" sz="3600" b="1" dirty="0" err="1"/>
                <a:t>đều</a:t>
              </a:r>
              <a:endParaRPr lang="vi-VN" sz="3600" b="1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1209999" y="3952055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377" y="4834998"/>
            <a:ext cx="202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46704" y="3978034"/>
            <a:ext cx="18288" cy="71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4850" y="4834998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Vẽ</a:t>
            </a:r>
            <a:endParaRPr lang="vi-VN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550060" y="2442664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64749" y="1524567"/>
            <a:ext cx="1985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963782" y="2442664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8247" y="1524567"/>
            <a:ext cx="105156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Vẽ</a:t>
            </a:r>
            <a:endParaRPr lang="vi-VN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377917" y="2452665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57627" y="1262366"/>
            <a:ext cx="18140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/>
              <a:t>Chu vi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endParaRPr lang="vi-VN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420307" y="4323147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784190" y="4335145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65775" y="5204330"/>
            <a:ext cx="182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endParaRPr lang="vi-VN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091053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26854" y="5204330"/>
            <a:ext cx="2345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/>
              <a:t>Ghép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endParaRPr lang="vi-VN" sz="28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531232" y="8411462"/>
            <a:ext cx="0" cy="693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7" grpId="0"/>
      <p:bldP spid="29" grpId="0"/>
      <p:bldP spid="33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4169" y="452483"/>
            <a:ext cx="497481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VẬN DỤNG</a:t>
            </a:r>
            <a:endParaRPr lang="vi-VN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7832" y="1900990"/>
            <a:ext cx="10900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b="1" dirty="0" err="1">
                <a:solidFill>
                  <a:srgbClr val="0070C0"/>
                </a:solidFill>
              </a:rPr>
              <a:t>Đố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vui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dirty="0" err="1"/>
              <a:t>Đố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12 que </a:t>
            </a:r>
            <a:r>
              <a:rPr lang="en-US" sz="2800" dirty="0" err="1"/>
              <a:t>diêm</a:t>
            </a:r>
            <a:r>
              <a:rPr lang="en-US" sz="2800" dirty="0"/>
              <a:t> (hay 12 </a:t>
            </a:r>
            <a:r>
              <a:rPr lang="en-US" sz="2800" dirty="0" err="1"/>
              <a:t>chiếc</a:t>
            </a:r>
            <a:r>
              <a:rPr lang="en-US" sz="2800" dirty="0"/>
              <a:t> que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)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6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15" y="3894034"/>
            <a:ext cx="494257" cy="1906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84" y="3894034"/>
            <a:ext cx="494257" cy="1906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453" y="3894034"/>
            <a:ext cx="494257" cy="1906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74" y="3894034"/>
            <a:ext cx="494257" cy="1906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95" y="3894034"/>
            <a:ext cx="494257" cy="1906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52" y="3894034"/>
            <a:ext cx="494257" cy="19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78" y="3894034"/>
            <a:ext cx="494257" cy="1906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78" y="3894034"/>
            <a:ext cx="494257" cy="1906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04" y="3894034"/>
            <a:ext cx="494257" cy="1906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88" y="3894034"/>
            <a:ext cx="494257" cy="1906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372" y="3894034"/>
            <a:ext cx="494257" cy="1906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56" y="3894034"/>
            <a:ext cx="494257" cy="1906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83" y="3285985"/>
            <a:ext cx="3438611" cy="3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16116" y="159964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Hướng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nhà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99" y="5578214"/>
            <a:ext cx="1905501" cy="126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15" y="1456039"/>
            <a:ext cx="10025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/>
              <a:t>Luyện vẽ tam giác đều, hình vuông, lục giác đều.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34715" y="2401881"/>
            <a:ext cx="10491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BT3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: </a:t>
            </a:r>
            <a:r>
              <a:rPr lang="en-US" sz="3200" i="1" dirty="0" err="1">
                <a:solidFill>
                  <a:srgbClr val="002060"/>
                </a:solidFill>
              </a:rPr>
              <a:t>Gấp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cắt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giấy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hình</a:t>
            </a:r>
            <a:r>
              <a:rPr lang="en-US" sz="3200" i="1" dirty="0">
                <a:solidFill>
                  <a:srgbClr val="002060"/>
                </a:solidFill>
              </a:rPr>
              <a:t> tam </a:t>
            </a:r>
            <a:r>
              <a:rPr lang="en-US" sz="3200" i="1" dirty="0" err="1">
                <a:solidFill>
                  <a:srgbClr val="002060"/>
                </a:solidFill>
              </a:rPr>
              <a:t>đều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từ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một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mảnh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giấy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hình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vuông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715" y="4001275"/>
            <a:ext cx="1049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“</a:t>
            </a:r>
            <a:r>
              <a:rPr lang="en-US" sz="3200" b="1" dirty="0" err="1"/>
              <a:t>Bài</a:t>
            </a:r>
            <a:r>
              <a:rPr lang="en-US" sz="3200" b="1" dirty="0"/>
              <a:t> 2: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. </a:t>
            </a:r>
            <a:r>
              <a:rPr lang="en-US" sz="3200" b="1" err="1"/>
              <a:t>Hình</a:t>
            </a:r>
            <a:r>
              <a:rPr lang="en-US" sz="3200" b="1"/>
              <a:t> thoi”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sưu</a:t>
            </a:r>
            <a:r>
              <a:rPr lang="en-US" sz="3200" dirty="0"/>
              <a:t> </a:t>
            </a:r>
            <a:r>
              <a:rPr lang="en-US" sz="3200" dirty="0" err="1"/>
              <a:t>tầm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thoi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tổ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60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50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7315" y="719836"/>
            <a:ext cx="75985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I.Tam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giác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đều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55" y="2179321"/>
            <a:ext cx="2499357" cy="2499357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67505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30645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" y="1652592"/>
            <a:ext cx="11240382" cy="1305165"/>
            <a:chOff x="384048" y="1725654"/>
            <a:chExt cx="11240382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384048" y="2029968"/>
              <a:ext cx="1261872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HĐ1</a:t>
              </a:r>
              <a:endParaRPr lang="vi-VN" sz="28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725654"/>
              <a:ext cx="979563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xếp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chiếc</a:t>
              </a:r>
              <a:r>
                <a:rPr lang="en-US" sz="2800" dirty="0"/>
                <a:t> que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tạo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1.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đều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3986784" y="3044259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677" y="38310"/>
            <a:ext cx="1428750" cy="137160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H="1">
            <a:off x="1865376" y="303758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45936" y="3311907"/>
            <a:ext cx="1865376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0717" y="2811197"/>
            <a:ext cx="1984248" cy="299974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6531" y="6059063"/>
            <a:ext cx="38404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17695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8 0.03172 L -0.08138 0.03172 C -0.02539 0.03172 0.04362 0.1007 0.04362 0.15672 L 0.04362 0.28172 " pathEditMode="relative" rAng="0" ptsTypes="AAAA">
                                      <p:cBhvr>
                                        <p:cTn id="37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05925" y="1242385"/>
            <a:ext cx="11275515" cy="1709698"/>
            <a:chOff x="548640" y="1652592"/>
            <a:chExt cx="11643360" cy="1709698"/>
          </a:xfrm>
        </p:grpSpPr>
        <p:grpSp>
          <p:nvGrpSpPr>
            <p:cNvPr id="5" name="Group 4"/>
            <p:cNvGrpSpPr/>
            <p:nvPr/>
          </p:nvGrpSpPr>
          <p:grpSpPr>
            <a:xfrm>
              <a:off x="548640" y="1652592"/>
              <a:ext cx="11643360" cy="610486"/>
              <a:chOff x="420624" y="1725654"/>
              <a:chExt cx="11643360" cy="61048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0624" y="1874475"/>
                <a:ext cx="1261872" cy="46166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HĐ2</a:t>
                </a:r>
                <a:endParaRPr lang="vi-VN" sz="24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725654"/>
                <a:ext cx="1023518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đều</a:t>
                </a:r>
                <a:r>
                  <a:rPr lang="en-US" sz="2400" dirty="0"/>
                  <a:t> ABC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ở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2,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  <a:endParaRPr lang="vi-VN" sz="2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/>
                <a:t>a) </a:t>
              </a:r>
              <a:r>
                <a:rPr lang="en-US" sz="2400" dirty="0" err="1"/>
                <a:t>Gấp</a:t>
              </a:r>
              <a:r>
                <a:rPr lang="en-US" sz="2400" dirty="0"/>
                <a:t> tam </a:t>
              </a:r>
              <a:r>
                <a:rPr lang="en-US" sz="2400" dirty="0" err="1"/>
                <a:t>giác</a:t>
              </a:r>
              <a:r>
                <a:rPr lang="en-US" sz="2400" dirty="0"/>
                <a:t> ABC </a:t>
              </a:r>
              <a:r>
                <a:rPr lang="en-US" sz="2400" dirty="0" err="1"/>
                <a:t>sao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AB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AC, </a:t>
              </a:r>
              <a:r>
                <a:rPr lang="en-US" sz="2400" dirty="0" err="1"/>
                <a:t>đỉnh</a:t>
              </a:r>
              <a:r>
                <a:rPr lang="en-US" sz="2400" dirty="0"/>
                <a:t> B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đỉnh</a:t>
              </a:r>
              <a:r>
                <a:rPr lang="en-US" sz="2400" dirty="0"/>
                <a:t> C (</a:t>
              </a:r>
              <a:r>
                <a:rPr lang="en-US" sz="2400" dirty="0" err="1"/>
                <a:t>Hình</a:t>
              </a:r>
              <a:r>
                <a:rPr lang="en-US" sz="2400" dirty="0"/>
                <a:t> 3a). So </a:t>
              </a:r>
              <a:r>
                <a:rPr lang="en-US" sz="2400" dirty="0" err="1"/>
                <a:t>sánh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AC, </a:t>
              </a:r>
              <a:r>
                <a:rPr lang="en-US" sz="2400" dirty="0" err="1"/>
                <a:t>góc</a:t>
              </a:r>
              <a:r>
                <a:rPr lang="en-US" sz="2400" dirty="0"/>
                <a:t> ABC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góc</a:t>
              </a:r>
              <a:r>
                <a:rPr lang="en-US" sz="2400" dirty="0"/>
                <a:t> ACB.</a:t>
              </a:r>
              <a:endParaRPr lang="vi-VN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25927" y="3252070"/>
            <a:ext cx="3507916" cy="2725717"/>
            <a:chOff x="230186" y="3239235"/>
            <a:chExt cx="3507916" cy="2725717"/>
          </a:xfrm>
        </p:grpSpPr>
        <p:sp>
          <p:nvSpPr>
            <p:cNvPr id="9" name="Isosceles Triangle 8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186" y="549572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0271" y="549572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4951339" y="3704615"/>
            <a:ext cx="1" cy="2103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4458043" y="4876666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4516" y="3220934"/>
            <a:ext cx="3499677" cy="2770539"/>
            <a:chOff x="231487" y="3239235"/>
            <a:chExt cx="3499677" cy="2770539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33333" y="553032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951338" y="5568138"/>
            <a:ext cx="208872" cy="23959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ight Arrow 35"/>
          <p:cNvSpPr/>
          <p:nvPr/>
        </p:nvSpPr>
        <p:spPr>
          <a:xfrm>
            <a:off x="6411868" y="4674437"/>
            <a:ext cx="501960" cy="385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5" name="Group 44"/>
          <p:cNvGrpSpPr/>
          <p:nvPr/>
        </p:nvGrpSpPr>
        <p:grpSpPr>
          <a:xfrm>
            <a:off x="6713051" y="3344388"/>
            <a:ext cx="2975656" cy="2681874"/>
            <a:chOff x="8618298" y="3370312"/>
            <a:chExt cx="2975656" cy="2681874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9255651" y="3670358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255651" y="3600660"/>
              <a:ext cx="1212787" cy="218024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55651" y="5788819"/>
              <a:ext cx="118872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618298" y="337031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 smtClean="0"/>
                        <m:t>B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/>
                    <a:t>C</a:t>
                  </a:r>
                  <a:endParaRPr lang="vi-VN" sz="2400" b="1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3248" y="5590521"/>
                  <a:ext cx="1210706" cy="461665"/>
                </a:xfrm>
                <a:prstGeom prst="rect">
                  <a:avLst/>
                </a:prstGeom>
                <a:blipFill>
                  <a:blip r:embed="rId2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9255971" y="5566610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4922" y="587872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42" name="Rectangle 41"/>
          <p:cNvSpPr/>
          <p:nvPr/>
        </p:nvSpPr>
        <p:spPr>
          <a:xfrm>
            <a:off x="4424030" y="5894362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3a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584394" y="3329446"/>
                <a:ext cx="3325076" cy="13920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chemeClr val="tx1"/>
                    </a:solidFill>
                  </a:rPr>
                  <a:t>Tam giác đều ABC: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smtClean="0">
                                  <a:solidFill>
                                    <a:srgbClr val="C00000"/>
                                  </a:solidFill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AB</m:t>
                              </m:r>
                              <m:r>
                                <m:rPr>
                                  <m:nor/>
                                </m:rPr>
                                <a:rPr lang="en-US" sz="2800" b="1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AC</m:t>
                              </m:r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smtClean="0">
                                      <a:solidFill>
                                        <a:srgbClr val="C00000"/>
                                      </a:solidFill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</a:rPr>
                                    <m:t>𝐀𝐁𝐂</m:t>
                                  </m:r>
                                </m:e>
                              </m:acc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smtClean="0">
                                      <a:solidFill>
                                        <a:srgbClr val="C00000"/>
                                      </a:solidFill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>
                                      <a:solidFill>
                                        <a:srgbClr val="C00000"/>
                                      </a:solidFill>
                                    </a:rPr>
                                    <m:t>𝐀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</a:rPr>
                                    <m:t>𝐂𝐁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394" y="3329446"/>
                <a:ext cx="3325076" cy="1392048"/>
              </a:xfrm>
              <a:prstGeom prst="rect">
                <a:avLst/>
              </a:prstGeom>
              <a:blipFill>
                <a:blip r:embed="rId3"/>
                <a:stretch>
                  <a:fillRect l="-5495" t="-7860" r="-5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820C5923-4E3B-FAD9-9E79-4F9778E93E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677" y="38310"/>
            <a:ext cx="1428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36" grpId="0" animBg="1"/>
      <p:bldP spid="41" grpId="0"/>
      <p:bldP spid="42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82512" y="1221506"/>
            <a:ext cx="11643360" cy="1778179"/>
            <a:chOff x="548640" y="1652592"/>
            <a:chExt cx="11643360" cy="1778179"/>
          </a:xfrm>
        </p:grpSpPr>
        <p:sp>
          <p:nvSpPr>
            <p:cNvPr id="7" name="TextBox 6"/>
            <p:cNvSpPr txBox="1"/>
            <p:nvPr/>
          </p:nvSpPr>
          <p:spPr>
            <a:xfrm>
              <a:off x="1956816" y="1652592"/>
              <a:ext cx="10235184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Với</a:t>
              </a:r>
              <a:r>
                <a:rPr lang="en-US" sz="2400" dirty="0"/>
                <a:t> tam </a:t>
              </a:r>
              <a:r>
                <a:rPr lang="en-US" sz="2400" dirty="0" err="1"/>
                <a:t>giác</a:t>
              </a:r>
              <a:r>
                <a:rPr lang="en-US" sz="2400" dirty="0"/>
                <a:t> </a:t>
              </a:r>
              <a:r>
                <a:rPr lang="en-US" sz="2400" dirty="0" err="1"/>
                <a:t>đều</a:t>
              </a:r>
              <a:r>
                <a:rPr lang="en-US" sz="2400" dirty="0"/>
                <a:t> ABC </a:t>
              </a:r>
              <a:r>
                <a:rPr lang="en-US" sz="2400" dirty="0" err="1"/>
                <a:t>như</a:t>
              </a:r>
              <a:r>
                <a:rPr lang="en-US" sz="2400" dirty="0"/>
                <a:t> ở </a:t>
              </a:r>
              <a:r>
                <a:rPr lang="en-US" sz="2400" dirty="0" err="1"/>
                <a:t>Hình</a:t>
              </a:r>
              <a:r>
                <a:rPr lang="en-US" sz="2400" dirty="0"/>
                <a:t> 2,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  <a:endParaRPr lang="vi-VN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" y="2230442"/>
              <a:ext cx="11375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b) </a:t>
              </a:r>
              <a:r>
                <a:rPr lang="en-US" sz="2400" dirty="0" err="1"/>
                <a:t>Gấp</a:t>
              </a:r>
              <a:r>
                <a:rPr lang="en-US" sz="2400" dirty="0"/>
                <a:t> tam </a:t>
              </a:r>
              <a:r>
                <a:rPr lang="en-US" sz="2400" dirty="0" err="1"/>
                <a:t>giác</a:t>
              </a:r>
              <a:r>
                <a:rPr lang="en-US" sz="2400" dirty="0"/>
                <a:t> ABC </a:t>
              </a:r>
              <a:r>
                <a:rPr lang="en-US" sz="2400" dirty="0" err="1"/>
                <a:t>sao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canh</a:t>
              </a:r>
              <a:r>
                <a:rPr lang="en-US" sz="2400" dirty="0"/>
                <a:t> BC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BA, </a:t>
              </a:r>
              <a:r>
                <a:rPr lang="en-US" sz="2400" dirty="0" err="1"/>
                <a:t>đỉnh</a:t>
              </a:r>
              <a:r>
                <a:rPr lang="en-US" sz="2400" dirty="0"/>
                <a:t> C </a:t>
              </a:r>
              <a:r>
                <a:rPr lang="en-US" sz="2400" dirty="0" err="1"/>
                <a:t>trùng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đỉnh</a:t>
              </a:r>
              <a:r>
                <a:rPr lang="en-US" sz="2400" dirty="0"/>
                <a:t> A (</a:t>
              </a:r>
              <a:r>
                <a:rPr lang="en-US" sz="2400" dirty="0" err="1"/>
                <a:t>Hình</a:t>
              </a:r>
              <a:r>
                <a:rPr lang="en-US" sz="2400" dirty="0"/>
                <a:t> 3b). So </a:t>
              </a:r>
              <a:r>
                <a:rPr lang="en-US" sz="2400" dirty="0" err="1"/>
                <a:t>sánh</a:t>
              </a:r>
              <a:r>
                <a:rPr lang="en-US" sz="2400" dirty="0"/>
                <a:t> </a:t>
              </a:r>
              <a:r>
                <a:rPr lang="en-US" sz="2400" dirty="0" err="1"/>
                <a:t>cạnh</a:t>
              </a:r>
              <a:r>
                <a:rPr lang="en-US" sz="2400" dirty="0"/>
                <a:t> BC </a:t>
              </a:r>
              <a:r>
                <a:rPr lang="en-US" sz="2400" dirty="0" err="1"/>
                <a:t>và</a:t>
              </a:r>
              <a:r>
                <a:rPr lang="en-US" sz="2400" dirty="0"/>
                <a:t> BA, </a:t>
              </a:r>
              <a:r>
                <a:rPr lang="en-US" sz="2400" dirty="0" err="1"/>
                <a:t>góc</a:t>
              </a:r>
              <a:r>
                <a:rPr lang="en-US" sz="2400" dirty="0"/>
                <a:t> BCA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góc</a:t>
              </a:r>
              <a:r>
                <a:rPr lang="en-US" sz="2400" dirty="0"/>
                <a:t> BAC.</a:t>
              </a:r>
              <a:endParaRPr lang="vi-VN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97" y="3370455"/>
            <a:ext cx="3450657" cy="2887847"/>
            <a:chOff x="231487" y="3239235"/>
            <a:chExt cx="3450657" cy="2887847"/>
          </a:xfrm>
        </p:grpSpPr>
        <p:sp>
          <p:nvSpPr>
            <p:cNvPr id="18" name="Isosceles Triangle 17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74962" y="620131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grpSp>
        <p:nvGrpSpPr>
          <p:cNvPr id="28" name="Group 27"/>
          <p:cNvGrpSpPr/>
          <p:nvPr/>
        </p:nvGrpSpPr>
        <p:grpSpPr>
          <a:xfrm rot="14360479">
            <a:off x="3061759" y="3796957"/>
            <a:ext cx="3222058" cy="3246395"/>
            <a:chOff x="3137114" y="3045851"/>
            <a:chExt cx="3222058" cy="3246395"/>
          </a:xfrm>
        </p:grpSpPr>
        <p:grpSp>
          <p:nvGrpSpPr>
            <p:cNvPr id="44" name="Group 43"/>
            <p:cNvGrpSpPr/>
            <p:nvPr/>
          </p:nvGrpSpPr>
          <p:grpSpPr>
            <a:xfrm>
              <a:off x="3137114" y="3045851"/>
              <a:ext cx="3222058" cy="3246395"/>
              <a:chOff x="345787" y="2994986"/>
              <a:chExt cx="3222058" cy="3246395"/>
            </a:xfrm>
          </p:grpSpPr>
          <p:sp>
            <p:nvSpPr>
              <p:cNvPr id="48" name="Isosceles Triangle 47"/>
              <p:cNvSpPr/>
              <p:nvPr/>
            </p:nvSpPr>
            <p:spPr>
              <a:xfrm>
                <a:off x="765689" y="3585411"/>
                <a:ext cx="2382253" cy="218974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7239521">
                <a:off x="1715956" y="3109286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B</a:t>
                </a:r>
                <a:endParaRPr lang="vi-VN" sz="2400" b="1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7239521">
                <a:off x="231487" y="5540542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C</a:t>
                </a:r>
                <a:endParaRPr lang="vi-VN" sz="24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7239521">
                <a:off x="2984313" y="5657850"/>
                <a:ext cx="697831" cy="46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</a:t>
                </a:r>
                <a:endParaRPr lang="vi-VN" sz="2400" b="1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>
              <a:off x="4748140" y="3719129"/>
              <a:ext cx="1" cy="210312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748139" y="5582652"/>
              <a:ext cx="208872" cy="23959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254844" y="6078418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3b</a:t>
            </a:r>
            <a:endParaRPr lang="vi-VN" sz="2400" dirty="0"/>
          </a:p>
        </p:txBody>
      </p:sp>
      <p:sp>
        <p:nvSpPr>
          <p:cNvPr id="53" name="Curved Up Arrow 52"/>
          <p:cNvSpPr/>
          <p:nvPr/>
        </p:nvSpPr>
        <p:spPr>
          <a:xfrm rot="15529316">
            <a:off x="4614397" y="4967960"/>
            <a:ext cx="986591" cy="417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44007" y="3415421"/>
            <a:ext cx="2579729" cy="2961057"/>
            <a:chOff x="7106029" y="3425052"/>
            <a:chExt cx="2579729" cy="2961057"/>
          </a:xfrm>
        </p:grpSpPr>
        <p:sp>
          <p:nvSpPr>
            <p:cNvPr id="60" name="TextBox 59"/>
            <p:cNvSpPr txBox="1"/>
            <p:nvPr/>
          </p:nvSpPr>
          <p:spPr>
            <a:xfrm>
              <a:off x="7106029" y="5916877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582638" y="3425052"/>
              <a:ext cx="2103120" cy="2469720"/>
              <a:chOff x="7880525" y="3471587"/>
              <a:chExt cx="2103120" cy="246972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14360479" flipH="1">
                <a:off x="8932084" y="4387554"/>
                <a:ext cx="1" cy="210312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4360479">
                <a:off x="9575002" y="4811902"/>
                <a:ext cx="208872" cy="239597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8027511" y="3967274"/>
                <a:ext cx="1190217" cy="1974033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9220814" y="3947567"/>
                <a:ext cx="544454" cy="92131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1" i="0" dirty="0" smtClean="0"/>
                          <m:t>A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oMath>
                    </a14:m>
                    <a:r>
                      <a:rPr lang="en-US" sz="2400" b="1" dirty="0"/>
                      <a:t> C</a:t>
                    </a:r>
                    <a:endParaRPr lang="vi-VN" sz="24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0984" y="3471587"/>
                    <a:ext cx="1210706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2" name="Right Arrow 61"/>
          <p:cNvSpPr/>
          <p:nvPr/>
        </p:nvSpPr>
        <p:spPr>
          <a:xfrm>
            <a:off x="6557203" y="4708687"/>
            <a:ext cx="396877" cy="24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06424" y="470339"/>
            <a:ext cx="10058400" cy="6589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1. Nhận biết tam giác đều</a:t>
            </a:r>
            <a:endParaRPr lang="vi-VN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46">
                <a:extLst>
                  <a:ext uri="{FF2B5EF4-FFF2-40B4-BE49-F238E27FC236}">
                    <a16:creationId xmlns:a16="http://schemas.microsoft.com/office/drawing/2014/main" id="{416B7498-C5B0-C204-0448-30F618F0D80B}"/>
                  </a:ext>
                </a:extLst>
              </p:cNvPr>
              <p:cNvSpPr txBox="1"/>
              <p:nvPr/>
            </p:nvSpPr>
            <p:spPr>
              <a:xfrm>
                <a:off x="8573462" y="2438291"/>
                <a:ext cx="3325076" cy="13920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chemeClr val="tx1"/>
                    </a:solidFill>
                  </a:rPr>
                  <a:t>Tam giác đều ABC: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smtClean="0">
                                  <a:solidFill>
                                    <a:srgbClr val="C00000"/>
                                  </a:solidFill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2800" b="1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</a:rPr>
                                <m:t>BA</m:t>
                              </m:r>
                              <m:r>
                                <m:rPr>
                                  <m:nor/>
                                </m:rPr>
                                <a:rPr lang="en-US" sz="2800" b="1" smtClean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1" smtClean="0">
                                      <a:solidFill>
                                        <a:srgbClr val="C00000"/>
                                      </a:solidFill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</a:rPr>
                                    <m:t>𝐁𝐂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b="1" smtClean="0">
                                      <a:solidFill>
                                        <a:srgbClr val="C00000"/>
                                      </a:solidFill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</a:rPr>
                                    <m:t>𝐁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𝐀𝐂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46">
                <a:extLst>
                  <a:ext uri="{FF2B5EF4-FFF2-40B4-BE49-F238E27FC236}">
                    <a16:creationId xmlns:a16="http://schemas.microsoft.com/office/drawing/2014/main" id="{416B7498-C5B0-C204-0448-30F618F0D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462" y="2438291"/>
                <a:ext cx="3325076" cy="1392048"/>
              </a:xfrm>
              <a:prstGeom prst="rect">
                <a:avLst/>
              </a:prstGeom>
              <a:blipFill>
                <a:blip r:embed="rId4"/>
                <a:stretch>
                  <a:fillRect l="-5495" t="-7895" r="-5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">
            <a:extLst>
              <a:ext uri="{FF2B5EF4-FFF2-40B4-BE49-F238E27FC236}">
                <a16:creationId xmlns:a16="http://schemas.microsoft.com/office/drawing/2014/main" id="{32F5449A-7CC7-61DF-8865-F59AE60DC54C}"/>
              </a:ext>
            </a:extLst>
          </p:cNvPr>
          <p:cNvSpPr txBox="1"/>
          <p:nvPr/>
        </p:nvSpPr>
        <p:spPr>
          <a:xfrm>
            <a:off x="505925" y="1391206"/>
            <a:ext cx="122200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HĐ2</a:t>
            </a:r>
            <a:endParaRPr lang="vi-VN" sz="2400" b="1" dirty="0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749BD0A4-A875-52E7-FF9F-B0CC53B918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677" y="38310"/>
            <a:ext cx="1428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  <p:bldP spid="53" grpId="0" animBg="1"/>
      <p:bldP spid="6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9994" y="1934072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4729" y="1954119"/>
            <a:ext cx="595265" cy="5847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823948" y="2849209"/>
            <a:ext cx="5921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Tam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ABC ở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111329" y="2538894"/>
            <a:ext cx="3450657" cy="2887847"/>
            <a:chOff x="231487" y="3239235"/>
            <a:chExt cx="3450657" cy="2887847"/>
          </a:xfrm>
        </p:grpSpPr>
        <p:sp>
          <p:nvSpPr>
            <p:cNvPr id="10" name="Isosceles Triangle 9"/>
            <p:cNvSpPr/>
            <p:nvPr/>
          </p:nvSpPr>
          <p:spPr>
            <a:xfrm>
              <a:off x="765689" y="3585411"/>
              <a:ext cx="2382253" cy="218974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7899" y="3239235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</a:t>
              </a:r>
              <a:endParaRPr lang="vi-VN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487" y="5540542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</a:t>
              </a:r>
              <a:endParaRPr lang="vi-VN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4313" y="5657850"/>
              <a:ext cx="697831" cy="46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</a:t>
              </a:r>
              <a:endParaRPr lang="vi-VN" sz="24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90674" y="530943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379442" y="3509934"/>
            <a:ext cx="80808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AB = BC = CA.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- Ba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góc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đỉnh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A, B, C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06424" y="470339"/>
            <a:ext cx="10058400" cy="658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Nhận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biết</a:t>
            </a:r>
            <a:r>
              <a:rPr lang="en-US" b="1" dirty="0">
                <a:latin typeface="+mn-lt"/>
              </a:rPr>
              <a:t> tam </a:t>
            </a:r>
            <a:r>
              <a:rPr lang="en-US" b="1" dirty="0" err="1">
                <a:latin typeface="+mn-lt"/>
              </a:rPr>
              <a:t>giác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đều</a:t>
            </a:r>
            <a:endParaRPr lang="vi-VN" b="1" dirty="0">
              <a:latin typeface="+mn-lt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13E495B0-EF28-B1E3-06F3-5B89AAD69F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9677" y="38310"/>
            <a:ext cx="1428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627</TotalTime>
  <Words>2149</Words>
  <Application>Microsoft Office PowerPoint</Application>
  <PresentationFormat>Màn hình rộng</PresentationFormat>
  <Paragraphs>247</Paragraphs>
  <Slides>42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42</vt:i4>
      </vt:variant>
    </vt:vector>
  </HeadingPairs>
  <TitlesOfParts>
    <vt:vector size="54" baseType="lpstr">
      <vt:lpstr>.VnTime</vt:lpstr>
      <vt:lpstr>Arial</vt:lpstr>
      <vt:lpstr>Arvo</vt:lpstr>
      <vt:lpstr>Calibri</vt:lpstr>
      <vt:lpstr>Cambria Math</vt:lpstr>
      <vt:lpstr>Roboto Condensed</vt:lpstr>
      <vt:lpstr>Roboto Condensed Light</vt:lpstr>
      <vt:lpstr>Times New Roman</vt:lpstr>
      <vt:lpstr>Wingdings</vt:lpstr>
      <vt:lpstr>Retrospect</vt:lpstr>
      <vt:lpstr>Salerio template</vt:lpstr>
      <vt:lpstr>1_Retrospect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1. Nhận biết tam giác đều</vt:lpstr>
      <vt:lpstr>1. Nhận biết tam giác đều</vt:lpstr>
      <vt:lpstr>Bản trình bày PowerPoint</vt:lpstr>
      <vt:lpstr>1. Nhận biết tam giác đều</vt:lpstr>
      <vt:lpstr>1. Nhận biết tam giác đều</vt:lpstr>
      <vt:lpstr>2. Vẽ tam giác đều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2. Vẽ tam giác đều</vt:lpstr>
      <vt:lpstr>Bản trình bày PowerPoint</vt:lpstr>
      <vt:lpstr>1. Nhận biết hình vuông</vt:lpstr>
      <vt:lpstr>1. Nhận biết hình vuông</vt:lpstr>
      <vt:lpstr>1. Nhận biết hình vuông</vt:lpstr>
      <vt:lpstr>1. Nhận biết hình vuông</vt:lpstr>
      <vt:lpstr>2. Vẽ hình vuông</vt:lpstr>
      <vt:lpstr>Bản trình bày PowerPoint</vt:lpstr>
      <vt:lpstr>Bản trình bày PowerPoint</vt:lpstr>
      <vt:lpstr>Bản trình bày PowerPoint</vt:lpstr>
      <vt:lpstr>Bản trình bày PowerPoint</vt:lpstr>
      <vt:lpstr>2. Vẽ hình vuông</vt:lpstr>
      <vt:lpstr>3. Chu vi và diện tích hình vuông</vt:lpstr>
      <vt:lpstr>3. Chu vi và diện tích hình vuông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duong huong giang</cp:lastModifiedBy>
  <cp:revision>86</cp:revision>
  <dcterms:created xsi:type="dcterms:W3CDTF">2021-08-17T01:39:40Z</dcterms:created>
  <dcterms:modified xsi:type="dcterms:W3CDTF">2023-09-02T14:39:29Z</dcterms:modified>
</cp:coreProperties>
</file>