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4"/>
  </p:notesMasterIdLst>
  <p:sldIdLst>
    <p:sldId id="295" r:id="rId2"/>
    <p:sldId id="256" r:id="rId3"/>
    <p:sldId id="259" r:id="rId4"/>
    <p:sldId id="320" r:id="rId5"/>
    <p:sldId id="297" r:id="rId6"/>
    <p:sldId id="257" r:id="rId7"/>
    <p:sldId id="258" r:id="rId8"/>
    <p:sldId id="261" r:id="rId9"/>
    <p:sldId id="299" r:id="rId10"/>
    <p:sldId id="300" r:id="rId11"/>
    <p:sldId id="301" r:id="rId12"/>
    <p:sldId id="302" r:id="rId13"/>
    <p:sldId id="305" r:id="rId14"/>
    <p:sldId id="304" r:id="rId15"/>
    <p:sldId id="322" r:id="rId16"/>
    <p:sldId id="306" r:id="rId17"/>
    <p:sldId id="307" r:id="rId18"/>
    <p:sldId id="309" r:id="rId19"/>
    <p:sldId id="323" r:id="rId20"/>
    <p:sldId id="310" r:id="rId21"/>
    <p:sldId id="317" r:id="rId22"/>
    <p:sldId id="319" r:id="rId23"/>
  </p:sldIdLst>
  <p:sldSz cx="9144000" cy="5143500" type="screen16x9"/>
  <p:notesSz cx="6858000" cy="9144000"/>
  <p:embeddedFontLst>
    <p:embeddedFont>
      <p:font typeface="Arvo" panose="020B060402020202020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HP001 4 hàng" panose="020B0603050302020204" pitchFamily="34" charset="0"/>
      <p:regular r:id="rId30"/>
      <p:bold r:id="rId31"/>
    </p:embeddedFont>
    <p:embeddedFont>
      <p:font typeface="Roboto Condensed" panose="02000000000000000000" pitchFamily="2" charset="0"/>
      <p:regular r:id="rId32"/>
      <p:bold r:id="rId33"/>
      <p:italic r:id="rId34"/>
      <p:boldItalic r:id="rId35"/>
    </p:embeddedFont>
    <p:embeddedFont>
      <p:font typeface="Roboto Condensed Light" panose="020000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006600"/>
    <a:srgbClr val="D4FD77"/>
    <a:srgbClr val="FFFFFF"/>
    <a:srgbClr val="99FFCC"/>
    <a:srgbClr val="BE06B1"/>
    <a:srgbClr val="F791E8"/>
    <a:srgbClr val="CCFFFF"/>
    <a:srgbClr val="99F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56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03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03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6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grpSp>
        <p:nvGrpSpPr>
          <p:cNvPr id="7" name="Group 6"/>
          <p:cNvGrpSpPr/>
          <p:nvPr/>
        </p:nvGrpSpPr>
        <p:grpSpPr>
          <a:xfrm>
            <a:off x="450433" y="2344062"/>
            <a:ext cx="4082603" cy="2292438"/>
            <a:chOff x="4378817" y="489396"/>
            <a:chExt cx="4121239" cy="2859110"/>
          </a:xfrm>
        </p:grpSpPr>
        <p:sp>
          <p:nvSpPr>
            <p:cNvPr id="3" name="Rectangle 2"/>
            <p:cNvSpPr/>
            <p:nvPr/>
          </p:nvSpPr>
          <p:spPr>
            <a:xfrm>
              <a:off x="4378817" y="489397"/>
              <a:ext cx="2009104" cy="1339403"/>
            </a:xfrm>
            <a:prstGeom prst="rect">
              <a:avLst/>
            </a:prstGeom>
            <a:solidFill>
              <a:srgbClr val="03B5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490952" y="489396"/>
              <a:ext cx="2009104" cy="13394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490952" y="2009103"/>
              <a:ext cx="2009104" cy="1339403"/>
            </a:xfrm>
            <a:prstGeom prst="rect">
              <a:avLst/>
            </a:prstGeom>
            <a:solidFill>
              <a:srgbClr val="99F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78817" y="2009103"/>
              <a:ext cx="2009104" cy="1339403"/>
            </a:xfrm>
            <a:prstGeom prst="rect">
              <a:avLst/>
            </a:prstGeom>
            <a:solidFill>
              <a:srgbClr val="04F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Cloud Callout 7"/>
          <p:cNvSpPr/>
          <p:nvPr/>
        </p:nvSpPr>
        <p:spPr>
          <a:xfrm>
            <a:off x="4360269" y="2344062"/>
            <a:ext cx="4543507" cy="2144983"/>
          </a:xfrm>
          <a:prstGeom prst="cloudCallout">
            <a:avLst>
              <a:gd name="adj1" fmla="val -67419"/>
              <a:gd name="adj2" fmla="val 44049"/>
            </a:avLst>
          </a:prstGeom>
          <a:solidFill>
            <a:srgbClr val="FFFF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</a:rPr>
              <a:t>Diện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tích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mỗi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phần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bao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nhiêu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mét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vuông</a:t>
            </a:r>
            <a:r>
              <a:rPr lang="en-US" sz="2400" b="1" dirty="0">
                <a:solidFill>
                  <a:srgbClr val="C00000"/>
                </a:solidFill>
              </a:rPr>
              <a:t>?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433" y="248821"/>
            <a:ext cx="8228665" cy="182434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Một thửa ruộng có dạng </a:t>
            </a:r>
            <a:r>
              <a:rPr lang="vi-VN" sz="2400" b="1" dirty="0"/>
              <a:t>hình chữ nhật </a:t>
            </a:r>
            <a:r>
              <a:rPr lang="vi-VN" sz="2400" dirty="0"/>
              <a:t>với chiều rộng là </a:t>
            </a:r>
            <a:r>
              <a:rPr lang="vi-VN" sz="2400" b="1" dirty="0">
                <a:solidFill>
                  <a:srgbClr val="C00000"/>
                </a:solidFill>
              </a:rPr>
              <a:t>150m</a:t>
            </a:r>
            <a:r>
              <a:rPr lang="vi-VN" sz="2400" dirty="0"/>
              <a:t> và chiều dài là </a:t>
            </a:r>
            <a:r>
              <a:rPr lang="vi-VN" sz="2400" b="1" dirty="0">
                <a:solidFill>
                  <a:srgbClr val="C00000"/>
                </a:solidFill>
              </a:rPr>
              <a:t>250m</a:t>
            </a:r>
            <a:r>
              <a:rPr lang="vi-VN" sz="2400" dirty="0"/>
              <a:t>. </a:t>
            </a:r>
          </a:p>
          <a:p>
            <a:pPr algn="just">
              <a:lnSpc>
                <a:spcPct val="120000"/>
              </a:lnSpc>
            </a:pPr>
            <a:r>
              <a:rPr lang="vi-VN" sz="2400" dirty="0"/>
              <a:t>   Người ta chia thửa ruộng đó thành 4 phần bằng nhau để gieo trồng những giống lúa khác nhau. </a:t>
            </a:r>
          </a:p>
        </p:txBody>
      </p:sp>
    </p:spTree>
    <p:extLst>
      <p:ext uri="{BB962C8B-B14F-4D97-AF65-F5344CB8AC3E}">
        <p14:creationId xmlns:p14="http://schemas.microsoft.com/office/powerpoint/2010/main" val="6385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209228" y="-157854"/>
            <a:ext cx="8561496" cy="2506322"/>
          </a:xfrm>
          <a:prstGeom prst="horizontalScroll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u="sng" dirty="0" err="1">
                <a:solidFill>
                  <a:schemeClr val="tx1"/>
                </a:solidFill>
              </a:rPr>
              <a:t>Luyện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tập</a:t>
            </a:r>
            <a:r>
              <a:rPr lang="en-US" sz="2800" b="1" u="sng" dirty="0">
                <a:solidFill>
                  <a:schemeClr val="tx1"/>
                </a:solidFill>
              </a:rPr>
              <a:t> 2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một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lí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chemeClr val="tx1"/>
                </a:solidFill>
              </a:rPr>
              <a:t>250.1476.4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chemeClr val="tx1"/>
                </a:solidFill>
              </a:rPr>
              <a:t>189.509 – 189.409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228" y="2354479"/>
            <a:ext cx="4571999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vi-VN" sz="2800" b="1" dirty="0">
                <a:latin typeface="+mn-lt"/>
                <a:ea typeface="Calibri" panose="020F0502020204030204" pitchFamily="34" charset="0"/>
              </a:rPr>
              <a:t>250.1476.4 </a:t>
            </a:r>
            <a:endParaRPr lang="en-US" sz="28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= (250.4).1476 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= 1000.1476 = 1 476 000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5219" y="2354479"/>
            <a:ext cx="4571999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+mn-lt"/>
                <a:ea typeface="Calibri" panose="020F0502020204030204" pitchFamily="34" charset="0"/>
              </a:rPr>
              <a:t>b) 189.509 </a:t>
            </a:r>
            <a:r>
              <a:rPr lang="en-US" sz="2800" dirty="0">
                <a:solidFill>
                  <a:schemeClr val="tx1"/>
                </a:solidFill>
              </a:rPr>
              <a:t>–</a:t>
            </a:r>
            <a:r>
              <a:rPr lang="vi-VN" sz="2800" b="1" dirty="0">
                <a:latin typeface="+mn-lt"/>
                <a:ea typeface="Calibri" panose="020F0502020204030204" pitchFamily="34" charset="0"/>
              </a:rPr>
              <a:t> 189.409</a:t>
            </a:r>
            <a:endParaRPr lang="en-US" sz="28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 = 189.(509 </a:t>
            </a:r>
            <a:r>
              <a:rPr lang="en-US" sz="2800" dirty="0">
                <a:solidFill>
                  <a:schemeClr val="tx1"/>
                </a:solidFill>
              </a:rPr>
              <a:t>–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 409) 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= 189.100 = </a:t>
            </a:r>
            <a:r>
              <a:rPr lang="vi-VN" sz="2800">
                <a:latin typeface="+mn-lt"/>
                <a:ea typeface="Calibri" panose="020F0502020204030204" pitchFamily="34" charset="0"/>
              </a:rPr>
              <a:t>189 00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781228" y="2285966"/>
            <a:ext cx="0" cy="23505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31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137509" y="-175234"/>
            <a:ext cx="8868978" cy="2883877"/>
          </a:xfrm>
          <a:prstGeom prst="horizontalScroll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solidFill>
                  <a:schemeClr val="tx1"/>
                </a:solidFill>
              </a:rPr>
              <a:t>Luyện</a:t>
            </a:r>
            <a:r>
              <a:rPr lang="en-US" sz="2400" b="1" u="sng" dirty="0">
                <a:solidFill>
                  <a:schemeClr val="tx1"/>
                </a:solid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</a:rPr>
              <a:t>tập</a:t>
            </a:r>
            <a:r>
              <a:rPr lang="en-US" sz="2400" b="1" u="sng" dirty="0">
                <a:solidFill>
                  <a:schemeClr val="tx1"/>
                </a:solidFill>
              </a:rPr>
              <a:t> 3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nuôi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80</a:t>
            </a:r>
            <a:r>
              <a:rPr lang="en-US" sz="2400" dirty="0">
                <a:solidFill>
                  <a:schemeClr val="tx1"/>
                </a:solidFill>
              </a:rPr>
              <a:t> con </a:t>
            </a:r>
            <a:r>
              <a:rPr lang="en-US" sz="2400" dirty="0" err="1">
                <a:solidFill>
                  <a:schemeClr val="tx1"/>
                </a:solidFill>
              </a:rPr>
              <a:t>gà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Biết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con </a:t>
            </a:r>
            <a:r>
              <a:rPr lang="en-US" sz="2400" dirty="0" err="1">
                <a:solidFill>
                  <a:schemeClr val="tx1"/>
                </a:solidFill>
              </a:rPr>
              <a:t>gà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105g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một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ngày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Gia </a:t>
            </a:r>
            <a:r>
              <a:rPr lang="en-US" sz="2400" dirty="0" err="1">
                <a:solidFill>
                  <a:schemeClr val="tx1"/>
                </a:solidFill>
              </a:rPr>
              <a:t>đình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cần</a:t>
            </a:r>
            <a:r>
              <a:rPr lang="en-US" sz="2400" dirty="0">
                <a:solidFill>
                  <a:schemeClr val="tx1"/>
                </a:solidFill>
              </a:rPr>
              <a:t> bao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ki - </a:t>
            </a:r>
            <a:r>
              <a:rPr lang="en-US" sz="2400" dirty="0" err="1">
                <a:solidFill>
                  <a:schemeClr val="tx1"/>
                </a:solidFill>
              </a:rPr>
              <a:t>lô</a:t>
            </a:r>
            <a:r>
              <a:rPr lang="en-US" sz="2400" dirty="0">
                <a:solidFill>
                  <a:schemeClr val="tx1"/>
                </a:solidFill>
              </a:rPr>
              <a:t> - gam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đàn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10 </a:t>
            </a:r>
            <a:r>
              <a:rPr lang="en-US" sz="2400" b="1" dirty="0" err="1">
                <a:solidFill>
                  <a:srgbClr val="C00000"/>
                </a:solidFill>
              </a:rPr>
              <a:t>ngày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1934" y="2477811"/>
            <a:ext cx="92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Giải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587" y="2973737"/>
            <a:ext cx="9342125" cy="1662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dirty="0">
                <a:latin typeface="+mn-lt"/>
                <a:ea typeface="Calibri" panose="020F0502020204030204" pitchFamily="34" charset="0"/>
              </a:rPr>
              <a:t>Gia đình đó cần số ki-lô-gam thức ăn cho đàn gà trong 10 ngày là:</a:t>
            </a:r>
            <a:endParaRPr lang="en-US" sz="2300" dirty="0"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105. 80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.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1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0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 = 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84 00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0 (g) = 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84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 (kg)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Đáp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: 84 kg</a:t>
            </a:r>
          </a:p>
        </p:txBody>
      </p:sp>
    </p:spTree>
    <p:extLst>
      <p:ext uri="{BB962C8B-B14F-4D97-AF65-F5344CB8AC3E}">
        <p14:creationId xmlns:p14="http://schemas.microsoft.com/office/powerpoint/2010/main" val="393696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525" y="3368019"/>
            <a:ext cx="458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PHÉP CHIA</a:t>
            </a:r>
            <a:endParaRPr lang="vi-VN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318586" y="574620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6" y="501725"/>
            <a:ext cx="59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1. </a:t>
            </a:r>
            <a:r>
              <a:rPr lang="en-US" sz="3200" b="1" dirty="0" err="1">
                <a:solidFill>
                  <a:schemeClr val="bg1"/>
                </a:solidFill>
              </a:rPr>
              <a:t>Phép</a:t>
            </a:r>
            <a:r>
              <a:rPr lang="en-US" sz="3200" b="1" dirty="0">
                <a:solidFill>
                  <a:schemeClr val="bg1"/>
                </a:solidFill>
              </a:rPr>
              <a:t> chia </a:t>
            </a:r>
            <a:r>
              <a:rPr lang="en-US" sz="3200" b="1" dirty="0" err="1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898" y="1277626"/>
            <a:ext cx="8670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Ở tiểu học, ta đã biết phép 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chia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tự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nhiên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tự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nhiên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khác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0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: 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20101" y="2798769"/>
                <a:ext cx="4262907" cy="523220"/>
              </a:xfrm>
              <a:prstGeom prst="rect">
                <a:avLst/>
              </a:prstGeom>
              <a:solidFill>
                <a:srgbClr val="D4FD7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a 	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b="1" dirty="0"/>
                  <a:t> 	b 	= 	c</a:t>
                </a:r>
                <a:endParaRPr lang="vi-VN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101" y="2798769"/>
                <a:ext cx="4262907" cy="523220"/>
              </a:xfrm>
              <a:prstGeom prst="rect">
                <a:avLst/>
              </a:prstGeom>
              <a:blipFill>
                <a:blip r:embed="rId2"/>
                <a:stretch>
                  <a:fillRect l="-3004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2081085" y="3455592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725806" y="3431526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942081" y="3431525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7784" y="4194502"/>
            <a:ext cx="196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</a:rPr>
              <a:t>Số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bị</a:t>
            </a:r>
            <a:r>
              <a:rPr lang="en-US" sz="2800" b="1" dirty="0">
                <a:solidFill>
                  <a:srgbClr val="006600"/>
                </a:solidFill>
              </a:rPr>
              <a:t> chia</a:t>
            </a:r>
            <a:endParaRPr lang="vi-VN" sz="2800" b="1" dirty="0">
              <a:solidFill>
                <a:srgbClr val="00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1204" y="4194502"/>
            <a:ext cx="161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</a:rPr>
              <a:t>Số</a:t>
            </a:r>
            <a:r>
              <a:rPr lang="en-US" sz="2800" b="1" dirty="0">
                <a:solidFill>
                  <a:srgbClr val="006600"/>
                </a:solidFill>
              </a:rPr>
              <a:t> chia</a:t>
            </a:r>
            <a:endParaRPr lang="vi-VN" sz="2800" b="1" dirty="0">
              <a:solidFill>
                <a:srgbClr val="00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5418" y="4194501"/>
            <a:ext cx="1950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</a:rPr>
              <a:t>Thương</a:t>
            </a:r>
            <a:endParaRPr lang="vi-VN" sz="2800" b="1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98049" y="2841301"/>
            <a:ext cx="2163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ĐK</a:t>
            </a:r>
            <a:r>
              <a:rPr lang="en-US" sz="2800" b="1" dirty="0">
                <a:solidFill>
                  <a:srgbClr val="C00000"/>
                </a:solidFill>
              </a:rPr>
              <a:t>: </a:t>
            </a:r>
            <a:r>
              <a:rPr lang="vi-VN" sz="2800" b="1" dirty="0">
                <a:solidFill>
                  <a:srgbClr val="C00000"/>
                </a:solidFill>
              </a:rPr>
              <a:t>b</a:t>
            </a:r>
            <a:r>
              <a:rPr lang="en-US" sz="2800" b="1" dirty="0">
                <a:solidFill>
                  <a:srgbClr val="C00000"/>
                </a:solidFill>
              </a:rPr>
              <a:t> ≠ 0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8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424921" y="1890228"/>
            <a:ext cx="4417535" cy="523220"/>
          </a:xfrm>
          <a:prstGeom prst="rect">
            <a:avLst/>
          </a:prstGeom>
          <a:solidFill>
            <a:srgbClr val="D4FD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 	: 	b 	= 	c</a:t>
            </a:r>
            <a:endParaRPr lang="vi-VN" sz="28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69701" y="2485843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256460" y="2522160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95279" y="2559929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166446"/>
            <a:ext cx="198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</a:rPr>
              <a:t>Số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bị</a:t>
            </a:r>
            <a:r>
              <a:rPr lang="en-US" sz="2800" b="1" dirty="0">
                <a:solidFill>
                  <a:srgbClr val="006600"/>
                </a:solidFill>
              </a:rPr>
              <a:t> chia</a:t>
            </a:r>
            <a:endParaRPr lang="vi-VN" sz="2800" b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0125" y="3166446"/>
            <a:ext cx="161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</a:rPr>
              <a:t>Số</a:t>
            </a:r>
            <a:r>
              <a:rPr lang="en-US" sz="2800" b="1" dirty="0">
                <a:solidFill>
                  <a:srgbClr val="006600"/>
                </a:solidFill>
              </a:rPr>
              <a:t> chia</a:t>
            </a:r>
            <a:endParaRPr lang="vi-VN" sz="2800" b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3206" y="3166446"/>
            <a:ext cx="1597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</a:rPr>
              <a:t>Thương</a:t>
            </a:r>
            <a:endParaRPr lang="vi-VN" sz="2800" b="1" dirty="0">
              <a:solidFill>
                <a:srgbClr val="0066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42092" y="173888"/>
            <a:ext cx="5363308" cy="126609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Muốn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tìm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bị</a:t>
            </a:r>
            <a:r>
              <a:rPr lang="en-US" sz="2800" b="1" dirty="0">
                <a:solidFill>
                  <a:schemeClr val="tx1"/>
                </a:solidFill>
              </a:rPr>
              <a:t> chia, ta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nào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80692" y="3728645"/>
            <a:ext cx="5363308" cy="126609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Muốn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tìm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</a:rPr>
              <a:t> chia, ta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nào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vi-VN" sz="2800" b="1" dirty="0">
              <a:solidFill>
                <a:schemeClr val="tx1"/>
              </a:solidFill>
            </a:endParaRPr>
          </a:p>
        </p:txBody>
      </p:sp>
      <p:cxnSp>
        <p:nvCxnSpPr>
          <p:cNvPr id="12" name="Curved Connector 11"/>
          <p:cNvCxnSpPr/>
          <p:nvPr/>
        </p:nvCxnSpPr>
        <p:spPr>
          <a:xfrm flipV="1">
            <a:off x="669701" y="806934"/>
            <a:ext cx="2923505" cy="1010054"/>
          </a:xfrm>
          <a:prstGeom prst="curved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>
            <a:off x="2370455" y="3764469"/>
            <a:ext cx="1371637" cy="678195"/>
          </a:xfrm>
          <a:prstGeom prst="curved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55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6322" y="1642929"/>
                <a:ext cx="8340477" cy="1478418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3200" dirty="0"/>
                  <a:t>- Nếu </a:t>
                </a:r>
                <a:r>
                  <a:rPr lang="vi-VN" sz="3200" b="1" dirty="0">
                    <a:solidFill>
                      <a:srgbClr val="C00000"/>
                    </a:solidFill>
                  </a:rPr>
                  <a:t>a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:</a:t>
                </a:r>
                <a:r>
                  <a:rPr lang="vi-VN" sz="3200" b="1" dirty="0">
                    <a:solidFill>
                      <a:srgbClr val="C00000"/>
                    </a:solidFill>
                  </a:rPr>
                  <a:t> b =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q</a:t>
                </a:r>
                <a:r>
                  <a:rPr lang="vi-VN" sz="3200" b="1" dirty="0">
                    <a:solidFill>
                      <a:srgbClr val="C00000"/>
                    </a:solidFill>
                  </a:rPr>
                  <a:t>  </a:t>
                </a:r>
                <a:r>
                  <a:rPr lang="vi-VN" sz="3200" dirty="0"/>
                  <a:t>thì  </a:t>
                </a:r>
                <a:r>
                  <a:rPr lang="vi-VN" sz="3200" b="1" dirty="0">
                    <a:solidFill>
                      <a:srgbClr val="C00000"/>
                    </a:solidFill>
                  </a:rPr>
                  <a:t>a = b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. q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vi-VN" sz="3200" dirty="0"/>
                  <a:t>- Nếu </a:t>
                </a:r>
                <a:r>
                  <a:rPr lang="vi-VN" sz="3200" b="1" dirty="0">
                    <a:solidFill>
                      <a:srgbClr val="C00000"/>
                    </a:solidFill>
                  </a:rPr>
                  <a:t>a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:</a:t>
                </a:r>
                <a:r>
                  <a:rPr lang="vi-VN" sz="3200" b="1" dirty="0">
                    <a:solidFill>
                      <a:srgbClr val="C00000"/>
                    </a:solidFill>
                  </a:rPr>
                  <a:t> b =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q</a:t>
                </a:r>
                <a:r>
                  <a:rPr lang="vi-VN" sz="3200" dirty="0"/>
                  <a:t> </a:t>
                </a:r>
                <a:r>
                  <a:rPr lang="en-US" sz="3200" dirty="0"/>
                  <a:t>(q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200" dirty="0"/>
                  <a:t> 0)  </a:t>
                </a:r>
                <a:r>
                  <a:rPr lang="en-US" sz="3200" dirty="0" err="1"/>
                  <a:t>thì</a:t>
                </a:r>
                <a:r>
                  <a:rPr lang="en-US" sz="3200" dirty="0"/>
                  <a:t> 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a : q = b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22" y="1642929"/>
                <a:ext cx="8340477" cy="1478418"/>
              </a:xfrm>
              <a:prstGeom prst="rect">
                <a:avLst/>
              </a:prstGeom>
              <a:blipFill>
                <a:blip r:embed="rId2"/>
                <a:stretch>
                  <a:fillRect l="-1901" b="-12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34692" y="905359"/>
            <a:ext cx="3286986" cy="954107"/>
            <a:chOff x="582862" y="871075"/>
            <a:chExt cx="3286986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896664" y="871075"/>
              <a:ext cx="29731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</a:rPr>
                <a:t>Lưu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</a:rPr>
                <a:t> ý:</a:t>
              </a:r>
            </a:p>
            <a:p>
              <a:endParaRPr lang="vi-VN" sz="2400" b="1" i="1" u="sng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862" y="871075"/>
              <a:ext cx="313802" cy="493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1573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7618000" y="4194799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pSp>
        <p:nvGrpSpPr>
          <p:cNvPr id="5" name="Group 4"/>
          <p:cNvGrpSpPr/>
          <p:nvPr/>
        </p:nvGrpSpPr>
        <p:grpSpPr>
          <a:xfrm>
            <a:off x="216494" y="194426"/>
            <a:ext cx="3851983" cy="523219"/>
            <a:chOff x="114710" y="705311"/>
            <a:chExt cx="3851983" cy="523219"/>
          </a:xfrm>
          <a:solidFill>
            <a:srgbClr val="CCFFCC"/>
          </a:solidFill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710" y="705311"/>
              <a:ext cx="1005752" cy="523219"/>
            </a:xfrm>
            <a:prstGeom prst="rect">
              <a:avLst/>
            </a:prstGeom>
            <a:grpFill/>
          </p:spPr>
        </p:pic>
        <p:sp>
          <p:nvSpPr>
            <p:cNvPr id="4" name="TextBox 3"/>
            <p:cNvSpPr txBox="1"/>
            <p:nvPr/>
          </p:nvSpPr>
          <p:spPr>
            <a:xfrm>
              <a:off x="1120462" y="707473"/>
              <a:ext cx="2846231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/>
                <a:t>Tính</a:t>
              </a:r>
              <a:r>
                <a:rPr lang="en-US" sz="2600" dirty="0"/>
                <a:t>   2 795 : 215</a:t>
              </a:r>
              <a:endParaRPr lang="vi-VN" sz="2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4518" y="1100542"/>
            <a:ext cx="1932982" cy="1017431"/>
            <a:chOff x="385215" y="1545465"/>
            <a:chExt cx="1932982" cy="1017431"/>
          </a:xfrm>
        </p:grpSpPr>
        <p:sp>
          <p:nvSpPr>
            <p:cNvPr id="6" name="TextBox 5"/>
            <p:cNvSpPr txBox="1"/>
            <p:nvPr/>
          </p:nvSpPr>
          <p:spPr>
            <a:xfrm>
              <a:off x="1442434" y="1605394"/>
              <a:ext cx="862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215</a:t>
              </a:r>
              <a:endParaRPr lang="vi-VN" sz="28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29555" y="1545465"/>
              <a:ext cx="888642" cy="1017431"/>
              <a:chOff x="1429555" y="1545465"/>
              <a:chExt cx="888642" cy="1017431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1429555" y="1545465"/>
                <a:ext cx="0" cy="101743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429555" y="2112135"/>
                <a:ext cx="88864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385215" y="1619410"/>
              <a:ext cx="100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2795</a:t>
              </a:r>
              <a:endParaRPr lang="vi-VN" sz="28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61800" y="1682679"/>
            <a:ext cx="50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4569" y="1662231"/>
            <a:ext cx="64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64</a:t>
            </a:r>
            <a:endParaRPr lang="vi-VN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249277" y="1662231"/>
            <a:ext cx="31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  <a:endParaRPr lang="vi-VN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969675" y="1682679"/>
            <a:ext cx="50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7231" y="2098807"/>
            <a:ext cx="31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  <a:endParaRPr lang="vi-VN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030173" y="804866"/>
            <a:ext cx="5550795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Lấy</a:t>
            </a:r>
            <a:r>
              <a:rPr lang="en-US" sz="2200" dirty="0"/>
              <a:t> 279 chia </a:t>
            </a:r>
            <a:r>
              <a:rPr lang="en-US" sz="2200" dirty="0" err="1"/>
              <a:t>cho</a:t>
            </a:r>
            <a:r>
              <a:rPr lang="en-US" sz="2200" dirty="0"/>
              <a:t> 215 </a:t>
            </a:r>
            <a:r>
              <a:rPr lang="en-US" sz="2200" dirty="0" err="1"/>
              <a:t>được</a:t>
            </a:r>
            <a:r>
              <a:rPr lang="en-US" sz="2200" dirty="0"/>
              <a:t> 1, </a:t>
            </a: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1</a:t>
            </a:r>
            <a:r>
              <a:rPr lang="en-US" sz="2200" dirty="0"/>
              <a:t>;</a:t>
            </a:r>
            <a:endParaRPr lang="vi-VN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3344438" y="1307124"/>
            <a:ext cx="5550795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Lấy</a:t>
            </a:r>
            <a:r>
              <a:rPr lang="en-US" sz="2200" dirty="0"/>
              <a:t> 1 </a:t>
            </a:r>
            <a:r>
              <a:rPr lang="en-US" sz="2200" dirty="0" err="1"/>
              <a:t>nhân</a:t>
            </a:r>
            <a:r>
              <a:rPr lang="en-US" sz="2200" dirty="0"/>
              <a:t> 215 </a:t>
            </a:r>
            <a:r>
              <a:rPr lang="en-US" sz="2200" dirty="0" err="1"/>
              <a:t>được</a:t>
            </a:r>
            <a:r>
              <a:rPr lang="en-US" sz="2200" dirty="0"/>
              <a:t> 215, </a:t>
            </a:r>
            <a:r>
              <a:rPr lang="en-US" sz="2200" dirty="0" err="1"/>
              <a:t>lấy</a:t>
            </a:r>
            <a:r>
              <a:rPr lang="en-US" sz="2200" dirty="0"/>
              <a:t> 279 </a:t>
            </a:r>
            <a:r>
              <a:rPr lang="en-US" sz="2200" dirty="0" err="1"/>
              <a:t>trừ</a:t>
            </a:r>
            <a:r>
              <a:rPr lang="en-US" sz="2200" dirty="0"/>
              <a:t> </a:t>
            </a:r>
            <a:r>
              <a:rPr lang="en-US" sz="2200" dirty="0" err="1"/>
              <a:t>đi</a:t>
            </a:r>
            <a:r>
              <a:rPr lang="en-US" sz="2200" dirty="0"/>
              <a:t> 215 </a:t>
            </a:r>
            <a:r>
              <a:rPr lang="en-US" sz="2200" dirty="0" err="1"/>
              <a:t>được</a:t>
            </a:r>
            <a:r>
              <a:rPr lang="en-US" sz="2200" dirty="0"/>
              <a:t> 64, </a:t>
            </a: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64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3030173" y="2299438"/>
            <a:ext cx="380458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Hạ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5</a:t>
            </a:r>
            <a:r>
              <a:rPr lang="en-US" sz="2200" dirty="0"/>
              <a:t>, </a:t>
            </a:r>
            <a:r>
              <a:rPr lang="en-US" sz="2200" dirty="0" err="1"/>
              <a:t>được</a:t>
            </a:r>
            <a:r>
              <a:rPr lang="en-US" sz="2200" dirty="0"/>
              <a:t> 645;</a:t>
            </a:r>
            <a:endParaRPr lang="vi-VN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3344439" y="2763249"/>
            <a:ext cx="5550795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Lấy</a:t>
            </a:r>
            <a:r>
              <a:rPr lang="en-US" sz="2200" dirty="0"/>
              <a:t> 645 chia </a:t>
            </a:r>
            <a:r>
              <a:rPr lang="en-US" sz="2200" dirty="0" err="1"/>
              <a:t>cho</a:t>
            </a:r>
            <a:r>
              <a:rPr lang="en-US" sz="2200" dirty="0"/>
              <a:t> 215 </a:t>
            </a:r>
            <a:r>
              <a:rPr lang="en-US" sz="2200" dirty="0" err="1"/>
              <a:t>được</a:t>
            </a:r>
            <a:r>
              <a:rPr lang="en-US" sz="2200" dirty="0"/>
              <a:t> 3, </a:t>
            </a: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chemeClr val="tx1"/>
                </a:solidFill>
              </a:rPr>
              <a:t>;</a:t>
            </a:r>
            <a:endParaRPr lang="vi-VN" sz="22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4439" y="3237618"/>
            <a:ext cx="5550795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Lấy</a:t>
            </a:r>
            <a:r>
              <a:rPr lang="en-US" sz="2200" dirty="0"/>
              <a:t> 3 </a:t>
            </a:r>
            <a:r>
              <a:rPr lang="en-US" sz="2200" dirty="0" err="1"/>
              <a:t>nhân</a:t>
            </a:r>
            <a:r>
              <a:rPr lang="en-US" sz="2200" dirty="0"/>
              <a:t> 215 </a:t>
            </a:r>
            <a:r>
              <a:rPr lang="en-US" sz="2200" dirty="0" err="1"/>
              <a:t>được</a:t>
            </a:r>
            <a:r>
              <a:rPr lang="en-US" sz="2200" dirty="0"/>
              <a:t> 645; </a:t>
            </a:r>
            <a:r>
              <a:rPr lang="en-US" sz="2200" dirty="0" err="1"/>
              <a:t>lấy</a:t>
            </a:r>
            <a:r>
              <a:rPr lang="en-US" sz="2200" dirty="0"/>
              <a:t> 645 </a:t>
            </a:r>
            <a:r>
              <a:rPr lang="en-US" sz="2200" dirty="0" err="1"/>
              <a:t>trừ</a:t>
            </a:r>
            <a:r>
              <a:rPr lang="en-US" sz="2200" dirty="0"/>
              <a:t> </a:t>
            </a:r>
            <a:r>
              <a:rPr lang="en-US" sz="2200" dirty="0" err="1"/>
              <a:t>đi</a:t>
            </a:r>
            <a:r>
              <a:rPr lang="en-US" sz="2200" dirty="0"/>
              <a:t> 645 </a:t>
            </a:r>
            <a:r>
              <a:rPr lang="en-US" sz="2200" dirty="0" err="1"/>
              <a:t>được</a:t>
            </a:r>
            <a:r>
              <a:rPr lang="en-US" sz="2200" dirty="0"/>
              <a:t> 0, </a:t>
            </a: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0</a:t>
            </a:r>
            <a:r>
              <a:rPr lang="en-US" sz="2200" dirty="0"/>
              <a:t>.</a:t>
            </a:r>
            <a:endParaRPr lang="vi-VN" sz="2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518" y="4331277"/>
            <a:ext cx="3788292" cy="49244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/>
              <a:t>Vậy</a:t>
            </a:r>
            <a:r>
              <a:rPr lang="en-US" sz="2600" b="1" dirty="0"/>
              <a:t> 2 795 : 215 = 13</a:t>
            </a:r>
            <a:endParaRPr lang="vi-VN" sz="26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997" y="3882325"/>
            <a:ext cx="2255003" cy="12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976757" y="0"/>
            <a:ext cx="7384943" cy="1675944"/>
          </a:xfrm>
          <a:prstGeom prst="horizontalScroll">
            <a:avLst/>
          </a:prstGeom>
          <a:solidFill>
            <a:srgbClr val="CC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900" b="1" dirty="0" err="1">
                <a:solidFill>
                  <a:schemeClr val="tx1"/>
                </a:solidFill>
              </a:rPr>
              <a:t>Luyện</a:t>
            </a:r>
            <a:r>
              <a:rPr lang="en-US" sz="2900" b="1" dirty="0">
                <a:solidFill>
                  <a:schemeClr val="tx1"/>
                </a:solidFill>
              </a:rPr>
              <a:t> </a:t>
            </a:r>
            <a:r>
              <a:rPr lang="en-US" sz="2900" b="1" dirty="0" err="1">
                <a:solidFill>
                  <a:schemeClr val="tx1"/>
                </a:solidFill>
              </a:rPr>
              <a:t>tập</a:t>
            </a:r>
            <a:r>
              <a:rPr lang="en-US" sz="2900" b="1" dirty="0">
                <a:solidFill>
                  <a:schemeClr val="tx1"/>
                </a:solidFill>
              </a:rPr>
              <a:t> 4: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err="1">
                <a:solidFill>
                  <a:schemeClr val="tx1"/>
                </a:solidFill>
              </a:rPr>
              <a:t>Đặt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err="1">
                <a:solidFill>
                  <a:schemeClr val="tx1"/>
                </a:solidFill>
              </a:rPr>
              <a:t>tính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err="1">
                <a:solidFill>
                  <a:schemeClr val="tx1"/>
                </a:solidFill>
              </a:rPr>
              <a:t>để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err="1">
                <a:solidFill>
                  <a:schemeClr val="tx1"/>
                </a:solidFill>
              </a:rPr>
              <a:t>tính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err="1">
                <a:solidFill>
                  <a:schemeClr val="tx1"/>
                </a:solidFill>
              </a:rPr>
              <a:t>thương</a:t>
            </a:r>
            <a:endParaRPr lang="en-US" sz="29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900" dirty="0">
                <a:solidFill>
                  <a:schemeClr val="tx1"/>
                </a:solidFill>
              </a:rPr>
              <a:t>139 004 : 236</a:t>
            </a:r>
            <a:endParaRPr lang="vi-VN" sz="29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21855" y="1794994"/>
            <a:ext cx="2571942" cy="1017431"/>
            <a:chOff x="-253745" y="1545465"/>
            <a:chExt cx="2571942" cy="1017431"/>
          </a:xfrm>
        </p:grpSpPr>
        <p:sp>
          <p:nvSpPr>
            <p:cNvPr id="8" name="TextBox 7"/>
            <p:cNvSpPr txBox="1"/>
            <p:nvPr/>
          </p:nvSpPr>
          <p:spPr>
            <a:xfrm>
              <a:off x="1442433" y="1594641"/>
              <a:ext cx="862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236</a:t>
              </a:r>
              <a:endParaRPr lang="vi-VN" sz="320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429555" y="1545465"/>
              <a:ext cx="888642" cy="1017431"/>
              <a:chOff x="1429555" y="1545465"/>
              <a:chExt cx="888642" cy="1017431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1429555" y="1545465"/>
                <a:ext cx="0" cy="101743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429555" y="2112135"/>
                <a:ext cx="88864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-253745" y="1605039"/>
              <a:ext cx="19777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139 004</a:t>
              </a:r>
              <a:endParaRPr lang="vi-VN" sz="3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32948" y="2359774"/>
            <a:ext cx="50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2207" y="2381541"/>
            <a:ext cx="43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endParaRPr lang="vi-VN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949573" y="2367422"/>
            <a:ext cx="31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endParaRPr lang="vi-VN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707696" y="2381541"/>
            <a:ext cx="20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endParaRPr lang="vi-VN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858921" y="2359774"/>
            <a:ext cx="50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9127" y="2865103"/>
            <a:ext cx="31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endParaRPr lang="vi-VN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821123" y="4026355"/>
            <a:ext cx="4726547" cy="55399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Vậy</a:t>
            </a:r>
            <a:r>
              <a:rPr lang="en-US" sz="3000" b="1" dirty="0"/>
              <a:t> 139 004 : 236 = 589</a:t>
            </a:r>
            <a:endParaRPr lang="vi-VN" sz="3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413177" y="2381542"/>
            <a:ext cx="31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  <a:endParaRPr lang="vi-VN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3679748" y="2865318"/>
            <a:ext cx="31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  <a:endParaRPr lang="vi-VN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3400300" y="2865318"/>
            <a:ext cx="31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endParaRPr lang="vi-VN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4184397" y="2863315"/>
            <a:ext cx="31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  <a:endParaRPr lang="vi-VN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084894" y="2352025"/>
            <a:ext cx="50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4536" y="3335388"/>
            <a:ext cx="31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endParaRPr lang="vi-VN" sz="32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99" y="3467557"/>
            <a:ext cx="1487401" cy="11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3" grpId="0"/>
      <p:bldP spid="24" grpId="0"/>
      <p:bldP spid="26" grpId="0"/>
      <p:bldP spid="29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318586" y="574620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6" y="501725"/>
            <a:ext cx="59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2. </a:t>
            </a:r>
            <a:r>
              <a:rPr lang="en-US" sz="3200" b="1" dirty="0" err="1">
                <a:solidFill>
                  <a:schemeClr val="bg1"/>
                </a:solidFill>
              </a:rPr>
              <a:t>Phép</a:t>
            </a:r>
            <a:r>
              <a:rPr lang="en-US" sz="3200" b="1" dirty="0">
                <a:solidFill>
                  <a:schemeClr val="bg1"/>
                </a:solidFill>
              </a:rPr>
              <a:t> chia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dư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12947" y="1312523"/>
            <a:ext cx="6208275" cy="490410"/>
            <a:chOff x="112947" y="1312523"/>
            <a:chExt cx="6208275" cy="490410"/>
          </a:xfrm>
          <a:solidFill>
            <a:srgbClr val="CCFFCC"/>
          </a:solidFill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947" y="1312762"/>
              <a:ext cx="1029359" cy="490171"/>
            </a:xfrm>
            <a:prstGeom prst="rect">
              <a:avLst/>
            </a:prstGeom>
            <a:grpFill/>
          </p:spPr>
        </p:pic>
        <p:sp>
          <p:nvSpPr>
            <p:cNvPr id="3" name="TextBox 2"/>
            <p:cNvSpPr txBox="1"/>
            <p:nvPr/>
          </p:nvSpPr>
          <p:spPr>
            <a:xfrm>
              <a:off x="1118112" y="1312523"/>
              <a:ext cx="520311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/>
                <a:t>Thực</a:t>
              </a:r>
              <a:r>
                <a:rPr lang="en-US" sz="2500" b="1" dirty="0"/>
                <a:t> </a:t>
              </a:r>
              <a:r>
                <a:rPr lang="en-US" sz="2500" b="1" dirty="0" err="1"/>
                <a:t>hiện</a:t>
              </a:r>
              <a:r>
                <a:rPr lang="en-US" sz="2500" b="1" dirty="0"/>
                <a:t> </a:t>
              </a:r>
              <a:r>
                <a:rPr lang="en-US" sz="2500" b="1" dirty="0" err="1"/>
                <a:t>phép</a:t>
              </a:r>
              <a:r>
                <a:rPr lang="en-US" sz="2500" b="1" dirty="0"/>
                <a:t> chia 236 </a:t>
              </a:r>
              <a:r>
                <a:rPr lang="en-US" sz="2500" b="1" dirty="0" err="1"/>
                <a:t>cho</a:t>
              </a:r>
              <a:r>
                <a:rPr lang="en-US" sz="2500" b="1" dirty="0"/>
                <a:t> 12</a:t>
              </a:r>
              <a:endParaRPr lang="vi-VN" sz="2500" b="1" dirty="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5336" y="59302"/>
            <a:ext cx="1860691" cy="120808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856782" y="2034199"/>
            <a:ext cx="1784287" cy="1017431"/>
            <a:chOff x="533910" y="1545465"/>
            <a:chExt cx="1784287" cy="1017431"/>
          </a:xfrm>
        </p:grpSpPr>
        <p:sp>
          <p:nvSpPr>
            <p:cNvPr id="33" name="TextBox 32"/>
            <p:cNvSpPr txBox="1"/>
            <p:nvPr/>
          </p:nvSpPr>
          <p:spPr>
            <a:xfrm>
              <a:off x="1442434" y="1605394"/>
              <a:ext cx="862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12</a:t>
              </a:r>
              <a:endParaRPr lang="vi-VN" sz="3200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429555" y="1545465"/>
              <a:ext cx="888642" cy="1017431"/>
              <a:chOff x="1429555" y="1545465"/>
              <a:chExt cx="888642" cy="1017431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1429555" y="1545465"/>
                <a:ext cx="0" cy="101743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429555" y="2112135"/>
                <a:ext cx="88864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533910" y="1579849"/>
              <a:ext cx="862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236</a:t>
              </a:r>
              <a:endParaRPr lang="vi-VN" sz="3200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785188" y="2666001"/>
            <a:ext cx="50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6782" y="2645064"/>
            <a:ext cx="31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  <a:endParaRPr lang="vi-VN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3085413" y="2651291"/>
            <a:ext cx="31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  <a:endParaRPr lang="vi-VN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3337194" y="2648688"/>
            <a:ext cx="31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</a:t>
            </a:r>
            <a:endParaRPr lang="vi-VN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4013819" y="2660798"/>
            <a:ext cx="50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37194" y="3175100"/>
            <a:ext cx="31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</a:t>
            </a:r>
            <a:endParaRPr lang="vi-VN" sz="3200" dirty="0"/>
          </a:p>
        </p:txBody>
      </p:sp>
      <p:sp>
        <p:nvSpPr>
          <p:cNvPr id="44" name="Rectangle 43"/>
          <p:cNvSpPr/>
          <p:nvPr/>
        </p:nvSpPr>
        <p:spPr>
          <a:xfrm>
            <a:off x="145031" y="3748136"/>
            <a:ext cx="4172937" cy="65883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vi-VN" sz="2800" b="1" dirty="0">
                <a:latin typeface="+mn-lt"/>
                <a:ea typeface="Calibri" panose="020F0502020204030204" pitchFamily="34" charset="0"/>
              </a:rPr>
              <a:t>Vậy 236 : 12 = 19 (dư 8)</a:t>
            </a:r>
            <a:endParaRPr lang="en-US" sz="28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40475" y="3873651"/>
            <a:ext cx="133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tức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</a:t>
            </a:r>
            <a:endParaRPr lang="vi-VN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5674148" y="3808248"/>
            <a:ext cx="3221879" cy="53860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/>
              <a:t>236 = 12 . 19 + 8</a:t>
            </a:r>
            <a:endParaRPr lang="vi-VN" sz="2900" b="1" dirty="0"/>
          </a:p>
        </p:txBody>
      </p:sp>
    </p:spTree>
    <p:extLst>
      <p:ext uri="{BB962C8B-B14F-4D97-AF65-F5344CB8AC3E}">
        <p14:creationId xmlns:p14="http://schemas.microsoft.com/office/powerpoint/2010/main" val="286037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 dirty="0"/>
          </a:p>
        </p:txBody>
      </p:sp>
      <p:sp>
        <p:nvSpPr>
          <p:cNvPr id="3" name="TextBox 2"/>
          <p:cNvSpPr txBox="1"/>
          <p:nvPr/>
        </p:nvSpPr>
        <p:spPr>
          <a:xfrm>
            <a:off x="401761" y="2545881"/>
            <a:ext cx="8340477" cy="259782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Khi </a:t>
            </a:r>
            <a:r>
              <a:rPr lang="en-US" sz="2800" b="1" dirty="0">
                <a:solidFill>
                  <a:schemeClr val="tx1"/>
                </a:solidFill>
              </a:rPr>
              <a:t>r = 0 </a:t>
            </a:r>
            <a:r>
              <a:rPr lang="en-US" sz="2800" dirty="0">
                <a:solidFill>
                  <a:schemeClr val="tx1"/>
                </a:solidFill>
              </a:rPr>
              <a:t>ta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phép</a:t>
            </a:r>
            <a:r>
              <a:rPr lang="en-US" sz="2800" dirty="0">
                <a:solidFill>
                  <a:schemeClr val="tx1"/>
                </a:solidFill>
              </a:rPr>
              <a:t> chia </a:t>
            </a:r>
            <a:r>
              <a:rPr lang="en-US" sz="2800" dirty="0" err="1">
                <a:solidFill>
                  <a:schemeClr val="tx1"/>
                </a:solidFill>
              </a:rPr>
              <a:t>hết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Khi </a:t>
            </a:r>
            <a:r>
              <a:rPr lang="en-US" sz="2800" b="1" dirty="0">
                <a:solidFill>
                  <a:schemeClr val="tx1"/>
                </a:solidFill>
              </a:rPr>
              <a:t>r ≠ 0 </a:t>
            </a:r>
            <a:r>
              <a:rPr lang="en-US" sz="2800" dirty="0">
                <a:solidFill>
                  <a:schemeClr val="tx1"/>
                </a:solidFill>
              </a:rPr>
              <a:t>ta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phép</a:t>
            </a:r>
            <a:r>
              <a:rPr lang="en-US" sz="2800" dirty="0">
                <a:solidFill>
                  <a:schemeClr val="tx1"/>
                </a:solidFill>
              </a:rPr>
              <a:t> chia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dư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Ta </a:t>
            </a:r>
            <a:r>
              <a:rPr lang="en-US" sz="2800" dirty="0" err="1">
                <a:solidFill>
                  <a:schemeClr val="tx1"/>
                </a:solidFill>
              </a:rPr>
              <a:t>nói</a:t>
            </a:r>
            <a:r>
              <a:rPr lang="en-US" sz="2800" dirty="0">
                <a:solidFill>
                  <a:schemeClr val="tx1"/>
                </a:solidFill>
              </a:rPr>
              <a:t>: a chia </a:t>
            </a:r>
            <a:r>
              <a:rPr lang="en-US" sz="2800" dirty="0" err="1">
                <a:solidFill>
                  <a:schemeClr val="tx1"/>
                </a:solidFill>
              </a:rPr>
              <a:t>cho</a:t>
            </a:r>
            <a:r>
              <a:rPr lang="en-US" sz="2800" dirty="0">
                <a:solidFill>
                  <a:schemeClr val="tx1"/>
                </a:solidFill>
              </a:rPr>
              <a:t> b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q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r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Kí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hiệu</a:t>
            </a:r>
            <a:r>
              <a:rPr lang="en-US" sz="2800" dirty="0">
                <a:solidFill>
                  <a:schemeClr val="tx1"/>
                </a:solidFill>
              </a:rPr>
              <a:t>: a : b  = q ( </a:t>
            </a:r>
            <a:r>
              <a:rPr lang="en-US" sz="2800" dirty="0" err="1">
                <a:solidFill>
                  <a:schemeClr val="tx1"/>
                </a:solidFill>
              </a:rPr>
              <a:t>dư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r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5099" y="2206979"/>
            <a:ext cx="3230323" cy="558856"/>
            <a:chOff x="-5316818" y="-105506"/>
            <a:chExt cx="3230323" cy="558856"/>
          </a:xfrm>
        </p:grpSpPr>
        <p:sp>
          <p:nvSpPr>
            <p:cNvPr id="4" name="TextBox 3"/>
            <p:cNvSpPr txBox="1"/>
            <p:nvPr/>
          </p:nvSpPr>
          <p:spPr>
            <a:xfrm>
              <a:off x="-5059679" y="-69870"/>
              <a:ext cx="2973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</a:rPr>
                <a:t>Lưu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</a:rPr>
                <a:t> ý: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316818" y="-105506"/>
              <a:ext cx="313802" cy="493117"/>
            </a:xfrm>
            <a:prstGeom prst="rect">
              <a:avLst/>
            </a:prstGeom>
          </p:spPr>
        </p:pic>
      </p:grp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10088CC7-E88F-8374-8723-59CF50F327CD}"/>
              </a:ext>
            </a:extLst>
          </p:cNvPr>
          <p:cNvSpPr/>
          <p:nvPr/>
        </p:nvSpPr>
        <p:spPr>
          <a:xfrm>
            <a:off x="540355" y="0"/>
            <a:ext cx="8063288" cy="224261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Cho </a:t>
            </a:r>
            <a:r>
              <a:rPr lang="en-US" sz="2800" dirty="0" err="1">
                <a:solidFill>
                  <a:schemeClr val="tx1"/>
                </a:solidFill>
              </a:rPr>
              <a:t>hai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tự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nhiên</a:t>
            </a:r>
            <a:r>
              <a:rPr lang="en-US" sz="2800" dirty="0">
                <a:solidFill>
                  <a:schemeClr val="tx1"/>
                </a:solidFill>
              </a:rPr>
              <a:t> a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b </a:t>
            </a:r>
            <a:r>
              <a:rPr lang="en-US" sz="2800" dirty="0" err="1">
                <a:solidFill>
                  <a:schemeClr val="tx1"/>
                </a:solidFill>
              </a:rPr>
              <a:t>với</a:t>
            </a:r>
            <a:r>
              <a:rPr lang="en-US" sz="2800" dirty="0">
                <a:solidFill>
                  <a:schemeClr val="tx1"/>
                </a:solidFill>
              </a:rPr>
              <a:t> b ≠ 0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  Khi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luôn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tìm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đúng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tự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nhiên</a:t>
            </a:r>
            <a:r>
              <a:rPr lang="en-US" sz="2800" dirty="0">
                <a:solidFill>
                  <a:schemeClr val="tx1"/>
                </a:solidFill>
              </a:rPr>
              <a:t> q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r </a:t>
            </a:r>
            <a:r>
              <a:rPr lang="en-US" sz="2800" dirty="0" err="1">
                <a:solidFill>
                  <a:schemeClr val="tx1"/>
                </a:solidFill>
              </a:rPr>
              <a:t>sao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a = b . q + r  (0 ≤ r &lt; b)</a:t>
            </a:r>
          </a:p>
        </p:txBody>
      </p:sp>
    </p:spTree>
    <p:extLst>
      <p:ext uri="{BB962C8B-B14F-4D97-AF65-F5344CB8AC3E}">
        <p14:creationId xmlns:p14="http://schemas.microsoft.com/office/powerpoint/2010/main" val="13892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85543"/>
            <a:ext cx="7109138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</a:rPr>
              <a:t>BÀI 4: PHÉP NHÂN VÀ PHÉP CHIA SỐ TỰ NHIÊN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</a:rPr>
              <a:t>(2 </a:t>
            </a:r>
            <a:r>
              <a:rPr lang="en-US" sz="4400" b="1" dirty="0" err="1">
                <a:solidFill>
                  <a:schemeClr val="bg1"/>
                </a:solidFill>
              </a:rPr>
              <a:t>Tiết</a:t>
            </a:r>
            <a:r>
              <a:rPr lang="en-US" sz="4400" b="1" dirty="0">
                <a:solidFill>
                  <a:schemeClr val="bg1"/>
                </a:solidFill>
              </a:rPr>
              <a:t>)</a:t>
            </a:r>
            <a:endParaRPr lang="vi-VN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9138" y="2667139"/>
            <a:ext cx="1858046" cy="1354169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32C7430B-C4A8-D1B9-B312-36F9EF3F8F11}"/>
              </a:ext>
            </a:extLst>
          </p:cNvPr>
          <p:cNvSpPr txBox="1"/>
          <p:nvPr/>
        </p:nvSpPr>
        <p:spPr>
          <a:xfrm>
            <a:off x="4248221" y="4272158"/>
            <a:ext cx="4636577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Người</a:t>
            </a:r>
            <a:r>
              <a:rPr lang="en-US" sz="19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dạy</a:t>
            </a:r>
            <a:r>
              <a:rPr lang="en-US" sz="1900" b="1" dirty="0">
                <a:solidFill>
                  <a:schemeClr val="tx1"/>
                </a:solidFill>
                <a:latin typeface="HP001 4 hàng" panose="020B0603050302020204" pitchFamily="34" charset="0"/>
              </a:rPr>
              <a:t>: </a:t>
            </a:r>
            <a:r>
              <a:rPr lang="en-US" sz="19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Dương</a:t>
            </a:r>
            <a:r>
              <a:rPr lang="en-US" sz="19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Hương</a:t>
            </a:r>
            <a:r>
              <a:rPr lang="en-US" sz="1900" b="1" dirty="0">
                <a:solidFill>
                  <a:schemeClr val="tx1"/>
                </a:solidFill>
                <a:latin typeface="HP001 4 hàng" panose="020B0603050302020204" pitchFamily="34" charset="0"/>
              </a:rPr>
              <a:t> Giang</a:t>
            </a:r>
            <a:endParaRPr lang="vi-VN" sz="19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276678" y="4617255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8276678" y="4617255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388376" y="-59730"/>
            <a:ext cx="8367248" cy="1989011"/>
          </a:xfrm>
          <a:prstGeom prst="horizontalScroll">
            <a:avLst/>
          </a:prstGeom>
          <a:solidFill>
            <a:srgbClr val="CC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</a:rPr>
              <a:t>Luyện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tập</a:t>
            </a:r>
            <a:r>
              <a:rPr lang="en-US" sz="2800" b="1" dirty="0">
                <a:solidFill>
                  <a:schemeClr val="tx1"/>
                </a:solidFill>
              </a:rPr>
              <a:t> 5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err="1">
                <a:solidFill>
                  <a:schemeClr val="tx1"/>
                </a:solidFill>
              </a:rPr>
              <a:t>Đặt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phép</a:t>
            </a:r>
            <a:r>
              <a:rPr lang="en-US" sz="2800" dirty="0">
                <a:solidFill>
                  <a:schemeClr val="tx1"/>
                </a:solidFill>
              </a:rPr>
              <a:t> chia </a:t>
            </a:r>
            <a:r>
              <a:rPr lang="en-US" sz="2800" b="1" dirty="0">
                <a:solidFill>
                  <a:schemeClr val="tx1"/>
                </a:solidFill>
              </a:rPr>
              <a:t>5 125 : 320</a:t>
            </a:r>
            <a:endParaRPr lang="vi-VN" sz="28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42094" y="2063034"/>
            <a:ext cx="2594624" cy="1017431"/>
            <a:chOff x="164580" y="1545465"/>
            <a:chExt cx="2594624" cy="1017431"/>
          </a:xfrm>
        </p:grpSpPr>
        <p:sp>
          <p:nvSpPr>
            <p:cNvPr id="6" name="TextBox 5"/>
            <p:cNvSpPr txBox="1"/>
            <p:nvPr/>
          </p:nvSpPr>
          <p:spPr>
            <a:xfrm>
              <a:off x="1460515" y="1553192"/>
              <a:ext cx="1298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320</a:t>
              </a:r>
              <a:endParaRPr lang="vi-VN" sz="36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429555" y="1545465"/>
              <a:ext cx="888642" cy="1017431"/>
              <a:chOff x="1429555" y="1545465"/>
              <a:chExt cx="888642" cy="1017431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1429555" y="1545465"/>
                <a:ext cx="0" cy="101743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429555" y="2112135"/>
                <a:ext cx="88864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64580" y="1581021"/>
              <a:ext cx="1736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5125</a:t>
              </a:r>
              <a:endParaRPr lang="vi-VN" sz="36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37089" y="2657782"/>
            <a:ext cx="50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9137" y="2664255"/>
            <a:ext cx="31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endParaRPr lang="vi-VN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75132" y="2664256"/>
            <a:ext cx="31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endParaRPr lang="vi-VN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147996" y="2667795"/>
            <a:ext cx="31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  <a:endParaRPr lang="vi-VN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9933" y="2662947"/>
            <a:ext cx="50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6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826" y="4050128"/>
            <a:ext cx="4726547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Vậy</a:t>
            </a:r>
            <a:r>
              <a:rPr lang="en-US" sz="2800" b="1" dirty="0"/>
              <a:t> 5125 : 320 = 16 (</a:t>
            </a:r>
            <a:r>
              <a:rPr lang="en-US" sz="2800" b="1" dirty="0" err="1"/>
              <a:t>dư</a:t>
            </a:r>
            <a:r>
              <a:rPr lang="en-US" sz="2800" b="1" dirty="0"/>
              <a:t> 5</a:t>
            </a:r>
            <a:r>
              <a:rPr lang="en-US" sz="2400" b="1" dirty="0"/>
              <a:t>)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80295" y="2670490"/>
            <a:ext cx="31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</a:t>
            </a:r>
            <a:endParaRPr lang="vi-VN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4135535" y="3205164"/>
            <a:ext cx="31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  <a:endParaRPr lang="vi-VN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973" y="3334865"/>
            <a:ext cx="1827405" cy="12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5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 animBg="1"/>
      <p:bldP spid="18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VID-19:: Đoàn y, bác sỹ chi viện từ Bình Định tới Đà Nẵng sẵn sàng nhận  nhiệm vụ - Ảnh thời sự trong nước - Văn hoá &amp;amp; Xã hội - Th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823" y="0"/>
            <a:ext cx="1912177" cy="131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5" name="Chevron 4"/>
          <p:cNvSpPr/>
          <p:nvPr/>
        </p:nvSpPr>
        <p:spPr>
          <a:xfrm>
            <a:off x="257577" y="592428"/>
            <a:ext cx="502277" cy="373487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0767" y="456005"/>
            <a:ext cx="4056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VẬN DỤNG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148318"/>
            <a:ext cx="9144000" cy="168584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/>
              <a:t>Bài</a:t>
            </a:r>
            <a:r>
              <a:rPr lang="en-US" sz="2400" b="1" dirty="0"/>
              <a:t> 5: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niên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nguyện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130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người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thuê</a:t>
            </a:r>
            <a:r>
              <a:rPr lang="en-US" sz="2400" dirty="0"/>
              <a:t> ô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di </a:t>
            </a:r>
            <a:r>
              <a:rPr lang="en-US" sz="2400" dirty="0" err="1"/>
              <a:t>chuyển</a:t>
            </a:r>
            <a:r>
              <a:rPr lang="en-US" sz="2400" dirty="0"/>
              <a:t>. </a:t>
            </a:r>
            <a:r>
              <a:rPr lang="en-US" sz="2400" dirty="0" err="1"/>
              <a:t>Họ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thuê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mỗi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xe</a:t>
            </a:r>
            <a:r>
              <a:rPr lang="en-US" sz="2400" dirty="0"/>
              <a:t> </a:t>
            </a:r>
            <a:r>
              <a:rPr lang="en-US" sz="2400" dirty="0" err="1"/>
              <a:t>chở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45 </a:t>
            </a:r>
            <a:r>
              <a:rPr lang="en-US" sz="2400" b="1" dirty="0" err="1">
                <a:solidFill>
                  <a:srgbClr val="C00000"/>
                </a:solidFill>
              </a:rPr>
              <a:t>người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?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49274" y="2838670"/>
            <a:ext cx="80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Giải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7194" y="3339889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600" dirty="0"/>
              <a:t>Ta có:</a:t>
            </a:r>
            <a:r>
              <a:rPr lang="en-US" sz="2600" dirty="0"/>
              <a:t> </a:t>
            </a:r>
            <a:r>
              <a:rPr lang="vi-VN" sz="2600" dirty="0"/>
              <a:t>130 : 45 =  2 (dư 40)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759854" y="3963564"/>
            <a:ext cx="73229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dirty="0"/>
              <a:t>Vậy đội thanh niên cần thuê ít nhất là </a:t>
            </a:r>
            <a:r>
              <a:rPr lang="vi-VN" sz="2600" b="1" dirty="0"/>
              <a:t>3 </a:t>
            </a:r>
            <a:r>
              <a:rPr lang="vi-VN" sz="2600" dirty="0"/>
              <a:t>xe ô tô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304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04552" y="500456"/>
            <a:ext cx="475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814" y="1634993"/>
            <a:ext cx="772618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chữa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endParaRPr lang="en-US" sz="2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BT 1,2,3 (SGK/21)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vi-VN" sz="2800" dirty="0"/>
              <a:t>Chuẩn bị bài mới “</a:t>
            </a:r>
            <a:r>
              <a:rPr lang="vi-VN" sz="2800" b="1" dirty="0"/>
              <a:t>Phép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lũy</a:t>
            </a:r>
            <a:r>
              <a:rPr lang="en-US" sz="2800" b="1" dirty="0"/>
              <a:t> </a:t>
            </a:r>
            <a:r>
              <a:rPr lang="en-US" sz="2800" b="1" dirty="0" err="1"/>
              <a:t>thừa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mũ</a:t>
            </a:r>
            <a:r>
              <a:rPr lang="en-US" sz="2800" b="1" dirty="0"/>
              <a:t> </a:t>
            </a:r>
            <a:r>
              <a:rPr lang="vi-VN" sz="2800" b="1" dirty="0"/>
              <a:t>tự nhiên</a:t>
            </a:r>
            <a:r>
              <a:rPr lang="vi-VN" sz="2800" dirty="0"/>
              <a:t>”.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9175"/>
          <a:stretch/>
        </p:blipFill>
        <p:spPr>
          <a:xfrm>
            <a:off x="7122632" y="-221494"/>
            <a:ext cx="2033632" cy="15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525" y="3368019"/>
            <a:ext cx="458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PHÉP NHÂN</a:t>
            </a:r>
            <a:endParaRPr lang="vi-VN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+mn-lt"/>
              </a:rPr>
              <a:t>4</a:t>
            </a:fld>
            <a:endParaRPr lang="en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013" y="871523"/>
            <a:ext cx="8640507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+mn-lt"/>
                <a:ea typeface="Calibri" panose="020F0502020204030204" pitchFamily="34" charset="0"/>
              </a:rPr>
              <a:t>Ở tiểu học, ta đã biết phép nhân các số tự nhiên: </a:t>
            </a:r>
            <a:endParaRPr lang="en-US" sz="28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0411" y="1957208"/>
            <a:ext cx="4795255" cy="553998"/>
          </a:xfrm>
          <a:prstGeom prst="rect">
            <a:avLst/>
          </a:prstGeom>
          <a:solidFill>
            <a:srgbClr val="C6E6A2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  a 	  x 	   b 	  = 	  c</a:t>
            </a:r>
            <a:endParaRPr lang="vi-VN" sz="30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511380" y="2668875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156101" y="2644809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34393" y="2656841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22551" y="3407784"/>
            <a:ext cx="166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8000"/>
                </a:solidFill>
              </a:rPr>
              <a:t>Thừa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số</a:t>
            </a:r>
            <a:endParaRPr lang="vi-VN" sz="2800" b="1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27852" y="3407784"/>
            <a:ext cx="161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8000"/>
                </a:solidFill>
              </a:rPr>
              <a:t>Thừa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số</a:t>
            </a:r>
            <a:endParaRPr lang="vi-VN" sz="2800" b="1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5713" y="3407784"/>
            <a:ext cx="146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8000"/>
                </a:solidFill>
              </a:rPr>
              <a:t>Tích</a:t>
            </a:r>
            <a:endParaRPr lang="vi-VN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535251" y="110486"/>
            <a:ext cx="207349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Quy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ước</a:t>
            </a:r>
            <a:r>
              <a:rPr lang="en-US" sz="2800" b="1" dirty="0">
                <a:solidFill>
                  <a:srgbClr val="C00000"/>
                </a:solidFill>
              </a:rPr>
              <a:t>: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69" y="866672"/>
            <a:ext cx="8868578" cy="577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- </a:t>
            </a:r>
            <a:r>
              <a:rPr lang="vi-VN" sz="2400" dirty="0"/>
              <a:t>Trong một tích, ta có thể </a:t>
            </a:r>
            <a:r>
              <a:rPr lang="vi-VN" sz="2400" b="1" dirty="0">
                <a:solidFill>
                  <a:srgbClr val="C00000"/>
                </a:solidFill>
              </a:rPr>
              <a:t>thay</a:t>
            </a:r>
            <a:r>
              <a:rPr lang="vi-VN" sz="2400" dirty="0"/>
              <a:t> dấu nhân “</a:t>
            </a:r>
            <a:r>
              <a:rPr lang="vi-VN" sz="2400" b="1" dirty="0"/>
              <a:t>x</a:t>
            </a:r>
            <a:r>
              <a:rPr lang="vi-VN" sz="2400" dirty="0"/>
              <a:t>” </a:t>
            </a:r>
            <a:r>
              <a:rPr lang="vi-VN" sz="2400" b="1" dirty="0">
                <a:solidFill>
                  <a:srgbClr val="C00000"/>
                </a:solidFill>
              </a:rPr>
              <a:t>bằng</a:t>
            </a:r>
            <a:r>
              <a:rPr lang="vi-VN" sz="2400" dirty="0"/>
              <a:t> dấu chấm “</a:t>
            </a:r>
            <a:r>
              <a:rPr lang="vi-VN" sz="2400" b="1" dirty="0"/>
              <a:t>.</a:t>
            </a:r>
            <a:r>
              <a:rPr lang="vi-VN" sz="2400" dirty="0"/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72102" y="1484148"/>
                <a:ext cx="3869970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vi-VN" sz="2600" dirty="0">
                    <a:latin typeface="+mn-lt"/>
                    <a:ea typeface="Calibri" panose="020F0502020204030204" pitchFamily="34" charset="0"/>
                  </a:rPr>
                  <a:t>V</a:t>
                </a:r>
                <a:r>
                  <a:rPr lang="en-US" sz="2600" dirty="0">
                    <a:latin typeface="+mn-lt"/>
                    <a:ea typeface="Calibri" panose="020F0502020204030204" pitchFamily="34" charset="0"/>
                  </a:rPr>
                  <a:t>D</a:t>
                </a:r>
                <a:r>
                  <a:rPr lang="vi-VN" sz="2600" dirty="0">
                    <a:latin typeface="+mn-lt"/>
                    <a:ea typeface="Calibri" panose="020F0502020204030204" pitchFamily="34" charset="0"/>
                  </a:rPr>
                  <a:t>: 100 </a:t>
                </a:r>
                <a14:m>
                  <m:oMath xmlns:m="http://schemas.openxmlformats.org/officeDocument/2006/math">
                    <m:r>
                      <a:rPr lang="vi-VN" sz="2600" i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vi-VN" sz="2600" dirty="0">
                    <a:latin typeface="+mn-lt"/>
                    <a:ea typeface="Calibri" panose="020F0502020204030204" pitchFamily="34" charset="0"/>
                  </a:rPr>
                  <a:t> 99 =  100 </a:t>
                </a:r>
                <a:r>
                  <a:rPr lang="vi-VN" sz="2600" b="1" dirty="0"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vi-VN" sz="2600" dirty="0">
                    <a:latin typeface="+mn-lt"/>
                    <a:ea typeface="Calibri" panose="020F0502020204030204" pitchFamily="34" charset="0"/>
                  </a:rPr>
                  <a:t>99</a:t>
                </a:r>
                <a:endParaRPr lang="en-US" sz="26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102" y="1484148"/>
                <a:ext cx="3869970" cy="618374"/>
              </a:xfrm>
              <a:prstGeom prst="rect">
                <a:avLst/>
              </a:prstGeom>
              <a:blipFill>
                <a:blip r:embed="rId2"/>
                <a:stretch>
                  <a:fillRect l="-2366" r="-2366" b="-235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50006" y="2253027"/>
            <a:ext cx="8788904" cy="1685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 Trong một tích mà các thừa số đều </a:t>
            </a:r>
            <a:r>
              <a:rPr lang="vi-VN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bằng chữ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hoặc chỉ có một thừa số bằng số, ta có thể </a:t>
            </a:r>
            <a:r>
              <a:rPr lang="vi-VN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không cần viết dấu nhân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giữa các thừa số.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5931" y="3906766"/>
                <a:ext cx="6117380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2600" dirty="0">
                    <a:latin typeface="+mn-lt"/>
                    <a:ea typeface="Calibri" panose="020F0502020204030204" pitchFamily="34" charset="0"/>
                  </a:rPr>
                  <a:t>VD:  a </a:t>
                </a:r>
                <a14:m>
                  <m:oMath xmlns:m="http://schemas.openxmlformats.org/officeDocument/2006/math">
                    <m:r>
                      <a:rPr lang="vi-VN" sz="2600" i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vi-VN" sz="2600" dirty="0">
                    <a:latin typeface="+mn-lt"/>
                    <a:ea typeface="Calibri" panose="020F0502020204030204" pitchFamily="34" charset="0"/>
                  </a:rPr>
                  <a:t> b = a </a:t>
                </a:r>
                <a:r>
                  <a:rPr lang="vi-VN" sz="2600" b="1" dirty="0">
                    <a:latin typeface="+mn-lt"/>
                    <a:ea typeface="Calibri" panose="020F0502020204030204" pitchFamily="34" charset="0"/>
                  </a:rPr>
                  <a:t>.</a:t>
                </a:r>
                <a:r>
                  <a:rPr lang="vi-VN" sz="2600" dirty="0">
                    <a:latin typeface="+mn-lt"/>
                    <a:ea typeface="Calibri" panose="020F0502020204030204" pitchFamily="34" charset="0"/>
                  </a:rPr>
                  <a:t> b = ab; 17 </a:t>
                </a:r>
                <a:r>
                  <a:rPr lang="vi-VN" sz="2600" b="1" dirty="0">
                    <a:latin typeface="+mn-lt"/>
                    <a:ea typeface="Calibri" panose="020F0502020204030204" pitchFamily="34" charset="0"/>
                  </a:rPr>
                  <a:t>.</a:t>
                </a:r>
                <a:r>
                  <a:rPr lang="vi-VN" sz="2600" dirty="0">
                    <a:latin typeface="+mn-lt"/>
                    <a:ea typeface="Calibri" panose="020F0502020204030204" pitchFamily="34" charset="0"/>
                  </a:rPr>
                  <a:t> a </a:t>
                </a:r>
                <a:r>
                  <a:rPr lang="vi-VN" sz="2600" b="1" dirty="0">
                    <a:latin typeface="+mn-lt"/>
                    <a:ea typeface="Calibri" panose="020F0502020204030204" pitchFamily="34" charset="0"/>
                  </a:rPr>
                  <a:t>.</a:t>
                </a:r>
                <a:r>
                  <a:rPr lang="vi-VN" sz="2600" dirty="0">
                    <a:latin typeface="+mn-lt"/>
                    <a:ea typeface="Calibri" panose="020F0502020204030204" pitchFamily="34" charset="0"/>
                  </a:rPr>
                  <a:t> b = 17ab</a:t>
                </a:r>
                <a:endParaRPr lang="en-US" sz="26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931" y="3906766"/>
                <a:ext cx="6117380" cy="618374"/>
              </a:xfrm>
              <a:prstGeom prst="rect">
                <a:avLst/>
              </a:prstGeom>
              <a:blipFill>
                <a:blip r:embed="rId3"/>
                <a:stretch>
                  <a:fillRect l="-1793" r="-697" b="-23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2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55118" y="4689493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164065" y="584834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6519" y="501332"/>
            <a:ext cx="5962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1. </a:t>
            </a:r>
            <a:r>
              <a:rPr lang="en-US" sz="3000" b="1" dirty="0" err="1">
                <a:solidFill>
                  <a:schemeClr val="bg1"/>
                </a:solidFill>
              </a:rPr>
              <a:t>Nhân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hai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số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có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nhiều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chữ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số</a:t>
            </a:r>
            <a:endParaRPr lang="vi-VN" sz="3000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8670" y="1175471"/>
            <a:ext cx="3556418" cy="504901"/>
            <a:chOff x="-53844" y="1388825"/>
            <a:chExt cx="3556418" cy="5049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3844" y="1388825"/>
              <a:ext cx="930911" cy="5049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57365" y="1393364"/>
                  <a:ext cx="2645209" cy="492443"/>
                </a:xfrm>
                <a:prstGeom prst="rect">
                  <a:avLst/>
                </a:prstGeom>
                <a:solidFill>
                  <a:srgbClr val="CCFFCC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 err="1"/>
                    <a:t>Tính</a:t>
                  </a:r>
                  <a:r>
                    <a:rPr lang="en-US" sz="2600" dirty="0"/>
                    <a:t> 152 </a:t>
                  </a:r>
                  <a14:m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2600" dirty="0"/>
                    <a:t> 213</a:t>
                  </a:r>
                  <a:endParaRPr lang="vi-VN" sz="26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365" y="1393364"/>
                  <a:ext cx="2645209" cy="492443"/>
                </a:xfrm>
                <a:prstGeom prst="rect">
                  <a:avLst/>
                </a:prstGeom>
                <a:blipFill>
                  <a:blip r:embed="rId4"/>
                  <a:stretch>
                    <a:fillRect l="-4147" t="-12500" b="-3125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Connector 7"/>
          <p:cNvCxnSpPr/>
          <p:nvPr/>
        </p:nvCxnSpPr>
        <p:spPr>
          <a:xfrm flipV="1">
            <a:off x="873775" y="4115934"/>
            <a:ext cx="1371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8834" y="2790289"/>
            <a:ext cx="40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6</a:t>
            </a:r>
            <a:endParaRPr lang="vi-VN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628989" y="3228034"/>
            <a:ext cx="38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2</a:t>
            </a:r>
            <a:endParaRPr lang="vi-VN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324540" y="3654270"/>
            <a:ext cx="37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4</a:t>
            </a:r>
            <a:endParaRPr lang="vi-VN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00277" y="1757680"/>
            <a:ext cx="1284968" cy="1025047"/>
            <a:chOff x="1000277" y="1950865"/>
            <a:chExt cx="1284968" cy="1025047"/>
          </a:xfrm>
        </p:grpSpPr>
        <p:sp>
          <p:nvSpPr>
            <p:cNvPr id="5" name="TextBox 4"/>
            <p:cNvSpPr txBox="1"/>
            <p:nvPr/>
          </p:nvSpPr>
          <p:spPr>
            <a:xfrm>
              <a:off x="1378053" y="2475044"/>
              <a:ext cx="90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2 1 3</a:t>
              </a:r>
              <a:endParaRPr lang="vi-VN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8053" y="1950865"/>
              <a:ext cx="90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1 5 2</a:t>
              </a:r>
              <a:endParaRPr lang="vi-VN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000277" y="2159229"/>
                  <a:ext cx="7555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24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277" y="2159229"/>
                  <a:ext cx="755552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/>
            <p:cNvCxnSpPr/>
            <p:nvPr/>
          </p:nvCxnSpPr>
          <p:spPr>
            <a:xfrm>
              <a:off x="1187964" y="2975912"/>
              <a:ext cx="1097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32533" y="27902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 </a:t>
            </a:r>
            <a:endParaRPr lang="vi-VN" sz="2400" dirty="0"/>
          </a:p>
        </p:txBody>
      </p:sp>
      <p:sp>
        <p:nvSpPr>
          <p:cNvPr id="42" name="Rectangle 41"/>
          <p:cNvSpPr/>
          <p:nvPr/>
        </p:nvSpPr>
        <p:spPr>
          <a:xfrm>
            <a:off x="1378053" y="279452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 </a:t>
            </a: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1355396" y="323161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 </a:t>
            </a:r>
            <a:endParaRPr lang="vi-VN" sz="2400" dirty="0"/>
          </a:p>
        </p:txBody>
      </p:sp>
      <p:sp>
        <p:nvSpPr>
          <p:cNvPr id="44" name="Rectangle 43"/>
          <p:cNvSpPr/>
          <p:nvPr/>
        </p:nvSpPr>
        <p:spPr>
          <a:xfrm>
            <a:off x="1119879" y="322803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  <a:endParaRPr lang="vi-VN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1093306" y="3654269"/>
            <a:ext cx="37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0</a:t>
            </a:r>
            <a:endParaRPr lang="vi-VN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876909" y="3654270"/>
            <a:ext cx="37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3</a:t>
            </a:r>
            <a:endParaRPr lang="vi-VN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1835192" y="4156587"/>
            <a:ext cx="40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6</a:t>
            </a:r>
            <a:endParaRPr lang="vi-VN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606495" y="4158264"/>
            <a:ext cx="40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7</a:t>
            </a:r>
            <a:endParaRPr lang="vi-VN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1349776" y="4151363"/>
            <a:ext cx="40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3</a:t>
            </a:r>
            <a:endParaRPr lang="vi-VN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1096516" y="4158264"/>
            <a:ext cx="40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2</a:t>
            </a:r>
            <a:endParaRPr lang="vi-VN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864360" y="4158264"/>
            <a:ext cx="40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3</a:t>
            </a:r>
            <a:endParaRPr lang="vi-VN" sz="2400" dirty="0"/>
          </a:p>
        </p:txBody>
      </p:sp>
      <p:cxnSp>
        <p:nvCxnSpPr>
          <p:cNvPr id="17" name="Elbow Connector 16"/>
          <p:cNvCxnSpPr>
            <a:stCxn id="10" idx="3"/>
          </p:cNvCxnSpPr>
          <p:nvPr/>
        </p:nvCxnSpPr>
        <p:spPr>
          <a:xfrm flipV="1">
            <a:off x="2301748" y="1724192"/>
            <a:ext cx="1343625" cy="1296930"/>
          </a:xfrm>
          <a:prstGeom prst="bent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02376" y="1497922"/>
            <a:ext cx="4953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152 x 3 = 456: </a:t>
            </a:r>
            <a:r>
              <a:rPr lang="en-US" sz="2200" b="1" dirty="0" err="1">
                <a:solidFill>
                  <a:srgbClr val="C00000"/>
                </a:solidFill>
              </a:rPr>
              <a:t>Tích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riêng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thứ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nhất</a:t>
            </a:r>
            <a:endParaRPr lang="vi-VN" sz="2200" b="1" dirty="0">
              <a:solidFill>
                <a:srgbClr val="C00000"/>
              </a:solidFill>
            </a:endParaRPr>
          </a:p>
        </p:txBody>
      </p:sp>
      <p:cxnSp>
        <p:nvCxnSpPr>
          <p:cNvPr id="58" name="Elbow Connector 57"/>
          <p:cNvCxnSpPr>
            <a:stCxn id="29" idx="3"/>
          </p:cNvCxnSpPr>
          <p:nvPr/>
        </p:nvCxnSpPr>
        <p:spPr>
          <a:xfrm flipV="1">
            <a:off x="2009409" y="2313288"/>
            <a:ext cx="1807577" cy="1145579"/>
          </a:xfrm>
          <a:prstGeom prst="bentConnector3">
            <a:avLst>
              <a:gd name="adj1" fmla="val 70241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35001" y="2105361"/>
            <a:ext cx="4953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152 x 1 = 152: </a:t>
            </a:r>
            <a:r>
              <a:rPr lang="en-US" sz="2200" b="1" dirty="0" err="1">
                <a:solidFill>
                  <a:srgbClr val="C00000"/>
                </a:solidFill>
              </a:rPr>
              <a:t>Tích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riêng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thứ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hai</a:t>
            </a:r>
            <a:endParaRPr lang="vi-VN" sz="2200" b="1" dirty="0">
              <a:solidFill>
                <a:srgbClr val="C00000"/>
              </a:solidFill>
            </a:endParaRPr>
          </a:p>
        </p:txBody>
      </p:sp>
      <p:cxnSp>
        <p:nvCxnSpPr>
          <p:cNvPr id="63" name="Elbow Connector 62"/>
          <p:cNvCxnSpPr/>
          <p:nvPr/>
        </p:nvCxnSpPr>
        <p:spPr>
          <a:xfrm flipV="1">
            <a:off x="1655601" y="2978255"/>
            <a:ext cx="2596910" cy="895390"/>
          </a:xfrm>
          <a:prstGeom prst="bentConnector3">
            <a:avLst>
              <a:gd name="adj1" fmla="val 79696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332146" y="2733313"/>
            <a:ext cx="4634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152 x 2 = 304: </a:t>
            </a:r>
            <a:r>
              <a:rPr lang="en-US" sz="2200" b="1" dirty="0" err="1">
                <a:solidFill>
                  <a:srgbClr val="C00000"/>
                </a:solidFill>
              </a:rPr>
              <a:t>Tích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riêng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thứ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ba</a:t>
            </a:r>
            <a:endParaRPr lang="vi-VN" sz="2200" i="1" dirty="0"/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 flipV="1">
            <a:off x="2230837" y="4310505"/>
            <a:ext cx="1369234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607340" y="4078166"/>
            <a:ext cx="4747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C00000"/>
                </a:solidFill>
              </a:rPr>
              <a:t>Cộng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các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tích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riêng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theo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cột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dọc</a:t>
            </a:r>
            <a:endParaRPr lang="vi-VN" sz="2200" b="1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55601" y="4557874"/>
            <a:ext cx="4648975" cy="492443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/>
              <a:t>Vậy</a:t>
            </a:r>
            <a:r>
              <a:rPr lang="en-US" sz="2600" b="1" dirty="0"/>
              <a:t> 152 × 213 =  32 376</a:t>
            </a:r>
            <a:endParaRPr lang="vi-VN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30" grpId="0"/>
      <p:bldP spid="12" grpId="0"/>
      <p:bldP spid="42" grpId="0"/>
      <p:bldP spid="1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18" grpId="0"/>
      <p:bldP spid="59" grpId="0"/>
      <p:bldP spid="64" grpId="0"/>
      <p:bldP spid="77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61534" y="0"/>
            <a:ext cx="8620932" cy="1419055"/>
          </a:xfrm>
          <a:prstGeom prst="horizontalScroll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</a:rPr>
              <a:t>Luyện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tập</a:t>
            </a:r>
            <a:r>
              <a:rPr lang="en-US" sz="2800" b="1" dirty="0">
                <a:solidFill>
                  <a:schemeClr val="tx1"/>
                </a:solidFill>
              </a:rPr>
              <a:t> 1: </a:t>
            </a:r>
            <a:r>
              <a:rPr lang="en-US" sz="2800" dirty="0" err="1">
                <a:solidFill>
                  <a:schemeClr val="tx1"/>
                </a:solidFill>
              </a:rPr>
              <a:t>Đặt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sau</a:t>
            </a:r>
            <a:r>
              <a:rPr lang="en-US" sz="2800" dirty="0">
                <a:solidFill>
                  <a:schemeClr val="tx1"/>
                </a:solidFill>
              </a:rPr>
              <a:t>: 341× 157</a:t>
            </a:r>
            <a:endParaRPr lang="vi-VN" sz="28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1685331" y="4157232"/>
            <a:ext cx="1553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18463" y="2567625"/>
            <a:ext cx="40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7</a:t>
            </a:r>
            <a:endParaRPr lang="vi-VN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555384" y="3093726"/>
            <a:ext cx="38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5</a:t>
            </a:r>
            <a:endParaRPr lang="vi-VN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227824" y="3642998"/>
            <a:ext cx="37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1</a:t>
            </a:r>
            <a:endParaRPr lang="vi-VN" sz="3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717944" y="1378378"/>
            <a:ext cx="1802107" cy="1189709"/>
            <a:chOff x="699827" y="1809976"/>
            <a:chExt cx="1802107" cy="1189709"/>
          </a:xfrm>
        </p:grpSpPr>
        <p:sp>
          <p:nvSpPr>
            <p:cNvPr id="28" name="TextBox 27"/>
            <p:cNvSpPr txBox="1"/>
            <p:nvPr/>
          </p:nvSpPr>
          <p:spPr>
            <a:xfrm>
              <a:off x="1072512" y="2414910"/>
              <a:ext cx="13219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1 5 7</a:t>
              </a:r>
              <a:endParaRPr lang="vi-VN" sz="3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72550" y="1809976"/>
              <a:ext cx="1529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3 4 1</a:t>
              </a:r>
              <a:endParaRPr lang="vi-VN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99827" y="2128552"/>
                  <a:ext cx="75555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27" y="2128552"/>
                  <a:ext cx="755552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>
              <a:off x="1187964" y="2975912"/>
              <a:ext cx="1097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2564189" y="2551966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8 </a:t>
            </a:r>
            <a:endParaRPr lang="vi-VN" sz="3200" dirty="0"/>
          </a:p>
        </p:txBody>
      </p:sp>
      <p:sp>
        <p:nvSpPr>
          <p:cNvPr id="33" name="Rectangle 32"/>
          <p:cNvSpPr/>
          <p:nvPr/>
        </p:nvSpPr>
        <p:spPr>
          <a:xfrm>
            <a:off x="2214858" y="2555772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3 </a:t>
            </a:r>
            <a:endParaRPr lang="vi-VN" sz="3200" dirty="0"/>
          </a:p>
        </p:txBody>
      </p:sp>
      <p:sp>
        <p:nvSpPr>
          <p:cNvPr id="34" name="Rectangle 33"/>
          <p:cNvSpPr/>
          <p:nvPr/>
        </p:nvSpPr>
        <p:spPr>
          <a:xfrm>
            <a:off x="2214858" y="3093726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0 </a:t>
            </a:r>
            <a:endParaRPr lang="vi-VN" sz="3200" dirty="0"/>
          </a:p>
        </p:txBody>
      </p:sp>
      <p:sp>
        <p:nvSpPr>
          <p:cNvPr id="35" name="Rectangle 34"/>
          <p:cNvSpPr/>
          <p:nvPr/>
        </p:nvSpPr>
        <p:spPr>
          <a:xfrm>
            <a:off x="1874705" y="30811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7</a:t>
            </a:r>
            <a:endParaRPr lang="vi-VN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918253" y="3636379"/>
            <a:ext cx="37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4</a:t>
            </a:r>
            <a:endParaRPr lang="vi-VN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1620903" y="3629760"/>
            <a:ext cx="37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3</a:t>
            </a:r>
            <a:endParaRPr lang="vi-VN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2905330" y="4185968"/>
            <a:ext cx="40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7</a:t>
            </a:r>
            <a:endParaRPr lang="vi-VN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2592905" y="4194264"/>
            <a:ext cx="40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3</a:t>
            </a:r>
            <a:endParaRPr lang="vi-VN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2267591" y="4201522"/>
            <a:ext cx="40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5</a:t>
            </a:r>
            <a:endParaRPr lang="vi-VN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1942033" y="4186972"/>
            <a:ext cx="40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3</a:t>
            </a:r>
            <a:endParaRPr lang="vi-VN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1629852" y="4186972"/>
            <a:ext cx="40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5</a:t>
            </a:r>
            <a:endParaRPr lang="vi-VN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4299364" y="3342206"/>
            <a:ext cx="4583102" cy="55399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</a:rPr>
              <a:t>Vậy</a:t>
            </a:r>
            <a:r>
              <a:rPr lang="en-US" sz="3000" b="1" dirty="0">
                <a:solidFill>
                  <a:srgbClr val="C00000"/>
                </a:solidFill>
              </a:rPr>
              <a:t> 341 × 157 =  53 537</a:t>
            </a:r>
            <a:endParaRPr lang="vi-VN" sz="3000" b="1" dirty="0">
              <a:solidFill>
                <a:srgbClr val="C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866687" y="2551966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2 </a:t>
            </a:r>
            <a:endParaRPr lang="vi-VN" sz="3200" dirty="0"/>
          </a:p>
        </p:txBody>
      </p:sp>
      <p:sp>
        <p:nvSpPr>
          <p:cNvPr id="45" name="Rectangle 44"/>
          <p:cNvSpPr/>
          <p:nvPr/>
        </p:nvSpPr>
        <p:spPr>
          <a:xfrm>
            <a:off x="1577338" y="3096351"/>
            <a:ext cx="412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</a:t>
            </a: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7" name="Google Shape;194;p12"/>
          <p:cNvGrpSpPr/>
          <p:nvPr/>
        </p:nvGrpSpPr>
        <p:grpSpPr>
          <a:xfrm>
            <a:off x="174435" y="646004"/>
            <a:ext cx="309041" cy="403123"/>
            <a:chOff x="590250" y="244200"/>
            <a:chExt cx="407975" cy="532175"/>
          </a:xfrm>
        </p:grpSpPr>
        <p:sp>
          <p:nvSpPr>
            <p:cNvPr id="28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44559" y="494064"/>
            <a:ext cx="59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Tính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chất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của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phép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nhân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9485" y="1448389"/>
            <a:ext cx="8628602" cy="9379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u="sng" dirty="0"/>
              <a:t>Nhiệm vụ 1</a:t>
            </a:r>
            <a:r>
              <a:rPr lang="vi-VN" sz="2400" b="1" dirty="0"/>
              <a:t>:</a:t>
            </a:r>
            <a:r>
              <a:rPr lang="en-GB" sz="2400" b="1" dirty="0"/>
              <a:t> </a:t>
            </a:r>
            <a:r>
              <a:rPr lang="vi-VN" sz="2400" dirty="0"/>
              <a:t> Cho </a:t>
            </a:r>
            <a:r>
              <a:rPr lang="vi-VN" sz="2400" b="1" dirty="0"/>
              <a:t>a = 15 </a:t>
            </a:r>
            <a:r>
              <a:rPr lang="vi-VN" sz="2400" dirty="0"/>
              <a:t>và </a:t>
            </a:r>
            <a:r>
              <a:rPr lang="vi-VN" sz="2400" b="1" dirty="0"/>
              <a:t>b = 4</a:t>
            </a:r>
            <a:r>
              <a:rPr lang="vi-VN" sz="2400" dirty="0"/>
              <a:t>. </a:t>
            </a:r>
          </a:p>
          <a:p>
            <a:pPr>
              <a:lnSpc>
                <a:spcPct val="120000"/>
              </a:lnSpc>
            </a:pPr>
            <a:r>
              <a:rPr lang="vi-VN" sz="2400" dirty="0"/>
              <a:t>Tính </a:t>
            </a:r>
            <a:r>
              <a:rPr lang="vi-VN" sz="2400" dirty="0" err="1"/>
              <a:t>a.b</a:t>
            </a:r>
            <a:r>
              <a:rPr lang="vi-VN" sz="2400" dirty="0"/>
              <a:t> ; </a:t>
            </a:r>
            <a:r>
              <a:rPr lang="vi-VN" sz="2400" dirty="0" err="1"/>
              <a:t>b.a</a:t>
            </a:r>
            <a:r>
              <a:rPr lang="vi-VN" sz="2400" dirty="0"/>
              <a:t> và so sánh kết quả.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239485" y="2616928"/>
            <a:ext cx="8628602" cy="937949"/>
          </a:xfrm>
          <a:prstGeom prst="rect">
            <a:avLst/>
          </a:prstGeom>
          <a:solidFill>
            <a:srgbClr val="C6E6A2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u="sng" dirty="0"/>
              <a:t>Nhiệm vụ </a:t>
            </a:r>
            <a:r>
              <a:rPr lang="en-US" sz="2400" b="1" u="sng" dirty="0"/>
              <a:t>2</a:t>
            </a:r>
            <a:r>
              <a:rPr lang="vi-VN" sz="2400" b="1" dirty="0"/>
              <a:t>: </a:t>
            </a:r>
            <a:r>
              <a:rPr lang="vi-VN" sz="2400" dirty="0"/>
              <a:t>Tìm số tự nhiên </a:t>
            </a:r>
            <a:r>
              <a:rPr lang="vi-VN" sz="2400" b="1" dirty="0"/>
              <a:t>c</a:t>
            </a:r>
            <a:r>
              <a:rPr lang="vi-VN" sz="2400" dirty="0"/>
              <a:t> sao cho</a:t>
            </a:r>
            <a:r>
              <a:rPr lang="en-GB" sz="2400" dirty="0"/>
              <a:t>:</a:t>
            </a:r>
          </a:p>
          <a:p>
            <a:pPr algn="ctr">
              <a:lnSpc>
                <a:spcPct val="120000"/>
              </a:lnSpc>
            </a:pPr>
            <a:r>
              <a:rPr lang="vi-VN" sz="2400" dirty="0"/>
              <a:t>(4.6).5 = 4.(6.</a:t>
            </a:r>
            <a:r>
              <a:rPr lang="en-US" sz="2400" dirty="0"/>
              <a:t>c)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53871" y="3766480"/>
            <a:ext cx="8614215" cy="93794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u="sng" dirty="0"/>
              <a:t>Nhiệm vụ </a:t>
            </a:r>
            <a:r>
              <a:rPr lang="en-US" sz="2400" b="1" u="sng" dirty="0"/>
              <a:t>3</a:t>
            </a:r>
            <a:r>
              <a:rPr lang="vi-VN" sz="2400" b="1" dirty="0"/>
              <a:t>: Tính và so sánh </a:t>
            </a:r>
            <a:endParaRPr lang="en-US" sz="2400" dirty="0"/>
          </a:p>
          <a:p>
            <a:pPr algn="ctr">
              <a:lnSpc>
                <a:spcPct val="120000"/>
              </a:lnSpc>
            </a:pPr>
            <a:r>
              <a:rPr lang="vi-VN" sz="2400" dirty="0"/>
              <a:t> 5.(2 + 8) và 5.2 + 5.8</a:t>
            </a:r>
            <a:endParaRPr lang="en-US" sz="2400" dirty="0"/>
          </a:p>
        </p:txBody>
      </p:sp>
      <p:sp>
        <p:nvSpPr>
          <p:cNvPr id="2" name="Cloud Callout 6">
            <a:extLst>
              <a:ext uri="{FF2B5EF4-FFF2-40B4-BE49-F238E27FC236}">
                <a16:creationId xmlns:a16="http://schemas.microsoft.com/office/drawing/2014/main" id="{3D2E5FC5-F1A3-5AED-B17D-57604B26F76E}"/>
              </a:ext>
            </a:extLst>
          </p:cNvPr>
          <p:cNvSpPr/>
          <p:nvPr/>
        </p:nvSpPr>
        <p:spPr>
          <a:xfrm>
            <a:off x="5375307" y="549291"/>
            <a:ext cx="4485385" cy="2067637"/>
          </a:xfrm>
          <a:prstGeom prst="cloudCallout">
            <a:avLst>
              <a:gd name="adj1" fmla="val -55189"/>
              <a:gd name="adj2" fmla="val 452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200" dirty="0">
                <a:solidFill>
                  <a:srgbClr val="002060"/>
                </a:solidFill>
              </a:rPr>
              <a:t>Các kết quả cho thấy phép nhân có những tính chất nào?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865160"/>
              </p:ext>
            </p:extLst>
          </p:nvPr>
        </p:nvGraphicFramePr>
        <p:xfrm>
          <a:off x="522563" y="495946"/>
          <a:ext cx="8047999" cy="44561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71421">
                  <a:extLst>
                    <a:ext uri="{9D8B030D-6E8A-4147-A177-3AD203B41FA5}">
                      <a16:colId xmlns:a16="http://schemas.microsoft.com/office/drawing/2014/main" val="602403968"/>
                    </a:ext>
                  </a:extLst>
                </a:gridCol>
                <a:gridCol w="4476578">
                  <a:extLst>
                    <a:ext uri="{9D8B030D-6E8A-4147-A177-3AD203B41FA5}">
                      <a16:colId xmlns:a16="http://schemas.microsoft.com/office/drawing/2014/main" val="130444671"/>
                    </a:ext>
                  </a:extLst>
                </a:gridCol>
              </a:tblGrid>
              <a:tr h="10403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Tính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chất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Kí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hiệu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381"/>
                  </a:ext>
                </a:extLst>
              </a:tr>
              <a:tr h="7649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/>
                        <a:t>Giao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hoán</a:t>
                      </a:r>
                      <a:endParaRPr lang="vi-V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1195367"/>
                  </a:ext>
                </a:extLst>
              </a:tr>
              <a:tr h="7649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/>
                        <a:t>Kết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hợp</a:t>
                      </a:r>
                      <a:endParaRPr lang="vi-V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879721"/>
                  </a:ext>
                </a:extLst>
              </a:tr>
              <a:tr h="7649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/>
                        <a:t>Nhân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với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r>
                        <a:rPr lang="en-US" sz="2400" baseline="0" dirty="0"/>
                        <a:t> 1</a:t>
                      </a:r>
                      <a:endParaRPr lang="vi-V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790874"/>
                  </a:ext>
                </a:extLst>
              </a:tr>
              <a:tr h="11114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/>
                        <a:t>Phân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phối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với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phép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cộng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và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phép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trừ</a:t>
                      </a:r>
                      <a:endParaRPr lang="vi-V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980532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07821" y="1623389"/>
            <a:ext cx="262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. b = b . a</a:t>
            </a:r>
            <a:endParaRPr lang="vi-V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76323" y="2444541"/>
            <a:ext cx="325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(a . b) . c = a . ( b . c)</a:t>
            </a:r>
            <a:endParaRPr lang="vi-V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23981" y="3275538"/>
            <a:ext cx="247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. 1 = 1 . a = a</a:t>
            </a:r>
            <a:endParaRPr lang="vi-V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63734" y="3944702"/>
            <a:ext cx="4097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a . (</a:t>
            </a:r>
            <a:r>
              <a:rPr lang="en-US" sz="2400" b="1" dirty="0"/>
              <a:t>b + c) </a:t>
            </a:r>
            <a:r>
              <a:rPr lang="en-US" sz="2400" b="1"/>
              <a:t>= a . b + a . c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63734" y="4412967"/>
            <a:ext cx="4097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. (b - c) = a . b –  a . c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33314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1155</Words>
  <Application>Microsoft Office PowerPoint</Application>
  <PresentationFormat>Trình chiếu Trên màn hình (16:9)</PresentationFormat>
  <Paragraphs>206</Paragraphs>
  <Slides>22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30" baseType="lpstr">
      <vt:lpstr>HP001 4 hàng</vt:lpstr>
      <vt:lpstr>Wingdings</vt:lpstr>
      <vt:lpstr>Cambria Math</vt:lpstr>
      <vt:lpstr>Arvo</vt:lpstr>
      <vt:lpstr>Roboto Condensed</vt:lpstr>
      <vt:lpstr>Arial</vt:lpstr>
      <vt:lpstr>Roboto Condensed Light</vt:lpstr>
      <vt:lpstr>Salerio template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duong huong giang</cp:lastModifiedBy>
  <cp:revision>109</cp:revision>
  <dcterms:modified xsi:type="dcterms:W3CDTF">2023-09-19T02:58:27Z</dcterms:modified>
</cp:coreProperties>
</file>