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1" r:id="rId1"/>
  </p:sldMasterIdLst>
  <p:notesMasterIdLst>
    <p:notesMasterId r:id="rId38"/>
  </p:notesMasterIdLst>
  <p:sldIdLst>
    <p:sldId id="259" r:id="rId2"/>
    <p:sldId id="305" r:id="rId3"/>
    <p:sldId id="314" r:id="rId4"/>
    <p:sldId id="256" r:id="rId5"/>
    <p:sldId id="258" r:id="rId6"/>
    <p:sldId id="312" r:id="rId7"/>
    <p:sldId id="313" r:id="rId8"/>
    <p:sldId id="304" r:id="rId9"/>
    <p:sldId id="260" r:id="rId10"/>
    <p:sldId id="315" r:id="rId11"/>
    <p:sldId id="316" r:id="rId12"/>
    <p:sldId id="319" r:id="rId13"/>
    <p:sldId id="320" r:id="rId14"/>
    <p:sldId id="321" r:id="rId15"/>
    <p:sldId id="317" r:id="rId16"/>
    <p:sldId id="318" r:id="rId17"/>
    <p:sldId id="322" r:id="rId18"/>
    <p:sldId id="323" r:id="rId19"/>
    <p:sldId id="324" r:id="rId20"/>
    <p:sldId id="325" r:id="rId21"/>
    <p:sldId id="326" r:id="rId22"/>
    <p:sldId id="327" r:id="rId23"/>
    <p:sldId id="328" r:id="rId24"/>
    <p:sldId id="330" r:id="rId25"/>
    <p:sldId id="331" r:id="rId26"/>
    <p:sldId id="334" r:id="rId27"/>
    <p:sldId id="261" r:id="rId28"/>
    <p:sldId id="329" r:id="rId29"/>
    <p:sldId id="335" r:id="rId30"/>
    <p:sldId id="270" r:id="rId31"/>
    <p:sldId id="283" r:id="rId32"/>
    <p:sldId id="307" r:id="rId33"/>
    <p:sldId id="308" r:id="rId34"/>
    <p:sldId id="309" r:id="rId35"/>
    <p:sldId id="310" r:id="rId36"/>
    <p:sldId id="311" r:id="rId37"/>
  </p:sldIdLst>
  <p:sldSz cx="9144000" cy="5143500" type="screen16x9"/>
  <p:notesSz cx="6858000" cy="9144000"/>
  <p:embeddedFontLst>
    <p:embeddedFont>
      <p:font typeface="Anaheim" panose="02000503000000000000" pitchFamily="2" charset="77"/>
      <p:regular r:id="rId39"/>
      <p:bold r:id="rId40"/>
      <p:italic r:id="rId41"/>
      <p:boldItalic r:id="rId42"/>
    </p:embeddedFont>
    <p:embeddedFont>
      <p:font typeface="Bebas Neue" panose="020B0606020202050201" pitchFamily="34" charset="77"/>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Fira Sans Condensed" panose="020B0603050000020004" pitchFamily="34" charset="0"/>
      <p:regular r:id="rId50"/>
      <p:bold r:id="rId51"/>
      <p:italic r:id="rId52"/>
      <p:boldItalic r:id="rId53"/>
    </p:embeddedFont>
    <p:embeddedFont>
      <p:font typeface="Fira Sans Extra Condensed" panose="020B0603050000020004" pitchFamily="34" charset="0"/>
      <p:regular r:id="rId54"/>
      <p:bold r:id="rId55"/>
      <p:italic r:id="rId56"/>
      <p:boldItalic r:id="rId57"/>
    </p:embeddedFont>
    <p:embeddedFont>
      <p:font typeface="Fredoka One" panose="02000000000000000000" pitchFamily="2" charset="77"/>
      <p:regular r:id="rId58"/>
    </p:embeddedFont>
    <p:embeddedFont>
      <p:font typeface="Hind" panose="02000000000000000000" pitchFamily="2" charset="77"/>
      <p:regular r:id="rId59"/>
      <p:bold r:id="rId60"/>
    </p:embeddedFont>
    <p:embeddedFont>
      <p:font typeface="Open Sans" panose="020B0606030504020204" pitchFamily="34" charset="0"/>
      <p:regular r:id="rId61"/>
      <p:bold r:id="rId62"/>
      <p:italic r:id="rId63"/>
      <p:boldItalic r:id="rId64"/>
    </p:embeddedFont>
    <p:embeddedFont>
      <p:font typeface="Roboto Condensed"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65A365-2722-48B9-8C5E-FB3E44126160}">
  <a:tblStyle styleId="{CB65A365-2722-48B9-8C5E-FB3E441261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662"/>
  </p:normalViewPr>
  <p:slideViewPr>
    <p:cSldViewPr snapToGrid="0" snapToObjects="1">
      <p:cViewPr varScale="1">
        <p:scale>
          <a:sx n="204" d="100"/>
          <a:sy n="204" d="100"/>
        </p:scale>
        <p:origin x="14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3.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0F3687-015A-064B-9727-14AA5E2882CF}"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F6223FE4-E5BB-8846-A031-008517D860A8}">
      <dgm:prSet phldrT="[Text]" custT="1"/>
      <dgm:spPr>
        <a:solidFill>
          <a:schemeClr val="accent3">
            <a:lumMod val="60000"/>
            <a:lumOff val="40000"/>
          </a:schemeClr>
        </a:solidFill>
        <a:ln>
          <a:solidFill>
            <a:schemeClr val="accent5">
              <a:lumMod val="10000"/>
            </a:schemeClr>
          </a:solidFill>
        </a:ln>
      </dgm:spPr>
      <dgm:t>
        <a:bodyPr/>
        <a:lstStyle/>
        <a:p>
          <a:pPr algn="ctr"/>
          <a:r>
            <a:rPr lang="en-US" sz="3600" b="1" i="0">
              <a:solidFill>
                <a:schemeClr val="accent5">
                  <a:lumMod val="10000"/>
                </a:schemeClr>
              </a:solidFill>
              <a:latin typeface="Calibri Light" panose="020F0302020204030204" pitchFamily="34" charset="0"/>
              <a:cs typeface="Calibri Light" panose="020F0302020204030204" pitchFamily="34" charset="0"/>
            </a:rPr>
            <a:t>ĐỐI VỚI CÁ NHÂN</a:t>
          </a:r>
        </a:p>
      </dgm:t>
    </dgm:pt>
    <dgm:pt modelId="{F88777F2-E233-574B-88E7-F1FB9D92E65B}" type="parTrans" cxnId="{E47AD0EE-9FE9-6247-94D8-96F27B3DC759}">
      <dgm:prSet/>
      <dgm:spPr/>
      <dgm:t>
        <a:bodyPr/>
        <a:lstStyle/>
        <a:p>
          <a:endParaRPr lang="en-US"/>
        </a:p>
      </dgm:t>
    </dgm:pt>
    <dgm:pt modelId="{BBF245A8-FA93-7F42-8BB8-6F61922D2126}" type="sibTrans" cxnId="{E47AD0EE-9FE9-6247-94D8-96F27B3DC759}">
      <dgm:prSet/>
      <dgm:spPr/>
      <dgm:t>
        <a:bodyPr/>
        <a:lstStyle/>
        <a:p>
          <a:endParaRPr lang="en-US"/>
        </a:p>
      </dgm:t>
    </dgm:pt>
    <dgm:pt modelId="{58E8C8CB-6C0A-4C40-9A1A-DA53275DC0CC}">
      <dgm:prSet phldrT="[Text]"/>
      <dgm:spPr>
        <a:solidFill>
          <a:schemeClr val="accent4">
            <a:lumMod val="40000"/>
            <a:lumOff val="60000"/>
          </a:schemeClr>
        </a:solidFill>
        <a:ln>
          <a:solidFill>
            <a:schemeClr val="accent5">
              <a:lumMod val="10000"/>
            </a:schemeClr>
          </a:solidFill>
        </a:ln>
      </dgm:spPr>
      <dgm:t>
        <a:bodyPr/>
        <a:lstStyle/>
        <a:p>
          <a:pPr marL="96838" indent="0" algn="just">
            <a:tabLst/>
          </a:pPr>
          <a:r>
            <a:rPr lang="en-US" b="0" i="0">
              <a:solidFill>
                <a:schemeClr val="accent5">
                  <a:lumMod val="10000"/>
                </a:schemeClr>
              </a:solidFill>
              <a:latin typeface="Calibri Light" panose="020F0302020204030204" pitchFamily="34" charset="0"/>
              <a:cs typeface="Calibri Light" panose="020F0302020204030204" pitchFamily="34" charset="0"/>
            </a:rPr>
            <a:t>Giúp thành công trong cuộc sống và được mọi người tôn trọng.</a:t>
          </a:r>
        </a:p>
      </dgm:t>
    </dgm:pt>
    <dgm:pt modelId="{6ACD0CEC-6E0E-DA40-B443-C24D37BACE71}" type="parTrans" cxnId="{CDD9D1CC-908C-CD42-ACEB-891E02DD11C5}">
      <dgm:prSet/>
      <dgm:spPr>
        <a:ln>
          <a:solidFill>
            <a:schemeClr val="accent5">
              <a:lumMod val="10000"/>
            </a:schemeClr>
          </a:solidFill>
        </a:ln>
      </dgm:spPr>
      <dgm:t>
        <a:bodyPr/>
        <a:lstStyle/>
        <a:p>
          <a:endParaRPr lang="en-US"/>
        </a:p>
      </dgm:t>
    </dgm:pt>
    <dgm:pt modelId="{55685244-FE54-0849-9FCC-7E7AA9345ED2}" type="sibTrans" cxnId="{CDD9D1CC-908C-CD42-ACEB-891E02DD11C5}">
      <dgm:prSet/>
      <dgm:spPr/>
      <dgm:t>
        <a:bodyPr/>
        <a:lstStyle/>
        <a:p>
          <a:endParaRPr lang="en-US"/>
        </a:p>
      </dgm:t>
    </dgm:pt>
    <dgm:pt modelId="{7925AE50-00D6-EF4C-B591-AE2CEB4E2657}">
      <dgm:prSet phldrT="[Text]"/>
      <dgm:spPr>
        <a:solidFill>
          <a:schemeClr val="accent4">
            <a:lumMod val="40000"/>
            <a:lumOff val="60000"/>
          </a:schemeClr>
        </a:solidFill>
        <a:ln>
          <a:solidFill>
            <a:schemeClr val="accent5">
              <a:lumMod val="10000"/>
            </a:schemeClr>
          </a:solidFill>
        </a:ln>
      </dgm:spPr>
      <dgm:t>
        <a:bodyPr/>
        <a:lstStyle/>
        <a:p>
          <a:pPr marL="96838" indent="0" algn="just">
            <a:tabLst/>
          </a:pPr>
          <a:r>
            <a:rPr lang="en-US" b="0" i="0">
              <a:solidFill>
                <a:schemeClr val="accent5">
                  <a:lumMod val="10000"/>
                </a:schemeClr>
              </a:solidFill>
              <a:latin typeface="Calibri Light" panose="020F0302020204030204" pitchFamily="34" charset="0"/>
              <a:cs typeface="Calibri Light" panose="020F0302020204030204" pitchFamily="34" charset="0"/>
            </a:rPr>
            <a:t>Có thêm kinh nghiệm sống, kinh nghiệm trong công việc.</a:t>
          </a:r>
        </a:p>
      </dgm:t>
    </dgm:pt>
    <dgm:pt modelId="{4D1CD045-BEF0-674E-BB54-914A05532956}" type="parTrans" cxnId="{085092AE-C46E-364F-8D9D-3110437C2504}">
      <dgm:prSet/>
      <dgm:spPr>
        <a:ln>
          <a:solidFill>
            <a:schemeClr val="accent5">
              <a:lumMod val="10000"/>
            </a:schemeClr>
          </a:solidFill>
        </a:ln>
      </dgm:spPr>
      <dgm:t>
        <a:bodyPr/>
        <a:lstStyle/>
        <a:p>
          <a:endParaRPr lang="en-US"/>
        </a:p>
      </dgm:t>
    </dgm:pt>
    <dgm:pt modelId="{C6261157-D058-C34B-899E-C71EF291E42E}" type="sibTrans" cxnId="{085092AE-C46E-364F-8D9D-3110437C2504}">
      <dgm:prSet/>
      <dgm:spPr/>
      <dgm:t>
        <a:bodyPr/>
        <a:lstStyle/>
        <a:p>
          <a:endParaRPr lang="en-US"/>
        </a:p>
      </dgm:t>
    </dgm:pt>
    <dgm:pt modelId="{039280DF-61A7-1E41-BA32-21BB98BCCD9E}">
      <dgm:prSet phldrT="[Text]"/>
      <dgm:spPr>
        <a:solidFill>
          <a:schemeClr val="accent4">
            <a:lumMod val="40000"/>
            <a:lumOff val="60000"/>
          </a:schemeClr>
        </a:solidFill>
        <a:ln>
          <a:solidFill>
            <a:schemeClr val="accent5">
              <a:lumMod val="10000"/>
            </a:schemeClr>
          </a:solidFill>
        </a:ln>
      </dgm:spPr>
      <dgm:t>
        <a:bodyPr/>
        <a:lstStyle/>
        <a:p>
          <a:pPr marL="96838" indent="0" algn="just">
            <a:tabLst/>
          </a:pPr>
          <a:r>
            <a:rPr lang="en-US" b="0" i="0">
              <a:solidFill>
                <a:schemeClr val="accent5">
                  <a:lumMod val="10000"/>
                </a:schemeClr>
              </a:solidFill>
              <a:latin typeface="Calibri Light" panose="020F0302020204030204" pitchFamily="34" charset="0"/>
              <a:cs typeface="Calibri Light" panose="020F0302020204030204" pitchFamily="34" charset="0"/>
            </a:rPr>
            <a:t>Rèn đức tính kiên trì, nhẫn nại để vượt lên mọi hoàn cảnh.</a:t>
          </a:r>
        </a:p>
      </dgm:t>
    </dgm:pt>
    <dgm:pt modelId="{9108D812-2655-0444-AA3E-03B194DC1019}" type="parTrans" cxnId="{4EBF37B1-29B4-1F47-BBC5-FCD3930B477E}">
      <dgm:prSet/>
      <dgm:spPr>
        <a:ln>
          <a:solidFill>
            <a:schemeClr val="accent5">
              <a:lumMod val="10000"/>
            </a:schemeClr>
          </a:solidFill>
        </a:ln>
      </dgm:spPr>
      <dgm:t>
        <a:bodyPr/>
        <a:lstStyle/>
        <a:p>
          <a:endParaRPr lang="en-US"/>
        </a:p>
      </dgm:t>
    </dgm:pt>
    <dgm:pt modelId="{C4C3371F-EA88-D344-9254-C31D4CA82380}" type="sibTrans" cxnId="{4EBF37B1-29B4-1F47-BBC5-FCD3930B477E}">
      <dgm:prSet/>
      <dgm:spPr/>
      <dgm:t>
        <a:bodyPr/>
        <a:lstStyle/>
        <a:p>
          <a:endParaRPr lang="en-US"/>
        </a:p>
      </dgm:t>
    </dgm:pt>
    <dgm:pt modelId="{87E3277F-7817-FB42-9213-CE21D662EF57}" type="pres">
      <dgm:prSet presAssocID="{B70F3687-015A-064B-9727-14AA5E2882CF}" presName="Name0" presStyleCnt="0">
        <dgm:presLayoutVars>
          <dgm:chPref val="1"/>
          <dgm:dir/>
          <dgm:animOne val="branch"/>
          <dgm:animLvl val="lvl"/>
          <dgm:resizeHandles val="exact"/>
        </dgm:presLayoutVars>
      </dgm:prSet>
      <dgm:spPr/>
    </dgm:pt>
    <dgm:pt modelId="{0E2E9A0E-8B9F-FD4A-A2AB-3D8617CB5D5A}" type="pres">
      <dgm:prSet presAssocID="{F6223FE4-E5BB-8846-A031-008517D860A8}" presName="root1" presStyleCnt="0"/>
      <dgm:spPr/>
    </dgm:pt>
    <dgm:pt modelId="{23A3D380-4E8B-0F4E-983C-8C6305A4B77A}" type="pres">
      <dgm:prSet presAssocID="{F6223FE4-E5BB-8846-A031-008517D860A8}" presName="LevelOneTextNode" presStyleLbl="node0" presStyleIdx="0" presStyleCnt="1">
        <dgm:presLayoutVars>
          <dgm:chPref val="3"/>
        </dgm:presLayoutVars>
      </dgm:prSet>
      <dgm:spPr/>
    </dgm:pt>
    <dgm:pt modelId="{7902D29B-DC42-E846-9DF5-A994DAF2D7A0}" type="pres">
      <dgm:prSet presAssocID="{F6223FE4-E5BB-8846-A031-008517D860A8}" presName="level2hierChild" presStyleCnt="0"/>
      <dgm:spPr/>
    </dgm:pt>
    <dgm:pt modelId="{6913FDA9-D1A5-ED4A-B16F-E7967530F853}" type="pres">
      <dgm:prSet presAssocID="{6ACD0CEC-6E0E-DA40-B443-C24D37BACE71}" presName="conn2-1" presStyleLbl="parChTrans1D2" presStyleIdx="0" presStyleCnt="3"/>
      <dgm:spPr/>
    </dgm:pt>
    <dgm:pt modelId="{AA79EA84-9030-4842-8889-34E3B0E2E9FE}" type="pres">
      <dgm:prSet presAssocID="{6ACD0CEC-6E0E-DA40-B443-C24D37BACE71}" presName="connTx" presStyleLbl="parChTrans1D2" presStyleIdx="0" presStyleCnt="3"/>
      <dgm:spPr/>
    </dgm:pt>
    <dgm:pt modelId="{A40818E7-373E-184C-AD68-A708472448B5}" type="pres">
      <dgm:prSet presAssocID="{58E8C8CB-6C0A-4C40-9A1A-DA53275DC0CC}" presName="root2" presStyleCnt="0"/>
      <dgm:spPr/>
    </dgm:pt>
    <dgm:pt modelId="{93566097-6630-254D-AACF-15A142990A5D}" type="pres">
      <dgm:prSet presAssocID="{58E8C8CB-6C0A-4C40-9A1A-DA53275DC0CC}" presName="LevelTwoTextNode" presStyleLbl="node2" presStyleIdx="0" presStyleCnt="3" custScaleX="185547">
        <dgm:presLayoutVars>
          <dgm:chPref val="3"/>
        </dgm:presLayoutVars>
      </dgm:prSet>
      <dgm:spPr/>
    </dgm:pt>
    <dgm:pt modelId="{FE31E3AC-4246-1D43-9F17-AEDA10F7EC97}" type="pres">
      <dgm:prSet presAssocID="{58E8C8CB-6C0A-4C40-9A1A-DA53275DC0CC}" presName="level3hierChild" presStyleCnt="0"/>
      <dgm:spPr/>
    </dgm:pt>
    <dgm:pt modelId="{C24371A1-3C5E-7841-B6C8-5EE73911DF6C}" type="pres">
      <dgm:prSet presAssocID="{4D1CD045-BEF0-674E-BB54-914A05532956}" presName="conn2-1" presStyleLbl="parChTrans1D2" presStyleIdx="1" presStyleCnt="3"/>
      <dgm:spPr/>
    </dgm:pt>
    <dgm:pt modelId="{7A36BFFE-6187-814D-BA9F-6E08CCCD5A43}" type="pres">
      <dgm:prSet presAssocID="{4D1CD045-BEF0-674E-BB54-914A05532956}" presName="connTx" presStyleLbl="parChTrans1D2" presStyleIdx="1" presStyleCnt="3"/>
      <dgm:spPr/>
    </dgm:pt>
    <dgm:pt modelId="{BC22DD83-5040-194F-A469-FD2E0534EE8A}" type="pres">
      <dgm:prSet presAssocID="{7925AE50-00D6-EF4C-B591-AE2CEB4E2657}" presName="root2" presStyleCnt="0"/>
      <dgm:spPr/>
    </dgm:pt>
    <dgm:pt modelId="{00C76ACB-3F29-F941-8C5F-B668788F0142}" type="pres">
      <dgm:prSet presAssocID="{7925AE50-00D6-EF4C-B591-AE2CEB4E2657}" presName="LevelTwoTextNode" presStyleLbl="node2" presStyleIdx="1" presStyleCnt="3" custScaleX="185547">
        <dgm:presLayoutVars>
          <dgm:chPref val="3"/>
        </dgm:presLayoutVars>
      </dgm:prSet>
      <dgm:spPr/>
    </dgm:pt>
    <dgm:pt modelId="{C85CC894-4BC9-5544-A50D-9B049903280A}" type="pres">
      <dgm:prSet presAssocID="{7925AE50-00D6-EF4C-B591-AE2CEB4E2657}" presName="level3hierChild" presStyleCnt="0"/>
      <dgm:spPr/>
    </dgm:pt>
    <dgm:pt modelId="{E6CBA7C1-7DDF-EA4F-B9F8-F89E02C8806E}" type="pres">
      <dgm:prSet presAssocID="{9108D812-2655-0444-AA3E-03B194DC1019}" presName="conn2-1" presStyleLbl="parChTrans1D2" presStyleIdx="2" presStyleCnt="3"/>
      <dgm:spPr/>
    </dgm:pt>
    <dgm:pt modelId="{83A42F78-39E1-784F-AA91-D50D785F800F}" type="pres">
      <dgm:prSet presAssocID="{9108D812-2655-0444-AA3E-03B194DC1019}" presName="connTx" presStyleLbl="parChTrans1D2" presStyleIdx="2" presStyleCnt="3"/>
      <dgm:spPr/>
    </dgm:pt>
    <dgm:pt modelId="{BBD842CA-5072-C641-8C55-258CB4919A30}" type="pres">
      <dgm:prSet presAssocID="{039280DF-61A7-1E41-BA32-21BB98BCCD9E}" presName="root2" presStyleCnt="0"/>
      <dgm:spPr/>
    </dgm:pt>
    <dgm:pt modelId="{B782C231-7E0B-DE4F-A67F-7F3999E08B98}" type="pres">
      <dgm:prSet presAssocID="{039280DF-61A7-1E41-BA32-21BB98BCCD9E}" presName="LevelTwoTextNode" presStyleLbl="node2" presStyleIdx="2" presStyleCnt="3" custScaleX="185547">
        <dgm:presLayoutVars>
          <dgm:chPref val="3"/>
        </dgm:presLayoutVars>
      </dgm:prSet>
      <dgm:spPr/>
    </dgm:pt>
    <dgm:pt modelId="{F8094670-7E2C-B244-875A-3F861CA602E3}" type="pres">
      <dgm:prSet presAssocID="{039280DF-61A7-1E41-BA32-21BB98BCCD9E}" presName="level3hierChild" presStyleCnt="0"/>
      <dgm:spPr/>
    </dgm:pt>
  </dgm:ptLst>
  <dgm:cxnLst>
    <dgm:cxn modelId="{54FDCA2D-D805-0745-BE5B-98C7B371A4E3}" type="presOf" srcId="{58E8C8CB-6C0A-4C40-9A1A-DA53275DC0CC}" destId="{93566097-6630-254D-AACF-15A142990A5D}" srcOrd="0" destOrd="0" presId="urn:microsoft.com/office/officeart/2008/layout/HorizontalMultiLevelHierarchy"/>
    <dgm:cxn modelId="{526B0044-6C24-144C-A833-81E5A1A85FBC}" type="presOf" srcId="{F6223FE4-E5BB-8846-A031-008517D860A8}" destId="{23A3D380-4E8B-0F4E-983C-8C6305A4B77A}" srcOrd="0" destOrd="0" presId="urn:microsoft.com/office/officeart/2008/layout/HorizontalMultiLevelHierarchy"/>
    <dgm:cxn modelId="{ED58A751-6983-544E-A34D-FCF2DF3ECD1C}" type="presOf" srcId="{6ACD0CEC-6E0E-DA40-B443-C24D37BACE71}" destId="{6913FDA9-D1A5-ED4A-B16F-E7967530F853}" srcOrd="0" destOrd="0" presId="urn:microsoft.com/office/officeart/2008/layout/HorizontalMultiLevelHierarchy"/>
    <dgm:cxn modelId="{3888565B-0CC9-1147-B415-C23E813EF957}" type="presOf" srcId="{6ACD0CEC-6E0E-DA40-B443-C24D37BACE71}" destId="{AA79EA84-9030-4842-8889-34E3B0E2E9FE}" srcOrd="1" destOrd="0" presId="urn:microsoft.com/office/officeart/2008/layout/HorizontalMultiLevelHierarchy"/>
    <dgm:cxn modelId="{085092AE-C46E-364F-8D9D-3110437C2504}" srcId="{F6223FE4-E5BB-8846-A031-008517D860A8}" destId="{7925AE50-00D6-EF4C-B591-AE2CEB4E2657}" srcOrd="1" destOrd="0" parTransId="{4D1CD045-BEF0-674E-BB54-914A05532956}" sibTransId="{C6261157-D058-C34B-899E-C71EF291E42E}"/>
    <dgm:cxn modelId="{4EBF37B1-29B4-1F47-BBC5-FCD3930B477E}" srcId="{F6223FE4-E5BB-8846-A031-008517D860A8}" destId="{039280DF-61A7-1E41-BA32-21BB98BCCD9E}" srcOrd="2" destOrd="0" parTransId="{9108D812-2655-0444-AA3E-03B194DC1019}" sibTransId="{C4C3371F-EA88-D344-9254-C31D4CA82380}"/>
    <dgm:cxn modelId="{7563A8B9-7B4E-C341-BAE3-F689C4E775B2}" type="presOf" srcId="{4D1CD045-BEF0-674E-BB54-914A05532956}" destId="{C24371A1-3C5E-7841-B6C8-5EE73911DF6C}" srcOrd="0" destOrd="0" presId="urn:microsoft.com/office/officeart/2008/layout/HorizontalMultiLevelHierarchy"/>
    <dgm:cxn modelId="{83BF25BD-F2F6-164C-AF2A-0978B797565A}" type="presOf" srcId="{B70F3687-015A-064B-9727-14AA5E2882CF}" destId="{87E3277F-7817-FB42-9213-CE21D662EF57}" srcOrd="0" destOrd="0" presId="urn:microsoft.com/office/officeart/2008/layout/HorizontalMultiLevelHierarchy"/>
    <dgm:cxn modelId="{CDD9D1CC-908C-CD42-ACEB-891E02DD11C5}" srcId="{F6223FE4-E5BB-8846-A031-008517D860A8}" destId="{58E8C8CB-6C0A-4C40-9A1A-DA53275DC0CC}" srcOrd="0" destOrd="0" parTransId="{6ACD0CEC-6E0E-DA40-B443-C24D37BACE71}" sibTransId="{55685244-FE54-0849-9FCC-7E7AA9345ED2}"/>
    <dgm:cxn modelId="{A2576AD4-4BD2-0C46-B4AD-9A75A778B633}" type="presOf" srcId="{9108D812-2655-0444-AA3E-03B194DC1019}" destId="{E6CBA7C1-7DDF-EA4F-B9F8-F89E02C8806E}" srcOrd="0" destOrd="0" presId="urn:microsoft.com/office/officeart/2008/layout/HorizontalMultiLevelHierarchy"/>
    <dgm:cxn modelId="{4E137AE2-94DE-0E4C-B4E8-3FDBEE9C4DE9}" type="presOf" srcId="{039280DF-61A7-1E41-BA32-21BB98BCCD9E}" destId="{B782C231-7E0B-DE4F-A67F-7F3999E08B98}" srcOrd="0" destOrd="0" presId="urn:microsoft.com/office/officeart/2008/layout/HorizontalMultiLevelHierarchy"/>
    <dgm:cxn modelId="{03FAA3E9-8CCB-4641-9FEC-903BD79143DF}" type="presOf" srcId="{4D1CD045-BEF0-674E-BB54-914A05532956}" destId="{7A36BFFE-6187-814D-BA9F-6E08CCCD5A43}" srcOrd="1" destOrd="0" presId="urn:microsoft.com/office/officeart/2008/layout/HorizontalMultiLevelHierarchy"/>
    <dgm:cxn modelId="{E47AD0EE-9FE9-6247-94D8-96F27B3DC759}" srcId="{B70F3687-015A-064B-9727-14AA5E2882CF}" destId="{F6223FE4-E5BB-8846-A031-008517D860A8}" srcOrd="0" destOrd="0" parTransId="{F88777F2-E233-574B-88E7-F1FB9D92E65B}" sibTransId="{BBF245A8-FA93-7F42-8BB8-6F61922D2126}"/>
    <dgm:cxn modelId="{4836BEF5-4845-6347-BA19-F735235D25F9}" type="presOf" srcId="{9108D812-2655-0444-AA3E-03B194DC1019}" destId="{83A42F78-39E1-784F-AA91-D50D785F800F}" srcOrd="1" destOrd="0" presId="urn:microsoft.com/office/officeart/2008/layout/HorizontalMultiLevelHierarchy"/>
    <dgm:cxn modelId="{F3A8A8FA-A639-624E-9602-FCE3DC2D0A1C}" type="presOf" srcId="{7925AE50-00D6-EF4C-B591-AE2CEB4E2657}" destId="{00C76ACB-3F29-F941-8C5F-B668788F0142}" srcOrd="0" destOrd="0" presId="urn:microsoft.com/office/officeart/2008/layout/HorizontalMultiLevelHierarchy"/>
    <dgm:cxn modelId="{1D3586FA-990A-9A4B-B0BA-8C015A8A5F5A}" type="presParOf" srcId="{87E3277F-7817-FB42-9213-CE21D662EF57}" destId="{0E2E9A0E-8B9F-FD4A-A2AB-3D8617CB5D5A}" srcOrd="0" destOrd="0" presId="urn:microsoft.com/office/officeart/2008/layout/HorizontalMultiLevelHierarchy"/>
    <dgm:cxn modelId="{095B4CD7-EEA8-CE43-B4F9-72DB473AF836}" type="presParOf" srcId="{0E2E9A0E-8B9F-FD4A-A2AB-3D8617CB5D5A}" destId="{23A3D380-4E8B-0F4E-983C-8C6305A4B77A}" srcOrd="0" destOrd="0" presId="urn:microsoft.com/office/officeart/2008/layout/HorizontalMultiLevelHierarchy"/>
    <dgm:cxn modelId="{A6DF325D-CA8C-5043-8E79-627ACEEF2BD8}" type="presParOf" srcId="{0E2E9A0E-8B9F-FD4A-A2AB-3D8617CB5D5A}" destId="{7902D29B-DC42-E846-9DF5-A994DAF2D7A0}" srcOrd="1" destOrd="0" presId="urn:microsoft.com/office/officeart/2008/layout/HorizontalMultiLevelHierarchy"/>
    <dgm:cxn modelId="{CE234794-D582-C84C-A178-5C2A39A7A043}" type="presParOf" srcId="{7902D29B-DC42-E846-9DF5-A994DAF2D7A0}" destId="{6913FDA9-D1A5-ED4A-B16F-E7967530F853}" srcOrd="0" destOrd="0" presId="urn:microsoft.com/office/officeart/2008/layout/HorizontalMultiLevelHierarchy"/>
    <dgm:cxn modelId="{FDA5E915-74D4-EB41-978B-8024641EB1CB}" type="presParOf" srcId="{6913FDA9-D1A5-ED4A-B16F-E7967530F853}" destId="{AA79EA84-9030-4842-8889-34E3B0E2E9FE}" srcOrd="0" destOrd="0" presId="urn:microsoft.com/office/officeart/2008/layout/HorizontalMultiLevelHierarchy"/>
    <dgm:cxn modelId="{0D0DA9BA-6020-8344-A2AC-B8E31F00DC27}" type="presParOf" srcId="{7902D29B-DC42-E846-9DF5-A994DAF2D7A0}" destId="{A40818E7-373E-184C-AD68-A708472448B5}" srcOrd="1" destOrd="0" presId="urn:microsoft.com/office/officeart/2008/layout/HorizontalMultiLevelHierarchy"/>
    <dgm:cxn modelId="{15B05853-7A59-774F-A6E1-70CBB75A66C7}" type="presParOf" srcId="{A40818E7-373E-184C-AD68-A708472448B5}" destId="{93566097-6630-254D-AACF-15A142990A5D}" srcOrd="0" destOrd="0" presId="urn:microsoft.com/office/officeart/2008/layout/HorizontalMultiLevelHierarchy"/>
    <dgm:cxn modelId="{028AE924-302A-AA4D-AECB-7AC780A189C1}" type="presParOf" srcId="{A40818E7-373E-184C-AD68-A708472448B5}" destId="{FE31E3AC-4246-1D43-9F17-AEDA10F7EC97}" srcOrd="1" destOrd="0" presId="urn:microsoft.com/office/officeart/2008/layout/HorizontalMultiLevelHierarchy"/>
    <dgm:cxn modelId="{538C66A4-1799-5842-8411-B54C6835F08F}" type="presParOf" srcId="{7902D29B-DC42-E846-9DF5-A994DAF2D7A0}" destId="{C24371A1-3C5E-7841-B6C8-5EE73911DF6C}" srcOrd="2" destOrd="0" presId="urn:microsoft.com/office/officeart/2008/layout/HorizontalMultiLevelHierarchy"/>
    <dgm:cxn modelId="{C85FB370-BA74-6149-AAAD-DB951150381F}" type="presParOf" srcId="{C24371A1-3C5E-7841-B6C8-5EE73911DF6C}" destId="{7A36BFFE-6187-814D-BA9F-6E08CCCD5A43}" srcOrd="0" destOrd="0" presId="urn:microsoft.com/office/officeart/2008/layout/HorizontalMultiLevelHierarchy"/>
    <dgm:cxn modelId="{257BCE4E-9D63-2B4E-AEB8-227AF55F169E}" type="presParOf" srcId="{7902D29B-DC42-E846-9DF5-A994DAF2D7A0}" destId="{BC22DD83-5040-194F-A469-FD2E0534EE8A}" srcOrd="3" destOrd="0" presId="urn:microsoft.com/office/officeart/2008/layout/HorizontalMultiLevelHierarchy"/>
    <dgm:cxn modelId="{CE0CA03A-5CB0-5149-9792-970E991691BE}" type="presParOf" srcId="{BC22DD83-5040-194F-A469-FD2E0534EE8A}" destId="{00C76ACB-3F29-F941-8C5F-B668788F0142}" srcOrd="0" destOrd="0" presId="urn:microsoft.com/office/officeart/2008/layout/HorizontalMultiLevelHierarchy"/>
    <dgm:cxn modelId="{3B6445B7-D82A-694E-B980-CD015F6D3845}" type="presParOf" srcId="{BC22DD83-5040-194F-A469-FD2E0534EE8A}" destId="{C85CC894-4BC9-5544-A50D-9B049903280A}" srcOrd="1" destOrd="0" presId="urn:microsoft.com/office/officeart/2008/layout/HorizontalMultiLevelHierarchy"/>
    <dgm:cxn modelId="{18297D46-A032-E448-9407-929355AC6254}" type="presParOf" srcId="{7902D29B-DC42-E846-9DF5-A994DAF2D7A0}" destId="{E6CBA7C1-7DDF-EA4F-B9F8-F89E02C8806E}" srcOrd="4" destOrd="0" presId="urn:microsoft.com/office/officeart/2008/layout/HorizontalMultiLevelHierarchy"/>
    <dgm:cxn modelId="{FA8DE393-53A7-8844-9704-18B9E54ABAEA}" type="presParOf" srcId="{E6CBA7C1-7DDF-EA4F-B9F8-F89E02C8806E}" destId="{83A42F78-39E1-784F-AA91-D50D785F800F}" srcOrd="0" destOrd="0" presId="urn:microsoft.com/office/officeart/2008/layout/HorizontalMultiLevelHierarchy"/>
    <dgm:cxn modelId="{8396345D-B04E-0B4A-93E5-6D16B262E226}" type="presParOf" srcId="{7902D29B-DC42-E846-9DF5-A994DAF2D7A0}" destId="{BBD842CA-5072-C641-8C55-258CB4919A30}" srcOrd="5" destOrd="0" presId="urn:microsoft.com/office/officeart/2008/layout/HorizontalMultiLevelHierarchy"/>
    <dgm:cxn modelId="{F5B59F8F-C3C0-404A-8771-B8796BD80237}" type="presParOf" srcId="{BBD842CA-5072-C641-8C55-258CB4919A30}" destId="{B782C231-7E0B-DE4F-A67F-7F3999E08B98}" srcOrd="0" destOrd="0" presId="urn:microsoft.com/office/officeart/2008/layout/HorizontalMultiLevelHierarchy"/>
    <dgm:cxn modelId="{E94CA3D8-0343-2D4E-B03D-2E82820C4320}" type="presParOf" srcId="{BBD842CA-5072-C641-8C55-258CB4919A30}" destId="{F8094670-7E2C-B244-875A-3F861CA602E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BA7C1-7DDF-EA4F-B9F8-F89E02C8806E}">
      <dsp:nvSpPr>
        <dsp:cNvPr id="0" name=""/>
        <dsp:cNvSpPr/>
      </dsp:nvSpPr>
      <dsp:spPr>
        <a:xfrm>
          <a:off x="831151" y="2032000"/>
          <a:ext cx="506536" cy="965199"/>
        </a:xfrm>
        <a:custGeom>
          <a:avLst/>
          <a:gdLst/>
          <a:ahLst/>
          <a:cxnLst/>
          <a:rect l="0" t="0" r="0" b="0"/>
          <a:pathLst>
            <a:path>
              <a:moveTo>
                <a:pt x="0" y="0"/>
              </a:moveTo>
              <a:lnTo>
                <a:pt x="253268" y="0"/>
              </a:lnTo>
              <a:lnTo>
                <a:pt x="253268" y="965199"/>
              </a:lnTo>
              <a:lnTo>
                <a:pt x="506536" y="965199"/>
              </a:lnTo>
            </a:path>
          </a:pathLst>
        </a:custGeom>
        <a:noFill/>
        <a:ln w="25400" cap="flat" cmpd="sng" algn="ctr">
          <a:solidFill>
            <a:schemeClr val="accent5">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7168" y="2487348"/>
        <a:ext cx="54502" cy="54502"/>
      </dsp:txXfrm>
    </dsp:sp>
    <dsp:sp modelId="{C24371A1-3C5E-7841-B6C8-5EE73911DF6C}">
      <dsp:nvSpPr>
        <dsp:cNvPr id="0" name=""/>
        <dsp:cNvSpPr/>
      </dsp:nvSpPr>
      <dsp:spPr>
        <a:xfrm>
          <a:off x="831151" y="1986280"/>
          <a:ext cx="506536" cy="91440"/>
        </a:xfrm>
        <a:custGeom>
          <a:avLst/>
          <a:gdLst/>
          <a:ahLst/>
          <a:cxnLst/>
          <a:rect l="0" t="0" r="0" b="0"/>
          <a:pathLst>
            <a:path>
              <a:moveTo>
                <a:pt x="0" y="45720"/>
              </a:moveTo>
              <a:lnTo>
                <a:pt x="506536" y="45720"/>
              </a:lnTo>
            </a:path>
          </a:pathLst>
        </a:custGeom>
        <a:noFill/>
        <a:ln w="25400" cap="flat" cmpd="sng" algn="ctr">
          <a:solidFill>
            <a:schemeClr val="accent5">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71756" y="2019336"/>
        <a:ext cx="25326" cy="25326"/>
      </dsp:txXfrm>
    </dsp:sp>
    <dsp:sp modelId="{6913FDA9-D1A5-ED4A-B16F-E7967530F853}">
      <dsp:nvSpPr>
        <dsp:cNvPr id="0" name=""/>
        <dsp:cNvSpPr/>
      </dsp:nvSpPr>
      <dsp:spPr>
        <a:xfrm>
          <a:off x="831151" y="1066799"/>
          <a:ext cx="506536" cy="965200"/>
        </a:xfrm>
        <a:custGeom>
          <a:avLst/>
          <a:gdLst/>
          <a:ahLst/>
          <a:cxnLst/>
          <a:rect l="0" t="0" r="0" b="0"/>
          <a:pathLst>
            <a:path>
              <a:moveTo>
                <a:pt x="0" y="965200"/>
              </a:moveTo>
              <a:lnTo>
                <a:pt x="253268" y="965200"/>
              </a:lnTo>
              <a:lnTo>
                <a:pt x="253268" y="0"/>
              </a:lnTo>
              <a:lnTo>
                <a:pt x="506536" y="0"/>
              </a:lnTo>
            </a:path>
          </a:pathLst>
        </a:custGeom>
        <a:noFill/>
        <a:ln w="25400" cap="flat" cmpd="sng" algn="ctr">
          <a:solidFill>
            <a:schemeClr val="accent5">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57168" y="1522148"/>
        <a:ext cx="54502" cy="54502"/>
      </dsp:txXfrm>
    </dsp:sp>
    <dsp:sp modelId="{23A3D380-4E8B-0F4E-983C-8C6305A4B77A}">
      <dsp:nvSpPr>
        <dsp:cNvPr id="0" name=""/>
        <dsp:cNvSpPr/>
      </dsp:nvSpPr>
      <dsp:spPr>
        <a:xfrm rot="16200000">
          <a:off x="-1586928" y="1645920"/>
          <a:ext cx="4064000" cy="772160"/>
        </a:xfrm>
        <a:prstGeom prst="rect">
          <a:avLst/>
        </a:prstGeom>
        <a:solidFill>
          <a:schemeClr val="accent3">
            <a:lumMod val="60000"/>
            <a:lumOff val="4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i="0" kern="1200">
              <a:solidFill>
                <a:schemeClr val="accent5">
                  <a:lumMod val="10000"/>
                </a:schemeClr>
              </a:solidFill>
              <a:latin typeface="Calibri Light" panose="020F0302020204030204" pitchFamily="34" charset="0"/>
              <a:cs typeface="Calibri Light" panose="020F0302020204030204" pitchFamily="34" charset="0"/>
            </a:rPr>
            <a:t>ĐỐI VỚI CÁ NHÂN</a:t>
          </a:r>
        </a:p>
      </dsp:txBody>
      <dsp:txXfrm>
        <a:off x="-1586928" y="1645920"/>
        <a:ext cx="4064000" cy="772160"/>
      </dsp:txXfrm>
    </dsp:sp>
    <dsp:sp modelId="{93566097-6630-254D-AACF-15A142990A5D}">
      <dsp:nvSpPr>
        <dsp:cNvPr id="0" name=""/>
        <dsp:cNvSpPr/>
      </dsp:nvSpPr>
      <dsp:spPr>
        <a:xfrm>
          <a:off x="1337688" y="680719"/>
          <a:ext cx="4699320" cy="772160"/>
        </a:xfrm>
        <a:prstGeom prst="rect">
          <a:avLst/>
        </a:prstGeom>
        <a:solidFill>
          <a:schemeClr val="accent4">
            <a:lumMod val="40000"/>
            <a:lumOff val="6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96838" lvl="0" indent="0" algn="just" defTabSz="889000">
            <a:lnSpc>
              <a:spcPct val="90000"/>
            </a:lnSpc>
            <a:spcBef>
              <a:spcPct val="0"/>
            </a:spcBef>
            <a:spcAft>
              <a:spcPct val="35000"/>
            </a:spcAft>
            <a:buNone/>
            <a:tabLst/>
          </a:pPr>
          <a:r>
            <a:rPr lang="en-US" sz="2000" b="0" i="0" kern="1200">
              <a:solidFill>
                <a:schemeClr val="accent5">
                  <a:lumMod val="10000"/>
                </a:schemeClr>
              </a:solidFill>
              <a:latin typeface="Calibri Light" panose="020F0302020204030204" pitchFamily="34" charset="0"/>
              <a:cs typeface="Calibri Light" panose="020F0302020204030204" pitchFamily="34" charset="0"/>
            </a:rPr>
            <a:t>Giúp thành công trong cuộc sống và được mọi người tôn trọng.</a:t>
          </a:r>
        </a:p>
      </dsp:txBody>
      <dsp:txXfrm>
        <a:off x="1337688" y="680719"/>
        <a:ext cx="4699320" cy="772160"/>
      </dsp:txXfrm>
    </dsp:sp>
    <dsp:sp modelId="{00C76ACB-3F29-F941-8C5F-B668788F0142}">
      <dsp:nvSpPr>
        <dsp:cNvPr id="0" name=""/>
        <dsp:cNvSpPr/>
      </dsp:nvSpPr>
      <dsp:spPr>
        <a:xfrm>
          <a:off x="1337688" y="1645920"/>
          <a:ext cx="4699320" cy="772160"/>
        </a:xfrm>
        <a:prstGeom prst="rect">
          <a:avLst/>
        </a:prstGeom>
        <a:solidFill>
          <a:schemeClr val="accent4">
            <a:lumMod val="40000"/>
            <a:lumOff val="6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96838" lvl="0" indent="0" algn="just" defTabSz="844550">
            <a:lnSpc>
              <a:spcPct val="90000"/>
            </a:lnSpc>
            <a:spcBef>
              <a:spcPct val="0"/>
            </a:spcBef>
            <a:spcAft>
              <a:spcPct val="35000"/>
            </a:spcAft>
            <a:buNone/>
            <a:tabLst/>
          </a:pPr>
          <a:r>
            <a:rPr lang="en-US" sz="1900" b="0" i="0" kern="1200">
              <a:solidFill>
                <a:schemeClr val="accent5">
                  <a:lumMod val="10000"/>
                </a:schemeClr>
              </a:solidFill>
              <a:latin typeface="Calibri Light" panose="020F0302020204030204" pitchFamily="34" charset="0"/>
              <a:cs typeface="Calibri Light" panose="020F0302020204030204" pitchFamily="34" charset="0"/>
            </a:rPr>
            <a:t>Có thêm kinh nghiệm sống, kinh nghiệm trong công việc.</a:t>
          </a:r>
        </a:p>
      </dsp:txBody>
      <dsp:txXfrm>
        <a:off x="1337688" y="1645920"/>
        <a:ext cx="4699320" cy="772160"/>
      </dsp:txXfrm>
    </dsp:sp>
    <dsp:sp modelId="{B782C231-7E0B-DE4F-A67F-7F3999E08B98}">
      <dsp:nvSpPr>
        <dsp:cNvPr id="0" name=""/>
        <dsp:cNvSpPr/>
      </dsp:nvSpPr>
      <dsp:spPr>
        <a:xfrm>
          <a:off x="1337688" y="2611119"/>
          <a:ext cx="4699320" cy="772160"/>
        </a:xfrm>
        <a:prstGeom prst="rect">
          <a:avLst/>
        </a:prstGeom>
        <a:solidFill>
          <a:schemeClr val="accent4">
            <a:lumMod val="40000"/>
            <a:lumOff val="6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96838" lvl="0" indent="0" algn="just" defTabSz="844550">
            <a:lnSpc>
              <a:spcPct val="90000"/>
            </a:lnSpc>
            <a:spcBef>
              <a:spcPct val="0"/>
            </a:spcBef>
            <a:spcAft>
              <a:spcPct val="35000"/>
            </a:spcAft>
            <a:buNone/>
            <a:tabLst/>
          </a:pPr>
          <a:r>
            <a:rPr lang="en-US" sz="1900" b="0" i="0" kern="1200">
              <a:solidFill>
                <a:schemeClr val="accent5">
                  <a:lumMod val="10000"/>
                </a:schemeClr>
              </a:solidFill>
              <a:latin typeface="Calibri Light" panose="020F0302020204030204" pitchFamily="34" charset="0"/>
              <a:cs typeface="Calibri Light" panose="020F0302020204030204" pitchFamily="34" charset="0"/>
            </a:rPr>
            <a:t>Rèn đức tính kiên trì, nhẫn nại để vượt lên mọi hoàn cảnh.</a:t>
          </a:r>
        </a:p>
      </dsp:txBody>
      <dsp:txXfrm>
        <a:off x="1337688" y="2611119"/>
        <a:ext cx="4699320" cy="77216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37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dd7bc0a862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dd7bc0a862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5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42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e1f25ea0e_0_16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e1f25ea0e_0_16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17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25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0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47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96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d7bc0a86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d7bc0a86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83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43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d7bc0a862_0_1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d7bc0a862_0_1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52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642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d7bc0a86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d7bc0a86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689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dd7bc0a862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dd7bc0a862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90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930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02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0807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26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61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341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61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4_1_1">
    <p:spTree>
      <p:nvGrpSpPr>
        <p:cNvPr id="1" name="Shape 328"/>
        <p:cNvGrpSpPr/>
        <p:nvPr/>
      </p:nvGrpSpPr>
      <p:grpSpPr>
        <a:xfrm>
          <a:off x="0" y="0"/>
          <a:ext cx="0" cy="0"/>
          <a:chOff x="0" y="0"/>
          <a:chExt cx="0" cy="0"/>
        </a:xfrm>
      </p:grpSpPr>
      <p:sp>
        <p:nvSpPr>
          <p:cNvPr id="329" name="Google Shape;329;p17"/>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30" name="Google Shape;330;p17"/>
          <p:cNvSpPr/>
          <p:nvPr/>
        </p:nvSpPr>
        <p:spPr>
          <a:xfrm>
            <a:off x="792826" y="435640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8735714" y="4118238"/>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128500" y="-314835"/>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104690" y="4926934"/>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8430769" y="45719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290574" y="4356404"/>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149115" y="206090"/>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8657330" y="2997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a:off x="8455665" y="-79268"/>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1056428" y="1854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22187" y="84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8884212" y="393766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a:off x="8149253" y="-246146"/>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3_1_1">
    <p:spTree>
      <p:nvGrpSpPr>
        <p:cNvPr id="1" name="Shape 433"/>
        <p:cNvGrpSpPr/>
        <p:nvPr/>
      </p:nvGrpSpPr>
      <p:grpSpPr>
        <a:xfrm>
          <a:off x="0" y="0"/>
          <a:ext cx="0" cy="0"/>
          <a:chOff x="0" y="0"/>
          <a:chExt cx="0" cy="0"/>
        </a:xfrm>
      </p:grpSpPr>
      <p:sp>
        <p:nvSpPr>
          <p:cNvPr id="434" name="Google Shape;434;p22"/>
          <p:cNvSpPr txBox="1">
            <a:spLocks noGrp="1"/>
          </p:cNvSpPr>
          <p:nvPr>
            <p:ph type="ctrTitle"/>
          </p:nvPr>
        </p:nvSpPr>
        <p:spPr>
          <a:xfrm>
            <a:off x="722400" y="348473"/>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5" name="Google Shape;435;p22"/>
          <p:cNvSpPr txBox="1">
            <a:spLocks noGrp="1"/>
          </p:cNvSpPr>
          <p:nvPr>
            <p:ph type="subTitle" idx="1"/>
          </p:nvPr>
        </p:nvSpPr>
        <p:spPr>
          <a:xfrm>
            <a:off x="910383" y="2027600"/>
            <a:ext cx="2709600" cy="1612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36" name="Google Shape;436;p22"/>
          <p:cNvSpPr/>
          <p:nvPr/>
        </p:nvSpPr>
        <p:spPr>
          <a:xfrm rot="-6214461">
            <a:off x="7743182" y="1665164"/>
            <a:ext cx="1069223" cy="378152"/>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rot="-6214461">
            <a:off x="8198383" y="-41446"/>
            <a:ext cx="553994" cy="56507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rot="-6214461">
            <a:off x="8449755" y="1085667"/>
            <a:ext cx="696625" cy="543548"/>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rot="-6214461">
            <a:off x="8556543" y="512374"/>
            <a:ext cx="938273" cy="43102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rot="-6214461">
            <a:off x="8352996" y="100131"/>
            <a:ext cx="721858" cy="408300"/>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958501" y="431184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958501" y="46770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848005" y="361238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96965" y="38500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97400" y="4177765"/>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rot="-5216220">
            <a:off x="-16952" y="148598"/>
            <a:ext cx="553953" cy="565015"/>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rot="-5216220">
            <a:off x="61816" y="784749"/>
            <a:ext cx="403951" cy="44084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rot="-5216220">
            <a:off x="744671" y="-46010"/>
            <a:ext cx="256989" cy="28037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7876158" y="41281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7534919" y="44619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7438543" y="367538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8222433" y="44516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ITLE_AND_BODY_1_1">
    <p:spTree>
      <p:nvGrpSpPr>
        <p:cNvPr id="1" name="Shape 615"/>
        <p:cNvGrpSpPr/>
        <p:nvPr/>
      </p:nvGrpSpPr>
      <p:grpSpPr>
        <a:xfrm>
          <a:off x="0" y="0"/>
          <a:ext cx="0" cy="0"/>
          <a:chOff x="0" y="0"/>
          <a:chExt cx="0" cy="0"/>
        </a:xfrm>
      </p:grpSpPr>
      <p:grpSp>
        <p:nvGrpSpPr>
          <p:cNvPr id="616" name="Google Shape;616;p31"/>
          <p:cNvGrpSpPr/>
          <p:nvPr/>
        </p:nvGrpSpPr>
        <p:grpSpPr>
          <a:xfrm flipH="1">
            <a:off x="2405316" y="181151"/>
            <a:ext cx="4388432" cy="3644878"/>
            <a:chOff x="1282762" y="26746"/>
            <a:chExt cx="6692744" cy="5205481"/>
          </a:xfrm>
        </p:grpSpPr>
        <p:sp>
          <p:nvSpPr>
            <p:cNvPr id="617" name="Google Shape;617;p3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rot="350212">
              <a:off x="1504688" y="420547"/>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31"/>
          <p:cNvSpPr txBox="1">
            <a:spLocks noGrp="1"/>
          </p:cNvSpPr>
          <p:nvPr>
            <p:ph type="title"/>
          </p:nvPr>
        </p:nvSpPr>
        <p:spPr>
          <a:xfrm>
            <a:off x="2086525" y="591443"/>
            <a:ext cx="49710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51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620" name="Google Shape;620;p31"/>
          <p:cNvSpPr txBox="1">
            <a:spLocks noGrp="1"/>
          </p:cNvSpPr>
          <p:nvPr>
            <p:ph type="subTitle" idx="1"/>
          </p:nvPr>
        </p:nvSpPr>
        <p:spPr>
          <a:xfrm>
            <a:off x="3406050" y="1838700"/>
            <a:ext cx="2332200" cy="135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22" name="Google Shape;622;p31"/>
          <p:cNvSpPr/>
          <p:nvPr/>
        </p:nvSpPr>
        <p:spPr>
          <a:xfrm>
            <a:off x="435839" y="2053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668665" y="25067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1"/>
          <p:cNvSpPr/>
          <p:nvPr/>
        </p:nvSpPr>
        <p:spPr>
          <a:xfrm>
            <a:off x="465348" y="539502"/>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371890" y="10147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374970" y="440687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346700" y="365614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601853" y="18946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346700" y="29951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8333087" y="41961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1"/>
          <p:cNvSpPr/>
          <p:nvPr/>
        </p:nvSpPr>
        <p:spPr>
          <a:xfrm>
            <a:off x="7830750" y="121785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7926065" y="31859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8519344" y="35401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7416753" y="3669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8083385" y="434550"/>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8101290" y="2860115"/>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8277078" y="21124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8432678" y="613456"/>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8084695" y="260125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239512" y="-485040"/>
            <a:ext cx="4492839" cy="6113586"/>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3"/>
          <p:cNvSpPr txBox="1">
            <a:spLocks noGrp="1"/>
          </p:cNvSpPr>
          <p:nvPr>
            <p:ph type="title" hasCustomPrompt="1"/>
          </p:nvPr>
        </p:nvSpPr>
        <p:spPr>
          <a:xfrm>
            <a:off x="2653275" y="1104928"/>
            <a:ext cx="3362100" cy="1347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 name="Google Shape;43;p3"/>
          <p:cNvSpPr txBox="1">
            <a:spLocks noGrp="1"/>
          </p:cNvSpPr>
          <p:nvPr>
            <p:ph type="subTitle" idx="1"/>
          </p:nvPr>
        </p:nvSpPr>
        <p:spPr>
          <a:xfrm>
            <a:off x="2680655" y="3132383"/>
            <a:ext cx="2449800" cy="68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796571" y="1116171"/>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4564996">
            <a:off x="7348908" y="404909"/>
            <a:ext cx="611671" cy="658419"/>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931075" y="31889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62537" y="4339888"/>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4564996">
            <a:off x="6347812" y="364243"/>
            <a:ext cx="661893" cy="1155695"/>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084150" y="782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934538" y="-1521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4564996">
            <a:off x="6456058" y="1077584"/>
            <a:ext cx="1083848" cy="1316287"/>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68863" y="3821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162513" y="380345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442025" y="35135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849350" y="3716475"/>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671350" y="7830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424950" y="1327738"/>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104888" y="41522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txBox="1">
            <a:spLocks noGrp="1"/>
          </p:cNvSpPr>
          <p:nvPr>
            <p:ph type="title" idx="2"/>
          </p:nvPr>
        </p:nvSpPr>
        <p:spPr>
          <a:xfrm>
            <a:off x="2683225" y="2432248"/>
            <a:ext cx="3362100" cy="684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712350" y="347607"/>
            <a:ext cx="7719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2" name="Google Shape;62;p4"/>
          <p:cNvSpPr txBox="1">
            <a:spLocks noGrp="1"/>
          </p:cNvSpPr>
          <p:nvPr>
            <p:ph type="subTitle" idx="1"/>
          </p:nvPr>
        </p:nvSpPr>
        <p:spPr>
          <a:xfrm>
            <a:off x="709875" y="1059075"/>
            <a:ext cx="7719300" cy="3621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a:buAutoNum type="alphaLcPeriod"/>
              <a:defRPr/>
            </a:lvl2pPr>
            <a:lvl3pPr lvl="2">
              <a:spcBef>
                <a:spcPts val="0"/>
              </a:spcBef>
              <a:spcAft>
                <a:spcPts val="0"/>
              </a:spcAft>
              <a:buClr>
                <a:srgbClr val="434343"/>
              </a:buClr>
              <a:buSzPts val="1200"/>
              <a:buFont typeface="Roboto Condensed"/>
              <a:buAutoNum type="romanLcPeriod"/>
              <a:defRPr/>
            </a:lvl3pPr>
            <a:lvl4pPr lvl="3">
              <a:spcBef>
                <a:spcPts val="0"/>
              </a:spcBef>
              <a:spcAft>
                <a:spcPts val="0"/>
              </a:spcAft>
              <a:buClr>
                <a:srgbClr val="434343"/>
              </a:buClr>
              <a:buSzPts val="1200"/>
              <a:buFont typeface="Roboto Condensed"/>
              <a:buAutoNum type="arabicPeriod"/>
              <a:defRPr/>
            </a:lvl4pPr>
            <a:lvl5pPr lvl="4">
              <a:spcBef>
                <a:spcPts val="0"/>
              </a:spcBef>
              <a:spcAft>
                <a:spcPts val="0"/>
              </a:spcAft>
              <a:buClr>
                <a:srgbClr val="434343"/>
              </a:buClr>
              <a:buSzPts val="1200"/>
              <a:buFont typeface="Roboto Condensed"/>
              <a:buAutoNum type="alphaLcPeriod"/>
              <a:defRPr/>
            </a:lvl5pPr>
            <a:lvl6pPr lvl="5">
              <a:spcBef>
                <a:spcPts val="0"/>
              </a:spcBef>
              <a:spcAft>
                <a:spcPts val="0"/>
              </a:spcAft>
              <a:buClr>
                <a:srgbClr val="434343"/>
              </a:buClr>
              <a:buSzPts val="1200"/>
              <a:buFont typeface="Roboto Condensed"/>
              <a:buAutoNum type="romanLcPeriod"/>
              <a:defRPr/>
            </a:lvl6pPr>
            <a:lvl7pPr lvl="6">
              <a:spcBef>
                <a:spcPts val="0"/>
              </a:spcBef>
              <a:spcAft>
                <a:spcPts val="0"/>
              </a:spcAft>
              <a:buClr>
                <a:srgbClr val="434343"/>
              </a:buClr>
              <a:buSzPts val="1200"/>
              <a:buFont typeface="Roboto Condensed"/>
              <a:buAutoNum type="arabicPeriod"/>
              <a:defRPr/>
            </a:lvl7pPr>
            <a:lvl8pPr lvl="7">
              <a:spcBef>
                <a:spcPts val="0"/>
              </a:spcBef>
              <a:spcAft>
                <a:spcPts val="0"/>
              </a:spcAft>
              <a:buClr>
                <a:srgbClr val="434343"/>
              </a:buClr>
              <a:buSzPts val="1200"/>
              <a:buFont typeface="Roboto Condensed"/>
              <a:buAutoNum type="alphaLcPeriod"/>
              <a:defRPr/>
            </a:lvl8pPr>
            <a:lvl9pPr lvl="8">
              <a:spcBef>
                <a:spcPts val="0"/>
              </a:spcBef>
              <a:spcAft>
                <a:spcPts val="0"/>
              </a:spcAft>
              <a:buClr>
                <a:srgbClr val="434343"/>
              </a:buClr>
              <a:buSzPts val="1200"/>
              <a:buFont typeface="Roboto Condensed"/>
              <a:buAutoNum type="romanLcPeriod"/>
              <a:defRPr/>
            </a:lvl9pPr>
          </a:lstStyle>
          <a:p>
            <a:endParaRPr/>
          </a:p>
        </p:txBody>
      </p:sp>
      <p:sp>
        <p:nvSpPr>
          <p:cNvPr id="63" name="Google Shape;63;p4"/>
          <p:cNvSpPr/>
          <p:nvPr/>
        </p:nvSpPr>
        <p:spPr>
          <a:xfrm>
            <a:off x="8033739" y="53951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8503493" y="-2977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8431653" y="5907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68515" y="178043"/>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487905" y="130088"/>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35953" y="-29777"/>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402362" y="45192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rot="-6113319">
            <a:off x="7903520" y="4127939"/>
            <a:ext cx="583493" cy="101880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578844" y="3863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8513" y="3938832"/>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07389" y="4729055"/>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656934" y="4819452"/>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6"/>
        <p:cNvGrpSpPr/>
        <p:nvPr/>
      </p:nvGrpSpPr>
      <p:grpSpPr>
        <a:xfrm>
          <a:off x="0" y="0"/>
          <a:ext cx="0" cy="0"/>
          <a:chOff x="0" y="0"/>
          <a:chExt cx="0" cy="0"/>
        </a:xfrm>
      </p:grpSpPr>
      <p:sp>
        <p:nvSpPr>
          <p:cNvPr id="137" name="Google Shape;137;p8"/>
          <p:cNvSpPr/>
          <p:nvPr/>
        </p:nvSpPr>
        <p:spPr>
          <a:xfrm>
            <a:off x="21626" y="769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75569" y="1632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1128165" y="433702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503774" y="35514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5" y="40437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rot="-9185691">
            <a:off x="353706" y="4266223"/>
            <a:ext cx="955478" cy="1160387"/>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7991164" y="4663022"/>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8671617" y="3662584"/>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336690" y="4285190"/>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8380312" y="435816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7949831" y="382484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642119" y="-38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7955502" y="-389971"/>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431703" y="4394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7637338" y="767165"/>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7637338" y="1062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662790" y="6091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1208162" y="4867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162578" y="9565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txBox="1">
            <a:spLocks noGrp="1"/>
          </p:cNvSpPr>
          <p:nvPr>
            <p:ph type="title"/>
          </p:nvPr>
        </p:nvSpPr>
        <p:spPr>
          <a:xfrm>
            <a:off x="803250" y="1088000"/>
            <a:ext cx="7537500" cy="2914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8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8" r:id="rId7"/>
    <p:sldLayoutId id="2147483659" r:id="rId8"/>
    <p:sldLayoutId id="2147483660" r:id="rId9"/>
    <p:sldLayoutId id="2147483663" r:id="rId10"/>
    <p:sldLayoutId id="2147483666" r:id="rId11"/>
    <p:sldLayoutId id="2147483667" r:id="rId12"/>
    <p:sldLayoutId id="2147483668" r:id="rId13"/>
    <p:sldLayoutId id="2147483672" r:id="rId14"/>
    <p:sldLayoutId id="2147483673" r:id="rId15"/>
    <p:sldLayoutId id="2147483674" r:id="rId16"/>
    <p:sldLayoutId id="2147483677" r:id="rId17"/>
    <p:sldLayoutId id="2147483678" r:id="rId18"/>
    <p:sldLayoutId id="214748367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spreadsheets/d/1CvU6qivxfwoO2PIj4uMVq8up_U7dWEsDnMdyQNneOVw/copy#gid=509368585"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2.xml"/><Relationship Id="rId1" Type="http://schemas.openxmlformats.org/officeDocument/2006/relationships/slideLayout" Target="../slideLayouts/slideLayout15.xml"/><Relationship Id="rId6" Type="http://schemas.openxmlformats.org/officeDocument/2006/relationships/slide" Target="slide36.xml"/><Relationship Id="rId5" Type="http://schemas.openxmlformats.org/officeDocument/2006/relationships/slide" Target="slide35.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dirty="0">
                <a:solidFill>
                  <a:schemeClr val="dk1"/>
                </a:solidFill>
                <a:latin typeface="Calibri" panose="020F0502020204030204" pitchFamily="34" charset="0"/>
                <a:cs typeface="Calibri" panose="020F0502020204030204" pitchFamily="34" charset="0"/>
              </a:rPr>
              <a:t>KHỞI ĐỘNG</a:t>
            </a:r>
            <a:endParaRPr sz="4400" b="1" dirty="0">
              <a:solidFill>
                <a:schemeClr val="dk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679725" y="1445342"/>
            <a:ext cx="3434100" cy="772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HAI BÀN TAY</a:t>
            </a:r>
            <a:endParaRPr>
              <a:solidFill>
                <a:schemeClr val="dk1"/>
              </a:solidFill>
            </a:endParaRPr>
          </a:p>
        </p:txBody>
      </p:sp>
      <p:sp>
        <p:nvSpPr>
          <p:cNvPr id="736" name="Google Shape;736;p40"/>
          <p:cNvSpPr txBox="1">
            <a:spLocks noGrp="1"/>
          </p:cNvSpPr>
          <p:nvPr>
            <p:ph type="body" idx="1"/>
          </p:nvPr>
        </p:nvSpPr>
        <p:spPr>
          <a:xfrm>
            <a:off x="4721475" y="1350990"/>
            <a:ext cx="3742800" cy="1733796"/>
          </a:xfrm>
          <a:prstGeom prst="rect">
            <a:avLst/>
          </a:prstGeom>
        </p:spPr>
        <p:txBody>
          <a:bodyPr spcFirstLastPara="1" wrap="square" lIns="91425" tIns="91425" rIns="91425" bIns="91425" anchor="t" anchorCtr="0">
            <a:noAutofit/>
          </a:bodyPr>
          <a:lstStyle/>
          <a:p>
            <a:pPr marL="457200" lvl="0" indent="-330200" algn="just" rtl="0">
              <a:spcBef>
                <a:spcPts val="1000"/>
              </a:spcBef>
              <a:spcAft>
                <a:spcPts val="0"/>
              </a:spcAft>
              <a:buClr>
                <a:schemeClr val="accent6"/>
              </a:buClr>
              <a:buSzPts val="1600"/>
              <a:buFont typeface="Hind"/>
              <a:buChar char="●"/>
            </a:pPr>
            <a:r>
              <a:rPr lang="vi-VN" sz="1800">
                <a:latin typeface="Calibri Light" panose="020F0302020204030204" pitchFamily="34" charset="0"/>
                <a:ea typeface="Hind"/>
                <a:cs typeface="Calibri Light" panose="020F0302020204030204" pitchFamily="34" charset="0"/>
                <a:sym typeface="Hind"/>
              </a:rPr>
              <a:t>THỂ HIỆN VIỆC KHÔNG SỢ KHÓ KHĂN GIAN KHỔ, THỂ HIỆN TÍNH TỰ LẬP CAO CỦA BÁC HỒ. </a:t>
            </a:r>
          </a:p>
          <a:p>
            <a:pPr marL="457200" lvl="0" indent="-330200" algn="just" rtl="0">
              <a:spcBef>
                <a:spcPts val="1000"/>
              </a:spcBef>
              <a:spcAft>
                <a:spcPts val="0"/>
              </a:spcAft>
              <a:buClr>
                <a:schemeClr val="accent6"/>
              </a:buClr>
              <a:buSzPts val="1600"/>
              <a:buFont typeface="Hind"/>
              <a:buChar char="●"/>
            </a:pPr>
            <a:r>
              <a:rPr lang="vi-VN" sz="1800">
                <a:latin typeface="Calibri Light" panose="020F0302020204030204" pitchFamily="34" charset="0"/>
                <a:ea typeface="Hind"/>
                <a:cs typeface="Calibri Light" panose="020F0302020204030204" pitchFamily="34" charset="0"/>
                <a:sym typeface="Hind"/>
              </a:rPr>
              <a:t>BÁC CÓ LÒNG QUYẾT TÂM HĂNG HÁI CỦA TUỔI TRẺ, TIN VÀO CHÍNH MÌNH, SỨC LỰC CỦA MÌNH, CÓ THỂ NUÔI SỐNG MÌNH TỪ HAI BÀN TAY VÀ TÌM ĐƯỜNG CỨU NƯỚC.</a:t>
            </a:r>
          </a:p>
        </p:txBody>
      </p:sp>
    </p:spTree>
    <p:extLst>
      <p:ext uri="{BB962C8B-B14F-4D97-AF65-F5344CB8AC3E}">
        <p14:creationId xmlns:p14="http://schemas.microsoft.com/office/powerpoint/2010/main" val="666405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0"/>
          <p:cNvSpPr txBox="1">
            <a:spLocks noGrp="1"/>
          </p:cNvSpPr>
          <p:nvPr>
            <p:ph type="title"/>
          </p:nvPr>
        </p:nvSpPr>
        <p:spPr>
          <a:xfrm>
            <a:off x="2916900" y="1180314"/>
            <a:ext cx="33102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a:latin typeface="Calibri" panose="020F0502020204030204" pitchFamily="34" charset="0"/>
                <a:cs typeface="Calibri" panose="020F0502020204030204" pitchFamily="34" charset="0"/>
              </a:rPr>
              <a:t>—TỰ LẬP LÀ GÌ?</a:t>
            </a:r>
            <a:endParaRPr sz="3200" b="1">
              <a:latin typeface="Calibri" panose="020F0502020204030204" pitchFamily="34" charset="0"/>
              <a:cs typeface="Calibri" panose="020F0502020204030204" pitchFamily="34" charset="0"/>
            </a:endParaRPr>
          </a:p>
        </p:txBody>
      </p:sp>
      <p:sp>
        <p:nvSpPr>
          <p:cNvPr id="938" name="Google Shape;938;p50"/>
          <p:cNvSpPr txBox="1">
            <a:spLocks noGrp="1"/>
          </p:cNvSpPr>
          <p:nvPr>
            <p:ph type="subTitle" idx="1"/>
          </p:nvPr>
        </p:nvSpPr>
        <p:spPr>
          <a:xfrm>
            <a:off x="2401819" y="1786446"/>
            <a:ext cx="4596000" cy="1989141"/>
          </a:xfrm>
          <a:prstGeom prst="rect">
            <a:avLst/>
          </a:prstGeom>
        </p:spPr>
        <p:txBody>
          <a:bodyPr spcFirstLastPara="1" wrap="square" lIns="91425" tIns="91425" rIns="91425" bIns="91425" anchor="t" anchorCtr="0">
            <a:noAutofit/>
          </a:bodyPr>
          <a:lstStyle/>
          <a:p>
            <a:pPr marL="47625" indent="9525" algn="just"/>
            <a:r>
              <a:rPr lang="vi-VN" dirty="0">
                <a:latin typeface="Calibri Light" panose="020F0302020204030204" pitchFamily="34" charset="0"/>
                <a:cs typeface="Calibri Light" panose="020F0302020204030204" pitchFamily="34" charset="0"/>
              </a:rPr>
              <a:t>	Tự lập là tự làm lấy, tự giải quyết công việc của mình, tự lo liệu, tạo dựng cho cuộc sống của mình</a:t>
            </a:r>
            <a:r>
              <a:rPr lang="en-US" dirty="0">
                <a:latin typeface="Calibri Light" panose="020F0302020204030204" pitchFamily="34" charset="0"/>
                <a:cs typeface="Calibri Light" panose="020F0302020204030204" pitchFamily="34" charset="0"/>
              </a:rPr>
              <a:t>, k</a:t>
            </a:r>
            <a:r>
              <a:rPr lang="vi-VN" dirty="0">
                <a:latin typeface="Calibri Light" panose="020F0302020204030204" pitchFamily="34" charset="0"/>
                <a:cs typeface="Calibri Light" panose="020F0302020204030204" pitchFamily="34" charset="0"/>
              </a:rPr>
              <a:t>hông trông chờ, dựa dẫm, phụ thuộc vào người khác.</a:t>
            </a:r>
          </a:p>
        </p:txBody>
      </p:sp>
      <p:sp>
        <p:nvSpPr>
          <p:cNvPr id="4" name="Rectangle 3">
            <a:extLst>
              <a:ext uri="{FF2B5EF4-FFF2-40B4-BE49-F238E27FC236}">
                <a16:creationId xmlns:a16="http://schemas.microsoft.com/office/drawing/2014/main" id="{A36EDE68-A8A8-1645-BAD5-E7A59A30CE91}"/>
              </a:ext>
            </a:extLst>
          </p:cNvPr>
          <p:cNvSpPr/>
          <p:nvPr/>
        </p:nvSpPr>
        <p:spPr>
          <a:xfrm>
            <a:off x="2646810" y="1711138"/>
            <a:ext cx="540180" cy="584775"/>
          </a:xfrm>
          <a:prstGeom prst="rect">
            <a:avLst/>
          </a:prstGeom>
        </p:spPr>
        <p:txBody>
          <a:bodyPr wrap="square">
            <a:spAutoFit/>
          </a:bodyPr>
          <a:lstStyle/>
          <a:p>
            <a:pPr algn="ctr"/>
            <a:r>
              <a:rPr lang="en-US" sz="3200" b="1" dirty="0">
                <a:solidFill>
                  <a:schemeClr val="tx1"/>
                </a:solidFill>
                <a:latin typeface="Calibri" panose="020F0502020204030204" pitchFamily="34" charset="0"/>
                <a:cs typeface="Calibri" panose="020F0502020204030204" pitchFamily="34" charset="0"/>
                <a:sym typeface="Wingdings" panose="05000000000000000000" pitchFamily="2" charset="2"/>
              </a:rPr>
              <a:t></a:t>
            </a:r>
            <a:endParaRPr lang="en-US" sz="3200" b="1" dirty="0">
              <a:solidFill>
                <a:schemeClr val="tx1"/>
              </a:solidFill>
              <a:latin typeface="Calibri" panose="020F0502020204030204" pitchFamily="34" charset="0"/>
              <a:cs typeface="Calibri" panose="020F0502020204030204" pitchFamily="34" charset="0"/>
            </a:endParaRPr>
          </a:p>
        </p:txBody>
      </p:sp>
      <p:sp>
        <p:nvSpPr>
          <p:cNvPr id="2" name="AutoShape 2" descr="data:image/pjpeg;base64,/9j/4AAQSkZJRgABAQEAYABgAAD/2wBDAAEBAQEBAQEBAQEBAQEBAQEBAQEBAQEBAQEBAQEBAQEBAQEBAQEBAQEBAQEBAQEBAQEBAQEBAQEBAQEBAQEBAQH/2wBDAQEBAQEBAQEBAQEBAQEBAQEBAQEBAQEBAQEBAQEBAQEBAQEBAQEBAQEBAQEBAQEBAQEBAQEBAQEBAQEBAQEBAQH/wAARCAA/AD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CikyfQfn/8AWoyfQfn/APWr523r98/L/N/0mft2v5fzf3f+D+v2haKTJ9B+f/1qMn0H5/8A1qLev3z8v83/AEmGv5fzf3f+D+v2haKTJ9B+f/1qMn0H5/8A1qLev3z8v83/AEmGv5fzf3f+D+v2haKTJ9B+f/1qMn0H5/8A1qLev3z8v83/AEmGv5fzf3f+D+v2ha81+IXxn+D/AMJH0OL4q/FX4bfDSXxM99H4bi+IHjrwt4Mk8QyaY1gupR6GniTVdMbVpNPbVNNF6lgLh7Y6hZCZUN1AJPSq/np/4LefDiP4xfGr/gnD8JZtYPh+L4ofEr4k/DxtdWxGptov/CaeJvgB4cGrDTjead9vOnHUheCyN/Zi6MAtzcwCQypFSbhBySu1ZW1W7il36vbrr539TJ8DSzHH0sJWqzo0pwr1J1YRvKEaGHnXcuWTs1an7y35b2u00/6FjxnPGCQ3B4KkhgQATkEEEAZyMYzxXD+A/ib8NvippF34g+F/xB8EfErQLDU7nRL3Xfh/4r0Hxlo1nrVnBbXV3o13qfh2/wBRsrTV7W1vrG7uNLuZor6G1vrO4kt1huYXf85/+CZ37SXjrxd4d8bfsl/tEG5039qP9le8fwh4rh1jVZdQ1H4g+AraSGHwl8RNMn1K1sNY1q3jsLnT9K1XXnTVoNd0+48GePJNcmf4hxWVn4j/AMEFCf8Ahkf4u/8AZ1XxB/L/AIVt8Hf6Uo1FNwUU/ejJ3lfRxSdmk3uvO9+6bb6J5NOhRzCpWq+9gq+CjD2abpV8Pi3NwrQm2206cIzj/M5Si7JNn64/Dr41/Br4wPrMfwk+Lnwx+KbeHBp58QD4cePvCnjg6GNW+3/2WdXHhnVtTOmDUv7L1I2BvRALwafffZjKbS5EXc65rejeGdE1jxL4k1fTPD/h3w9pd/rmv6/rd/aaTouh6LpdtJe6nq+sarqE1vYaZpenWcMt1f6hfXEFpZ20Uk9xNHEjOP40/wDglt4j1r9mr4ufs5/tFXixp8Ivj94/+IX7H/xC1GLT7idNB8R3K+CvFfg291jWtS+y+H9Bj1jxDrfg66tjHqB1CTwt4B+IF3HYzG1d4/3a/wCCqfibxD4/8PfAf9hr4fzSQeNv2yvippfh7xBqFvpzatceFfg38P7mw8V/EPxRFDZa7pV3aXWmzroF/MlzFNpus+CdJ+Idg1xazxxTLMK3NTc+Vpq3u6tu9uW2vX0776368bw79WzXDYGnXnUw2ITk8TKKUqccO3HHOUVeP7hwur7xnG6TbR+lfw++KPwz+LWjXXiL4VfETwL8TPD1lqc2i3mvfD7xd4f8aaLaazb21pe3GkXOq+G9Q1Owh1OCy1DT72awkuFuorTULG5eIQ3cDv3dfhl/wb+nd+xx8Tn2BN37TvjQ7FJYJ/xaz4MHaHLOXC5wGLMSBksc1+5taU5c8Iy2v0957NLf5fn538nNcHDL8xxeCp1JVYYes6cZzjaUklBpySdlLWztdXvvZ3K/DT/gqsCf2yf+CRXXA/aVvieOB/xc79mrkn8K/cuuO8R/DzwB4w1jwv4h8W+B/CHinX/BF8+qeC9b8R+GtG1zVvCGpyT2N1JqXhfUNTsrq78P6hJc6Xplw97pMtpcvPpunzNKZLG1aJTi5JJWupQlrFr4Zwl3fRW+T7CyzGxwGLjiZUnUSoYqkox913xGGqYdSu7q0fa8zXVRt01/Lf8A4KQ/CDxd8LfEvgT/AIKN/s+6Yo+LP7O0U3/C4PD1r9sWL4sfAxxMviOy1aCCy1SwMnhjSrrVBqGqTaZb31n4Rv7/AF/+3E1H4e+CbK383/4IHyx3H7IfxXliEoSf9qXx5MiTIiTqkvwy+DUqrLFHJKqSBXUMiyyBSQN7dT+3lxBDdQT2t1DHcWtzFJBc206LLb3MEqlJYLiFw0c0MqErJFKrRupwykVyfgb4d/D/AOGGk3Og/DXwJ4M+HmhXmpSazeaJ4G8L6H4S0i71ea3trObVbnTNAsNPsp9RltLOztZb2WB7mS2tLaB5WigiRJVPlqqotFaV4JWXNNQXMl00Vn030ujuWduWTTyytRdSt7XDqlim0pQwtGbn7CSteXLKrP2bk3yRbjso8v8AMp+xL+zdJ+1B/wAEb/j98P8ASbBb7xzo/wAbvGfxD+FwSwF7qJ8d+C/Bfw71XTrLQS15YxW+q+LNKGr+A4b2S5iS1tPF95ciVDErH6s/4JgeIPG37bvx/wDFn7dnxW0+C4T4UfB/4c/sz/DiS+0vQfJ/4TmDwnpfiD41+LNHfT5Vu9N1Aa9rOs3Oh3MsEcw8G/F6+8NSXF7BpksNr+4Pgn4e+AfhppMmgfDnwR4R8A6DNfTanLofgvw3o3hbRpNRuI4YbjUH0vQ7KxsWvbiG2top7owGeaK3gjkdkhjC2PCHgnwb8PtKOg+AvCXhrwVoZv7vVDo3hPQtM8PaSdSv5FlvtQOnaTa2lmb29kVXu7ow+dcMqmZ3KjBGDUqTeqgo82m/J8LttpzP8eyOmtxE6tPMoLDOM8XiJ1cLVc+aWFpYlUVjqOya9v7Gm7xlaL59NXzfiv8A8G/Rz+xr8S8c5/ab8ZEehB+FPwWII7YI5BHUY9q/c+uO8EfDv4ffDLSbnQfhv4E8G/D7Q7zUp9Zu9G8D+GNE8J6Vdaxc21nZ3Oq3OnaDY2FpPqVxaafYWs19LC1zLb2VpC8rR28Sp2NVTi4wjF2ul/L6Pe679unkeRmmNWY5hisbGm6axNX2ihKzcbqCs2rJ6re3321TA9B+VGB6D8qWitPl+Hp5/wBW8lfg+X4enn/VvJXTA9B+VGB6D8qWij5fh6ef9W8lc+X4enn/AFbyV0wPQflRgeg/Kloo+X4enn/VvJXPl+Hp5/1byV0wPQflRgeg/Kloo+X4enn/AFbyVz5fh6ef9W8l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152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1609E1-565E-D24B-AB37-24150DA9156F}"/>
              </a:ext>
            </a:extLst>
          </p:cNvPr>
          <p:cNvSpPr>
            <a:spLocks noGrp="1"/>
          </p:cNvSpPr>
          <p:nvPr>
            <p:ph type="subTitle" idx="1"/>
          </p:nvPr>
        </p:nvSpPr>
        <p:spPr>
          <a:xfrm>
            <a:off x="1741715" y="2362201"/>
            <a:ext cx="5660570" cy="685622"/>
          </a:xfrm>
        </p:spPr>
        <p:txBody>
          <a:bodyPr/>
          <a:lstStyle/>
          <a:p>
            <a:r>
              <a:rPr lang="en-VN" sz="3200" b="1">
                <a:latin typeface="Calibri" panose="020F0502020204030204" pitchFamily="34" charset="0"/>
                <a:cs typeface="Calibri" panose="020F0502020204030204" pitchFamily="34" charset="0"/>
              </a:rPr>
              <a:t>XEM NHỮNG HÌNH ẢNH SAU</a:t>
            </a:r>
          </a:p>
        </p:txBody>
      </p:sp>
    </p:spTree>
    <p:extLst>
      <p:ext uri="{BB962C8B-B14F-4D97-AF65-F5344CB8AC3E}">
        <p14:creationId xmlns:p14="http://schemas.microsoft.com/office/powerpoint/2010/main" val="126331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D86DDF9-9321-3B4C-BF77-94761BED41ED}"/>
              </a:ext>
            </a:extLst>
          </p:cNvPr>
          <p:cNvPicPr>
            <a:picLocks noChangeAspect="1"/>
          </p:cNvPicPr>
          <p:nvPr/>
        </p:nvPicPr>
        <p:blipFill rotWithShape="1">
          <a:blip r:embed="rId2"/>
          <a:srcRect l="48925" t="-420" b="-1"/>
          <a:stretch/>
        </p:blipFill>
        <p:spPr>
          <a:xfrm>
            <a:off x="4783058" y="78921"/>
            <a:ext cx="3778739" cy="341539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7A65732-617B-C241-A434-0E04D1247956}"/>
              </a:ext>
            </a:extLst>
          </p:cNvPr>
          <p:cNvPicPr>
            <a:picLocks noChangeAspect="1"/>
          </p:cNvPicPr>
          <p:nvPr/>
        </p:nvPicPr>
        <p:blipFill rotWithShape="1">
          <a:blip r:embed="rId2"/>
          <a:srcRect t="27180" r="51398"/>
          <a:stretch/>
        </p:blipFill>
        <p:spPr>
          <a:xfrm>
            <a:off x="320186" y="163001"/>
            <a:ext cx="4251814" cy="292854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104605C-9195-284B-8335-734419ED325C}"/>
              </a:ext>
            </a:extLst>
          </p:cNvPr>
          <p:cNvPicPr>
            <a:picLocks noChangeAspect="1"/>
          </p:cNvPicPr>
          <p:nvPr/>
        </p:nvPicPr>
        <p:blipFill>
          <a:blip r:embed="rId3"/>
          <a:stretch>
            <a:fillRect/>
          </a:stretch>
        </p:blipFill>
        <p:spPr>
          <a:xfrm>
            <a:off x="2222003" y="2836716"/>
            <a:ext cx="4277880" cy="2306784"/>
          </a:xfrm>
          <a:prstGeom prst="rect">
            <a:avLst/>
          </a:prstGeom>
        </p:spPr>
      </p:pic>
    </p:spTree>
    <p:extLst>
      <p:ext uri="{BB962C8B-B14F-4D97-AF65-F5344CB8AC3E}">
        <p14:creationId xmlns:p14="http://schemas.microsoft.com/office/powerpoint/2010/main" val="23198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QUESTIONS</a:t>
            </a:r>
            <a:endParaRPr>
              <a:solidFill>
                <a:schemeClr val="dk1"/>
              </a:solidFill>
            </a:endParaRPr>
          </a:p>
        </p:txBody>
      </p:sp>
      <p:sp>
        <p:nvSpPr>
          <p:cNvPr id="742" name="Google Shape;742;p41"/>
          <p:cNvSpPr txBox="1">
            <a:spLocks noGrp="1"/>
          </p:cNvSpPr>
          <p:nvPr>
            <p:ph type="subTitle" idx="1"/>
          </p:nvPr>
        </p:nvSpPr>
        <p:spPr>
          <a:xfrm>
            <a:off x="714900" y="1531017"/>
            <a:ext cx="3187550" cy="1355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HÃY XĐ BIỂU HIỆN CỦA TỰ LẬP VÀ CHƯA TỰ LẬP TRONG NHỮNG HÌNH ẢNH TRÊN VÀ THÔNG TIN TRÊN.</a:t>
            </a:r>
            <a:endParaRPr sz="2000">
              <a:solidFill>
                <a:schemeClr val="dk1"/>
              </a:solidFill>
              <a:latin typeface="Calibri Light" panose="020F0302020204030204" pitchFamily="34" charset="0"/>
              <a:cs typeface="Calibri Light" panose="020F0302020204030204" pitchFamily="34" charset="0"/>
            </a:endParaRPr>
          </a:p>
        </p:txBody>
      </p:sp>
      <p:sp>
        <p:nvSpPr>
          <p:cNvPr id="743" name="Google Shape;743;p41"/>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EM CÒN BIẾT NHỮNG BIỂU HIỆN NÀO KHÁC CỦA TÍNH TỰ LẬP?</a:t>
            </a:r>
            <a:endParaRPr sz="2000">
              <a:solidFill>
                <a:schemeClr val="dk1"/>
              </a:solidFill>
              <a:latin typeface="Calibri Light" panose="020F0302020204030204" pitchFamily="34" charset="0"/>
              <a:cs typeface="Calibri Light" panose="020F0302020204030204" pitchFamily="34" charset="0"/>
            </a:endParaRPr>
          </a:p>
        </p:txBody>
      </p:sp>
      <p:sp>
        <p:nvSpPr>
          <p:cNvPr id="744" name="Google Shape;744;p41"/>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dk1"/>
                </a:solidFill>
              </a:rPr>
              <a:t>Q 1</a:t>
            </a:r>
            <a:endParaRPr>
              <a:solidFill>
                <a:schemeClr val="dk1"/>
              </a:solidFill>
            </a:endParaRPr>
          </a:p>
        </p:txBody>
      </p:sp>
      <p:sp>
        <p:nvSpPr>
          <p:cNvPr id="745" name="Google Shape;745;p41"/>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chemeClr val="dk1"/>
                </a:solidFill>
              </a:rPr>
              <a:t>Q 2</a:t>
            </a:r>
            <a:endParaRPr>
              <a:solidFill>
                <a:schemeClr val="dk1"/>
              </a:solidFill>
            </a:endParaRPr>
          </a:p>
        </p:txBody>
      </p:sp>
    </p:spTree>
    <p:extLst>
      <p:ext uri="{BB962C8B-B14F-4D97-AF65-F5344CB8AC3E}">
        <p14:creationId xmlns:p14="http://schemas.microsoft.com/office/powerpoint/2010/main" val="66213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grpSp>
        <p:nvGrpSpPr>
          <p:cNvPr id="1042" name="Google Shape;1042;p56"/>
          <p:cNvGrpSpPr/>
          <p:nvPr/>
        </p:nvGrpSpPr>
        <p:grpSpPr>
          <a:xfrm>
            <a:off x="5293696" y="2807689"/>
            <a:ext cx="1163791" cy="692754"/>
            <a:chOff x="5293696" y="2807689"/>
            <a:chExt cx="1163791" cy="692754"/>
          </a:xfrm>
        </p:grpSpPr>
        <p:sp>
          <p:nvSpPr>
            <p:cNvPr id="1043" name="Google Shape;1043;p56"/>
            <p:cNvSpPr/>
            <p:nvPr/>
          </p:nvSpPr>
          <p:spPr>
            <a:xfrm rot="4726880">
              <a:off x="5922140" y="2910969"/>
              <a:ext cx="507101" cy="47399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6"/>
            <p:cNvSpPr/>
            <p:nvPr/>
          </p:nvSpPr>
          <p:spPr>
            <a:xfrm rot="8665266">
              <a:off x="5690848" y="2910969"/>
              <a:ext cx="507102" cy="47398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6"/>
            <p:cNvSpPr/>
            <p:nvPr/>
          </p:nvSpPr>
          <p:spPr>
            <a:xfrm rot="-1431505">
              <a:off x="5367893" y="2944125"/>
              <a:ext cx="507106" cy="47401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6"/>
          <p:cNvGrpSpPr/>
          <p:nvPr/>
        </p:nvGrpSpPr>
        <p:grpSpPr>
          <a:xfrm>
            <a:off x="5339645" y="1606175"/>
            <a:ext cx="1154359" cy="749228"/>
            <a:chOff x="5339645" y="1606175"/>
            <a:chExt cx="1154359" cy="749228"/>
          </a:xfrm>
        </p:grpSpPr>
        <p:sp>
          <p:nvSpPr>
            <p:cNvPr id="1047" name="Google Shape;1047;p56"/>
            <p:cNvSpPr/>
            <p:nvPr/>
          </p:nvSpPr>
          <p:spPr>
            <a:xfrm rot="959672">
              <a:off x="5919303" y="1698714"/>
              <a:ext cx="512779" cy="521488"/>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6"/>
            <p:cNvSpPr/>
            <p:nvPr/>
          </p:nvSpPr>
          <p:spPr>
            <a:xfrm rot="1773157">
              <a:off x="5767389" y="1695518"/>
              <a:ext cx="512792" cy="570541"/>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6"/>
            <p:cNvSpPr/>
            <p:nvPr/>
          </p:nvSpPr>
          <p:spPr>
            <a:xfrm rot="4074510">
              <a:off x="5421277" y="1698725"/>
              <a:ext cx="512750" cy="52145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56"/>
          <p:cNvGrpSpPr/>
          <p:nvPr/>
        </p:nvGrpSpPr>
        <p:grpSpPr>
          <a:xfrm>
            <a:off x="2678907" y="1642259"/>
            <a:ext cx="1072322" cy="634419"/>
            <a:chOff x="2678907" y="1642259"/>
            <a:chExt cx="1072322" cy="634419"/>
          </a:xfrm>
        </p:grpSpPr>
        <p:sp>
          <p:nvSpPr>
            <p:cNvPr id="1051" name="Google Shape;1051;p56"/>
            <p:cNvSpPr/>
            <p:nvPr/>
          </p:nvSpPr>
          <p:spPr>
            <a:xfrm rot="10800000">
              <a:off x="2678907" y="1731884"/>
              <a:ext cx="607544" cy="45514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6"/>
            <p:cNvSpPr/>
            <p:nvPr/>
          </p:nvSpPr>
          <p:spPr>
            <a:xfrm rot="-603088">
              <a:off x="2904861" y="1762382"/>
              <a:ext cx="512734" cy="45511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6"/>
            <p:cNvSpPr/>
            <p:nvPr/>
          </p:nvSpPr>
          <p:spPr>
            <a:xfrm rot="9232268">
              <a:off x="3164472" y="1731907"/>
              <a:ext cx="512740" cy="45512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 name="Google Shape;1054;p56"/>
          <p:cNvGrpSpPr/>
          <p:nvPr/>
        </p:nvGrpSpPr>
        <p:grpSpPr>
          <a:xfrm>
            <a:off x="2678921" y="2790925"/>
            <a:ext cx="1072302" cy="714096"/>
            <a:chOff x="2678921" y="2790925"/>
            <a:chExt cx="1072302" cy="714096"/>
          </a:xfrm>
        </p:grpSpPr>
        <p:sp>
          <p:nvSpPr>
            <p:cNvPr id="1055" name="Google Shape;1055;p56"/>
            <p:cNvSpPr/>
            <p:nvPr/>
          </p:nvSpPr>
          <p:spPr>
            <a:xfrm>
              <a:off x="2678921" y="2887222"/>
              <a:ext cx="512778" cy="521487"/>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6"/>
            <p:cNvSpPr/>
            <p:nvPr/>
          </p:nvSpPr>
          <p:spPr>
            <a:xfrm rot="-5194525">
              <a:off x="2856416" y="2887262"/>
              <a:ext cx="512733" cy="521441"/>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6"/>
            <p:cNvSpPr/>
            <p:nvPr/>
          </p:nvSpPr>
          <p:spPr>
            <a:xfrm rot="-7380922">
              <a:off x="3136514" y="2887237"/>
              <a:ext cx="512764" cy="52147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56"/>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BIỂU HIỆN CỦA TÍNH TỰ LẬP</a:t>
            </a:r>
            <a:endParaRPr b="1">
              <a:latin typeface="Calibri" panose="020F0502020204030204" pitchFamily="34" charset="0"/>
              <a:cs typeface="Calibri" panose="020F0502020204030204" pitchFamily="34" charset="0"/>
            </a:endParaRPr>
          </a:p>
        </p:txBody>
      </p:sp>
      <p:sp>
        <p:nvSpPr>
          <p:cNvPr id="1059" name="Google Shape;1059;p56"/>
          <p:cNvSpPr txBox="1"/>
          <p:nvPr/>
        </p:nvSpPr>
        <p:spPr>
          <a:xfrm>
            <a:off x="6336059" y="1119678"/>
            <a:ext cx="2790925"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vi-VN" sz="2400" dirty="0">
                <a:solidFill>
                  <a:schemeClr val="dk1"/>
                </a:solidFill>
                <a:latin typeface="Calibri Light" panose="020F0302020204030204" pitchFamily="34" charset="0"/>
                <a:ea typeface="Hind"/>
                <a:cs typeface="Calibri Light" panose="020F0302020204030204" pitchFamily="34" charset="0"/>
                <a:sym typeface="Hind"/>
              </a:rPr>
              <a:t>Luôn nỗ lực phấn đấu vươn lên trong công việc và cuộc sống</a:t>
            </a:r>
          </a:p>
        </p:txBody>
      </p:sp>
      <p:sp>
        <p:nvSpPr>
          <p:cNvPr id="1061" name="Google Shape;1061;p56"/>
          <p:cNvSpPr txBox="1"/>
          <p:nvPr/>
        </p:nvSpPr>
        <p:spPr>
          <a:xfrm>
            <a:off x="6386644" y="2763812"/>
            <a:ext cx="2790924"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vi-VN" sz="2400" dirty="0">
                <a:solidFill>
                  <a:schemeClr val="dk1"/>
                </a:solidFill>
                <a:latin typeface="Calibri Light" panose="020F0302020204030204" pitchFamily="34" charset="0"/>
                <a:ea typeface="Hind"/>
                <a:cs typeface="Calibri Light" panose="020F0302020204030204" pitchFamily="34" charset="0"/>
                <a:sym typeface="Hind"/>
              </a:rPr>
              <a:t>Không trông chờ, dựa dẫm, ỷ lại vào người khác</a:t>
            </a:r>
          </a:p>
        </p:txBody>
      </p:sp>
      <p:sp>
        <p:nvSpPr>
          <p:cNvPr id="1063" name="Google Shape;1063;p56"/>
          <p:cNvSpPr txBox="1"/>
          <p:nvPr/>
        </p:nvSpPr>
        <p:spPr>
          <a:xfrm>
            <a:off x="227086" y="1288795"/>
            <a:ext cx="2252901"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en-US" sz="2400" dirty="0" err="1">
                <a:solidFill>
                  <a:schemeClr val="dk1"/>
                </a:solidFill>
                <a:latin typeface="Calibri Light" panose="020F0302020204030204" pitchFamily="34" charset="0"/>
                <a:ea typeface="Hind"/>
                <a:cs typeface="Calibri Light" panose="020F0302020204030204" pitchFamily="34" charset="0"/>
                <a:sym typeface="Hind"/>
              </a:rPr>
              <a:t>Luôn</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thể</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hiện</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sự</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tự</a:t>
            </a:r>
            <a:r>
              <a:rPr lang="en-US" sz="2400" dirty="0">
                <a:solidFill>
                  <a:schemeClr val="dk1"/>
                </a:solidFill>
                <a:latin typeface="Calibri Light" panose="020F0302020204030204" pitchFamily="34" charset="0"/>
                <a:ea typeface="Hind"/>
                <a:cs typeface="Calibri Light" panose="020F0302020204030204" pitchFamily="34" charset="0"/>
                <a:sym typeface="Hind"/>
              </a:rPr>
              <a:t> tin,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bản</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lĩnh</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cá</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nhân</a:t>
            </a:r>
            <a:endParaRPr lang="en-US" sz="2400" dirty="0">
              <a:solidFill>
                <a:schemeClr val="dk1"/>
              </a:solidFill>
              <a:latin typeface="Calibri Light" panose="020F0302020204030204" pitchFamily="34" charset="0"/>
              <a:ea typeface="Hind"/>
              <a:cs typeface="Calibri Light" panose="020F0302020204030204" pitchFamily="34" charset="0"/>
              <a:sym typeface="Hind"/>
            </a:endParaRPr>
          </a:p>
        </p:txBody>
      </p:sp>
      <p:sp>
        <p:nvSpPr>
          <p:cNvPr id="1065" name="Google Shape;1065;p56"/>
          <p:cNvSpPr txBox="1"/>
          <p:nvPr/>
        </p:nvSpPr>
        <p:spPr>
          <a:xfrm>
            <a:off x="52039" y="2551797"/>
            <a:ext cx="2588658"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en-US" sz="2400" dirty="0" err="1">
                <a:solidFill>
                  <a:schemeClr val="dk1"/>
                </a:solidFill>
                <a:latin typeface="Calibri Light" panose="020F0302020204030204" pitchFamily="34" charset="0"/>
                <a:ea typeface="Hind"/>
                <a:cs typeface="Calibri Light" panose="020F0302020204030204" pitchFamily="34" charset="0"/>
                <a:sym typeface="Hind"/>
              </a:rPr>
              <a:t>Luôn</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cố</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gắng</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khắc</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phục</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khó</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khăn</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tự</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giải</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quyết</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các</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vấn</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đề</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trong</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khả</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năng</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của</a:t>
            </a:r>
            <a:r>
              <a:rPr lang="en-US" sz="2400" dirty="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a:solidFill>
                  <a:schemeClr val="dk1"/>
                </a:solidFill>
                <a:latin typeface="Calibri Light" panose="020F0302020204030204" pitchFamily="34" charset="0"/>
                <a:ea typeface="Hind"/>
                <a:cs typeface="Calibri Light" panose="020F0302020204030204" pitchFamily="34" charset="0"/>
                <a:sym typeface="Hind"/>
              </a:rPr>
              <a:t>mình</a:t>
            </a:r>
            <a:endParaRPr lang="en-US" sz="2400" dirty="0">
              <a:solidFill>
                <a:schemeClr val="dk1"/>
              </a:solidFill>
              <a:latin typeface="Calibri Light" panose="020F0302020204030204" pitchFamily="34" charset="0"/>
              <a:ea typeface="Hind"/>
              <a:cs typeface="Calibri Light" panose="020F0302020204030204" pitchFamily="34" charset="0"/>
              <a:sym typeface="Hind"/>
            </a:endParaRPr>
          </a:p>
        </p:txBody>
      </p:sp>
      <p:pic>
        <p:nvPicPr>
          <p:cNvPr id="1068" name="Google Shape;1068;p56" title="Points scored">
            <a:hlinkClick r:id="rId3"/>
          </p:cNvPr>
          <p:cNvPicPr preferRelativeResize="0"/>
          <p:nvPr/>
        </p:nvPicPr>
        <p:blipFill>
          <a:blip r:embed="rId4">
            <a:alphaModFix/>
          </a:blip>
          <a:stretch>
            <a:fillRect/>
          </a:stretch>
        </p:blipFill>
        <p:spPr>
          <a:xfrm>
            <a:off x="2969576" y="1580924"/>
            <a:ext cx="3204849" cy="1981665"/>
          </a:xfrm>
          <a:prstGeom prst="rect">
            <a:avLst/>
          </a:prstGeom>
          <a:noFill/>
          <a:ln>
            <a:noFill/>
          </a:ln>
        </p:spPr>
      </p:pic>
      <p:sp>
        <p:nvSpPr>
          <p:cNvPr id="1069" name="Google Shape;1069;p56"/>
          <p:cNvSpPr txBox="1">
            <a:spLocks noGrp="1"/>
          </p:cNvSpPr>
          <p:nvPr>
            <p:ph type="ctrTitle" idx="4294967295"/>
          </p:nvPr>
        </p:nvSpPr>
        <p:spPr>
          <a:xfrm>
            <a:off x="2485692" y="1728433"/>
            <a:ext cx="1252200" cy="38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01</a:t>
            </a:r>
            <a:endParaRPr sz="2200"/>
          </a:p>
        </p:txBody>
      </p:sp>
      <p:sp>
        <p:nvSpPr>
          <p:cNvPr id="1070" name="Google Shape;1070;p56"/>
          <p:cNvSpPr txBox="1">
            <a:spLocks noGrp="1"/>
          </p:cNvSpPr>
          <p:nvPr>
            <p:ph type="ctrTitle" idx="4294967295"/>
          </p:nvPr>
        </p:nvSpPr>
        <p:spPr>
          <a:xfrm>
            <a:off x="5388075" y="1728433"/>
            <a:ext cx="12522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   02</a:t>
            </a:r>
            <a:endParaRPr sz="2200"/>
          </a:p>
        </p:txBody>
      </p:sp>
      <p:sp>
        <p:nvSpPr>
          <p:cNvPr id="1071" name="Google Shape;1071;p56"/>
          <p:cNvSpPr txBox="1">
            <a:spLocks noGrp="1"/>
          </p:cNvSpPr>
          <p:nvPr>
            <p:ph type="ctrTitle" idx="4294967295"/>
          </p:nvPr>
        </p:nvSpPr>
        <p:spPr>
          <a:xfrm>
            <a:off x="2486682" y="2898279"/>
            <a:ext cx="1252200" cy="38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04</a:t>
            </a:r>
            <a:endParaRPr sz="2200"/>
          </a:p>
        </p:txBody>
      </p:sp>
      <p:sp>
        <p:nvSpPr>
          <p:cNvPr id="1072" name="Google Shape;1072;p56"/>
          <p:cNvSpPr txBox="1">
            <a:spLocks noGrp="1"/>
          </p:cNvSpPr>
          <p:nvPr>
            <p:ph type="ctrTitle" idx="4294967295"/>
          </p:nvPr>
        </p:nvSpPr>
        <p:spPr>
          <a:xfrm>
            <a:off x="5388075" y="2917861"/>
            <a:ext cx="12522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   03</a:t>
            </a:r>
            <a:endParaRPr sz="2200"/>
          </a:p>
        </p:txBody>
      </p:sp>
      <p:sp>
        <p:nvSpPr>
          <p:cNvPr id="33" name="Rectangle 32">
            <a:extLst>
              <a:ext uri="{FF2B5EF4-FFF2-40B4-BE49-F238E27FC236}">
                <a16:creationId xmlns:a16="http://schemas.microsoft.com/office/drawing/2014/main" id="{9736B901-4897-2B48-8C7B-98FC7166A36D}"/>
              </a:ext>
            </a:extLst>
          </p:cNvPr>
          <p:cNvSpPr/>
          <p:nvPr/>
        </p:nvSpPr>
        <p:spPr>
          <a:xfrm>
            <a:off x="1249955" y="423462"/>
            <a:ext cx="540180" cy="584775"/>
          </a:xfrm>
          <a:prstGeom prst="rect">
            <a:avLst/>
          </a:prstGeom>
        </p:spPr>
        <p:txBody>
          <a:bodyPr wrap="square">
            <a:spAutoFit/>
          </a:bodyPr>
          <a:lstStyle/>
          <a:p>
            <a:pPr algn="ctr"/>
            <a:r>
              <a:rPr lang="en-US" sz="3200" b="1" dirty="0">
                <a:solidFill>
                  <a:schemeClr val="tx1"/>
                </a:solidFill>
                <a:latin typeface="Calibri" panose="020F0502020204030204" pitchFamily="34" charset="0"/>
                <a:cs typeface="Calibri" panose="020F0502020204030204" pitchFamily="34" charset="0"/>
                <a:sym typeface="Wingdings" panose="05000000000000000000" pitchFamily="2" charset="2"/>
              </a:rPr>
              <a:t></a:t>
            </a:r>
            <a:endParaRPr lang="en-US" sz="3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
                                        <p:tgtEl>
                                          <p:spTgt spid="33"/>
                                        </p:tgtEl>
                                      </p:cBhvr>
                                    </p:animEffect>
                                    <p:anim calcmode="lin" valueType="num">
                                      <p:cBhvr>
                                        <p:cTn id="8" dur="400" fill="hold"/>
                                        <p:tgtEl>
                                          <p:spTgt spid="33"/>
                                        </p:tgtEl>
                                        <p:attrNameLst>
                                          <p:attrName>ppt_x</p:attrName>
                                        </p:attrNameLst>
                                      </p:cBhvr>
                                      <p:tavLst>
                                        <p:tav tm="0">
                                          <p:val>
                                            <p:strVal val="#ppt_x"/>
                                          </p:val>
                                        </p:tav>
                                        <p:tav tm="100000">
                                          <p:val>
                                            <p:strVal val="#ppt_x"/>
                                          </p:val>
                                        </p:tav>
                                      </p:tavLst>
                                    </p:anim>
                                    <p:anim calcmode="lin" valueType="num">
                                      <p:cBhvr>
                                        <p:cTn id="9" dur="400" fill="hold"/>
                                        <p:tgtEl>
                                          <p:spTgt spid="3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Google Shape;793;p44"/>
          <p:cNvSpPr txBox="1">
            <a:spLocks noGrp="1"/>
          </p:cNvSpPr>
          <p:nvPr>
            <p:ph type="subTitle" idx="1"/>
          </p:nvPr>
        </p:nvSpPr>
        <p:spPr>
          <a:xfrm>
            <a:off x="572975" y="2597970"/>
            <a:ext cx="18843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LƯỜI BIẾNG, </a:t>
            </a:r>
          </a:p>
          <a:p>
            <a:pPr marL="0" lvl="0" indent="0" rtl="0">
              <a:spcBef>
                <a:spcPts val="0"/>
              </a:spcBef>
              <a:buNone/>
            </a:pPr>
            <a:r>
              <a:rPr lang="en" sz="1800" b="1">
                <a:latin typeface="Calibri Light" panose="020F0302020204030204" pitchFamily="34" charset="0"/>
                <a:cs typeface="Calibri Light" panose="020F0302020204030204" pitchFamily="34" charset="0"/>
              </a:rPr>
              <a:t>HÈN NHÁT</a:t>
            </a:r>
            <a:endParaRPr sz="1800" b="1">
              <a:latin typeface="Calibri Light" panose="020F0302020204030204" pitchFamily="34" charset="0"/>
              <a:cs typeface="Calibri Light" panose="020F0302020204030204" pitchFamily="34" charset="0"/>
            </a:endParaRPr>
          </a:p>
        </p:txBody>
      </p:sp>
      <p:sp>
        <p:nvSpPr>
          <p:cNvPr id="794" name="Google Shape;794;p44"/>
          <p:cNvSpPr txBox="1">
            <a:spLocks noGrp="1"/>
          </p:cNvSpPr>
          <p:nvPr>
            <p:ph type="subTitle" idx="2"/>
          </p:nvPr>
        </p:nvSpPr>
        <p:spPr>
          <a:xfrm>
            <a:off x="2612521" y="2597974"/>
            <a:ext cx="18828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LUÔN DỰA DẪM, </a:t>
            </a:r>
          </a:p>
          <a:p>
            <a:pPr marL="0" lvl="0" indent="0" rtl="0">
              <a:spcBef>
                <a:spcPts val="0"/>
              </a:spcBef>
              <a:buNone/>
            </a:pPr>
            <a:r>
              <a:rPr lang="en" sz="1800" b="1">
                <a:latin typeface="Calibri Light" panose="020F0302020204030204" pitchFamily="34" charset="0"/>
                <a:cs typeface="Calibri Light" panose="020F0302020204030204" pitchFamily="34" charset="0"/>
              </a:rPr>
              <a:t>Ỷ LẠI VÀO </a:t>
            </a:r>
          </a:p>
          <a:p>
            <a:pPr marL="0" lvl="0" indent="0" rtl="0">
              <a:spcBef>
                <a:spcPts val="0"/>
              </a:spcBef>
              <a:buNone/>
            </a:pPr>
            <a:r>
              <a:rPr lang="en" sz="1800" b="1">
                <a:latin typeface="Calibri Light" panose="020F0302020204030204" pitchFamily="34" charset="0"/>
                <a:cs typeface="Calibri Light" panose="020F0302020204030204" pitchFamily="34" charset="0"/>
              </a:rPr>
              <a:t>NGƯỜI KHÁC</a:t>
            </a:r>
            <a:endParaRPr sz="1800" b="1">
              <a:latin typeface="Calibri Light" panose="020F0302020204030204" pitchFamily="34" charset="0"/>
              <a:cs typeface="Calibri Light" panose="020F0302020204030204" pitchFamily="34" charset="0"/>
            </a:endParaRPr>
          </a:p>
        </p:txBody>
      </p:sp>
      <p:sp>
        <p:nvSpPr>
          <p:cNvPr id="795" name="Google Shape;795;p44"/>
          <p:cNvSpPr txBox="1">
            <a:spLocks noGrp="1"/>
          </p:cNvSpPr>
          <p:nvPr>
            <p:ph type="subTitle" idx="3"/>
          </p:nvPr>
        </p:nvSpPr>
        <p:spPr>
          <a:xfrm>
            <a:off x="4650561" y="2597974"/>
            <a:ext cx="18840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ĐÙN ĐẨY </a:t>
            </a:r>
          </a:p>
          <a:p>
            <a:pPr marL="0" lvl="0" indent="0" rtl="0">
              <a:spcBef>
                <a:spcPts val="0"/>
              </a:spcBef>
              <a:buNone/>
            </a:pPr>
            <a:r>
              <a:rPr lang="en" sz="1800" b="1">
                <a:latin typeface="Calibri Light" panose="020F0302020204030204" pitchFamily="34" charset="0"/>
                <a:cs typeface="Calibri Light" panose="020F0302020204030204" pitchFamily="34" charset="0"/>
              </a:rPr>
              <a:t>TRÁCH NHIỆM, </a:t>
            </a:r>
          </a:p>
          <a:p>
            <a:pPr marL="0" lvl="0" indent="0" rtl="0">
              <a:spcBef>
                <a:spcPts val="0"/>
              </a:spcBef>
              <a:buNone/>
            </a:pPr>
            <a:r>
              <a:rPr lang="en" sz="1800" b="1">
                <a:latin typeface="Calibri Light" panose="020F0302020204030204" pitchFamily="34" charset="0"/>
                <a:cs typeface="Calibri Light" panose="020F0302020204030204" pitchFamily="34" charset="0"/>
              </a:rPr>
              <a:t>TRỐN TRÁNH CÔNG VIỆC</a:t>
            </a:r>
            <a:endParaRPr sz="1800" b="1">
              <a:latin typeface="Calibri Light" panose="020F0302020204030204" pitchFamily="34" charset="0"/>
              <a:cs typeface="Calibri Light" panose="020F0302020204030204" pitchFamily="34" charset="0"/>
            </a:endParaRPr>
          </a:p>
        </p:txBody>
      </p:sp>
      <p:sp>
        <p:nvSpPr>
          <p:cNvPr id="799" name="Google Shape;799;p44"/>
          <p:cNvSpPr txBox="1">
            <a:spLocks noGrp="1"/>
          </p:cNvSpPr>
          <p:nvPr>
            <p:ph type="subTitle" idx="7"/>
          </p:nvPr>
        </p:nvSpPr>
        <p:spPr>
          <a:xfrm>
            <a:off x="6689920" y="2597974"/>
            <a:ext cx="18837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KHÔNG TỰ GIÁC TRONG HỌC TẬP VÀ SINH HOẠT HÀNG NGÀY</a:t>
            </a:r>
            <a:endParaRPr sz="1800" b="1">
              <a:latin typeface="Calibri Light" panose="020F0302020204030204" pitchFamily="34" charset="0"/>
              <a:cs typeface="Calibri Light" panose="020F0302020204030204" pitchFamily="34" charset="0"/>
            </a:endParaRPr>
          </a:p>
        </p:txBody>
      </p:sp>
      <p:grpSp>
        <p:nvGrpSpPr>
          <p:cNvPr id="801" name="Google Shape;801;p44"/>
          <p:cNvGrpSpPr/>
          <p:nvPr/>
        </p:nvGrpSpPr>
        <p:grpSpPr>
          <a:xfrm>
            <a:off x="860227" y="1109921"/>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3020200" y="1130249"/>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4854480" y="1030669"/>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21" name="Google Shape;821;p44"/>
          <p:cNvGrpSpPr/>
          <p:nvPr/>
        </p:nvGrpSpPr>
        <p:grpSpPr>
          <a:xfrm>
            <a:off x="7131388" y="1300437"/>
            <a:ext cx="999971" cy="887605"/>
            <a:chOff x="7207588" y="1634738"/>
            <a:chExt cx="999971" cy="887605"/>
          </a:xfrm>
        </p:grpSpPr>
        <p:sp>
          <p:nvSpPr>
            <p:cNvPr id="822" name="Google Shape;822;p44"/>
            <p:cNvSpPr/>
            <p:nvPr/>
          </p:nvSpPr>
          <p:spPr>
            <a:xfrm>
              <a:off x="7207588" y="1634738"/>
              <a:ext cx="999971" cy="887605"/>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44"/>
            <p:cNvGrpSpPr/>
            <p:nvPr/>
          </p:nvGrpSpPr>
          <p:grpSpPr>
            <a:xfrm>
              <a:off x="7511231" y="1913819"/>
              <a:ext cx="432245" cy="329191"/>
              <a:chOff x="3271200" y="3863875"/>
              <a:chExt cx="481825" cy="366950"/>
            </a:xfrm>
          </p:grpSpPr>
          <p:sp>
            <p:nvSpPr>
              <p:cNvPr id="824" name="Google Shape;824;p44"/>
              <p:cNvSpPr/>
              <p:nvPr/>
            </p:nvSpPr>
            <p:spPr>
              <a:xfrm>
                <a:off x="3271200" y="3920350"/>
                <a:ext cx="283225" cy="310475"/>
              </a:xfrm>
              <a:custGeom>
                <a:avLst/>
                <a:gdLst/>
                <a:ahLst/>
                <a:cxnLst/>
                <a:rect l="l" t="t" r="r" b="b"/>
                <a:pathLst>
                  <a:path w="11329" h="12419" extrusionOk="0">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5" name="Google Shape;825;p44"/>
              <p:cNvSpPr/>
              <p:nvPr/>
            </p:nvSpPr>
            <p:spPr>
              <a:xfrm>
                <a:off x="3526175" y="3863875"/>
                <a:ext cx="226850" cy="310575"/>
              </a:xfrm>
              <a:custGeom>
                <a:avLst/>
                <a:gdLst/>
                <a:ahLst/>
                <a:cxnLst/>
                <a:rect l="l" t="t" r="r" b="b"/>
                <a:pathLst>
                  <a:path w="9074" h="12423" extrusionOk="0">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38" name="Google Shape;1058;p56">
            <a:extLst>
              <a:ext uri="{FF2B5EF4-FFF2-40B4-BE49-F238E27FC236}">
                <a16:creationId xmlns:a16="http://schemas.microsoft.com/office/drawing/2014/main" id="{E490649F-8097-CD4C-9189-D72A840CC0A3}"/>
              </a:ext>
            </a:extLst>
          </p:cNvPr>
          <p:cNvSpPr txBox="1">
            <a:spLocks/>
          </p:cNvSpPr>
          <p:nvPr/>
        </p:nvSpPr>
        <p:spPr>
          <a:xfrm>
            <a:off x="791559" y="122719"/>
            <a:ext cx="7717500" cy="94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b="1">
                <a:latin typeface="Calibri" panose="020F0502020204030204" pitchFamily="34" charset="0"/>
                <a:cs typeface="Calibri" panose="020F0502020204030204" pitchFamily="34" charset="0"/>
              </a:rPr>
              <a:t>BIỂU HIỆN TRÁI VỚI TÍNH TỰ LẬP</a:t>
            </a:r>
          </a:p>
        </p:txBody>
      </p:sp>
    </p:spTree>
    <p:extLst>
      <p:ext uri="{BB962C8B-B14F-4D97-AF65-F5344CB8AC3E}">
        <p14:creationId xmlns:p14="http://schemas.microsoft.com/office/powerpoint/2010/main" val="2578860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txBox="1">
            <a:spLocks noGrp="1"/>
          </p:cNvSpPr>
          <p:nvPr>
            <p:ph type="title"/>
          </p:nvPr>
        </p:nvSpPr>
        <p:spPr>
          <a:xfrm>
            <a:off x="3282540" y="996773"/>
            <a:ext cx="3362100" cy="134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02</a:t>
            </a:r>
            <a:endParaRPr/>
          </a:p>
        </p:txBody>
      </p:sp>
      <p:sp>
        <p:nvSpPr>
          <p:cNvPr id="926" name="Google Shape;926;p48"/>
          <p:cNvSpPr txBox="1">
            <a:spLocks noGrp="1"/>
          </p:cNvSpPr>
          <p:nvPr>
            <p:ph type="subTitle" idx="1"/>
          </p:nvPr>
        </p:nvSpPr>
        <p:spPr>
          <a:xfrm>
            <a:off x="2285397" y="2799428"/>
            <a:ext cx="4359243" cy="684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3600" b="1">
                <a:latin typeface="Calibri" panose="020F0502020204030204" pitchFamily="34" charset="0"/>
                <a:cs typeface="Calibri" panose="020F0502020204030204" pitchFamily="34" charset="0"/>
              </a:rPr>
              <a:t>Ý NGHĨA CỦA TỰ LẬP</a:t>
            </a:r>
            <a:endParaRPr sz="3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110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1609E1-565E-D24B-AB37-24150DA9156F}"/>
              </a:ext>
            </a:extLst>
          </p:cNvPr>
          <p:cNvSpPr>
            <a:spLocks noGrp="1"/>
          </p:cNvSpPr>
          <p:nvPr>
            <p:ph type="subTitle" idx="1"/>
          </p:nvPr>
        </p:nvSpPr>
        <p:spPr>
          <a:xfrm>
            <a:off x="1741715" y="2106562"/>
            <a:ext cx="5660570" cy="685622"/>
          </a:xfrm>
        </p:spPr>
        <p:txBody>
          <a:bodyPr/>
          <a:lstStyle/>
          <a:p>
            <a:r>
              <a:rPr lang="en-VN" sz="3200" b="1">
                <a:latin typeface="Calibri" panose="020F0502020204030204" pitchFamily="34" charset="0"/>
                <a:cs typeface="Calibri" panose="020F0502020204030204" pitchFamily="34" charset="0"/>
              </a:rPr>
              <a:t>ĐỌC VÀ XỬ LÝ </a:t>
            </a:r>
          </a:p>
          <a:p>
            <a:r>
              <a:rPr lang="en-VN" sz="3200" b="1">
                <a:latin typeface="Calibri" panose="020F0502020204030204" pitchFamily="34" charset="0"/>
                <a:cs typeface="Calibri" panose="020F0502020204030204" pitchFamily="34" charset="0"/>
              </a:rPr>
              <a:t>TÌNH HUỐNG SGK</a:t>
            </a:r>
          </a:p>
        </p:txBody>
      </p:sp>
    </p:spTree>
    <p:extLst>
      <p:ext uri="{BB962C8B-B14F-4D97-AF65-F5344CB8AC3E}">
        <p14:creationId xmlns:p14="http://schemas.microsoft.com/office/powerpoint/2010/main" val="367169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QUESTIONS</a:t>
            </a:r>
            <a:endParaRPr>
              <a:solidFill>
                <a:schemeClr val="dk1"/>
              </a:solidFill>
            </a:endParaRPr>
          </a:p>
        </p:txBody>
      </p:sp>
      <p:sp>
        <p:nvSpPr>
          <p:cNvPr id="742" name="Google Shape;742;p41"/>
          <p:cNvSpPr txBox="1">
            <a:spLocks noGrp="1"/>
          </p:cNvSpPr>
          <p:nvPr>
            <p:ph type="subTitle" idx="1"/>
          </p:nvPr>
        </p:nvSpPr>
        <p:spPr>
          <a:xfrm>
            <a:off x="714900" y="1531017"/>
            <a:ext cx="318755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HƯNG ĐÃ THỂ HIỆN TÍNH TỰ LẬP NTN? VÀ TÍNH TỰ LẬP ĐÃ ĐEM LẠI ĐIỀU GÌ CHO HƯNG?</a:t>
            </a:r>
            <a:endParaRPr sz="2000">
              <a:solidFill>
                <a:schemeClr val="dk1"/>
              </a:solidFill>
              <a:latin typeface="Calibri Light" panose="020F0302020204030204" pitchFamily="34" charset="0"/>
              <a:cs typeface="Calibri Light" panose="020F0302020204030204" pitchFamily="34" charset="0"/>
            </a:endParaRPr>
          </a:p>
        </p:txBody>
      </p:sp>
      <p:sp>
        <p:nvSpPr>
          <p:cNvPr id="743" name="Google Shape;743;p41"/>
          <p:cNvSpPr txBox="1">
            <a:spLocks noGrp="1"/>
          </p:cNvSpPr>
          <p:nvPr>
            <p:ph type="subTitle" idx="2"/>
          </p:nvPr>
        </p:nvSpPr>
        <p:spPr>
          <a:xfrm>
            <a:off x="5339872" y="3220541"/>
            <a:ext cx="29934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TÍNH TỰ LẬP CỦA ANH LUẬN ĐÃ MANG LẠI ĐIỀU GÌ CHO ANH LUẬN VÀ CHO XÃ HỘI?</a:t>
            </a:r>
            <a:endParaRPr sz="2000">
              <a:solidFill>
                <a:schemeClr val="dk1"/>
              </a:solidFill>
              <a:latin typeface="Calibri Light" panose="020F0302020204030204" pitchFamily="34" charset="0"/>
              <a:cs typeface="Calibri Light" panose="020F0302020204030204" pitchFamily="34" charset="0"/>
            </a:endParaRPr>
          </a:p>
        </p:txBody>
      </p:sp>
      <p:sp>
        <p:nvSpPr>
          <p:cNvPr id="744" name="Google Shape;744;p41"/>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dk1"/>
                </a:solidFill>
              </a:rPr>
              <a:t>TH1</a:t>
            </a:r>
            <a:endParaRPr>
              <a:solidFill>
                <a:schemeClr val="dk1"/>
              </a:solidFill>
            </a:endParaRPr>
          </a:p>
        </p:txBody>
      </p:sp>
      <p:sp>
        <p:nvSpPr>
          <p:cNvPr id="745" name="Google Shape;745;p41"/>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chemeClr val="dk1"/>
                </a:solidFill>
              </a:rPr>
              <a:t>TH2</a:t>
            </a:r>
            <a:endParaRPr>
              <a:solidFill>
                <a:schemeClr val="dk1"/>
              </a:solidFill>
            </a:endParaRPr>
          </a:p>
        </p:txBody>
      </p:sp>
    </p:spTree>
    <p:extLst>
      <p:ext uri="{BB962C8B-B14F-4D97-AF65-F5344CB8AC3E}">
        <p14:creationId xmlns:p14="http://schemas.microsoft.com/office/powerpoint/2010/main" val="231353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3CFE546F-3BAB-3547-9152-DEC974FA7F4A}"/>
              </a:ext>
            </a:extLst>
          </p:cNvPr>
          <p:cNvGraphicFramePr>
            <a:graphicFrameLocks noGrp="1"/>
          </p:cNvGraphicFramePr>
          <p:nvPr>
            <p:extLst>
              <p:ext uri="{D42A27DB-BD31-4B8C-83A1-F6EECF244321}">
                <p14:modId xmlns:p14="http://schemas.microsoft.com/office/powerpoint/2010/main" val="3722224196"/>
              </p:ext>
            </p:extLst>
          </p:nvPr>
        </p:nvGraphicFramePr>
        <p:xfrm>
          <a:off x="2467897" y="854381"/>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0" name="Table 9">
            <a:extLst>
              <a:ext uri="{FF2B5EF4-FFF2-40B4-BE49-F238E27FC236}">
                <a16:creationId xmlns:a16="http://schemas.microsoft.com/office/drawing/2014/main" id="{CC71C64B-FEC2-6447-8E51-658ADD978AEF}"/>
              </a:ext>
            </a:extLst>
          </p:cNvPr>
          <p:cNvGraphicFramePr>
            <a:graphicFrameLocks noGrp="1"/>
          </p:cNvGraphicFramePr>
          <p:nvPr>
            <p:extLst>
              <p:ext uri="{D42A27DB-BD31-4B8C-83A1-F6EECF244321}">
                <p14:modId xmlns:p14="http://schemas.microsoft.com/office/powerpoint/2010/main" val="1682351477"/>
              </p:ext>
            </p:extLst>
          </p:nvPr>
        </p:nvGraphicFramePr>
        <p:xfrm>
          <a:off x="2467897" y="854381"/>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1" name="Table 9">
            <a:extLst>
              <a:ext uri="{FF2B5EF4-FFF2-40B4-BE49-F238E27FC236}">
                <a16:creationId xmlns:a16="http://schemas.microsoft.com/office/drawing/2014/main" id="{86874EEF-2228-464A-8BC2-A37F57564728}"/>
              </a:ext>
            </a:extLst>
          </p:cNvPr>
          <p:cNvGraphicFramePr>
            <a:graphicFrameLocks noGrp="1"/>
          </p:cNvGraphicFramePr>
          <p:nvPr>
            <p:extLst>
              <p:ext uri="{D42A27DB-BD31-4B8C-83A1-F6EECF244321}">
                <p14:modId xmlns:p14="http://schemas.microsoft.com/office/powerpoint/2010/main" val="397757927"/>
              </p:ext>
            </p:extLst>
          </p:nvPr>
        </p:nvGraphicFramePr>
        <p:xfrm>
          <a:off x="3765755" y="1545481"/>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2" name="Table 11">
            <a:extLst>
              <a:ext uri="{FF2B5EF4-FFF2-40B4-BE49-F238E27FC236}">
                <a16:creationId xmlns:a16="http://schemas.microsoft.com/office/drawing/2014/main" id="{0F90FE64-F7EB-1A43-8BC5-82D1DFE9A560}"/>
              </a:ext>
            </a:extLst>
          </p:cNvPr>
          <p:cNvGraphicFramePr>
            <a:graphicFrameLocks noGrp="1"/>
          </p:cNvGraphicFramePr>
          <p:nvPr>
            <p:extLst>
              <p:ext uri="{D42A27DB-BD31-4B8C-83A1-F6EECF244321}">
                <p14:modId xmlns:p14="http://schemas.microsoft.com/office/powerpoint/2010/main" val="965927571"/>
              </p:ext>
            </p:extLst>
          </p:nvPr>
        </p:nvGraphicFramePr>
        <p:xfrm>
          <a:off x="3765755" y="1543957"/>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3" name="Table 9">
            <a:extLst>
              <a:ext uri="{FF2B5EF4-FFF2-40B4-BE49-F238E27FC236}">
                <a16:creationId xmlns:a16="http://schemas.microsoft.com/office/drawing/2014/main" id="{B4230A3D-56B1-5449-B466-BB4CAAD7B4BE}"/>
              </a:ext>
            </a:extLst>
          </p:cNvPr>
          <p:cNvGraphicFramePr>
            <a:graphicFrameLocks noGrp="1"/>
          </p:cNvGraphicFramePr>
          <p:nvPr>
            <p:extLst>
              <p:ext uri="{D42A27DB-BD31-4B8C-83A1-F6EECF244321}">
                <p14:modId xmlns:p14="http://schemas.microsoft.com/office/powerpoint/2010/main" val="2311388270"/>
              </p:ext>
            </p:extLst>
          </p:nvPr>
        </p:nvGraphicFramePr>
        <p:xfrm>
          <a:off x="4399935" y="2206154"/>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4" name="Table 13">
            <a:extLst>
              <a:ext uri="{FF2B5EF4-FFF2-40B4-BE49-F238E27FC236}">
                <a16:creationId xmlns:a16="http://schemas.microsoft.com/office/drawing/2014/main" id="{EFA9C16D-293F-0143-9132-D94EF7EF1C16}"/>
              </a:ext>
            </a:extLst>
          </p:cNvPr>
          <p:cNvGraphicFramePr>
            <a:graphicFrameLocks noGrp="1"/>
          </p:cNvGraphicFramePr>
          <p:nvPr>
            <p:extLst>
              <p:ext uri="{D42A27DB-BD31-4B8C-83A1-F6EECF244321}">
                <p14:modId xmlns:p14="http://schemas.microsoft.com/office/powerpoint/2010/main" val="744231982"/>
              </p:ext>
            </p:extLst>
          </p:nvPr>
        </p:nvGraphicFramePr>
        <p:xfrm>
          <a:off x="4399935" y="2203676"/>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5" name="Table 9">
            <a:extLst>
              <a:ext uri="{FF2B5EF4-FFF2-40B4-BE49-F238E27FC236}">
                <a16:creationId xmlns:a16="http://schemas.microsoft.com/office/drawing/2014/main" id="{1D803F19-6B6B-DA44-88A5-0774CFBB2747}"/>
              </a:ext>
            </a:extLst>
          </p:cNvPr>
          <p:cNvGraphicFramePr>
            <a:graphicFrameLocks noGrp="1"/>
          </p:cNvGraphicFramePr>
          <p:nvPr>
            <p:extLst>
              <p:ext uri="{D42A27DB-BD31-4B8C-83A1-F6EECF244321}">
                <p14:modId xmlns:p14="http://schemas.microsoft.com/office/powerpoint/2010/main" val="4022168922"/>
              </p:ext>
            </p:extLst>
          </p:nvPr>
        </p:nvGraphicFramePr>
        <p:xfrm>
          <a:off x="1835822" y="2869624"/>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6" name="Table 15">
            <a:extLst>
              <a:ext uri="{FF2B5EF4-FFF2-40B4-BE49-F238E27FC236}">
                <a16:creationId xmlns:a16="http://schemas.microsoft.com/office/drawing/2014/main" id="{9F1B6885-DEA4-6B4F-A6DD-0F0A9E979665}"/>
              </a:ext>
            </a:extLst>
          </p:cNvPr>
          <p:cNvGraphicFramePr>
            <a:graphicFrameLocks noGrp="1"/>
          </p:cNvGraphicFramePr>
          <p:nvPr>
            <p:extLst>
              <p:ext uri="{D42A27DB-BD31-4B8C-83A1-F6EECF244321}">
                <p14:modId xmlns:p14="http://schemas.microsoft.com/office/powerpoint/2010/main" val="368585630"/>
              </p:ext>
            </p:extLst>
          </p:nvPr>
        </p:nvGraphicFramePr>
        <p:xfrm>
          <a:off x="1835822" y="2869624"/>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7" name="Table 9">
            <a:extLst>
              <a:ext uri="{FF2B5EF4-FFF2-40B4-BE49-F238E27FC236}">
                <a16:creationId xmlns:a16="http://schemas.microsoft.com/office/drawing/2014/main" id="{0A8B266C-00E2-0349-91E4-34B0B120F79F}"/>
              </a:ext>
            </a:extLst>
          </p:cNvPr>
          <p:cNvGraphicFramePr>
            <a:graphicFrameLocks noGrp="1"/>
          </p:cNvGraphicFramePr>
          <p:nvPr>
            <p:extLst>
              <p:ext uri="{D42A27DB-BD31-4B8C-83A1-F6EECF244321}">
                <p14:modId xmlns:p14="http://schemas.microsoft.com/office/powerpoint/2010/main" val="3359830165"/>
              </p:ext>
            </p:extLst>
          </p:nvPr>
        </p:nvGraphicFramePr>
        <p:xfrm>
          <a:off x="3111208" y="3530297"/>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8" name="Table 17">
            <a:extLst>
              <a:ext uri="{FF2B5EF4-FFF2-40B4-BE49-F238E27FC236}">
                <a16:creationId xmlns:a16="http://schemas.microsoft.com/office/drawing/2014/main" id="{74F3EE34-C29C-734D-9E33-346B69B5AFAA}"/>
              </a:ext>
            </a:extLst>
          </p:cNvPr>
          <p:cNvGraphicFramePr>
            <a:graphicFrameLocks noGrp="1"/>
          </p:cNvGraphicFramePr>
          <p:nvPr>
            <p:extLst>
              <p:ext uri="{D42A27DB-BD31-4B8C-83A1-F6EECF244321}">
                <p14:modId xmlns:p14="http://schemas.microsoft.com/office/powerpoint/2010/main" val="3898713030"/>
              </p:ext>
            </p:extLst>
          </p:nvPr>
        </p:nvGraphicFramePr>
        <p:xfrm>
          <a:off x="3111208" y="3525740"/>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pSp>
        <p:nvGrpSpPr>
          <p:cNvPr id="21" name="Google Shape;1119;p58">
            <a:extLst>
              <a:ext uri="{FF2B5EF4-FFF2-40B4-BE49-F238E27FC236}">
                <a16:creationId xmlns:a16="http://schemas.microsoft.com/office/drawing/2014/main" id="{FABDA0F6-5AAF-7748-9385-6DE97FE7CD92}"/>
              </a:ext>
            </a:extLst>
          </p:cNvPr>
          <p:cNvGrpSpPr/>
          <p:nvPr/>
        </p:nvGrpSpPr>
        <p:grpSpPr>
          <a:xfrm>
            <a:off x="7485426" y="4410831"/>
            <a:ext cx="431103" cy="565668"/>
            <a:chOff x="-46007225" y="3937825"/>
            <a:chExt cx="229225" cy="300775"/>
          </a:xfrm>
          <a:solidFill>
            <a:schemeClr val="accent5">
              <a:lumMod val="75000"/>
            </a:schemeClr>
          </a:solidFill>
        </p:grpSpPr>
        <p:sp>
          <p:nvSpPr>
            <p:cNvPr id="22" name="Google Shape;1120;p58">
              <a:extLst>
                <a:ext uri="{FF2B5EF4-FFF2-40B4-BE49-F238E27FC236}">
                  <a16:creationId xmlns:a16="http://schemas.microsoft.com/office/drawing/2014/main" id="{4C0B3840-E356-4547-AE04-E2A919507383}"/>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1;p58">
              <a:extLst>
                <a:ext uri="{FF2B5EF4-FFF2-40B4-BE49-F238E27FC236}">
                  <a16:creationId xmlns:a16="http://schemas.microsoft.com/office/drawing/2014/main" id="{67AD6D0C-2217-C546-9AAB-73F8A11D8513}"/>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2;p58">
              <a:extLst>
                <a:ext uri="{FF2B5EF4-FFF2-40B4-BE49-F238E27FC236}">
                  <a16:creationId xmlns:a16="http://schemas.microsoft.com/office/drawing/2014/main" id="{2DC3C1A6-A42C-CE4C-BE72-5B0287092647}"/>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3;p58">
              <a:extLst>
                <a:ext uri="{FF2B5EF4-FFF2-40B4-BE49-F238E27FC236}">
                  <a16:creationId xmlns:a16="http://schemas.microsoft.com/office/drawing/2014/main" id="{83EF365F-EB20-454C-8D05-550ACB1A912D}"/>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4;p58">
              <a:extLst>
                <a:ext uri="{FF2B5EF4-FFF2-40B4-BE49-F238E27FC236}">
                  <a16:creationId xmlns:a16="http://schemas.microsoft.com/office/drawing/2014/main" id="{C31A3022-B670-9D49-A80F-C3A43CECA124}"/>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5;p58">
              <a:extLst>
                <a:ext uri="{FF2B5EF4-FFF2-40B4-BE49-F238E27FC236}">
                  <a16:creationId xmlns:a16="http://schemas.microsoft.com/office/drawing/2014/main" id="{B8D15F11-A452-0443-AF6F-570298D0BFA9}"/>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6;p58">
              <a:extLst>
                <a:ext uri="{FF2B5EF4-FFF2-40B4-BE49-F238E27FC236}">
                  <a16:creationId xmlns:a16="http://schemas.microsoft.com/office/drawing/2014/main" id="{C39E4432-9F78-5443-93E3-8FE9E322C687}"/>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27;p58">
              <a:extLst>
                <a:ext uri="{FF2B5EF4-FFF2-40B4-BE49-F238E27FC236}">
                  <a16:creationId xmlns:a16="http://schemas.microsoft.com/office/drawing/2014/main" id="{E293B196-09D4-9B43-9B60-9B9C627DA660}"/>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8;p58">
              <a:extLst>
                <a:ext uri="{FF2B5EF4-FFF2-40B4-BE49-F238E27FC236}">
                  <a16:creationId xmlns:a16="http://schemas.microsoft.com/office/drawing/2014/main" id="{05BC26D0-980D-4D43-AA74-9628A22DF415}"/>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9;p58">
              <a:extLst>
                <a:ext uri="{FF2B5EF4-FFF2-40B4-BE49-F238E27FC236}">
                  <a16:creationId xmlns:a16="http://schemas.microsoft.com/office/drawing/2014/main" id="{A4AF70D3-9712-B04D-8C87-724EDBE33BFB}"/>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771;p43">
            <a:extLst>
              <a:ext uri="{FF2B5EF4-FFF2-40B4-BE49-F238E27FC236}">
                <a16:creationId xmlns:a16="http://schemas.microsoft.com/office/drawing/2014/main" id="{33BA3192-6D70-7F4E-9832-61D5C51E7F24}"/>
              </a:ext>
            </a:extLst>
          </p:cNvPr>
          <p:cNvSpPr/>
          <p:nvPr/>
        </p:nvSpPr>
        <p:spPr>
          <a:xfrm>
            <a:off x="1036647" y="773163"/>
            <a:ext cx="752119" cy="544358"/>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endParaRPr lang="en"/>
          </a:p>
        </p:txBody>
      </p:sp>
      <p:sp>
        <p:nvSpPr>
          <p:cNvPr id="40" name="Google Shape;771;p43">
            <a:extLst>
              <a:ext uri="{FF2B5EF4-FFF2-40B4-BE49-F238E27FC236}">
                <a16:creationId xmlns:a16="http://schemas.microsoft.com/office/drawing/2014/main" id="{6BEA2032-FDBA-D645-BF63-319955EC07C5}"/>
              </a:ext>
            </a:extLst>
          </p:cNvPr>
          <p:cNvSpPr/>
          <p:nvPr/>
        </p:nvSpPr>
        <p:spPr>
          <a:xfrm>
            <a:off x="1031026" y="1405080"/>
            <a:ext cx="752119" cy="58476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71;p43">
            <a:extLst>
              <a:ext uri="{FF2B5EF4-FFF2-40B4-BE49-F238E27FC236}">
                <a16:creationId xmlns:a16="http://schemas.microsoft.com/office/drawing/2014/main" id="{01210032-C3A8-BC47-A7CB-33978CFBEFA8}"/>
              </a:ext>
            </a:extLst>
          </p:cNvPr>
          <p:cNvSpPr/>
          <p:nvPr/>
        </p:nvSpPr>
        <p:spPr>
          <a:xfrm>
            <a:off x="1031026" y="2067366"/>
            <a:ext cx="796711" cy="5994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71;p43">
            <a:extLst>
              <a:ext uri="{FF2B5EF4-FFF2-40B4-BE49-F238E27FC236}">
                <a16:creationId xmlns:a16="http://schemas.microsoft.com/office/drawing/2014/main" id="{742D5AD5-B64B-8B4F-AB09-896140358A8C}"/>
              </a:ext>
            </a:extLst>
          </p:cNvPr>
          <p:cNvSpPr/>
          <p:nvPr/>
        </p:nvSpPr>
        <p:spPr>
          <a:xfrm>
            <a:off x="1031026" y="2812877"/>
            <a:ext cx="752119" cy="5994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71;p43">
            <a:extLst>
              <a:ext uri="{FF2B5EF4-FFF2-40B4-BE49-F238E27FC236}">
                <a16:creationId xmlns:a16="http://schemas.microsoft.com/office/drawing/2014/main" id="{A2DD5701-7077-2941-8ACC-8D8544FA3BF3}"/>
              </a:ext>
            </a:extLst>
          </p:cNvPr>
          <p:cNvSpPr/>
          <p:nvPr/>
        </p:nvSpPr>
        <p:spPr>
          <a:xfrm>
            <a:off x="1056749" y="3576961"/>
            <a:ext cx="763766" cy="63671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42">
            <a:hlinkClick r:id="rId2" action="ppaction://hlinksldjump"/>
            <a:extLst>
              <a:ext uri="{FF2B5EF4-FFF2-40B4-BE49-F238E27FC236}">
                <a16:creationId xmlns:a16="http://schemas.microsoft.com/office/drawing/2014/main" id="{5896BC7A-CBF4-F746-8360-BD0CFE162044}"/>
              </a:ext>
            </a:extLst>
          </p:cNvPr>
          <p:cNvSpPr txBox="1">
            <a:spLocks/>
          </p:cNvSpPr>
          <p:nvPr/>
        </p:nvSpPr>
        <p:spPr>
          <a:xfrm>
            <a:off x="1107118" y="714661"/>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1</a:t>
            </a:r>
          </a:p>
        </p:txBody>
      </p:sp>
      <p:sp>
        <p:nvSpPr>
          <p:cNvPr id="53" name="Google Shape;750;p42">
            <a:hlinkClick r:id="rId3" action="ppaction://hlinksldjump"/>
            <a:extLst>
              <a:ext uri="{FF2B5EF4-FFF2-40B4-BE49-F238E27FC236}">
                <a16:creationId xmlns:a16="http://schemas.microsoft.com/office/drawing/2014/main" id="{AABD3128-405F-5A4A-8C00-B509B320023B}"/>
              </a:ext>
            </a:extLst>
          </p:cNvPr>
          <p:cNvSpPr txBox="1">
            <a:spLocks/>
          </p:cNvSpPr>
          <p:nvPr/>
        </p:nvSpPr>
        <p:spPr>
          <a:xfrm>
            <a:off x="1129414" y="1338563"/>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2</a:t>
            </a:r>
          </a:p>
        </p:txBody>
      </p:sp>
      <p:sp>
        <p:nvSpPr>
          <p:cNvPr id="54" name="Google Shape;750;p42">
            <a:hlinkClick r:id="rId4" action="ppaction://hlinksldjump"/>
            <a:extLst>
              <a:ext uri="{FF2B5EF4-FFF2-40B4-BE49-F238E27FC236}">
                <a16:creationId xmlns:a16="http://schemas.microsoft.com/office/drawing/2014/main" id="{151445FD-8F41-1B44-AE7C-90C77546B715}"/>
              </a:ext>
            </a:extLst>
          </p:cNvPr>
          <p:cNvSpPr txBox="1">
            <a:spLocks/>
          </p:cNvSpPr>
          <p:nvPr/>
        </p:nvSpPr>
        <p:spPr>
          <a:xfrm>
            <a:off x="1138665" y="2023965"/>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3</a:t>
            </a:r>
          </a:p>
        </p:txBody>
      </p:sp>
      <p:sp>
        <p:nvSpPr>
          <p:cNvPr id="55" name="Google Shape;750;p42">
            <a:hlinkClick r:id="rId5" action="ppaction://hlinksldjump"/>
            <a:extLst>
              <a:ext uri="{FF2B5EF4-FFF2-40B4-BE49-F238E27FC236}">
                <a16:creationId xmlns:a16="http://schemas.microsoft.com/office/drawing/2014/main" id="{A170FF0E-A64E-8249-A2AF-26203104B726}"/>
              </a:ext>
            </a:extLst>
          </p:cNvPr>
          <p:cNvSpPr txBox="1">
            <a:spLocks/>
          </p:cNvSpPr>
          <p:nvPr/>
        </p:nvSpPr>
        <p:spPr>
          <a:xfrm>
            <a:off x="1101673" y="2785531"/>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4</a:t>
            </a:r>
          </a:p>
        </p:txBody>
      </p:sp>
      <p:sp>
        <p:nvSpPr>
          <p:cNvPr id="56" name="Google Shape;750;p42">
            <a:hlinkClick r:id="rId6" action="ppaction://hlinksldjump"/>
            <a:extLst>
              <a:ext uri="{FF2B5EF4-FFF2-40B4-BE49-F238E27FC236}">
                <a16:creationId xmlns:a16="http://schemas.microsoft.com/office/drawing/2014/main" id="{CB0DDDEE-11FC-D845-A720-26E8FF78DAE8}"/>
              </a:ext>
            </a:extLst>
          </p:cNvPr>
          <p:cNvSpPr txBox="1">
            <a:spLocks/>
          </p:cNvSpPr>
          <p:nvPr/>
        </p:nvSpPr>
        <p:spPr>
          <a:xfrm>
            <a:off x="1129414" y="3533912"/>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5</a:t>
            </a:r>
          </a:p>
        </p:txBody>
      </p:sp>
    </p:spTree>
    <p:extLst>
      <p:ext uri="{BB962C8B-B14F-4D97-AF65-F5344CB8AC3E}">
        <p14:creationId xmlns:p14="http://schemas.microsoft.com/office/powerpoint/2010/main" val="696213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3"/>
          <p:cNvSpPr txBox="1">
            <a:spLocks noGrp="1"/>
          </p:cNvSpPr>
          <p:nvPr>
            <p:ph type="subTitle" idx="5"/>
          </p:nvPr>
        </p:nvSpPr>
        <p:spPr>
          <a:xfrm>
            <a:off x="6138300" y="3206375"/>
            <a:ext cx="2294100" cy="1112400"/>
          </a:xfrm>
          <a:prstGeom prst="rect">
            <a:avLst/>
          </a:prstGeom>
        </p:spPr>
        <p:txBody>
          <a:bodyPr spcFirstLastPara="1" wrap="square" lIns="91425" tIns="91425" rIns="91425" bIns="91425" anchor="t" anchorCtr="0">
            <a:noAutofit/>
          </a:bodyPr>
          <a:lstStyle/>
          <a:p>
            <a:pPr marL="0" lvl="0" indent="0">
              <a:buSzPts val="1100"/>
            </a:pPr>
            <a:r>
              <a:rPr lang="en-US" sz="1800" b="1">
                <a:latin typeface="Calibri Light" panose="020F0302020204030204" pitchFamily="34" charset="0"/>
                <a:cs typeface="Calibri Light" panose="020F0302020204030204" pitchFamily="34" charset="0"/>
              </a:rPr>
              <a:t>Ý NGHĨA CỦA TỰ LẬP ĐỐI VỚI XÃ HỘI?</a:t>
            </a:r>
          </a:p>
        </p:txBody>
      </p:sp>
      <p:sp>
        <p:nvSpPr>
          <p:cNvPr id="759" name="Google Shape;759;p43"/>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p>
            <a:pPr marL="0" lvl="0" indent="0">
              <a:buSzPts val="1100"/>
            </a:pPr>
            <a:r>
              <a:rPr lang="en-US" sz="1800" b="1">
                <a:latin typeface="Calibri Light" panose="020F0302020204030204" pitchFamily="34" charset="0"/>
                <a:cs typeface="Calibri Light" panose="020F0302020204030204" pitchFamily="34" charset="0"/>
              </a:rPr>
              <a:t>Ý NGHĨA CỦA TỰ LẬP ĐỐI VỚI GIA ĐÌNH?</a:t>
            </a:r>
          </a:p>
        </p:txBody>
      </p:sp>
      <p:sp>
        <p:nvSpPr>
          <p:cNvPr id="760" name="Google Shape;760;p43"/>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latin typeface="Calibri Light" panose="020F0302020204030204" pitchFamily="34" charset="0"/>
                <a:cs typeface="Calibri Light" panose="020F0302020204030204" pitchFamily="34" charset="0"/>
              </a:rPr>
              <a:t>Ý NGHĨA CỦA TỰ LẬP ĐỐI VỚI CÁ NHÂN?</a:t>
            </a:r>
            <a:endParaRPr sz="1800" b="1">
              <a:latin typeface="Calibri Light" panose="020F0302020204030204" pitchFamily="34" charset="0"/>
              <a:cs typeface="Calibri Light" panose="020F0302020204030204" pitchFamily="34" charset="0"/>
            </a:endParaRPr>
          </a:p>
        </p:txBody>
      </p:sp>
      <p:sp>
        <p:nvSpPr>
          <p:cNvPr id="763" name="Google Shape;763;p43"/>
          <p:cNvSpPr txBox="1">
            <a:spLocks noGrp="1"/>
          </p:cNvSpPr>
          <p:nvPr>
            <p:ph type="ctrTitle"/>
          </p:nvPr>
        </p:nvSpPr>
        <p:spPr>
          <a:xfrm>
            <a:off x="724275" y="292492"/>
            <a:ext cx="7699200" cy="9462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US" sz="4400" b="1">
                <a:latin typeface="Calibri" panose="020F0502020204030204" pitchFamily="34" charset="0"/>
                <a:cs typeface="Calibri" panose="020F0502020204030204" pitchFamily="34" charset="0"/>
              </a:rPr>
              <a:t>THẢO LUẬN NHÓM</a:t>
            </a:r>
            <a:endParaRPr sz="4400" b="1">
              <a:latin typeface="Calibri" panose="020F0502020204030204" pitchFamily="34" charset="0"/>
              <a:cs typeface="Calibri" panose="020F0502020204030204" pitchFamily="34" charset="0"/>
            </a:endParaRPr>
          </a:p>
        </p:txBody>
      </p:sp>
      <p:cxnSp>
        <p:nvCxnSpPr>
          <p:cNvPr id="39" name="Google Shape;1093;p58">
            <a:extLst>
              <a:ext uri="{FF2B5EF4-FFF2-40B4-BE49-F238E27FC236}">
                <a16:creationId xmlns:a16="http://schemas.microsoft.com/office/drawing/2014/main" id="{06F48D08-D281-194F-8AB3-F8B4782032AD}"/>
              </a:ext>
            </a:extLst>
          </p:cNvPr>
          <p:cNvCxnSpPr/>
          <p:nvPr/>
        </p:nvCxnSpPr>
        <p:spPr>
          <a:xfrm>
            <a:off x="1840946" y="2045935"/>
            <a:ext cx="2593200" cy="0"/>
          </a:xfrm>
          <a:prstGeom prst="straightConnector1">
            <a:avLst/>
          </a:prstGeom>
          <a:noFill/>
          <a:ln w="28575" cap="flat" cmpd="sng">
            <a:solidFill>
              <a:schemeClr val="dk2"/>
            </a:solidFill>
            <a:prstDash val="solid"/>
            <a:round/>
            <a:headEnd type="none" w="med" len="med"/>
            <a:tailEnd type="none" w="med" len="med"/>
          </a:ln>
        </p:spPr>
      </p:cxnSp>
      <p:cxnSp>
        <p:nvCxnSpPr>
          <p:cNvPr id="40" name="Google Shape;1094;p58">
            <a:extLst>
              <a:ext uri="{FF2B5EF4-FFF2-40B4-BE49-F238E27FC236}">
                <a16:creationId xmlns:a16="http://schemas.microsoft.com/office/drawing/2014/main" id="{EDFB950D-2EE7-624C-8060-C6EC7CFCB9CB}"/>
              </a:ext>
            </a:extLst>
          </p:cNvPr>
          <p:cNvCxnSpPr/>
          <p:nvPr/>
        </p:nvCxnSpPr>
        <p:spPr>
          <a:xfrm>
            <a:off x="4502091" y="2047413"/>
            <a:ext cx="2593200" cy="0"/>
          </a:xfrm>
          <a:prstGeom prst="straightConnector1">
            <a:avLst/>
          </a:prstGeom>
          <a:noFill/>
          <a:ln w="28575" cap="flat" cmpd="sng">
            <a:solidFill>
              <a:schemeClr val="dk2"/>
            </a:solidFill>
            <a:prstDash val="solid"/>
            <a:round/>
            <a:headEnd type="none" w="med" len="med"/>
            <a:tailEnd type="none" w="med" len="med"/>
          </a:ln>
        </p:spPr>
      </p:cxnSp>
      <p:grpSp>
        <p:nvGrpSpPr>
          <p:cNvPr id="53" name="Google Shape;1110;p58">
            <a:extLst>
              <a:ext uri="{FF2B5EF4-FFF2-40B4-BE49-F238E27FC236}">
                <a16:creationId xmlns:a16="http://schemas.microsoft.com/office/drawing/2014/main" id="{C3F6038E-1E8D-5C47-94F3-3F6597BF55BC}"/>
              </a:ext>
            </a:extLst>
          </p:cNvPr>
          <p:cNvGrpSpPr/>
          <p:nvPr/>
        </p:nvGrpSpPr>
        <p:grpSpPr>
          <a:xfrm>
            <a:off x="6962906" y="1431653"/>
            <a:ext cx="1067175" cy="1085300"/>
            <a:chOff x="3991575" y="2562338"/>
            <a:chExt cx="1067175" cy="1085300"/>
          </a:xfrm>
        </p:grpSpPr>
        <p:sp>
          <p:nvSpPr>
            <p:cNvPr id="54" name="Google Shape;1111;p58">
              <a:extLst>
                <a:ext uri="{FF2B5EF4-FFF2-40B4-BE49-F238E27FC236}">
                  <a16:creationId xmlns:a16="http://schemas.microsoft.com/office/drawing/2014/main" id="{884CBF0D-970B-3C42-AAC2-F157C60F58B7}"/>
                </a:ext>
              </a:extLst>
            </p:cNvPr>
            <p:cNvSpPr/>
            <p:nvPr/>
          </p:nvSpPr>
          <p:spPr>
            <a:xfrm>
              <a:off x="3991575" y="2562338"/>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1112;p58">
              <a:extLst>
                <a:ext uri="{FF2B5EF4-FFF2-40B4-BE49-F238E27FC236}">
                  <a16:creationId xmlns:a16="http://schemas.microsoft.com/office/drawing/2014/main" id="{284B1C82-5E6D-2F46-A41C-506AAC7E743C}"/>
                </a:ext>
              </a:extLst>
            </p:cNvPr>
            <p:cNvGrpSpPr/>
            <p:nvPr/>
          </p:nvGrpSpPr>
          <p:grpSpPr>
            <a:xfrm>
              <a:off x="4288430" y="2850395"/>
              <a:ext cx="503914" cy="503944"/>
              <a:chOff x="-49027775" y="3183175"/>
              <a:chExt cx="299325" cy="299325"/>
            </a:xfrm>
          </p:grpSpPr>
          <p:sp>
            <p:nvSpPr>
              <p:cNvPr id="56" name="Google Shape;1113;p58">
                <a:extLst>
                  <a:ext uri="{FF2B5EF4-FFF2-40B4-BE49-F238E27FC236}">
                    <a16:creationId xmlns:a16="http://schemas.microsoft.com/office/drawing/2014/main" id="{3248E868-EF4C-D749-8413-BC964C917D37}"/>
                  </a:ext>
                </a:extLst>
              </p:cNvPr>
              <p:cNvSpPr/>
              <p:nvPr/>
            </p:nvSpPr>
            <p:spPr>
              <a:xfrm>
                <a:off x="-48870250" y="3183175"/>
                <a:ext cx="141800" cy="185900"/>
              </a:xfrm>
              <a:custGeom>
                <a:avLst/>
                <a:gdLst/>
                <a:ahLst/>
                <a:cxnLst/>
                <a:rect l="l" t="t" r="r" b="b"/>
                <a:pathLst>
                  <a:path w="5672" h="7436" extrusionOk="0">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4;p58">
                <a:extLst>
                  <a:ext uri="{FF2B5EF4-FFF2-40B4-BE49-F238E27FC236}">
                    <a16:creationId xmlns:a16="http://schemas.microsoft.com/office/drawing/2014/main" id="{7D086D11-1851-8048-84A7-2CDA5783D6FD}"/>
                  </a:ext>
                </a:extLst>
              </p:cNvPr>
              <p:cNvSpPr/>
              <p:nvPr/>
            </p:nvSpPr>
            <p:spPr>
              <a:xfrm>
                <a:off x="-49027775" y="3183175"/>
                <a:ext cx="185900" cy="141800"/>
              </a:xfrm>
              <a:custGeom>
                <a:avLst/>
                <a:gdLst/>
                <a:ahLst/>
                <a:cxnLst/>
                <a:rect l="l" t="t" r="r" b="b"/>
                <a:pathLst>
                  <a:path w="7436" h="5672" extrusionOk="0">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5;p58">
                <a:extLst>
                  <a:ext uri="{FF2B5EF4-FFF2-40B4-BE49-F238E27FC236}">
                    <a16:creationId xmlns:a16="http://schemas.microsoft.com/office/drawing/2014/main" id="{CA6CA363-FF87-CD4F-9ACE-A0972A651E76}"/>
                  </a:ext>
                </a:extLst>
              </p:cNvPr>
              <p:cNvSpPr/>
              <p:nvPr/>
            </p:nvSpPr>
            <p:spPr>
              <a:xfrm>
                <a:off x="-49027775" y="3295800"/>
                <a:ext cx="141800" cy="186700"/>
              </a:xfrm>
              <a:custGeom>
                <a:avLst/>
                <a:gdLst/>
                <a:ahLst/>
                <a:cxnLst/>
                <a:rect l="l" t="t" r="r" b="b"/>
                <a:pathLst>
                  <a:path w="5672" h="7468" extrusionOk="0">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6;p58">
                <a:extLst>
                  <a:ext uri="{FF2B5EF4-FFF2-40B4-BE49-F238E27FC236}">
                    <a16:creationId xmlns:a16="http://schemas.microsoft.com/office/drawing/2014/main" id="{AB35B20F-1DD4-9C4F-8D58-8F0ACF63E0DD}"/>
                  </a:ext>
                </a:extLst>
              </p:cNvPr>
              <p:cNvSpPr/>
              <p:nvPr/>
            </p:nvSpPr>
            <p:spPr>
              <a:xfrm>
                <a:off x="-48914350" y="3340700"/>
                <a:ext cx="185900" cy="141800"/>
              </a:xfrm>
              <a:custGeom>
                <a:avLst/>
                <a:gdLst/>
                <a:ahLst/>
                <a:cxnLst/>
                <a:rect l="l" t="t" r="r" b="b"/>
                <a:pathLst>
                  <a:path w="7436" h="5672" extrusionOk="0">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1117;p58">
            <a:extLst>
              <a:ext uri="{FF2B5EF4-FFF2-40B4-BE49-F238E27FC236}">
                <a16:creationId xmlns:a16="http://schemas.microsoft.com/office/drawing/2014/main" id="{426B67AB-9352-6546-91A1-8978782DC77F}"/>
              </a:ext>
            </a:extLst>
          </p:cNvPr>
          <p:cNvGrpSpPr/>
          <p:nvPr/>
        </p:nvGrpSpPr>
        <p:grpSpPr>
          <a:xfrm>
            <a:off x="3908546" y="1487543"/>
            <a:ext cx="1159727" cy="1029410"/>
            <a:chOff x="6854787" y="2587777"/>
            <a:chExt cx="1159727" cy="1029410"/>
          </a:xfrm>
        </p:grpSpPr>
        <p:sp>
          <p:nvSpPr>
            <p:cNvPr id="61" name="Google Shape;1118;p58">
              <a:extLst>
                <a:ext uri="{FF2B5EF4-FFF2-40B4-BE49-F238E27FC236}">
                  <a16:creationId xmlns:a16="http://schemas.microsoft.com/office/drawing/2014/main" id="{41FAF75B-CA0C-0346-8418-C6AA7FC1A8AF}"/>
                </a:ext>
              </a:extLst>
            </p:cNvPr>
            <p:cNvSpPr/>
            <p:nvPr/>
          </p:nvSpPr>
          <p:spPr>
            <a:xfrm>
              <a:off x="6854787" y="2587777"/>
              <a:ext cx="1159727" cy="102941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19;p58">
              <a:extLst>
                <a:ext uri="{FF2B5EF4-FFF2-40B4-BE49-F238E27FC236}">
                  <a16:creationId xmlns:a16="http://schemas.microsoft.com/office/drawing/2014/main" id="{E4462BB8-9B8A-FF4E-A9B5-66D632BBEADA}"/>
                </a:ext>
              </a:extLst>
            </p:cNvPr>
            <p:cNvGrpSpPr/>
            <p:nvPr/>
          </p:nvGrpSpPr>
          <p:grpSpPr>
            <a:xfrm>
              <a:off x="7219955" y="2819544"/>
              <a:ext cx="431103" cy="565668"/>
              <a:chOff x="-46007225" y="3937825"/>
              <a:chExt cx="229225" cy="300775"/>
            </a:xfrm>
          </p:grpSpPr>
          <p:sp>
            <p:nvSpPr>
              <p:cNvPr id="63" name="Google Shape;1120;p58">
                <a:extLst>
                  <a:ext uri="{FF2B5EF4-FFF2-40B4-BE49-F238E27FC236}">
                    <a16:creationId xmlns:a16="http://schemas.microsoft.com/office/drawing/2014/main" id="{9045BF14-9BEE-3C4E-9483-079F93BEEDBA}"/>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1;p58">
                <a:extLst>
                  <a:ext uri="{FF2B5EF4-FFF2-40B4-BE49-F238E27FC236}">
                    <a16:creationId xmlns:a16="http://schemas.microsoft.com/office/drawing/2014/main" id="{F37C8B01-3B27-DC4E-A2EE-D9817776E8DE}"/>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2;p58">
                <a:extLst>
                  <a:ext uri="{FF2B5EF4-FFF2-40B4-BE49-F238E27FC236}">
                    <a16:creationId xmlns:a16="http://schemas.microsoft.com/office/drawing/2014/main" id="{9BA72D60-6F36-C646-8880-286F45B1C624}"/>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3;p58">
                <a:extLst>
                  <a:ext uri="{FF2B5EF4-FFF2-40B4-BE49-F238E27FC236}">
                    <a16:creationId xmlns:a16="http://schemas.microsoft.com/office/drawing/2014/main" id="{1F7C7B6A-4CDF-704F-88AF-6EB3D4F24B39}"/>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4;p58">
                <a:extLst>
                  <a:ext uri="{FF2B5EF4-FFF2-40B4-BE49-F238E27FC236}">
                    <a16:creationId xmlns:a16="http://schemas.microsoft.com/office/drawing/2014/main" id="{ED99E1A5-FE24-7144-B190-C877998BB966}"/>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5;p58">
                <a:extLst>
                  <a:ext uri="{FF2B5EF4-FFF2-40B4-BE49-F238E27FC236}">
                    <a16:creationId xmlns:a16="http://schemas.microsoft.com/office/drawing/2014/main" id="{D507CDE0-7AA2-5642-923B-D6D2AC4887EC}"/>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6;p58">
                <a:extLst>
                  <a:ext uri="{FF2B5EF4-FFF2-40B4-BE49-F238E27FC236}">
                    <a16:creationId xmlns:a16="http://schemas.microsoft.com/office/drawing/2014/main" id="{30EDEA0E-B6CA-254F-A36A-C4ACB9D2F2E2}"/>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7;p58">
                <a:extLst>
                  <a:ext uri="{FF2B5EF4-FFF2-40B4-BE49-F238E27FC236}">
                    <a16:creationId xmlns:a16="http://schemas.microsoft.com/office/drawing/2014/main" id="{E5D58805-090A-624E-99B0-8064D5161228}"/>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8;p58">
                <a:extLst>
                  <a:ext uri="{FF2B5EF4-FFF2-40B4-BE49-F238E27FC236}">
                    <a16:creationId xmlns:a16="http://schemas.microsoft.com/office/drawing/2014/main" id="{B857128C-F254-2246-B370-CCCFFF2AEA97}"/>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29;p58">
                <a:extLst>
                  <a:ext uri="{FF2B5EF4-FFF2-40B4-BE49-F238E27FC236}">
                    <a16:creationId xmlns:a16="http://schemas.microsoft.com/office/drawing/2014/main" id="{B6A774E3-657D-BF4A-A216-CD4356C162B0}"/>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78;p43">
            <a:extLst>
              <a:ext uri="{FF2B5EF4-FFF2-40B4-BE49-F238E27FC236}">
                <a16:creationId xmlns:a16="http://schemas.microsoft.com/office/drawing/2014/main" id="{322839C6-9486-BA4E-BE9B-9CCCD34C991C}"/>
              </a:ext>
            </a:extLst>
          </p:cNvPr>
          <p:cNvGrpSpPr/>
          <p:nvPr/>
        </p:nvGrpSpPr>
        <p:grpSpPr>
          <a:xfrm>
            <a:off x="1113919" y="1324144"/>
            <a:ext cx="1475682" cy="1427146"/>
            <a:chOff x="1036392" y="1324144"/>
            <a:chExt cx="1475682" cy="1427146"/>
          </a:xfrm>
        </p:grpSpPr>
        <p:sp>
          <p:nvSpPr>
            <p:cNvPr id="74" name="Google Shape;779;p43">
              <a:extLst>
                <a:ext uri="{FF2B5EF4-FFF2-40B4-BE49-F238E27FC236}">
                  <a16:creationId xmlns:a16="http://schemas.microsoft.com/office/drawing/2014/main" id="{14FB8ACF-03B5-9A4E-879D-504E388D5769}"/>
                </a:ext>
              </a:extLst>
            </p:cNvPr>
            <p:cNvSpPr/>
            <p:nvPr/>
          </p:nvSpPr>
          <p:spPr>
            <a:xfrm rot="-1272592">
              <a:off x="1192159" y="1498183"/>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80;p43">
              <a:extLst>
                <a:ext uri="{FF2B5EF4-FFF2-40B4-BE49-F238E27FC236}">
                  <a16:creationId xmlns:a16="http://schemas.microsoft.com/office/drawing/2014/main" id="{AD5D1879-ED79-A447-A14E-C6792AE4DA58}"/>
                </a:ext>
              </a:extLst>
            </p:cNvPr>
            <p:cNvGrpSpPr/>
            <p:nvPr/>
          </p:nvGrpSpPr>
          <p:grpSpPr>
            <a:xfrm>
              <a:off x="1597943" y="1811005"/>
              <a:ext cx="366364" cy="367290"/>
              <a:chOff x="-61784125" y="3377700"/>
              <a:chExt cx="316650" cy="317450"/>
            </a:xfrm>
          </p:grpSpPr>
          <p:sp>
            <p:nvSpPr>
              <p:cNvPr id="76" name="Google Shape;781;p43">
                <a:extLst>
                  <a:ext uri="{FF2B5EF4-FFF2-40B4-BE49-F238E27FC236}">
                    <a16:creationId xmlns:a16="http://schemas.microsoft.com/office/drawing/2014/main" id="{D518B540-512D-F74B-B98D-5947B83BEA81}"/>
                  </a:ext>
                </a:extLst>
              </p:cNvPr>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82;p43">
                <a:extLst>
                  <a:ext uri="{FF2B5EF4-FFF2-40B4-BE49-F238E27FC236}">
                    <a16:creationId xmlns:a16="http://schemas.microsoft.com/office/drawing/2014/main" id="{1F1A2568-6288-2B43-89AE-4DCB69EE3F7A}"/>
                  </a:ext>
                </a:extLst>
              </p:cNvPr>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3;p43">
                <a:extLst>
                  <a:ext uri="{FF2B5EF4-FFF2-40B4-BE49-F238E27FC236}">
                    <a16:creationId xmlns:a16="http://schemas.microsoft.com/office/drawing/2014/main" id="{6FE4D811-32E5-B948-9B7A-BB6CF1AA4045}"/>
                  </a:ext>
                </a:extLst>
              </p:cNvPr>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84;p43">
                <a:extLst>
                  <a:ext uri="{FF2B5EF4-FFF2-40B4-BE49-F238E27FC236}">
                    <a16:creationId xmlns:a16="http://schemas.microsoft.com/office/drawing/2014/main" id="{F4F3815A-3A2A-DB42-8020-4238A6536EF8}"/>
                  </a:ext>
                </a:extLst>
              </p:cNvPr>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85;p43">
                <a:extLst>
                  <a:ext uri="{FF2B5EF4-FFF2-40B4-BE49-F238E27FC236}">
                    <a16:creationId xmlns:a16="http://schemas.microsoft.com/office/drawing/2014/main" id="{39B4A87F-6D9B-764B-9103-F6A88F7B4597}"/>
                  </a:ext>
                </a:extLst>
              </p:cNvPr>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86;p43">
                <a:extLst>
                  <a:ext uri="{FF2B5EF4-FFF2-40B4-BE49-F238E27FC236}">
                    <a16:creationId xmlns:a16="http://schemas.microsoft.com/office/drawing/2014/main" id="{573902C7-4FDD-2445-AAAB-0EF7584FF4F6}"/>
                  </a:ext>
                </a:extLst>
              </p:cNvPr>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87;p43">
                <a:extLst>
                  <a:ext uri="{FF2B5EF4-FFF2-40B4-BE49-F238E27FC236}">
                    <a16:creationId xmlns:a16="http://schemas.microsoft.com/office/drawing/2014/main" id="{554FCD88-0228-DD45-8525-FA0DAB105D64}"/>
                  </a:ext>
                </a:extLst>
              </p:cNvPr>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8492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0BC8628F-A6CB-0247-8088-AF403D3A0629}"/>
              </a:ext>
            </a:extLst>
          </p:cNvPr>
          <p:cNvGraphicFramePr/>
          <p:nvPr>
            <p:extLst>
              <p:ext uri="{D42A27DB-BD31-4B8C-83A1-F6EECF244321}">
                <p14:modId xmlns:p14="http://schemas.microsoft.com/office/powerpoint/2010/main" val="391825236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6614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F78C09-C4C8-174A-9893-73A549018CC9}"/>
              </a:ext>
            </a:extLst>
          </p:cNvPr>
          <p:cNvSpPr/>
          <p:nvPr/>
        </p:nvSpPr>
        <p:spPr>
          <a:xfrm>
            <a:off x="388373" y="1657349"/>
            <a:ext cx="3908563" cy="3078201"/>
          </a:xfrm>
          <a:prstGeom prst="rect">
            <a:avLst/>
          </a:prstGeom>
          <a:solidFill>
            <a:schemeClr val="accent4">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accent5">
                    <a:lumMod val="10000"/>
                  </a:schemeClr>
                </a:solidFill>
                <a:latin typeface="Calibri Light" panose="020F0302020204030204" pitchFamily="34" charset="0"/>
                <a:cs typeface="Calibri Light" panose="020F0302020204030204" pitchFamily="34" charset="0"/>
              </a:rPr>
              <a:t>- </a:t>
            </a:r>
            <a:r>
              <a:rPr lang="en-VN" sz="2000" dirty="0">
                <a:solidFill>
                  <a:schemeClr val="accent5">
                    <a:lumMod val="10000"/>
                  </a:schemeClr>
                </a:solidFill>
                <a:latin typeface="Calibri Light" panose="020F0302020204030204" pitchFamily="34" charset="0"/>
                <a:cs typeface="Calibri Light" panose="020F0302020204030204" pitchFamily="34" charset="0"/>
              </a:rPr>
              <a:t>Khi con biết tự lập, cha mẹ rất hạnh phúc vì thấy con mình trưởng thành</a:t>
            </a:r>
            <a:r>
              <a:rPr lang="en-US" sz="2000" dirty="0">
                <a:solidFill>
                  <a:schemeClr val="accent5">
                    <a:lumMod val="10000"/>
                  </a:schemeClr>
                </a:solidFill>
                <a:latin typeface="Calibri Light" panose="020F0302020204030204" pitchFamily="34" charset="0"/>
                <a:cs typeface="Calibri Light" panose="020F0302020204030204" pitchFamily="34" charset="0"/>
              </a:rPr>
              <a:t>, t</a:t>
            </a:r>
            <a:r>
              <a:rPr lang="en-VN" sz="2000" dirty="0">
                <a:solidFill>
                  <a:schemeClr val="accent5">
                    <a:lumMod val="10000"/>
                  </a:schemeClr>
                </a:solidFill>
                <a:latin typeface="Calibri Light" panose="020F0302020204030204" pitchFamily="34" charset="0"/>
                <a:cs typeface="Calibri Light" panose="020F0302020204030204" pitchFamily="34" charset="0"/>
              </a:rPr>
              <a:t>ự lo được cho bản thân. </a:t>
            </a:r>
            <a:endParaRPr lang="en-US" sz="2000" dirty="0">
              <a:solidFill>
                <a:schemeClr val="accent5">
                  <a:lumMod val="10000"/>
                </a:schemeClr>
              </a:solidFill>
              <a:latin typeface="Calibri Light" panose="020F0302020204030204" pitchFamily="34" charset="0"/>
              <a:cs typeface="Calibri Light" panose="020F0302020204030204" pitchFamily="34" charset="0"/>
            </a:endParaRPr>
          </a:p>
          <a:p>
            <a:pPr algn="just"/>
            <a:r>
              <a:rPr lang="en-US" sz="2000" dirty="0">
                <a:solidFill>
                  <a:schemeClr val="accent5">
                    <a:lumMod val="10000"/>
                  </a:schemeClr>
                </a:solidFill>
                <a:latin typeface="Calibri Light" panose="020F0302020204030204" pitchFamily="34" charset="0"/>
                <a:cs typeface="Calibri Light" panose="020F0302020204030204" pitchFamily="34" charset="0"/>
              </a:rPr>
              <a:t>-</a:t>
            </a:r>
            <a:r>
              <a:rPr lang="en-VN" sz="2000" dirty="0">
                <a:solidFill>
                  <a:schemeClr val="accent5">
                    <a:lumMod val="10000"/>
                  </a:schemeClr>
                </a:solidFill>
                <a:latin typeface="Calibri Light" panose="020F0302020204030204" pitchFamily="34" charset="0"/>
                <a:cs typeface="Calibri Light" panose="020F0302020204030204" pitchFamily="34" charset="0"/>
              </a:rPr>
              <a:t>Mọi thành viên trong gia đình cũng yên tâm hơn khi mỗi cá nhân đều tự lo cho bản thân, không ỷ lại, dựa dẫm vào người khác.</a:t>
            </a:r>
          </a:p>
        </p:txBody>
      </p:sp>
      <p:sp>
        <p:nvSpPr>
          <p:cNvPr id="12" name="Rectangle 11">
            <a:extLst>
              <a:ext uri="{FF2B5EF4-FFF2-40B4-BE49-F238E27FC236}">
                <a16:creationId xmlns:a16="http://schemas.microsoft.com/office/drawing/2014/main" id="{25C4DAF7-3558-F94E-B5D8-80D39B27004D}"/>
              </a:ext>
            </a:extLst>
          </p:cNvPr>
          <p:cNvSpPr/>
          <p:nvPr/>
        </p:nvSpPr>
        <p:spPr>
          <a:xfrm>
            <a:off x="4685072" y="1657349"/>
            <a:ext cx="3873907" cy="2414432"/>
          </a:xfrm>
          <a:prstGeom prst="rect">
            <a:avLst/>
          </a:prstGeom>
          <a:solidFill>
            <a:schemeClr val="accent4">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10000"/>
                  </a:schemeClr>
                </a:solidFill>
                <a:latin typeface="Calibri Light" panose="020F0302020204030204" pitchFamily="34" charset="0"/>
                <a:cs typeface="Calibri Light" panose="020F0302020204030204" pitchFamily="34" charset="0"/>
              </a:rPr>
              <a:t>- </a:t>
            </a:r>
            <a:r>
              <a:rPr lang="en-VN" sz="2000" dirty="0">
                <a:solidFill>
                  <a:schemeClr val="accent5">
                    <a:lumMod val="10000"/>
                  </a:schemeClr>
                </a:solidFill>
                <a:latin typeface="Calibri Light" panose="020F0302020204030204" pitchFamily="34" charset="0"/>
                <a:cs typeface="Calibri Light" panose="020F0302020204030204" pitchFamily="34" charset="0"/>
              </a:rPr>
              <a:t>Góp phần phát triển xã hội. Giúp xã hội trở nên ngày càng tốt đẹp hơn.</a:t>
            </a:r>
          </a:p>
        </p:txBody>
      </p:sp>
      <p:sp>
        <p:nvSpPr>
          <p:cNvPr id="13" name="Rounded Rectangle 12">
            <a:extLst>
              <a:ext uri="{FF2B5EF4-FFF2-40B4-BE49-F238E27FC236}">
                <a16:creationId xmlns:a16="http://schemas.microsoft.com/office/drawing/2014/main" id="{EE3CB310-BEF7-1E4B-8E6C-61E1E27125CB}"/>
              </a:ext>
            </a:extLst>
          </p:cNvPr>
          <p:cNvSpPr/>
          <p:nvPr/>
        </p:nvSpPr>
        <p:spPr>
          <a:xfrm>
            <a:off x="688258" y="1071717"/>
            <a:ext cx="3283974" cy="688257"/>
          </a:xfrm>
          <a:prstGeom prst="roundRect">
            <a:avLst/>
          </a:prstGeom>
          <a:solidFill>
            <a:schemeClr val="accent3">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a:solidFill>
                  <a:schemeClr val="accent5">
                    <a:lumMod val="10000"/>
                  </a:schemeClr>
                </a:solidFill>
                <a:latin typeface="Calibri" panose="020F0502020204030204" pitchFamily="34" charset="0"/>
                <a:cs typeface="Calibri" panose="020F0502020204030204" pitchFamily="34" charset="0"/>
              </a:rPr>
              <a:t>ĐỐI VỚI GIA ĐÌNH</a:t>
            </a:r>
          </a:p>
        </p:txBody>
      </p:sp>
      <p:sp>
        <p:nvSpPr>
          <p:cNvPr id="14" name="Rounded Rectangle 13">
            <a:extLst>
              <a:ext uri="{FF2B5EF4-FFF2-40B4-BE49-F238E27FC236}">
                <a16:creationId xmlns:a16="http://schemas.microsoft.com/office/drawing/2014/main" id="{03BEAF34-2BAE-B248-A499-62346F03F157}"/>
              </a:ext>
            </a:extLst>
          </p:cNvPr>
          <p:cNvSpPr/>
          <p:nvPr/>
        </p:nvSpPr>
        <p:spPr>
          <a:xfrm>
            <a:off x="5068529" y="1081549"/>
            <a:ext cx="3283974" cy="688257"/>
          </a:xfrm>
          <a:prstGeom prst="roundRect">
            <a:avLst/>
          </a:prstGeom>
          <a:solidFill>
            <a:schemeClr val="accent3">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a:solidFill>
                  <a:schemeClr val="accent5">
                    <a:lumMod val="10000"/>
                  </a:schemeClr>
                </a:solidFill>
                <a:latin typeface="Calibri" panose="020F0502020204030204" pitchFamily="34" charset="0"/>
                <a:cs typeface="Calibri" panose="020F0502020204030204" pitchFamily="34" charset="0"/>
              </a:rPr>
              <a:t>ĐỐI VỚI XÃ HỘI</a:t>
            </a:r>
          </a:p>
        </p:txBody>
      </p:sp>
    </p:spTree>
    <p:extLst>
      <p:ext uri="{BB962C8B-B14F-4D97-AF65-F5344CB8AC3E}">
        <p14:creationId xmlns:p14="http://schemas.microsoft.com/office/powerpoint/2010/main" val="230551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LUYỆN TẬP </a:t>
            </a:r>
            <a:endParaRPr sz="4400" b="1">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8543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0"/>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Calibri" panose="020F0502020204030204" pitchFamily="34" charset="0"/>
                <a:cs typeface="Calibri" panose="020F0502020204030204" pitchFamily="34" charset="0"/>
              </a:rPr>
              <a:t>—TRÒ CHƠI TIẾP SỨC</a:t>
            </a:r>
            <a:endParaRPr sz="2400" b="1">
              <a:latin typeface="Calibri" panose="020F0502020204030204" pitchFamily="34" charset="0"/>
              <a:cs typeface="Calibri" panose="020F0502020204030204" pitchFamily="34" charset="0"/>
            </a:endParaRPr>
          </a:p>
        </p:txBody>
      </p:sp>
      <p:sp>
        <p:nvSpPr>
          <p:cNvPr id="938" name="Google Shape;938;p50"/>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1800">
                <a:latin typeface="Calibri Light" panose="020F0302020204030204" pitchFamily="34" charset="0"/>
                <a:cs typeface="Calibri Light" panose="020F0302020204030204" pitchFamily="34" charset="0"/>
              </a:rPr>
              <a:t>CHIA LỚP LÀM 2 ĐỘI.</a:t>
            </a:r>
          </a:p>
          <a:p>
            <a:pPr marL="0" lvl="0" indent="0" algn="ctr" rtl="0">
              <a:spcBef>
                <a:spcPts val="0"/>
              </a:spcBef>
              <a:spcAft>
                <a:spcPts val="1200"/>
              </a:spcAft>
              <a:buNone/>
            </a:pPr>
            <a:r>
              <a:rPr lang="en" sz="1800">
                <a:latin typeface="Calibri Light" panose="020F0302020204030204" pitchFamily="34" charset="0"/>
                <a:cs typeface="Calibri Light" panose="020F0302020204030204" pitchFamily="34" charset="0"/>
              </a:rPr>
              <a:t>1 ĐỘI KỂ BIÊỦ HIỆN CỦA TÍNH TỰ LẬP CỦA BẢN THÂN CÁC EM HÀNG NGÀY</a:t>
            </a:r>
          </a:p>
          <a:p>
            <a:pPr marL="0" lvl="0" indent="0" algn="ctr" rtl="0">
              <a:spcBef>
                <a:spcPts val="0"/>
              </a:spcBef>
              <a:spcAft>
                <a:spcPts val="1200"/>
              </a:spcAft>
              <a:buNone/>
            </a:pPr>
            <a:r>
              <a:rPr lang="en" sz="1800">
                <a:latin typeface="Calibri Light" panose="020F0302020204030204" pitchFamily="34" charset="0"/>
                <a:cs typeface="Calibri Light" panose="020F0302020204030204" pitchFamily="34" charset="0"/>
              </a:rPr>
              <a:t>1 ĐỘI KỂ BIỂU HIỆN TRÁI TÍNH TỰ LẬP CỦA BẢN THÂN CÁC EM. </a:t>
            </a:r>
            <a:endParaRPr sz="1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56804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7"/>
          <p:cNvSpPr txBox="1">
            <a:spLocks noGrp="1"/>
          </p:cNvSpPr>
          <p:nvPr>
            <p:ph type="title"/>
          </p:nvPr>
        </p:nvSpPr>
        <p:spPr>
          <a:xfrm>
            <a:off x="712350" y="347607"/>
            <a:ext cx="771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panose="020F0502020204030204" pitchFamily="34" charset="0"/>
                <a:cs typeface="Calibri" panose="020F0502020204030204" pitchFamily="34" charset="0"/>
              </a:rPr>
              <a:t>PHIẾU HỌC TẬP</a:t>
            </a:r>
            <a:endParaRPr>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F973760C-0064-6145-9F09-44B914EFFEC2}"/>
              </a:ext>
            </a:extLst>
          </p:cNvPr>
          <p:cNvGraphicFramePr>
            <a:graphicFrameLocks noGrp="1"/>
          </p:cNvGraphicFramePr>
          <p:nvPr>
            <p:extLst>
              <p:ext uri="{D42A27DB-BD31-4B8C-83A1-F6EECF244321}">
                <p14:modId xmlns:p14="http://schemas.microsoft.com/office/powerpoint/2010/main" val="1638115346"/>
              </p:ext>
            </p:extLst>
          </p:nvPr>
        </p:nvGraphicFramePr>
        <p:xfrm>
          <a:off x="1524000" y="1644650"/>
          <a:ext cx="6096000" cy="2397760"/>
        </p:xfrm>
        <a:graphic>
          <a:graphicData uri="http://schemas.openxmlformats.org/drawingml/2006/table">
            <a:tbl>
              <a:tblPr firstRow="1" bandRow="1">
                <a:tableStyleId>{CB65A365-2722-48B9-8C5E-FB3E44126160}</a:tableStyleId>
              </a:tblPr>
              <a:tblGrid>
                <a:gridCol w="3048000">
                  <a:extLst>
                    <a:ext uri="{9D8B030D-6E8A-4147-A177-3AD203B41FA5}">
                      <a16:colId xmlns:a16="http://schemas.microsoft.com/office/drawing/2014/main" val="3075912888"/>
                    </a:ext>
                  </a:extLst>
                </a:gridCol>
                <a:gridCol w="3048000">
                  <a:extLst>
                    <a:ext uri="{9D8B030D-6E8A-4147-A177-3AD203B41FA5}">
                      <a16:colId xmlns:a16="http://schemas.microsoft.com/office/drawing/2014/main" val="2546460651"/>
                    </a:ext>
                  </a:extLst>
                </a:gridCol>
              </a:tblGrid>
              <a:tr h="370840">
                <a:tc>
                  <a:txBody>
                    <a:bodyPr/>
                    <a:lstStyle/>
                    <a:p>
                      <a:pPr algn="ctr"/>
                      <a:r>
                        <a:rPr lang="en-VN" sz="1800" b="1" i="0">
                          <a:solidFill>
                            <a:schemeClr val="accent5">
                              <a:lumMod val="25000"/>
                            </a:schemeClr>
                          </a:solidFill>
                          <a:latin typeface="Calibri Light" panose="020F0302020204030204" pitchFamily="34" charset="0"/>
                          <a:cs typeface="Calibri Light" panose="020F0302020204030204" pitchFamily="34" charset="0"/>
                        </a:rPr>
                        <a:t>HÀNH VI Ỷ LẠI, DỰA DẪM, PHỤ THUỘC VÀO NGƯỜI KHÁC TRONG HỌC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VN" sz="1800" b="1" i="0">
                          <a:solidFill>
                            <a:schemeClr val="accent5">
                              <a:lumMod val="25000"/>
                            </a:schemeClr>
                          </a:solidFill>
                          <a:latin typeface="Calibri Light" panose="020F0302020204030204" pitchFamily="34" charset="0"/>
                          <a:cs typeface="Calibri Light" panose="020F0302020204030204" pitchFamily="34" charset="0"/>
                        </a:rPr>
                        <a:t>HÀNH VI Ỷ LẠI, DỰA DẪM, PHỤ THUỘC VÀO NGƯỜI KHÁC TRONG SINH H</a:t>
                      </a:r>
                      <a:r>
                        <a:rPr lang="en-US" sz="1800" b="1" i="0">
                          <a:solidFill>
                            <a:schemeClr val="accent5">
                              <a:lumMod val="25000"/>
                            </a:schemeClr>
                          </a:solidFill>
                          <a:latin typeface="Calibri Light" panose="020F0302020204030204" pitchFamily="34" charset="0"/>
                          <a:cs typeface="Calibri Light" panose="020F0302020204030204" pitchFamily="34" charset="0"/>
                        </a:rPr>
                        <a:t>O</a:t>
                      </a:r>
                      <a:r>
                        <a:rPr lang="en-VN" sz="1800" b="1" i="0">
                          <a:solidFill>
                            <a:schemeClr val="accent5">
                              <a:lumMod val="25000"/>
                            </a:schemeClr>
                          </a:solidFill>
                          <a:latin typeface="Calibri Light" panose="020F0302020204030204" pitchFamily="34" charset="0"/>
                          <a:cs typeface="Calibri Light" panose="020F0302020204030204" pitchFamily="34" charset="0"/>
                        </a:rPr>
                        <a:t>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53502552"/>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268135"/>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2651832"/>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032419"/>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821126"/>
                  </a:ext>
                </a:extLst>
              </a:tr>
            </a:tbl>
          </a:graphicData>
        </a:graphic>
      </p:graphicFrame>
    </p:spTree>
    <p:extLst>
      <p:ext uri="{BB962C8B-B14F-4D97-AF65-F5344CB8AC3E}">
        <p14:creationId xmlns:p14="http://schemas.microsoft.com/office/powerpoint/2010/main" val="330772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7" name="Google Shape;741;p41">
            <a:extLst>
              <a:ext uri="{FF2B5EF4-FFF2-40B4-BE49-F238E27FC236}">
                <a16:creationId xmlns:a16="http://schemas.microsoft.com/office/drawing/2014/main" id="{6E3860F4-F469-404D-9342-A78779A49394}"/>
              </a:ext>
            </a:extLst>
          </p:cNvPr>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latin typeface="Calibri" panose="020F0502020204030204" pitchFamily="34" charset="0"/>
                <a:cs typeface="Calibri" panose="020F0502020204030204" pitchFamily="34" charset="0"/>
              </a:rPr>
              <a:t>XỬ LÝ TÌNH HUỐNG</a:t>
            </a:r>
            <a:endParaRPr sz="4000" b="1">
              <a:solidFill>
                <a:schemeClr val="dk1"/>
              </a:solidFill>
              <a:latin typeface="Calibri" panose="020F0502020204030204" pitchFamily="34" charset="0"/>
              <a:cs typeface="Calibri" panose="020F0502020204030204" pitchFamily="34" charset="0"/>
            </a:endParaRPr>
          </a:p>
        </p:txBody>
      </p:sp>
      <p:sp>
        <p:nvSpPr>
          <p:cNvPr id="19" name="Google Shape;745;p41">
            <a:extLst>
              <a:ext uri="{FF2B5EF4-FFF2-40B4-BE49-F238E27FC236}">
                <a16:creationId xmlns:a16="http://schemas.microsoft.com/office/drawing/2014/main" id="{5C3900E5-B6AA-CB4A-9E5B-78467E050F98}"/>
              </a:ext>
            </a:extLst>
          </p:cNvPr>
          <p:cNvSpPr txBox="1">
            <a:spLocks/>
          </p:cNvSpPr>
          <p:nvPr/>
        </p:nvSpPr>
        <p:spPr>
          <a:xfrm>
            <a:off x="5167026" y="4150066"/>
            <a:ext cx="3390191" cy="533400"/>
          </a:xfrm>
          <a:prstGeom prst="rect">
            <a:avLst/>
          </a:prstGeom>
          <a:solidFill>
            <a:schemeClr val="accent4">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a:t>TH 2</a:t>
            </a:r>
          </a:p>
        </p:txBody>
      </p:sp>
      <p:pic>
        <p:nvPicPr>
          <p:cNvPr id="20" name="Picture 19" descr="Graphical user interface, text, application, chat or text message&#10;&#10;Description automatically generated">
            <a:extLst>
              <a:ext uri="{FF2B5EF4-FFF2-40B4-BE49-F238E27FC236}">
                <a16:creationId xmlns:a16="http://schemas.microsoft.com/office/drawing/2014/main" id="{6B7F5687-AB94-E84D-947C-D878F18AA34C}"/>
              </a:ext>
            </a:extLst>
          </p:cNvPr>
          <p:cNvPicPr>
            <a:picLocks noChangeAspect="1"/>
          </p:cNvPicPr>
          <p:nvPr/>
        </p:nvPicPr>
        <p:blipFill rotWithShape="1">
          <a:blip r:embed="rId3"/>
          <a:srcRect r="52150" b="2103"/>
          <a:stretch/>
        </p:blipFill>
        <p:spPr>
          <a:xfrm>
            <a:off x="512259" y="1533833"/>
            <a:ext cx="3390191" cy="3339085"/>
          </a:xfrm>
          <a:prstGeom prst="rect">
            <a:avLst/>
          </a:prstGeom>
        </p:spPr>
      </p:pic>
      <p:pic>
        <p:nvPicPr>
          <p:cNvPr id="21" name="Picture 20" descr="Graphical user interface, text, application, chat or text message&#10;&#10;Description automatically generated">
            <a:extLst>
              <a:ext uri="{FF2B5EF4-FFF2-40B4-BE49-F238E27FC236}">
                <a16:creationId xmlns:a16="http://schemas.microsoft.com/office/drawing/2014/main" id="{EE762CA6-AFFD-2042-9794-3C0AE464E327}"/>
              </a:ext>
            </a:extLst>
          </p:cNvPr>
          <p:cNvPicPr>
            <a:picLocks noChangeAspect="1"/>
          </p:cNvPicPr>
          <p:nvPr/>
        </p:nvPicPr>
        <p:blipFill rotWithShape="1">
          <a:blip r:embed="rId3"/>
          <a:srcRect l="47849" t="-595"/>
          <a:stretch/>
        </p:blipFill>
        <p:spPr>
          <a:xfrm>
            <a:off x="5167026" y="1001937"/>
            <a:ext cx="3390191" cy="3148129"/>
          </a:xfrm>
          <a:prstGeom prst="rect">
            <a:avLst/>
          </a:prstGeom>
        </p:spPr>
      </p:pic>
      <p:sp>
        <p:nvSpPr>
          <p:cNvPr id="22" name="Google Shape;744;p41">
            <a:extLst>
              <a:ext uri="{FF2B5EF4-FFF2-40B4-BE49-F238E27FC236}">
                <a16:creationId xmlns:a16="http://schemas.microsoft.com/office/drawing/2014/main" id="{B7360964-69DA-1B42-A7CC-FC7B6EFBF375}"/>
              </a:ext>
            </a:extLst>
          </p:cNvPr>
          <p:cNvSpPr txBox="1">
            <a:spLocks/>
          </p:cNvSpPr>
          <p:nvPr/>
        </p:nvSpPr>
        <p:spPr>
          <a:xfrm>
            <a:off x="512259" y="1079091"/>
            <a:ext cx="3390190" cy="533400"/>
          </a:xfrm>
          <a:prstGeom prst="rect">
            <a:avLst/>
          </a:prstGeom>
          <a:solidFill>
            <a:schemeClr val="accent4">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a:t>TH 1</a:t>
            </a:r>
          </a:p>
        </p:txBody>
      </p:sp>
    </p:spTree>
    <p:extLst>
      <p:ext uri="{BB962C8B-B14F-4D97-AF65-F5344CB8AC3E}">
        <p14:creationId xmlns:p14="http://schemas.microsoft.com/office/powerpoint/2010/main" val="348118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latin typeface="Calibri" panose="020F0502020204030204" pitchFamily="34" charset="0"/>
                <a:cs typeface="Calibri" panose="020F0502020204030204" pitchFamily="34" charset="0"/>
              </a:rPr>
              <a:t>XỬ LÝ TÌNH HUỐNG</a:t>
            </a:r>
            <a:endParaRPr sz="4000" b="1">
              <a:solidFill>
                <a:schemeClr val="dk1"/>
              </a:solidFill>
              <a:latin typeface="Calibri" panose="020F0502020204030204" pitchFamily="34" charset="0"/>
              <a:cs typeface="Calibri" panose="020F0502020204030204" pitchFamily="34" charset="0"/>
            </a:endParaRPr>
          </a:p>
        </p:txBody>
      </p:sp>
      <p:sp>
        <p:nvSpPr>
          <p:cNvPr id="742" name="Google Shape;742;p41"/>
          <p:cNvSpPr txBox="1">
            <a:spLocks noGrp="1"/>
          </p:cNvSpPr>
          <p:nvPr>
            <p:ph type="subTitle" idx="1"/>
          </p:nvPr>
        </p:nvSpPr>
        <p:spPr>
          <a:xfrm>
            <a:off x="868850" y="1546269"/>
            <a:ext cx="30336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a:solidFill>
                  <a:schemeClr val="dk1"/>
                </a:solidFill>
                <a:latin typeface="Calibri Light" panose="020F0302020204030204" pitchFamily="34" charset="0"/>
                <a:cs typeface="Calibri Light" panose="020F0302020204030204" pitchFamily="34" charset="0"/>
              </a:rPr>
              <a:t>CÁC BẠN CHƯA TỰ LẬP TRONG CUỘC SỐNG, PHỤ THUỘC VÀO SỰ CHĂM SÓC CỦA BỐ MẸ. CÁC BẠN NÊN NHỜ NGƯỜI THÂN HD HOẶC TỰ TÌM HIỂU TRÊN MXH.</a:t>
            </a:r>
            <a:endParaRPr>
              <a:solidFill>
                <a:schemeClr val="dk1"/>
              </a:solidFill>
              <a:latin typeface="Calibri Light" panose="020F0302020204030204" pitchFamily="34" charset="0"/>
              <a:cs typeface="Calibri Light" panose="020F0302020204030204" pitchFamily="34" charset="0"/>
            </a:endParaRPr>
          </a:p>
        </p:txBody>
      </p:sp>
      <p:sp>
        <p:nvSpPr>
          <p:cNvPr id="743" name="Google Shape;743;p41"/>
          <p:cNvSpPr txBox="1">
            <a:spLocks noGrp="1"/>
          </p:cNvSpPr>
          <p:nvPr>
            <p:ph type="subTitle" idx="2"/>
          </p:nvPr>
        </p:nvSpPr>
        <p:spPr>
          <a:xfrm>
            <a:off x="5435700" y="3434769"/>
            <a:ext cx="29934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a:solidFill>
                  <a:schemeClr val="dk1"/>
                </a:solidFill>
                <a:latin typeface="Calibri Light" panose="020F0302020204030204" pitchFamily="34" charset="0"/>
                <a:cs typeface="Calibri Light" panose="020F0302020204030204" pitchFamily="34" charset="0"/>
              </a:rPr>
              <a:t>AN CHƯA TỰ LẬP, BẠN NÊN TỰ ĐI XE ĐẠP ĐI HỌC HOẶC ĐI BỘ</a:t>
            </a:r>
            <a:endParaRPr>
              <a:solidFill>
                <a:schemeClr val="dk1"/>
              </a:solidFill>
              <a:latin typeface="Calibri Light" panose="020F0302020204030204" pitchFamily="34" charset="0"/>
              <a:cs typeface="Calibri Light" panose="020F0302020204030204" pitchFamily="34" charset="0"/>
            </a:endParaRPr>
          </a:p>
        </p:txBody>
      </p:sp>
      <p:sp>
        <p:nvSpPr>
          <p:cNvPr id="744" name="Google Shape;744;p41"/>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dk1"/>
                </a:solidFill>
              </a:rPr>
              <a:t>TH 1</a:t>
            </a:r>
            <a:endParaRPr>
              <a:solidFill>
                <a:schemeClr val="dk1"/>
              </a:solidFill>
            </a:endParaRPr>
          </a:p>
        </p:txBody>
      </p:sp>
      <p:sp>
        <p:nvSpPr>
          <p:cNvPr id="745" name="Google Shape;745;p41"/>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chemeClr val="dk1"/>
                </a:solidFill>
              </a:rPr>
              <a:t>TH 2</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VẬN DỤNG </a:t>
            </a:r>
            <a:endParaRPr sz="4400" b="1">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665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7"/>
          <p:cNvSpPr txBox="1">
            <a:spLocks noGrp="1"/>
          </p:cNvSpPr>
          <p:nvPr>
            <p:ph type="title"/>
          </p:nvPr>
        </p:nvSpPr>
        <p:spPr>
          <a:xfrm>
            <a:off x="712350" y="347607"/>
            <a:ext cx="771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panose="020F0502020204030204" pitchFamily="34" charset="0"/>
                <a:cs typeface="Calibri" panose="020F0502020204030204" pitchFamily="34" charset="0"/>
              </a:rPr>
              <a:t>PHIẾU KẾ HOẠCH HOẠT ĐỘNG</a:t>
            </a:r>
            <a:endParaRPr>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CEB55636-6D8E-014D-8B4B-241536B50FDB}"/>
              </a:ext>
            </a:extLst>
          </p:cNvPr>
          <p:cNvGraphicFramePr>
            <a:graphicFrameLocks noGrp="1"/>
          </p:cNvGraphicFramePr>
          <p:nvPr>
            <p:extLst>
              <p:ext uri="{D42A27DB-BD31-4B8C-83A1-F6EECF244321}">
                <p14:modId xmlns:p14="http://schemas.microsoft.com/office/powerpoint/2010/main" val="3102682504"/>
              </p:ext>
            </p:extLst>
          </p:nvPr>
        </p:nvGraphicFramePr>
        <p:xfrm>
          <a:off x="1042218" y="1418508"/>
          <a:ext cx="6833418" cy="2675192"/>
        </p:xfrm>
        <a:graphic>
          <a:graphicData uri="http://schemas.openxmlformats.org/drawingml/2006/table">
            <a:tbl>
              <a:tblPr firstRow="1" bandRow="1">
                <a:tableStyleId>{CB65A365-2722-48B9-8C5E-FB3E44126160}</a:tableStyleId>
              </a:tblPr>
              <a:tblGrid>
                <a:gridCol w="2277806">
                  <a:extLst>
                    <a:ext uri="{9D8B030D-6E8A-4147-A177-3AD203B41FA5}">
                      <a16:colId xmlns:a16="http://schemas.microsoft.com/office/drawing/2014/main" val="1552302420"/>
                    </a:ext>
                  </a:extLst>
                </a:gridCol>
                <a:gridCol w="2277806">
                  <a:extLst>
                    <a:ext uri="{9D8B030D-6E8A-4147-A177-3AD203B41FA5}">
                      <a16:colId xmlns:a16="http://schemas.microsoft.com/office/drawing/2014/main" val="1236281028"/>
                    </a:ext>
                  </a:extLst>
                </a:gridCol>
                <a:gridCol w="2277806">
                  <a:extLst>
                    <a:ext uri="{9D8B030D-6E8A-4147-A177-3AD203B41FA5}">
                      <a16:colId xmlns:a16="http://schemas.microsoft.com/office/drawing/2014/main" val="2691841874"/>
                    </a:ext>
                  </a:extLst>
                </a:gridCol>
              </a:tblGrid>
              <a:tr h="508778">
                <a:tc>
                  <a:txBody>
                    <a:bodyPr/>
                    <a:lstStyle/>
                    <a:p>
                      <a:pPr algn="ctr"/>
                      <a:r>
                        <a:rPr lang="en-VN" sz="1800" b="1" i="0">
                          <a:latin typeface="Calibri" panose="020F0502020204030204" pitchFamily="34" charset="0"/>
                          <a:cs typeface="Calibri" panose="020F0502020204030204" pitchFamily="34" charset="0"/>
                        </a:rPr>
                        <a:t>CÁC LĨNH VỰC </a:t>
                      </a:r>
                    </a:p>
                    <a:p>
                      <a:pPr algn="ctr"/>
                      <a:r>
                        <a:rPr lang="en-VN" sz="1800" b="1" i="0">
                          <a:latin typeface="Calibri" panose="020F0502020204030204" pitchFamily="34" charset="0"/>
                          <a:cs typeface="Calibri" panose="020F0502020204030204" pitchFamily="34" charset="0"/>
                        </a:rPr>
                        <a:t>RÈN LUYỆN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VN" sz="1800" b="1" i="0">
                          <a:latin typeface="Calibri" panose="020F0502020204030204" pitchFamily="34" charset="0"/>
                          <a:cs typeface="Calibri" panose="020F0502020204030204" pitchFamily="34" charset="0"/>
                        </a:rPr>
                        <a:t>CÔNG VIỆC </a:t>
                      </a:r>
                    </a:p>
                    <a:p>
                      <a:pPr algn="ctr"/>
                      <a:r>
                        <a:rPr lang="en-VN" sz="1800" b="1" i="0">
                          <a:latin typeface="Calibri" panose="020F0502020204030204" pitchFamily="34" charset="0"/>
                          <a:cs typeface="Calibri" panose="020F0502020204030204" pitchFamily="34" charset="0"/>
                        </a:rPr>
                        <a:t>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VN" sz="1800" b="1" i="0">
                          <a:latin typeface="Calibri" panose="020F0502020204030204" pitchFamily="34" charset="0"/>
                          <a:cs typeface="Calibri" panose="020F0502020204030204" pitchFamily="34" charset="0"/>
                        </a:rPr>
                        <a:t>BIỆN PHÁP </a:t>
                      </a:r>
                    </a:p>
                    <a:p>
                      <a:pPr algn="ctr"/>
                      <a:r>
                        <a:rPr lang="en-VN" sz="1800" b="1" i="0">
                          <a:latin typeface="Calibri" panose="020F0502020204030204" pitchFamily="34" charset="0"/>
                          <a:cs typeface="Calibri" panose="020F0502020204030204" pitchFamily="34" charset="0"/>
                        </a:rPr>
                        <a:t>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45857818"/>
                  </a:ext>
                </a:extLst>
              </a:tr>
              <a:tr h="508778">
                <a:tc>
                  <a:txBody>
                    <a:bodyPr/>
                    <a:lstStyle/>
                    <a:p>
                      <a:pPr algn="ctr"/>
                      <a:r>
                        <a:rPr lang="en-VN" sz="1800" b="0" i="0">
                          <a:latin typeface="Calibri" panose="020F0502020204030204" pitchFamily="34" charset="0"/>
                          <a:cs typeface="Calibri" panose="020F0502020204030204" pitchFamily="34" charset="0"/>
                        </a:rPr>
                        <a:t>Học tập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1800" b="0" i="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1800" b="0" i="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405050"/>
                  </a:ext>
                </a:extLst>
              </a:tr>
              <a:tr h="508778">
                <a:tc>
                  <a:txBody>
                    <a:bodyPr/>
                    <a:lstStyle/>
                    <a:p>
                      <a:pPr algn="ctr"/>
                      <a:r>
                        <a:rPr lang="en-VN" sz="1800" b="0" i="0">
                          <a:latin typeface="Calibri" panose="020F0502020204030204" pitchFamily="34" charset="0"/>
                          <a:cs typeface="Calibri" panose="020F0502020204030204" pitchFamily="34" charset="0"/>
                        </a:rPr>
                        <a:t>Sinh hoạt hàng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786061"/>
                  </a:ext>
                </a:extLst>
              </a:tr>
              <a:tr h="508778">
                <a:tc>
                  <a:txBody>
                    <a:bodyPr/>
                    <a:lstStyle/>
                    <a:p>
                      <a:pPr algn="ctr"/>
                      <a:r>
                        <a:rPr lang="en-VN" sz="1800" b="0" i="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3235559"/>
                  </a:ext>
                </a:extLst>
              </a:tr>
              <a:tr h="508778">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688646"/>
                  </a:ext>
                </a:extLst>
              </a:tr>
            </a:tbl>
          </a:graphicData>
        </a:graphic>
      </p:graphicFrame>
    </p:spTree>
    <p:extLst>
      <p:ext uri="{BB962C8B-B14F-4D97-AF65-F5344CB8AC3E}">
        <p14:creationId xmlns:p14="http://schemas.microsoft.com/office/powerpoint/2010/main" val="213899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52"/>
          <p:cNvSpPr txBox="1">
            <a:spLocks noGrp="1"/>
          </p:cNvSpPr>
          <p:nvPr>
            <p:ph type="ctrTitle"/>
          </p:nvPr>
        </p:nvSpPr>
        <p:spPr>
          <a:xfrm>
            <a:off x="722400" y="348473"/>
            <a:ext cx="7699200" cy="94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t>
            </a:r>
            <a:endParaRPr/>
          </a:p>
        </p:txBody>
      </p:sp>
      <p:sp>
        <p:nvSpPr>
          <p:cNvPr id="949" name="Google Shape;949;p52"/>
          <p:cNvSpPr txBox="1">
            <a:spLocks noGrp="1"/>
          </p:cNvSpPr>
          <p:nvPr>
            <p:ph type="subTitle" idx="1"/>
          </p:nvPr>
        </p:nvSpPr>
        <p:spPr>
          <a:xfrm>
            <a:off x="1195100" y="1123031"/>
            <a:ext cx="3224399" cy="1612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a:latin typeface="Calibri Light" panose="020F0302020204030204" pitchFamily="34" charset="0"/>
                <a:cs typeface="Calibri Light" panose="020F0302020204030204" pitchFamily="34" charset="0"/>
              </a:rPr>
              <a:t>- TRONG CUỘC SỐNG HÀNG NGÀY EM THƯỜNG TỰ LÀM NHỮNG VIỆC GÌ? CẢM XÚC CỦA EM NHƯ THẾ NÀO KHI LÀM NHỮNG VIỆC ĐÓ? </a:t>
            </a:r>
          </a:p>
          <a:p>
            <a:pPr marL="0" lvl="0" indent="0" algn="just" rtl="0">
              <a:spcBef>
                <a:spcPts val="0"/>
              </a:spcBef>
              <a:spcAft>
                <a:spcPts val="0"/>
              </a:spcAft>
              <a:buNone/>
            </a:pPr>
            <a:r>
              <a:rPr lang="vi-VN" sz="1800">
                <a:latin typeface="Calibri Light" panose="020F0302020204030204" pitchFamily="34" charset="0"/>
                <a:cs typeface="Calibri Light" panose="020F0302020204030204" pitchFamily="34" charset="0"/>
              </a:rPr>
              <a:t>- NHỮNG VIỆC NÀO EM THƯỜNG KHÔNG TỰ LÀM ĐƯỢC  MÀ PHẢI NHỜ SỰ GIÚP ĐỠ TỪ NHỮNG NGƯỜI THÂN? VÌ SAO EM KHÔNG TỰ LÀM ĐƯỢC NHỮNG VIỆC ĐÓ?</a:t>
            </a:r>
            <a:endParaRPr sz="1800">
              <a:latin typeface="Calibri Light" panose="020F0302020204030204" pitchFamily="34" charset="0"/>
              <a:cs typeface="Calibri Light" panose="020F0302020204030204" pitchFamily="34" charset="0"/>
            </a:endParaRPr>
          </a:p>
        </p:txBody>
      </p:sp>
      <p:pic>
        <p:nvPicPr>
          <p:cNvPr id="950" name="Google Shape;950;p52"/>
          <p:cNvPicPr preferRelativeResize="0"/>
          <p:nvPr/>
        </p:nvPicPr>
        <p:blipFill rotWithShape="1">
          <a:blip r:embed="rId3">
            <a:alphaModFix/>
          </a:blip>
          <a:srcRect l="20373" r="23531"/>
          <a:stretch/>
        </p:blipFill>
        <p:spPr>
          <a:xfrm>
            <a:off x="4724500" y="1219700"/>
            <a:ext cx="3224400" cy="3228300"/>
          </a:xfrm>
          <a:prstGeom prst="ellipse">
            <a:avLst/>
          </a:prstGeom>
          <a:noFill/>
          <a:ln>
            <a:noFill/>
          </a:ln>
        </p:spPr>
      </p:pic>
    </p:spTree>
    <p:extLst>
      <p:ext uri="{BB962C8B-B14F-4D97-AF65-F5344CB8AC3E}">
        <p14:creationId xmlns:p14="http://schemas.microsoft.com/office/powerpoint/2010/main" val="3546618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0"/>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Calibri" panose="020F0502020204030204" pitchFamily="34" charset="0"/>
                <a:cs typeface="Calibri" panose="020F0502020204030204" pitchFamily="34" charset="0"/>
              </a:rPr>
              <a:t>—THIẾT KẾ SỔ TAY</a:t>
            </a:r>
            <a:endParaRPr sz="2800" b="1">
              <a:latin typeface="Calibri" panose="020F0502020204030204" pitchFamily="34" charset="0"/>
              <a:cs typeface="Calibri" panose="020F0502020204030204" pitchFamily="34" charset="0"/>
            </a:endParaRPr>
          </a:p>
        </p:txBody>
      </p:sp>
      <p:sp>
        <p:nvSpPr>
          <p:cNvPr id="938" name="Google Shape;938;p50"/>
          <p:cNvSpPr txBox="1">
            <a:spLocks noGrp="1"/>
          </p:cNvSpPr>
          <p:nvPr>
            <p:ph type="subTitle" idx="1"/>
          </p:nvPr>
        </p:nvSpPr>
        <p:spPr>
          <a:xfrm>
            <a:off x="2133600" y="1511143"/>
            <a:ext cx="5024284" cy="1930589"/>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b="1">
                <a:latin typeface="Calibri Light" panose="020F0302020204030204" pitchFamily="34" charset="0"/>
                <a:cs typeface="Calibri Light" panose="020F0302020204030204" pitchFamily="34" charset="0"/>
              </a:rPr>
              <a:t>SẮP TỚI KÌ NGHỈ HÈ. BA MẸ DỰ ĐỊNH CHO EM VỀ QUÊ NGOẠI 1 THÁNG ĐỂ SỐNG CÙNG ÔNG BÀ. EM HÃY THIẾT KẾ MỘT CUỐN SỔ TAY ĐỂ NHẮC NHỞ BẢN THÂN SINH HOẠT VÀ HỌC TẬP. (ND: TG, ND NHẮC NHỞ, CÁCH THỨC TH, TỰ ĐÁNH GIÁ)  </a:t>
            </a:r>
            <a:endParaRPr sz="2000" b="1">
              <a:latin typeface="Calibri Light" panose="020F0302020204030204" pitchFamily="34" charset="0"/>
              <a:cs typeface="Calibri Light" panose="020F03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63"/>
          <p:cNvSpPr txBox="1">
            <a:spLocks noGrp="1"/>
          </p:cNvSpPr>
          <p:nvPr>
            <p:ph type="title"/>
          </p:nvPr>
        </p:nvSpPr>
        <p:spPr>
          <a:xfrm>
            <a:off x="2086525" y="591443"/>
            <a:ext cx="4971000" cy="90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grpSp>
        <p:nvGrpSpPr>
          <p:cNvPr id="1187" name="Google Shape;1187;p63"/>
          <p:cNvGrpSpPr/>
          <p:nvPr/>
        </p:nvGrpSpPr>
        <p:grpSpPr>
          <a:xfrm>
            <a:off x="4858106" y="1495990"/>
            <a:ext cx="328933" cy="328933"/>
            <a:chOff x="1379798" y="1723250"/>
            <a:chExt cx="397887" cy="397887"/>
          </a:xfrm>
        </p:grpSpPr>
        <p:sp>
          <p:nvSpPr>
            <p:cNvPr id="1188" name="Google Shape;1188;p63"/>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3"/>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3"/>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3"/>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63"/>
          <p:cNvGrpSpPr/>
          <p:nvPr/>
        </p:nvGrpSpPr>
        <p:grpSpPr>
          <a:xfrm>
            <a:off x="3956891" y="1495990"/>
            <a:ext cx="328950" cy="328933"/>
            <a:chOff x="266768" y="1721375"/>
            <a:chExt cx="397907" cy="397887"/>
          </a:xfrm>
        </p:grpSpPr>
        <p:sp>
          <p:nvSpPr>
            <p:cNvPr id="1193" name="Google Shape;1193;p63"/>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3"/>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63"/>
          <p:cNvGrpSpPr/>
          <p:nvPr/>
        </p:nvGrpSpPr>
        <p:grpSpPr>
          <a:xfrm>
            <a:off x="4407514" y="1495990"/>
            <a:ext cx="328916" cy="328933"/>
            <a:chOff x="864491" y="1723250"/>
            <a:chExt cx="397866" cy="397887"/>
          </a:xfrm>
        </p:grpSpPr>
        <p:sp>
          <p:nvSpPr>
            <p:cNvPr id="1196" name="Google Shape;1196;p63"/>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3"/>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3"/>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E3881D2E-3061-45A3-99DD-75967E5344E6}"/>
              </a:ext>
            </a:extLst>
          </p:cNvPr>
          <p:cNvSpPr>
            <a:spLocks noGrp="1"/>
          </p:cNvSpPr>
          <p:nvPr>
            <p:ph type="subTitle"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1088000"/>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latin typeface="Calibri" panose="020F0502020204030204" pitchFamily="34" charset="0"/>
                <a:cs typeface="Calibri" panose="020F0502020204030204" pitchFamily="34" charset="0"/>
              </a:rPr>
              <a:t>Thành tích nỗi bật của HS hơn mức bình thường?</a:t>
            </a:r>
            <a:endParaRPr sz="4800" b="1">
              <a:latin typeface="Calibri" panose="020F0502020204030204" pitchFamily="34" charset="0"/>
              <a:cs typeface="Calibri" panose="020F0502020204030204" pitchFamily="34" charset="0"/>
            </a:endParaRPr>
          </a:p>
        </p:txBody>
      </p:sp>
      <p:pic>
        <p:nvPicPr>
          <p:cNvPr id="3" name="Google Shape;1267;p69">
            <a:extLst>
              <a:ext uri="{FF2B5EF4-FFF2-40B4-BE49-F238E27FC236}">
                <a16:creationId xmlns:a16="http://schemas.microsoft.com/office/drawing/2014/main" id="{6A082966-A8F5-AA47-B34C-5FD192FF79B0}"/>
              </a:ext>
            </a:extLst>
          </p:cNvPr>
          <p:cNvPicPr preferRelativeResize="0"/>
          <p:nvPr/>
        </p:nvPicPr>
        <p:blipFill rotWithShape="1">
          <a:blip r:embed="rId3">
            <a:alphaModFix/>
          </a:blip>
          <a:srcRect t="16540" b="16547"/>
          <a:stretch/>
        </p:blipFill>
        <p:spPr>
          <a:xfrm>
            <a:off x="2723078" y="2654709"/>
            <a:ext cx="3077954" cy="2045110"/>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3867D4D5-5B07-754B-A456-3A293657102F}"/>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01714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1088000"/>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a:latin typeface="Calibri" panose="020F0502020204030204" pitchFamily="34" charset="0"/>
                <a:cs typeface="Calibri" panose="020F0502020204030204" pitchFamily="34" charset="0"/>
              </a:rPr>
              <a:t>Sự đối lập với ỷ lại?</a:t>
            </a:r>
            <a:endParaRPr sz="6600" b="1">
              <a:latin typeface="Calibri" panose="020F0502020204030204" pitchFamily="34" charset="0"/>
              <a:cs typeface="Calibri" panose="020F0502020204030204" pitchFamily="34" charset="0"/>
            </a:endParaRPr>
          </a:p>
        </p:txBody>
      </p:sp>
      <p:pic>
        <p:nvPicPr>
          <p:cNvPr id="3" name="Google Shape;1273;p69">
            <a:extLst>
              <a:ext uri="{FF2B5EF4-FFF2-40B4-BE49-F238E27FC236}">
                <a16:creationId xmlns:a16="http://schemas.microsoft.com/office/drawing/2014/main" id="{9E3B6DAC-B229-464C-B163-EC9C146608FB}"/>
              </a:ext>
            </a:extLst>
          </p:cNvPr>
          <p:cNvPicPr preferRelativeResize="0"/>
          <p:nvPr/>
        </p:nvPicPr>
        <p:blipFill rotWithShape="1">
          <a:blip r:embed="rId3">
            <a:alphaModFix/>
          </a:blip>
          <a:srcRect l="4194" t="11228" r="4213" b="8854"/>
          <a:stretch/>
        </p:blipFill>
        <p:spPr>
          <a:xfrm>
            <a:off x="2949676" y="2399072"/>
            <a:ext cx="3083069" cy="2202426"/>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D38297BB-0D3C-CB4E-AB77-D0F78B7BB5B7}"/>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550262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700110" y="1114350"/>
            <a:ext cx="8232595"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a:latin typeface="Calibri" panose="020F0502020204030204" pitchFamily="34" charset="0"/>
                <a:cs typeface="Calibri" panose="020F0502020204030204" pitchFamily="34" charset="0"/>
              </a:rPr>
              <a:t>Sự đồng nghĩa với làm việc?</a:t>
            </a:r>
            <a:endParaRPr sz="5400" b="1">
              <a:latin typeface="Calibri" panose="020F0502020204030204" pitchFamily="34" charset="0"/>
              <a:cs typeface="Calibri" panose="020F0502020204030204" pitchFamily="34" charset="0"/>
            </a:endParaRPr>
          </a:p>
        </p:txBody>
      </p:sp>
      <p:pic>
        <p:nvPicPr>
          <p:cNvPr id="4" name="Google Shape;1274;p69">
            <a:extLst>
              <a:ext uri="{FF2B5EF4-FFF2-40B4-BE49-F238E27FC236}">
                <a16:creationId xmlns:a16="http://schemas.microsoft.com/office/drawing/2014/main" id="{C29D9C92-6CEF-EB4E-8B86-D72815797BC1}"/>
              </a:ext>
            </a:extLst>
          </p:cNvPr>
          <p:cNvPicPr preferRelativeResize="0"/>
          <p:nvPr/>
        </p:nvPicPr>
        <p:blipFill rotWithShape="1">
          <a:blip r:embed="rId3">
            <a:alphaModFix/>
          </a:blip>
          <a:srcRect t="6567" b="11945"/>
          <a:stretch/>
        </p:blipFill>
        <p:spPr>
          <a:xfrm>
            <a:off x="3017092" y="2348608"/>
            <a:ext cx="3000250" cy="2538024"/>
          </a:xfrm>
          <a:prstGeom prst="rect">
            <a:avLst/>
          </a:prstGeom>
          <a:noFill/>
          <a:ln>
            <a:noFill/>
          </a:ln>
        </p:spPr>
      </p:pic>
      <p:sp>
        <p:nvSpPr>
          <p:cNvPr id="16" name="Pentagon 15">
            <a:hlinkClick r:id="rId4" action="ppaction://hlinksldjump"/>
            <a:extLst>
              <a:ext uri="{FF2B5EF4-FFF2-40B4-BE49-F238E27FC236}">
                <a16:creationId xmlns:a16="http://schemas.microsoft.com/office/drawing/2014/main" id="{BA566965-870E-6B49-88B8-A2132ECA481F}"/>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430401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852026"/>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Calibri" panose="020F0502020204030204" pitchFamily="34" charset="0"/>
                <a:cs typeface="Calibri" panose="020F0502020204030204" pitchFamily="34" charset="0"/>
              </a:rPr>
              <a:t>Hoạt động chính của HS ở trường học?</a:t>
            </a:r>
            <a:endParaRPr sz="6000" b="1">
              <a:latin typeface="Calibri" panose="020F0502020204030204" pitchFamily="34" charset="0"/>
              <a:cs typeface="Calibri" panose="020F0502020204030204" pitchFamily="34" charset="0"/>
            </a:endParaRPr>
          </a:p>
        </p:txBody>
      </p:sp>
      <p:pic>
        <p:nvPicPr>
          <p:cNvPr id="3" name="Google Shape;1272;p69">
            <a:extLst>
              <a:ext uri="{FF2B5EF4-FFF2-40B4-BE49-F238E27FC236}">
                <a16:creationId xmlns:a16="http://schemas.microsoft.com/office/drawing/2014/main" id="{0217ED4E-36F5-2741-9B06-C3AAAB372B50}"/>
              </a:ext>
            </a:extLst>
          </p:cNvPr>
          <p:cNvPicPr preferRelativeResize="0"/>
          <p:nvPr/>
        </p:nvPicPr>
        <p:blipFill rotWithShape="1">
          <a:blip r:embed="rId3">
            <a:alphaModFix/>
          </a:blip>
          <a:srcRect/>
          <a:stretch/>
        </p:blipFill>
        <p:spPr>
          <a:xfrm>
            <a:off x="3372709" y="2638351"/>
            <a:ext cx="2149775" cy="2256950"/>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159CDA43-8A8C-3047-B0CC-1888C67A13D1}"/>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52366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704542"/>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a:latin typeface="Calibri" panose="020F0502020204030204" pitchFamily="34" charset="0"/>
                <a:cs typeface="Calibri" panose="020F0502020204030204" pitchFamily="34" charset="0"/>
              </a:rPr>
              <a:t>Chỉ thái độ tôn trọng và đúng mực đối với người lớn tuổi?</a:t>
            </a:r>
            <a:endParaRPr sz="5400" b="1">
              <a:latin typeface="Calibri" panose="020F0502020204030204" pitchFamily="34" charset="0"/>
              <a:cs typeface="Calibri" panose="020F0502020204030204" pitchFamily="34" charset="0"/>
            </a:endParaRPr>
          </a:p>
        </p:txBody>
      </p:sp>
      <p:pic>
        <p:nvPicPr>
          <p:cNvPr id="3" name="Google Shape;1275;p69">
            <a:extLst>
              <a:ext uri="{FF2B5EF4-FFF2-40B4-BE49-F238E27FC236}">
                <a16:creationId xmlns:a16="http://schemas.microsoft.com/office/drawing/2014/main" id="{C9FC0625-12C0-AC4B-8FA0-8B56CD06DBAE}"/>
              </a:ext>
            </a:extLst>
          </p:cNvPr>
          <p:cNvPicPr preferRelativeResize="0"/>
          <p:nvPr/>
        </p:nvPicPr>
        <p:blipFill rotWithShape="1">
          <a:blip r:embed="rId3">
            <a:alphaModFix/>
          </a:blip>
          <a:srcRect t="11708" b="17967"/>
          <a:stretch/>
        </p:blipFill>
        <p:spPr>
          <a:xfrm>
            <a:off x="3080334" y="2948213"/>
            <a:ext cx="3133653" cy="2036742"/>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D223C85C-04EB-5043-BCCB-5B8E84CDC809}"/>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23279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858296"/>
            <a:ext cx="5986500" cy="14062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a:latin typeface="Calibri" panose="020F0502020204030204" pitchFamily="34" charset="0"/>
                <a:cs typeface="Calibri" panose="020F0502020204030204" pitchFamily="34" charset="0"/>
              </a:rPr>
              <a:t>TỰ LẬP</a:t>
            </a:r>
            <a:endParaRPr sz="8800" b="1">
              <a:latin typeface="Calibri" panose="020F0502020204030204" pitchFamily="34" charset="0"/>
              <a:cs typeface="Calibri" panose="020F0502020204030204" pitchFamily="34" charset="0"/>
            </a:endParaRPr>
          </a:p>
        </p:txBody>
      </p:sp>
      <p:sp>
        <p:nvSpPr>
          <p:cNvPr id="701" name="Google Shape;701;p36"/>
          <p:cNvSpPr txBox="1">
            <a:spLocks noGrp="1"/>
          </p:cNvSpPr>
          <p:nvPr>
            <p:ph type="subTitle" idx="2"/>
          </p:nvPr>
        </p:nvSpPr>
        <p:spPr>
          <a:xfrm>
            <a:off x="1706570" y="3369618"/>
            <a:ext cx="549495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050" b="1"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2" name="Google Shape;712;p38"/>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800" b="1">
                <a:latin typeface="Calibri Light" panose="020F0302020204030204" pitchFamily="34" charset="0"/>
                <a:cs typeface="Calibri Light" panose="020F0302020204030204" pitchFamily="34" charset="0"/>
              </a:rPr>
              <a:t>LUYỆN TẬP</a:t>
            </a:r>
            <a:endParaRPr sz="2800" b="1">
              <a:latin typeface="Calibri Light" panose="020F0302020204030204" pitchFamily="34" charset="0"/>
              <a:cs typeface="Calibri Light" panose="020F0302020204030204" pitchFamily="34" charset="0"/>
            </a:endParaRPr>
          </a:p>
        </p:txBody>
      </p:sp>
      <p:sp>
        <p:nvSpPr>
          <p:cNvPr id="713" name="Google Shape;713;p38"/>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TEST LẠI KIẾN THỨC </a:t>
            </a:r>
          </a:p>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ĐÃ HỌC</a:t>
            </a:r>
            <a:endParaRPr>
              <a:latin typeface="Calibri Light" panose="020F0302020204030204" pitchFamily="34" charset="0"/>
              <a:cs typeface="Calibri Light" panose="020F0302020204030204" pitchFamily="34" charset="0"/>
            </a:endParaRPr>
          </a:p>
        </p:txBody>
      </p:sp>
      <p:sp>
        <p:nvSpPr>
          <p:cNvPr id="714" name="Google Shape;714;p38"/>
          <p:cNvSpPr txBox="1">
            <a:spLocks noGrp="1"/>
          </p:cNvSpPr>
          <p:nvPr>
            <p:ph type="title" idx="8"/>
          </p:nvPr>
        </p:nvSpPr>
        <p:spPr>
          <a:xfrm>
            <a:off x="3552850" y="3067025"/>
            <a:ext cx="1094100" cy="1350000"/>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a:t>03</a:t>
            </a:r>
            <a:endParaRPr/>
          </a:p>
        </p:txBody>
      </p:sp>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4800" b="1">
                <a:latin typeface="Calibri Light" panose="020F0302020204030204" pitchFamily="34" charset="0"/>
                <a:cs typeface="Calibri Light" panose="020F0302020204030204" pitchFamily="34" charset="0"/>
              </a:rPr>
              <a:t>NỘI DUNG</a:t>
            </a:r>
            <a:endParaRPr sz="4800" b="1">
              <a:latin typeface="Calibri Light" panose="020F0302020204030204" pitchFamily="34" charset="0"/>
              <a:cs typeface="Calibri Light" panose="020F0302020204030204" pitchFamily="34" charset="0"/>
            </a:endParaRPr>
          </a:p>
        </p:txBody>
      </p:sp>
      <p:sp>
        <p:nvSpPr>
          <p:cNvPr id="716" name="Google Shape;716;p38"/>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800" b="1">
                <a:latin typeface="Calibri Light" panose="020F0302020204030204" pitchFamily="34" charset="0"/>
                <a:cs typeface="Calibri Light" panose="020F0302020204030204" pitchFamily="34" charset="0"/>
              </a:rPr>
              <a:t>KHỞI ĐỘNG</a:t>
            </a:r>
            <a:endParaRPr sz="2800" b="1">
              <a:latin typeface="Calibri Light" panose="020F0302020204030204" pitchFamily="34" charset="0"/>
              <a:cs typeface="Calibri Light" panose="020F0302020204030204" pitchFamily="34" charset="0"/>
            </a:endParaRPr>
          </a:p>
        </p:txBody>
      </p:sp>
      <p:sp>
        <p:nvSpPr>
          <p:cNvPr id="717" name="Google Shape;717;p38"/>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TÌM HIỂU CHỦ ĐỀ </a:t>
            </a:r>
          </a:p>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BÀI HỌC</a:t>
            </a:r>
            <a:endParaRPr>
              <a:latin typeface="Calibri Light" panose="020F0302020204030204" pitchFamily="34" charset="0"/>
              <a:cs typeface="Calibri Light" panose="020F0302020204030204" pitchFamily="34" charset="0"/>
            </a:endParaRPr>
          </a:p>
        </p:txBody>
      </p:sp>
      <p:sp>
        <p:nvSpPr>
          <p:cNvPr id="718" name="Google Shape;718;p38"/>
          <p:cNvSpPr txBox="1">
            <a:spLocks noGrp="1"/>
          </p:cNvSpPr>
          <p:nvPr>
            <p:ph type="title" idx="2"/>
          </p:nvPr>
        </p:nvSpPr>
        <p:spPr>
          <a:xfrm>
            <a:off x="3555525" y="1595900"/>
            <a:ext cx="1094100" cy="1353300"/>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a:t>01</a:t>
            </a:r>
            <a:endParaRPr/>
          </a:p>
        </p:txBody>
      </p:sp>
      <p:sp>
        <p:nvSpPr>
          <p:cNvPr id="719" name="Google Shape;719;p38"/>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Calibri Light" panose="020F0302020204030204" pitchFamily="34" charset="0"/>
                <a:cs typeface="Calibri Light" panose="020F0302020204030204" pitchFamily="34" charset="0"/>
              </a:rPr>
              <a:t>KHÁM PHÁ</a:t>
            </a:r>
            <a:endParaRPr sz="2800" b="1">
              <a:latin typeface="Calibri Light" panose="020F0302020204030204" pitchFamily="34" charset="0"/>
              <a:cs typeface="Calibri Light" panose="020F0302020204030204" pitchFamily="34" charset="0"/>
            </a:endParaRPr>
          </a:p>
        </p:txBody>
      </p:sp>
      <p:sp>
        <p:nvSpPr>
          <p:cNvPr id="720" name="Google Shape;720;p38"/>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VN">
                <a:latin typeface="Calibri Light" panose="020F0302020204030204" pitchFamily="34" charset="0"/>
                <a:cs typeface="Calibri Light" panose="020F0302020204030204" pitchFamily="34" charset="0"/>
              </a:rPr>
              <a:t>TÌM HIỂU NỘI DUNG </a:t>
            </a:r>
          </a:p>
          <a:p>
            <a:pPr marL="0" lvl="0" indent="0" algn="l" rtl="0">
              <a:spcBef>
                <a:spcPts val="0"/>
              </a:spcBef>
              <a:spcAft>
                <a:spcPts val="0"/>
              </a:spcAft>
              <a:buNone/>
            </a:pPr>
            <a:r>
              <a:rPr lang="en-VN">
                <a:latin typeface="Calibri Light" panose="020F0302020204030204" pitchFamily="34" charset="0"/>
                <a:cs typeface="Calibri Light" panose="020F0302020204030204" pitchFamily="34" charset="0"/>
              </a:rPr>
              <a:t>BÀI HỌC</a:t>
            </a:r>
            <a:endParaRPr>
              <a:latin typeface="Calibri Light" panose="020F0302020204030204" pitchFamily="34" charset="0"/>
              <a:cs typeface="Calibri Light" panose="020F0302020204030204" pitchFamily="34" charset="0"/>
            </a:endParaRPr>
          </a:p>
        </p:txBody>
      </p:sp>
      <p:sp>
        <p:nvSpPr>
          <p:cNvPr id="721" name="Google Shape;721;p38"/>
          <p:cNvSpPr txBox="1">
            <a:spLocks noGrp="1"/>
          </p:cNvSpPr>
          <p:nvPr>
            <p:ph type="title" idx="5"/>
          </p:nvPr>
        </p:nvSpPr>
        <p:spPr>
          <a:xfrm>
            <a:off x="4499725" y="1595900"/>
            <a:ext cx="1094100" cy="1350000"/>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a:t>02</a:t>
            </a:r>
            <a:endParaRPr/>
          </a:p>
        </p:txBody>
      </p:sp>
      <p:sp>
        <p:nvSpPr>
          <p:cNvPr id="722" name="Google Shape;722;p38"/>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Calibri Light" panose="020F0302020204030204" pitchFamily="34" charset="0"/>
                <a:cs typeface="Calibri Light" panose="020F0302020204030204" pitchFamily="34" charset="0"/>
              </a:rPr>
              <a:t>VẬN DỤNG</a:t>
            </a:r>
            <a:endParaRPr sz="2800" b="1">
              <a:latin typeface="Calibri Light" panose="020F0302020204030204" pitchFamily="34" charset="0"/>
              <a:cs typeface="Calibri Light" panose="020F0302020204030204" pitchFamily="34" charset="0"/>
            </a:endParaRPr>
          </a:p>
        </p:txBody>
      </p:sp>
      <p:sp>
        <p:nvSpPr>
          <p:cNvPr id="723" name="Google Shape;723;p38"/>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Light" panose="020F0302020204030204" pitchFamily="34" charset="0"/>
                <a:cs typeface="Calibri Light" panose="020F0302020204030204" pitchFamily="34" charset="0"/>
              </a:rPr>
              <a:t>THỰC HIỆN NHIỆM VỤ GVBM GIAO</a:t>
            </a:r>
            <a:endParaRPr>
              <a:latin typeface="Calibri Light" panose="020F0302020204030204" pitchFamily="34" charset="0"/>
              <a:cs typeface="Calibri Light" panose="020F0302020204030204" pitchFamily="34" charset="0"/>
            </a:endParaRPr>
          </a:p>
        </p:txBody>
      </p:sp>
      <p:sp>
        <p:nvSpPr>
          <p:cNvPr id="724" name="Google Shape;724;p38"/>
          <p:cNvSpPr txBox="1">
            <a:spLocks noGrp="1"/>
          </p:cNvSpPr>
          <p:nvPr>
            <p:ph type="title" idx="15"/>
          </p:nvPr>
        </p:nvSpPr>
        <p:spPr>
          <a:xfrm>
            <a:off x="4497050" y="3067025"/>
            <a:ext cx="1094100" cy="1350000"/>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a:t>04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KHÁM PHÁ</a:t>
            </a:r>
            <a:endParaRPr sz="4400" b="1">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62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340292" y="2571750"/>
            <a:ext cx="4689771" cy="6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TỰ LẬP VÀ BIỂU HIỆN CỦA TỰ LẬP</a:t>
            </a:r>
            <a:endParaRPr b="1">
              <a:latin typeface="Calibri" panose="020F0502020204030204" pitchFamily="34" charset="0"/>
              <a:cs typeface="Calibri" panose="020F0502020204030204" pitchFamily="34"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Tree>
    <p:extLst>
      <p:ext uri="{BB962C8B-B14F-4D97-AF65-F5344CB8AC3E}">
        <p14:creationId xmlns:p14="http://schemas.microsoft.com/office/powerpoint/2010/main" val="2045558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B5A9-0D66-6B42-9385-BCA5AF5844F0}"/>
              </a:ext>
            </a:extLst>
          </p:cNvPr>
          <p:cNvSpPr>
            <a:spLocks noGrp="1"/>
          </p:cNvSpPr>
          <p:nvPr>
            <p:ph type="ctrTitle"/>
          </p:nvPr>
        </p:nvSpPr>
        <p:spPr>
          <a:xfrm>
            <a:off x="2381163" y="1947891"/>
            <a:ext cx="4755300" cy="2093168"/>
          </a:xfrm>
        </p:spPr>
        <p:txBody>
          <a:bodyPr/>
          <a:lstStyle/>
          <a:p>
            <a:pPr algn="ctr"/>
            <a:r>
              <a:rPr lang="en-VN" sz="4000" b="1">
                <a:latin typeface="Calibri" panose="020F0502020204030204" pitchFamily="34" charset="0"/>
                <a:cs typeface="Calibri" panose="020F0502020204030204" pitchFamily="34" charset="0"/>
              </a:rPr>
              <a:t>SẮM VAI ĐÓNG </a:t>
            </a:r>
            <a:br>
              <a:rPr lang="en-VN" sz="4000" b="1">
                <a:latin typeface="Calibri" panose="020F0502020204030204" pitchFamily="34" charset="0"/>
                <a:cs typeface="Calibri" panose="020F0502020204030204" pitchFamily="34" charset="0"/>
              </a:rPr>
            </a:br>
            <a:r>
              <a:rPr lang="en-VN" sz="4000" b="1">
                <a:latin typeface="Calibri" panose="020F0502020204030204" pitchFamily="34" charset="0"/>
                <a:cs typeface="Calibri" panose="020F0502020204030204" pitchFamily="34" charset="0"/>
              </a:rPr>
              <a:t>TÌNH HUỐNG </a:t>
            </a:r>
            <a:br>
              <a:rPr lang="en-VN" sz="4000" b="1">
                <a:latin typeface="Calibri" panose="020F0502020204030204" pitchFamily="34" charset="0"/>
                <a:cs typeface="Calibri" panose="020F0502020204030204" pitchFamily="34" charset="0"/>
              </a:rPr>
            </a:br>
            <a:r>
              <a:rPr lang="en-VN" sz="4000" b="1">
                <a:latin typeface="Calibri" panose="020F0502020204030204" pitchFamily="34" charset="0"/>
                <a:cs typeface="Calibri" panose="020F0502020204030204" pitchFamily="34" charset="0"/>
              </a:rPr>
              <a:t>TRANG 23 - SGK</a:t>
            </a:r>
          </a:p>
        </p:txBody>
      </p:sp>
    </p:spTree>
    <p:extLst>
      <p:ext uri="{BB962C8B-B14F-4D97-AF65-F5344CB8AC3E}">
        <p14:creationId xmlns:p14="http://schemas.microsoft.com/office/powerpoint/2010/main" val="4178721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679725" y="1445342"/>
            <a:ext cx="3434100" cy="772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HAI BÀN TAY</a:t>
            </a:r>
            <a:endParaRPr>
              <a:solidFill>
                <a:schemeClr val="dk1"/>
              </a:solidFill>
            </a:endParaRPr>
          </a:p>
        </p:txBody>
      </p:sp>
      <p:sp>
        <p:nvSpPr>
          <p:cNvPr id="736" name="Google Shape;736;p40"/>
          <p:cNvSpPr txBox="1">
            <a:spLocks noGrp="1"/>
          </p:cNvSpPr>
          <p:nvPr>
            <p:ph type="body" idx="1"/>
          </p:nvPr>
        </p:nvSpPr>
        <p:spPr>
          <a:xfrm>
            <a:off x="4721475" y="1845146"/>
            <a:ext cx="3742800" cy="1733796"/>
          </a:xfrm>
          <a:prstGeom prst="rect">
            <a:avLst/>
          </a:prstGeom>
        </p:spPr>
        <p:txBody>
          <a:bodyPr spcFirstLastPara="1" wrap="square" lIns="91425" tIns="91425" rIns="91425" bIns="91425" anchor="t" anchorCtr="0">
            <a:noAutofit/>
          </a:bodyPr>
          <a:lstStyle/>
          <a:p>
            <a:pPr marL="457200" lvl="0" indent="-330200" algn="just" rtl="0">
              <a:spcBef>
                <a:spcPts val="1000"/>
              </a:spcBef>
              <a:spcAft>
                <a:spcPts val="0"/>
              </a:spcAft>
              <a:buClr>
                <a:schemeClr val="accent6"/>
              </a:buClr>
              <a:buSzPts val="1600"/>
              <a:buFont typeface="Hind"/>
              <a:buChar char="●"/>
            </a:pPr>
            <a:r>
              <a:rPr lang="en-VN" sz="1800">
                <a:latin typeface="Calibri Light" panose="020F0302020204030204" pitchFamily="34" charset="0"/>
                <a:ea typeface="Hind"/>
                <a:cs typeface="Calibri Light" panose="020F0302020204030204" pitchFamily="34" charset="0"/>
                <a:sym typeface="Hind"/>
              </a:rPr>
              <a:t>VÌ SAO BÁC HỒ RA ĐI TÌM ĐƯỜNG CỨU NƯỚC VỚI HAI BÀN TAY TRẮNG?</a:t>
            </a:r>
            <a:endParaRPr sz="1800">
              <a:latin typeface="Calibri Light" panose="020F0302020204030204" pitchFamily="34" charset="0"/>
              <a:ea typeface="Hind"/>
              <a:cs typeface="Calibri Light" panose="020F0302020204030204" pitchFamily="34" charset="0"/>
              <a:sym typeface="Hind"/>
            </a:endParaRPr>
          </a:p>
          <a:p>
            <a:pPr marL="457200" lvl="0" indent="-330200" algn="just" rtl="0">
              <a:spcBef>
                <a:spcPts val="0"/>
              </a:spcBef>
              <a:spcAft>
                <a:spcPts val="0"/>
              </a:spcAft>
              <a:buClr>
                <a:schemeClr val="accent6"/>
              </a:buClr>
              <a:buSzPts val="1600"/>
              <a:buFont typeface="Hind"/>
              <a:buChar char="●"/>
            </a:pPr>
            <a:r>
              <a:rPr lang="en-US" sz="1800">
                <a:latin typeface="Calibri Light" panose="020F0302020204030204" pitchFamily="34" charset="0"/>
                <a:ea typeface="Hind"/>
                <a:cs typeface="Calibri Light" panose="020F0302020204030204" pitchFamily="34" charset="0"/>
                <a:sym typeface="Hind"/>
              </a:rPr>
              <a:t>TỪ CÂU CHUYỆN BÁC HỒ, EM HIỂU THẾ NÀO LÀ TỰ LẬP. </a:t>
            </a:r>
            <a:endParaRPr sz="1800">
              <a:latin typeface="Calibri Light" panose="020F0302020204030204" pitchFamily="34" charset="0"/>
              <a:ea typeface="Hind"/>
              <a:cs typeface="Calibri Light" panose="020F0302020204030204" pitchFamily="34" charset="0"/>
              <a:sym typeface="Hind"/>
            </a:endParaRPr>
          </a:p>
        </p:txBody>
      </p:sp>
    </p:spTree>
  </p:cSld>
  <p:clrMapOvr>
    <a:masterClrMapping/>
  </p:clrMapOvr>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TotalTime>
  <Words>912</Words>
  <Application>Microsoft Macintosh PowerPoint</Application>
  <PresentationFormat>On-screen Show (16:9)</PresentationFormat>
  <Paragraphs>156</Paragraphs>
  <Slides>36</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Fredoka One</vt:lpstr>
      <vt:lpstr>Bebas Neue</vt:lpstr>
      <vt:lpstr>Calibri</vt:lpstr>
      <vt:lpstr>Anaheim</vt:lpstr>
      <vt:lpstr>Arial</vt:lpstr>
      <vt:lpstr>Hind</vt:lpstr>
      <vt:lpstr>Roboto Condensed</vt:lpstr>
      <vt:lpstr>Calibri Light</vt:lpstr>
      <vt:lpstr>Fira Sans Condensed</vt:lpstr>
      <vt:lpstr>Open Sans</vt:lpstr>
      <vt:lpstr>Fira Sans Extra Condensed</vt:lpstr>
      <vt:lpstr>Taller de Aprendizaje con Tonos Pastel by Slidesgo</vt:lpstr>
      <vt:lpstr>KHỞI ĐỘNG</vt:lpstr>
      <vt:lpstr>PowerPoint Presentation</vt:lpstr>
      <vt:lpstr>???</vt:lpstr>
      <vt:lpstr>TỰ LẬP</vt:lpstr>
      <vt:lpstr>LUYỆN TẬP</vt:lpstr>
      <vt:lpstr>KHÁM PHÁ</vt:lpstr>
      <vt:lpstr>TỰ LẬP VÀ BIỂU HIỆN CỦA TỰ LẬP</vt:lpstr>
      <vt:lpstr>SẮM VAI ĐÓNG  TÌNH HUỐNG  TRANG 23 - SGK</vt:lpstr>
      <vt:lpstr>HAI BÀN TAY</vt:lpstr>
      <vt:lpstr>HAI BÀN TAY</vt:lpstr>
      <vt:lpstr>—TỰ LẬP LÀ GÌ?</vt:lpstr>
      <vt:lpstr>PowerPoint Presentation</vt:lpstr>
      <vt:lpstr>PowerPoint Presentation</vt:lpstr>
      <vt:lpstr>QUESTIONS</vt:lpstr>
      <vt:lpstr>BIỂU HIỆN CỦA TÍNH TỰ LẬP</vt:lpstr>
      <vt:lpstr>PowerPoint Presentation</vt:lpstr>
      <vt:lpstr>02</vt:lpstr>
      <vt:lpstr>PowerPoint Presentation</vt:lpstr>
      <vt:lpstr>QUESTIONS</vt:lpstr>
      <vt:lpstr>THẢO LUẬN NHÓM</vt:lpstr>
      <vt:lpstr>PowerPoint Presentation</vt:lpstr>
      <vt:lpstr>PowerPoint Presentation</vt:lpstr>
      <vt:lpstr>LUYỆN TẬP </vt:lpstr>
      <vt:lpstr>—TRÒ CHƠI TIẾP SỨC</vt:lpstr>
      <vt:lpstr>PHIẾU HỌC TẬP</vt:lpstr>
      <vt:lpstr>XỬ LÝ TÌNH HUỐNG</vt:lpstr>
      <vt:lpstr>XỬ LÝ TÌNH HUỐNG</vt:lpstr>
      <vt:lpstr>VẬN DỤNG </vt:lpstr>
      <vt:lpstr>PHIẾU KẾ HOẠCH HOẠT ĐỘNG</vt:lpstr>
      <vt:lpstr>—THIẾT KẾ SỔ TAY</vt:lpstr>
      <vt:lpstr>THANKS</vt:lpstr>
      <vt:lpstr>Thành tích nỗi bật của HS hơn mức bình thường?</vt:lpstr>
      <vt:lpstr>Sự đối lập với ỷ lại?</vt:lpstr>
      <vt:lpstr>Sự đồng nghĩa với làm việc?</vt:lpstr>
      <vt:lpstr>Hoạt động chính của HS ở trường học?</vt:lpstr>
      <vt:lpstr>Chỉ thái độ tôn trọng và đúng mực đối với người lớn tuổi?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 Aprendizaje</dc:title>
  <cp:lastModifiedBy>Microsoft Office User</cp:lastModifiedBy>
  <cp:revision>36</cp:revision>
  <dcterms:modified xsi:type="dcterms:W3CDTF">2024-12-12T00:58:29Z</dcterms:modified>
</cp:coreProperties>
</file>