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4" r:id="rId2"/>
    <p:sldId id="257" r:id="rId3"/>
    <p:sldId id="263" r:id="rId4"/>
    <p:sldId id="303" r:id="rId5"/>
    <p:sldId id="304" r:id="rId6"/>
    <p:sldId id="305" r:id="rId7"/>
    <p:sldId id="306" r:id="rId8"/>
    <p:sldId id="307" r:id="rId9"/>
    <p:sldId id="294" r:id="rId10"/>
    <p:sldId id="308" r:id="rId11"/>
    <p:sldId id="327" r:id="rId12"/>
    <p:sldId id="328" r:id="rId13"/>
    <p:sldId id="329" r:id="rId14"/>
    <p:sldId id="330" r:id="rId15"/>
    <p:sldId id="350" r:id="rId16"/>
    <p:sldId id="332" r:id="rId17"/>
    <p:sldId id="321" r:id="rId18"/>
    <p:sldId id="334" r:id="rId19"/>
    <p:sldId id="337" r:id="rId20"/>
    <p:sldId id="340" r:id="rId21"/>
    <p:sldId id="309" r:id="rId22"/>
    <p:sldId id="344" r:id="rId23"/>
    <p:sldId id="293" r:id="rId24"/>
    <p:sldId id="345" r:id="rId25"/>
    <p:sldId id="346" r:id="rId26"/>
    <p:sldId id="259" r:id="rId27"/>
    <p:sldId id="347" r:id="rId28"/>
    <p:sldId id="310" r:id="rId29"/>
    <p:sldId id="31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9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2B597-9B52-446F-8923-51DD67E61EBE}"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097C1-CC2F-483E-872A-ADBCF88CC7C2}" type="slidenum">
              <a:rPr lang="en-US" smtClean="0"/>
              <a:t>‹#›</a:t>
            </a:fld>
            <a:endParaRPr lang="en-US"/>
          </a:p>
        </p:txBody>
      </p:sp>
    </p:spTree>
    <p:extLst>
      <p:ext uri="{BB962C8B-B14F-4D97-AF65-F5344CB8AC3E}">
        <p14:creationId xmlns:p14="http://schemas.microsoft.com/office/powerpoint/2010/main" val="207672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u="none" strike="noStrike" kern="1200" dirty="0">
                <a:solidFill>
                  <a:schemeClr val="tx1"/>
                </a:solidFill>
                <a:effectLst/>
                <a:latin typeface="+mn-lt"/>
                <a:ea typeface="+mn-ea"/>
                <a:cs typeface="+mn-cs"/>
              </a:rPr>
              <a:t>Lịch sử dựng nước và giữ nước vẫn là dòng chảy liên tục từ quá khứ tới hiện tại và tương lai, giữ cho dân tộc Việt Nam mãi trường tồn.</a:t>
            </a:r>
            <a:r>
              <a:rPr lang="en-US" sz="1200" b="1" i="0" u="none" strike="noStrike" kern="1200" dirty="0">
                <a:solidFill>
                  <a:schemeClr val="tx1"/>
                </a:solidFill>
                <a:effectLst/>
                <a:latin typeface="+mn-lt"/>
                <a:ea typeface="+mn-ea"/>
                <a:cs typeface="+mn-cs"/>
              </a:rPr>
              <a:t> </a:t>
            </a:r>
            <a:r>
              <a:rPr lang="en-US" sz="1800" i="1" kern="0" dirty="0">
                <a:effectLst/>
                <a:latin typeface="Times New Roman" panose="02020603050405020304" pitchFamily="18" charset="0"/>
                <a:ea typeface="Times New Roman" panose="02020603050405020304" pitchFamily="18" charset="0"/>
              </a:rPr>
              <a:t>Trong </a:t>
            </a:r>
            <a:r>
              <a:rPr lang="en-US" sz="1800" i="1" kern="0" dirty="0" err="1">
                <a:effectLst/>
                <a:latin typeface="Times New Roman" panose="02020603050405020304" pitchFamily="18" charset="0"/>
                <a:ea typeface="Times New Roman" panose="02020603050405020304" pitchFamily="18" charset="0"/>
              </a:rPr>
              <a:t>bài</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học</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ngày</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hôm</a:t>
            </a:r>
            <a:r>
              <a:rPr lang="en-US" sz="1800" i="1" kern="0" dirty="0">
                <a:effectLst/>
                <a:latin typeface="Times New Roman" panose="02020603050405020304" pitchFamily="18" charset="0"/>
                <a:ea typeface="Times New Roman" panose="02020603050405020304" pitchFamily="18" charset="0"/>
              </a:rPr>
              <a:t> nay, </a:t>
            </a:r>
            <a:r>
              <a:rPr lang="en-US" sz="1800" i="1" kern="0" dirty="0" err="1">
                <a:effectLst/>
                <a:latin typeface="Times New Roman" panose="02020603050405020304" pitchFamily="18" charset="0"/>
                <a:ea typeface="Times New Roman" panose="02020603050405020304" pitchFamily="18" charset="0"/>
              </a:rPr>
              <a:t>chúng</a:t>
            </a:r>
            <a:r>
              <a:rPr lang="en-US" sz="1800" i="1" kern="0" dirty="0">
                <a:effectLst/>
                <a:latin typeface="Times New Roman" panose="02020603050405020304" pitchFamily="18" charset="0"/>
                <a:ea typeface="Times New Roman" panose="02020603050405020304" pitchFamily="18" charset="0"/>
              </a:rPr>
              <a:t> ta </a:t>
            </a:r>
            <a:r>
              <a:rPr lang="en-US" sz="1800" i="1" kern="0" dirty="0" err="1">
                <a:effectLst/>
                <a:latin typeface="Times New Roman" panose="02020603050405020304" pitchFamily="18" charset="0"/>
                <a:ea typeface="Times New Roman" panose="02020603050405020304" pitchFamily="18" charset="0"/>
              </a:rPr>
              <a:t>sẽ</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tìm</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hiểu</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những</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nội</a:t>
            </a:r>
            <a:r>
              <a:rPr lang="en-US" sz="1800" i="1" kern="0" dirty="0">
                <a:effectLst/>
                <a:latin typeface="Times New Roman" panose="02020603050405020304" pitchFamily="18" charset="0"/>
                <a:ea typeface="Times New Roman" panose="02020603050405020304" pitchFamily="18" charset="0"/>
              </a:rPr>
              <a:t> dung </a:t>
            </a:r>
            <a:r>
              <a:rPr lang="en-US" sz="1800" i="1" kern="0" dirty="0" err="1">
                <a:effectLst/>
                <a:latin typeface="Times New Roman" panose="02020603050405020304" pitchFamily="18" charset="0"/>
                <a:ea typeface="Times New Roman" panose="02020603050405020304" pitchFamily="18" charset="0"/>
              </a:rPr>
              <a:t>khái</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quát</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nhất</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về</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những</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đặc</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điểm</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lưu</a:t>
            </a:r>
            <a:r>
              <a:rPr lang="en-US" sz="1800" i="1" kern="0" dirty="0">
                <a:effectLst/>
                <a:latin typeface="Times New Roman" panose="02020603050405020304" pitchFamily="18" charset="0"/>
                <a:ea typeface="Times New Roman" panose="02020603050405020304" pitchFamily="18" charset="0"/>
              </a:rPr>
              <a:t> ý </a:t>
            </a:r>
            <a:r>
              <a:rPr lang="en-US" sz="1800" i="1" kern="0" dirty="0" err="1">
                <a:effectLst/>
                <a:latin typeface="Times New Roman" panose="02020603050405020304" pitchFamily="18" charset="0"/>
                <a:ea typeface="Times New Roman" panose="02020603050405020304" pitchFamily="18" charset="0"/>
              </a:rPr>
              <a:t>khi</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tìm</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hiểu</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một</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văn</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bản</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một</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câu</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chuyện</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lịch</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sử</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Chúng</a:t>
            </a:r>
            <a:r>
              <a:rPr lang="en-US" sz="1800" i="1" kern="0" dirty="0">
                <a:effectLst/>
                <a:latin typeface="Times New Roman" panose="02020603050405020304" pitchFamily="18" charset="0"/>
                <a:ea typeface="Times New Roman" panose="02020603050405020304" pitchFamily="18" charset="0"/>
              </a:rPr>
              <a:t> ta </a:t>
            </a:r>
            <a:r>
              <a:rPr lang="en-US" sz="1800" i="1" kern="0" dirty="0" err="1">
                <a:effectLst/>
                <a:latin typeface="Times New Roman" panose="02020603050405020304" pitchFamily="18" charset="0"/>
                <a:ea typeface="Times New Roman" panose="02020603050405020304" pitchFamily="18" charset="0"/>
              </a:rPr>
              <a:t>cùng</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vào</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bài</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học</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ngày</a:t>
            </a:r>
            <a:r>
              <a:rPr lang="en-US" sz="1800" i="1" kern="0" dirty="0">
                <a:effectLst/>
                <a:latin typeface="Times New Roman" panose="02020603050405020304" pitchFamily="18" charset="0"/>
                <a:ea typeface="Times New Roman" panose="02020603050405020304" pitchFamily="18" charset="0"/>
              </a:rPr>
              <a:t> </a:t>
            </a:r>
            <a:r>
              <a:rPr lang="en-US" sz="1800" i="1" kern="0" dirty="0" err="1">
                <a:effectLst/>
                <a:latin typeface="Times New Roman" panose="02020603050405020304" pitchFamily="18" charset="0"/>
                <a:ea typeface="Times New Roman" panose="02020603050405020304" pitchFamily="18" charset="0"/>
              </a:rPr>
              <a:t>hôm</a:t>
            </a:r>
            <a:r>
              <a:rPr lang="en-US" sz="1800" i="1" kern="0" dirty="0">
                <a:effectLst/>
                <a:latin typeface="Times New Roman" panose="02020603050405020304" pitchFamily="18" charset="0"/>
                <a:ea typeface="Times New Roman" panose="02020603050405020304" pitchFamily="18" charset="0"/>
              </a:rPr>
              <a:t> nay.</a:t>
            </a:r>
            <a:endParaRPr lang="vi-VN"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Quang </a:t>
            </a:r>
            <a:r>
              <a:rPr lang="en-US" dirty="0" err="1"/>
              <a:t>cảnh</a:t>
            </a:r>
            <a:r>
              <a:rPr lang="en-US" dirty="0"/>
              <a:t>: </a:t>
            </a:r>
            <a:r>
              <a:rPr lang="en-US" dirty="0" err="1"/>
              <a:t>hai</a:t>
            </a:r>
            <a:r>
              <a:rPr lang="en-US" dirty="0"/>
              <a:t> </a:t>
            </a:r>
            <a:r>
              <a:rPr lang="en-US" dirty="0" err="1"/>
              <a:t>cây</a:t>
            </a:r>
            <a:r>
              <a:rPr lang="en-US" dirty="0"/>
              <a:t> </a:t>
            </a:r>
            <a:r>
              <a:rPr lang="en-US" dirty="0" err="1"/>
              <a:t>đa</a:t>
            </a:r>
            <a:r>
              <a:rPr lang="en-US" dirty="0"/>
              <a:t> </a:t>
            </a:r>
            <a:r>
              <a:rPr lang="en-US" dirty="0" err="1"/>
              <a:t>cổ</a:t>
            </a:r>
            <a:r>
              <a:rPr lang="en-US" dirty="0"/>
              <a:t> </a:t>
            </a:r>
            <a:r>
              <a:rPr lang="en-US" dirty="0" err="1"/>
              <a:t>thụ</a:t>
            </a:r>
            <a:r>
              <a:rPr lang="en-US" dirty="0"/>
              <a:t> </a:t>
            </a:r>
            <a:r>
              <a:rPr lang="en-US" dirty="0" err="1"/>
              <a:t>bóng</a:t>
            </a:r>
            <a:r>
              <a:rPr lang="en-US" dirty="0"/>
              <a:t> </a:t>
            </a:r>
            <a:r>
              <a:rPr lang="en-US" dirty="0" err="1"/>
              <a:t>râm</a:t>
            </a:r>
            <a:r>
              <a:rPr lang="en-US" dirty="0"/>
              <a:t> </a:t>
            </a:r>
            <a:r>
              <a:rPr lang="en-US" dirty="0" err="1"/>
              <a:t>mát</a:t>
            </a:r>
            <a:r>
              <a:rPr lang="en-US" dirty="0"/>
              <a:t> </a:t>
            </a:r>
            <a:r>
              <a:rPr lang="en-US" dirty="0" err="1"/>
              <a:t>che</a:t>
            </a:r>
            <a:r>
              <a:rPr lang="en-US" dirty="0"/>
              <a:t> </a:t>
            </a:r>
            <a:r>
              <a:rPr lang="en-US" dirty="0" err="1"/>
              <a:t>kín</a:t>
            </a:r>
            <a:r>
              <a:rPr lang="en-US" dirty="0"/>
              <a:t> </a:t>
            </a:r>
            <a:r>
              <a:rPr lang="en-US" dirty="0" err="1"/>
              <a:t>cả</a:t>
            </a:r>
            <a:r>
              <a:rPr lang="en-US" dirty="0"/>
              <a:t> 1 </a:t>
            </a:r>
            <a:r>
              <a:rPr lang="en-US" dirty="0" err="1"/>
              <a:t>khúc</a:t>
            </a:r>
            <a:r>
              <a:rPr lang="en-US" dirty="0"/>
              <a:t> </a:t>
            </a:r>
            <a:r>
              <a:rPr lang="en-US" dirty="0" err="1"/>
              <a:t>sông</a:t>
            </a:r>
            <a:r>
              <a:rPr lang="en-US" dirty="0"/>
              <a:t>. </a:t>
            </a:r>
            <a:r>
              <a:rPr lang="en-US" dirty="0" err="1"/>
              <a:t>Dưới</a:t>
            </a:r>
            <a:r>
              <a:rPr lang="en-US" dirty="0"/>
              <a:t> </a:t>
            </a:r>
            <a:r>
              <a:rPr lang="en-US" dirty="0" err="1"/>
              <a:t>bến</a:t>
            </a:r>
            <a:r>
              <a:rPr lang="en-US" dirty="0"/>
              <a:t>, </a:t>
            </a:r>
            <a:r>
              <a:rPr lang="en-US" dirty="0" err="1"/>
              <a:t>những</a:t>
            </a:r>
            <a:r>
              <a:rPr lang="en-US" dirty="0"/>
              <a:t> </a:t>
            </a:r>
            <a:r>
              <a:rPr lang="en-US" dirty="0" err="1"/>
              <a:t>thuyền</a:t>
            </a:r>
            <a:r>
              <a:rPr lang="en-US" dirty="0"/>
              <a:t> </a:t>
            </a:r>
            <a:r>
              <a:rPr lang="en-US" dirty="0" err="1"/>
              <a:t>lớn</a:t>
            </a:r>
            <a:r>
              <a:rPr lang="en-US" dirty="0"/>
              <a:t> </a:t>
            </a:r>
            <a:r>
              <a:rPr lang="en-US" dirty="0" err="1"/>
              <a:t>của</a:t>
            </a:r>
            <a:r>
              <a:rPr lang="en-US" dirty="0"/>
              <a:t> </a:t>
            </a:r>
            <a:r>
              <a:rPr lang="en-US" dirty="0" err="1"/>
              <a:t>các</a:t>
            </a:r>
            <a:r>
              <a:rPr lang="en-US" dirty="0"/>
              <a:t> </a:t>
            </a:r>
            <a:r>
              <a:rPr lang="en-US" dirty="0" err="1"/>
              <a:t>vương</a:t>
            </a:r>
            <a:r>
              <a:rPr lang="en-US" dirty="0"/>
              <a:t> </a:t>
            </a:r>
            <a:r>
              <a:rPr lang="en-US" dirty="0" err="1"/>
              <a:t>hầu</a:t>
            </a:r>
            <a:r>
              <a:rPr lang="en-US" dirty="0"/>
              <a:t> </a:t>
            </a:r>
            <a:r>
              <a:rPr lang="en-US" dirty="0" err="1"/>
              <a:t>về</a:t>
            </a:r>
            <a:r>
              <a:rPr lang="en-US" dirty="0"/>
              <a:t> </a:t>
            </a:r>
            <a:r>
              <a:rPr lang="en-US" dirty="0" err="1"/>
              <a:t>hội</a:t>
            </a:r>
            <a:r>
              <a:rPr lang="en-US" dirty="0"/>
              <a:t> </a:t>
            </a:r>
            <a:r>
              <a:rPr lang="en-US" dirty="0" err="1"/>
              <a:t>sư</a:t>
            </a:r>
            <a:r>
              <a:rPr lang="en-US" dirty="0"/>
              <a:t>, </a:t>
            </a:r>
            <a:r>
              <a:rPr lang="en-US" dirty="0" err="1"/>
              <a:t>đậu</a:t>
            </a:r>
            <a:r>
              <a:rPr lang="en-US" dirty="0"/>
              <a:t> </a:t>
            </a:r>
            <a:r>
              <a:rPr lang="en-US" dirty="0" err="1"/>
              <a:t>dài</a:t>
            </a:r>
            <a:r>
              <a:rPr lang="en-US" dirty="0"/>
              <a:t> </a:t>
            </a:r>
            <a:r>
              <a:rPr lang="en-US" dirty="0" err="1"/>
              <a:t>san</a:t>
            </a:r>
            <a:r>
              <a:rPr lang="en-US" dirty="0"/>
              <a:t> </a:t>
            </a:r>
            <a:r>
              <a:rPr lang="en-US" dirty="0" err="1"/>
              <a:t>sát</a:t>
            </a:r>
            <a:r>
              <a:rPr lang="en-US" dirty="0"/>
              <a:t>, </a:t>
            </a:r>
            <a:r>
              <a:rPr lang="en-US" dirty="0" err="1"/>
              <a:t>sơn</a:t>
            </a:r>
            <a:r>
              <a:rPr lang="en-US" dirty="0"/>
              <a:t> </a:t>
            </a:r>
            <a:r>
              <a:rPr lang="en-US" dirty="0" err="1"/>
              <a:t>đủ</a:t>
            </a:r>
            <a:r>
              <a:rPr lang="en-US" dirty="0"/>
              <a:t> </a:t>
            </a:r>
            <a:r>
              <a:rPr lang="en-US" dirty="0" err="1"/>
              <a:t>các</a:t>
            </a:r>
            <a:r>
              <a:rPr lang="en-US" dirty="0"/>
              <a:t> </a:t>
            </a:r>
            <a:r>
              <a:rPr lang="en-US" dirty="0" err="1"/>
              <a:t>màu</a:t>
            </a:r>
            <a:r>
              <a:rPr lang="en-US" dirty="0"/>
              <a:t>. </a:t>
            </a:r>
            <a:r>
              <a:rPr lang="en-US" dirty="0" err="1"/>
              <a:t>Trên</a:t>
            </a:r>
            <a:r>
              <a:rPr lang="en-US" dirty="0"/>
              <a:t> </a:t>
            </a:r>
            <a:r>
              <a:rPr lang="en-US" dirty="0" err="1"/>
              <a:t>mui</a:t>
            </a:r>
            <a:r>
              <a:rPr lang="en-US" dirty="0"/>
              <a:t> </a:t>
            </a:r>
            <a:r>
              <a:rPr lang="en-US" dirty="0" err="1"/>
              <a:t>thuyền</a:t>
            </a:r>
            <a:r>
              <a:rPr lang="en-US" dirty="0"/>
              <a:t> </a:t>
            </a:r>
            <a:r>
              <a:rPr lang="en-US" dirty="0" err="1"/>
              <a:t>phất</a:t>
            </a:r>
            <a:r>
              <a:rPr lang="en-US" dirty="0"/>
              <a:t> </a:t>
            </a:r>
            <a:r>
              <a:rPr lang="en-US" dirty="0" err="1"/>
              <a:t>phới</a:t>
            </a:r>
            <a:r>
              <a:rPr lang="en-US" dirty="0"/>
              <a:t> </a:t>
            </a:r>
            <a:r>
              <a:rPr lang="en-US" dirty="0" err="1"/>
              <a:t>những</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303618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Ghi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dấu</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đậm</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nét</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trong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lịch</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sử</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của</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dân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tộc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Việt</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Nam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là</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những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thiếu</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niên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anh</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hùng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với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lòng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yêu</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nước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nồng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nàn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anh</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dũng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kiên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trung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và</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tài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năng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xuất</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chúng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Các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anh</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đã</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góp</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phần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xứng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đáng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vào</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quá</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trình</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dựng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nước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giữ</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nước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của</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dân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tộc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ta. Qua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trò</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chơi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vừa</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rồi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chúng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ta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đã</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điểm</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qua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được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5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nhân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vật</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lịch</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sử</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đó</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là</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5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tấm</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gương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trẻ</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vẫn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mãi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còn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sáng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ngời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Trong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đó</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người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anh</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hùng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nhỏ</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tuổi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đất</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Kinh</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Bắc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Trần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Quốc</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Toản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với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những</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câu</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chuyện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còn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mãi</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lưu</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VnTime"/>
                <a:ea typeface="Times New Roman" panose="02020603050405020304" pitchFamily="18" charset="0"/>
                <a:cs typeface="Times New Roman" panose="02020603050405020304" pitchFamily="18" charset="0"/>
              </a:rPr>
              <a:t>truyền</a:t>
            </a:r>
            <a:r>
              <a:rPr lang="en-US" sz="1200" i="1" dirty="0">
                <a:solidFill>
                  <a:srgbClr val="000000"/>
                </a:solidFill>
                <a:effectLst/>
                <a:highlight>
                  <a:srgbClr val="FFFFFF"/>
                </a:highlight>
                <a:latin typeface=".VnTime"/>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đã</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trở</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thành</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cảm</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hứng</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ca,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tấm</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gương</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sáng</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cho</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nhiều</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thế</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hệ</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thanh</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thiếu</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niên</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Việt</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noi</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theo.</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Ngày</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hôm</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nay,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chúng</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ta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sẽ</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cùng</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khám</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phá</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đoạn</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trích</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của</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tác</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phẩm</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Lá</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cờ</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thêu</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sáu</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chữ</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vàng</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một</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tác</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phẩm</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truyện</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lịch</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xoay</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quanh</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nhân</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vật</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chính</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Trần</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Quốc</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Toản</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khao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khát</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mãnh</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liệt</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Phá</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cường</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địch</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báo</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hoàng</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ân</a:t>
            </a:r>
            <a:r>
              <a:rPr lang="en-US" sz="12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2123884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TQT: </a:t>
            </a:r>
            <a:r>
              <a:rPr lang="en-US" dirty="0" err="1"/>
              <a:t>tuy</a:t>
            </a:r>
            <a:r>
              <a:rPr lang="en-US" dirty="0"/>
              <a:t> </a:t>
            </a:r>
            <a:r>
              <a:rPr lang="en-US" dirty="0" err="1"/>
              <a:t>còn</a:t>
            </a:r>
            <a:r>
              <a:rPr lang="en-US" dirty="0"/>
              <a:t> </a:t>
            </a:r>
            <a:r>
              <a:rPr lang="en-US" dirty="0" err="1"/>
              <a:t>trẻ</a:t>
            </a:r>
            <a:r>
              <a:rPr lang="en-US" dirty="0"/>
              <a:t> </a:t>
            </a:r>
            <a:r>
              <a:rPr lang="en-US" dirty="0" err="1"/>
              <a:t>nhưng</a:t>
            </a:r>
            <a:r>
              <a:rPr lang="en-US" dirty="0"/>
              <a:t> </a:t>
            </a:r>
            <a:r>
              <a:rPr lang="en-US" dirty="0" err="1"/>
              <a:t>đanh</a:t>
            </a:r>
            <a:r>
              <a:rPr lang="en-US" dirty="0"/>
              <a:t> </a:t>
            </a:r>
            <a:r>
              <a:rPr lang="en-US" dirty="0" err="1"/>
              <a:t>thép</a:t>
            </a:r>
            <a:endParaRPr lang="en-US" dirty="0"/>
          </a:p>
          <a:p>
            <a:r>
              <a:rPr lang="en-US" dirty="0" err="1"/>
              <a:t>Vua</a:t>
            </a:r>
            <a:r>
              <a:rPr lang="en-US" dirty="0"/>
              <a:t> </a:t>
            </a:r>
            <a:r>
              <a:rPr lang="en-US" dirty="0" err="1"/>
              <a:t>Thiệu</a:t>
            </a:r>
            <a:r>
              <a:rPr lang="en-US" dirty="0"/>
              <a:t> </a:t>
            </a:r>
            <a:r>
              <a:rPr lang="en-US" dirty="0" err="1"/>
              <a:t>Bảo</a:t>
            </a:r>
            <a:r>
              <a:rPr lang="en-US" dirty="0"/>
              <a:t>: </a:t>
            </a:r>
            <a:r>
              <a:rPr lang="en-US" dirty="0" err="1"/>
              <a:t>trầm</a:t>
            </a:r>
            <a:r>
              <a:rPr lang="en-US" dirty="0"/>
              <a:t> </a:t>
            </a:r>
            <a:r>
              <a:rPr lang="en-US" dirty="0" err="1"/>
              <a:t>và</a:t>
            </a:r>
            <a:r>
              <a:rPr lang="en-US" dirty="0"/>
              <a:t> </a:t>
            </a:r>
            <a:r>
              <a:rPr lang="en-US" dirty="0" err="1"/>
              <a:t>uy</a:t>
            </a:r>
            <a:r>
              <a:rPr lang="en-US" dirty="0"/>
              <a:t> </a:t>
            </a:r>
            <a:r>
              <a:rPr lang="en-US" dirty="0" err="1"/>
              <a:t>nghi</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Đóng</a:t>
            </a:r>
            <a:r>
              <a:rPr lang="en-US" dirty="0"/>
              <a:t> </a:t>
            </a:r>
            <a:r>
              <a:rPr lang="en-US" dirty="0" err="1"/>
              <a:t>góp</a:t>
            </a:r>
            <a:r>
              <a:rPr lang="en-US" dirty="0"/>
              <a:t> </a:t>
            </a:r>
            <a:r>
              <a:rPr lang="en-US" dirty="0" err="1"/>
              <a:t>chủ</a:t>
            </a:r>
            <a:r>
              <a:rPr lang="en-US" dirty="0"/>
              <a:t> </a:t>
            </a:r>
            <a:r>
              <a:rPr lang="en-US" dirty="0" err="1"/>
              <a:t>yếu</a:t>
            </a:r>
            <a:r>
              <a:rPr lang="en-US" dirty="0"/>
              <a:t> ở 2 </a:t>
            </a:r>
            <a:r>
              <a:rPr lang="en-US" dirty="0" err="1"/>
              <a:t>thể</a:t>
            </a:r>
            <a:r>
              <a:rPr lang="en-US" dirty="0"/>
              <a:t> </a:t>
            </a:r>
            <a:r>
              <a:rPr lang="en-US" dirty="0" err="1"/>
              <a:t>loại</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baseline="0" dirty="0"/>
              <a:t> </a:t>
            </a:r>
            <a:r>
              <a:rPr lang="en-US" baseline="0" dirty="0" err="1"/>
              <a:t>vật</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là</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r>
              <a:rPr lang="en-US" baseline="0" dirty="0"/>
              <a:t>, </a:t>
            </a:r>
            <a:r>
              <a:rPr lang="en-US" baseline="0" dirty="0" err="1"/>
              <a:t>một</a:t>
            </a:r>
            <a:r>
              <a:rPr lang="en-US" baseline="0" dirty="0"/>
              <a:t> </a:t>
            </a:r>
            <a:r>
              <a:rPr lang="en-US" baseline="0" dirty="0" err="1"/>
              <a:t>thiếu</a:t>
            </a:r>
            <a:r>
              <a:rPr lang="en-US" baseline="0" dirty="0"/>
              <a:t> </a:t>
            </a:r>
            <a:r>
              <a:rPr lang="en-US" baseline="0" dirty="0" err="1"/>
              <a:t>niên</a:t>
            </a:r>
            <a:r>
              <a:rPr lang="en-US" baseline="0" dirty="0"/>
              <a:t> </a:t>
            </a:r>
            <a:r>
              <a:rPr lang="en-US" baseline="0" dirty="0" err="1"/>
              <a:t>thuộc</a:t>
            </a:r>
            <a:r>
              <a:rPr lang="en-US" baseline="0" dirty="0"/>
              <a:t> </a:t>
            </a:r>
            <a:r>
              <a:rPr lang="en-US" baseline="0" dirty="0" err="1"/>
              <a:t>dòng</a:t>
            </a:r>
            <a:r>
              <a:rPr lang="en-US" baseline="0" dirty="0"/>
              <a:t> </a:t>
            </a:r>
            <a:r>
              <a:rPr lang="en-US" baseline="0" dirty="0" err="1"/>
              <a:t>dõi</a:t>
            </a:r>
            <a:r>
              <a:rPr lang="en-US" baseline="0" dirty="0"/>
              <a:t> </a:t>
            </a:r>
            <a:r>
              <a:rPr lang="en-US" baseline="0" dirty="0" err="1"/>
              <a:t>nhà</a:t>
            </a:r>
            <a:r>
              <a:rPr lang="en-US" baseline="0" dirty="0"/>
              <a:t> </a:t>
            </a:r>
            <a:r>
              <a:rPr lang="en-US" baseline="0" dirty="0" err="1"/>
              <a:t>Trần</a:t>
            </a:r>
            <a:r>
              <a:rPr lang="en-US" baseline="0" dirty="0"/>
              <a:t>, </a:t>
            </a:r>
            <a:r>
              <a:rPr lang="en-US" baseline="0" dirty="0" err="1"/>
              <a:t>sớm</a:t>
            </a:r>
            <a:r>
              <a:rPr lang="en-US" baseline="0" dirty="0"/>
              <a:t> </a:t>
            </a:r>
            <a:r>
              <a:rPr lang="en-US" baseline="0" dirty="0" err="1"/>
              <a:t>mồ</a:t>
            </a:r>
            <a:r>
              <a:rPr lang="en-US" baseline="0" dirty="0"/>
              <a:t> </a:t>
            </a:r>
            <a:r>
              <a:rPr lang="en-US" baseline="0" dirty="0" err="1"/>
              <a:t>côi</a:t>
            </a:r>
            <a:r>
              <a:rPr lang="en-US" baseline="0" dirty="0"/>
              <a:t> cha. Khi </a:t>
            </a:r>
            <a:r>
              <a:rPr lang="en-US" baseline="0" dirty="0" err="1"/>
              <a:t>quân</a:t>
            </a:r>
            <a:r>
              <a:rPr lang="en-US" baseline="0" dirty="0"/>
              <a:t> </a:t>
            </a:r>
            <a:r>
              <a:rPr lang="en-US" baseline="0" dirty="0" err="1"/>
              <a:t>Nguyên</a:t>
            </a:r>
            <a:r>
              <a:rPr lang="en-US" baseline="0" dirty="0"/>
              <a:t> </a:t>
            </a:r>
            <a:r>
              <a:rPr lang="en-US" baseline="0" dirty="0" err="1"/>
              <a:t>lăm</a:t>
            </a:r>
            <a:r>
              <a:rPr lang="en-US" baseline="0" dirty="0"/>
              <a:t> le sang </a:t>
            </a:r>
            <a:r>
              <a:rPr lang="en-US" baseline="0" dirty="0" err="1"/>
              <a:t>cướp</a:t>
            </a:r>
            <a:r>
              <a:rPr lang="en-US" baseline="0" dirty="0"/>
              <a:t> </a:t>
            </a:r>
            <a:r>
              <a:rPr lang="en-US" baseline="0" dirty="0" err="1"/>
              <a:t>nước</a:t>
            </a:r>
            <a:r>
              <a:rPr lang="en-US" baseline="0" dirty="0"/>
              <a:t> ta, do </a:t>
            </a:r>
            <a:r>
              <a:rPr lang="en-US" baseline="0" dirty="0" err="1"/>
              <a:t>chưa</a:t>
            </a:r>
            <a:r>
              <a:rPr lang="en-US" baseline="0" dirty="0"/>
              <a:t> </a:t>
            </a:r>
            <a:r>
              <a:rPr lang="en-US" baseline="0" dirty="0" err="1"/>
              <a:t>đến</a:t>
            </a:r>
            <a:r>
              <a:rPr lang="en-US" baseline="0" dirty="0"/>
              <a:t> </a:t>
            </a:r>
            <a:r>
              <a:rPr lang="en-US" baseline="0" dirty="0" err="1"/>
              <a:t>tuổi</a:t>
            </a:r>
            <a:r>
              <a:rPr lang="en-US" baseline="0" dirty="0"/>
              <a:t> </a:t>
            </a:r>
            <a:r>
              <a:rPr lang="en-US" baseline="0" dirty="0" err="1"/>
              <a:t>trưởng</a:t>
            </a:r>
            <a:r>
              <a:rPr lang="en-US" baseline="0" dirty="0"/>
              <a:t> </a:t>
            </a:r>
            <a:r>
              <a:rPr lang="en-US" baseline="0" dirty="0" err="1"/>
              <a:t>thành</a:t>
            </a:r>
            <a:r>
              <a:rPr lang="en-US" baseline="0" dirty="0"/>
              <a:t>, </a:t>
            </a:r>
            <a:r>
              <a:rPr lang="en-US" baseline="0" dirty="0" err="1"/>
              <a:t>không</a:t>
            </a:r>
            <a:r>
              <a:rPr lang="en-US" baseline="0" dirty="0"/>
              <a:t> </a:t>
            </a:r>
            <a:r>
              <a:rPr lang="en-US" baseline="0" dirty="0" err="1"/>
              <a:t>được</a:t>
            </a:r>
            <a:r>
              <a:rPr lang="en-US" baseline="0" dirty="0"/>
              <a:t> </a:t>
            </a:r>
            <a:r>
              <a:rPr lang="en-US" baseline="0" dirty="0" err="1"/>
              <a:t>cùng</a:t>
            </a:r>
            <a:r>
              <a:rPr lang="en-US" baseline="0" dirty="0"/>
              <a:t> </a:t>
            </a:r>
            <a:r>
              <a:rPr lang="en-US" baseline="0" dirty="0" err="1"/>
              <a:t>vua</a:t>
            </a:r>
            <a:r>
              <a:rPr lang="en-US" baseline="0" dirty="0"/>
              <a:t> </a:t>
            </a:r>
            <a:r>
              <a:rPr lang="en-US" baseline="0" dirty="0" err="1"/>
              <a:t>và</a:t>
            </a:r>
            <a:r>
              <a:rPr lang="en-US" baseline="0" dirty="0"/>
              <a:t> </a:t>
            </a:r>
            <a:r>
              <a:rPr lang="en-US" baseline="0" dirty="0" err="1"/>
              <a:t>các</a:t>
            </a:r>
            <a:r>
              <a:rPr lang="en-US" baseline="0" dirty="0"/>
              <a:t> </a:t>
            </a:r>
            <a:r>
              <a:rPr lang="en-US" baseline="0" dirty="0" err="1"/>
              <a:t>vương</a:t>
            </a:r>
            <a:r>
              <a:rPr lang="en-US" baseline="0" dirty="0"/>
              <a:t> </a:t>
            </a:r>
            <a:r>
              <a:rPr lang="en-US" baseline="0" dirty="0" err="1"/>
              <a:t>hầu</a:t>
            </a:r>
            <a:r>
              <a:rPr lang="en-US" baseline="0" dirty="0"/>
              <a:t> </a:t>
            </a:r>
            <a:r>
              <a:rPr lang="en-US" baseline="0" dirty="0" err="1"/>
              <a:t>dự</a:t>
            </a:r>
            <a:r>
              <a:rPr lang="en-US" baseline="0" dirty="0"/>
              <a:t> </a:t>
            </a:r>
            <a:r>
              <a:rPr lang="en-US" baseline="0" dirty="0" err="1"/>
              <a:t>bàn</a:t>
            </a:r>
            <a:r>
              <a:rPr lang="en-US" baseline="0" dirty="0"/>
              <a:t> </a:t>
            </a:r>
            <a:r>
              <a:rPr lang="en-US" baseline="0" dirty="0" err="1"/>
              <a:t>việc</a:t>
            </a:r>
            <a:r>
              <a:rPr lang="en-US" baseline="0" dirty="0"/>
              <a:t> </a:t>
            </a:r>
            <a:r>
              <a:rPr lang="en-US" baseline="0" dirty="0" err="1"/>
              <a:t>đánh</a:t>
            </a:r>
            <a:r>
              <a:rPr lang="en-US" baseline="0" dirty="0"/>
              <a:t> </a:t>
            </a:r>
            <a:r>
              <a:rPr lang="en-US" baseline="0" dirty="0" err="1"/>
              <a:t>giặc</a:t>
            </a:r>
            <a:r>
              <a:rPr lang="en-US" baseline="0" dirty="0"/>
              <a:t>. Khi </a:t>
            </a:r>
            <a:r>
              <a:rPr lang="en-US" baseline="0" dirty="0" err="1"/>
              <a:t>gặp</a:t>
            </a:r>
            <a:r>
              <a:rPr lang="en-US" baseline="0" dirty="0"/>
              <a:t> </a:t>
            </a:r>
            <a:r>
              <a:rPr lang="en-US" baseline="0" dirty="0" err="1"/>
              <a:t>được</a:t>
            </a:r>
            <a:r>
              <a:rPr lang="en-US" baseline="0" dirty="0"/>
              <a:t> </a:t>
            </a:r>
            <a:r>
              <a:rPr lang="en-US" baseline="0" dirty="0" err="1"/>
              <a:t>vua</a:t>
            </a:r>
            <a:r>
              <a:rPr lang="en-US" baseline="0" dirty="0"/>
              <a:t>, TQT </a:t>
            </a:r>
            <a:r>
              <a:rPr lang="en-US" baseline="0" dirty="0" err="1"/>
              <a:t>đã</a:t>
            </a:r>
            <a:r>
              <a:rPr lang="en-US" baseline="0" dirty="0"/>
              <a:t> </a:t>
            </a:r>
            <a:r>
              <a:rPr lang="en-US" baseline="0" dirty="0" err="1"/>
              <a:t>nói</a:t>
            </a:r>
            <a:r>
              <a:rPr lang="en-US" baseline="0" dirty="0"/>
              <a:t> to </a:t>
            </a:r>
            <a:r>
              <a:rPr lang="en-US" baseline="0" dirty="0" err="1"/>
              <a:t>xin</a:t>
            </a:r>
            <a:r>
              <a:rPr lang="en-US" baseline="0" dirty="0"/>
              <a:t> </a:t>
            </a:r>
            <a:r>
              <a:rPr lang="en-US" baseline="0" dirty="0" err="1"/>
              <a:t>đánh</a:t>
            </a:r>
            <a:r>
              <a:rPr lang="en-US" baseline="0" dirty="0"/>
              <a:t>, </a:t>
            </a:r>
            <a:r>
              <a:rPr lang="en-US" baseline="0" dirty="0" err="1"/>
              <a:t>vua</a:t>
            </a:r>
            <a:r>
              <a:rPr lang="en-US" baseline="0" dirty="0"/>
              <a:t> </a:t>
            </a:r>
            <a:r>
              <a:rPr lang="en-US" baseline="0" dirty="0" err="1"/>
              <a:t>biết</a:t>
            </a:r>
            <a:r>
              <a:rPr lang="en-US" baseline="0" dirty="0"/>
              <a:t> </a:t>
            </a:r>
            <a:r>
              <a:rPr lang="en-US" baseline="0" dirty="0" err="1"/>
              <a:t>nỗi</a:t>
            </a:r>
            <a:r>
              <a:rPr lang="en-US" baseline="0" dirty="0"/>
              <a:t> long </a:t>
            </a:r>
            <a:r>
              <a:rPr lang="en-US" baseline="0" dirty="0" err="1"/>
              <a:t>vì</a:t>
            </a:r>
            <a:r>
              <a:rPr lang="en-US" baseline="0" dirty="0"/>
              <a:t> </a:t>
            </a:r>
            <a:r>
              <a:rPr lang="en-US" baseline="0" dirty="0" err="1"/>
              <a:t>nước</a:t>
            </a:r>
            <a:r>
              <a:rPr lang="en-US" baseline="0" dirty="0"/>
              <a:t> </a:t>
            </a:r>
            <a:r>
              <a:rPr lang="en-US" baseline="0" dirty="0" err="1"/>
              <a:t>của</a:t>
            </a:r>
            <a:r>
              <a:rPr lang="en-US" baseline="0" dirty="0"/>
              <a:t> </a:t>
            </a:r>
            <a:r>
              <a:rPr lang="en-US" baseline="0" dirty="0" err="1"/>
              <a:t>chàng</a:t>
            </a:r>
            <a:r>
              <a:rPr lang="en-US" baseline="0" dirty="0"/>
              <a:t> </a:t>
            </a:r>
            <a:r>
              <a:rPr lang="en-US" baseline="0" dirty="0" err="1"/>
              <a:t>không</a:t>
            </a:r>
            <a:r>
              <a:rPr lang="en-US" baseline="0" dirty="0"/>
              <a:t> </a:t>
            </a:r>
            <a:r>
              <a:rPr lang="en-US" baseline="0" dirty="0" err="1"/>
              <a:t>những</a:t>
            </a:r>
            <a:r>
              <a:rPr lang="en-US" baseline="0" dirty="0"/>
              <a:t> </a:t>
            </a:r>
            <a:r>
              <a:rPr lang="en-US" baseline="0" dirty="0" err="1"/>
              <a:t>tha</a:t>
            </a:r>
            <a:r>
              <a:rPr lang="en-US" baseline="0" dirty="0"/>
              <a:t> </a:t>
            </a:r>
            <a:r>
              <a:rPr lang="en-US" baseline="0" dirty="0" err="1"/>
              <a:t>tội</a:t>
            </a:r>
            <a:r>
              <a:rPr lang="en-US" baseline="0" dirty="0"/>
              <a:t> </a:t>
            </a:r>
            <a:r>
              <a:rPr lang="en-US" baseline="0" dirty="0" err="1"/>
              <a:t>mà</a:t>
            </a:r>
            <a:r>
              <a:rPr lang="en-US" baseline="0" dirty="0"/>
              <a:t> </a:t>
            </a:r>
            <a:r>
              <a:rPr lang="en-US" baseline="0" dirty="0" err="1"/>
              <a:t>còn</a:t>
            </a:r>
            <a:r>
              <a:rPr lang="en-US" baseline="0" dirty="0"/>
              <a:t> ban </a:t>
            </a:r>
            <a:r>
              <a:rPr lang="en-US" baseline="0" dirty="0" err="1"/>
              <a:t>cho</a:t>
            </a:r>
            <a:r>
              <a:rPr lang="en-US" baseline="0" dirty="0"/>
              <a:t> 1 </a:t>
            </a:r>
            <a:r>
              <a:rPr lang="en-US" baseline="0" dirty="0" err="1"/>
              <a:t>quả</a:t>
            </a:r>
            <a:r>
              <a:rPr lang="en-US" baseline="0" dirty="0"/>
              <a:t> cam </a:t>
            </a:r>
            <a:r>
              <a:rPr lang="en-US" baseline="0" dirty="0" err="1"/>
              <a:t>quý</a:t>
            </a:r>
            <a:r>
              <a:rPr lang="en-US" baseline="0" dirty="0"/>
              <a:t>. </a:t>
            </a:r>
            <a:r>
              <a:rPr lang="en-US" baseline="0" dirty="0" err="1"/>
              <a:t>Mặc</a:t>
            </a:r>
            <a:r>
              <a:rPr lang="en-US" baseline="0" dirty="0"/>
              <a:t> </a:t>
            </a:r>
            <a:r>
              <a:rPr lang="en-US" baseline="0" dirty="0" err="1"/>
              <a:t>dù</a:t>
            </a:r>
            <a:r>
              <a:rPr lang="en-US" baseline="0" dirty="0"/>
              <a:t> </a:t>
            </a:r>
            <a:r>
              <a:rPr lang="en-US" baseline="0" dirty="0" err="1"/>
              <a:t>đc</a:t>
            </a:r>
            <a:r>
              <a:rPr lang="en-US" baseline="0" dirty="0"/>
              <a:t> </a:t>
            </a:r>
            <a:r>
              <a:rPr lang="en-US" baseline="0" dirty="0" err="1"/>
              <a:t>vua</a:t>
            </a:r>
            <a:r>
              <a:rPr lang="en-US" baseline="0" dirty="0"/>
              <a:t> </a:t>
            </a:r>
            <a:r>
              <a:rPr lang="en-US" baseline="0" dirty="0" err="1"/>
              <a:t>khen</a:t>
            </a:r>
            <a:r>
              <a:rPr lang="en-US" baseline="0" dirty="0"/>
              <a:t> </a:t>
            </a:r>
            <a:r>
              <a:rPr lang="en-US" baseline="0" dirty="0" err="1"/>
              <a:t>nhưng</a:t>
            </a:r>
            <a:r>
              <a:rPr lang="en-US" baseline="0" dirty="0"/>
              <a:t> TQT </a:t>
            </a:r>
            <a:r>
              <a:rPr lang="en-US" baseline="0" dirty="0" err="1"/>
              <a:t>vẫn</a:t>
            </a:r>
            <a:r>
              <a:rPr lang="en-US" baseline="0" dirty="0"/>
              <a:t> </a:t>
            </a:r>
            <a:r>
              <a:rPr lang="en-US" baseline="0" dirty="0" err="1"/>
              <a:t>ấm</a:t>
            </a:r>
            <a:r>
              <a:rPr lang="en-US" baseline="0" dirty="0"/>
              <a:t> </a:t>
            </a:r>
            <a:r>
              <a:rPr lang="en-US" baseline="0" dirty="0" err="1"/>
              <a:t>ức</a:t>
            </a:r>
            <a:r>
              <a:rPr lang="en-US" baseline="0" dirty="0"/>
              <a:t>. </a:t>
            </a:r>
            <a:r>
              <a:rPr lang="en-US" baseline="0" dirty="0" err="1"/>
              <a:t>Nghĩ</a:t>
            </a:r>
            <a:r>
              <a:rPr lang="en-US" baseline="0" dirty="0"/>
              <a:t> </a:t>
            </a:r>
            <a:r>
              <a:rPr lang="en-US" baseline="0" dirty="0" err="1"/>
              <a:t>đến</a:t>
            </a:r>
            <a:r>
              <a:rPr lang="en-US" baseline="0" dirty="0"/>
              <a:t> </a:t>
            </a:r>
            <a:r>
              <a:rPr lang="en-US" baseline="0" dirty="0" err="1"/>
              <a:t>quân</a:t>
            </a:r>
            <a:r>
              <a:rPr lang="en-US" baseline="0" dirty="0"/>
              <a:t> </a:t>
            </a:r>
            <a:r>
              <a:rPr lang="en-US" baseline="0" dirty="0" err="1"/>
              <a:t>giặc</a:t>
            </a:r>
            <a:r>
              <a:rPr lang="en-US" baseline="0" dirty="0"/>
              <a:t> </a:t>
            </a:r>
            <a:r>
              <a:rPr lang="en-US" baseline="0" dirty="0" err="1"/>
              <a:t>ngang</a:t>
            </a:r>
            <a:r>
              <a:rPr lang="en-US" baseline="0" dirty="0"/>
              <a:t> </a:t>
            </a:r>
            <a:r>
              <a:rPr lang="en-US" baseline="0" dirty="0" err="1"/>
              <a:t>ngược</a:t>
            </a:r>
            <a:r>
              <a:rPr lang="en-US" baseline="0" dirty="0"/>
              <a:t>, </a:t>
            </a:r>
            <a:r>
              <a:rPr lang="en-US" baseline="0" dirty="0" err="1"/>
              <a:t>chàng</a:t>
            </a:r>
            <a:r>
              <a:rPr lang="en-US" baseline="0" dirty="0"/>
              <a:t> </a:t>
            </a:r>
            <a:r>
              <a:rPr lang="en-US" baseline="0" dirty="0" err="1"/>
              <a:t>nghiến</a:t>
            </a:r>
            <a:r>
              <a:rPr lang="en-US" baseline="0" dirty="0"/>
              <a:t> rang </a:t>
            </a:r>
            <a:r>
              <a:rPr lang="en-US" baseline="0" dirty="0" err="1"/>
              <a:t>bóp</a:t>
            </a:r>
            <a:r>
              <a:rPr lang="en-US" baseline="0" dirty="0"/>
              <a:t> </a:t>
            </a:r>
            <a:r>
              <a:rPr lang="en-US" baseline="0" dirty="0" err="1"/>
              <a:t>nát</a:t>
            </a:r>
            <a:r>
              <a:rPr lang="en-US" baseline="0" dirty="0"/>
              <a:t> </a:t>
            </a:r>
            <a:r>
              <a:rPr lang="en-US" baseline="0" dirty="0" err="1"/>
              <a:t>quả</a:t>
            </a:r>
            <a:r>
              <a:rPr lang="en-US" baseline="0" dirty="0"/>
              <a:t> cam </a:t>
            </a:r>
            <a:r>
              <a:rPr lang="en-US" baseline="0" dirty="0" err="1"/>
              <a:t>lúc</a:t>
            </a:r>
            <a:r>
              <a:rPr lang="en-US" baseline="0" dirty="0"/>
              <a:t> </a:t>
            </a:r>
            <a:r>
              <a:rPr lang="en-US" baseline="0" dirty="0" err="1"/>
              <a:t>nào</a:t>
            </a:r>
            <a:r>
              <a:rPr lang="en-US" baseline="0" dirty="0"/>
              <a:t> k hay. </a:t>
            </a:r>
            <a:r>
              <a:rPr lang="en-US" baseline="0" dirty="0" err="1"/>
              <a:t>Trần</a:t>
            </a:r>
            <a:r>
              <a:rPr lang="en-US" baseline="0" dirty="0"/>
              <a:t> </a:t>
            </a:r>
            <a:r>
              <a:rPr lang="en-US" baseline="0" dirty="0" err="1"/>
              <a:t>Quốc</a:t>
            </a:r>
            <a:r>
              <a:rPr lang="en-US" baseline="0" dirty="0"/>
              <a:t> </a:t>
            </a:r>
            <a:r>
              <a:rPr lang="en-US" baseline="0" dirty="0" err="1"/>
              <a:t>Toản</a:t>
            </a:r>
            <a:r>
              <a:rPr lang="en-US" baseline="0" dirty="0"/>
              <a:t> </a:t>
            </a:r>
            <a:r>
              <a:rPr lang="en-US" baseline="0" dirty="0" err="1"/>
              <a:t>đã</a:t>
            </a:r>
            <a:r>
              <a:rPr lang="en-US" baseline="0" dirty="0"/>
              <a:t> </a:t>
            </a:r>
            <a:r>
              <a:rPr lang="en-US" baseline="0" dirty="0" err="1"/>
              <a:t>về</a:t>
            </a:r>
            <a:r>
              <a:rPr lang="en-US" baseline="0" dirty="0"/>
              <a:t> </a:t>
            </a:r>
            <a:r>
              <a:rPr lang="en-US" baseline="0" dirty="0" err="1"/>
              <a:t>xin</a:t>
            </a:r>
            <a:r>
              <a:rPr lang="en-US" baseline="0" dirty="0"/>
              <a:t> </a:t>
            </a:r>
            <a:r>
              <a:rPr lang="en-US" baseline="0" dirty="0" err="1"/>
              <a:t>mẹ</a:t>
            </a:r>
            <a:r>
              <a:rPr lang="en-US" baseline="0" dirty="0"/>
              <a:t> </a:t>
            </a:r>
            <a:r>
              <a:rPr lang="en-US" baseline="0" dirty="0" err="1"/>
              <a:t>được</a:t>
            </a:r>
            <a:r>
              <a:rPr lang="en-US" baseline="0" dirty="0"/>
              <a:t> </a:t>
            </a:r>
            <a:r>
              <a:rPr lang="en-US" baseline="0" dirty="0" err="1"/>
              <a:t>chiêu</a:t>
            </a:r>
            <a:r>
              <a:rPr lang="en-US" baseline="0" dirty="0"/>
              <a:t> </a:t>
            </a:r>
            <a:r>
              <a:rPr lang="en-US" baseline="0" dirty="0" err="1"/>
              <a:t>mộ</a:t>
            </a:r>
            <a:r>
              <a:rPr lang="en-US" baseline="0" dirty="0"/>
              <a:t> </a:t>
            </a:r>
            <a:r>
              <a:rPr lang="en-US" baseline="0" dirty="0" err="1"/>
              <a:t>binh</a:t>
            </a:r>
            <a:r>
              <a:rPr lang="en-US" baseline="0" dirty="0"/>
              <a:t> </a:t>
            </a:r>
            <a:r>
              <a:rPr lang="en-US" baseline="0" dirty="0" err="1"/>
              <a:t>lính</a:t>
            </a:r>
            <a:r>
              <a:rPr lang="en-US" baseline="0" dirty="0"/>
              <a:t>, </a:t>
            </a:r>
            <a:r>
              <a:rPr lang="en-US" baseline="0" dirty="0" err="1"/>
              <a:t>huấn</a:t>
            </a:r>
            <a:r>
              <a:rPr lang="en-US" baseline="0" dirty="0"/>
              <a:t> </a:t>
            </a:r>
            <a:r>
              <a:rPr lang="en-US" baseline="0" dirty="0" err="1"/>
              <a:t>luyện</a:t>
            </a:r>
            <a:r>
              <a:rPr lang="en-US" baseline="0" dirty="0"/>
              <a:t> </a:t>
            </a:r>
            <a:r>
              <a:rPr lang="en-US" baseline="0" dirty="0" err="1"/>
              <a:t>quân</a:t>
            </a:r>
            <a:r>
              <a:rPr lang="en-US" baseline="0" dirty="0"/>
              <a:t> </a:t>
            </a:r>
            <a:r>
              <a:rPr lang="en-US" baseline="0" dirty="0" err="1"/>
              <a:t>sĩ</a:t>
            </a:r>
            <a:r>
              <a:rPr lang="en-US" baseline="0" dirty="0"/>
              <a:t>, </a:t>
            </a:r>
            <a:r>
              <a:rPr lang="en-US" baseline="0" dirty="0" err="1"/>
              <a:t>dựng</a:t>
            </a:r>
            <a:r>
              <a:rPr lang="en-US" baseline="0" dirty="0"/>
              <a:t> </a:t>
            </a:r>
            <a:r>
              <a:rPr lang="en-US" baseline="0" dirty="0" err="1"/>
              <a:t>cờ</a:t>
            </a:r>
            <a:r>
              <a:rPr lang="en-US" baseline="0" dirty="0"/>
              <a:t> </a:t>
            </a:r>
            <a:r>
              <a:rPr lang="en-US" baseline="0" dirty="0" err="1"/>
              <a:t>lớn</a:t>
            </a:r>
            <a:r>
              <a:rPr lang="en-US" baseline="0" dirty="0"/>
              <a:t> </a:t>
            </a:r>
            <a:r>
              <a:rPr lang="en-US" baseline="0" dirty="0" err="1"/>
              <a:t>để</a:t>
            </a:r>
            <a:r>
              <a:rPr lang="en-US" baseline="0" dirty="0"/>
              <a:t> </a:t>
            </a:r>
            <a:r>
              <a:rPr lang="en-US" baseline="0" dirty="0" err="1"/>
              <a:t>sáu</a:t>
            </a:r>
            <a:r>
              <a:rPr lang="en-US" baseline="0" dirty="0"/>
              <a:t> </a:t>
            </a:r>
            <a:r>
              <a:rPr lang="en-US" baseline="0" dirty="0" err="1"/>
              <a:t>chứ</a:t>
            </a:r>
            <a:r>
              <a:rPr lang="en-US" baseline="0" dirty="0"/>
              <a:t> “</a:t>
            </a:r>
            <a:r>
              <a:rPr lang="en-US" baseline="0" dirty="0" err="1"/>
              <a:t>Phá</a:t>
            </a:r>
            <a:r>
              <a:rPr lang="en-US" baseline="0" dirty="0"/>
              <a:t> </a:t>
            </a:r>
            <a:r>
              <a:rPr lang="en-US" baseline="0" dirty="0" err="1"/>
              <a:t>cường</a:t>
            </a:r>
            <a:r>
              <a:rPr lang="en-US" baseline="0" dirty="0"/>
              <a:t> </a:t>
            </a:r>
            <a:r>
              <a:rPr lang="en-US" baseline="0" dirty="0" err="1"/>
              <a:t>địch</a:t>
            </a:r>
            <a:r>
              <a:rPr lang="en-US" baseline="0" dirty="0"/>
              <a:t> </a:t>
            </a:r>
            <a:r>
              <a:rPr lang="en-US" baseline="0" dirty="0" err="1"/>
              <a:t>báo</a:t>
            </a:r>
            <a:r>
              <a:rPr lang="en-US" baseline="0" dirty="0"/>
              <a:t> </a:t>
            </a:r>
            <a:r>
              <a:rPr lang="en-US" baseline="0" dirty="0" err="1"/>
              <a:t>hoàng</a:t>
            </a:r>
            <a:r>
              <a:rPr lang="en-US" baseline="0" dirty="0"/>
              <a:t> </a:t>
            </a:r>
            <a:r>
              <a:rPr lang="en-US" baseline="0" dirty="0" err="1"/>
              <a:t>ân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mạnh</a:t>
            </a:r>
            <a:r>
              <a:rPr lang="en-US" baseline="0" dirty="0"/>
              <a:t> </a:t>
            </a:r>
            <a:r>
              <a:rPr lang="en-US" baseline="0" dirty="0" err="1"/>
              <a:t>báo</a:t>
            </a:r>
            <a:r>
              <a:rPr lang="en-US" baseline="0" dirty="0"/>
              <a:t> </a:t>
            </a:r>
            <a:r>
              <a:rPr lang="en-US" baseline="0" dirty="0" err="1"/>
              <a:t>ơn</a:t>
            </a:r>
            <a:r>
              <a:rPr lang="en-US" baseline="0" dirty="0"/>
              <a:t> </a:t>
            </a:r>
            <a:r>
              <a:rPr lang="en-US" baseline="0" dirty="0" err="1"/>
              <a:t>vua</a:t>
            </a:r>
            <a:r>
              <a:rPr lang="en-US" baseline="0" dirty="0"/>
              <a:t>), </a:t>
            </a:r>
            <a:r>
              <a:rPr lang="en-US" baseline="0" dirty="0" err="1"/>
              <a:t>ra</a:t>
            </a:r>
            <a:r>
              <a:rPr lang="en-US" baseline="0" dirty="0"/>
              <a:t> </a:t>
            </a:r>
            <a:r>
              <a:rPr lang="en-US" baseline="0" dirty="0" err="1"/>
              <a:t>trận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lập</a:t>
            </a:r>
            <a:r>
              <a:rPr lang="en-US" baseline="0" dirty="0"/>
              <a:t> </a:t>
            </a:r>
            <a:r>
              <a:rPr lang="en-US" baseline="0" dirty="0" err="1"/>
              <a:t>nhiều</a:t>
            </a:r>
            <a:r>
              <a:rPr lang="en-US" baseline="0" dirty="0"/>
              <a:t> </a:t>
            </a:r>
            <a:r>
              <a:rPr lang="en-US" baseline="0" dirty="0" err="1"/>
              <a:t>chiến</a:t>
            </a:r>
            <a:r>
              <a:rPr lang="en-US" baseline="0" dirty="0"/>
              <a:t> </a:t>
            </a:r>
            <a:r>
              <a:rPr lang="en-US" baseline="0" dirty="0" err="1"/>
              <a:t>công</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3156269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145558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8C60-FE16-253A-C346-4DA7EB3D94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F997EF-CC32-C2D8-E1C0-50EFCF7FE6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A5F6AD-FED1-0F8E-7FF4-A4A36B8CC46D}"/>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5" name="Footer Placeholder 4">
            <a:extLst>
              <a:ext uri="{FF2B5EF4-FFF2-40B4-BE49-F238E27FC236}">
                <a16:creationId xmlns:a16="http://schemas.microsoft.com/office/drawing/2014/main" id="{070F9B7F-6168-286F-60DA-AB45E5DD4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A7DF1-EF8B-581E-A596-AD6A58703AA7}"/>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73689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5667-C7E8-7AC1-B8CE-3B9AFC89C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5EB3DC-B962-94AE-D233-4FAD0AD0E3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EA750-346A-43AC-1001-5A7ACC506529}"/>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5" name="Footer Placeholder 4">
            <a:extLst>
              <a:ext uri="{FF2B5EF4-FFF2-40B4-BE49-F238E27FC236}">
                <a16:creationId xmlns:a16="http://schemas.microsoft.com/office/drawing/2014/main" id="{CAF3EFB8-3897-66CF-C51A-1BB2417E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68D4E-10AA-E49F-EFF8-7BC66B292701}"/>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3273635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09FB2-1B09-8BB4-9DF9-79621416D5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82F1F-7180-532C-42CD-E29FFE39F1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C16A0-DFFE-820B-B04E-7EED2EF5ABC1}"/>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5" name="Footer Placeholder 4">
            <a:extLst>
              <a:ext uri="{FF2B5EF4-FFF2-40B4-BE49-F238E27FC236}">
                <a16:creationId xmlns:a16="http://schemas.microsoft.com/office/drawing/2014/main" id="{EB95CC3E-79E9-19BA-2EFD-15A23D9AE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1905C-04F1-F46E-9A53-5F8B5C7A22BD}"/>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2625085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38D0-3484-F147-09EB-578E81B52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FFC39B-1E77-E6E3-6EF3-6F2C531989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FB4AE-3E1C-469F-C7D0-48C76486CEB5}"/>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5" name="Footer Placeholder 4">
            <a:extLst>
              <a:ext uri="{FF2B5EF4-FFF2-40B4-BE49-F238E27FC236}">
                <a16:creationId xmlns:a16="http://schemas.microsoft.com/office/drawing/2014/main" id="{AF3ACD5A-DD52-7EFD-F845-4AA25D42A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2B8FC-1359-17EF-496A-F024B4743441}"/>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361631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BB4F-AE40-7AB4-CB44-B4EF30FAE4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1075FA-3621-AD26-612D-9D922EF36E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A218AA-51C4-183C-38FB-CB6570879D03}"/>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5" name="Footer Placeholder 4">
            <a:extLst>
              <a:ext uri="{FF2B5EF4-FFF2-40B4-BE49-F238E27FC236}">
                <a16:creationId xmlns:a16="http://schemas.microsoft.com/office/drawing/2014/main" id="{EFF5E127-08E0-FF06-0304-9FE0DECF0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78CFE-AAD0-8839-834A-6936E987724D}"/>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180413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7F615-8E32-2E94-028C-39A27D603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2832E5-3534-A407-DE3C-DE79CA6971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F399A-56DB-C829-D92A-FD9C3171DC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3EDE79-7088-8D77-67D8-7CCFD51F0D27}"/>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6" name="Footer Placeholder 5">
            <a:extLst>
              <a:ext uri="{FF2B5EF4-FFF2-40B4-BE49-F238E27FC236}">
                <a16:creationId xmlns:a16="http://schemas.microsoft.com/office/drawing/2014/main" id="{89B2F10F-6E8B-0B77-C90D-08F1882D8B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FE8EB-1454-07C4-C8F6-83F4F9A78CE7}"/>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162882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BE73-A213-24B1-C3DA-062D1E0D95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4B2077-A462-D83B-09C0-876DA65B1E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BAE7AD-4A92-48B3-8D28-A9082A082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C973DD-F1C0-68F1-11F4-B9F63B045F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9AB87-0FBA-3C66-DC56-90C0339666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1F05E9-B63D-BD72-5AB8-835501E7A876}"/>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8" name="Footer Placeholder 7">
            <a:extLst>
              <a:ext uri="{FF2B5EF4-FFF2-40B4-BE49-F238E27FC236}">
                <a16:creationId xmlns:a16="http://schemas.microsoft.com/office/drawing/2014/main" id="{5D6DF712-8A80-12B4-CA82-1EE2B07D4A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C0A934-7AD8-97A1-F877-8F5410F960A8}"/>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143366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2322-4CD7-E074-6E04-7BE2A1A41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2BF4F0-6C0C-DE1B-D18B-0623F02BEACA}"/>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4" name="Footer Placeholder 3">
            <a:extLst>
              <a:ext uri="{FF2B5EF4-FFF2-40B4-BE49-F238E27FC236}">
                <a16:creationId xmlns:a16="http://schemas.microsoft.com/office/drawing/2014/main" id="{2CA20C8D-8724-0D33-014F-41D199B39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8D6CB9-98C4-A8AC-646D-CBEFEE3E0DA3}"/>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263527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DC47C-8387-9B81-D583-0413F55932D3}"/>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3" name="Footer Placeholder 2">
            <a:extLst>
              <a:ext uri="{FF2B5EF4-FFF2-40B4-BE49-F238E27FC236}">
                <a16:creationId xmlns:a16="http://schemas.microsoft.com/office/drawing/2014/main" id="{53905DD5-118B-8BBE-185F-4231D54E15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A3746B-FC4B-CEAF-9A8C-174E53CFBD91}"/>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2485342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C7C7-CA2B-84C0-2AD2-DF677A8491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CF0B5D-30C2-E96B-3CA9-4AB2D2509F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82861-E3C1-B5E3-12DD-3BCB69CD3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ED46A-8B36-C8D3-DEAC-D6A5B928C3EC}"/>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6" name="Footer Placeholder 5">
            <a:extLst>
              <a:ext uri="{FF2B5EF4-FFF2-40B4-BE49-F238E27FC236}">
                <a16:creationId xmlns:a16="http://schemas.microsoft.com/office/drawing/2014/main" id="{659FB2D6-5F37-A909-C71C-7C5A51447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FB7C1-0C02-9FA6-0E58-FF386131FEB5}"/>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2754651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53AD-A706-0057-6864-DB2446BFF7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1EC9B4-9A32-FF19-6F51-52CEE09172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9003BB-C89A-56C3-335C-ED86ACBA3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861F5C-656B-052E-018D-F13C0400D39A}"/>
              </a:ext>
            </a:extLst>
          </p:cNvPr>
          <p:cNvSpPr>
            <a:spLocks noGrp="1"/>
          </p:cNvSpPr>
          <p:nvPr>
            <p:ph type="dt" sz="half" idx="10"/>
          </p:nvPr>
        </p:nvSpPr>
        <p:spPr/>
        <p:txBody>
          <a:bodyPr/>
          <a:lstStyle/>
          <a:p>
            <a:fld id="{8C8BF00C-6729-4084-9224-DA13EFC79808}" type="datetimeFigureOut">
              <a:rPr lang="en-US" smtClean="0"/>
              <a:t>9/15/2024</a:t>
            </a:fld>
            <a:endParaRPr lang="en-US"/>
          </a:p>
        </p:txBody>
      </p:sp>
      <p:sp>
        <p:nvSpPr>
          <p:cNvPr id="6" name="Footer Placeholder 5">
            <a:extLst>
              <a:ext uri="{FF2B5EF4-FFF2-40B4-BE49-F238E27FC236}">
                <a16:creationId xmlns:a16="http://schemas.microsoft.com/office/drawing/2014/main" id="{7AE828EC-D881-6450-C1DB-272FBB8DE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7C536B-C4B2-01D3-2258-3A44B01DDC23}"/>
              </a:ext>
            </a:extLst>
          </p:cNvPr>
          <p:cNvSpPr>
            <a:spLocks noGrp="1"/>
          </p:cNvSpPr>
          <p:nvPr>
            <p:ph type="sldNum" sz="quarter" idx="12"/>
          </p:nvPr>
        </p:nvSpPr>
        <p:spPr/>
        <p:txBody>
          <a:bodyPr/>
          <a:lstStyle/>
          <a:p>
            <a:fld id="{557AB7E6-3D2F-4A80-B36B-1F151D6C3EFF}" type="slidenum">
              <a:rPr lang="en-US" smtClean="0"/>
              <a:t>‹#›</a:t>
            </a:fld>
            <a:endParaRPr lang="en-US"/>
          </a:p>
        </p:txBody>
      </p:sp>
    </p:spTree>
    <p:extLst>
      <p:ext uri="{BB962C8B-B14F-4D97-AF65-F5344CB8AC3E}">
        <p14:creationId xmlns:p14="http://schemas.microsoft.com/office/powerpoint/2010/main" val="807083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A8423-5350-07CB-7578-00D68E35D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5A175-1D75-6552-0C52-C24FE44D7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34D86-4759-EDFB-072B-6C1C7F07E5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BF00C-6729-4084-9224-DA13EFC79808}" type="datetimeFigureOut">
              <a:rPr lang="en-US" smtClean="0"/>
              <a:t>9/15/2024</a:t>
            </a:fld>
            <a:endParaRPr lang="en-US"/>
          </a:p>
        </p:txBody>
      </p:sp>
      <p:sp>
        <p:nvSpPr>
          <p:cNvPr id="5" name="Footer Placeholder 4">
            <a:extLst>
              <a:ext uri="{FF2B5EF4-FFF2-40B4-BE49-F238E27FC236}">
                <a16:creationId xmlns:a16="http://schemas.microsoft.com/office/drawing/2014/main" id="{8B926BC5-0826-D74B-2478-2FFDDC7155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EE2601-854D-54C6-2B09-D24889A65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AB7E6-3D2F-4A80-B36B-1F151D6C3EFF}" type="slidenum">
              <a:rPr lang="en-US" smtClean="0"/>
              <a:t>‹#›</a:t>
            </a:fld>
            <a:endParaRPr lang="en-US"/>
          </a:p>
        </p:txBody>
      </p:sp>
    </p:spTree>
    <p:extLst>
      <p:ext uri="{BB962C8B-B14F-4D97-AF65-F5344CB8AC3E}">
        <p14:creationId xmlns:p14="http://schemas.microsoft.com/office/powerpoint/2010/main" val="294481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3" Type="http://schemas.openxmlformats.org/officeDocument/2006/relationships/image" Target="../media/image52.png"/><Relationship Id="rId7" Type="http://schemas.openxmlformats.org/officeDocument/2006/relationships/image" Target="../media/image20.png"/><Relationship Id="rId12" Type="http://schemas.openxmlformats.org/officeDocument/2006/relationships/image" Target="../media/image2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9.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18.png"/><Relationship Id="rId4" Type="http://schemas.openxmlformats.org/officeDocument/2006/relationships/image" Target="../media/image57.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7.png"/><Relationship Id="rId4" Type="http://schemas.openxmlformats.org/officeDocument/2006/relationships/image" Target="../media/image66.sv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8.png"/><Relationship Id="rId4"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8.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8.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6.png"/><Relationship Id="rId7" Type="http://schemas.openxmlformats.org/officeDocument/2006/relationships/image" Target="../media/image82.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8.png"/><Relationship Id="rId10" Type="http://schemas.openxmlformats.org/officeDocument/2006/relationships/image" Target="../media/image84.png"/><Relationship Id="rId4" Type="http://schemas.openxmlformats.org/officeDocument/2006/relationships/image" Target="../media/image57.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0.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9.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0.svg"/></Relationships>
</file>

<file path=ppt/slides/_rels/slide2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9.png"/><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86.svg"/><Relationship Id="rId4" Type="http://schemas.openxmlformats.org/officeDocument/2006/relationships/image" Target="../media/image7.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9.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8.svg"/><Relationship Id="rId4" Type="http://schemas.openxmlformats.org/officeDocument/2006/relationships/image" Target="../media/image7.png"/><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5.png"/><Relationship Id="rId7" Type="http://schemas.openxmlformats.org/officeDocument/2006/relationships/image" Target="../media/image91.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90.svg"/><Relationship Id="rId4" Type="http://schemas.openxmlformats.org/officeDocument/2006/relationships/image" Target="../media/image28.pn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sv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6.png"/><Relationship Id="rId4" Type="http://schemas.openxmlformats.org/officeDocument/2006/relationships/image" Target="../media/image1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notesSlide" Target="../notesSlides/notesSlide7.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6.png"/><Relationship Id="rId5" Type="http://schemas.openxmlformats.org/officeDocument/2006/relationships/image" Target="../media/image20.png"/><Relationship Id="rId10" Type="http://schemas.openxmlformats.org/officeDocument/2006/relationships/image" Target="../media/image51.svg"/><Relationship Id="rId4" Type="http://schemas.openxmlformats.org/officeDocument/2006/relationships/image" Target="../media/image15.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69571" y="-2057400"/>
            <a:ext cx="3189767" cy="2743200"/>
          </a:xfrm>
          <a:prstGeom prst="rect">
            <a:avLst/>
          </a:prstGeom>
        </p:spPr>
      </p:pic>
      <p:pic>
        <p:nvPicPr>
          <p:cNvPr id="3" name="Picture 3"/>
          <p:cNvPicPr>
            <a:picLocks noChangeAspect="1"/>
          </p:cNvPicPr>
          <p:nvPr/>
        </p:nvPicPr>
        <p:blipFill>
          <a:blip r:embed="rId5"/>
          <a:srcRect/>
          <a:stretch>
            <a:fillRect/>
          </a:stretch>
        </p:blipFill>
        <p:spPr>
          <a:xfrm rot="-443034">
            <a:off x="-695009" y="-590072"/>
            <a:ext cx="4082925" cy="1454542"/>
          </a:xfrm>
          <a:prstGeom prst="rect">
            <a:avLst/>
          </a:prstGeom>
        </p:spPr>
      </p:pic>
      <p:pic>
        <p:nvPicPr>
          <p:cNvPr id="4" name="Picture 4"/>
          <p:cNvPicPr>
            <a:picLocks noChangeAspect="1"/>
          </p:cNvPicPr>
          <p:nvPr/>
        </p:nvPicPr>
        <p:blipFill>
          <a:blip r:embed="rId6"/>
          <a:srcRect/>
          <a:stretch>
            <a:fillRect/>
          </a:stretch>
        </p:blipFill>
        <p:spPr>
          <a:xfrm>
            <a:off x="-1071020" y="5056554"/>
            <a:ext cx="2142040" cy="223129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412764" y="2123470"/>
            <a:ext cx="16737814" cy="6820659"/>
          </a:xfrm>
          <a:prstGeom prst="rect">
            <a:avLst/>
          </a:prstGeom>
        </p:spPr>
      </p:pic>
      <p:pic>
        <p:nvPicPr>
          <p:cNvPr id="6" name="Picture 6"/>
          <p:cNvPicPr>
            <a:picLocks noChangeAspect="1"/>
          </p:cNvPicPr>
          <p:nvPr/>
        </p:nvPicPr>
        <p:blipFill>
          <a:blip r:embed="rId9"/>
          <a:srcRect/>
          <a:stretch>
            <a:fillRect/>
          </a:stretch>
        </p:blipFill>
        <p:spPr>
          <a:xfrm>
            <a:off x="-1386977" y="5039557"/>
            <a:ext cx="8129256" cy="2931613"/>
          </a:xfrm>
          <a:prstGeom prst="rect">
            <a:avLst/>
          </a:prstGeom>
        </p:spPr>
      </p:pic>
      <p:pic>
        <p:nvPicPr>
          <p:cNvPr id="7" name="Picture 7"/>
          <p:cNvPicPr>
            <a:picLocks noChangeAspect="1"/>
          </p:cNvPicPr>
          <p:nvPr/>
        </p:nvPicPr>
        <p:blipFill>
          <a:blip r:embed="rId10"/>
          <a:srcRect t="29150"/>
          <a:stretch>
            <a:fillRect/>
          </a:stretch>
        </p:blipFill>
        <p:spPr>
          <a:xfrm>
            <a:off x="-76178" y="137199"/>
            <a:ext cx="6540584" cy="7290812"/>
          </a:xfrm>
          <a:prstGeom prst="rect">
            <a:avLst/>
          </a:prstGeom>
        </p:spPr>
      </p:pic>
      <p:pic>
        <p:nvPicPr>
          <p:cNvPr id="8" name="Picture 8"/>
          <p:cNvPicPr>
            <a:picLocks noChangeAspect="1"/>
          </p:cNvPicPr>
          <p:nvPr/>
        </p:nvPicPr>
        <p:blipFill>
          <a:blip r:embed="rId11"/>
          <a:srcRect/>
          <a:stretch>
            <a:fillRect/>
          </a:stretch>
        </p:blipFill>
        <p:spPr>
          <a:xfrm rot="-286929">
            <a:off x="5719850" y="6019104"/>
            <a:ext cx="7317031" cy="141114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145933" y="-1607837"/>
            <a:ext cx="2899023" cy="27432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43271" y="4064417"/>
            <a:ext cx="4876800" cy="42672"/>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464406" y="4737451"/>
            <a:ext cx="4876800" cy="42672"/>
          </a:xfrm>
          <a:prstGeom prst="rect">
            <a:avLst/>
          </a:prstGeom>
        </p:spPr>
      </p:pic>
      <p:pic>
        <p:nvPicPr>
          <p:cNvPr id="16" name="Picture 15"/>
          <p:cNvPicPr>
            <a:picLocks noChangeAspect="1"/>
          </p:cNvPicPr>
          <p:nvPr/>
        </p:nvPicPr>
        <p:blipFill>
          <a:blip r:embed="rId16"/>
          <a:stretch>
            <a:fillRect/>
          </a:stretch>
        </p:blipFill>
        <p:spPr>
          <a:xfrm>
            <a:off x="5211509" y="446618"/>
            <a:ext cx="6397291" cy="4373243"/>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7200" y="2087172"/>
            <a:ext cx="4952720" cy="4850534"/>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13" name="Picture 13"/>
          <p:cNvPicPr>
            <a:picLocks noChangeAspect="1"/>
          </p:cNvPicPr>
          <p:nvPr/>
        </p:nvPicPr>
        <p:blipFill>
          <a:blip r:embed="rId5"/>
          <a:srcRect/>
          <a:stretch>
            <a:fillRect/>
          </a:stretch>
        </p:blipFill>
        <p:spPr>
          <a:xfrm>
            <a:off x="-2483164" y="6009521"/>
            <a:ext cx="4841899" cy="848479"/>
          </a:xfrm>
          <a:prstGeom prst="rect">
            <a:avLst/>
          </a:prstGeom>
        </p:spPr>
      </p:pic>
      <p:pic>
        <p:nvPicPr>
          <p:cNvPr id="8" name="Picture 8"/>
          <p:cNvPicPr>
            <a:picLocks noChangeAspect="1"/>
          </p:cNvPicPr>
          <p:nvPr/>
        </p:nvPicPr>
        <p:blipFill>
          <a:blip r:embed="rId6"/>
          <a:srcRect/>
          <a:stretch>
            <a:fillRect/>
          </a:stretch>
        </p:blipFill>
        <p:spPr>
          <a:xfrm rot="902477">
            <a:off x="-1921144" y="5850059"/>
            <a:ext cx="5424838" cy="1959723"/>
          </a:xfrm>
          <a:prstGeom prst="rect">
            <a:avLst/>
          </a:prstGeom>
        </p:spPr>
      </p:pic>
      <p:sp>
        <p:nvSpPr>
          <p:cNvPr id="4" name="TextBox 4"/>
          <p:cNvSpPr txBox="1"/>
          <p:nvPr/>
        </p:nvSpPr>
        <p:spPr>
          <a:xfrm>
            <a:off x="755909" y="1368768"/>
            <a:ext cx="5410200" cy="608308"/>
          </a:xfrm>
          <a:prstGeom prst="rect">
            <a:avLst/>
          </a:prstGeom>
        </p:spPr>
        <p:txBody>
          <a:bodyPr lIns="0" tIns="0" rIns="0" bIns="0" rtlCol="0" anchor="t">
            <a:spAutoFit/>
          </a:bodyPr>
          <a:lstStyle/>
          <a:p>
            <a:pPr>
              <a:lnSpc>
                <a:spcPts val="5164"/>
              </a:lnSpc>
            </a:pPr>
            <a:r>
              <a:rPr lang="en-US" sz="3600" b="1" dirty="0">
                <a:solidFill>
                  <a:srgbClr val="000000"/>
                </a:solidFill>
                <a:latin typeface="Times New Roman" panose="02020603050405020304" pitchFamily="18" charset="0"/>
                <a:cs typeface="Times New Roman" panose="02020603050405020304" pitchFamily="18" charset="0"/>
              </a:rPr>
              <a:t>b. </a:t>
            </a:r>
            <a:r>
              <a:rPr lang="en-US" sz="3600" b="1" dirty="0" err="1">
                <a:solidFill>
                  <a:srgbClr val="000000"/>
                </a:solidFill>
                <a:latin typeface="Times New Roman" panose="02020603050405020304" pitchFamily="18" charset="0"/>
                <a:cs typeface="Times New Roman" panose="02020603050405020304" pitchFamily="18" charset="0"/>
              </a:rPr>
              <a:t>Tác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phẩm</a:t>
            </a:r>
            <a:endParaRPr lang="en-US" sz="36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6"/>
          <a:srcRect/>
          <a:stretch>
            <a:fillRect/>
          </a:stretch>
        </p:blipFill>
        <p:spPr>
          <a:xfrm rot="-854632" flipH="1">
            <a:off x="-1328655" y="-710128"/>
            <a:ext cx="5005792" cy="1808343"/>
          </a:xfrm>
          <a:prstGeom prst="rect">
            <a:avLst/>
          </a:prstGeom>
        </p:spPr>
      </p:pic>
      <p:pic>
        <p:nvPicPr>
          <p:cNvPr id="11" name="Picture 11"/>
          <p:cNvPicPr>
            <a:picLocks noChangeAspect="1"/>
          </p:cNvPicPr>
          <p:nvPr/>
        </p:nvPicPr>
        <p:blipFill>
          <a:blip r:embed="rId7"/>
          <a:srcRect/>
          <a:stretch>
            <a:fillRect/>
          </a:stretch>
        </p:blipFill>
        <p:spPr>
          <a:xfrm rot="1320136">
            <a:off x="453251" y="308288"/>
            <a:ext cx="803256" cy="994745"/>
          </a:xfrm>
          <a:prstGeom prst="rect">
            <a:avLst/>
          </a:prstGeom>
        </p:spPr>
      </p:pic>
      <p:pic>
        <p:nvPicPr>
          <p:cNvPr id="12" name="Picture 12"/>
          <p:cNvPicPr>
            <a:picLocks noChangeAspect="1"/>
          </p:cNvPicPr>
          <p:nvPr/>
        </p:nvPicPr>
        <p:blipFill>
          <a:blip r:embed="rId8"/>
          <a:srcRect/>
          <a:stretch>
            <a:fillRect/>
          </a:stretch>
        </p:blipFill>
        <p:spPr>
          <a:xfrm rot="4272541">
            <a:off x="2063837" y="281336"/>
            <a:ext cx="597287" cy="616554"/>
          </a:xfrm>
          <a:prstGeom prst="rect">
            <a:avLst/>
          </a:prstGeom>
        </p:spPr>
      </p:pic>
      <p:sp>
        <p:nvSpPr>
          <p:cNvPr id="20" name="TextBox 4"/>
          <p:cNvSpPr txBox="1"/>
          <p:nvPr/>
        </p:nvSpPr>
        <p:spPr>
          <a:xfrm>
            <a:off x="1803433" y="2083384"/>
            <a:ext cx="1894183" cy="588303"/>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Bố</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cục</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1147162" y="2253664"/>
            <a:ext cx="451017" cy="416627"/>
          </a:xfrm>
          <a:prstGeom prst="rect">
            <a:avLst/>
          </a:prstGeom>
        </p:spPr>
      </p:pic>
      <p:sp>
        <p:nvSpPr>
          <p:cNvPr id="25" name="TextBox 4"/>
          <p:cNvSpPr txBox="1"/>
          <p:nvPr/>
        </p:nvSpPr>
        <p:spPr>
          <a:xfrm>
            <a:off x="5282344" y="1698677"/>
            <a:ext cx="6578880" cy="451342"/>
          </a:xfrm>
          <a:prstGeom prst="rect">
            <a:avLst/>
          </a:prstGeom>
        </p:spPr>
        <p:txBody>
          <a:bodyPr wrap="square" lIns="0" tIns="0" rIns="0" bIns="0" rtlCol="0" anchor="t">
            <a:spAutoFit/>
          </a:bodyPr>
          <a:lstStyle/>
          <a:p>
            <a:pPr algn="just"/>
            <a:r>
              <a:rPr lang="en-US" sz="2933" b="1" dirty="0" err="1">
                <a:solidFill>
                  <a:srgbClr val="000000"/>
                </a:solidFill>
                <a:latin typeface="Times New Roman" panose="02020603050405020304" pitchFamily="18" charset="0"/>
                <a:cs typeface="Times New Roman" panose="02020603050405020304" pitchFamily="18" charset="0"/>
              </a:rPr>
              <a:t>Phần</a:t>
            </a:r>
            <a:r>
              <a:rPr lang="en-US" sz="2933" b="1" dirty="0">
                <a:solidFill>
                  <a:srgbClr val="000000"/>
                </a:solidFill>
                <a:latin typeface="Times New Roman" panose="02020603050405020304" pitchFamily="18" charset="0"/>
                <a:cs typeface="Times New Roman" panose="02020603050405020304" pitchFamily="18" charset="0"/>
              </a:rPr>
              <a:t> 1: </a:t>
            </a:r>
            <a:r>
              <a:rPr lang="en-US" sz="2933" b="1" dirty="0" err="1">
                <a:solidFill>
                  <a:srgbClr val="000000"/>
                </a:solidFill>
                <a:latin typeface="Times New Roman" panose="02020603050405020304" pitchFamily="18" charset="0"/>
                <a:cs typeface="Times New Roman" panose="02020603050405020304" pitchFamily="18" charset="0"/>
              </a:rPr>
              <a:t>Từ</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đầu</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đến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chẳng</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hỏi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một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lời</a:t>
            </a:r>
            <a:r>
              <a:rPr lang="en-US" sz="2933" b="1" dirty="0">
                <a:solidFill>
                  <a:srgbClr val="000000"/>
                </a:solidFill>
                <a:latin typeface="Times New Roman" panose="02020603050405020304" pitchFamily="18" charset="0"/>
                <a:cs typeface="Times New Roman" panose="02020603050405020304" pitchFamily="18" charset="0"/>
              </a:rPr>
              <a:t>”</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5769106" y="2334983"/>
            <a:ext cx="5376219" cy="451342"/>
          </a:xfrm>
          <a:prstGeom prst="rect">
            <a:avLst/>
          </a:prstGeom>
        </p:spPr>
        <p:txBody>
          <a:bodyPr wrap="square" lIns="0" tIns="0" rIns="0" bIns="0" rtlCol="0" anchor="t">
            <a:spAutoFit/>
          </a:bodyPr>
          <a:lstStyle/>
          <a:p>
            <a:pPr algn="just"/>
            <a:r>
              <a:rPr lang="en-US" sz="2933" dirty="0" err="1">
                <a:solidFill>
                  <a:srgbClr val="000000"/>
                </a:solidFill>
                <a:latin typeface="Times New Roman" panose="02020603050405020304" pitchFamily="18" charset="0"/>
                <a:cs typeface="Times New Roman" panose="02020603050405020304" pitchFamily="18" charset="0"/>
              </a:rPr>
              <a:t>Bối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cảnh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diễn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ra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cuộc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yết</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kiến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vua</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5282344" y="3056419"/>
            <a:ext cx="6578880" cy="902683"/>
          </a:xfrm>
          <a:prstGeom prst="rect">
            <a:avLst/>
          </a:prstGeom>
        </p:spPr>
        <p:txBody>
          <a:bodyPr wrap="square" lIns="0" tIns="0" rIns="0" bIns="0" rtlCol="0" anchor="t">
            <a:spAutoFit/>
          </a:bodyPr>
          <a:lstStyle/>
          <a:p>
            <a:pPr algn="just"/>
            <a:r>
              <a:rPr lang="en-US" sz="2933" b="1" dirty="0" err="1">
                <a:solidFill>
                  <a:srgbClr val="000000"/>
                </a:solidFill>
                <a:latin typeface="Times New Roman" panose="02020603050405020304" pitchFamily="18" charset="0"/>
                <a:cs typeface="Times New Roman" panose="02020603050405020304" pitchFamily="18" charset="0"/>
              </a:rPr>
              <a:t>Phần</a:t>
            </a:r>
            <a:r>
              <a:rPr lang="en-US" sz="2933" b="1" dirty="0">
                <a:solidFill>
                  <a:srgbClr val="000000"/>
                </a:solidFill>
                <a:latin typeface="Times New Roman" panose="02020603050405020304" pitchFamily="18" charset="0"/>
                <a:cs typeface="Times New Roman" panose="02020603050405020304" pitchFamily="18" charset="0"/>
              </a:rPr>
              <a:t> 2: </a:t>
            </a:r>
            <a:r>
              <a:rPr lang="en-US" sz="2933" b="1" dirty="0" err="1">
                <a:solidFill>
                  <a:srgbClr val="000000"/>
                </a:solidFill>
                <a:latin typeface="Times New Roman" panose="02020603050405020304" pitchFamily="18" charset="0"/>
                <a:cs typeface="Times New Roman" panose="02020603050405020304" pitchFamily="18" charset="0"/>
              </a:rPr>
              <a:t>Tiếp</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đến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thưởng</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cho</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em</a:t>
            </a:r>
            <a:r>
              <a:rPr lang="en-US" sz="2933" b="1" dirty="0">
                <a:solidFill>
                  <a:srgbClr val="000000"/>
                </a:solidFill>
                <a:latin typeface="Times New Roman" panose="02020603050405020304" pitchFamily="18" charset="0"/>
                <a:cs typeface="Times New Roman" panose="02020603050405020304" pitchFamily="18" charset="0"/>
              </a:rPr>
              <a:t> ta </a:t>
            </a:r>
            <a:r>
              <a:rPr lang="en-US" sz="2933" b="1" dirty="0" err="1">
                <a:solidFill>
                  <a:srgbClr val="000000"/>
                </a:solidFill>
                <a:latin typeface="Times New Roman" panose="02020603050405020304" pitchFamily="18" charset="0"/>
                <a:cs typeface="Times New Roman" panose="02020603050405020304" pitchFamily="18" charset="0"/>
              </a:rPr>
              <a:t>một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quả</a:t>
            </a:r>
            <a:r>
              <a:rPr lang="en-US" sz="2933" b="1" dirty="0">
                <a:solidFill>
                  <a:srgbClr val="000000"/>
                </a:solidFill>
                <a:latin typeface="Times New Roman" panose="02020603050405020304" pitchFamily="18" charset="0"/>
                <a:cs typeface="Times New Roman" panose="02020603050405020304" pitchFamily="18" charset="0"/>
              </a:rPr>
              <a:t>”</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5769105" y="4038600"/>
            <a:ext cx="6092119" cy="902683"/>
          </a:xfrm>
          <a:prstGeom prst="rect">
            <a:avLst/>
          </a:prstGeom>
        </p:spPr>
        <p:txBody>
          <a:bodyPr wrap="square" lIns="0" tIns="0" rIns="0" bIns="0" rtlCol="0" anchor="t">
            <a:spAutoFit/>
          </a:bodyPr>
          <a:lstStyle/>
          <a:p>
            <a:pPr algn="just"/>
            <a:r>
              <a:rPr lang="en-US" sz="2933" dirty="0" err="1">
                <a:solidFill>
                  <a:srgbClr val="000000"/>
                </a:solidFill>
                <a:latin typeface="Times New Roman" panose="02020603050405020304" pitchFamily="18" charset="0"/>
                <a:cs typeface="Times New Roman" panose="02020603050405020304" pitchFamily="18" charset="0"/>
              </a:rPr>
              <a:t>Cuộc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yết</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kiến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vua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Thiệu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Bảo</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Trần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Quốc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Toản</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5282344" y="5126311"/>
            <a:ext cx="6578880" cy="451342"/>
          </a:xfrm>
          <a:prstGeom prst="rect">
            <a:avLst/>
          </a:prstGeom>
        </p:spPr>
        <p:txBody>
          <a:bodyPr wrap="square" lIns="0" tIns="0" rIns="0" bIns="0" rtlCol="0" anchor="t">
            <a:spAutoFit/>
          </a:bodyPr>
          <a:lstStyle/>
          <a:p>
            <a:pPr algn="just"/>
            <a:r>
              <a:rPr lang="en-US" sz="2933" b="1" dirty="0" err="1">
                <a:solidFill>
                  <a:srgbClr val="000000"/>
                </a:solidFill>
                <a:latin typeface="Times New Roman" panose="02020603050405020304" pitchFamily="18" charset="0"/>
                <a:cs typeface="Times New Roman" panose="02020603050405020304" pitchFamily="18" charset="0"/>
              </a:rPr>
              <a:t>Phần</a:t>
            </a:r>
            <a:r>
              <a:rPr lang="en-US" sz="2933" b="1" dirty="0">
                <a:solidFill>
                  <a:srgbClr val="000000"/>
                </a:solidFill>
                <a:latin typeface="Times New Roman" panose="02020603050405020304" pitchFamily="18" charset="0"/>
                <a:cs typeface="Times New Roman" panose="02020603050405020304" pitchFamily="18" charset="0"/>
              </a:rPr>
              <a:t> 3: </a:t>
            </a:r>
            <a:r>
              <a:rPr lang="en-US" sz="2933" b="1" dirty="0" err="1">
                <a:solidFill>
                  <a:srgbClr val="000000"/>
                </a:solidFill>
                <a:latin typeface="Times New Roman" panose="02020603050405020304" pitchFamily="18" charset="0"/>
                <a:cs typeface="Times New Roman" panose="02020603050405020304" pitchFamily="18" charset="0"/>
              </a:rPr>
              <a:t>Còn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lại</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5769105" y="5625150"/>
            <a:ext cx="6092119" cy="902683"/>
          </a:xfrm>
          <a:prstGeom prst="rect">
            <a:avLst/>
          </a:prstGeom>
        </p:spPr>
        <p:txBody>
          <a:bodyPr wrap="square" lIns="0" tIns="0" rIns="0" bIns="0" rtlCol="0" anchor="t">
            <a:spAutoFit/>
          </a:bodyPr>
          <a:lstStyle/>
          <a:p>
            <a:pPr algn="just"/>
            <a:r>
              <a:rPr lang="en-US" sz="2933" dirty="0" err="1">
                <a:solidFill>
                  <a:srgbClr val="000000"/>
                </a:solidFill>
                <a:latin typeface="Times New Roman" panose="02020603050405020304" pitchFamily="18" charset="0"/>
                <a:cs typeface="Times New Roman" panose="02020603050405020304" pitchFamily="18" charset="0"/>
              </a:rPr>
              <a:t>Hành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động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Trần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Quốc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Toản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sau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khi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được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vua</a:t>
            </a:r>
            <a:r>
              <a:rPr lang="en-US" sz="2933" dirty="0">
                <a:solidFill>
                  <a:srgbClr val="000000"/>
                </a:solidFill>
                <a:latin typeface="Times New Roman" panose="02020603050405020304" pitchFamily="18" charset="0"/>
                <a:cs typeface="Times New Roman" panose="02020603050405020304" pitchFamily="18" charset="0"/>
              </a:rPr>
              <a:t> ban cam </a:t>
            </a:r>
            <a:r>
              <a:rPr lang="en-US" sz="2933" dirty="0" err="1">
                <a:solidFill>
                  <a:srgbClr val="000000"/>
                </a:solidFill>
                <a:latin typeface="Times New Roman" panose="02020603050405020304" pitchFamily="18" charset="0"/>
                <a:cs typeface="Times New Roman" panose="02020603050405020304" pitchFamily="18" charset="0"/>
              </a:rPr>
              <a:t>quý</a:t>
            </a:r>
            <a:r>
              <a:rPr lang="en-US" sz="2933" dirty="0">
                <a:solidFill>
                  <a:srgbClr val="000000"/>
                </a:solidFill>
                <a:latin typeface="Times New Roman" panose="02020603050405020304" pitchFamily="18" charset="0"/>
                <a:cs typeface="Times New Roman" panose="02020603050405020304" pitchFamily="18" charset="0"/>
              </a:rPr>
              <a:t>.</a:t>
            </a:r>
          </a:p>
        </p:txBody>
      </p:sp>
      <p:pic>
        <p:nvPicPr>
          <p:cNvPr id="41" name="Picture 2"/>
          <p:cNvPicPr>
            <a:picLocks noChangeAspect="1"/>
          </p:cNvPicPr>
          <p:nvPr/>
        </p:nvPicPr>
        <p:blipFill>
          <a:blip r:embed="rId10"/>
          <a:srcRect/>
          <a:stretch>
            <a:fillRect/>
          </a:stretch>
        </p:blipFill>
        <p:spPr>
          <a:xfrm flipH="1">
            <a:off x="4792133" y="1733934"/>
            <a:ext cx="131026" cy="433143"/>
          </a:xfrm>
          <a:prstGeom prst="rect">
            <a:avLst/>
          </a:prstGeom>
        </p:spPr>
      </p:pic>
      <p:pic>
        <p:nvPicPr>
          <p:cNvPr id="42" name="Picture 2"/>
          <p:cNvPicPr>
            <a:picLocks noChangeAspect="1"/>
          </p:cNvPicPr>
          <p:nvPr/>
        </p:nvPicPr>
        <p:blipFill>
          <a:blip r:embed="rId10"/>
          <a:srcRect/>
          <a:stretch>
            <a:fillRect/>
          </a:stretch>
        </p:blipFill>
        <p:spPr>
          <a:xfrm flipH="1">
            <a:off x="4792133" y="3032815"/>
            <a:ext cx="131026" cy="433143"/>
          </a:xfrm>
          <a:prstGeom prst="rect">
            <a:avLst/>
          </a:prstGeom>
        </p:spPr>
      </p:pic>
      <p:pic>
        <p:nvPicPr>
          <p:cNvPr id="43" name="Picture 2"/>
          <p:cNvPicPr>
            <a:picLocks noChangeAspect="1"/>
          </p:cNvPicPr>
          <p:nvPr/>
        </p:nvPicPr>
        <p:blipFill>
          <a:blip r:embed="rId10"/>
          <a:srcRect/>
          <a:stretch>
            <a:fillRect/>
          </a:stretch>
        </p:blipFill>
        <p:spPr>
          <a:xfrm flipH="1">
            <a:off x="4792133" y="5126312"/>
            <a:ext cx="131026" cy="433143"/>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14001" y="-1016700"/>
            <a:ext cx="2373863" cy="2326386"/>
          </a:xfrm>
          <a:prstGeom prst="rect">
            <a:avLst/>
          </a:prstGeom>
        </p:spPr>
      </p:pic>
      <p:pic>
        <p:nvPicPr>
          <p:cNvPr id="6" name="Picture 5"/>
          <p:cNvPicPr>
            <a:picLocks noChangeAspect="1"/>
          </p:cNvPicPr>
          <p:nvPr/>
        </p:nvPicPr>
        <p:blipFill>
          <a:blip r:embed="rId13"/>
          <a:stretch>
            <a:fillRect/>
          </a:stretch>
        </p:blipFill>
        <p:spPr>
          <a:xfrm>
            <a:off x="3822662" y="73581"/>
            <a:ext cx="4324471" cy="1426587"/>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5702871" y="5456157"/>
            <a:ext cx="7761071" cy="2803687"/>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6856408" y="340812"/>
            <a:ext cx="5030792" cy="597297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6705601" y="219379"/>
            <a:ext cx="5283199" cy="6297507"/>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8328519" y="200695"/>
            <a:ext cx="1567743" cy="280234"/>
          </a:xfrm>
          <a:prstGeom prst="rect">
            <a:avLst/>
          </a:prstGeom>
        </p:spPr>
      </p:pic>
      <p:pic>
        <p:nvPicPr>
          <p:cNvPr id="13" name="Picture 13"/>
          <p:cNvPicPr>
            <a:picLocks noChangeAspect="1"/>
          </p:cNvPicPr>
          <p:nvPr/>
        </p:nvPicPr>
        <p:blipFill>
          <a:blip r:embed="rId7"/>
          <a:srcRect/>
          <a:stretch>
            <a:fillRect/>
          </a:stretch>
        </p:blipFill>
        <p:spPr>
          <a:xfrm rot="-443034">
            <a:off x="-695009" y="-590072"/>
            <a:ext cx="4082925" cy="1454542"/>
          </a:xfrm>
          <a:prstGeom prst="rect">
            <a:avLst/>
          </a:prstGeom>
        </p:spPr>
      </p:pic>
      <p:pic>
        <p:nvPicPr>
          <p:cNvPr id="3" name="Picture 2"/>
          <p:cNvPicPr>
            <a:picLocks noChangeAspect="1"/>
          </p:cNvPicPr>
          <p:nvPr/>
        </p:nvPicPr>
        <p:blipFill>
          <a:blip r:embed="rId8"/>
          <a:stretch>
            <a:fillRect/>
          </a:stretch>
        </p:blipFill>
        <p:spPr>
          <a:xfrm>
            <a:off x="-362133" y="1267635"/>
            <a:ext cx="7653175" cy="2962913"/>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3216498" y="34598"/>
            <a:ext cx="5593866" cy="4139139"/>
          </a:xfrm>
          <a:prstGeom prst="rect">
            <a:avLst/>
          </a:prstGeom>
        </p:spPr>
      </p:pic>
      <p:pic>
        <p:nvPicPr>
          <p:cNvPr id="7" name="Picture 7"/>
          <p:cNvPicPr>
            <a:picLocks noChangeAspect="1"/>
          </p:cNvPicPr>
          <p:nvPr/>
        </p:nvPicPr>
        <p:blipFill>
          <a:blip r:embed="rId4"/>
          <a:srcRect/>
          <a:stretch>
            <a:fillRect/>
          </a:stretch>
        </p:blipFill>
        <p:spPr>
          <a:xfrm>
            <a:off x="-971172" y="4334403"/>
            <a:ext cx="2978704" cy="2994548"/>
          </a:xfrm>
          <a:prstGeom prst="rect">
            <a:avLst/>
          </a:prstGeom>
        </p:spPr>
      </p:pic>
      <p:pic>
        <p:nvPicPr>
          <p:cNvPr id="12" name="Picture 12"/>
          <p:cNvPicPr>
            <a:picLocks noChangeAspect="1"/>
          </p:cNvPicPr>
          <p:nvPr/>
        </p:nvPicPr>
        <p:blipFill>
          <a:blip r:embed="rId5"/>
          <a:srcRect/>
          <a:stretch>
            <a:fillRect/>
          </a:stretch>
        </p:blipFill>
        <p:spPr>
          <a:xfrm rot="-2310990">
            <a:off x="10565510" y="-3434520"/>
            <a:ext cx="3819819" cy="60154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9502" y="518214"/>
            <a:ext cx="858782" cy="865491"/>
          </a:xfrm>
          <a:prstGeom prst="rect">
            <a:avLst/>
          </a:prstGeom>
        </p:spPr>
      </p:pic>
      <p:grpSp>
        <p:nvGrpSpPr>
          <p:cNvPr id="15" name="Group 4"/>
          <p:cNvGrpSpPr>
            <a:grpSpLocks noChangeAspect="1"/>
          </p:cNvGrpSpPr>
          <p:nvPr/>
        </p:nvGrpSpPr>
        <p:grpSpPr>
          <a:xfrm>
            <a:off x="0" y="1161454"/>
            <a:ext cx="4898725" cy="5534736"/>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sp>
      </p:grpSp>
      <p:pic>
        <p:nvPicPr>
          <p:cNvPr id="14" name="Picture 14"/>
          <p:cNvPicPr>
            <a:picLocks noChangeAspect="1"/>
          </p:cNvPicPr>
          <p:nvPr/>
        </p:nvPicPr>
        <p:blipFill>
          <a:blip r:embed="rId9"/>
          <a:srcRect/>
          <a:stretch>
            <a:fillRect/>
          </a:stretch>
        </p:blipFill>
        <p:spPr>
          <a:xfrm>
            <a:off x="773944" y="950959"/>
            <a:ext cx="2109648" cy="377099"/>
          </a:xfrm>
          <a:prstGeom prst="rect">
            <a:avLst/>
          </a:prstGeom>
        </p:spPr>
      </p:pic>
      <p:pic>
        <p:nvPicPr>
          <p:cNvPr id="2" name="Picture 1"/>
          <p:cNvPicPr>
            <a:picLocks noChangeAspect="1"/>
          </p:cNvPicPr>
          <p:nvPr/>
        </p:nvPicPr>
        <p:blipFill>
          <a:blip r:embed="rId10"/>
          <a:stretch>
            <a:fillRect/>
          </a:stretch>
        </p:blipFill>
        <p:spPr>
          <a:xfrm>
            <a:off x="4148995" y="1946654"/>
            <a:ext cx="7653175" cy="2962913"/>
          </a:xfrm>
          <a:prstGeom prst="rect">
            <a:avLst/>
          </a:prstGeom>
        </p:spPr>
      </p:pic>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1386977" y="5496687"/>
            <a:ext cx="6861649" cy="2474483"/>
          </a:xfrm>
          <a:prstGeom prst="rect">
            <a:avLst/>
          </a:prstGeom>
        </p:spPr>
      </p:pic>
      <p:pic>
        <p:nvPicPr>
          <p:cNvPr id="10" name="Picture 10"/>
          <p:cNvPicPr>
            <a:picLocks noChangeAspect="1"/>
          </p:cNvPicPr>
          <p:nvPr/>
        </p:nvPicPr>
        <p:blipFill>
          <a:blip r:embed="rId3"/>
          <a:srcRect/>
          <a:stretch>
            <a:fillRect/>
          </a:stretch>
        </p:blipFill>
        <p:spPr>
          <a:xfrm rot="10591079">
            <a:off x="6164811" y="-943606"/>
            <a:ext cx="6861649" cy="2474483"/>
          </a:xfrm>
          <a:prstGeom prst="rect">
            <a:avLst/>
          </a:prstGeom>
        </p:spPr>
      </p:pic>
      <p:pic>
        <p:nvPicPr>
          <p:cNvPr id="16" name="Picture 16"/>
          <p:cNvPicPr>
            <a:picLocks noChangeAspect="1"/>
          </p:cNvPicPr>
          <p:nvPr/>
        </p:nvPicPr>
        <p:blipFill>
          <a:blip r:embed="rId4"/>
          <a:srcRect/>
          <a:stretch>
            <a:fillRect/>
          </a:stretch>
        </p:blipFill>
        <p:spPr>
          <a:xfrm rot="-2150263">
            <a:off x="8264714" y="-25814"/>
            <a:ext cx="927269" cy="1021783"/>
          </a:xfrm>
          <a:prstGeom prst="rect">
            <a:avLst/>
          </a:prstGeom>
        </p:spPr>
      </p:pic>
      <p:pic>
        <p:nvPicPr>
          <p:cNvPr id="18" name="Picture 2"/>
          <p:cNvPicPr>
            <a:picLocks noChangeAspect="1"/>
          </p:cNvPicPr>
          <p:nvPr/>
        </p:nvPicPr>
        <p:blipFill>
          <a:blip r:embed="rId5"/>
          <a:srcRect l="16027" t="8272" r="20680" b="7755"/>
          <a:stretch>
            <a:fillRect/>
          </a:stretch>
        </p:blipFill>
        <p:spPr>
          <a:xfrm>
            <a:off x="6829063" y="439838"/>
            <a:ext cx="4916951" cy="6007261"/>
          </a:xfrm>
          <a:prstGeom prst="rect">
            <a:avLst/>
          </a:prstGeom>
        </p:spPr>
      </p:pic>
      <p:pic>
        <p:nvPicPr>
          <p:cNvPr id="15" name="Picture 15"/>
          <p:cNvPicPr>
            <a:picLocks noChangeAspect="1"/>
          </p:cNvPicPr>
          <p:nvPr/>
        </p:nvPicPr>
        <p:blipFill>
          <a:blip r:embed="rId6"/>
          <a:srcRect/>
          <a:stretch>
            <a:fillRect/>
          </a:stretch>
        </p:blipFill>
        <p:spPr>
          <a:xfrm>
            <a:off x="10136220" y="-275332"/>
            <a:ext cx="1415644" cy="617365"/>
          </a:xfrm>
          <a:prstGeom prst="rect">
            <a:avLst/>
          </a:prstGeom>
        </p:spPr>
      </p:pic>
      <p:sp>
        <p:nvSpPr>
          <p:cNvPr id="24" name="TextBox 4"/>
          <p:cNvSpPr txBox="1"/>
          <p:nvPr/>
        </p:nvSpPr>
        <p:spPr>
          <a:xfrm>
            <a:off x="626726" y="1774806"/>
            <a:ext cx="6578880" cy="451342"/>
          </a:xfrm>
          <a:prstGeom prst="rect">
            <a:avLst/>
          </a:prstGeom>
        </p:spPr>
        <p:txBody>
          <a:bodyPr wrap="square" lIns="0" tIns="0" rIns="0" bIns="0" rtlCol="0" anchor="t">
            <a:spAutoFit/>
          </a:bodyPr>
          <a:lstStyle/>
          <a:p>
            <a:pPr algn="just"/>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Bối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cảnh</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lịch</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sử</a:t>
            </a:r>
            <a:r>
              <a:rPr lang="en-US" sz="2933" b="1" dirty="0">
                <a:solidFill>
                  <a:srgbClr val="000000"/>
                </a:solidFill>
                <a:latin typeface="Times New Roman" panose="02020603050405020304" pitchFamily="18" charset="0"/>
                <a:cs typeface="Times New Roman" panose="02020603050405020304" pitchFamily="18" charset="0"/>
              </a:rPr>
              <a:t>:</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626726" y="2628897"/>
            <a:ext cx="5669902" cy="2256708"/>
          </a:xfrm>
          <a:prstGeom prst="rect">
            <a:avLst/>
          </a:prstGeom>
        </p:spPr>
        <p:txBody>
          <a:bodyPr wrap="square" lIns="0" tIns="0" rIns="0" bIns="0" rtlCol="0" anchor="t">
            <a:spAutoFit/>
          </a:bodyPr>
          <a:lstStyle/>
          <a:p>
            <a:pPr algn="just"/>
            <a:r>
              <a:rPr lang="vi-VN" sz="2933" dirty="0">
                <a:solidFill>
                  <a:srgbClr val="000000"/>
                </a:solidFill>
                <a:latin typeface="Times New Roman" panose="02020603050405020304" pitchFamily="18" charset="0"/>
                <a:cs typeface="Times New Roman" panose="02020603050405020304" pitchFamily="18" charset="0"/>
              </a:rPr>
              <a:t>C</a:t>
            </a:r>
            <a:r>
              <a:rPr lang="en-US" sz="2933" dirty="0">
                <a:solidFill>
                  <a:srgbClr val="000000"/>
                </a:solidFill>
                <a:latin typeface="Times New Roman" panose="02020603050405020304" pitchFamily="18" charset="0"/>
                <a:cs typeface="Times New Roman" panose="02020603050405020304" pitchFamily="18" charset="0"/>
              </a:rPr>
              <a:t>â</a:t>
            </a:r>
            <a:r>
              <a:rPr lang="vi-VN" sz="2933" dirty="0">
                <a:solidFill>
                  <a:srgbClr val="000000"/>
                </a:solidFill>
                <a:latin typeface="Times New Roman" panose="02020603050405020304" pitchFamily="18" charset="0"/>
                <a:cs typeface="Times New Roman" panose="02020603050405020304" pitchFamily="18" charset="0"/>
              </a:rPr>
              <a:t>u chuyện được kể xảy ra vào thời nhà Trần (thế kỉ XIII). Lúc bấy giờ, nước ta phải đối mặt với quân Nguyên - một đội qu</a:t>
            </a:r>
            <a:r>
              <a:rPr lang="en-US" sz="2933" dirty="0">
                <a:solidFill>
                  <a:srgbClr val="000000"/>
                </a:solidFill>
                <a:latin typeface="Times New Roman" panose="02020603050405020304" pitchFamily="18" charset="0"/>
                <a:cs typeface="Times New Roman" panose="02020603050405020304" pitchFamily="18" charset="0"/>
              </a:rPr>
              <a:t>â</a:t>
            </a:r>
            <a:r>
              <a:rPr lang="vi-VN" sz="2933" dirty="0">
                <a:solidFill>
                  <a:srgbClr val="000000"/>
                </a:solidFill>
                <a:latin typeface="Times New Roman" panose="02020603050405020304" pitchFamily="18" charset="0"/>
                <a:cs typeface="Times New Roman" panose="02020603050405020304" pitchFamily="18" charset="0"/>
              </a:rPr>
              <a:t>n xâm lược hết sức hùng mạnh.</a:t>
            </a:r>
            <a:endParaRPr lang="en-US" sz="2933"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3216498" y="34598"/>
            <a:ext cx="5593866" cy="4139139"/>
          </a:xfrm>
          <a:prstGeom prst="rect">
            <a:avLst/>
          </a:prstGeom>
        </p:spPr>
      </p:pic>
      <p:pic>
        <p:nvPicPr>
          <p:cNvPr id="7" name="Picture 7"/>
          <p:cNvPicPr>
            <a:picLocks noChangeAspect="1"/>
          </p:cNvPicPr>
          <p:nvPr/>
        </p:nvPicPr>
        <p:blipFill>
          <a:blip r:embed="rId4"/>
          <a:srcRect/>
          <a:stretch>
            <a:fillRect/>
          </a:stretch>
        </p:blipFill>
        <p:spPr>
          <a:xfrm>
            <a:off x="-971172" y="4334403"/>
            <a:ext cx="2978704" cy="2994548"/>
          </a:xfrm>
          <a:prstGeom prst="rect">
            <a:avLst/>
          </a:prstGeom>
        </p:spPr>
      </p:pic>
      <p:pic>
        <p:nvPicPr>
          <p:cNvPr id="12" name="Picture 12"/>
          <p:cNvPicPr>
            <a:picLocks noChangeAspect="1"/>
          </p:cNvPicPr>
          <p:nvPr/>
        </p:nvPicPr>
        <p:blipFill>
          <a:blip r:embed="rId5"/>
          <a:srcRect/>
          <a:stretch>
            <a:fillRect/>
          </a:stretch>
        </p:blipFill>
        <p:spPr>
          <a:xfrm rot="-2310990">
            <a:off x="10565510" y="-3434520"/>
            <a:ext cx="3819819" cy="60154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9502" y="518214"/>
            <a:ext cx="858782" cy="865491"/>
          </a:xfrm>
          <a:prstGeom prst="rect">
            <a:avLst/>
          </a:prstGeom>
        </p:spPr>
      </p:pic>
      <p:pic>
        <p:nvPicPr>
          <p:cNvPr id="4098" name="Picture 2" descr="Em học được điều gì sau khi đọc xong bài Bóp nát quả cam? Xem"/>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1323" y="1383705"/>
            <a:ext cx="6236523" cy="53887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0"/>
          <a:srcRect/>
          <a:stretch>
            <a:fillRect/>
          </a:stretch>
        </p:blipFill>
        <p:spPr>
          <a:xfrm>
            <a:off x="1509327" y="1195155"/>
            <a:ext cx="2109648" cy="377099"/>
          </a:xfrm>
          <a:prstGeom prst="rect">
            <a:avLst/>
          </a:prstGeom>
        </p:spPr>
      </p:pic>
      <p:pic>
        <p:nvPicPr>
          <p:cNvPr id="2" name="Picture 1"/>
          <p:cNvPicPr>
            <a:picLocks noChangeAspect="1"/>
          </p:cNvPicPr>
          <p:nvPr/>
        </p:nvPicPr>
        <p:blipFill>
          <a:blip r:embed="rId11"/>
          <a:stretch>
            <a:fillRect/>
          </a:stretch>
        </p:blipFill>
        <p:spPr>
          <a:xfrm>
            <a:off x="4098789" y="2007169"/>
            <a:ext cx="8376630" cy="2906012"/>
          </a:xfrm>
          <a:prstGeom prst="rect">
            <a:avLst/>
          </a:prstGeom>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0AD018-A1BA-5C6B-A349-99E09113C6E1}"/>
              </a:ext>
            </a:extLst>
          </p:cNvPr>
          <p:cNvSpPr txBox="1"/>
          <p:nvPr/>
        </p:nvSpPr>
        <p:spPr>
          <a:xfrm>
            <a:off x="1103523" y="1421176"/>
            <a:ext cx="10289754" cy="2485745"/>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cầu</a:t>
            </a:r>
            <a:r>
              <a:rPr lang="en-US" sz="3600" b="1"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Chia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lớp</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thành</a:t>
            </a:r>
            <a:r>
              <a:rPr lang="en-US" sz="3600" baseline="0" dirty="0">
                <a:latin typeface="Times New Roman" panose="02020603050405020304" pitchFamily="18" charset="0"/>
                <a:cs typeface="Times New Roman" panose="02020603050405020304" pitchFamily="18" charset="0"/>
              </a:rPr>
              <a:t> 4 </a:t>
            </a:r>
            <a:r>
              <a:rPr lang="en-US" sz="3600" baseline="0" dirty="0" err="1">
                <a:latin typeface="Times New Roman" panose="02020603050405020304" pitchFamily="18" charset="0"/>
                <a:cs typeface="Times New Roman" panose="02020603050405020304" pitchFamily="18" charset="0"/>
              </a:rPr>
              <a:t>nhóm</a:t>
            </a:r>
            <a:endParaRPr lang="en-US" sz="3600" baseline="0" dirty="0">
              <a:latin typeface="Times New Roman" panose="02020603050405020304" pitchFamily="18" charset="0"/>
              <a:cs typeface="Times New Roman" panose="02020603050405020304" pitchFamily="18" charset="0"/>
            </a:endParaRPr>
          </a:p>
          <a:p>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Nhóm</a:t>
            </a:r>
            <a:r>
              <a:rPr lang="en-US" sz="3600" baseline="0" dirty="0">
                <a:latin typeface="Times New Roman" panose="02020603050405020304" pitchFamily="18" charset="0"/>
                <a:cs typeface="Times New Roman" panose="02020603050405020304" pitchFamily="18" charset="0"/>
              </a:rPr>
              <a:t> 1,2,3 </a:t>
            </a:r>
            <a:r>
              <a:rPr lang="en-US" sz="3600" baseline="0" dirty="0" err="1">
                <a:latin typeface="Times New Roman" panose="02020603050405020304" pitchFamily="18" charset="0"/>
                <a:cs typeface="Times New Roman" panose="02020603050405020304" pitchFamily="18" charset="0"/>
              </a:rPr>
              <a:t>tìm</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hiểu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về</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nhân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vật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Trần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Quốc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Toản</a:t>
            </a:r>
            <a:endParaRPr lang="en-US" sz="3600" baseline="0" dirty="0">
              <a:latin typeface="Times New Roman" panose="02020603050405020304" pitchFamily="18" charset="0"/>
              <a:cs typeface="Times New Roman" panose="02020603050405020304" pitchFamily="18" charset="0"/>
            </a:endParaRPr>
          </a:p>
          <a:p>
            <a:pPr>
              <a:lnSpc>
                <a:spcPct val="150000"/>
              </a:lnSpc>
            </a:pP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Nhóm</a:t>
            </a:r>
            <a:r>
              <a:rPr lang="en-US" sz="3600" baseline="0" dirty="0">
                <a:latin typeface="Times New Roman" panose="02020603050405020304" pitchFamily="18" charset="0"/>
                <a:cs typeface="Times New Roman" panose="02020603050405020304" pitchFamily="18" charset="0"/>
              </a:rPr>
              <a:t> 4 </a:t>
            </a:r>
            <a:r>
              <a:rPr lang="en-US" sz="3600" baseline="0" dirty="0" err="1">
                <a:latin typeface="Times New Roman" panose="02020603050405020304" pitchFamily="18" charset="0"/>
                <a:cs typeface="Times New Roman" panose="02020603050405020304" pitchFamily="18" charset="0"/>
              </a:rPr>
              <a:t>tìm</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hiểu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về</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nhân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vật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vua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Thiệu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Bảo</a:t>
            </a:r>
            <a:endParaRPr lang="en-US" sz="3600" dirty="0">
              <a:latin typeface="Times New Roman" panose="02020603050405020304" pitchFamily="18" charset="0"/>
              <a:cs typeface="Times New Roman" panose="02020603050405020304" pitchFamily="18" charset="0"/>
            </a:endParaRPr>
          </a:p>
        </p:txBody>
      </p:sp>
      <p:pic>
        <p:nvPicPr>
          <p:cNvPr id="3" name="Đồng hồ đếm ngược 5 phút có âm thanh">
            <a:hlinkClick r:id="" action="ppaction://media"/>
            <a:extLst>
              <a:ext uri="{FF2B5EF4-FFF2-40B4-BE49-F238E27FC236}">
                <a16:creationId xmlns:a16="http://schemas.microsoft.com/office/drawing/2014/main" id="{106AEAF4-FAE4-F7E4-1B23-016D541C3F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7090" y="4449474"/>
            <a:ext cx="3139806" cy="1974699"/>
          </a:xfrm>
          <a:prstGeom prst="rect">
            <a:avLst/>
          </a:prstGeom>
        </p:spPr>
      </p:pic>
    </p:spTree>
    <p:extLst>
      <p:ext uri="{BB962C8B-B14F-4D97-AF65-F5344CB8AC3E}">
        <p14:creationId xmlns:p14="http://schemas.microsoft.com/office/powerpoint/2010/main" val="215336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3911" y="2894740"/>
            <a:ext cx="3790045" cy="4136475"/>
          </a:xfrm>
          <a:prstGeom prst="rect">
            <a:avLst/>
          </a:prstGeom>
        </p:spPr>
      </p:pic>
      <p:sp>
        <p:nvSpPr>
          <p:cNvPr id="2" name="AutoShape 8"/>
          <p:cNvSpPr/>
          <p:nvPr/>
        </p:nvSpPr>
        <p:spPr>
          <a:xfrm>
            <a:off x="558800" y="685800"/>
            <a:ext cx="5046764"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254001" y="287380"/>
            <a:ext cx="5046762" cy="338234"/>
          </a:xfrm>
          <a:prstGeom prst="rect">
            <a:avLst/>
          </a:prstGeom>
        </p:spPr>
        <p:txBody>
          <a:bodyPr lIns="0" tIns="0" rIns="0" bIns="0" rtlCol="0" anchor="t">
            <a:spAutoFit/>
          </a:bodyPr>
          <a:lstStyle/>
          <a:p>
            <a:pPr>
              <a:lnSpc>
                <a:spcPts val="2613"/>
              </a:lnSpc>
              <a:spcBef>
                <a:spcPct val="0"/>
              </a:spcBef>
            </a:pPr>
            <a:r>
              <a:rPr lang="en-US" sz="2933" b="1" dirty="0">
                <a:solidFill>
                  <a:srgbClr val="000000"/>
                </a:solidFill>
                <a:latin typeface="Times New Roman" panose="02020603050405020304" pitchFamily="18" charset="0"/>
                <a:cs typeface="Times New Roman" panose="02020603050405020304" pitchFamily="18" charset="0"/>
              </a:rPr>
              <a:t>a. </a:t>
            </a:r>
            <a:r>
              <a:rPr lang="en-US" sz="2933" b="1" dirty="0" err="1">
                <a:solidFill>
                  <a:srgbClr val="000000"/>
                </a:solidFill>
                <a:latin typeface="Times New Roman" panose="02020603050405020304" pitchFamily="18" charset="0"/>
                <a:cs typeface="Times New Roman" panose="02020603050405020304" pitchFamily="18" charset="0"/>
              </a:rPr>
              <a:t>Nhân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vật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Trần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Quốc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Toản</a:t>
            </a:r>
            <a:endParaRPr lang="en-US" sz="2933"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213600" y="239804"/>
            <a:ext cx="4724400" cy="66828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965200" y="1339412"/>
            <a:ext cx="5046762" cy="338234"/>
          </a:xfrm>
          <a:prstGeom prst="rect">
            <a:avLst/>
          </a:prstGeom>
        </p:spPr>
        <p:txBody>
          <a:bodyPr lIns="0" tIns="0" rIns="0" bIns="0" rtlCol="0" anchor="t">
            <a:spAutoFit/>
          </a:bodyPr>
          <a:lstStyle/>
          <a:p>
            <a:pPr>
              <a:lnSpc>
                <a:spcPts val="2613"/>
              </a:lnSpc>
              <a:spcBef>
                <a:spcPct val="0"/>
              </a:spcBef>
            </a:pP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Xuất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thân</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66838" y="2015923"/>
            <a:ext cx="5046762" cy="1354025"/>
          </a:xfrm>
          <a:prstGeom prst="rect">
            <a:avLst/>
          </a:prstGeom>
        </p:spPr>
        <p:txBody>
          <a:bodyPr lIns="0" tIns="0" rIns="0" bIns="0" rtlCol="0" anchor="t">
            <a:spAutoFit/>
          </a:bodyPr>
          <a:lstStyle/>
          <a:p>
            <a:pPr algn="just">
              <a:spcBef>
                <a:spcPct val="0"/>
              </a:spcBef>
            </a:pPr>
            <a:r>
              <a:rPr lang="en-US" sz="2933" dirty="0">
                <a:solidFill>
                  <a:srgbClr val="000000"/>
                </a:solidFill>
                <a:latin typeface="Times New Roman" panose="02020603050405020304" pitchFamily="18" charset="0"/>
                <a:cs typeface="Times New Roman" panose="02020603050405020304" pitchFamily="18" charset="0"/>
              </a:rPr>
              <a:t>C</a:t>
            </a:r>
            <a:r>
              <a:rPr lang="vi-VN" sz="2933" dirty="0">
                <a:solidFill>
                  <a:srgbClr val="000000"/>
                </a:solidFill>
                <a:latin typeface="Times New Roman" panose="02020603050405020304" pitchFamily="18" charset="0"/>
                <a:cs typeface="Times New Roman" panose="02020603050405020304" pitchFamily="18" charset="0"/>
              </a:rPr>
              <a:t>hàng thiếu niên trẻ tuổi thuộc dòng dõi nhà Trần, cháu ruột của Chiêu Thành Vương.</a:t>
            </a:r>
            <a:endParaRPr lang="en-US" sz="2933"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3911" y="2894740"/>
            <a:ext cx="3790045" cy="4136475"/>
          </a:xfrm>
          <a:prstGeom prst="rect">
            <a:avLst/>
          </a:prstGeom>
        </p:spPr>
      </p:pic>
      <p:sp>
        <p:nvSpPr>
          <p:cNvPr id="2" name="AutoShape 8"/>
          <p:cNvSpPr/>
          <p:nvPr/>
        </p:nvSpPr>
        <p:spPr>
          <a:xfrm>
            <a:off x="558800" y="685800"/>
            <a:ext cx="5046764"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254001" y="287380"/>
            <a:ext cx="5046762" cy="338234"/>
          </a:xfrm>
          <a:prstGeom prst="rect">
            <a:avLst/>
          </a:prstGeom>
        </p:spPr>
        <p:txBody>
          <a:bodyPr lIns="0" tIns="0" rIns="0" bIns="0" rtlCol="0" anchor="t">
            <a:spAutoFit/>
          </a:bodyPr>
          <a:lstStyle/>
          <a:p>
            <a:pPr>
              <a:lnSpc>
                <a:spcPts val="2613"/>
              </a:lnSpc>
              <a:spcBef>
                <a:spcPct val="0"/>
              </a:spcBef>
            </a:pPr>
            <a:r>
              <a:rPr lang="en-US" sz="2933" b="1" dirty="0">
                <a:solidFill>
                  <a:srgbClr val="000000"/>
                </a:solidFill>
                <a:latin typeface="Times New Roman" panose="02020603050405020304" pitchFamily="18" charset="0"/>
                <a:cs typeface="Times New Roman" panose="02020603050405020304" pitchFamily="18" charset="0"/>
              </a:rPr>
              <a:t>a. </a:t>
            </a:r>
            <a:r>
              <a:rPr lang="en-US" sz="2933" b="1" dirty="0" err="1">
                <a:solidFill>
                  <a:srgbClr val="000000"/>
                </a:solidFill>
                <a:latin typeface="Times New Roman" panose="02020603050405020304" pitchFamily="18" charset="0"/>
                <a:cs typeface="Times New Roman" panose="02020603050405020304" pitchFamily="18" charset="0"/>
              </a:rPr>
              <a:t>Nhân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vật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Trần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Quốc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Toản</a:t>
            </a:r>
            <a:endParaRPr lang="en-US" sz="2933" b="1" dirty="0">
              <a:solidFill>
                <a:srgbClr val="000000"/>
              </a:solidFill>
              <a:latin typeface="Times New Roman" panose="02020603050405020304" pitchFamily="18" charset="0"/>
              <a:cs typeface="Times New Roman" panose="02020603050405020304" pitchFamily="18" charset="0"/>
            </a:endParaRPr>
          </a:p>
        </p:txBody>
      </p:sp>
      <p:pic>
        <p:nvPicPr>
          <p:cNvPr id="7"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625600" y="1193800"/>
            <a:ext cx="4876800" cy="1536192"/>
          </a:xfrm>
          <a:prstGeom prst="rect">
            <a:avLst/>
          </a:prstGeom>
        </p:spPr>
      </p:pic>
      <p:sp>
        <p:nvSpPr>
          <p:cNvPr id="8" name="TextBox 9"/>
          <p:cNvSpPr txBox="1"/>
          <p:nvPr/>
        </p:nvSpPr>
        <p:spPr>
          <a:xfrm>
            <a:off x="2336800" y="1803400"/>
            <a:ext cx="3962400" cy="338234"/>
          </a:xfrm>
          <a:prstGeom prst="rect">
            <a:avLst/>
          </a:prstGeom>
        </p:spPr>
        <p:txBody>
          <a:bodyPr wrap="square" lIns="0" tIns="0" rIns="0" bIns="0" rtlCol="0" anchor="t">
            <a:spAutoFit/>
          </a:bodyPr>
          <a:lstStyle/>
          <a:p>
            <a:pPr>
              <a:lnSpc>
                <a:spcPts val="2613"/>
              </a:lnSpc>
              <a:spcBef>
                <a:spcPct val="0"/>
              </a:spcBef>
            </a:pPr>
            <a:r>
              <a:rPr lang="en-US" sz="2933" b="1" dirty="0" err="1">
                <a:solidFill>
                  <a:srgbClr val="000000"/>
                </a:solidFill>
                <a:latin typeface="Times New Roman" panose="02020603050405020304" pitchFamily="18" charset="0"/>
                <a:cs typeface="Times New Roman" panose="02020603050405020304" pitchFamily="18" charset="0"/>
              </a:rPr>
              <a:t>Trước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khi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yết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kiến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vua</a:t>
            </a:r>
            <a:endParaRPr lang="en-US" sz="2933"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625600" y="2921000"/>
            <a:ext cx="4876800" cy="1536192"/>
          </a:xfrm>
          <a:prstGeom prst="rect">
            <a:avLst/>
          </a:prstGeom>
        </p:spPr>
      </p:pic>
      <p:sp>
        <p:nvSpPr>
          <p:cNvPr id="10" name="TextBox 9"/>
          <p:cNvSpPr txBox="1"/>
          <p:nvPr/>
        </p:nvSpPr>
        <p:spPr>
          <a:xfrm>
            <a:off x="2336800" y="3530600"/>
            <a:ext cx="3606800" cy="338234"/>
          </a:xfrm>
          <a:prstGeom prst="rect">
            <a:avLst/>
          </a:prstGeom>
        </p:spPr>
        <p:txBody>
          <a:bodyPr wrap="square" lIns="0" tIns="0" rIns="0" bIns="0" rtlCol="0" anchor="t">
            <a:spAutoFit/>
          </a:bodyPr>
          <a:lstStyle/>
          <a:p>
            <a:pPr>
              <a:lnSpc>
                <a:spcPts val="2613"/>
              </a:lnSpc>
              <a:spcBef>
                <a:spcPct val="0"/>
              </a:spcBef>
            </a:pPr>
            <a:r>
              <a:rPr lang="en-US" sz="2933" b="1" dirty="0" err="1">
                <a:solidFill>
                  <a:srgbClr val="000000"/>
                </a:solidFill>
                <a:latin typeface="Times New Roman" panose="02020603050405020304" pitchFamily="18" charset="0"/>
                <a:cs typeface="Times New Roman" panose="02020603050405020304" pitchFamily="18" charset="0"/>
              </a:rPr>
              <a:t>Khi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yết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kiến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vua</a:t>
            </a:r>
            <a:endParaRPr lang="en-US" sz="2933"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625600" y="4800600"/>
            <a:ext cx="4876800" cy="1536192"/>
          </a:xfrm>
          <a:prstGeom prst="rect">
            <a:avLst/>
          </a:prstGeom>
        </p:spPr>
      </p:pic>
      <p:sp>
        <p:nvSpPr>
          <p:cNvPr id="12" name="TextBox 11"/>
          <p:cNvSpPr txBox="1"/>
          <p:nvPr/>
        </p:nvSpPr>
        <p:spPr>
          <a:xfrm>
            <a:off x="2336800" y="5410200"/>
            <a:ext cx="3606800" cy="338234"/>
          </a:xfrm>
          <a:prstGeom prst="rect">
            <a:avLst/>
          </a:prstGeom>
        </p:spPr>
        <p:txBody>
          <a:bodyPr wrap="square" lIns="0" tIns="0" rIns="0" bIns="0" rtlCol="0" anchor="t">
            <a:spAutoFit/>
          </a:bodyPr>
          <a:lstStyle/>
          <a:p>
            <a:pPr>
              <a:lnSpc>
                <a:spcPts val="2613"/>
              </a:lnSpc>
              <a:spcBef>
                <a:spcPct val="0"/>
              </a:spcBef>
            </a:pPr>
            <a:r>
              <a:rPr lang="en-US" sz="2933" b="1" dirty="0" err="1">
                <a:solidFill>
                  <a:srgbClr val="000000"/>
                </a:solidFill>
                <a:latin typeface="Times New Roman" panose="02020603050405020304" pitchFamily="18" charset="0"/>
                <a:cs typeface="Times New Roman" panose="02020603050405020304" pitchFamily="18" charset="0"/>
              </a:rPr>
              <a:t>Sau</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khi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yết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kiến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vua</a:t>
            </a:r>
            <a:endParaRPr lang="en-US" sz="2933"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213600" y="239804"/>
            <a:ext cx="4724400" cy="668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6959600" y="1378575"/>
            <a:ext cx="5232400" cy="6189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3505200" y="-177800"/>
            <a:ext cx="4876800" cy="1536192"/>
          </a:xfrm>
          <a:prstGeom prst="rect">
            <a:avLst/>
          </a:prstGeom>
        </p:spPr>
      </p:pic>
      <p:sp>
        <p:nvSpPr>
          <p:cNvPr id="3" name="TextBox 9"/>
          <p:cNvSpPr txBox="1"/>
          <p:nvPr/>
        </p:nvSpPr>
        <p:spPr>
          <a:xfrm>
            <a:off x="4216400" y="431800"/>
            <a:ext cx="4165600" cy="338234"/>
          </a:xfrm>
          <a:prstGeom prst="rect">
            <a:avLst/>
          </a:prstGeom>
        </p:spPr>
        <p:txBody>
          <a:bodyPr wrap="square" lIns="0" tIns="0" rIns="0" bIns="0" rtlCol="0" anchor="t">
            <a:spAutoFit/>
          </a:bodyPr>
          <a:lstStyle/>
          <a:p>
            <a:pPr>
              <a:lnSpc>
                <a:spcPts val="2613"/>
              </a:lnSpc>
              <a:spcBef>
                <a:spcPct val="0"/>
              </a:spcBef>
            </a:pPr>
            <a:r>
              <a:rPr lang="en-US" sz="2933"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2933"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413385" y="1621270"/>
            <a:ext cx="7409815" cy="338234"/>
          </a:xfrm>
          <a:prstGeom prst="rect">
            <a:avLst/>
          </a:prstGeom>
        </p:spPr>
        <p:txBody>
          <a:bodyPr wrap="square" lIns="0" tIns="0" rIns="0" bIns="0" rtlCol="0" anchor="t">
            <a:spAutoFit/>
          </a:bodyPr>
          <a:lstStyle/>
          <a:p>
            <a:pPr>
              <a:lnSpc>
                <a:spcPts val="2613"/>
              </a:lnSpc>
              <a:spcBef>
                <a:spcPct val="0"/>
              </a:spcBef>
            </a:pP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Khi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đứng</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trên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bến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Bình</a:t>
            </a:r>
            <a:r>
              <a:rPr lang="en-US" sz="2933"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1797951" y="2768600"/>
            <a:ext cx="4225235" cy="3159391"/>
          </a:xfrm>
          <a:prstGeom prst="rect">
            <a:avLst/>
          </a:prstGeom>
        </p:spPr>
        <p:txBody>
          <a:bodyPr wrap="square" lIns="0" tIns="0" rIns="0" bIns="0" rtlCol="0" anchor="t">
            <a:spAutoFit/>
          </a:bodyPr>
          <a:lstStyle/>
          <a:p>
            <a:pPr algn="just">
              <a:spcBef>
                <a:spcPct val="0"/>
              </a:spcBef>
            </a:pP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933"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019799" y="4662902"/>
            <a:ext cx="5484695" cy="338234"/>
          </a:xfrm>
          <a:prstGeom prst="rect">
            <a:avLst/>
          </a:prstGeom>
        </p:spPr>
        <p:txBody>
          <a:bodyPr wrap="square" lIns="0" tIns="0" rIns="0" bIns="0" rtlCol="0" anchor="t">
            <a:spAutoFit/>
          </a:bodyPr>
          <a:lstStyle/>
          <a:p>
            <a:pPr>
              <a:lnSpc>
                <a:spcPts val="2613"/>
              </a:lnSpc>
              <a:spcBef>
                <a:spcPct val="0"/>
              </a:spcBef>
            </a:pP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660400" y="1447800"/>
            <a:ext cx="5046764" cy="0"/>
          </a:xfrm>
          <a:prstGeom prst="line">
            <a:avLst/>
          </a:prstGeom>
          <a:ln w="12700" cap="rnd">
            <a:solidFill>
              <a:srgbClr val="000000"/>
            </a:solidFill>
            <a:prstDash val="solid"/>
            <a:headEnd type="none" w="sm" len="sm"/>
            <a:tailEnd type="none" w="sm" len="sm"/>
          </a:ln>
        </p:spPr>
      </p:sp>
      <p:sp>
        <p:nvSpPr>
          <p:cNvPr id="13" name="AutoShape 12"/>
          <p:cNvSpPr/>
          <p:nvPr/>
        </p:nvSpPr>
        <p:spPr>
          <a:xfrm>
            <a:off x="457200" y="2006600"/>
            <a:ext cx="5046764" cy="0"/>
          </a:xfrm>
          <a:prstGeom prst="line">
            <a:avLst/>
          </a:prstGeom>
          <a:ln w="12700" cap="rnd">
            <a:solidFill>
              <a:srgbClr val="000000"/>
            </a:solidFill>
            <a:prstDash val="solid"/>
            <a:headEnd type="none" w="sm" len="sm"/>
            <a:tailEnd type="none" w="sm" len="sm"/>
          </a:ln>
        </p:spPr>
      </p:sp>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7200" y="5275481"/>
            <a:ext cx="3138665" cy="27432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3505200" y="-177800"/>
            <a:ext cx="4876800" cy="1536192"/>
          </a:xfrm>
          <a:prstGeom prst="rect">
            <a:avLst/>
          </a:prstGeom>
        </p:spPr>
      </p:pic>
      <p:sp>
        <p:nvSpPr>
          <p:cNvPr id="3" name="TextBox 9"/>
          <p:cNvSpPr txBox="1"/>
          <p:nvPr/>
        </p:nvSpPr>
        <p:spPr>
          <a:xfrm>
            <a:off x="4216400" y="431800"/>
            <a:ext cx="4165600" cy="338234"/>
          </a:xfrm>
          <a:prstGeom prst="rect">
            <a:avLst/>
          </a:prstGeom>
        </p:spPr>
        <p:txBody>
          <a:bodyPr wrap="square" lIns="0" tIns="0" rIns="0" bIns="0" rtlCol="0" anchor="t">
            <a:spAutoFit/>
          </a:bodyPr>
          <a:lstStyle/>
          <a:p>
            <a:pPr>
              <a:lnSpc>
                <a:spcPts val="2613"/>
              </a:lnSpc>
              <a:spcBef>
                <a:spcPct val="0"/>
              </a:spcBef>
            </a:pPr>
            <a:r>
              <a:rPr lang="en-US" sz="2933"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2933"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413385" y="1621270"/>
            <a:ext cx="7816215" cy="338234"/>
          </a:xfrm>
          <a:prstGeom prst="rect">
            <a:avLst/>
          </a:prstGeom>
        </p:spPr>
        <p:txBody>
          <a:bodyPr wrap="square" lIns="0" tIns="0" rIns="0" bIns="0" rtlCol="0" anchor="t">
            <a:spAutoFit/>
          </a:bodyPr>
          <a:lstStyle/>
          <a:p>
            <a:pPr>
              <a:lnSpc>
                <a:spcPts val="2613"/>
              </a:lnSpc>
              <a:spcBef>
                <a:spcPct val="0"/>
              </a:spcBef>
            </a:pP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Khi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bị</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quân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Thánh</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Dực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ngăn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xuống</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bến</a:t>
            </a:r>
            <a:endParaRPr lang="en-US" sz="2933"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63859" y="0"/>
            <a:ext cx="1128141" cy="2743200"/>
          </a:xfrm>
          <a:prstGeom prst="rect">
            <a:avLst/>
          </a:prstGeom>
        </p:spPr>
      </p:pic>
      <p:sp>
        <p:nvSpPr>
          <p:cNvPr id="20" name="TextBox 9"/>
          <p:cNvSpPr txBox="1"/>
          <p:nvPr/>
        </p:nvSpPr>
        <p:spPr>
          <a:xfrm>
            <a:off x="6838624" y="3284966"/>
            <a:ext cx="4225235" cy="1805366"/>
          </a:xfrm>
          <a:prstGeom prst="rect">
            <a:avLst/>
          </a:prstGeom>
        </p:spPr>
        <p:txBody>
          <a:bodyPr wrap="square" lIns="0" tIns="0" rIns="0" bIns="0" rtlCol="0" anchor="t">
            <a:spAutoFit/>
          </a:bodyPr>
          <a:lstStyle/>
          <a:p>
            <a:pPr algn="just">
              <a:spcBef>
                <a:spcPct val="0"/>
              </a:spcBef>
            </a:pP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933" b="1" dirty="0">
                <a:latin typeface="Times New Roman" panose="02020603050405020304" pitchFamily="18" charset="0"/>
                <a:cs typeface="Times New Roman" panose="02020603050405020304" pitchFamily="18" charset="0"/>
              </a:rPr>
              <a:t>Trần Quốc Toản bộc lộ sự bức xúc, nóng nảy, thiếu kiềm chế, đi</a:t>
            </a:r>
            <a:r>
              <a:rPr lang="en-US" sz="2933" b="1" dirty="0">
                <a:latin typeface="Times New Roman" panose="02020603050405020304" pitchFamily="18" charset="0"/>
                <a:cs typeface="Times New Roman" panose="02020603050405020304" pitchFamily="18" charset="0"/>
              </a:rPr>
              <a:t>ề</a:t>
            </a:r>
            <a:r>
              <a:rPr lang="vi-VN" sz="2933" b="1" dirty="0">
                <a:latin typeface="Times New Roman" panose="02020603050405020304" pitchFamily="18" charset="0"/>
                <a:cs typeface="Times New Roman" panose="02020603050405020304" pitchFamily="18" charset="0"/>
              </a:rPr>
              <a:t>u có thể dẫn đến nguy hiểm.</a:t>
            </a:r>
            <a:endParaRPr lang="en-US" sz="2933"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358223" y="484714"/>
            <a:ext cx="7657423" cy="7657423"/>
            <a:chOff x="-2636361" y="739283"/>
            <a:chExt cx="11486134" cy="11486134"/>
          </a:xfrm>
        </p:grpSpPr>
        <p:pic>
          <p:nvPicPr>
            <p:cNvPr id="7" name="Picture 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8"/>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660400" y="1447800"/>
            <a:ext cx="5046764" cy="0"/>
          </a:xfrm>
          <a:prstGeom prst="line">
            <a:avLst/>
          </a:prstGeom>
          <a:ln w="12700" cap="rnd">
            <a:solidFill>
              <a:srgbClr val="000000"/>
            </a:solidFill>
            <a:prstDash val="solid"/>
            <a:headEnd type="none" w="sm" len="sm"/>
            <a:tailEnd type="none" w="sm" len="sm"/>
          </a:ln>
        </p:spPr>
      </p:sp>
      <p:sp>
        <p:nvSpPr>
          <p:cNvPr id="12" name="AutoShape 12"/>
          <p:cNvSpPr/>
          <p:nvPr/>
        </p:nvSpPr>
        <p:spPr>
          <a:xfrm>
            <a:off x="457200" y="2006600"/>
            <a:ext cx="5046764" cy="0"/>
          </a:xfrm>
          <a:prstGeom prst="line">
            <a:avLst/>
          </a:prstGeom>
          <a:ln w="12700" cap="rnd">
            <a:solidFill>
              <a:srgbClr val="000000"/>
            </a:solidFill>
            <a:prstDash val="solid"/>
            <a:headEnd type="none" w="sm" len="sm"/>
            <a:tailEnd type="none" w="sm" len="sm"/>
          </a:ln>
        </p:spPr>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5702871" y="5456157"/>
            <a:ext cx="7761071" cy="2803687"/>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6856408" y="1905918"/>
            <a:ext cx="5030792" cy="440787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6705601" y="1795751"/>
            <a:ext cx="5283199" cy="4721135"/>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grpSp>
        <p:nvGrpSpPr>
          <p:cNvPr id="7" name="Group 7"/>
          <p:cNvGrpSpPr/>
          <p:nvPr/>
        </p:nvGrpSpPr>
        <p:grpSpPr>
          <a:xfrm>
            <a:off x="653638" y="2903898"/>
            <a:ext cx="5742161" cy="1294594"/>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8328519" y="200695"/>
            <a:ext cx="1567743" cy="280234"/>
          </a:xfrm>
          <a:prstGeom prst="rect">
            <a:avLst/>
          </a:prstGeom>
        </p:spPr>
      </p:pic>
      <p:pic>
        <p:nvPicPr>
          <p:cNvPr id="13" name="Picture 13"/>
          <p:cNvPicPr>
            <a:picLocks noChangeAspect="1"/>
          </p:cNvPicPr>
          <p:nvPr/>
        </p:nvPicPr>
        <p:blipFill>
          <a:blip r:embed="rId7"/>
          <a:srcRect/>
          <a:stretch>
            <a:fillRect/>
          </a:stretch>
        </p:blipFill>
        <p:spPr>
          <a:xfrm rot="-443034">
            <a:off x="-695009" y="-590072"/>
            <a:ext cx="4082925" cy="1454542"/>
          </a:xfrm>
          <a:prstGeom prst="rect">
            <a:avLst/>
          </a:prstGeom>
        </p:spPr>
      </p:pic>
      <p:pic>
        <p:nvPicPr>
          <p:cNvPr id="3" name="Picture 2"/>
          <p:cNvPicPr>
            <a:picLocks noChangeAspect="1"/>
          </p:cNvPicPr>
          <p:nvPr/>
        </p:nvPicPr>
        <p:blipFill>
          <a:blip r:embed="rId8"/>
          <a:stretch>
            <a:fillRect/>
          </a:stretch>
        </p:blipFill>
        <p:spPr>
          <a:xfrm>
            <a:off x="-362133" y="1422441"/>
            <a:ext cx="7653175" cy="2962913"/>
          </a:xfrm>
          <a:prstGeom prst="rect">
            <a:avLst/>
          </a:prstGeom>
        </p:spPr>
      </p:pic>
      <p:sp>
        <p:nvSpPr>
          <p:cNvPr id="4" name="TextBox 3">
            <a:extLst>
              <a:ext uri="{FF2B5EF4-FFF2-40B4-BE49-F238E27FC236}">
                <a16:creationId xmlns:a16="http://schemas.microsoft.com/office/drawing/2014/main" id="{062483A8-0240-74D9-D75B-C6ECE9CEEE2A}"/>
              </a:ext>
            </a:extLst>
          </p:cNvPr>
          <p:cNvSpPr txBox="1"/>
          <p:nvPr/>
        </p:nvSpPr>
        <p:spPr>
          <a:xfrm>
            <a:off x="1591907" y="776930"/>
            <a:ext cx="10227388"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B. VĂN BẢN </a:t>
            </a:r>
            <a:r>
              <a:rPr lang="en-US" sz="3600" i="1" dirty="0">
                <a:solidFill>
                  <a:srgbClr val="FF0000"/>
                </a:solidFill>
                <a:latin typeface="Times New Roman" panose="02020603050405020304" pitchFamily="18" charset="0"/>
                <a:cs typeface="Times New Roman" panose="02020603050405020304" pitchFamily="18" charset="0"/>
              </a:rPr>
              <a:t>LÁ CỜ THÊU SÁU CHỮ VÀNG</a:t>
            </a:r>
          </a:p>
        </p:txBody>
      </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5080000" y="1968139"/>
            <a:ext cx="8674100" cy="48768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3505200" y="-177800"/>
            <a:ext cx="4876800" cy="1536192"/>
          </a:xfrm>
          <a:prstGeom prst="rect">
            <a:avLst/>
          </a:prstGeom>
        </p:spPr>
      </p:pic>
      <p:sp>
        <p:nvSpPr>
          <p:cNvPr id="3" name="TextBox 9"/>
          <p:cNvSpPr txBox="1"/>
          <p:nvPr/>
        </p:nvSpPr>
        <p:spPr>
          <a:xfrm>
            <a:off x="4431987" y="431947"/>
            <a:ext cx="4165600" cy="338234"/>
          </a:xfrm>
          <a:prstGeom prst="rect">
            <a:avLst/>
          </a:prstGeom>
        </p:spPr>
        <p:txBody>
          <a:bodyPr wrap="square" lIns="0" tIns="0" rIns="0" bIns="0" rtlCol="0" anchor="t">
            <a:spAutoFit/>
          </a:bodyPr>
          <a:lstStyle/>
          <a:p>
            <a:pPr>
              <a:lnSpc>
                <a:spcPts val="2613"/>
              </a:lnSpc>
              <a:spcBef>
                <a:spcPct val="0"/>
              </a:spcBef>
            </a:pPr>
            <a:r>
              <a:rPr lang="en-US" sz="2933"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2933" b="1" dirty="0">
                <a:solidFill>
                  <a:schemeClr val="accent5">
                    <a:lumMod val="50000"/>
                  </a:schemeClr>
                </a:solidFill>
                <a:latin typeface="Times New Roman" panose="02020603050405020304" pitchFamily="18" charset="0"/>
                <a:cs typeface="Times New Roman" panose="02020603050405020304" pitchFamily="18" charset="0"/>
              </a:rPr>
              <a:t> </a:t>
            </a:r>
            <a:r>
              <a:rPr lang="en-US" sz="2933"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2933"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413385" y="1621270"/>
            <a:ext cx="7816215" cy="338234"/>
          </a:xfrm>
          <a:prstGeom prst="rect">
            <a:avLst/>
          </a:prstGeom>
        </p:spPr>
        <p:txBody>
          <a:bodyPr wrap="square" lIns="0" tIns="0" rIns="0" bIns="0" rtlCol="0" anchor="t">
            <a:spAutoFit/>
          </a:bodyPr>
          <a:lstStyle/>
          <a:p>
            <a:pPr>
              <a:lnSpc>
                <a:spcPts val="2613"/>
              </a:lnSpc>
              <a:spcBef>
                <a:spcPct val="0"/>
              </a:spcBef>
            </a:pP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Khi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nói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chuyện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với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vua</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Thiệu</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Bảo</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676940" y="3530600"/>
            <a:ext cx="6790661" cy="1354025"/>
          </a:xfrm>
          <a:prstGeom prst="rect">
            <a:avLst/>
          </a:prstGeom>
        </p:spPr>
        <p:txBody>
          <a:bodyPr wrap="square" lIns="0" tIns="0" rIns="0" bIns="0" rtlCol="0" anchor="t">
            <a:spAutoFit/>
          </a:bodyPr>
          <a:lstStyle/>
          <a:p>
            <a:pPr algn="just">
              <a:spcBef>
                <a:spcPct val="0"/>
              </a:spcBef>
            </a:pP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933" b="1" dirty="0">
                <a:solidFill>
                  <a:srgbClr val="000000"/>
                </a:solidFill>
                <a:latin typeface="Times New Roman" panose="02020603050405020304" pitchFamily="18" charset="0"/>
                <a:cs typeface="Times New Roman" panose="02020603050405020304" pitchFamily="18" charset="0"/>
              </a:rPr>
              <a:t>Trần Quốc Toản mạnh mẽ, ngay thẳng, dám làm dám chịu, đặt vận mệnh đất nước cao hơn tính mạng bản th</a:t>
            </a:r>
            <a:r>
              <a:rPr lang="en-US" sz="2933" b="1" dirty="0">
                <a:solidFill>
                  <a:srgbClr val="000000"/>
                </a:solidFill>
                <a:latin typeface="Times New Roman" panose="02020603050405020304" pitchFamily="18" charset="0"/>
                <a:cs typeface="Times New Roman" panose="02020603050405020304" pitchFamily="18" charset="0"/>
              </a:rPr>
              <a:t>â</a:t>
            </a:r>
            <a:r>
              <a:rPr lang="vi-VN" sz="2933" b="1" dirty="0">
                <a:solidFill>
                  <a:srgbClr val="000000"/>
                </a:solidFill>
                <a:latin typeface="Times New Roman" panose="02020603050405020304" pitchFamily="18" charset="0"/>
                <a:cs typeface="Times New Roman" panose="02020603050405020304" pitchFamily="18" charset="0"/>
              </a:rPr>
              <a:t>n.</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660400" y="1447800"/>
            <a:ext cx="5046764" cy="0"/>
          </a:xfrm>
          <a:prstGeom prst="line">
            <a:avLst/>
          </a:prstGeom>
          <a:ln w="12700" cap="rnd">
            <a:solidFill>
              <a:srgbClr val="000000"/>
            </a:solidFill>
            <a:prstDash val="solid"/>
            <a:headEnd type="none" w="sm" len="sm"/>
            <a:tailEnd type="none" w="sm" len="sm"/>
          </a:ln>
        </p:spPr>
      </p:sp>
      <p:sp>
        <p:nvSpPr>
          <p:cNvPr id="19" name="AutoShape 12"/>
          <p:cNvSpPr/>
          <p:nvPr/>
        </p:nvSpPr>
        <p:spPr>
          <a:xfrm>
            <a:off x="457200" y="2006600"/>
            <a:ext cx="5046764" cy="0"/>
          </a:xfrm>
          <a:prstGeom prst="line">
            <a:avLst/>
          </a:prstGeom>
          <a:ln w="12700" cap="rnd">
            <a:solidFill>
              <a:srgbClr val="000000"/>
            </a:solidFill>
            <a:prstDash val="solid"/>
            <a:headEnd type="none" w="sm" len="sm"/>
            <a:tailEnd type="none" w="sm" len="sm"/>
          </a:ln>
        </p:spPr>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20400" y="-1121931"/>
            <a:ext cx="2393386" cy="2743200"/>
          </a:xfrm>
          <a:prstGeom prst="rect">
            <a:avLst/>
          </a:prstGeom>
        </p:spPr>
      </p:pic>
    </p:spTree>
    <p:extLst>
      <p:ext uri="{BB962C8B-B14F-4D97-AF65-F5344CB8AC3E}">
        <p14:creationId xmlns:p14="http://schemas.microsoft.com/office/powerpoint/2010/main" val="1604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558800" y="685800"/>
            <a:ext cx="5046764"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254001" y="287380"/>
            <a:ext cx="5046762" cy="338234"/>
          </a:xfrm>
          <a:prstGeom prst="rect">
            <a:avLst/>
          </a:prstGeom>
        </p:spPr>
        <p:txBody>
          <a:bodyPr lIns="0" tIns="0" rIns="0" bIns="0" rtlCol="0" anchor="t">
            <a:spAutoFit/>
          </a:bodyPr>
          <a:lstStyle/>
          <a:p>
            <a:pPr>
              <a:lnSpc>
                <a:spcPts val="2613"/>
              </a:lnSpc>
              <a:spcBef>
                <a:spcPct val="0"/>
              </a:spcBef>
            </a:pPr>
            <a:r>
              <a:rPr lang="en-US" sz="2933" b="1" dirty="0">
                <a:solidFill>
                  <a:srgbClr val="000000"/>
                </a:solidFill>
                <a:latin typeface="Times New Roman" panose="02020603050405020304" pitchFamily="18" charset="0"/>
                <a:cs typeface="Times New Roman" panose="02020603050405020304" pitchFamily="18" charset="0"/>
              </a:rPr>
              <a:t>a. </a:t>
            </a:r>
            <a:r>
              <a:rPr lang="en-US" sz="2933" b="1" dirty="0" err="1">
                <a:solidFill>
                  <a:srgbClr val="000000"/>
                </a:solidFill>
                <a:latin typeface="Times New Roman" panose="02020603050405020304" pitchFamily="18" charset="0"/>
                <a:cs typeface="Times New Roman" panose="02020603050405020304" pitchFamily="18" charset="0"/>
              </a:rPr>
              <a:t>Nhân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vật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Trần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Quốc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Toản</a:t>
            </a:r>
            <a:endParaRPr lang="en-US" sz="2933"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606067" y="183621"/>
            <a:ext cx="4724400" cy="66828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711200" y="1556667"/>
            <a:ext cx="6756400" cy="4062074"/>
          </a:xfrm>
          <a:prstGeom prst="rect">
            <a:avLst/>
          </a:prstGeom>
        </p:spPr>
        <p:txBody>
          <a:bodyPr wrap="square" lIns="0" tIns="0" rIns="0" bIns="0" rtlCol="0" anchor="t">
            <a:spAutoFit/>
          </a:bodyPr>
          <a:lstStyle/>
          <a:p>
            <a:pPr algn="just">
              <a:spcBef>
                <a:spcPct val="0"/>
              </a:spcBef>
            </a:pPr>
            <a:r>
              <a:rPr lang="vi-VN" sz="2933" i="1" dirty="0">
                <a:solidFill>
                  <a:srgbClr val="000000"/>
                </a:solidFill>
                <a:latin typeface="Times New Roman" panose="02020603050405020304" pitchFamily="18" charset="0"/>
                <a:cs typeface="Times New Roman" panose="02020603050405020304" pitchFamily="18" charset="0"/>
              </a:rPr>
              <a:t>Tác giả sử dụng nghệ thuật độc thoại, đối thoại, ngôn ngữ mang đậm chất lịch sử, làm nổi bật tính cách, hình tượng nhân vật Trần Quốc Toản với khát khao cống hiến, đánh giặc, một lòng yêu nước nồng nàn cháy bỏng. Biết r</a:t>
            </a:r>
            <a:r>
              <a:rPr lang="en-US" sz="2933" i="1" dirty="0">
                <a:solidFill>
                  <a:srgbClr val="000000"/>
                </a:solidFill>
                <a:latin typeface="Times New Roman" panose="02020603050405020304" pitchFamily="18" charset="0"/>
                <a:cs typeface="Times New Roman" panose="02020603050405020304" pitchFamily="18" charset="0"/>
              </a:rPr>
              <a:t>ằ</a:t>
            </a:r>
            <a:r>
              <a:rPr lang="vi-VN" sz="2933" i="1" dirty="0">
                <a:solidFill>
                  <a:srgbClr val="000000"/>
                </a:solidFill>
                <a:latin typeface="Times New Roman" panose="02020603050405020304" pitchFamily="18" charset="0"/>
                <a:cs typeface="Times New Roman" panose="02020603050405020304" pitchFamily="18" charset="0"/>
              </a:rPr>
              <a:t>ng phạm th</a:t>
            </a:r>
            <a:r>
              <a:rPr lang="en-US" sz="2933" i="1" dirty="0" err="1">
                <a:solidFill>
                  <a:srgbClr val="000000"/>
                </a:solidFill>
                <a:latin typeface="Times New Roman" panose="02020603050405020304" pitchFamily="18" charset="0"/>
                <a:cs typeface="Times New Roman" panose="02020603050405020304" pitchFamily="18" charset="0"/>
              </a:rPr>
              <a:t>ượng</a:t>
            </a:r>
            <a:r>
              <a:rPr lang="vi-VN" sz="2933" i="1" dirty="0">
                <a:solidFill>
                  <a:srgbClr val="000000"/>
                </a:solidFill>
                <a:latin typeface="Times New Roman" panose="02020603050405020304" pitchFamily="18" charset="0"/>
                <a:cs typeface="Times New Roman" panose="02020603050405020304" pitchFamily="18" charset="0"/>
              </a:rPr>
              <a:t> sẽ gánh tội chết nhưng vẫn rất dũng cảm bày tỏ ước muốn đánh giặc của mình. Đó là tâm trạng của một người tu</a:t>
            </a:r>
            <a:r>
              <a:rPr lang="en-US" sz="2933" i="1" dirty="0">
                <a:solidFill>
                  <a:srgbClr val="000000"/>
                </a:solidFill>
                <a:latin typeface="Times New Roman" panose="02020603050405020304" pitchFamily="18" charset="0"/>
                <a:cs typeface="Times New Roman" panose="02020603050405020304" pitchFamily="18" charset="0"/>
              </a:rPr>
              <a:t>ổ</a:t>
            </a:r>
            <a:r>
              <a:rPr lang="vi-VN" sz="2933" i="1" dirty="0">
                <a:solidFill>
                  <a:srgbClr val="000000"/>
                </a:solidFill>
                <a:latin typeface="Times New Roman" panose="02020603050405020304" pitchFamily="18" charset="0"/>
                <a:cs typeface="Times New Roman" panose="02020603050405020304" pitchFamily="18" charset="0"/>
              </a:rPr>
              <a:t>i nhỏ mà chí lớn.</a:t>
            </a:r>
            <a:endParaRPr lang="en-US" sz="2933" i="1"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12419" y="4546600"/>
            <a:ext cx="2371219" cy="27432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558800" y="685800"/>
            <a:ext cx="5046764"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254001" y="287380"/>
            <a:ext cx="5046762" cy="338234"/>
          </a:xfrm>
          <a:prstGeom prst="rect">
            <a:avLst/>
          </a:prstGeom>
        </p:spPr>
        <p:txBody>
          <a:bodyPr lIns="0" tIns="0" rIns="0" bIns="0" rtlCol="0" anchor="t">
            <a:spAutoFit/>
          </a:bodyPr>
          <a:lstStyle/>
          <a:p>
            <a:pPr>
              <a:lnSpc>
                <a:spcPts val="2613"/>
              </a:lnSpc>
              <a:spcBef>
                <a:spcPct val="0"/>
              </a:spcBef>
            </a:pPr>
            <a:r>
              <a:rPr lang="en-US" sz="2933" b="1" dirty="0">
                <a:solidFill>
                  <a:srgbClr val="000000"/>
                </a:solidFill>
                <a:latin typeface="Times New Roman" panose="02020603050405020304" pitchFamily="18" charset="0"/>
                <a:cs typeface="Times New Roman" panose="02020603050405020304" pitchFamily="18" charset="0"/>
              </a:rPr>
              <a:t>b. </a:t>
            </a:r>
            <a:r>
              <a:rPr lang="en-US" sz="2933" b="1" dirty="0" err="1">
                <a:solidFill>
                  <a:srgbClr val="000000"/>
                </a:solidFill>
                <a:latin typeface="Times New Roman" panose="02020603050405020304" pitchFamily="18" charset="0"/>
                <a:cs typeface="Times New Roman" panose="02020603050405020304" pitchFamily="18" charset="0"/>
              </a:rPr>
              <a:t>Nhân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vật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vua</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Thiệu</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Bảo</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583609" y="1865073"/>
            <a:ext cx="6790267" cy="3159391"/>
          </a:xfrm>
          <a:prstGeom prst="rect">
            <a:avLst/>
          </a:prstGeom>
        </p:spPr>
        <p:txBody>
          <a:bodyPr wrap="square" lIns="0" tIns="0" rIns="0" bIns="0" rtlCol="0" anchor="t">
            <a:spAutoFit/>
          </a:bodyPr>
          <a:lstStyle/>
          <a:p>
            <a:pPr algn="just">
              <a:spcBef>
                <a:spcPct val="0"/>
              </a:spcBef>
            </a:pP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t>
            </a:r>
            <a:r>
              <a:rPr lang="vi-VN"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ua vừa nghiêm minh, vừa khoan dung, độ lượng, thể hiện tư cách của đấng quần vương, đồng thời cũng là tư cách của người anh đối với đứa em họ chưa đến tuổi trưởng thành. Trên tất cả, nhà vua nhận ra phẩm chất đáng quý của một chàng trai trẻ trước hoạ đất nước bị xâm lăng.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7497779" y="3212500"/>
            <a:ext cx="6470395" cy="363782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18800" y="-745965"/>
            <a:ext cx="2393386" cy="2743200"/>
          </a:xfrm>
          <a:prstGeom prst="rect">
            <a:avLst/>
          </a:prstGeom>
        </p:spPr>
      </p:pic>
    </p:spTree>
    <p:extLst>
      <p:ext uri="{BB962C8B-B14F-4D97-AF65-F5344CB8AC3E}">
        <p14:creationId xmlns:p14="http://schemas.microsoft.com/office/powerpoint/2010/main" val="8453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3216498" y="34598"/>
            <a:ext cx="5593866" cy="4139139"/>
          </a:xfrm>
          <a:prstGeom prst="rect">
            <a:avLst/>
          </a:prstGeom>
        </p:spPr>
      </p:pic>
      <p:pic>
        <p:nvPicPr>
          <p:cNvPr id="7" name="Picture 7"/>
          <p:cNvPicPr>
            <a:picLocks noChangeAspect="1"/>
          </p:cNvPicPr>
          <p:nvPr/>
        </p:nvPicPr>
        <p:blipFill>
          <a:blip r:embed="rId4"/>
          <a:srcRect/>
          <a:stretch>
            <a:fillRect/>
          </a:stretch>
        </p:blipFill>
        <p:spPr>
          <a:xfrm>
            <a:off x="-971172" y="4334403"/>
            <a:ext cx="2978704" cy="2994548"/>
          </a:xfrm>
          <a:prstGeom prst="rect">
            <a:avLst/>
          </a:prstGeom>
        </p:spPr>
      </p:pic>
      <p:pic>
        <p:nvPicPr>
          <p:cNvPr id="12" name="Picture 12"/>
          <p:cNvPicPr>
            <a:picLocks noChangeAspect="1"/>
          </p:cNvPicPr>
          <p:nvPr/>
        </p:nvPicPr>
        <p:blipFill>
          <a:blip r:embed="rId5"/>
          <a:srcRect/>
          <a:stretch>
            <a:fillRect/>
          </a:stretch>
        </p:blipFill>
        <p:spPr>
          <a:xfrm rot="-2310990">
            <a:off x="10565510" y="-3434520"/>
            <a:ext cx="3819819" cy="60154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9502" y="518214"/>
            <a:ext cx="858782" cy="865491"/>
          </a:xfrm>
          <a:prstGeom prst="rect">
            <a:avLst/>
          </a:prstGeom>
        </p:spPr>
      </p:pic>
      <p:grpSp>
        <p:nvGrpSpPr>
          <p:cNvPr id="9" name="Group 2"/>
          <p:cNvGrpSpPr>
            <a:grpSpLocks noChangeAspect="1"/>
          </p:cNvGrpSpPr>
          <p:nvPr/>
        </p:nvGrpSpPr>
        <p:grpSpPr>
          <a:xfrm>
            <a:off x="-264393" y="1314011"/>
            <a:ext cx="6545219" cy="4801015"/>
            <a:chOff x="0" y="0"/>
            <a:chExt cx="4198620" cy="3079750"/>
          </a:xfrm>
        </p:grpSpPr>
        <p:sp>
          <p:nvSpPr>
            <p:cNvPr id="10"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8"/>
              <a:stretch>
                <a:fillRect l="-3076" r="-3076"/>
              </a:stretch>
            </a:blipFill>
          </p:spPr>
        </p:sp>
      </p:grpSp>
      <p:pic>
        <p:nvPicPr>
          <p:cNvPr id="14" name="Picture 14"/>
          <p:cNvPicPr>
            <a:picLocks noChangeAspect="1"/>
          </p:cNvPicPr>
          <p:nvPr/>
        </p:nvPicPr>
        <p:blipFill>
          <a:blip r:embed="rId9"/>
          <a:srcRect/>
          <a:stretch>
            <a:fillRect/>
          </a:stretch>
        </p:blipFill>
        <p:spPr>
          <a:xfrm>
            <a:off x="2007532" y="1255171"/>
            <a:ext cx="2109648" cy="377099"/>
          </a:xfrm>
          <a:prstGeom prst="rect">
            <a:avLst/>
          </a:prstGeom>
        </p:spPr>
      </p:pic>
      <p:pic>
        <p:nvPicPr>
          <p:cNvPr id="2" name="Picture 1"/>
          <p:cNvPicPr>
            <a:picLocks noChangeAspect="1"/>
          </p:cNvPicPr>
          <p:nvPr/>
        </p:nvPicPr>
        <p:blipFill>
          <a:blip r:embed="rId10"/>
          <a:stretch>
            <a:fillRect/>
          </a:stretch>
        </p:blipFill>
        <p:spPr>
          <a:xfrm>
            <a:off x="4471254" y="1933515"/>
            <a:ext cx="8376630" cy="2906012"/>
          </a:xfrm>
          <a:prstGeom prst="rect">
            <a:avLst/>
          </a:prstGeom>
        </p:spPr>
      </p:pic>
    </p:spTree>
    <p:extLst>
      <p:ext uri="{BB962C8B-B14F-4D97-AF65-F5344CB8AC3E}">
        <p14:creationId xmlns:p14="http://schemas.microsoft.com/office/powerpoint/2010/main" val="17942280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2765389" y="336376"/>
            <a:ext cx="6858000" cy="902683"/>
          </a:xfrm>
          <a:prstGeom prst="rect">
            <a:avLst/>
          </a:prstGeom>
        </p:spPr>
        <p:txBody>
          <a:bodyPr wrap="square" lIns="0" tIns="0" rIns="0" bIns="0" rtlCol="0" anchor="t">
            <a:spAutoFit/>
          </a:bodyPr>
          <a:lstStyle/>
          <a:p>
            <a:pPr algn="just">
              <a:spcBef>
                <a:spcPct val="0"/>
              </a:spcBef>
            </a:pPr>
            <a:r>
              <a:rPr lang="en-US" sz="2933" b="1" dirty="0">
                <a:latin typeface="Times New Roman" panose="02020603050405020304" pitchFamily="18" charset="0"/>
                <a:cs typeface="Times New Roman" panose="02020603050405020304" pitchFamily="18" charset="0"/>
              </a:rPr>
              <a:t>S</a:t>
            </a:r>
            <a:r>
              <a:rPr lang="vi-VN" sz="2933"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2933" b="1" dirty="0">
              <a:solidFill>
                <a:srgbClr val="000000"/>
              </a:solidFill>
              <a:latin typeface="+mj-lt"/>
              <a:cs typeface="Times New Roman" panose="02020603050405020304" pitchFamily="18" charset="0"/>
            </a:endParaRPr>
          </a:p>
        </p:txBody>
      </p:sp>
      <p:sp>
        <p:nvSpPr>
          <p:cNvPr id="22" name="TextBox 9"/>
          <p:cNvSpPr txBox="1"/>
          <p:nvPr/>
        </p:nvSpPr>
        <p:spPr>
          <a:xfrm>
            <a:off x="304800" y="1414384"/>
            <a:ext cx="11684000" cy="1354025"/>
          </a:xfrm>
          <a:prstGeom prst="rect">
            <a:avLst/>
          </a:prstGeom>
        </p:spPr>
        <p:txBody>
          <a:bodyPr wrap="square" lIns="0" tIns="0" rIns="0" bIns="0" rtlCol="0" anchor="t">
            <a:spAutoFit/>
          </a:bodyPr>
          <a:lstStyle/>
          <a:p>
            <a:pPr algn="just">
              <a:spcBef>
                <a:spcPct val="0"/>
              </a:spcBef>
            </a:pPr>
            <a:r>
              <a:rPr lang="en-US" sz="2933" dirty="0">
                <a:latin typeface="Times New Roman" panose="02020603050405020304" pitchFamily="18" charset="0"/>
                <a:cs typeface="Times New Roman" panose="02020603050405020304" pitchFamily="18" charset="0"/>
              </a:rPr>
              <a:t>T</a:t>
            </a:r>
            <a:r>
              <a:rPr lang="vi-VN" sz="2933" dirty="0">
                <a:latin typeface="+mj-lt"/>
              </a:rPr>
              <a:t>rong mạch kể của người kể chuyện ngôi thứ ba, bỗng nhiên xuất hiện lời của một nhân vật </a:t>
            </a:r>
            <a:r>
              <a:rPr lang="en-US" sz="2933" dirty="0">
                <a:latin typeface="Times New Roman" panose="02020603050405020304" pitchFamily="18" charset="0"/>
                <a:cs typeface="Times New Roman" panose="02020603050405020304" pitchFamily="18" charset="0"/>
              </a:rPr>
              <a:t>ở</a:t>
            </a:r>
            <a:r>
              <a:rPr lang="vi-VN" sz="2933" dirty="0">
                <a:latin typeface="+mj-lt"/>
              </a:rPr>
              <a:t> ngôi thứ nhất, hoặc nghe một giọng khác lạ cất lên, không thuộc giọng kể</a:t>
            </a:r>
            <a:r>
              <a:rPr lang="en-US" sz="2933" dirty="0">
                <a:latin typeface="+mj-lt"/>
              </a:rPr>
              <a:t>.</a:t>
            </a:r>
            <a:endParaRPr lang="en-US" sz="2933" i="1" dirty="0">
              <a:solidFill>
                <a:srgbClr val="000000"/>
              </a:solidFill>
              <a:latin typeface="+mj-lt"/>
              <a:cs typeface="Times New Roman" panose="02020603050405020304" pitchFamily="18" charset="0"/>
            </a:endParaRPr>
          </a:p>
        </p:txBody>
      </p:sp>
      <p:sp>
        <p:nvSpPr>
          <p:cNvPr id="9" name="AutoShape 8"/>
          <p:cNvSpPr/>
          <p:nvPr/>
        </p:nvSpPr>
        <p:spPr>
          <a:xfrm>
            <a:off x="3505200" y="330200"/>
            <a:ext cx="5046764" cy="0"/>
          </a:xfrm>
          <a:prstGeom prst="line">
            <a:avLst/>
          </a:prstGeom>
          <a:ln w="12700" cap="rnd">
            <a:solidFill>
              <a:srgbClr val="000000"/>
            </a:solidFill>
            <a:prstDash val="solid"/>
            <a:headEnd type="none" w="sm" len="sm"/>
            <a:tailEnd type="none" w="sm" len="sm"/>
          </a:ln>
        </p:spPr>
      </p:sp>
      <p:sp>
        <p:nvSpPr>
          <p:cNvPr id="10" name="AutoShape 12"/>
          <p:cNvSpPr/>
          <p:nvPr/>
        </p:nvSpPr>
        <p:spPr>
          <a:xfrm>
            <a:off x="3460039" y="1312639"/>
            <a:ext cx="5046764"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94815" y="-1244707"/>
            <a:ext cx="2371219" cy="27432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0113" y="-1850195"/>
            <a:ext cx="2872461" cy="2743200"/>
          </a:xfrm>
          <a:prstGeom prst="rect">
            <a:avLst/>
          </a:prstGeom>
        </p:spPr>
      </p:pic>
      <p:sp>
        <p:nvSpPr>
          <p:cNvPr id="2" name="Rectangle 1"/>
          <p:cNvSpPr/>
          <p:nvPr/>
        </p:nvSpPr>
        <p:spPr>
          <a:xfrm>
            <a:off x="304800" y="2768600"/>
            <a:ext cx="11684000" cy="4154407"/>
          </a:xfrm>
          <a:prstGeom prst="rect">
            <a:avLst/>
          </a:prstGeom>
        </p:spPr>
        <p:txBody>
          <a:bodyPr wrap="square">
            <a:spAutoFit/>
          </a:bodyPr>
          <a:lstStyle/>
          <a:p>
            <a:pPr algn="just"/>
            <a:r>
              <a:rPr lang="vi-VN" sz="2933"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n</a:t>
            </a:r>
            <a:r>
              <a:rPr lang="en-US"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ta mới phải đứng rìa nhục nhã th</a:t>
            </a:r>
            <a:r>
              <a:rPr lang="en-US"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này</a:t>
            </a:r>
            <a:r>
              <a:rPr lang="vi-VN"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để</a:t>
            </a:r>
            <a:r>
              <a:rPr lang="en-US"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2933"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lấy nước Nam</a:t>
            </a:r>
            <a:r>
              <a:rPr lang="en-US"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933"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có việc đánh, làm gì phải kéo ra tận đây mà bàn đi bàn lại? </a:t>
            </a:r>
            <a:r>
              <a:rPr lang="vi-VN"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 L</a:t>
            </a:r>
            <a:r>
              <a:rPr lang="en-US"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2933"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2765389" y="336376"/>
            <a:ext cx="6858000" cy="902683"/>
          </a:xfrm>
          <a:prstGeom prst="rect">
            <a:avLst/>
          </a:prstGeom>
        </p:spPr>
        <p:txBody>
          <a:bodyPr wrap="square" lIns="0" tIns="0" rIns="0" bIns="0" rtlCol="0" anchor="t">
            <a:spAutoFit/>
          </a:bodyPr>
          <a:lstStyle/>
          <a:p>
            <a:pPr algn="just">
              <a:spcBef>
                <a:spcPct val="0"/>
              </a:spcBef>
            </a:pPr>
            <a:r>
              <a:rPr lang="en-US" sz="2933" b="1" dirty="0">
                <a:latin typeface="Times New Roman" panose="02020603050405020304" pitchFamily="18" charset="0"/>
                <a:cs typeface="Times New Roman" panose="02020603050405020304" pitchFamily="18" charset="0"/>
              </a:rPr>
              <a:t>S</a:t>
            </a:r>
            <a:r>
              <a:rPr lang="vi-VN" sz="2933"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2933" b="1" dirty="0">
              <a:solidFill>
                <a:srgbClr val="000000"/>
              </a:solidFill>
              <a:latin typeface="+mj-lt"/>
              <a:cs typeface="Times New Roman" panose="02020603050405020304" pitchFamily="18" charset="0"/>
            </a:endParaRPr>
          </a:p>
        </p:txBody>
      </p:sp>
      <p:sp>
        <p:nvSpPr>
          <p:cNvPr id="22" name="TextBox 9"/>
          <p:cNvSpPr txBox="1"/>
          <p:nvPr/>
        </p:nvSpPr>
        <p:spPr>
          <a:xfrm>
            <a:off x="304800" y="1414384"/>
            <a:ext cx="11684000" cy="1354025"/>
          </a:xfrm>
          <a:prstGeom prst="rect">
            <a:avLst/>
          </a:prstGeom>
        </p:spPr>
        <p:txBody>
          <a:bodyPr wrap="square" lIns="0" tIns="0" rIns="0" bIns="0" rtlCol="0" anchor="t">
            <a:spAutoFit/>
          </a:bodyPr>
          <a:lstStyle/>
          <a:p>
            <a:pPr algn="just">
              <a:spcBef>
                <a:spcPct val="0"/>
              </a:spcBef>
            </a:pPr>
            <a:r>
              <a:rPr lang="en-US" sz="2933" dirty="0">
                <a:latin typeface="Times New Roman" panose="02020603050405020304" pitchFamily="18" charset="0"/>
                <a:cs typeface="Times New Roman" panose="02020603050405020304" pitchFamily="18" charset="0"/>
              </a:rPr>
              <a:t>T</a:t>
            </a:r>
            <a:r>
              <a:rPr lang="vi-VN" sz="2933" dirty="0">
                <a:latin typeface="+mj-lt"/>
              </a:rPr>
              <a:t>rong mạch kể của người kể chuyện ngôi thứ ba, bỗng nhiên xuất hiện lời của một nhân vật ỗ ngôi thứ nhất, hoặc nghe một giọng khác lạ cất lên, không thuộc giọng kể</a:t>
            </a:r>
            <a:endParaRPr lang="en-US" sz="2933" i="1" dirty="0">
              <a:solidFill>
                <a:srgbClr val="000000"/>
              </a:solidFill>
              <a:latin typeface="+mj-lt"/>
              <a:cs typeface="Times New Roman" panose="02020603050405020304" pitchFamily="18" charset="0"/>
            </a:endParaRPr>
          </a:p>
        </p:txBody>
      </p:sp>
      <p:sp>
        <p:nvSpPr>
          <p:cNvPr id="9" name="AutoShape 8"/>
          <p:cNvSpPr/>
          <p:nvPr/>
        </p:nvSpPr>
        <p:spPr>
          <a:xfrm>
            <a:off x="3505200" y="330200"/>
            <a:ext cx="5046764" cy="0"/>
          </a:xfrm>
          <a:prstGeom prst="line">
            <a:avLst/>
          </a:prstGeom>
          <a:ln w="12700" cap="rnd">
            <a:solidFill>
              <a:srgbClr val="000000"/>
            </a:solidFill>
            <a:prstDash val="solid"/>
            <a:headEnd type="none" w="sm" len="sm"/>
            <a:tailEnd type="none" w="sm" len="sm"/>
          </a:ln>
        </p:spPr>
      </p:sp>
      <p:sp>
        <p:nvSpPr>
          <p:cNvPr id="10" name="AutoShape 12"/>
          <p:cNvSpPr/>
          <p:nvPr/>
        </p:nvSpPr>
        <p:spPr>
          <a:xfrm>
            <a:off x="3460039" y="1312639"/>
            <a:ext cx="5046764"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94815" y="-1244707"/>
            <a:ext cx="2371219" cy="27432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0113" y="-1850195"/>
            <a:ext cx="2872461" cy="2743200"/>
          </a:xfrm>
          <a:prstGeom prst="rect">
            <a:avLst/>
          </a:prstGeom>
        </p:spPr>
      </p:pic>
      <p:sp>
        <p:nvSpPr>
          <p:cNvPr id="2" name="Rectangle 1"/>
          <p:cNvSpPr/>
          <p:nvPr/>
        </p:nvSpPr>
        <p:spPr>
          <a:xfrm>
            <a:off x="304800" y="2768600"/>
            <a:ext cx="11684000" cy="1446358"/>
          </a:xfrm>
          <a:prstGeom prst="rect">
            <a:avLst/>
          </a:prstGeom>
        </p:spPr>
        <p:txBody>
          <a:bodyPr wrap="square">
            <a:spAutoFit/>
          </a:bodyPr>
          <a:lstStyle/>
          <a:p>
            <a:pPr algn="just"/>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7"/>
          <a:srcRect/>
          <a:stretch>
            <a:fillRect/>
          </a:stretch>
        </p:blipFill>
        <p:spPr>
          <a:xfrm rot="-286929">
            <a:off x="5719850" y="6019104"/>
            <a:ext cx="7317031" cy="1411142"/>
          </a:xfrm>
          <a:prstGeom prst="rect">
            <a:avLst/>
          </a:prstGeom>
        </p:spPr>
      </p:pic>
      <p:pic>
        <p:nvPicPr>
          <p:cNvPr id="12" name="Picture 6"/>
          <p:cNvPicPr>
            <a:picLocks noChangeAspect="1"/>
          </p:cNvPicPr>
          <p:nvPr/>
        </p:nvPicPr>
        <p:blipFill>
          <a:blip r:embed="rId8"/>
          <a:srcRect/>
          <a:stretch>
            <a:fillRect/>
          </a:stretch>
        </p:blipFill>
        <p:spPr>
          <a:xfrm>
            <a:off x="-1879600" y="5258868"/>
            <a:ext cx="8129256" cy="2931613"/>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5719850" y="6019104"/>
            <a:ext cx="7317031" cy="1411142"/>
          </a:xfrm>
          <a:prstGeom prst="rect">
            <a:avLst/>
          </a:prstGeom>
        </p:spPr>
      </p:pic>
      <p:pic>
        <p:nvPicPr>
          <p:cNvPr id="6" name="Picture 6"/>
          <p:cNvPicPr>
            <a:picLocks noChangeAspect="1"/>
          </p:cNvPicPr>
          <p:nvPr/>
        </p:nvPicPr>
        <p:blipFill>
          <a:blip r:embed="rId4"/>
          <a:srcRect/>
          <a:stretch>
            <a:fillRect/>
          </a:stretch>
        </p:blipFill>
        <p:spPr>
          <a:xfrm>
            <a:off x="-1879600" y="5258868"/>
            <a:ext cx="8129256" cy="2931613"/>
          </a:xfrm>
          <a:prstGeom prst="rect">
            <a:avLst/>
          </a:prstGeom>
        </p:spPr>
      </p:pic>
      <p:sp>
        <p:nvSpPr>
          <p:cNvPr id="21" name="TextBox 9"/>
          <p:cNvSpPr txBox="1"/>
          <p:nvPr/>
        </p:nvSpPr>
        <p:spPr>
          <a:xfrm>
            <a:off x="3505200" y="382333"/>
            <a:ext cx="5046762" cy="451342"/>
          </a:xfrm>
          <a:prstGeom prst="rect">
            <a:avLst/>
          </a:prstGeom>
        </p:spPr>
        <p:txBody>
          <a:bodyPr lIns="0" tIns="0" rIns="0" bIns="0" rtlCol="0" anchor="t">
            <a:spAutoFit/>
          </a:bodyPr>
          <a:lstStyle/>
          <a:p>
            <a:pPr algn="just">
              <a:spcBef>
                <a:spcPct val="0"/>
              </a:spcBef>
            </a:pPr>
            <a:r>
              <a:rPr lang="en-US" sz="2933" b="1" dirty="0" err="1">
                <a:solidFill>
                  <a:srgbClr val="000000"/>
                </a:solidFill>
                <a:latin typeface="Times New Roman" panose="02020603050405020304" pitchFamily="18" charset="0"/>
                <a:cs typeface="Times New Roman" panose="02020603050405020304" pitchFamily="18" charset="0"/>
              </a:rPr>
              <a:t>Ngôn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ngữ</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đậm</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màu</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sắc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lịch</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sử</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254000" y="1186646"/>
            <a:ext cx="5419763" cy="4513415"/>
          </a:xfrm>
          <a:prstGeom prst="rect">
            <a:avLst/>
          </a:prstGeom>
        </p:spPr>
        <p:txBody>
          <a:bodyPr wrap="square" lIns="0" tIns="0" rIns="0" bIns="0" rtlCol="0" anchor="t">
            <a:spAutoFit/>
          </a:bodyPr>
          <a:lstStyle/>
          <a:p>
            <a:pPr algn="just">
              <a:spcBef>
                <a:spcPct val="0"/>
              </a:spcBef>
            </a:pPr>
            <a:r>
              <a:rPr lang="vi-VN" sz="2933" b="1" dirty="0">
                <a:latin typeface="+mj-lt"/>
              </a:rPr>
              <a:t>Ngôn ngữ người kể chuyện</a:t>
            </a:r>
            <a:r>
              <a:rPr lang="vi-VN" sz="2933" dirty="0">
                <a:latin typeface="+mj-lt"/>
              </a:rPr>
              <a:t>: những từ ngữ gọi đúng chức tước, địa vị, vật dụng,... của các nhân vật: </a:t>
            </a:r>
            <a:r>
              <a:rPr lang="vi-VN" sz="2933" i="1" dirty="0">
                <a:latin typeface="+mj-lt"/>
              </a:rPr>
              <a:t>quan gia, đấng thiên tử, vương hầu, Hưng Đạo Vương, Chiêu Minh Vương, Chiêu Quốc Vương, Hoài Văn Hầu, quân Thánh Dực, thuyền ngự, đồ nghi trượng, ngươi nội thị,... </a:t>
            </a:r>
            <a:r>
              <a:rPr lang="en-US" sz="2933" i="1" dirty="0">
                <a:latin typeface="+mj-lt"/>
                <a:sym typeface="Wingdings" panose="05000000000000000000" pitchFamily="2" charset="2"/>
              </a:rPr>
              <a:t> </a:t>
            </a:r>
            <a:r>
              <a:rPr lang="vi-VN" sz="2933" dirty="0">
                <a:latin typeface="+mj-lt"/>
              </a:rPr>
              <a:t>Đ</a:t>
            </a:r>
            <a:r>
              <a:rPr lang="en-US" sz="2933" dirty="0">
                <a:latin typeface="Times New Roman" panose="02020603050405020304" pitchFamily="18" charset="0"/>
                <a:cs typeface="Times New Roman" panose="02020603050405020304" pitchFamily="18" charset="0"/>
              </a:rPr>
              <a:t>â</a:t>
            </a:r>
            <a:r>
              <a:rPr lang="vi-VN" sz="2933" dirty="0">
                <a:latin typeface="+mj-lt"/>
              </a:rPr>
              <a:t>y là ngôn ngữ thuộc v</a:t>
            </a:r>
            <a:r>
              <a:rPr lang="en-US" sz="2933" dirty="0">
                <a:latin typeface="Times New Roman" panose="02020603050405020304" pitchFamily="18" charset="0"/>
                <a:cs typeface="Times New Roman" panose="02020603050405020304" pitchFamily="18" charset="0"/>
              </a:rPr>
              <a:t>ề</a:t>
            </a:r>
            <a:r>
              <a:rPr lang="vi-VN" sz="2933" dirty="0">
                <a:latin typeface="+mj-lt"/>
              </a:rPr>
              <a:t> một thời xa xưa trong lịch sử.</a:t>
            </a:r>
            <a:endParaRPr lang="en-US" sz="2933" b="1" dirty="0">
              <a:solidFill>
                <a:srgbClr val="000000"/>
              </a:solidFill>
              <a:latin typeface="+mj-lt"/>
              <a:cs typeface="Times New Roman" panose="02020603050405020304" pitchFamily="18" charset="0"/>
            </a:endParaRPr>
          </a:p>
        </p:txBody>
      </p:sp>
      <p:sp>
        <p:nvSpPr>
          <p:cNvPr id="23" name="TextBox 9"/>
          <p:cNvSpPr txBox="1"/>
          <p:nvPr/>
        </p:nvSpPr>
        <p:spPr>
          <a:xfrm>
            <a:off x="6293080" y="1182471"/>
            <a:ext cx="5289320" cy="4964757"/>
          </a:xfrm>
          <a:prstGeom prst="rect">
            <a:avLst/>
          </a:prstGeom>
        </p:spPr>
        <p:txBody>
          <a:bodyPr wrap="square" lIns="0" tIns="0" rIns="0" bIns="0" rtlCol="0" anchor="t">
            <a:spAutoFit/>
          </a:bodyPr>
          <a:lstStyle/>
          <a:p>
            <a:pPr algn="just">
              <a:spcBef>
                <a:spcPct val="0"/>
              </a:spcBef>
            </a:pPr>
            <a:r>
              <a:rPr lang="en-US" sz="2933" b="1" dirty="0" err="1">
                <a:solidFill>
                  <a:srgbClr val="000000"/>
                </a:solidFill>
                <a:latin typeface="Times New Roman" panose="02020603050405020304" pitchFamily="18" charset="0"/>
                <a:cs typeface="Times New Roman" panose="02020603050405020304" pitchFamily="18" charset="0"/>
              </a:rPr>
              <a:t>Ngôn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ngữ</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đối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thoại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giữa</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các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nhân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vật</a:t>
            </a:r>
            <a:r>
              <a:rPr lang="en-US" sz="2933" b="1" dirty="0">
                <a:solidFill>
                  <a:srgbClr val="000000"/>
                </a:solidFill>
                <a:latin typeface="Times New Roman" panose="02020603050405020304" pitchFamily="18" charset="0"/>
                <a:cs typeface="Times New Roman" panose="02020603050405020304" pitchFamily="18" charset="0"/>
              </a:rPr>
              <a:t>:</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 cho thấy cách nó</a:t>
            </a:r>
            <a:r>
              <a:rPr lang="en-US" sz="2933" dirty="0" err="1">
                <a:latin typeface="Times New Roman" panose="02020603050405020304" pitchFamily="18" charset="0"/>
                <a:cs typeface="Times New Roman" panose="02020603050405020304" pitchFamily="18" charset="0"/>
              </a:rPr>
              <a:t>i</a:t>
            </a:r>
            <a:r>
              <a:rPr lang="vi-VN" sz="2933" dirty="0">
                <a:latin typeface="Times New Roman" panose="02020603050405020304" pitchFamily="18" charset="0"/>
                <a:cs typeface="Times New Roman" panose="02020603050405020304" pitchFamily="18" charset="0"/>
              </a:rPr>
              <a:t> năng của con người thời xưa, ví d</a:t>
            </a:r>
            <a:r>
              <a:rPr lang="en-US" sz="2933" dirty="0">
                <a:latin typeface="Times New Roman" panose="02020603050405020304" pitchFamily="18" charset="0"/>
                <a:cs typeface="Times New Roman" panose="02020603050405020304" pitchFamily="18" charset="0"/>
              </a:rPr>
              <a:t>ụ</a:t>
            </a:r>
            <a:r>
              <a:rPr lang="vi-VN" sz="2933" dirty="0">
                <a:latin typeface="Times New Roman" panose="02020603050405020304" pitchFamily="18" charset="0"/>
                <a:cs typeface="Times New Roman" panose="02020603050405020304" pitchFamily="18" charset="0"/>
              </a:rPr>
              <a:t> </a:t>
            </a:r>
            <a:r>
              <a:rPr lang="vi-VN" sz="2933" i="1" dirty="0">
                <a:latin typeface="Times New Roman" panose="02020603050405020304" pitchFamily="18" charset="0"/>
                <a:cs typeface="Times New Roman" panose="02020603050405020304" pitchFamily="18" charset="0"/>
              </a:rPr>
              <a:t>“Quân pháp </a:t>
            </a:r>
            <a:r>
              <a:rPr lang="en-US" sz="2933" i="1" dirty="0" err="1">
                <a:latin typeface="Times New Roman" panose="02020603050405020304" pitchFamily="18" charset="0"/>
                <a:cs typeface="Times New Roman" panose="02020603050405020304" pitchFamily="18" charset="0"/>
              </a:rPr>
              <a:t>vô</a:t>
            </a:r>
            <a:r>
              <a:rPr lang="en-US" sz="2933" i="1" dirty="0">
                <a:latin typeface="Times New Roman" panose="02020603050405020304" pitchFamily="18" charset="0"/>
                <a:cs typeface="Times New Roman" panose="02020603050405020304" pitchFamily="18" charset="0"/>
              </a:rPr>
              <a:t> </a:t>
            </a:r>
            <a:r>
              <a:rPr lang="en-US" sz="2933" i="1" dirty="0" err="1">
                <a:latin typeface="Times New Roman" panose="02020603050405020304" pitchFamily="18" charset="0"/>
                <a:cs typeface="Times New Roman" panose="02020603050405020304" pitchFamily="18" charset="0"/>
              </a:rPr>
              <a:t>thân</a:t>
            </a:r>
            <a:r>
              <a:rPr lang="vi-VN" sz="2933" i="1" dirty="0">
                <a:latin typeface="Times New Roman" panose="02020603050405020304" pitchFamily="18" charset="0"/>
                <a:cs typeface="Times New Roman" panose="02020603050405020304" pitchFamily="18" charset="0"/>
              </a:rPr>
              <a:t>, hầu kh</a:t>
            </a:r>
            <a:r>
              <a:rPr lang="en-US" sz="2933" i="1" dirty="0">
                <a:latin typeface="Times New Roman" panose="02020603050405020304" pitchFamily="18" charset="0"/>
                <a:cs typeface="Times New Roman" panose="02020603050405020304" pitchFamily="18" charset="0"/>
              </a:rPr>
              <a:t>ô</a:t>
            </a:r>
            <a:r>
              <a:rPr lang="vi-VN" sz="2933" i="1" dirty="0">
                <a:latin typeface="Times New Roman" panose="02020603050405020304" pitchFamily="18" charset="0"/>
                <a:cs typeface="Times New Roman" panose="02020603050405020304" pitchFamily="18" charset="0"/>
              </a:rPr>
              <a:t>ng có phận sự ở đây, nên trở ra cho anh em </a:t>
            </a:r>
            <a:r>
              <a:rPr lang="en-US" sz="2933" i="1" dirty="0">
                <a:latin typeface="Times New Roman" panose="02020603050405020304" pitchFamily="18" charset="0"/>
                <a:cs typeface="Times New Roman" panose="02020603050405020304" pitchFamily="18" charset="0"/>
              </a:rPr>
              <a:t>l</a:t>
            </a:r>
            <a:r>
              <a:rPr lang="vi-VN" sz="2933" i="1" dirty="0">
                <a:latin typeface="Times New Roman" panose="02020603050405020304" pitchFamily="18" charset="0"/>
                <a:cs typeface="Times New Roman" panose="02020603050405020304" pitchFamily="18" charset="0"/>
              </a:rPr>
              <a:t>àm việc. Nhược bằng khinh thường phép nước, anh em tất phải chiếu theo thượng lệnh”; “Ta xuống xin bệ kiến quan gia, kh</a:t>
            </a:r>
            <a:r>
              <a:rPr lang="en-US" sz="2933" i="1" dirty="0">
                <a:latin typeface="Times New Roman" panose="02020603050405020304" pitchFamily="18" charset="0"/>
                <a:cs typeface="Times New Roman" panose="02020603050405020304" pitchFamily="18" charset="0"/>
              </a:rPr>
              <a:t>ô</a:t>
            </a:r>
            <a:r>
              <a:rPr lang="vi-VN" sz="2933" i="1" dirty="0">
                <a:latin typeface="Times New Roman" panose="02020603050405020304" pitchFamily="18" charset="0"/>
                <a:cs typeface="Times New Roman" panose="02020603050405020304" pitchFamily="18" charset="0"/>
              </a:rPr>
              <a:t>ng kẻ nào được giữ ta </a:t>
            </a:r>
            <a:r>
              <a:rPr lang="en-US" sz="2933" i="1" dirty="0">
                <a:latin typeface="Times New Roman" panose="02020603050405020304" pitchFamily="18" charset="0"/>
                <a:cs typeface="Times New Roman" panose="02020603050405020304" pitchFamily="18" charset="0"/>
              </a:rPr>
              <a:t>l</a:t>
            </a:r>
            <a:r>
              <a:rPr lang="vi-VN" sz="2933" i="1" dirty="0">
                <a:latin typeface="Times New Roman" panose="02020603050405020304" pitchFamily="18" charset="0"/>
                <a:cs typeface="Times New Roman" panose="02020603050405020304" pitchFamily="18" charset="0"/>
              </a:rPr>
              <a:t>ại. L</a:t>
            </a:r>
            <a:r>
              <a:rPr lang="en-US" sz="2933" i="1" dirty="0" err="1">
                <a:latin typeface="Times New Roman" panose="02020603050405020304" pitchFamily="18" charset="0"/>
                <a:cs typeface="Times New Roman" panose="02020603050405020304" pitchFamily="18" charset="0"/>
              </a:rPr>
              <a:t>ôi</a:t>
            </a:r>
            <a:r>
              <a:rPr lang="en-US" sz="2933" i="1" dirty="0">
                <a:latin typeface="Times New Roman" panose="02020603050405020304" pitchFamily="18" charset="0"/>
                <a:cs typeface="Times New Roman" panose="02020603050405020304" pitchFamily="18" charset="0"/>
              </a:rPr>
              <a:t> </a:t>
            </a:r>
            <a:r>
              <a:rPr lang="vi-VN" sz="2933" i="1" dirty="0">
                <a:latin typeface="Times New Roman" panose="02020603050405020304" pitchFamily="18" charset="0"/>
                <a:cs typeface="Times New Roman" panose="02020603050405020304" pitchFamily="18" charset="0"/>
              </a:rPr>
              <a:t>th</a:t>
            </a:r>
            <a:r>
              <a:rPr lang="en-US" sz="2933" i="1" dirty="0">
                <a:latin typeface="Times New Roman" panose="02020603050405020304" pitchFamily="18" charset="0"/>
                <a:cs typeface="Times New Roman" panose="02020603050405020304" pitchFamily="18" charset="0"/>
              </a:rPr>
              <a:t>ô</a:t>
            </a:r>
            <a:r>
              <a:rPr lang="vi-VN" sz="2933" i="1" dirty="0">
                <a:latin typeface="Times New Roman" panose="02020603050405020304" pitchFamily="18" charset="0"/>
                <a:cs typeface="Times New Roman" panose="02020603050405020304" pitchFamily="18" charset="0"/>
              </a:rPr>
              <a:t>i thì hãy nhìn lưỡi gươm này’”.</a:t>
            </a:r>
            <a:endParaRPr lang="en-US" sz="2933"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3505200" y="330200"/>
            <a:ext cx="5046764" cy="0"/>
          </a:xfrm>
          <a:prstGeom prst="line">
            <a:avLst/>
          </a:prstGeom>
          <a:ln w="12700" cap="rnd">
            <a:solidFill>
              <a:srgbClr val="000000"/>
            </a:solidFill>
            <a:prstDash val="solid"/>
            <a:headEnd type="none" w="sm" len="sm"/>
            <a:tailEnd type="none" w="sm" len="sm"/>
          </a:ln>
        </p:spPr>
      </p:sp>
      <p:sp>
        <p:nvSpPr>
          <p:cNvPr id="10" name="AutoShape 12"/>
          <p:cNvSpPr/>
          <p:nvPr/>
        </p:nvSpPr>
        <p:spPr>
          <a:xfrm>
            <a:off x="3505198" y="893005"/>
            <a:ext cx="5046764" cy="0"/>
          </a:xfrm>
          <a:prstGeom prst="line">
            <a:avLst/>
          </a:prstGeom>
          <a:ln w="12700" cap="rnd">
            <a:solidFill>
              <a:srgbClr val="000000"/>
            </a:solidFill>
            <a:prstDash val="solid"/>
            <a:headEnd type="none" w="sm" len="sm"/>
            <a:tailEnd type="none" w="sm" len="sm"/>
          </a:ln>
        </p:spPr>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41661" y="1108161"/>
            <a:ext cx="83520" cy="1805828"/>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52379" y="-1560729"/>
            <a:ext cx="2371219" cy="2743200"/>
          </a:xfrm>
          <a:prstGeom prst="rect">
            <a:avLst/>
          </a:prstGeom>
        </p:spPr>
      </p:pic>
      <p:pic>
        <p:nvPicPr>
          <p:cNvPr id="15"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0113" y="-1850195"/>
            <a:ext cx="2872461"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5719850" y="6019104"/>
            <a:ext cx="7317031" cy="1411142"/>
          </a:xfrm>
          <a:prstGeom prst="rect">
            <a:avLst/>
          </a:prstGeom>
        </p:spPr>
      </p:pic>
      <p:pic>
        <p:nvPicPr>
          <p:cNvPr id="6" name="Picture 6"/>
          <p:cNvPicPr>
            <a:picLocks noChangeAspect="1"/>
          </p:cNvPicPr>
          <p:nvPr/>
        </p:nvPicPr>
        <p:blipFill>
          <a:blip r:embed="rId4"/>
          <a:srcRect/>
          <a:stretch>
            <a:fillRect/>
          </a:stretch>
        </p:blipFill>
        <p:spPr>
          <a:xfrm>
            <a:off x="-1879600" y="5258868"/>
            <a:ext cx="8129256" cy="2931613"/>
          </a:xfrm>
          <a:prstGeom prst="rect">
            <a:avLst/>
          </a:prstGeom>
        </p:spPr>
      </p:pic>
      <p:sp>
        <p:nvSpPr>
          <p:cNvPr id="21" name="TextBox 9"/>
          <p:cNvSpPr txBox="1"/>
          <p:nvPr/>
        </p:nvSpPr>
        <p:spPr>
          <a:xfrm>
            <a:off x="3505200" y="382333"/>
            <a:ext cx="5046762" cy="451342"/>
          </a:xfrm>
          <a:prstGeom prst="rect">
            <a:avLst/>
          </a:prstGeom>
        </p:spPr>
        <p:txBody>
          <a:bodyPr lIns="0" tIns="0" rIns="0" bIns="0" rtlCol="0" anchor="t">
            <a:spAutoFit/>
          </a:bodyPr>
          <a:lstStyle/>
          <a:p>
            <a:pPr algn="just">
              <a:spcBef>
                <a:spcPct val="0"/>
              </a:spcBef>
            </a:pPr>
            <a:r>
              <a:rPr lang="en-US" sz="2933" b="1" dirty="0" err="1">
                <a:solidFill>
                  <a:srgbClr val="000000"/>
                </a:solidFill>
                <a:latin typeface="Times New Roman" panose="02020603050405020304" pitchFamily="18" charset="0"/>
                <a:cs typeface="Times New Roman" panose="02020603050405020304" pitchFamily="18" charset="0"/>
              </a:rPr>
              <a:t>Ngôn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ngữ</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đậm</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màu</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sắc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lịch</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sử</a:t>
            </a: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3505200" y="330200"/>
            <a:ext cx="5046764" cy="0"/>
          </a:xfrm>
          <a:prstGeom prst="line">
            <a:avLst/>
          </a:prstGeom>
          <a:ln w="12700" cap="rnd">
            <a:solidFill>
              <a:srgbClr val="000000"/>
            </a:solidFill>
            <a:prstDash val="solid"/>
            <a:headEnd type="none" w="sm" len="sm"/>
            <a:tailEnd type="none" w="sm" len="sm"/>
          </a:ln>
        </p:spPr>
      </p:sp>
      <p:sp>
        <p:nvSpPr>
          <p:cNvPr id="10" name="AutoShape 12"/>
          <p:cNvSpPr/>
          <p:nvPr/>
        </p:nvSpPr>
        <p:spPr>
          <a:xfrm>
            <a:off x="3505198" y="893005"/>
            <a:ext cx="5046764"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94815" y="-1244707"/>
            <a:ext cx="2371219" cy="2743200"/>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0113" y="-1850195"/>
            <a:ext cx="2872461" cy="2743200"/>
          </a:xfrm>
          <a:prstGeom prst="rect">
            <a:avLst/>
          </a:prstGeom>
        </p:spPr>
      </p:pic>
      <p:sp>
        <p:nvSpPr>
          <p:cNvPr id="2" name="Rectangle 1"/>
          <p:cNvSpPr/>
          <p:nvPr/>
        </p:nvSpPr>
        <p:spPr>
          <a:xfrm>
            <a:off x="471622" y="3737981"/>
            <a:ext cx="11023599" cy="1446358"/>
          </a:xfrm>
          <a:prstGeom prst="rect">
            <a:avLst/>
          </a:prstGeom>
        </p:spPr>
        <p:txBody>
          <a:bodyPr wrap="square">
            <a:spAutoFit/>
          </a:bodyPr>
          <a:lstStyle/>
          <a:p>
            <a:pPr algn="just"/>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gôn ngữ người kể chuyện và ngôn ngữ nhân vật mang màu sắc lịch sử như vậy thể hiện ch</a:t>
            </a:r>
            <a:r>
              <a:rPr lang="en-US"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2933"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thực, sắc nét thực tại đời sống và nét riêng của từng nhân vật, qua đó làm nổi bật chủ đề của tác phẩm.</a:t>
            </a:r>
            <a:endParaRPr lang="en-US" sz="2933" b="1" dirty="0">
              <a:latin typeface="Times New Roman" panose="02020603050405020304" pitchFamily="18" charset="0"/>
              <a:cs typeface="Times New Roman" panose="02020603050405020304" pitchFamily="18" charset="0"/>
            </a:endParaRPr>
          </a:p>
        </p:txBody>
      </p:sp>
      <p:sp>
        <p:nvSpPr>
          <p:cNvPr id="13" name="TextBox 9"/>
          <p:cNvSpPr txBox="1"/>
          <p:nvPr/>
        </p:nvSpPr>
        <p:spPr>
          <a:xfrm>
            <a:off x="254000" y="1186646"/>
            <a:ext cx="5419763" cy="1354025"/>
          </a:xfrm>
          <a:prstGeom prst="rect">
            <a:avLst/>
          </a:prstGeom>
        </p:spPr>
        <p:txBody>
          <a:bodyPr wrap="square" lIns="0" tIns="0" rIns="0" bIns="0" rtlCol="0" anchor="t">
            <a:spAutoFit/>
          </a:bodyPr>
          <a:lstStyle/>
          <a:p>
            <a:pPr algn="just">
              <a:spcBef>
                <a:spcPct val="0"/>
              </a:spcBef>
            </a:pPr>
            <a:r>
              <a:rPr lang="vi-VN" sz="2933" b="1" dirty="0">
                <a:latin typeface="+mj-lt"/>
              </a:rPr>
              <a:t>Ngôn ngữ người kể chuyện</a:t>
            </a:r>
            <a:r>
              <a:rPr lang="vi-VN" sz="2933" dirty="0">
                <a:latin typeface="+mj-lt"/>
              </a:rPr>
              <a:t>: những từ ngữ gọi đúng chức tước, địa vị, vật dụng,... của các nhân vật</a:t>
            </a:r>
            <a:endParaRPr lang="en-US" sz="2933" b="1" dirty="0">
              <a:solidFill>
                <a:srgbClr val="000000"/>
              </a:solidFill>
              <a:latin typeface="+mj-lt"/>
              <a:cs typeface="Times New Roman" panose="02020603050405020304" pitchFamily="18" charset="0"/>
            </a:endParaRPr>
          </a:p>
        </p:txBody>
      </p:sp>
      <p:sp>
        <p:nvSpPr>
          <p:cNvPr id="16" name="TextBox 9"/>
          <p:cNvSpPr txBox="1"/>
          <p:nvPr/>
        </p:nvSpPr>
        <p:spPr>
          <a:xfrm>
            <a:off x="6293080" y="1182471"/>
            <a:ext cx="5289320" cy="1354025"/>
          </a:xfrm>
          <a:prstGeom prst="rect">
            <a:avLst/>
          </a:prstGeom>
        </p:spPr>
        <p:txBody>
          <a:bodyPr wrap="square" lIns="0" tIns="0" rIns="0" bIns="0" rtlCol="0" anchor="t">
            <a:spAutoFit/>
          </a:bodyPr>
          <a:lstStyle/>
          <a:p>
            <a:pPr algn="just">
              <a:spcBef>
                <a:spcPct val="0"/>
              </a:spcBef>
            </a:pPr>
            <a:r>
              <a:rPr lang="en-US" sz="2933" b="1" dirty="0" err="1">
                <a:solidFill>
                  <a:srgbClr val="000000"/>
                </a:solidFill>
                <a:latin typeface="Times New Roman" panose="02020603050405020304" pitchFamily="18" charset="0"/>
                <a:cs typeface="Times New Roman" panose="02020603050405020304" pitchFamily="18" charset="0"/>
              </a:rPr>
              <a:t>Ngôn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ngữ</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đối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thoại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giữa</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các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nhân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vật</a:t>
            </a:r>
            <a:r>
              <a:rPr lang="en-US" sz="2933" b="1" dirty="0">
                <a:solidFill>
                  <a:srgbClr val="000000"/>
                </a:solidFill>
                <a:latin typeface="Times New Roman" panose="02020603050405020304" pitchFamily="18" charset="0"/>
                <a:cs typeface="Times New Roman" panose="02020603050405020304" pitchFamily="18" charset="0"/>
              </a:rPr>
              <a:t>:</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 cho thấy cách nó</a:t>
            </a:r>
            <a:r>
              <a:rPr lang="en-US" sz="2933" dirty="0" err="1">
                <a:latin typeface="Times New Roman" panose="02020603050405020304" pitchFamily="18" charset="0"/>
                <a:cs typeface="Times New Roman" panose="02020603050405020304" pitchFamily="18" charset="0"/>
              </a:rPr>
              <a:t>i</a:t>
            </a:r>
            <a:r>
              <a:rPr lang="vi-VN" sz="2933" dirty="0">
                <a:latin typeface="Times New Roman" panose="02020603050405020304" pitchFamily="18" charset="0"/>
                <a:cs typeface="Times New Roman" panose="02020603050405020304" pitchFamily="18" charset="0"/>
              </a:rPr>
              <a:t> năng của con người thời </a:t>
            </a:r>
            <a:r>
              <a:rPr lang="en-US" sz="2933" dirty="0" err="1">
                <a:latin typeface="Times New Roman" panose="02020603050405020304" pitchFamily="18" charset="0"/>
                <a:cs typeface="Times New Roman" panose="02020603050405020304" pitchFamily="18" charset="0"/>
              </a:rPr>
              <a:t>xưa</a:t>
            </a:r>
            <a:endParaRPr lang="en-US" sz="2933"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41661" y="1108161"/>
            <a:ext cx="83520" cy="1805828"/>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5702871" y="5456157"/>
            <a:ext cx="7761071" cy="2803687"/>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6856408" y="340812"/>
            <a:ext cx="5030792" cy="597297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6705601" y="219379"/>
            <a:ext cx="5283199" cy="6297507"/>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8328519" y="200695"/>
            <a:ext cx="1567743" cy="280234"/>
          </a:xfrm>
          <a:prstGeom prst="rect">
            <a:avLst/>
          </a:prstGeom>
        </p:spPr>
      </p:pic>
      <p:pic>
        <p:nvPicPr>
          <p:cNvPr id="13" name="Picture 13"/>
          <p:cNvPicPr>
            <a:picLocks noChangeAspect="1"/>
          </p:cNvPicPr>
          <p:nvPr/>
        </p:nvPicPr>
        <p:blipFill>
          <a:blip r:embed="rId7"/>
          <a:srcRect/>
          <a:stretch>
            <a:fillRect/>
          </a:stretch>
        </p:blipFill>
        <p:spPr>
          <a:xfrm rot="-443034">
            <a:off x="-695009" y="-590072"/>
            <a:ext cx="4082925" cy="1454542"/>
          </a:xfrm>
          <a:prstGeom prst="rect">
            <a:avLst/>
          </a:prstGeom>
        </p:spPr>
      </p:pic>
      <p:pic>
        <p:nvPicPr>
          <p:cNvPr id="3" name="Picture 2"/>
          <p:cNvPicPr>
            <a:picLocks noChangeAspect="1"/>
          </p:cNvPicPr>
          <p:nvPr/>
        </p:nvPicPr>
        <p:blipFill>
          <a:blip r:embed="rId8"/>
          <a:stretch>
            <a:fillRect/>
          </a:stretch>
        </p:blipFill>
        <p:spPr>
          <a:xfrm>
            <a:off x="-362133" y="1695669"/>
            <a:ext cx="7653175" cy="2962913"/>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5384800" y="1091075"/>
            <a:ext cx="7132466" cy="6588615"/>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762000" y="-736600"/>
            <a:ext cx="7132466" cy="6588615"/>
          </a:xfrm>
          <a:prstGeom prst="rect">
            <a:avLst/>
          </a:prstGeom>
        </p:spPr>
      </p:pic>
      <p:sp>
        <p:nvSpPr>
          <p:cNvPr id="2" name="TextBox 9"/>
          <p:cNvSpPr txBox="1"/>
          <p:nvPr/>
        </p:nvSpPr>
        <p:spPr>
          <a:xfrm>
            <a:off x="762000" y="838200"/>
            <a:ext cx="5046762" cy="2256708"/>
          </a:xfrm>
          <a:prstGeom prst="rect">
            <a:avLst/>
          </a:prstGeom>
        </p:spPr>
        <p:txBody>
          <a:bodyPr lIns="0" tIns="0" rIns="0" bIns="0" rtlCol="0" anchor="t">
            <a:spAutoFit/>
          </a:bodyPr>
          <a:lstStyle/>
          <a:p>
            <a:pPr algn="just">
              <a:spcBef>
                <a:spcPct val="0"/>
              </a:spcBef>
            </a:pPr>
            <a:r>
              <a:rPr lang="en-US" sz="2933" b="1" dirty="0">
                <a:solidFill>
                  <a:srgbClr val="000000"/>
                </a:solidFill>
                <a:latin typeface="Times New Roman" panose="02020603050405020304" pitchFamily="18" charset="0"/>
                <a:cs typeface="Times New Roman" panose="02020603050405020304" pitchFamily="18" charset="0"/>
              </a:rPr>
              <a:t>1. </a:t>
            </a:r>
            <a:r>
              <a:rPr lang="en-US" sz="2933" b="1" dirty="0" err="1">
                <a:solidFill>
                  <a:srgbClr val="000000"/>
                </a:solidFill>
                <a:latin typeface="Times New Roman" panose="02020603050405020304" pitchFamily="18" charset="0"/>
                <a:cs typeface="Times New Roman" panose="02020603050405020304" pitchFamily="18" charset="0"/>
              </a:rPr>
              <a:t>Nghệ</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thuật</a:t>
            </a:r>
            <a:endParaRPr lang="en-US" sz="2933" b="1" dirty="0">
              <a:solidFill>
                <a:srgbClr val="000000"/>
              </a:solidFill>
              <a:latin typeface="Times New Roman" panose="02020603050405020304" pitchFamily="18" charset="0"/>
              <a:cs typeface="Times New Roman" panose="02020603050405020304" pitchFamily="18" charset="0"/>
            </a:endParaRPr>
          </a:p>
          <a:p>
            <a:pPr marL="381019" indent="-381019" algn="just">
              <a:spcBef>
                <a:spcPct val="0"/>
              </a:spcBef>
              <a:buFontTx/>
              <a:buChar char="-"/>
            </a:pPr>
            <a:r>
              <a:rPr lang="en-US" sz="2933" dirty="0" err="1">
                <a:solidFill>
                  <a:srgbClr val="000000"/>
                </a:solidFill>
                <a:latin typeface="Times New Roman" panose="02020603050405020304" pitchFamily="18" charset="0"/>
                <a:cs typeface="Times New Roman" panose="02020603050405020304" pitchFamily="18" charset="0"/>
              </a:rPr>
              <a:t>Ngôn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ngữ</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đậm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màu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sắc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lịch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sử</a:t>
            </a:r>
            <a:endParaRPr lang="en-US" sz="2933" dirty="0">
              <a:solidFill>
                <a:srgbClr val="000000"/>
              </a:solidFill>
              <a:latin typeface="Times New Roman" panose="02020603050405020304" pitchFamily="18" charset="0"/>
              <a:cs typeface="Times New Roman" panose="02020603050405020304" pitchFamily="18" charset="0"/>
            </a:endParaRPr>
          </a:p>
          <a:p>
            <a:pPr marL="381019" indent="-381019" algn="just">
              <a:spcBef>
                <a:spcPct val="0"/>
              </a:spcBef>
              <a:buFontTx/>
              <a:buChar char="-"/>
            </a:pPr>
            <a:r>
              <a:rPr lang="en-US" sz="2933" dirty="0" err="1">
                <a:solidFill>
                  <a:srgbClr val="000000"/>
                </a:solidFill>
                <a:latin typeface="Times New Roman" panose="02020603050405020304" pitchFamily="18" charset="0"/>
                <a:cs typeface="Times New Roman" panose="02020603050405020304" pitchFamily="18" charset="0"/>
              </a:rPr>
              <a:t>Đan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xen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nhuần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nhuyễn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người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kể</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chuyện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và</a:t>
            </a:r>
            <a:r>
              <a:rPr lang="en-US" sz="2933" dirty="0">
                <a:solidFill>
                  <a:srgbClr val="000000"/>
                </a:solidFill>
                <a:latin typeface="Times New Roman" panose="02020603050405020304" pitchFamily="18" charset="0"/>
                <a:cs typeface="Times New Roman" panose="02020603050405020304" pitchFamily="18" charset="0"/>
              </a:rPr>
              <a:t> ý </a:t>
            </a:r>
            <a:r>
              <a:rPr lang="en-US" sz="2933" dirty="0" err="1">
                <a:solidFill>
                  <a:srgbClr val="000000"/>
                </a:solidFill>
                <a:latin typeface="Times New Roman" panose="02020603050405020304" pitchFamily="18" charset="0"/>
                <a:cs typeface="Times New Roman" panose="02020603050405020304" pitchFamily="18" charset="0"/>
              </a:rPr>
              <a:t>nghĩ</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nhân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vật</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6248400" y="3095228"/>
            <a:ext cx="5046762" cy="3159391"/>
          </a:xfrm>
          <a:prstGeom prst="rect">
            <a:avLst/>
          </a:prstGeom>
        </p:spPr>
        <p:txBody>
          <a:bodyPr lIns="0" tIns="0" rIns="0" bIns="0" rtlCol="0" anchor="t">
            <a:spAutoFit/>
          </a:bodyPr>
          <a:lstStyle/>
          <a:p>
            <a:pPr algn="just">
              <a:spcBef>
                <a:spcPct val="0"/>
              </a:spcBef>
            </a:pPr>
            <a:r>
              <a:rPr lang="en-US" sz="2933" b="1" dirty="0">
                <a:solidFill>
                  <a:srgbClr val="000000"/>
                </a:solidFill>
                <a:latin typeface="Times New Roman" panose="02020603050405020304" pitchFamily="18" charset="0"/>
                <a:cs typeface="Times New Roman" panose="02020603050405020304" pitchFamily="18" charset="0"/>
              </a:rPr>
              <a:t>2. </a:t>
            </a:r>
            <a:r>
              <a:rPr lang="en-US" sz="2933" b="1" dirty="0" err="1">
                <a:solidFill>
                  <a:srgbClr val="000000"/>
                </a:solidFill>
                <a:latin typeface="Times New Roman" panose="02020603050405020304" pitchFamily="18" charset="0"/>
                <a:cs typeface="Times New Roman" panose="02020603050405020304" pitchFamily="18" charset="0"/>
              </a:rPr>
              <a:t>Nội</a:t>
            </a:r>
            <a:r>
              <a:rPr lang="en-US" sz="2933" b="1" dirty="0">
                <a:solidFill>
                  <a:srgbClr val="000000"/>
                </a:solidFill>
                <a:latin typeface="Times New Roman" panose="02020603050405020304" pitchFamily="18" charset="0"/>
                <a:cs typeface="Times New Roman" panose="02020603050405020304" pitchFamily="18" charset="0"/>
              </a:rPr>
              <a:t> dung</a:t>
            </a:r>
          </a:p>
          <a:p>
            <a:pPr marL="381019" indent="-381019" algn="just">
              <a:spcBef>
                <a:spcPct val="0"/>
              </a:spcBef>
              <a:buFontTx/>
              <a:buChar char="-"/>
            </a:pPr>
            <a:r>
              <a:rPr lang="en-US" sz="2933" dirty="0">
                <a:solidFill>
                  <a:srgbClr val="000000"/>
                </a:solidFill>
                <a:latin typeface="Times New Roman" panose="02020603050405020304" pitchFamily="18" charset="0"/>
                <a:cs typeface="Times New Roman" panose="02020603050405020304" pitchFamily="18" charset="0"/>
              </a:rPr>
              <a:t>Ca </a:t>
            </a:r>
            <a:r>
              <a:rPr lang="en-US" sz="2933" dirty="0" err="1">
                <a:solidFill>
                  <a:srgbClr val="000000"/>
                </a:solidFill>
                <a:latin typeface="Times New Roman" panose="02020603050405020304" pitchFamily="18" charset="0"/>
                <a:cs typeface="Times New Roman" panose="02020603050405020304" pitchFamily="18" charset="0"/>
              </a:rPr>
              <a:t>ngợi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chí</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khí</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tấm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lòng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yêu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nước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anh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hùng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nhỏ</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tuổi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Trần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Quốc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Toản</a:t>
            </a:r>
            <a:endParaRPr lang="en-US" sz="2933" dirty="0">
              <a:solidFill>
                <a:srgbClr val="000000"/>
              </a:solidFill>
              <a:latin typeface="Times New Roman" panose="02020603050405020304" pitchFamily="18" charset="0"/>
              <a:cs typeface="Times New Roman" panose="02020603050405020304" pitchFamily="18" charset="0"/>
            </a:endParaRPr>
          </a:p>
          <a:p>
            <a:pPr marL="381019" indent="-381019" algn="just">
              <a:spcBef>
                <a:spcPct val="0"/>
              </a:spcBef>
              <a:buFontTx/>
              <a:buChar char="-"/>
            </a:pPr>
            <a:r>
              <a:rPr lang="en-US" sz="2933" dirty="0">
                <a:solidFill>
                  <a:srgbClr val="000000"/>
                </a:solidFill>
                <a:latin typeface="Times New Roman" panose="02020603050405020304" pitchFamily="18" charset="0"/>
                <a:cs typeface="Times New Roman" panose="02020603050405020304" pitchFamily="18" charset="0"/>
              </a:rPr>
              <a:t>Ca </a:t>
            </a:r>
            <a:r>
              <a:rPr lang="en-US" sz="2933" dirty="0" err="1">
                <a:solidFill>
                  <a:srgbClr val="000000"/>
                </a:solidFill>
                <a:latin typeface="Times New Roman" panose="02020603050405020304" pitchFamily="18" charset="0"/>
                <a:cs typeface="Times New Roman" panose="02020603050405020304" pitchFamily="18" charset="0"/>
              </a:rPr>
              <a:t>ngợi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khí</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thế</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hào</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hùng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ông</a:t>
            </a:r>
            <a:r>
              <a:rPr lang="en-US" sz="2933" dirty="0">
                <a:solidFill>
                  <a:srgbClr val="000000"/>
                </a:solidFill>
                <a:latin typeface="Times New Roman" panose="02020603050405020304" pitchFamily="18" charset="0"/>
                <a:cs typeface="Times New Roman" panose="02020603050405020304" pitchFamily="18" charset="0"/>
              </a:rPr>
              <a:t> cha ta </a:t>
            </a:r>
            <a:r>
              <a:rPr lang="en-US" sz="2933" dirty="0" err="1">
                <a:solidFill>
                  <a:srgbClr val="000000"/>
                </a:solidFill>
                <a:latin typeface="Times New Roman" panose="02020603050405020304" pitchFamily="18" charset="0"/>
                <a:cs typeface="Times New Roman" panose="02020603050405020304" pitchFamily="18" charset="0"/>
              </a:rPr>
              <a:t>thời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kháng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chiến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chống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quân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Nguyên</a:t>
            </a:r>
            <a:r>
              <a:rPr lang="en-US" sz="2933" dirty="0">
                <a:solidFill>
                  <a:srgbClr val="000000"/>
                </a:solidFill>
                <a:latin typeface="Times New Roman" panose="02020603050405020304" pitchFamily="18" charset="0"/>
                <a:cs typeface="Times New Roman" panose="02020603050405020304" pitchFamily="18" charset="0"/>
              </a:rPr>
              <a:t>  - </a:t>
            </a:r>
            <a:r>
              <a:rPr lang="en-US" sz="2933" dirty="0" err="1">
                <a:solidFill>
                  <a:srgbClr val="000000"/>
                </a:solidFill>
                <a:latin typeface="Times New Roman" panose="02020603050405020304" pitchFamily="18" charset="0"/>
                <a:cs typeface="Times New Roman" panose="02020603050405020304" pitchFamily="18" charset="0"/>
              </a:rPr>
              <a:t>Mông</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44631" y="231322"/>
            <a:ext cx="2373863" cy="2326386"/>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7186" y="4480415"/>
            <a:ext cx="2378195" cy="2743200"/>
          </a:xfrm>
          <a:prstGeom prst="rect">
            <a:avLst/>
          </a:prstGeom>
        </p:spPr>
      </p:pic>
      <p:grpSp>
        <p:nvGrpSpPr>
          <p:cNvPr id="8" name="Group 6"/>
          <p:cNvGrpSpPr>
            <a:grpSpLocks noChangeAspect="1"/>
          </p:cNvGrpSpPr>
          <p:nvPr/>
        </p:nvGrpSpPr>
        <p:grpSpPr>
          <a:xfrm>
            <a:off x="2306517" y="3479800"/>
            <a:ext cx="3227101" cy="349758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12207" y="1337549"/>
            <a:ext cx="5410200" cy="608308"/>
          </a:xfrm>
          <a:prstGeom prst="rect">
            <a:avLst/>
          </a:prstGeom>
        </p:spPr>
        <p:txBody>
          <a:bodyPr lIns="0" tIns="0" rIns="0" bIns="0" rtlCol="0" anchor="t">
            <a:spAutoFit/>
          </a:bodyPr>
          <a:lstStyle/>
          <a:p>
            <a:pPr>
              <a:lnSpc>
                <a:spcPts val="5164"/>
              </a:lnSpc>
            </a:pPr>
            <a:r>
              <a:rPr lang="en-US" sz="3600" b="1" dirty="0">
                <a:solidFill>
                  <a:srgbClr val="000000"/>
                </a:solidFill>
                <a:latin typeface="Times New Roman" panose="02020603050405020304" pitchFamily="18" charset="0"/>
                <a:cs typeface="Times New Roman" panose="02020603050405020304" pitchFamily="18" charset="0"/>
              </a:rPr>
              <a:t>a. </a:t>
            </a:r>
            <a:r>
              <a:rPr lang="en-US" sz="3600" b="1" dirty="0" err="1">
                <a:solidFill>
                  <a:srgbClr val="000000"/>
                </a:solidFill>
                <a:latin typeface="Times New Roman" panose="02020603050405020304" pitchFamily="18" charset="0"/>
                <a:cs typeface="Times New Roman" panose="02020603050405020304" pitchFamily="18" charset="0"/>
              </a:rPr>
              <a:t>Đọc</a:t>
            </a:r>
            <a:endParaRPr lang="en-US" sz="36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8188753" y="5733319"/>
            <a:ext cx="5424838" cy="1959723"/>
          </a:xfrm>
          <a:prstGeom prst="rect">
            <a:avLst/>
          </a:prstGeom>
        </p:spPr>
      </p:pic>
      <p:pic>
        <p:nvPicPr>
          <p:cNvPr id="9" name="Picture 9"/>
          <p:cNvPicPr>
            <a:picLocks noChangeAspect="1"/>
          </p:cNvPicPr>
          <p:nvPr/>
        </p:nvPicPr>
        <p:blipFill>
          <a:blip r:embed="rId3"/>
          <a:srcRect/>
          <a:stretch>
            <a:fillRect/>
          </a:stretch>
        </p:blipFill>
        <p:spPr>
          <a:xfrm rot="-854632" flipH="1">
            <a:off x="-1328655" y="-710128"/>
            <a:ext cx="5005792" cy="1808343"/>
          </a:xfrm>
          <a:prstGeom prst="rect">
            <a:avLst/>
          </a:prstGeom>
        </p:spPr>
      </p:pic>
      <p:pic>
        <p:nvPicPr>
          <p:cNvPr id="11" name="Picture 11"/>
          <p:cNvPicPr>
            <a:picLocks noChangeAspect="1"/>
          </p:cNvPicPr>
          <p:nvPr/>
        </p:nvPicPr>
        <p:blipFill>
          <a:blip r:embed="rId4"/>
          <a:srcRect/>
          <a:stretch>
            <a:fillRect/>
          </a:stretch>
        </p:blipFill>
        <p:spPr>
          <a:xfrm rot="1320136">
            <a:off x="453251" y="308288"/>
            <a:ext cx="803256" cy="994745"/>
          </a:xfrm>
          <a:prstGeom prst="rect">
            <a:avLst/>
          </a:prstGeom>
        </p:spPr>
      </p:pic>
      <p:pic>
        <p:nvPicPr>
          <p:cNvPr id="12" name="Picture 12"/>
          <p:cNvPicPr>
            <a:picLocks noChangeAspect="1"/>
          </p:cNvPicPr>
          <p:nvPr/>
        </p:nvPicPr>
        <p:blipFill>
          <a:blip r:embed="rId5"/>
          <a:srcRect/>
          <a:stretch>
            <a:fillRect/>
          </a:stretch>
        </p:blipFill>
        <p:spPr>
          <a:xfrm rot="4272541">
            <a:off x="2063837" y="281336"/>
            <a:ext cx="597287" cy="616554"/>
          </a:xfrm>
          <a:prstGeom prst="rect">
            <a:avLst/>
          </a:prstGeom>
        </p:spPr>
      </p:pic>
      <p:grpSp>
        <p:nvGrpSpPr>
          <p:cNvPr id="6" name="Group 5"/>
          <p:cNvGrpSpPr/>
          <p:nvPr/>
        </p:nvGrpSpPr>
        <p:grpSpPr>
          <a:xfrm>
            <a:off x="7714965" y="1271306"/>
            <a:ext cx="4933783" cy="3720415"/>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837946" y="2166144"/>
            <a:ext cx="8407654" cy="4513415"/>
          </a:xfrm>
          <a:prstGeom prst="rect">
            <a:avLst/>
          </a:prstGeom>
        </p:spPr>
        <p:txBody>
          <a:bodyPr wrap="square" lIns="0" tIns="0" rIns="0" bIns="0" rtlCol="0" anchor="t">
            <a:spAutoFit/>
          </a:bodyPr>
          <a:lstStyle/>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Học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sinh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đọc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phân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vai</a:t>
            </a:r>
            <a:r>
              <a:rPr lang="en-US" sz="2933" dirty="0">
                <a:solidFill>
                  <a:srgbClr val="000000"/>
                </a:solidFill>
                <a:latin typeface="Times New Roman" panose="02020603050405020304" pitchFamily="18" charset="0"/>
                <a:cs typeface="Times New Roman" panose="02020603050405020304" pitchFamily="18" charset="0"/>
              </a:rPr>
              <a:t>:</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Người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kể</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chuyện</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Trần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Quốc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Toản</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Viên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tướng</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Vua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Thiệu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Bảo</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Chiêu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Thành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Vương</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Chiêu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Quốc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Vương</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Chú</a:t>
            </a:r>
            <a:r>
              <a:rPr lang="en-US" sz="2933" dirty="0">
                <a:solidFill>
                  <a:srgbClr val="000000"/>
                </a:solidFill>
                <a:latin typeface="Times New Roman" panose="02020603050405020304" pitchFamily="18" charset="0"/>
                <a:cs typeface="Times New Roman" panose="02020603050405020304" pitchFamily="18" charset="0"/>
              </a:rPr>
              <a:t> ý </a:t>
            </a:r>
            <a:r>
              <a:rPr lang="en-US" sz="2933" dirty="0" err="1">
                <a:solidFill>
                  <a:srgbClr val="000000"/>
                </a:solidFill>
                <a:latin typeface="Times New Roman" panose="02020603050405020304" pitchFamily="18" charset="0"/>
                <a:cs typeface="Times New Roman" panose="02020603050405020304" pitchFamily="18" charset="0"/>
              </a:rPr>
              <a:t>đọc</a:t>
            </a:r>
            <a:r>
              <a:rPr lang="en-US" sz="2933" dirty="0">
                <a:solidFill>
                  <a:srgbClr val="000000"/>
                </a:solidFill>
                <a:latin typeface="Times New Roman" panose="02020603050405020304" pitchFamily="18" charset="0"/>
                <a:cs typeface="Times New Roman" panose="02020603050405020304" pitchFamily="18" charset="0"/>
              </a:rPr>
              <a:t> to, </a:t>
            </a:r>
            <a:r>
              <a:rPr lang="en-US" sz="2933" dirty="0" err="1">
                <a:solidFill>
                  <a:srgbClr val="000000"/>
                </a:solidFill>
                <a:latin typeface="Times New Roman" panose="02020603050405020304" pitchFamily="18" charset="0"/>
                <a:cs typeface="Times New Roman" panose="02020603050405020304" pitchFamily="18" charset="0"/>
              </a:rPr>
              <a:t>rõ</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ràng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thể</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hiện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được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thái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độ</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tình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cảm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từng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nhân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vật</a:t>
            </a:r>
            <a:r>
              <a:rPr lang="en-US" sz="2933" dirty="0">
                <a:solidFill>
                  <a:srgbClr val="000000"/>
                </a:solidFill>
                <a:latin typeface="Times New Roman" panose="02020603050405020304" pitchFamily="18" charset="0"/>
                <a:cs typeface="Times New Roman" panose="02020603050405020304" pitchFamily="18" charset="0"/>
              </a:rPr>
              <a:t>.</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Sử</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dụng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chiến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lược</a:t>
            </a:r>
            <a:r>
              <a:rPr lang="en-US" sz="2933"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theo</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dõi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dự</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đoán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và</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đối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chiếu</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90214" y="-1041771"/>
            <a:ext cx="2828041" cy="2743200"/>
          </a:xfrm>
          <a:prstGeom prst="rect">
            <a:avLst/>
          </a:prstGeom>
        </p:spPr>
      </p:pic>
      <p:pic>
        <p:nvPicPr>
          <p:cNvPr id="2" name="Picture 1"/>
          <p:cNvPicPr>
            <a:picLocks noChangeAspect="1"/>
          </p:cNvPicPr>
          <p:nvPr/>
        </p:nvPicPr>
        <p:blipFill>
          <a:blip r:embed="rId12"/>
          <a:stretch>
            <a:fillRect/>
          </a:stretch>
        </p:blipFill>
        <p:spPr>
          <a:xfrm>
            <a:off x="4019593" y="92366"/>
            <a:ext cx="4324471" cy="1426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8048057" y="5874218"/>
            <a:ext cx="4841899" cy="848479"/>
          </a:xfrm>
          <a:prstGeom prst="rect">
            <a:avLst/>
          </a:prstGeom>
        </p:spPr>
      </p:pic>
      <p:sp>
        <p:nvSpPr>
          <p:cNvPr id="4" name="TextBox 4"/>
          <p:cNvSpPr txBox="1"/>
          <p:nvPr/>
        </p:nvSpPr>
        <p:spPr>
          <a:xfrm>
            <a:off x="754062" y="1489969"/>
            <a:ext cx="5410200" cy="608308"/>
          </a:xfrm>
          <a:prstGeom prst="rect">
            <a:avLst/>
          </a:prstGeom>
        </p:spPr>
        <p:txBody>
          <a:bodyPr lIns="0" tIns="0" rIns="0" bIns="0" rtlCol="0" anchor="t">
            <a:spAutoFit/>
          </a:bodyPr>
          <a:lstStyle/>
          <a:p>
            <a:pPr>
              <a:lnSpc>
                <a:spcPts val="5164"/>
              </a:lnSpc>
            </a:pPr>
            <a:r>
              <a:rPr lang="en-US" sz="3600" b="1" dirty="0">
                <a:solidFill>
                  <a:srgbClr val="000000"/>
                </a:solidFill>
                <a:latin typeface="Times New Roman" panose="02020603050405020304" pitchFamily="18" charset="0"/>
                <a:cs typeface="Times New Roman" panose="02020603050405020304" pitchFamily="18" charset="0"/>
              </a:rPr>
              <a:t>b. </a:t>
            </a:r>
            <a:r>
              <a:rPr lang="en-US" sz="3600" b="1" dirty="0" err="1">
                <a:solidFill>
                  <a:srgbClr val="000000"/>
                </a:solidFill>
                <a:latin typeface="Times New Roman" panose="02020603050405020304" pitchFamily="18" charset="0"/>
                <a:cs typeface="Times New Roman" panose="02020603050405020304" pitchFamily="18" charset="0"/>
              </a:rPr>
              <a:t>Giải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nghĩa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từ</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khó</a:t>
            </a:r>
            <a:endParaRPr lang="en-US" sz="36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8188753" y="5733319"/>
            <a:ext cx="5424838" cy="1959723"/>
          </a:xfrm>
          <a:prstGeom prst="rect">
            <a:avLst/>
          </a:prstGeom>
        </p:spPr>
      </p:pic>
      <p:pic>
        <p:nvPicPr>
          <p:cNvPr id="9" name="Picture 9"/>
          <p:cNvPicPr>
            <a:picLocks noChangeAspect="1"/>
          </p:cNvPicPr>
          <p:nvPr/>
        </p:nvPicPr>
        <p:blipFill>
          <a:blip r:embed="rId4"/>
          <a:srcRect/>
          <a:stretch>
            <a:fillRect/>
          </a:stretch>
        </p:blipFill>
        <p:spPr>
          <a:xfrm rot="-854632" flipH="1">
            <a:off x="-1328655" y="-710128"/>
            <a:ext cx="5005792" cy="1808343"/>
          </a:xfrm>
          <a:prstGeom prst="rect">
            <a:avLst/>
          </a:prstGeom>
        </p:spPr>
      </p:pic>
      <p:pic>
        <p:nvPicPr>
          <p:cNvPr id="11" name="Picture 11"/>
          <p:cNvPicPr>
            <a:picLocks noChangeAspect="1"/>
          </p:cNvPicPr>
          <p:nvPr/>
        </p:nvPicPr>
        <p:blipFill>
          <a:blip r:embed="rId5"/>
          <a:srcRect/>
          <a:stretch>
            <a:fillRect/>
          </a:stretch>
        </p:blipFill>
        <p:spPr>
          <a:xfrm rot="1320136">
            <a:off x="453251" y="308288"/>
            <a:ext cx="803256" cy="994745"/>
          </a:xfrm>
          <a:prstGeom prst="rect">
            <a:avLst/>
          </a:prstGeom>
        </p:spPr>
      </p:pic>
      <p:pic>
        <p:nvPicPr>
          <p:cNvPr id="12" name="Picture 12"/>
          <p:cNvPicPr>
            <a:picLocks noChangeAspect="1"/>
          </p:cNvPicPr>
          <p:nvPr/>
        </p:nvPicPr>
        <p:blipFill>
          <a:blip r:embed="rId6"/>
          <a:srcRect/>
          <a:stretch>
            <a:fillRect/>
          </a:stretch>
        </p:blipFill>
        <p:spPr>
          <a:xfrm rot="4272541">
            <a:off x="2063837" y="281336"/>
            <a:ext cx="597287" cy="616554"/>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16093" y="-811017"/>
            <a:ext cx="2373863" cy="2326386"/>
          </a:xfrm>
          <a:prstGeom prst="rect">
            <a:avLst/>
          </a:prstGeom>
        </p:spPr>
      </p:pic>
      <p:pic>
        <p:nvPicPr>
          <p:cNvPr id="2" name="Picture 1"/>
          <p:cNvPicPr>
            <a:picLocks noChangeAspect="1"/>
          </p:cNvPicPr>
          <p:nvPr/>
        </p:nvPicPr>
        <p:blipFill>
          <a:blip r:embed="rId9"/>
          <a:stretch>
            <a:fillRect/>
          </a:stretch>
        </p:blipFill>
        <p:spPr>
          <a:xfrm>
            <a:off x="4267200" y="25125"/>
            <a:ext cx="4324471" cy="1426587"/>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96891"/>
            <a:ext cx="11921893" cy="1323632"/>
          </a:xfrm>
          <a:prstGeom prst="rect">
            <a:avLst/>
          </a:prstGeom>
          <a:noFill/>
        </p:spPr>
        <p:txBody>
          <a:bodyPr wrap="square" rtlCol="0">
            <a:spAutoFit/>
          </a:bodyPr>
          <a:lstStyle/>
          <a:p>
            <a:pPr algn="ctr"/>
            <a:r>
              <a:rPr lang="en-US" sz="2667" dirty="0" err="1">
                <a:latin typeface="Times New Roman" panose="02020603050405020304" pitchFamily="18" charset="0"/>
                <a:cs typeface="Times New Roman" panose="02020603050405020304" pitchFamily="18" charset="0"/>
              </a:rPr>
              <a:t>Chọn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từ</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thích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hợp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trong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ngoặc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đơn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để</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điền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vào</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những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chỗ</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trống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sau</a:t>
            </a:r>
            <a:r>
              <a:rPr lang="en-US" sz="2667" dirty="0">
                <a:latin typeface="Times New Roman" panose="02020603050405020304" pitchFamily="18" charset="0"/>
                <a:cs typeface="Times New Roman" panose="02020603050405020304" pitchFamily="18" charset="0"/>
              </a:rPr>
              <a:t>:</a:t>
            </a:r>
          </a:p>
          <a:p>
            <a:pPr algn="just"/>
            <a:r>
              <a:rPr lang="en-US" sz="2667" i="1" dirty="0">
                <a:latin typeface="Times New Roman" panose="02020603050405020304" pitchFamily="18" charset="0"/>
                <a:cs typeface="Times New Roman" panose="02020603050405020304" pitchFamily="18" charset="0"/>
              </a:rPr>
              <a:t>(</a:t>
            </a:r>
            <a:r>
              <a:rPr lang="en-US" sz="2667" i="1" dirty="0" err="1">
                <a:latin typeface="Times New Roman" panose="02020603050405020304" pitchFamily="18" charset="0"/>
                <a:cs typeface="Times New Roman" panose="02020603050405020304" pitchFamily="18" charset="0"/>
              </a:rPr>
              <a:t>quốc</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biến</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dã</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tâm</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thượng</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lệnh</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người</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hầu</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chiêu</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binh</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mãi</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mã</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nghi</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trượng</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tôn</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thất</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hội</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sư</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vua</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quốc</a:t>
            </a:r>
            <a:r>
              <a:rPr lang="en-US" sz="2667" i="1" dirty="0">
                <a:latin typeface="Times New Roman" panose="02020603050405020304" pitchFamily="18" charset="0"/>
                <a:cs typeface="Times New Roman" panose="02020603050405020304" pitchFamily="18" charset="0"/>
              </a:rPr>
              <a:t> </a:t>
            </a:r>
            <a:r>
              <a:rPr lang="en-US" sz="2667" i="1" dirty="0" err="1">
                <a:latin typeface="Times New Roman" panose="02020603050405020304" pitchFamily="18" charset="0"/>
                <a:cs typeface="Times New Roman" panose="02020603050405020304" pitchFamily="18" charset="0"/>
              </a:rPr>
              <a:t>gia</a:t>
            </a:r>
            <a:r>
              <a:rPr lang="en-US" sz="2667"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304800" y="1780041"/>
            <a:ext cx="11531600" cy="5017527"/>
          </a:xfrm>
          <a:prstGeom prst="rect">
            <a:avLst/>
          </a:prstGeom>
          <a:noFill/>
        </p:spPr>
        <p:txBody>
          <a:bodyPr wrap="square" rtlCol="0">
            <a:spAutoFit/>
          </a:bodyPr>
          <a:lstStyle/>
          <a:p>
            <a:pPr algn="just"/>
            <a:r>
              <a:rPr lang="en-US" sz="2667" dirty="0">
                <a:latin typeface="Times New Roman" panose="02020603050405020304" pitchFamily="18" charset="0"/>
                <a:cs typeface="Times New Roman" panose="02020603050405020304" pitchFamily="18" charset="0"/>
              </a:rPr>
              <a:t>1. .....................: </a:t>
            </a:r>
            <a:r>
              <a:rPr lang="en-US" sz="2667" dirty="0" err="1">
                <a:latin typeface="Times New Roman" panose="02020603050405020304" pitchFamily="18" charset="0"/>
                <a:cs typeface="Times New Roman" panose="02020603050405020304" pitchFamily="18" charset="0"/>
              </a:rPr>
              <a:t>gặp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nhau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để</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bàn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việc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quân</a:t>
            </a:r>
            <a:r>
              <a:rPr lang="en-US" sz="2667" dirty="0">
                <a:latin typeface="Times New Roman" panose="02020603050405020304" pitchFamily="18" charset="0"/>
                <a:cs typeface="Times New Roman" panose="02020603050405020304" pitchFamily="18" charset="0"/>
              </a:rPr>
              <a:t>.</a:t>
            </a:r>
          </a:p>
          <a:p>
            <a:pPr algn="just"/>
            <a:r>
              <a:rPr lang="en-US" sz="2667" dirty="0">
                <a:latin typeface="Times New Roman" panose="02020603050405020304" pitchFamily="18" charset="0"/>
                <a:cs typeface="Times New Roman" panose="02020603050405020304" pitchFamily="18" charset="0"/>
              </a:rPr>
              <a:t>2. </a:t>
            </a:r>
            <a:r>
              <a:rPr lang="en-US" sz="2667" b="1" i="1" dirty="0" err="1">
                <a:latin typeface="Times New Roman" panose="02020603050405020304" pitchFamily="18" charset="0"/>
                <a:cs typeface="Times New Roman" panose="02020603050405020304" pitchFamily="18" charset="0"/>
              </a:rPr>
              <a:t>Thuyền</a:t>
            </a:r>
            <a:r>
              <a:rPr lang="en-US" sz="2667" b="1" i="1" dirty="0">
                <a:latin typeface="Times New Roman" panose="02020603050405020304" pitchFamily="18" charset="0"/>
                <a:cs typeface="Times New Roman" panose="02020603050405020304" pitchFamily="18" charset="0"/>
              </a:rPr>
              <a:t> </a:t>
            </a:r>
            <a:r>
              <a:rPr lang="en-US" sz="2667" b="1" i="1" dirty="0" err="1">
                <a:latin typeface="Times New Roman" panose="02020603050405020304" pitchFamily="18" charset="0"/>
                <a:cs typeface="Times New Roman" panose="02020603050405020304" pitchFamily="18" charset="0"/>
              </a:rPr>
              <a:t>ngự</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thuyền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a:t>
            </a:r>
          </a:p>
          <a:p>
            <a:pPr algn="just"/>
            <a:r>
              <a:rPr lang="en-US" sz="2667" dirty="0">
                <a:latin typeface="Times New Roman" panose="02020603050405020304" pitchFamily="18" charset="0"/>
                <a:cs typeface="Times New Roman" panose="02020603050405020304" pitchFamily="18" charset="0"/>
              </a:rPr>
              <a:t>3. ...........................: </a:t>
            </a:r>
            <a:r>
              <a:rPr lang="en-US" sz="2667" dirty="0" err="1">
                <a:latin typeface="Times New Roman" panose="02020603050405020304" pitchFamily="18" charset="0"/>
                <a:cs typeface="Times New Roman" panose="02020603050405020304" pitchFamily="18" charset="0"/>
              </a:rPr>
              <a:t>vật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dụng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hoặc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vũ</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khí</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trang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hoàng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nơi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cung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thất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thự</a:t>
            </a:r>
            <a:r>
              <a:rPr lang="en-US" sz="2667" dirty="0">
                <a:latin typeface="Times New Roman" panose="02020603050405020304" pitchFamily="18" charset="0"/>
                <a:cs typeface="Times New Roman" panose="02020603050405020304" pitchFamily="18" charset="0"/>
              </a:rPr>
              <a:t> hay </a:t>
            </a:r>
            <a:r>
              <a:rPr lang="en-US" sz="2667" dirty="0" err="1">
                <a:latin typeface="Times New Roman" panose="02020603050405020304" pitchFamily="18" charset="0"/>
                <a:cs typeface="Times New Roman" panose="02020603050405020304" pitchFamily="18" charset="0"/>
              </a:rPr>
              <a:t>dùng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khi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đường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vua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quan</a:t>
            </a:r>
            <a:r>
              <a:rPr lang="en-US" sz="2667" dirty="0">
                <a:latin typeface="Times New Roman" panose="02020603050405020304" pitchFamily="18" charset="0"/>
                <a:cs typeface="Times New Roman" panose="02020603050405020304" pitchFamily="18" charset="0"/>
              </a:rPr>
              <a:t>.</a:t>
            </a:r>
          </a:p>
          <a:p>
            <a:pPr algn="just"/>
            <a:r>
              <a:rPr lang="en-US" sz="2667" dirty="0">
                <a:latin typeface="Times New Roman" panose="02020603050405020304" pitchFamily="18" charset="0"/>
                <a:cs typeface="Times New Roman" panose="02020603050405020304" pitchFamily="18" charset="0"/>
              </a:rPr>
              <a:t>4. ..................: </a:t>
            </a:r>
            <a:r>
              <a:rPr lang="en-US" sz="2667" dirty="0" err="1">
                <a:latin typeface="Times New Roman" panose="02020603050405020304" pitchFamily="18" charset="0"/>
                <a:cs typeface="Times New Roman" panose="02020603050405020304" pitchFamily="18" charset="0"/>
              </a:rPr>
              <a:t>lòng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dạ</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hiểm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độc</a:t>
            </a:r>
            <a:r>
              <a:rPr lang="en-US" sz="2667" dirty="0">
                <a:latin typeface="Times New Roman" panose="02020603050405020304" pitchFamily="18" charset="0"/>
                <a:cs typeface="Times New Roman" panose="02020603050405020304" pitchFamily="18" charset="0"/>
              </a:rPr>
              <a:t>.</a:t>
            </a:r>
          </a:p>
          <a:p>
            <a:pPr algn="just"/>
            <a:r>
              <a:rPr lang="en-US" sz="2667" dirty="0">
                <a:latin typeface="Times New Roman" panose="02020603050405020304" pitchFamily="18" charset="0"/>
                <a:cs typeface="Times New Roman" panose="02020603050405020304" pitchFamily="18" charset="0"/>
              </a:rPr>
              <a:t>5. </a:t>
            </a:r>
            <a:r>
              <a:rPr lang="en-US" sz="2667" b="1" i="1" dirty="0" err="1">
                <a:latin typeface="Times New Roman" panose="02020603050405020304" pitchFamily="18" charset="0"/>
                <a:cs typeface="Times New Roman" panose="02020603050405020304" pitchFamily="18" charset="0"/>
              </a:rPr>
              <a:t>Quốc</a:t>
            </a:r>
            <a:r>
              <a:rPr lang="en-US" sz="2667" b="1" i="1" dirty="0">
                <a:latin typeface="Times New Roman" panose="02020603050405020304" pitchFamily="18" charset="0"/>
                <a:cs typeface="Times New Roman" panose="02020603050405020304" pitchFamily="18" charset="0"/>
              </a:rPr>
              <a:t> </a:t>
            </a:r>
            <a:r>
              <a:rPr lang="en-US" sz="2667" b="1" i="1" dirty="0" err="1">
                <a:latin typeface="Times New Roman" panose="02020603050405020304" pitchFamily="18" charset="0"/>
                <a:cs typeface="Times New Roman" panose="02020603050405020304" pitchFamily="18" charset="0"/>
              </a:rPr>
              <a:t>thể</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danh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dự</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một</a:t>
            </a:r>
            <a:r>
              <a:rPr lang="en-US" sz="2667" dirty="0">
                <a:latin typeface="Times New Roman" panose="02020603050405020304" pitchFamily="18" charset="0"/>
                <a:cs typeface="Times New Roman" panose="02020603050405020304" pitchFamily="18" charset="0"/>
              </a:rPr>
              <a:t>.....................</a:t>
            </a:r>
          </a:p>
          <a:p>
            <a:pPr algn="just"/>
            <a:r>
              <a:rPr lang="en-US" sz="2667" dirty="0">
                <a:latin typeface="Times New Roman" panose="02020603050405020304" pitchFamily="18" charset="0"/>
                <a:cs typeface="Times New Roman" panose="02020603050405020304" pitchFamily="18" charset="0"/>
              </a:rPr>
              <a:t>6. .........................: </a:t>
            </a:r>
            <a:r>
              <a:rPr lang="en-US" sz="2667" dirty="0" err="1">
                <a:latin typeface="Times New Roman" panose="02020603050405020304" pitchFamily="18" charset="0"/>
                <a:cs typeface="Times New Roman" panose="02020603050405020304" pitchFamily="18" charset="0"/>
              </a:rPr>
              <a:t>dòng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họ</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nhà</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vua</a:t>
            </a:r>
            <a:r>
              <a:rPr lang="en-US" sz="2667" dirty="0">
                <a:latin typeface="Times New Roman" panose="02020603050405020304" pitchFamily="18" charset="0"/>
                <a:cs typeface="Times New Roman" panose="02020603050405020304" pitchFamily="18" charset="0"/>
              </a:rPr>
              <a:t>.</a:t>
            </a:r>
          </a:p>
          <a:p>
            <a:pPr algn="just"/>
            <a:r>
              <a:rPr lang="en-US" sz="2667" dirty="0">
                <a:latin typeface="Times New Roman" panose="02020603050405020304" pitchFamily="18" charset="0"/>
                <a:cs typeface="Times New Roman" panose="02020603050405020304" pitchFamily="18" charset="0"/>
              </a:rPr>
              <a:t>7. ...............................: </a:t>
            </a:r>
            <a:r>
              <a:rPr lang="en-US" sz="2667" dirty="0" err="1">
                <a:latin typeface="Times New Roman" panose="02020603050405020304" pitchFamily="18" charset="0"/>
                <a:cs typeface="Times New Roman" panose="02020603050405020304" pitchFamily="18" charset="0"/>
              </a:rPr>
              <a:t>lệnh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của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bề</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trên</a:t>
            </a:r>
            <a:r>
              <a:rPr lang="en-US" sz="2667" dirty="0">
                <a:latin typeface="Times New Roman" panose="02020603050405020304" pitchFamily="18" charset="0"/>
                <a:cs typeface="Times New Roman" panose="02020603050405020304" pitchFamily="18" charset="0"/>
              </a:rPr>
              <a:t>.</a:t>
            </a:r>
          </a:p>
          <a:p>
            <a:pPr algn="just"/>
            <a:r>
              <a:rPr lang="en-US" sz="2667" dirty="0">
                <a:latin typeface="Times New Roman" panose="02020603050405020304" pitchFamily="18" charset="0"/>
                <a:cs typeface="Times New Roman" panose="02020603050405020304" pitchFamily="18" charset="0"/>
              </a:rPr>
              <a:t>8. ........................: </a:t>
            </a:r>
            <a:r>
              <a:rPr lang="en-US" sz="2667" dirty="0" err="1">
                <a:latin typeface="Times New Roman" panose="02020603050405020304" pitchFamily="18" charset="0"/>
                <a:cs typeface="Times New Roman" panose="02020603050405020304" pitchFamily="18" charset="0"/>
              </a:rPr>
              <a:t>đất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nước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gặp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biến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cố</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nguy</a:t>
            </a:r>
            <a:r>
              <a:rPr lang="en-US" sz="2667" dirty="0">
                <a:latin typeface="Times New Roman" panose="02020603050405020304" pitchFamily="18" charset="0"/>
                <a:cs typeface="Times New Roman" panose="02020603050405020304" pitchFamily="18" charset="0"/>
              </a:rPr>
              <a:t> nan.</a:t>
            </a:r>
          </a:p>
          <a:p>
            <a:pPr algn="just"/>
            <a:r>
              <a:rPr lang="en-US" sz="2667" dirty="0">
                <a:latin typeface="Times New Roman" panose="02020603050405020304" pitchFamily="18" charset="0"/>
                <a:cs typeface="Times New Roman" panose="02020603050405020304" pitchFamily="18" charset="0"/>
              </a:rPr>
              <a:t>9. </a:t>
            </a:r>
            <a:r>
              <a:rPr lang="en-US" sz="2667" b="1" i="1" dirty="0" err="1">
                <a:latin typeface="Times New Roman" panose="02020603050405020304" pitchFamily="18" charset="0"/>
                <a:cs typeface="Times New Roman" panose="02020603050405020304" pitchFamily="18" charset="0"/>
              </a:rPr>
              <a:t>Nội</a:t>
            </a:r>
            <a:r>
              <a:rPr lang="en-US" sz="2667" b="1" i="1" dirty="0">
                <a:latin typeface="Times New Roman" panose="02020603050405020304" pitchFamily="18" charset="0"/>
                <a:cs typeface="Times New Roman" panose="02020603050405020304" pitchFamily="18" charset="0"/>
              </a:rPr>
              <a:t> </a:t>
            </a:r>
            <a:r>
              <a:rPr lang="en-US" sz="2667" b="1" i="1" dirty="0" err="1">
                <a:latin typeface="Times New Roman" panose="02020603050405020304" pitchFamily="18" charset="0"/>
                <a:cs typeface="Times New Roman" panose="02020603050405020304" pitchFamily="18" charset="0"/>
              </a:rPr>
              <a:t>thị</a:t>
            </a:r>
            <a:r>
              <a:rPr lang="en-US" sz="2667" dirty="0">
                <a:latin typeface="Times New Roman" panose="02020603050405020304" pitchFamily="18" charset="0"/>
                <a:cs typeface="Times New Roman" panose="02020603050405020304" pitchFamily="18" charset="0"/>
              </a:rPr>
              <a:t>:..........................ở </a:t>
            </a:r>
            <a:r>
              <a:rPr lang="en-US" sz="2667" dirty="0" err="1">
                <a:latin typeface="Times New Roman" panose="02020603050405020304" pitchFamily="18" charset="0"/>
                <a:cs typeface="Times New Roman" panose="02020603050405020304" pitchFamily="18" charset="0"/>
              </a:rPr>
              <a:t>trong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cung</a:t>
            </a:r>
            <a:r>
              <a:rPr lang="en-US" sz="2667" dirty="0">
                <a:latin typeface="Times New Roman" panose="02020603050405020304" pitchFamily="18" charset="0"/>
                <a:cs typeface="Times New Roman" panose="02020603050405020304" pitchFamily="18" charset="0"/>
              </a:rPr>
              <a:t>.</a:t>
            </a:r>
          </a:p>
          <a:p>
            <a:pPr algn="just"/>
            <a:r>
              <a:rPr lang="en-US" sz="2667" dirty="0">
                <a:latin typeface="Times New Roman" panose="02020603050405020304" pitchFamily="18" charset="0"/>
                <a:cs typeface="Times New Roman" panose="02020603050405020304" pitchFamily="18" charset="0"/>
              </a:rPr>
              <a:t>10. ................................................: </a:t>
            </a:r>
            <a:r>
              <a:rPr lang="en-US" sz="2667" dirty="0" err="1">
                <a:latin typeface="Times New Roman" panose="02020603050405020304" pitchFamily="18" charset="0"/>
                <a:cs typeface="Times New Roman" panose="02020603050405020304" pitchFamily="18" charset="0"/>
              </a:rPr>
              <a:t>chiêu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mộ</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binh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sĩ</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mua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ngựa</a:t>
            </a:r>
            <a:r>
              <a:rPr lang="en-US" sz="2667" dirty="0">
                <a:latin typeface="Times New Roman" panose="02020603050405020304" pitchFamily="18" charset="0"/>
                <a:cs typeface="Times New Roman" panose="02020603050405020304" pitchFamily="18" charset="0"/>
              </a:rPr>
              <a:t>, ý </a:t>
            </a:r>
            <a:r>
              <a:rPr lang="en-US" sz="2667" dirty="0" err="1">
                <a:latin typeface="Times New Roman" panose="02020603050405020304" pitchFamily="18" charset="0"/>
                <a:cs typeface="Times New Roman" panose="02020603050405020304" pitchFamily="18" charset="0"/>
              </a:rPr>
              <a:t>nói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chuẩn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bị</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một</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đội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quân</a:t>
            </a:r>
            <a:r>
              <a:rPr lang="en-US" sz="2667" dirty="0">
                <a:latin typeface="Times New Roman" panose="02020603050405020304" pitchFamily="18" charset="0"/>
                <a:cs typeface="Times New Roman" panose="02020603050405020304" pitchFamily="18" charset="0"/>
              </a:rPr>
              <a:t>.</a:t>
            </a:r>
          </a:p>
        </p:txBody>
      </p:sp>
      <p:pic>
        <p:nvPicPr>
          <p:cNvPr id="5" name="Picture 12"/>
          <p:cNvPicPr>
            <a:picLocks noChangeAspect="1"/>
          </p:cNvPicPr>
          <p:nvPr/>
        </p:nvPicPr>
        <p:blipFill>
          <a:blip r:embed="rId3"/>
          <a:srcRect/>
          <a:stretch>
            <a:fillRect/>
          </a:stretch>
        </p:blipFill>
        <p:spPr>
          <a:xfrm rot="673482">
            <a:off x="11624095" y="2573370"/>
            <a:ext cx="1142344" cy="2736153"/>
          </a:xfrm>
          <a:prstGeom prst="rect">
            <a:avLst/>
          </a:prstGeom>
        </p:spPr>
      </p:pic>
      <p:pic>
        <p:nvPicPr>
          <p:cNvPr id="6" name="Picture 13"/>
          <p:cNvPicPr>
            <a:picLocks noChangeAspect="1"/>
          </p:cNvPicPr>
          <p:nvPr/>
        </p:nvPicPr>
        <p:blipFill>
          <a:blip r:embed="rId4"/>
          <a:srcRect/>
          <a:stretch>
            <a:fillRect/>
          </a:stretch>
        </p:blipFill>
        <p:spPr>
          <a:xfrm>
            <a:off x="11128578" y="4140200"/>
            <a:ext cx="1415644" cy="617365"/>
          </a:xfrm>
          <a:prstGeom prst="rect">
            <a:avLst/>
          </a:prstGeom>
        </p:spPr>
      </p:pic>
      <p:pic>
        <p:nvPicPr>
          <p:cNvPr id="7" name="Picture 11"/>
          <p:cNvPicPr>
            <a:picLocks noChangeAspect="1"/>
          </p:cNvPicPr>
          <p:nvPr/>
        </p:nvPicPr>
        <p:blipFill>
          <a:blip r:embed="rId5"/>
          <a:srcRect/>
          <a:stretch>
            <a:fillRect/>
          </a:stretch>
        </p:blipFill>
        <p:spPr>
          <a:xfrm rot="-74184" flipH="1">
            <a:off x="-1356752" y="-523587"/>
            <a:ext cx="5480517" cy="1056957"/>
          </a:xfrm>
          <a:prstGeom prst="rect">
            <a:avLst/>
          </a:prstGeom>
        </p:spPr>
      </p:pic>
      <p:pic>
        <p:nvPicPr>
          <p:cNvPr id="8" name="Picture 14"/>
          <p:cNvPicPr>
            <a:picLocks noChangeAspect="1"/>
          </p:cNvPicPr>
          <p:nvPr/>
        </p:nvPicPr>
        <p:blipFill>
          <a:blip r:embed="rId6"/>
          <a:srcRect/>
          <a:stretch>
            <a:fillRect/>
          </a:stretch>
        </p:blipFill>
        <p:spPr>
          <a:xfrm flipH="1">
            <a:off x="-1972964" y="-69536"/>
            <a:ext cx="4841899" cy="848479"/>
          </a:xfrm>
          <a:prstGeom prst="rect">
            <a:avLst/>
          </a:prstGeom>
        </p:spPr>
      </p:pic>
      <p:sp>
        <p:nvSpPr>
          <p:cNvPr id="9" name="TextBox 8"/>
          <p:cNvSpPr txBox="1"/>
          <p:nvPr/>
        </p:nvSpPr>
        <p:spPr>
          <a:xfrm>
            <a:off x="4546600" y="3705485"/>
            <a:ext cx="1524000"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quốc</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gia</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16335" y="5816600"/>
            <a:ext cx="3505200"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Chiêu</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binh</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mãi</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mã</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470247" y="5365075"/>
            <a:ext cx="2390553"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người</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hầu</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62001" y="5003800"/>
            <a:ext cx="2005335"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Quốc</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biến</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62001" y="4535280"/>
            <a:ext cx="2390553"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Thượng</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lệnh</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42052" y="4125476"/>
            <a:ext cx="2005335"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Tôn</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thất</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80839" y="3316022"/>
            <a:ext cx="2005335"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Dã</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tâm</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4443" y="2540834"/>
            <a:ext cx="2005335"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Nghi</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trượng</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618868" y="2120016"/>
            <a:ext cx="2005335"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vua</a:t>
            </a:r>
            <a:endParaRPr lang="en-US" sz="2667"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34665" y="1685072"/>
            <a:ext cx="2005335" cy="502766"/>
          </a:xfrm>
          <a:prstGeom prst="rect">
            <a:avLst/>
          </a:prstGeom>
          <a:noFill/>
        </p:spPr>
        <p:txBody>
          <a:bodyPr wrap="square" rtlCol="0">
            <a:spAutoFit/>
          </a:bodyPr>
          <a:lstStyle/>
          <a:p>
            <a:pPr algn="ctr"/>
            <a:r>
              <a:rPr lang="en-US" sz="2667" b="1" i="1" dirty="0" err="1">
                <a:solidFill>
                  <a:srgbClr val="FF0000"/>
                </a:solidFill>
                <a:latin typeface="Times New Roman" panose="02020603050405020304" pitchFamily="18" charset="0"/>
                <a:cs typeface="Times New Roman" panose="02020603050405020304" pitchFamily="18" charset="0"/>
              </a:rPr>
              <a:t>Hội</a:t>
            </a:r>
            <a:r>
              <a:rPr lang="en-US" sz="2667" b="1" i="1" dirty="0">
                <a:solidFill>
                  <a:srgbClr val="FF0000"/>
                </a:solidFill>
                <a:latin typeface="Times New Roman" panose="02020603050405020304" pitchFamily="18" charset="0"/>
                <a:cs typeface="Times New Roman" panose="02020603050405020304" pitchFamily="18" charset="0"/>
              </a:rPr>
              <a:t> </a:t>
            </a:r>
            <a:r>
              <a:rPr lang="en-US" sz="2667" b="1" i="1" dirty="0" err="1">
                <a:solidFill>
                  <a:srgbClr val="FF0000"/>
                </a:solidFill>
                <a:latin typeface="Times New Roman" panose="02020603050405020304" pitchFamily="18" charset="0"/>
                <a:cs typeface="Times New Roman" panose="02020603050405020304" pitchFamily="18" charset="0"/>
              </a:rPr>
              <a:t>sư</a:t>
            </a:r>
            <a:endParaRPr lang="en-US" sz="2667"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19394"/>
            <a:ext cx="11534632" cy="857578"/>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8048057" y="5874218"/>
            <a:ext cx="4841899" cy="848479"/>
          </a:xfrm>
          <a:prstGeom prst="rect">
            <a:avLst/>
          </a:prstGeom>
        </p:spPr>
      </p:pic>
      <p:sp>
        <p:nvSpPr>
          <p:cNvPr id="4" name="TextBox 4"/>
          <p:cNvSpPr txBox="1"/>
          <p:nvPr/>
        </p:nvSpPr>
        <p:spPr>
          <a:xfrm>
            <a:off x="755909" y="1368768"/>
            <a:ext cx="5410200" cy="608308"/>
          </a:xfrm>
          <a:prstGeom prst="rect">
            <a:avLst/>
          </a:prstGeom>
        </p:spPr>
        <p:txBody>
          <a:bodyPr lIns="0" tIns="0" rIns="0" bIns="0" rtlCol="0" anchor="t">
            <a:spAutoFit/>
          </a:bodyPr>
          <a:lstStyle/>
          <a:p>
            <a:pPr>
              <a:lnSpc>
                <a:spcPts val="5164"/>
              </a:lnSpc>
            </a:pPr>
            <a:r>
              <a:rPr lang="en-US" sz="3600" b="1" dirty="0">
                <a:solidFill>
                  <a:srgbClr val="000000"/>
                </a:solidFill>
                <a:latin typeface="Times New Roman" panose="02020603050405020304" pitchFamily="18" charset="0"/>
                <a:cs typeface="Times New Roman" panose="02020603050405020304" pitchFamily="18" charset="0"/>
              </a:rPr>
              <a:t>a. </a:t>
            </a:r>
            <a:r>
              <a:rPr lang="en-US" sz="3600" b="1" dirty="0" err="1">
                <a:solidFill>
                  <a:srgbClr val="000000"/>
                </a:solidFill>
                <a:latin typeface="Times New Roman" panose="02020603050405020304" pitchFamily="18" charset="0"/>
                <a:cs typeface="Times New Roman" panose="02020603050405020304" pitchFamily="18" charset="0"/>
              </a:rPr>
              <a:t>Tác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giả</a:t>
            </a:r>
            <a:endParaRPr lang="en-US" sz="36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8188753" y="5733319"/>
            <a:ext cx="5424838" cy="1959723"/>
          </a:xfrm>
          <a:prstGeom prst="rect">
            <a:avLst/>
          </a:prstGeom>
        </p:spPr>
      </p:pic>
      <p:pic>
        <p:nvPicPr>
          <p:cNvPr id="9" name="Picture 9"/>
          <p:cNvPicPr>
            <a:picLocks noChangeAspect="1"/>
          </p:cNvPicPr>
          <p:nvPr/>
        </p:nvPicPr>
        <p:blipFill>
          <a:blip r:embed="rId4"/>
          <a:srcRect/>
          <a:stretch>
            <a:fillRect/>
          </a:stretch>
        </p:blipFill>
        <p:spPr>
          <a:xfrm rot="-854632" flipH="1">
            <a:off x="-1328655" y="-710128"/>
            <a:ext cx="5005792" cy="1808343"/>
          </a:xfrm>
          <a:prstGeom prst="rect">
            <a:avLst/>
          </a:prstGeom>
        </p:spPr>
      </p:pic>
      <p:pic>
        <p:nvPicPr>
          <p:cNvPr id="11" name="Picture 11"/>
          <p:cNvPicPr>
            <a:picLocks noChangeAspect="1"/>
          </p:cNvPicPr>
          <p:nvPr/>
        </p:nvPicPr>
        <p:blipFill>
          <a:blip r:embed="rId5"/>
          <a:srcRect/>
          <a:stretch>
            <a:fillRect/>
          </a:stretch>
        </p:blipFill>
        <p:spPr>
          <a:xfrm rot="1320136">
            <a:off x="453251" y="308288"/>
            <a:ext cx="803256" cy="994745"/>
          </a:xfrm>
          <a:prstGeom prst="rect">
            <a:avLst/>
          </a:prstGeom>
        </p:spPr>
      </p:pic>
      <p:pic>
        <p:nvPicPr>
          <p:cNvPr id="12" name="Picture 12"/>
          <p:cNvPicPr>
            <a:picLocks noChangeAspect="1"/>
          </p:cNvPicPr>
          <p:nvPr/>
        </p:nvPicPr>
        <p:blipFill>
          <a:blip r:embed="rId6"/>
          <a:srcRect/>
          <a:stretch>
            <a:fillRect/>
          </a:stretch>
        </p:blipFill>
        <p:spPr>
          <a:xfrm rot="4272541">
            <a:off x="2063837" y="281336"/>
            <a:ext cx="597287" cy="616554"/>
          </a:xfrm>
          <a:prstGeom prst="rect">
            <a:avLst/>
          </a:prstGeom>
        </p:spPr>
      </p:pic>
      <p:grpSp>
        <p:nvGrpSpPr>
          <p:cNvPr id="2" name="Group 1"/>
          <p:cNvGrpSpPr/>
          <p:nvPr/>
        </p:nvGrpSpPr>
        <p:grpSpPr>
          <a:xfrm>
            <a:off x="185537" y="1823920"/>
            <a:ext cx="3660667" cy="4659693"/>
            <a:chOff x="775608" y="377549"/>
            <a:chExt cx="7584392"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604334" y="1172240"/>
              <a:ext cx="6755666" cy="8836411"/>
            </a:xfrm>
            <a:prstGeom prst="rect">
              <a:avLst/>
            </a:prstGeom>
          </p:spPr>
        </p:pic>
      </p:grpSp>
      <p:sp>
        <p:nvSpPr>
          <p:cNvPr id="16" name="TextBox 4"/>
          <p:cNvSpPr txBox="1"/>
          <p:nvPr/>
        </p:nvSpPr>
        <p:spPr>
          <a:xfrm>
            <a:off x="4359969" y="1700784"/>
            <a:ext cx="7575728" cy="588303"/>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Nguyễn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Huy</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Tưởng</a:t>
            </a:r>
            <a:r>
              <a:rPr lang="en-US" sz="2933" b="1"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(1912-1960) </a:t>
            </a:r>
            <a:r>
              <a:rPr lang="en-US" sz="2933" dirty="0" err="1">
                <a:solidFill>
                  <a:srgbClr val="000000"/>
                </a:solidFill>
                <a:latin typeface="Times New Roman" panose="02020603050405020304" pitchFamily="18" charset="0"/>
                <a:cs typeface="Times New Roman" panose="02020603050405020304" pitchFamily="18" charset="0"/>
              </a:rPr>
              <a:t>quê</a:t>
            </a:r>
            <a:r>
              <a:rPr lang="en-US" sz="2933" dirty="0">
                <a:solidFill>
                  <a:srgbClr val="000000"/>
                </a:solidFill>
                <a:latin typeface="Times New Roman" panose="02020603050405020304" pitchFamily="18" charset="0"/>
                <a:cs typeface="Times New Roman" panose="02020603050405020304" pitchFamily="18" charset="0"/>
              </a:rPr>
              <a:t> ở </a:t>
            </a:r>
            <a:r>
              <a:rPr lang="en-US" sz="2933" dirty="0" err="1">
                <a:solidFill>
                  <a:srgbClr val="000000"/>
                </a:solidFill>
                <a:latin typeface="Times New Roman" panose="02020603050405020304" pitchFamily="18" charset="0"/>
                <a:cs typeface="Times New Roman" panose="02020603050405020304" pitchFamily="18" charset="0"/>
              </a:rPr>
              <a:t>Hà</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Nội</a:t>
            </a:r>
            <a:r>
              <a:rPr lang="en-US" sz="2933" dirty="0">
                <a:solidFill>
                  <a:srgbClr val="000000"/>
                </a:solidFill>
                <a:latin typeface="Times New Roman" panose="02020603050405020304" pitchFamily="18" charset="0"/>
                <a:cs typeface="Times New Roman" panose="02020603050405020304" pitchFamily="18" charset="0"/>
              </a:rPr>
              <a:t>.</a:t>
            </a:r>
          </a:p>
        </p:txBody>
      </p:sp>
      <p:pic>
        <p:nvPicPr>
          <p:cNvPr id="17" name="Picture 9"/>
          <p:cNvPicPr>
            <a:picLocks noChangeAspect="1"/>
          </p:cNvPicPr>
          <p:nvPr/>
        </p:nvPicPr>
        <p:blipFill>
          <a:blip r:embed="rId9"/>
          <a:srcRect/>
          <a:stretch>
            <a:fillRect/>
          </a:stretch>
        </p:blipFill>
        <p:spPr>
          <a:xfrm>
            <a:off x="3732239" y="1845056"/>
            <a:ext cx="451017" cy="416627"/>
          </a:xfrm>
          <a:prstGeom prst="rect">
            <a:avLst/>
          </a:prstGeom>
        </p:spPr>
      </p:pic>
      <p:sp>
        <p:nvSpPr>
          <p:cNvPr id="18" name="TextBox 4"/>
          <p:cNvSpPr txBox="1"/>
          <p:nvPr/>
        </p:nvSpPr>
        <p:spPr>
          <a:xfrm>
            <a:off x="4359969" y="2331652"/>
            <a:ext cx="7575728" cy="588303"/>
          </a:xfrm>
          <a:prstGeom prst="rect">
            <a:avLst/>
          </a:prstGeom>
        </p:spPr>
        <p:txBody>
          <a:bodyPr wrap="square" lIns="0" tIns="0" rIns="0" bIns="0" rtlCol="0" anchor="t">
            <a:spAutoFit/>
          </a:bodyPr>
          <a:lstStyle/>
          <a:p>
            <a:pPr>
              <a:lnSpc>
                <a:spcPts val="5164"/>
              </a:lnSpc>
            </a:pPr>
            <a:r>
              <a:rPr lang="en-US" sz="2933" dirty="0" err="1">
                <a:solidFill>
                  <a:srgbClr val="000000"/>
                </a:solidFill>
                <a:latin typeface="Times New Roman" panose="02020603050405020304" pitchFamily="18" charset="0"/>
                <a:cs typeface="Times New Roman" panose="02020603050405020304" pitchFamily="18" charset="0"/>
              </a:rPr>
              <a:t>Thiên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hướng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khai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thác</a:t>
            </a:r>
            <a:r>
              <a:rPr lang="en-US" sz="2933"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đề</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tài</a:t>
            </a:r>
            <a:r>
              <a:rPr lang="en-US" sz="2933" b="1"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lịch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sử</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3732239" y="2475924"/>
            <a:ext cx="451017" cy="416627"/>
          </a:xfrm>
          <a:prstGeom prst="rect">
            <a:avLst/>
          </a:prstGeom>
        </p:spPr>
      </p:pic>
      <p:sp>
        <p:nvSpPr>
          <p:cNvPr id="20" name="TextBox 4"/>
          <p:cNvSpPr txBox="1"/>
          <p:nvPr/>
        </p:nvSpPr>
        <p:spPr>
          <a:xfrm>
            <a:off x="4359969" y="3041758"/>
            <a:ext cx="7575728" cy="588303"/>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Thể</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loại</a:t>
            </a:r>
            <a:r>
              <a:rPr lang="en-US" sz="2933" b="1"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tiểu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thuyết</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và</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kịch</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3732238" y="3186030"/>
            <a:ext cx="451017" cy="416627"/>
          </a:xfrm>
          <a:prstGeom prst="rect">
            <a:avLst/>
          </a:prstGeom>
        </p:spPr>
      </p:pic>
      <p:sp>
        <p:nvSpPr>
          <p:cNvPr id="22" name="TextBox 4"/>
          <p:cNvSpPr txBox="1"/>
          <p:nvPr/>
        </p:nvSpPr>
        <p:spPr>
          <a:xfrm>
            <a:off x="4410995" y="3809687"/>
            <a:ext cx="7575728" cy="2588850"/>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Tác</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phẩm</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chính</a:t>
            </a:r>
            <a:r>
              <a:rPr lang="en-US" sz="2933" b="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Đêm</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hội</a:t>
            </a:r>
            <a:r>
              <a:rPr lang="en-US" sz="2933" i="1" dirty="0">
                <a:solidFill>
                  <a:srgbClr val="000000"/>
                </a:solidFill>
                <a:latin typeface="Times New Roman" panose="02020603050405020304" pitchFamily="18" charset="0"/>
                <a:cs typeface="Times New Roman" panose="02020603050405020304" pitchFamily="18" charset="0"/>
              </a:rPr>
              <a:t> Long </a:t>
            </a:r>
            <a:r>
              <a:rPr lang="en-US" sz="2933" i="1" dirty="0" err="1">
                <a:solidFill>
                  <a:srgbClr val="000000"/>
                </a:solidFill>
                <a:latin typeface="Times New Roman" panose="02020603050405020304" pitchFamily="18" charset="0"/>
                <a:cs typeface="Times New Roman" panose="02020603050405020304" pitchFamily="18" charset="0"/>
              </a:rPr>
              <a:t>Trì</a:t>
            </a:r>
            <a:r>
              <a:rPr lang="en-US" sz="2933" i="1"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(1942); </a:t>
            </a:r>
            <a:r>
              <a:rPr lang="en-US" sz="2933" i="1" dirty="0" err="1">
                <a:solidFill>
                  <a:srgbClr val="000000"/>
                </a:solidFill>
                <a:latin typeface="Times New Roman" panose="02020603050405020304" pitchFamily="18" charset="0"/>
                <a:cs typeface="Times New Roman" panose="02020603050405020304" pitchFamily="18" charset="0"/>
              </a:rPr>
              <a:t>Vũ</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Như</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Tô</a:t>
            </a:r>
            <a:r>
              <a:rPr lang="en-US" sz="2933" i="1"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(1943); </a:t>
            </a:r>
            <a:r>
              <a:rPr lang="en-US" sz="2933" i="1" dirty="0">
                <a:solidFill>
                  <a:srgbClr val="000000"/>
                </a:solidFill>
                <a:latin typeface="Times New Roman" panose="02020603050405020304" pitchFamily="18" charset="0"/>
                <a:cs typeface="Times New Roman" panose="02020603050405020304" pitchFamily="18" charset="0"/>
              </a:rPr>
              <a:t>An </a:t>
            </a:r>
            <a:r>
              <a:rPr lang="en-US" sz="2933" i="1" dirty="0" err="1">
                <a:solidFill>
                  <a:srgbClr val="000000"/>
                </a:solidFill>
                <a:latin typeface="Times New Roman" panose="02020603050405020304" pitchFamily="18" charset="0"/>
                <a:cs typeface="Times New Roman" panose="02020603050405020304" pitchFamily="18" charset="0"/>
              </a:rPr>
              <a:t>Tư</a:t>
            </a:r>
            <a:r>
              <a:rPr lang="en-US" sz="2933" i="1"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(1944); </a:t>
            </a:r>
            <a:r>
              <a:rPr lang="en-US" sz="2933" i="1" dirty="0" err="1">
                <a:solidFill>
                  <a:srgbClr val="000000"/>
                </a:solidFill>
                <a:latin typeface="Times New Roman" panose="02020603050405020304" pitchFamily="18" charset="0"/>
                <a:cs typeface="Times New Roman" panose="02020603050405020304" pitchFamily="18" charset="0"/>
              </a:rPr>
              <a:t>Bắc</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Sơn</a:t>
            </a:r>
            <a:r>
              <a:rPr lang="en-US" sz="2933" i="1"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(1946); </a:t>
            </a:r>
            <a:r>
              <a:rPr lang="en-US" sz="2933" i="1" dirty="0" err="1">
                <a:solidFill>
                  <a:srgbClr val="000000"/>
                </a:solidFill>
                <a:latin typeface="Times New Roman" panose="02020603050405020304" pitchFamily="18" charset="0"/>
                <a:cs typeface="Times New Roman" panose="02020603050405020304" pitchFamily="18" charset="0"/>
              </a:rPr>
              <a:t>Lá</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cờ</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thêu</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sáu</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chữ</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vàng</a:t>
            </a:r>
            <a:r>
              <a:rPr lang="en-US" sz="2933" i="1"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(1960); </a:t>
            </a:r>
            <a:r>
              <a:rPr lang="en-US" sz="2933" i="1" dirty="0" err="1">
                <a:solidFill>
                  <a:srgbClr val="000000"/>
                </a:solidFill>
                <a:latin typeface="Times New Roman" panose="02020603050405020304" pitchFamily="18" charset="0"/>
                <a:cs typeface="Times New Roman" panose="02020603050405020304" pitchFamily="18" charset="0"/>
              </a:rPr>
              <a:t>Sống</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mãi</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với</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thủ</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đô</a:t>
            </a:r>
            <a:r>
              <a:rPr lang="en-US" sz="2933" i="1"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(1961)...</a:t>
            </a:r>
          </a:p>
        </p:txBody>
      </p:sp>
      <p:pic>
        <p:nvPicPr>
          <p:cNvPr id="23" name="Picture 9"/>
          <p:cNvPicPr>
            <a:picLocks noChangeAspect="1"/>
          </p:cNvPicPr>
          <p:nvPr/>
        </p:nvPicPr>
        <p:blipFill>
          <a:blip r:embed="rId9"/>
          <a:srcRect/>
          <a:stretch>
            <a:fillRect/>
          </a:stretch>
        </p:blipFill>
        <p:spPr>
          <a:xfrm>
            <a:off x="3783264" y="3953959"/>
            <a:ext cx="451017" cy="416627"/>
          </a:xfrm>
          <a:prstGeom prst="rect">
            <a:avLst/>
          </a:prstGeom>
        </p:spPr>
      </p:pic>
      <p:pic>
        <p:nvPicPr>
          <p:cNvPr id="5" name="Picture 4"/>
          <p:cNvPicPr>
            <a:picLocks noChangeAspect="1"/>
          </p:cNvPicPr>
          <p:nvPr/>
        </p:nvPicPr>
        <p:blipFill>
          <a:blip r:embed="rId10"/>
          <a:stretch>
            <a:fillRect/>
          </a:stretch>
        </p:blipFill>
        <p:spPr>
          <a:xfrm>
            <a:off x="4003873" y="16120"/>
            <a:ext cx="4324471" cy="1426587"/>
          </a:xfrm>
          <a:prstGeom prst="rect">
            <a:avLst/>
          </a:prstGeom>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6290728" y="5674460"/>
            <a:ext cx="6183586" cy="2367081"/>
          </a:xfrm>
          <a:prstGeom prst="rect">
            <a:avLst/>
          </a:prstGeom>
        </p:spPr>
      </p:pic>
      <p:pic>
        <p:nvPicPr>
          <p:cNvPr id="19" name="Picture 19"/>
          <p:cNvPicPr>
            <a:picLocks noChangeAspect="1"/>
          </p:cNvPicPr>
          <p:nvPr/>
        </p:nvPicPr>
        <p:blipFill>
          <a:blip r:embed="rId4"/>
          <a:srcRect/>
          <a:stretch>
            <a:fillRect/>
          </a:stretch>
        </p:blipFill>
        <p:spPr>
          <a:xfrm>
            <a:off x="4821633" y="-400009"/>
            <a:ext cx="4812140" cy="800018"/>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59432" y="-77598"/>
            <a:ext cx="858782" cy="865491"/>
          </a:xfrm>
          <a:prstGeom prst="rect">
            <a:avLst/>
          </a:prstGeom>
        </p:spPr>
      </p:pic>
      <p:pic>
        <p:nvPicPr>
          <p:cNvPr id="21" name="Picture 21"/>
          <p:cNvPicPr>
            <a:picLocks noChangeAspect="1"/>
          </p:cNvPicPr>
          <p:nvPr/>
        </p:nvPicPr>
        <p:blipFill>
          <a:blip r:embed="rId7"/>
          <a:srcRect/>
          <a:stretch>
            <a:fillRect/>
          </a:stretch>
        </p:blipFill>
        <p:spPr>
          <a:xfrm rot="762462">
            <a:off x="-454773" y="5260091"/>
            <a:ext cx="1167208" cy="1999500"/>
          </a:xfrm>
          <a:prstGeom prst="rect">
            <a:avLst/>
          </a:prstGeom>
        </p:spPr>
      </p:pic>
      <p:pic>
        <p:nvPicPr>
          <p:cNvPr id="1026" name="Picture 2" descr="Đêm hội Long Trì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37" y="359100"/>
            <a:ext cx="1948794" cy="292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3137" y="358481"/>
            <a:ext cx="2091537" cy="28822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srcRect l="20449" r="18750"/>
          <a:stretch/>
        </p:blipFill>
        <p:spPr>
          <a:xfrm>
            <a:off x="5291498" y="358481"/>
            <a:ext cx="2293409" cy="2882283"/>
          </a:xfrm>
          <a:prstGeom prst="rect">
            <a:avLst/>
          </a:prstGeom>
        </p:spPr>
      </p:pic>
      <p:pic>
        <p:nvPicPr>
          <p:cNvPr id="24" name="Picture 23"/>
          <p:cNvPicPr>
            <a:picLocks noChangeAspect="1"/>
          </p:cNvPicPr>
          <p:nvPr/>
        </p:nvPicPr>
        <p:blipFill>
          <a:blip r:embed="rId11"/>
          <a:stretch>
            <a:fillRect/>
          </a:stretch>
        </p:blipFill>
        <p:spPr>
          <a:xfrm>
            <a:off x="481037" y="3504988"/>
            <a:ext cx="1972348" cy="2910021"/>
          </a:xfrm>
          <a:prstGeom prst="rect">
            <a:avLst/>
          </a:prstGeom>
        </p:spPr>
      </p:pic>
      <p:pic>
        <p:nvPicPr>
          <p:cNvPr id="1030" name="Picture 6" descr="Lá Cờ Thêu Sáu Chữ Vàng | Tải Sách, Đọc Sách Miễn Ph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3137" y="3504988"/>
            <a:ext cx="2091537" cy="28849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6541980" y="5323702"/>
            <a:ext cx="6183586" cy="2367081"/>
          </a:xfrm>
          <a:prstGeom prst="rect">
            <a:avLst/>
          </a:prstGeom>
        </p:spPr>
      </p:pic>
      <p:pic>
        <p:nvPicPr>
          <p:cNvPr id="1032" name="Picture 8" descr="Sống mãi với thủ đô – Wikipedia tiếng Việ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1498" y="3504988"/>
            <a:ext cx="2293409" cy="288498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7962112" y="1688303"/>
            <a:ext cx="3660667" cy="4659693"/>
            <a:chOff x="775608" y="377549"/>
            <a:chExt cx="7584392" cy="9749820"/>
          </a:xfrm>
        </p:grpSpPr>
        <p:pic>
          <p:nvPicPr>
            <p:cNvPr id="33" name="Picture 3"/>
            <p:cNvPicPr>
              <a:picLocks noChangeAspect="1"/>
            </p:cNvPicPr>
            <p:nvPr/>
          </p:nvPicPr>
          <p:blipFill>
            <a:blip r:embed="rId14"/>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5"/>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6"/>
          <a:stretch>
            <a:fillRect/>
          </a:stretch>
        </p:blipFill>
        <p:spPr>
          <a:xfrm>
            <a:off x="7584907" y="562616"/>
            <a:ext cx="4316342" cy="1520068"/>
          </a:xfrm>
          <a:prstGeom prst="rect">
            <a:avLst/>
          </a:prstGeom>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8048057" y="5874218"/>
            <a:ext cx="4841899" cy="848479"/>
          </a:xfrm>
          <a:prstGeom prst="rect">
            <a:avLst/>
          </a:prstGeom>
        </p:spPr>
      </p:pic>
      <p:sp>
        <p:nvSpPr>
          <p:cNvPr id="4" name="TextBox 4"/>
          <p:cNvSpPr txBox="1"/>
          <p:nvPr/>
        </p:nvSpPr>
        <p:spPr>
          <a:xfrm>
            <a:off x="755909" y="1368768"/>
            <a:ext cx="5410200" cy="608308"/>
          </a:xfrm>
          <a:prstGeom prst="rect">
            <a:avLst/>
          </a:prstGeom>
        </p:spPr>
        <p:txBody>
          <a:bodyPr lIns="0" tIns="0" rIns="0" bIns="0" rtlCol="0" anchor="t">
            <a:spAutoFit/>
          </a:bodyPr>
          <a:lstStyle/>
          <a:p>
            <a:pPr>
              <a:lnSpc>
                <a:spcPts val="5164"/>
              </a:lnSpc>
            </a:pPr>
            <a:r>
              <a:rPr lang="en-US" sz="3600" b="1" dirty="0">
                <a:solidFill>
                  <a:srgbClr val="000000"/>
                </a:solidFill>
                <a:latin typeface="Times New Roman" panose="02020603050405020304" pitchFamily="18" charset="0"/>
                <a:cs typeface="Times New Roman" panose="02020603050405020304" pitchFamily="18" charset="0"/>
              </a:rPr>
              <a:t>b. </a:t>
            </a:r>
            <a:r>
              <a:rPr lang="en-US" sz="3600" b="1" dirty="0" err="1">
                <a:solidFill>
                  <a:srgbClr val="000000"/>
                </a:solidFill>
                <a:latin typeface="Times New Roman" panose="02020603050405020304" pitchFamily="18" charset="0"/>
                <a:cs typeface="Times New Roman" panose="02020603050405020304" pitchFamily="18" charset="0"/>
              </a:rPr>
              <a:t>Tác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phẩm</a:t>
            </a:r>
            <a:endParaRPr lang="en-US" sz="36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8188753" y="5733319"/>
            <a:ext cx="5424838" cy="1959723"/>
          </a:xfrm>
          <a:prstGeom prst="rect">
            <a:avLst/>
          </a:prstGeom>
        </p:spPr>
      </p:pic>
      <p:pic>
        <p:nvPicPr>
          <p:cNvPr id="9" name="Picture 9"/>
          <p:cNvPicPr>
            <a:picLocks noChangeAspect="1"/>
          </p:cNvPicPr>
          <p:nvPr/>
        </p:nvPicPr>
        <p:blipFill>
          <a:blip r:embed="rId4"/>
          <a:srcRect/>
          <a:stretch>
            <a:fillRect/>
          </a:stretch>
        </p:blipFill>
        <p:spPr>
          <a:xfrm rot="-854632" flipH="1">
            <a:off x="-1328655" y="-710128"/>
            <a:ext cx="5005792" cy="1808343"/>
          </a:xfrm>
          <a:prstGeom prst="rect">
            <a:avLst/>
          </a:prstGeom>
        </p:spPr>
      </p:pic>
      <p:pic>
        <p:nvPicPr>
          <p:cNvPr id="11" name="Picture 11"/>
          <p:cNvPicPr>
            <a:picLocks noChangeAspect="1"/>
          </p:cNvPicPr>
          <p:nvPr/>
        </p:nvPicPr>
        <p:blipFill>
          <a:blip r:embed="rId5"/>
          <a:srcRect/>
          <a:stretch>
            <a:fillRect/>
          </a:stretch>
        </p:blipFill>
        <p:spPr>
          <a:xfrm rot="1320136">
            <a:off x="453251" y="308288"/>
            <a:ext cx="803256" cy="994745"/>
          </a:xfrm>
          <a:prstGeom prst="rect">
            <a:avLst/>
          </a:prstGeom>
        </p:spPr>
      </p:pic>
      <p:pic>
        <p:nvPicPr>
          <p:cNvPr id="12" name="Picture 12"/>
          <p:cNvPicPr>
            <a:picLocks noChangeAspect="1"/>
          </p:cNvPicPr>
          <p:nvPr/>
        </p:nvPicPr>
        <p:blipFill>
          <a:blip r:embed="rId6"/>
          <a:srcRect/>
          <a:stretch>
            <a:fillRect/>
          </a:stretch>
        </p:blipFill>
        <p:spPr>
          <a:xfrm rot="4272541">
            <a:off x="2063837" y="281336"/>
            <a:ext cx="597287" cy="616554"/>
          </a:xfrm>
          <a:prstGeom prst="rect">
            <a:avLst/>
          </a:prstGeom>
        </p:spPr>
      </p:pic>
      <p:sp>
        <p:nvSpPr>
          <p:cNvPr id="20" name="TextBox 4"/>
          <p:cNvSpPr txBox="1"/>
          <p:nvPr/>
        </p:nvSpPr>
        <p:spPr>
          <a:xfrm>
            <a:off x="8001060" y="2255368"/>
            <a:ext cx="7575728" cy="588303"/>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Hoàn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cảnh</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sáng</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tác</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7337684" y="2400868"/>
            <a:ext cx="451017" cy="416627"/>
          </a:xfrm>
          <a:prstGeom prst="rect">
            <a:avLst/>
          </a:prstGeom>
        </p:spPr>
      </p:pic>
      <p:sp>
        <p:nvSpPr>
          <p:cNvPr id="22" name="TextBox 4"/>
          <p:cNvSpPr txBox="1"/>
          <p:nvPr/>
        </p:nvSpPr>
        <p:spPr>
          <a:xfrm>
            <a:off x="8001060" y="3890241"/>
            <a:ext cx="3937433" cy="588303"/>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Nhân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vật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chính</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7"/>
          <a:srcRect/>
          <a:stretch>
            <a:fillRect/>
          </a:stretch>
        </p:blipFill>
        <p:spPr>
          <a:xfrm>
            <a:off x="497919" y="2406971"/>
            <a:ext cx="451017" cy="416627"/>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8791" y="2780427"/>
            <a:ext cx="2700827" cy="37254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201343" y="2788894"/>
            <a:ext cx="2895600" cy="588303"/>
          </a:xfrm>
          <a:prstGeom prst="rect">
            <a:avLst/>
          </a:prstGeom>
        </p:spPr>
        <p:txBody>
          <a:bodyPr wrap="square" lIns="0" tIns="0" rIns="0" bIns="0" rtlCol="0" anchor="t">
            <a:spAutoFit/>
          </a:bodyPr>
          <a:lstStyle/>
          <a:p>
            <a:pPr algn="just">
              <a:lnSpc>
                <a:spcPts val="5164"/>
              </a:lnSpc>
            </a:pPr>
            <a:r>
              <a:rPr lang="en-US" sz="2933" dirty="0" err="1">
                <a:solidFill>
                  <a:srgbClr val="000000"/>
                </a:solidFill>
                <a:latin typeface="Times New Roman" panose="02020603050405020304" pitchFamily="18" charset="0"/>
                <a:cs typeface="Times New Roman" panose="02020603050405020304" pitchFamily="18" charset="0"/>
              </a:rPr>
              <a:t>Truyện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lịch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sử</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7832121" y="2889354"/>
            <a:ext cx="4106373" cy="902683"/>
          </a:xfrm>
          <a:prstGeom prst="rect">
            <a:avLst/>
          </a:prstGeom>
        </p:spPr>
        <p:txBody>
          <a:bodyPr wrap="square" lIns="0" tIns="0" rIns="0" bIns="0" rtlCol="0" anchor="t">
            <a:spAutoFit/>
          </a:bodyPr>
          <a:lstStyle/>
          <a:p>
            <a:pPr algn="just"/>
            <a:r>
              <a:rPr lang="en-US" sz="2933" dirty="0" err="1">
                <a:solidFill>
                  <a:srgbClr val="000000"/>
                </a:solidFill>
                <a:latin typeface="Times New Roman" panose="02020603050405020304" pitchFamily="18" charset="0"/>
                <a:cs typeface="Times New Roman" panose="02020603050405020304" pitchFamily="18" charset="0"/>
              </a:rPr>
              <a:t>Năm</a:t>
            </a:r>
            <a:r>
              <a:rPr lang="en-US" sz="2933" dirty="0">
                <a:solidFill>
                  <a:srgbClr val="000000"/>
                </a:solidFill>
                <a:latin typeface="Times New Roman" panose="02020603050405020304" pitchFamily="18" charset="0"/>
                <a:cs typeface="Times New Roman" panose="02020603050405020304" pitchFamily="18" charset="0"/>
              </a:rPr>
              <a:t> 1960, </a:t>
            </a:r>
            <a:r>
              <a:rPr lang="en-US" sz="2933" dirty="0" err="1">
                <a:solidFill>
                  <a:srgbClr val="000000"/>
                </a:solidFill>
                <a:latin typeface="Times New Roman" panose="02020603050405020304" pitchFamily="18" charset="0"/>
                <a:cs typeface="Times New Roman" panose="02020603050405020304" pitchFamily="18" charset="0"/>
              </a:rPr>
              <a:t>trong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những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năm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cuối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đời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tác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giả</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004617" y="2255368"/>
            <a:ext cx="6350000" cy="588303"/>
          </a:xfrm>
          <a:prstGeom prst="rect">
            <a:avLst/>
          </a:prstGeom>
        </p:spPr>
        <p:txBody>
          <a:bodyPr wrap="square" lIns="0" tIns="0" rIns="0" bIns="0" rtlCol="0" anchor="t">
            <a:spAutoFit/>
          </a:bodyPr>
          <a:lstStyle/>
          <a:p>
            <a:pPr algn="just">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Thể</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loại</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184410" y="3780489"/>
            <a:ext cx="1967503" cy="588303"/>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Xuất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xứ</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530576" y="3967495"/>
            <a:ext cx="451017" cy="416627"/>
          </a:xfrm>
          <a:prstGeom prst="rect">
            <a:avLst/>
          </a:prstGeom>
        </p:spPr>
      </p:pic>
      <p:sp>
        <p:nvSpPr>
          <p:cNvPr id="33" name="TextBox 4"/>
          <p:cNvSpPr txBox="1"/>
          <p:nvPr/>
        </p:nvSpPr>
        <p:spPr>
          <a:xfrm>
            <a:off x="1201343" y="4362715"/>
            <a:ext cx="2895600" cy="1805366"/>
          </a:xfrm>
          <a:prstGeom prst="rect">
            <a:avLst/>
          </a:prstGeom>
        </p:spPr>
        <p:txBody>
          <a:bodyPr wrap="square" lIns="0" tIns="0" rIns="0" bIns="0" rtlCol="0" anchor="t">
            <a:spAutoFit/>
          </a:bodyPr>
          <a:lstStyle/>
          <a:p>
            <a:pPr algn="just"/>
            <a:r>
              <a:rPr lang="en-US" sz="2933" dirty="0" err="1">
                <a:solidFill>
                  <a:srgbClr val="000000"/>
                </a:solidFill>
                <a:latin typeface="Times New Roman" panose="02020603050405020304" pitchFamily="18" charset="0"/>
                <a:cs typeface="Times New Roman" panose="02020603050405020304" pitchFamily="18" charset="0"/>
              </a:rPr>
              <a:t>Đoạn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trích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thuộc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phần</a:t>
            </a:r>
            <a:r>
              <a:rPr lang="en-US" sz="2933" dirty="0">
                <a:solidFill>
                  <a:srgbClr val="000000"/>
                </a:solidFill>
                <a:latin typeface="Times New Roman" panose="02020603050405020304" pitchFamily="18" charset="0"/>
                <a:cs typeface="Times New Roman" panose="02020603050405020304" pitchFamily="18" charset="0"/>
              </a:rPr>
              <a:t> 3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tác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phẩm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Lá</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cờ</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thêu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sáu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chữ</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vàng</a:t>
            </a:r>
            <a:r>
              <a:rPr lang="en-US" sz="2933" dirty="0">
                <a:solidFill>
                  <a:srgbClr val="000000"/>
                </a:solidFill>
                <a:latin typeface="Times New Roman" panose="02020603050405020304" pitchFamily="18" charset="0"/>
                <a:cs typeface="Times New Roman" panose="02020603050405020304" pitchFamily="18" charset="0"/>
              </a:rPr>
              <a:t>”</a:t>
            </a:r>
          </a:p>
        </p:txBody>
      </p:sp>
      <p:pic>
        <p:nvPicPr>
          <p:cNvPr id="34" name="Picture 9"/>
          <p:cNvPicPr>
            <a:picLocks noChangeAspect="1"/>
          </p:cNvPicPr>
          <p:nvPr/>
        </p:nvPicPr>
        <p:blipFill>
          <a:blip r:embed="rId7"/>
          <a:srcRect/>
          <a:stretch>
            <a:fillRect/>
          </a:stretch>
        </p:blipFill>
        <p:spPr>
          <a:xfrm>
            <a:off x="7315200" y="4028373"/>
            <a:ext cx="451017" cy="416627"/>
          </a:xfrm>
          <a:prstGeom prst="rect">
            <a:avLst/>
          </a:prstGeom>
        </p:spPr>
      </p:pic>
      <p:sp>
        <p:nvSpPr>
          <p:cNvPr id="35" name="TextBox 4"/>
          <p:cNvSpPr txBox="1"/>
          <p:nvPr/>
        </p:nvSpPr>
        <p:spPr>
          <a:xfrm>
            <a:off x="8150629" y="4607226"/>
            <a:ext cx="3482571" cy="588303"/>
          </a:xfrm>
          <a:prstGeom prst="rect">
            <a:avLst/>
          </a:prstGeom>
        </p:spPr>
        <p:txBody>
          <a:bodyPr wrap="square" lIns="0" tIns="0" rIns="0" bIns="0" rtlCol="0" anchor="t">
            <a:spAutoFit/>
          </a:bodyPr>
          <a:lstStyle/>
          <a:p>
            <a:pPr>
              <a:lnSpc>
                <a:spcPts val="5164"/>
              </a:lnSpc>
            </a:pPr>
            <a:r>
              <a:rPr lang="en-US" sz="2933" dirty="0" err="1">
                <a:solidFill>
                  <a:srgbClr val="000000"/>
                </a:solidFill>
                <a:latin typeface="Times New Roman" panose="02020603050405020304" pitchFamily="18" charset="0"/>
                <a:cs typeface="Times New Roman" panose="02020603050405020304" pitchFamily="18" charset="0"/>
              </a:rPr>
              <a:t>Trần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Quốc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Toản</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4003873" y="42738"/>
            <a:ext cx="4324471" cy="1426587"/>
          </a:xfrm>
          <a:prstGeom prst="rect">
            <a:avLst/>
          </a:prstGeom>
        </p:spPr>
      </p:pic>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8" grpId="0"/>
      <p:bldP spid="29" grpId="0"/>
      <p:bldP spid="30" grpId="0"/>
      <p:bldP spid="31"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8048057" y="5874218"/>
            <a:ext cx="4841899" cy="848479"/>
          </a:xfrm>
          <a:prstGeom prst="rect">
            <a:avLst/>
          </a:prstGeom>
        </p:spPr>
      </p:pic>
      <p:sp>
        <p:nvSpPr>
          <p:cNvPr id="4" name="TextBox 4"/>
          <p:cNvSpPr txBox="1"/>
          <p:nvPr/>
        </p:nvSpPr>
        <p:spPr>
          <a:xfrm>
            <a:off x="755909" y="1368768"/>
            <a:ext cx="5410200" cy="608308"/>
          </a:xfrm>
          <a:prstGeom prst="rect">
            <a:avLst/>
          </a:prstGeom>
        </p:spPr>
        <p:txBody>
          <a:bodyPr lIns="0" tIns="0" rIns="0" bIns="0" rtlCol="0" anchor="t">
            <a:spAutoFit/>
          </a:bodyPr>
          <a:lstStyle/>
          <a:p>
            <a:pPr>
              <a:lnSpc>
                <a:spcPts val="5164"/>
              </a:lnSpc>
            </a:pPr>
            <a:r>
              <a:rPr lang="en-US" sz="3600" b="1" dirty="0">
                <a:solidFill>
                  <a:srgbClr val="000000"/>
                </a:solidFill>
                <a:latin typeface="Times New Roman" panose="02020603050405020304" pitchFamily="18" charset="0"/>
                <a:cs typeface="Times New Roman" panose="02020603050405020304" pitchFamily="18" charset="0"/>
              </a:rPr>
              <a:t>b. </a:t>
            </a:r>
            <a:r>
              <a:rPr lang="en-US" sz="3600" b="1" dirty="0" err="1">
                <a:solidFill>
                  <a:srgbClr val="000000"/>
                </a:solidFill>
                <a:latin typeface="Times New Roman" panose="02020603050405020304" pitchFamily="18" charset="0"/>
                <a:cs typeface="Times New Roman" panose="02020603050405020304" pitchFamily="18" charset="0"/>
              </a:rPr>
              <a:t>Tác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phẩm</a:t>
            </a:r>
            <a:endParaRPr lang="en-US" sz="36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8188753" y="5733319"/>
            <a:ext cx="5424838" cy="1959723"/>
          </a:xfrm>
          <a:prstGeom prst="rect">
            <a:avLst/>
          </a:prstGeom>
        </p:spPr>
      </p:pic>
      <p:pic>
        <p:nvPicPr>
          <p:cNvPr id="9" name="Picture 9"/>
          <p:cNvPicPr>
            <a:picLocks noChangeAspect="1"/>
          </p:cNvPicPr>
          <p:nvPr/>
        </p:nvPicPr>
        <p:blipFill>
          <a:blip r:embed="rId4"/>
          <a:srcRect/>
          <a:stretch>
            <a:fillRect/>
          </a:stretch>
        </p:blipFill>
        <p:spPr>
          <a:xfrm rot="-854632" flipH="1">
            <a:off x="-1328655" y="-710128"/>
            <a:ext cx="5005792" cy="1808343"/>
          </a:xfrm>
          <a:prstGeom prst="rect">
            <a:avLst/>
          </a:prstGeom>
        </p:spPr>
      </p:pic>
      <p:pic>
        <p:nvPicPr>
          <p:cNvPr id="11" name="Picture 11"/>
          <p:cNvPicPr>
            <a:picLocks noChangeAspect="1"/>
          </p:cNvPicPr>
          <p:nvPr/>
        </p:nvPicPr>
        <p:blipFill>
          <a:blip r:embed="rId5"/>
          <a:srcRect/>
          <a:stretch>
            <a:fillRect/>
          </a:stretch>
        </p:blipFill>
        <p:spPr>
          <a:xfrm rot="1320136">
            <a:off x="453251" y="308288"/>
            <a:ext cx="803256" cy="994745"/>
          </a:xfrm>
          <a:prstGeom prst="rect">
            <a:avLst/>
          </a:prstGeom>
        </p:spPr>
      </p:pic>
      <p:pic>
        <p:nvPicPr>
          <p:cNvPr id="12" name="Picture 12"/>
          <p:cNvPicPr>
            <a:picLocks noChangeAspect="1"/>
          </p:cNvPicPr>
          <p:nvPr/>
        </p:nvPicPr>
        <p:blipFill>
          <a:blip r:embed="rId6"/>
          <a:srcRect/>
          <a:stretch>
            <a:fillRect/>
          </a:stretch>
        </p:blipFill>
        <p:spPr>
          <a:xfrm rot="4272541">
            <a:off x="2063837" y="281336"/>
            <a:ext cx="597287" cy="616554"/>
          </a:xfrm>
          <a:prstGeom prst="rect">
            <a:avLst/>
          </a:prstGeom>
        </p:spPr>
      </p:pic>
      <p:sp>
        <p:nvSpPr>
          <p:cNvPr id="20" name="TextBox 4"/>
          <p:cNvSpPr txBox="1"/>
          <p:nvPr/>
        </p:nvSpPr>
        <p:spPr>
          <a:xfrm>
            <a:off x="1413594" y="2057400"/>
            <a:ext cx="7575728" cy="588303"/>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Đề</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tài</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750218" y="2202900"/>
            <a:ext cx="451017" cy="416627"/>
          </a:xfrm>
          <a:prstGeom prst="rect">
            <a:avLst/>
          </a:prstGeom>
        </p:spPr>
      </p:pic>
      <p:sp>
        <p:nvSpPr>
          <p:cNvPr id="22" name="TextBox 4"/>
          <p:cNvSpPr txBox="1"/>
          <p:nvPr/>
        </p:nvSpPr>
        <p:spPr>
          <a:xfrm>
            <a:off x="1413594" y="3520275"/>
            <a:ext cx="3937433" cy="588303"/>
          </a:xfrm>
          <a:prstGeom prst="rect">
            <a:avLst/>
          </a:prstGeom>
        </p:spPr>
        <p:txBody>
          <a:bodyPr wrap="square" lIns="0" tIns="0" rIns="0" bIns="0" rtlCol="0" anchor="t">
            <a:spAutoFit/>
          </a:bodyPr>
          <a:lstStyle/>
          <a:p>
            <a:pPr>
              <a:lnSpc>
                <a:spcPts val="5164"/>
              </a:lnSpc>
            </a:pPr>
            <a:r>
              <a:rPr lang="en-US" sz="2933" b="1" dirty="0" err="1">
                <a:solidFill>
                  <a:srgbClr val="000000"/>
                </a:solidFill>
                <a:latin typeface="Times New Roman" panose="02020603050405020304" pitchFamily="18" charset="0"/>
                <a:cs typeface="Times New Roman" panose="02020603050405020304" pitchFamily="18" charset="0"/>
              </a:rPr>
              <a:t>Chủ</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đề</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407822" y="2876556"/>
            <a:ext cx="4106373" cy="451342"/>
          </a:xfrm>
          <a:prstGeom prst="rect">
            <a:avLst/>
          </a:prstGeom>
        </p:spPr>
        <p:txBody>
          <a:bodyPr wrap="square" lIns="0" tIns="0" rIns="0" bIns="0" rtlCol="0" anchor="t">
            <a:spAutoFit/>
          </a:bodyPr>
          <a:lstStyle/>
          <a:p>
            <a:pPr algn="just"/>
            <a:r>
              <a:rPr lang="en-US" sz="2933" dirty="0" err="1">
                <a:solidFill>
                  <a:srgbClr val="000000"/>
                </a:solidFill>
                <a:latin typeface="Times New Roman" panose="02020603050405020304" pitchFamily="18" charset="0"/>
                <a:cs typeface="Times New Roman" panose="02020603050405020304" pitchFamily="18" charset="0"/>
              </a:rPr>
              <a:t>Lịch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sử</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755909" y="3657131"/>
            <a:ext cx="451017" cy="416627"/>
          </a:xfrm>
          <a:prstGeom prst="rect">
            <a:avLst/>
          </a:prstGeom>
        </p:spPr>
      </p:pic>
      <p:sp>
        <p:nvSpPr>
          <p:cNvPr id="35" name="TextBox 4"/>
          <p:cNvSpPr txBox="1"/>
          <p:nvPr/>
        </p:nvSpPr>
        <p:spPr>
          <a:xfrm>
            <a:off x="1414983" y="4270257"/>
            <a:ext cx="6509817" cy="1805366"/>
          </a:xfrm>
          <a:prstGeom prst="rect">
            <a:avLst/>
          </a:prstGeom>
        </p:spPr>
        <p:txBody>
          <a:bodyPr wrap="square" lIns="0" tIns="0" rIns="0" bIns="0" rtlCol="0" anchor="t">
            <a:spAutoFit/>
          </a:bodyPr>
          <a:lstStyle/>
          <a:p>
            <a:pPr algn="just"/>
            <a:r>
              <a:rPr lang="en-US" sz="2933" dirty="0" err="1">
                <a:solidFill>
                  <a:srgbClr val="000000"/>
                </a:solidFill>
                <a:latin typeface="Times New Roman" panose="02020603050405020304" pitchFamily="18" charset="0"/>
                <a:cs typeface="Times New Roman" panose="02020603050405020304" pitchFamily="18" charset="0"/>
              </a:rPr>
              <a:t>Thể</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hiện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tấm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lòng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yêu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nước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căm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thù</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giặc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người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anh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hùng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nhỏ</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tuổi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Trần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Quốc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Toản</a:t>
            </a:r>
            <a:r>
              <a:rPr lang="en-US" sz="2933" dirty="0">
                <a:solidFill>
                  <a:srgbClr val="000000"/>
                </a:solidFill>
                <a:latin typeface="Times New Roman" panose="02020603050405020304" pitchFamily="18" charset="0"/>
                <a:cs typeface="Times New Roman" panose="02020603050405020304" pitchFamily="18" charset="0"/>
              </a:rPr>
              <a:t>, qua </a:t>
            </a:r>
            <a:r>
              <a:rPr lang="en-US" sz="2933" dirty="0" err="1">
                <a:solidFill>
                  <a:srgbClr val="000000"/>
                </a:solidFill>
                <a:latin typeface="Times New Roman" panose="02020603050405020304" pitchFamily="18" charset="0"/>
                <a:cs typeface="Times New Roman" panose="02020603050405020304" pitchFamily="18" charset="0"/>
              </a:rPr>
              <a:t>đó</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cho</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thấy</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hào</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khí</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tinh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thần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chống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xâm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lược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của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ông</a:t>
            </a:r>
            <a:r>
              <a:rPr lang="en-US" sz="2933" dirty="0">
                <a:solidFill>
                  <a:srgbClr val="000000"/>
                </a:solidFill>
                <a:latin typeface="Times New Roman" panose="02020603050405020304" pitchFamily="18" charset="0"/>
                <a:cs typeface="Times New Roman" panose="02020603050405020304" pitchFamily="18" charset="0"/>
              </a:rPr>
              <a:t> cha ta ở </a:t>
            </a:r>
            <a:r>
              <a:rPr lang="en-US" sz="2933" dirty="0" err="1">
                <a:solidFill>
                  <a:srgbClr val="000000"/>
                </a:solidFill>
                <a:latin typeface="Times New Roman" panose="02020603050405020304" pitchFamily="18" charset="0"/>
                <a:cs typeface="Times New Roman" panose="02020603050405020304" pitchFamily="18" charset="0"/>
              </a:rPr>
              <a:t>thời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Trần</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25" name="Picture 2"/>
          <p:cNvPicPr>
            <a:picLocks noChangeAspect="1"/>
          </p:cNvPicPr>
          <p:nvPr/>
        </p:nvPicPr>
        <p:blipFill>
          <a:blip r:embed="rId8"/>
          <a:srcRect l="16027" t="8272" r="20680" b="7755"/>
          <a:stretch>
            <a:fillRect/>
          </a:stretch>
        </p:blipFill>
        <p:spPr>
          <a:xfrm>
            <a:off x="8331637" y="1917773"/>
            <a:ext cx="3535937" cy="4691291"/>
          </a:xfrm>
          <a:prstGeom prst="rect">
            <a:avLst/>
          </a:prstGeom>
        </p:spPr>
      </p:pic>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5032" y="5111361"/>
            <a:ext cx="2378195" cy="2743200"/>
          </a:xfrm>
          <a:prstGeom prst="rect">
            <a:avLst/>
          </a:prstGeom>
        </p:spPr>
      </p:pic>
      <p:pic>
        <p:nvPicPr>
          <p:cNvPr id="2" name="Picture 1"/>
          <p:cNvPicPr>
            <a:picLocks noChangeAspect="1"/>
          </p:cNvPicPr>
          <p:nvPr/>
        </p:nvPicPr>
        <p:blipFill>
          <a:blip r:embed="rId11"/>
          <a:stretch>
            <a:fillRect/>
          </a:stretch>
        </p:blipFill>
        <p:spPr>
          <a:xfrm>
            <a:off x="3890516" y="92366"/>
            <a:ext cx="4324471" cy="1426587"/>
          </a:xfrm>
          <a:prstGeom prst="rect">
            <a:avLst/>
          </a:prstGeom>
        </p:spPr>
      </p:pic>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2159</Words>
  <Application>Microsoft Office PowerPoint</Application>
  <PresentationFormat>Widescreen</PresentationFormat>
  <Paragraphs>143</Paragraphs>
  <Slides>29</Slides>
  <Notes>28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DinhThanhVan</dc:creator>
  <cp:lastModifiedBy>DinhThanhVan</cp:lastModifiedBy>
  <cp:revision>5</cp:revision>
  <dcterms:created xsi:type="dcterms:W3CDTF">2024-09-15T04:10:52Z</dcterms:created>
  <dcterms:modified xsi:type="dcterms:W3CDTF">2024-09-15T04:16:50Z</dcterms:modified>
</cp:coreProperties>
</file>